
<file path=[Content_Types].xml><?xml version="1.0" encoding="utf-8"?>
<Types xmlns="http://schemas.openxmlformats.org/package/2006/content-types">
  <Override PartName="/ppt/slides/slide29.xml" ContentType="application/vnd.openxmlformats-officedocument.presentationml.slide+xml"/>
  <Override PartName="/ppt/slides/slide47.xml" ContentType="application/vnd.openxmlformats-officedocument.presentationml.slide+xml"/>
  <Override PartName="/ppt/slides/slide58.xml" ContentType="application/vnd.openxmlformats-officedocument.presentationml.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s/slide54.xml" ContentType="application/vnd.openxmlformats-officedocument.presentationml.slide+xml"/>
  <Override PartName="/ppt/slides/slide65.xml" ContentType="application/vnd.openxmlformats-officedocument.presentationml.slide+xml"/>
  <Override PartName="/ppt/slides/slide7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slides/slide52.xml" ContentType="application/vnd.openxmlformats-officedocument.presentationml.slide+xml"/>
  <Override PartName="/ppt/slides/slide63.xml" ContentType="application/vnd.openxmlformats-officedocument.presentationml.slide+xml"/>
  <Override PartName="/ppt/slides/slide7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50.xml" ContentType="application/vnd.openxmlformats-officedocument.presentationml.slide+xml"/>
  <Override PartName="/ppt/slides/slide61.xml" ContentType="application/vnd.openxmlformats-officedocument.presentationml.slide+xml"/>
  <Override PartName="/ppt/slides/slide70.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s/slide7.xml" ContentType="application/vnd.openxmlformats-officedocument.presentationml.slide+xml"/>
  <Override PartName="/ppt/slides/slide9.xml" ContentType="application/vnd.openxmlformats-officedocument.presentationml.slide+xml"/>
  <Override PartName="/ppt/slides/slide59.xml" ContentType="application/vnd.openxmlformats-officedocument.presentationml.slide+xml"/>
  <Override PartName="/ppt/slides/slide6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s/slide57.xml" ContentType="application/vnd.openxmlformats-officedocument.presentationml.slide+xml"/>
  <Override PartName="/ppt/slides/slide66.xml" ContentType="application/vnd.openxmlformats-officedocument.presentationml.slide+xml"/>
  <Override PartName="/ppt/slides/slide75.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slides/slide55.xml" ContentType="application/vnd.openxmlformats-officedocument.presentationml.slide+xml"/>
  <Override PartName="/ppt/slides/slide64.xml" ContentType="application/vnd.openxmlformats-officedocument.presentationml.slide+xml"/>
  <Override PartName="/ppt/slides/slide73.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Override PartName="/ppt/slides/slide62.xml" ContentType="application/vnd.openxmlformats-officedocument.presentationml.slide+xml"/>
  <Override PartName="/ppt/slides/slide71.xml" ContentType="application/vnd.openxmlformats-officedocument.presentationml.slide+xml"/>
  <Default Extension="jpeg" ContentType="image/jpeg"/>
  <Override PartName="/ppt/slideLayouts/slideLayout3.xml" ContentType="application/vnd.openxmlformats-officedocument.presentationml.slideLayout+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0.xml" ContentType="application/vnd.openxmlformats-officedocument.presentationml.slideLayout+xml"/>
  <Override PartName="/ppt/slides/slide8.xml" ContentType="application/vnd.openxmlformats-officedocument.presentationml.slide+xml"/>
  <Override PartName="/ppt/slides/slide49.xml" ContentType="application/vnd.openxmlformats-officedocument.presentationml.slide+xml"/>
  <Override PartName="/ppt/slides/slide69.xml" ContentType="application/vnd.openxmlformats-officedocument.presentationml.slide+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s/slide56.xml" ContentType="application/vnd.openxmlformats-officedocument.presentationml.slide+xml"/>
  <Override PartName="/ppt/slides/slide67.xml" ContentType="application/vnd.openxmlformats-officedocument.presentationml.slide+xml"/>
  <Override PartName="/ppt/slideLayouts/slideLayout8.xml" ContentType="application/vnd.openxmlformats-officedocument.presentationml.slideLayout+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84" r:id="rId1"/>
  </p:sldMasterIdLst>
  <p:notesMasterIdLst>
    <p:notesMasterId r:id="rId77"/>
  </p:notesMasterIdLst>
  <p:sldIdLst>
    <p:sldId id="327" r:id="rId2"/>
    <p:sldId id="326" r:id="rId3"/>
    <p:sldId id="378" r:id="rId4"/>
    <p:sldId id="388" r:id="rId5"/>
    <p:sldId id="389" r:id="rId6"/>
    <p:sldId id="391" r:id="rId7"/>
    <p:sldId id="392" r:id="rId8"/>
    <p:sldId id="390" r:id="rId9"/>
    <p:sldId id="399" r:id="rId10"/>
    <p:sldId id="325" r:id="rId11"/>
    <p:sldId id="328" r:id="rId12"/>
    <p:sldId id="329" r:id="rId13"/>
    <p:sldId id="330" r:id="rId14"/>
    <p:sldId id="379" r:id="rId15"/>
    <p:sldId id="331" r:id="rId16"/>
    <p:sldId id="332" r:id="rId17"/>
    <p:sldId id="333" r:id="rId18"/>
    <p:sldId id="380" r:id="rId19"/>
    <p:sldId id="400" r:id="rId20"/>
    <p:sldId id="403" r:id="rId21"/>
    <p:sldId id="334" r:id="rId22"/>
    <p:sldId id="358" r:id="rId23"/>
    <p:sldId id="336" r:id="rId24"/>
    <p:sldId id="357" r:id="rId25"/>
    <p:sldId id="335" r:id="rId26"/>
    <p:sldId id="374" r:id="rId27"/>
    <p:sldId id="375" r:id="rId28"/>
    <p:sldId id="376" r:id="rId29"/>
    <p:sldId id="337" r:id="rId30"/>
    <p:sldId id="373" r:id="rId31"/>
    <p:sldId id="355" r:id="rId32"/>
    <p:sldId id="356" r:id="rId33"/>
    <p:sldId id="338" r:id="rId34"/>
    <p:sldId id="339" r:id="rId35"/>
    <p:sldId id="377" r:id="rId36"/>
    <p:sldId id="384" r:id="rId37"/>
    <p:sldId id="382" r:id="rId38"/>
    <p:sldId id="340" r:id="rId39"/>
    <p:sldId id="381" r:id="rId40"/>
    <p:sldId id="383" r:id="rId41"/>
    <p:sldId id="342" r:id="rId42"/>
    <p:sldId id="341" r:id="rId43"/>
    <p:sldId id="343" r:id="rId44"/>
    <p:sldId id="404" r:id="rId45"/>
    <p:sldId id="344" r:id="rId46"/>
    <p:sldId id="345" r:id="rId47"/>
    <p:sldId id="346" r:id="rId48"/>
    <p:sldId id="347" r:id="rId49"/>
    <p:sldId id="359" r:id="rId50"/>
    <p:sldId id="351" r:id="rId51"/>
    <p:sldId id="352" r:id="rId52"/>
    <p:sldId id="353" r:id="rId53"/>
    <p:sldId id="354" r:id="rId54"/>
    <p:sldId id="386" r:id="rId55"/>
    <p:sldId id="360" r:id="rId56"/>
    <p:sldId id="361" r:id="rId57"/>
    <p:sldId id="362" r:id="rId58"/>
    <p:sldId id="363" r:id="rId59"/>
    <p:sldId id="385" r:id="rId60"/>
    <p:sldId id="364" r:id="rId61"/>
    <p:sldId id="365" r:id="rId62"/>
    <p:sldId id="401" r:id="rId63"/>
    <p:sldId id="366" r:id="rId64"/>
    <p:sldId id="367" r:id="rId65"/>
    <p:sldId id="368" r:id="rId66"/>
    <p:sldId id="369" r:id="rId67"/>
    <p:sldId id="372" r:id="rId68"/>
    <p:sldId id="402" r:id="rId69"/>
    <p:sldId id="393" r:id="rId70"/>
    <p:sldId id="394" r:id="rId71"/>
    <p:sldId id="395" r:id="rId72"/>
    <p:sldId id="396" r:id="rId73"/>
    <p:sldId id="397" r:id="rId74"/>
    <p:sldId id="398" r:id="rId75"/>
    <p:sldId id="387" r:id="rId76"/>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a:srgbClr val="006600"/>
    <a:srgbClr val="00FF00"/>
    <a:srgbClr val="33CCCC"/>
    <a:srgbClr val="FF99FF"/>
    <a:srgbClr val="D9D9D9"/>
    <a:srgbClr val="FF66FF"/>
    <a:srgbClr val="66FFFF"/>
    <a:srgbClr val="FF66CC"/>
    <a:srgbClr val="FF66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horzBarState="maximized">
    <p:restoredLeft sz="15634" autoAdjust="0"/>
    <p:restoredTop sz="94607" autoAdjust="0"/>
  </p:normalViewPr>
  <p:slideViewPr>
    <p:cSldViewPr>
      <p:cViewPr>
        <p:scale>
          <a:sx n="70" d="100"/>
          <a:sy n="70" d="100"/>
        </p:scale>
        <p:origin x="-1290" y="-84"/>
      </p:cViewPr>
      <p:guideLst>
        <p:guide orient="horz" pos="2160"/>
        <p:guide pos="2880"/>
      </p:guideLst>
    </p:cSldViewPr>
  </p:slideViewPr>
  <p:outlineViewPr>
    <p:cViewPr>
      <p:scale>
        <a:sx n="33" d="100"/>
        <a:sy n="33" d="100"/>
      </p:scale>
      <p:origin x="0" y="6150"/>
    </p:cViewPr>
  </p:outlin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6" Type="http://schemas.openxmlformats.org/officeDocument/2006/relationships/slide" Target="slides/slide75.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79" Type="http://schemas.openxmlformats.org/officeDocument/2006/relationships/viewProps" Target="viewProps.xml"/><Relationship Id="rId5" Type="http://schemas.openxmlformats.org/officeDocument/2006/relationships/slide" Target="slides/slide4.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presProps" Target="presProps.xml"/><Relationship Id="rId8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notesMaster" Target="notesMasters/notesMaster1.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theme" Target="theme/theme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FFCE190-351C-43CF-BB5E-C551C10E3B5D}" type="datetimeFigureOut">
              <a:rPr lang="fr-FR" smtClean="0"/>
              <a:pPr/>
              <a:t>19/03/2022</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E33A20C-83F6-48FC-AEEE-0E458B813F9A}" type="slidenum">
              <a:rPr lang="fr-FR" smtClean="0"/>
              <a:pPr/>
              <a:t>‹N°›</a:t>
            </a:fld>
            <a:endParaRPr lang="fr-F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BE33A20C-83F6-48FC-AEEE-0E458B813F9A}" type="slidenum">
              <a:rPr lang="fr-FR" smtClean="0"/>
              <a:pPr/>
              <a:t>50</a:t>
            </a:fld>
            <a:endParaRPr lang="fr-F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8" name="Titre 7"/>
          <p:cNvSpPr>
            <a:spLocks noGrp="1"/>
          </p:cNvSpPr>
          <p:nvPr>
            <p:ph type="ctrTitle"/>
          </p:nvPr>
        </p:nvSpPr>
        <p:spPr>
          <a:xfrm>
            <a:off x="422030" y="1371600"/>
            <a:ext cx="8229600" cy="18288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fr-FR" smtClean="0"/>
              <a:t>Cliquez pour modifier le style du titre</a:t>
            </a:r>
            <a:endParaRPr kumimoji="0" lang="en-US"/>
          </a:p>
        </p:txBody>
      </p:sp>
      <p:sp>
        <p:nvSpPr>
          <p:cNvPr id="28" name="Espace réservé de la date 27"/>
          <p:cNvSpPr>
            <a:spLocks noGrp="1"/>
          </p:cNvSpPr>
          <p:nvPr>
            <p:ph type="dt" sz="half" idx="10"/>
          </p:nvPr>
        </p:nvSpPr>
        <p:spPr/>
        <p:txBody>
          <a:bodyPr/>
          <a:lstStyle/>
          <a:p>
            <a:fld id="{2DC68211-B11A-4976-A03C-F49FC3AFA862}" type="datetimeFigureOut">
              <a:rPr lang="fr-FR" smtClean="0"/>
              <a:pPr/>
              <a:t>19/03/2022</a:t>
            </a:fld>
            <a:endParaRPr lang="fr-FR"/>
          </a:p>
        </p:txBody>
      </p:sp>
      <p:sp>
        <p:nvSpPr>
          <p:cNvPr id="17" name="Espace réservé du pied de page 16"/>
          <p:cNvSpPr>
            <a:spLocks noGrp="1"/>
          </p:cNvSpPr>
          <p:nvPr>
            <p:ph type="ftr" sz="quarter" idx="11"/>
          </p:nvPr>
        </p:nvSpPr>
        <p:spPr/>
        <p:txBody>
          <a:bodyPr/>
          <a:lstStyle/>
          <a:p>
            <a:endParaRPr lang="fr-FR"/>
          </a:p>
        </p:txBody>
      </p:sp>
      <p:sp>
        <p:nvSpPr>
          <p:cNvPr id="29" name="Espace réservé du numéro de diapositive 28"/>
          <p:cNvSpPr>
            <a:spLocks noGrp="1"/>
          </p:cNvSpPr>
          <p:nvPr>
            <p:ph type="sldNum" sz="quarter" idx="12"/>
          </p:nvPr>
        </p:nvSpPr>
        <p:spPr/>
        <p:txBody>
          <a:bodyPr/>
          <a:lstStyle/>
          <a:p>
            <a:fld id="{6B128BCD-E86F-433F-9AB1-C311BA73C95F}" type="slidenum">
              <a:rPr lang="fr-FR" smtClean="0"/>
              <a:pPr/>
              <a:t>‹N°›</a:t>
            </a:fld>
            <a:endParaRPr lang="fr-FR"/>
          </a:p>
        </p:txBody>
      </p:sp>
      <p:sp>
        <p:nvSpPr>
          <p:cNvPr id="9" name="Sous-titre 8"/>
          <p:cNvSpPr>
            <a:spLocks noGrp="1"/>
          </p:cNvSpPr>
          <p:nvPr>
            <p:ph type="subTitle" idx="1"/>
          </p:nvPr>
        </p:nvSpPr>
        <p:spPr>
          <a:xfrm>
            <a:off x="1371600" y="3331698"/>
            <a:ext cx="6400800" cy="17526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fr-FR" smtClean="0"/>
              <a:t>Cliquez pour modifier le style des sous-titres du masque</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2DC68211-B11A-4976-A03C-F49FC3AFA862}" type="datetimeFigureOut">
              <a:rPr lang="fr-FR" smtClean="0"/>
              <a:pPr/>
              <a:t>19/03/2022</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6B128BCD-E86F-433F-9AB1-C311BA73C95F}"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2DC68211-B11A-4976-A03C-F49FC3AFA862}" type="datetimeFigureOut">
              <a:rPr lang="fr-FR" smtClean="0"/>
              <a:pPr/>
              <a:t>19/03/2022</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6B128BCD-E86F-433F-9AB1-C311BA73C95F}"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u contenu 2"/>
          <p:cNvSpPr>
            <a:spLocks noGrp="1"/>
          </p:cNvSpPr>
          <p:nvPr>
            <p:ph idx="1"/>
          </p:nvPr>
        </p:nvSpPr>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2DC68211-B11A-4976-A03C-F49FC3AFA862}" type="datetimeFigureOut">
              <a:rPr lang="fr-FR" smtClean="0"/>
              <a:pPr/>
              <a:t>19/03/2022</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6B128BCD-E86F-433F-9AB1-C311BA73C95F}"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1600200" y="609600"/>
            <a:ext cx="7086600" cy="18288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1600200" y="2507786"/>
            <a:ext cx="7086600" cy="1509712"/>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fr-FR" smtClean="0"/>
              <a:t>Cliquez pour modifier les styles du texte du masque</a:t>
            </a:r>
          </a:p>
        </p:txBody>
      </p:sp>
      <p:sp>
        <p:nvSpPr>
          <p:cNvPr id="4" name="Espace réservé de la date 3"/>
          <p:cNvSpPr>
            <a:spLocks noGrp="1"/>
          </p:cNvSpPr>
          <p:nvPr>
            <p:ph type="dt" sz="half" idx="10"/>
          </p:nvPr>
        </p:nvSpPr>
        <p:spPr/>
        <p:txBody>
          <a:bodyPr/>
          <a:lstStyle/>
          <a:p>
            <a:fld id="{2DC68211-B11A-4976-A03C-F49FC3AFA862}" type="datetimeFigureOut">
              <a:rPr lang="fr-FR" smtClean="0"/>
              <a:pPr/>
              <a:t>19/03/2022</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a:xfrm>
            <a:off x="7924800" y="6416675"/>
            <a:ext cx="762000" cy="365125"/>
          </a:xfrm>
        </p:spPr>
        <p:txBody>
          <a:bodyPr/>
          <a:lstStyle/>
          <a:p>
            <a:fld id="{6B128BCD-E86F-433F-9AB1-C311BA73C95F}" type="slidenum">
              <a:rPr lang="fr-FR" smtClean="0"/>
              <a:pPr/>
              <a:t>‹N°›</a:t>
            </a:fld>
            <a:endParaRPr lang="fr-F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u contenu 2"/>
          <p:cNvSpPr>
            <a:spLocks noGrp="1"/>
          </p:cNvSpPr>
          <p:nvPr>
            <p:ph sz="half" idx="1"/>
          </p:nvPr>
        </p:nvSpPr>
        <p:spPr>
          <a:xfrm>
            <a:off x="457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u contenu 3"/>
          <p:cNvSpPr>
            <a:spLocks noGrp="1"/>
          </p:cNvSpPr>
          <p:nvPr>
            <p:ph sz="half" idx="2"/>
          </p:nvPr>
        </p:nvSpPr>
        <p:spPr>
          <a:xfrm>
            <a:off x="4648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p>
            <a:fld id="{2DC68211-B11A-4976-A03C-F49FC3AFA862}" type="datetimeFigureOut">
              <a:rPr lang="fr-FR" smtClean="0"/>
              <a:pPr/>
              <a:t>19/03/2022</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6B128BCD-E86F-433F-9AB1-C311BA73C95F}"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8229600" cy="1143000"/>
          </a:xfrm>
        </p:spPr>
        <p:txBody>
          <a:bodyPr anchor="ctr"/>
          <a:lstStyle>
            <a:lvl1pPr>
              <a:defRPr/>
            </a:lvl1pPr>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457200" y="1535112"/>
            <a:ext cx="4040188"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Cliquez pour modifier les styles du texte du masque</a:t>
            </a:r>
          </a:p>
        </p:txBody>
      </p:sp>
      <p:sp>
        <p:nvSpPr>
          <p:cNvPr id="4" name="Espace réservé du texte 3"/>
          <p:cNvSpPr>
            <a:spLocks noGrp="1"/>
          </p:cNvSpPr>
          <p:nvPr>
            <p:ph type="body" sz="half" idx="3"/>
          </p:nvPr>
        </p:nvSpPr>
        <p:spPr>
          <a:xfrm>
            <a:off x="4645025" y="1535112"/>
            <a:ext cx="4041775"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Cliquez pour modifier les styles du texte du masque</a:t>
            </a:r>
          </a:p>
        </p:txBody>
      </p:sp>
      <p:sp>
        <p:nvSpPr>
          <p:cNvPr id="5" name="Espace réservé du contenu 4"/>
          <p:cNvSpPr>
            <a:spLocks noGrp="1"/>
          </p:cNvSpPr>
          <p:nvPr>
            <p:ph sz="quarter" idx="2"/>
          </p:nvPr>
        </p:nvSpPr>
        <p:spPr>
          <a:xfrm>
            <a:off x="457200" y="2362200"/>
            <a:ext cx="4040188"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6" name="Espace réservé du contenu 5"/>
          <p:cNvSpPr>
            <a:spLocks noGrp="1"/>
          </p:cNvSpPr>
          <p:nvPr>
            <p:ph sz="quarter" idx="4"/>
          </p:nvPr>
        </p:nvSpPr>
        <p:spPr>
          <a:xfrm>
            <a:off x="4645025" y="2362200"/>
            <a:ext cx="4041775"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7" name="Espace réservé de la date 6"/>
          <p:cNvSpPr>
            <a:spLocks noGrp="1"/>
          </p:cNvSpPr>
          <p:nvPr>
            <p:ph type="dt" sz="half" idx="10"/>
          </p:nvPr>
        </p:nvSpPr>
        <p:spPr/>
        <p:txBody>
          <a:bodyPr/>
          <a:lstStyle/>
          <a:p>
            <a:fld id="{2DC68211-B11A-4976-A03C-F49FC3AFA862}" type="datetimeFigureOut">
              <a:rPr lang="fr-FR" smtClean="0"/>
              <a:pPr/>
              <a:t>19/03/2022</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6B128BCD-E86F-433F-9AB1-C311BA73C95F}"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e la date 2"/>
          <p:cNvSpPr>
            <a:spLocks noGrp="1"/>
          </p:cNvSpPr>
          <p:nvPr>
            <p:ph type="dt" sz="half" idx="10"/>
          </p:nvPr>
        </p:nvSpPr>
        <p:spPr/>
        <p:txBody>
          <a:bodyPr/>
          <a:lstStyle/>
          <a:p>
            <a:fld id="{2DC68211-B11A-4976-A03C-F49FC3AFA862}" type="datetimeFigureOut">
              <a:rPr lang="fr-FR" smtClean="0"/>
              <a:pPr/>
              <a:t>19/03/2022</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6B128BCD-E86F-433F-9AB1-C311BA73C95F}"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2DC68211-B11A-4976-A03C-F49FC3AFA862}" type="datetimeFigureOut">
              <a:rPr lang="fr-FR" smtClean="0"/>
              <a:pPr/>
              <a:t>19/03/2022</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6B128BCD-E86F-433F-9AB1-C311BA73C95F}"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fr-FR" smtClean="0"/>
              <a:t>Cliquez pour modifier le style du titre</a:t>
            </a:r>
            <a:endParaRPr kumimoji="0" lang="en-US"/>
          </a:p>
        </p:txBody>
      </p:sp>
      <p:sp>
        <p:nvSpPr>
          <p:cNvPr id="3" name="Espace réservé du texte 2"/>
          <p:cNvSpPr>
            <a:spLocks noGrp="1"/>
          </p:cNvSpPr>
          <p:nvPr>
            <p:ph type="body" idx="2"/>
          </p:nvPr>
        </p:nvSpPr>
        <p:spPr>
          <a:xfrm>
            <a:off x="457200" y="1524000"/>
            <a:ext cx="3008313" cy="4602163"/>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fr-FR" smtClean="0"/>
              <a:t>Cliquez pour modifier les styles du texte du masque</a:t>
            </a:r>
          </a:p>
        </p:txBody>
      </p:sp>
      <p:sp>
        <p:nvSpPr>
          <p:cNvPr id="4" name="Espace réservé du contenu 3"/>
          <p:cNvSpPr>
            <a:spLocks noGrp="1"/>
          </p:cNvSpPr>
          <p:nvPr>
            <p:ph sz="half" idx="1"/>
          </p:nvPr>
        </p:nvSpPr>
        <p:spPr>
          <a:xfrm>
            <a:off x="3575050" y="273050"/>
            <a:ext cx="5111750" cy="5853113"/>
          </a:xfrm>
        </p:spPr>
        <p:txBody>
          <a:bodyPr/>
          <a:lstStyle>
            <a:lvl1pPr>
              <a:defRPr sz="2600"/>
            </a:lvl1pPr>
            <a:lvl2pPr>
              <a:defRPr sz="2400"/>
            </a:lvl2pPr>
            <a:lvl3pPr>
              <a:defRPr sz="2200"/>
            </a:lvl3pPr>
            <a:lvl4pPr>
              <a:defRPr sz="2000"/>
            </a:lvl4pPr>
            <a:lvl5pPr>
              <a:defRPr sz="18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p>
            <a:fld id="{2DC68211-B11A-4976-A03C-F49FC3AFA862}" type="datetimeFigureOut">
              <a:rPr lang="fr-FR" smtClean="0"/>
              <a:pPr/>
              <a:t>19/03/2022</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6B128BCD-E86F-433F-9AB1-C311BA73C95F}"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828800" y="609600"/>
            <a:ext cx="5486400" cy="522288"/>
          </a:xfrm>
        </p:spPr>
        <p:txBody>
          <a:bodyPr lIns="45720" rIns="45720" bIns="0" anchor="b">
            <a:sp3d prstMaterial="softEdge"/>
          </a:bodyPr>
          <a:lstStyle>
            <a:lvl1pPr algn="ctr">
              <a:buNone/>
              <a:defRPr sz="2000" b="1"/>
            </a:lvl1pPr>
          </a:lstStyle>
          <a:p>
            <a:r>
              <a:rPr kumimoji="0" lang="fr-FR" smtClean="0"/>
              <a:t>Cliquez pour modifier le style du titre</a:t>
            </a:r>
            <a:endParaRPr kumimoji="0" lang="en-US"/>
          </a:p>
        </p:txBody>
      </p:sp>
      <p:sp>
        <p:nvSpPr>
          <p:cNvPr id="3" name="Espace réservé pour une image  2"/>
          <p:cNvSpPr>
            <a:spLocks noGrp="1"/>
          </p:cNvSpPr>
          <p:nvPr>
            <p:ph type="pic" idx="1"/>
          </p:nvPr>
        </p:nvSpPr>
        <p:spPr>
          <a:xfrm>
            <a:off x="1828800" y="1831975"/>
            <a:ext cx="5486400" cy="39624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fr-FR" smtClean="0">
                <a:solidFill>
                  <a:schemeClr val="lt1"/>
                </a:solidFill>
                <a:latin typeface="+mn-lt"/>
                <a:ea typeface="+mn-ea"/>
                <a:cs typeface="+mn-cs"/>
              </a:rPr>
              <a:t>Cliquez sur l'icône pour ajouter une image</a:t>
            </a:r>
            <a:endParaRPr kumimoji="0" lang="en-US" dirty="0">
              <a:solidFill>
                <a:schemeClr val="lt1"/>
              </a:solidFill>
              <a:latin typeface="+mn-lt"/>
              <a:ea typeface="+mn-ea"/>
              <a:cs typeface="+mn-cs"/>
            </a:endParaRPr>
          </a:p>
        </p:txBody>
      </p:sp>
      <p:sp>
        <p:nvSpPr>
          <p:cNvPr id="4" name="Espace réservé du texte 3"/>
          <p:cNvSpPr>
            <a:spLocks noGrp="1"/>
          </p:cNvSpPr>
          <p:nvPr>
            <p:ph type="body" sz="half" idx="2"/>
          </p:nvPr>
        </p:nvSpPr>
        <p:spPr>
          <a:xfrm>
            <a:off x="1828800" y="1166787"/>
            <a:ext cx="5486400" cy="530352"/>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fr-FR" smtClean="0"/>
              <a:t>Cliquez pour modifier les styles du texte du masque</a:t>
            </a:r>
          </a:p>
        </p:txBody>
      </p:sp>
      <p:sp>
        <p:nvSpPr>
          <p:cNvPr id="5" name="Espace réservé de la date 4"/>
          <p:cNvSpPr>
            <a:spLocks noGrp="1"/>
          </p:cNvSpPr>
          <p:nvPr>
            <p:ph type="dt" sz="half" idx="10"/>
          </p:nvPr>
        </p:nvSpPr>
        <p:spPr/>
        <p:txBody>
          <a:bodyPr/>
          <a:lstStyle/>
          <a:p>
            <a:fld id="{2DC68211-B11A-4976-A03C-F49FC3AFA862}" type="datetimeFigureOut">
              <a:rPr lang="fr-FR" smtClean="0"/>
              <a:pPr/>
              <a:t>19/03/2022</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6B128BCD-E86F-433F-9AB1-C311BA73C95F}" type="slidenum">
              <a:rPr lang="fr-FR" smtClean="0"/>
              <a:pPr/>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alphaModFix amt="50000"/>
            <a:lum/>
          </a:blip>
          <a:srcRect/>
          <a:tile tx="0" ty="0" sx="100000" sy="100000" flip="none" algn="tl"/>
        </a:blipFill>
        <a:effectLst/>
      </p:bgPr>
    </p:bg>
    <p:spTree>
      <p:nvGrpSpPr>
        <p:cNvPr id="1" name=""/>
        <p:cNvGrpSpPr/>
        <p:nvPr/>
      </p:nvGrpSpPr>
      <p:grpSpPr>
        <a:xfrm>
          <a:off x="0" y="0"/>
          <a:ext cx="0" cy="0"/>
          <a:chOff x="0" y="0"/>
          <a:chExt cx="0" cy="0"/>
        </a:xfrm>
      </p:grpSpPr>
      <p:sp>
        <p:nvSpPr>
          <p:cNvPr id="22" name="Espace réservé du titre 21"/>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fr-FR" smtClean="0"/>
              <a:t>Cliquez pour modifier le style du titre</a:t>
            </a:r>
            <a:endParaRPr kumimoji="0" lang="en-US"/>
          </a:p>
        </p:txBody>
      </p:sp>
      <p:sp>
        <p:nvSpPr>
          <p:cNvPr id="13" name="Espace réservé du texte 12"/>
          <p:cNvSpPr>
            <a:spLocks noGrp="1"/>
          </p:cNvSpPr>
          <p:nvPr>
            <p:ph type="body" idx="1"/>
          </p:nvPr>
        </p:nvSpPr>
        <p:spPr>
          <a:xfrm>
            <a:off x="457200" y="1600200"/>
            <a:ext cx="8229600" cy="4709160"/>
          </a:xfrm>
          <a:prstGeom prst="rect">
            <a:avLst/>
          </a:prstGeom>
        </p:spPr>
        <p:txBody>
          <a:bodyPr vert="horz">
            <a:normAutofit/>
          </a:bodyPr>
          <a:lstStyle/>
          <a:p>
            <a:pPr lvl="0" eaLnBrk="1" latinLnBrk="0" hangingPunct="1"/>
            <a:r>
              <a:rPr kumimoji="0" lang="fr-FR" smtClean="0"/>
              <a:t>Cliquez pour modifier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14" name="Espace réservé de la date 13"/>
          <p:cNvSpPr>
            <a:spLocks noGrp="1"/>
          </p:cNvSpPr>
          <p:nvPr>
            <p:ph type="dt" sz="half" idx="2"/>
          </p:nvPr>
        </p:nvSpPr>
        <p:spPr>
          <a:xfrm>
            <a:off x="457200" y="6416675"/>
            <a:ext cx="2133600" cy="365125"/>
          </a:xfrm>
          <a:prstGeom prst="rect">
            <a:avLst/>
          </a:prstGeom>
        </p:spPr>
        <p:txBody>
          <a:bodyPr vert="horz" anchor="b"/>
          <a:lstStyle>
            <a:lvl1pPr algn="l" eaLnBrk="1" latinLnBrk="0" hangingPunct="1">
              <a:defRPr kumimoji="0" sz="1200">
                <a:solidFill>
                  <a:schemeClr val="tx1">
                    <a:shade val="50000"/>
                  </a:schemeClr>
                </a:solidFill>
              </a:defRPr>
            </a:lvl1pPr>
          </a:lstStyle>
          <a:p>
            <a:fld id="{2DC68211-B11A-4976-A03C-F49FC3AFA862}" type="datetimeFigureOut">
              <a:rPr lang="fr-FR" smtClean="0"/>
              <a:pPr/>
              <a:t>19/03/2022</a:t>
            </a:fld>
            <a:endParaRPr lang="fr-FR"/>
          </a:p>
        </p:txBody>
      </p:sp>
      <p:sp>
        <p:nvSpPr>
          <p:cNvPr id="3" name="Espace réservé du pied de page 2"/>
          <p:cNvSpPr>
            <a:spLocks noGrp="1"/>
          </p:cNvSpPr>
          <p:nvPr>
            <p:ph type="ftr" sz="quarter" idx="3"/>
          </p:nvPr>
        </p:nvSpPr>
        <p:spPr>
          <a:xfrm>
            <a:off x="3124200" y="6416675"/>
            <a:ext cx="2895600" cy="365125"/>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fr-FR"/>
          </a:p>
        </p:txBody>
      </p:sp>
      <p:sp>
        <p:nvSpPr>
          <p:cNvPr id="23" name="Espace réservé du numéro de diapositive 22"/>
          <p:cNvSpPr>
            <a:spLocks noGrp="1"/>
          </p:cNvSpPr>
          <p:nvPr>
            <p:ph type="sldNum" sz="quarter" idx="4"/>
          </p:nvPr>
        </p:nvSpPr>
        <p:spPr>
          <a:xfrm>
            <a:off x="7924800" y="6416675"/>
            <a:ext cx="762000" cy="365125"/>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6B128BCD-E86F-433F-9AB1-C311BA73C95F}" type="slidenum">
              <a:rPr lang="fr-FR" smtClean="0"/>
              <a:pPr/>
              <a:t>‹N°›</a:t>
            </a:fld>
            <a:endParaRPr lang="fr-FR"/>
          </a:p>
        </p:txBody>
      </p:sp>
    </p:spTree>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contenu 5"/>
          <p:cNvSpPr txBox="1">
            <a:spLocks/>
          </p:cNvSpPr>
          <p:nvPr/>
        </p:nvSpPr>
        <p:spPr>
          <a:xfrm>
            <a:off x="304800" y="381000"/>
            <a:ext cx="8458200" cy="4343400"/>
          </a:xfrm>
          <a:prstGeom prst="rect">
            <a:avLst/>
          </a:prstGeom>
        </p:spPr>
        <p:txBody>
          <a:bodyPr vert="horz">
            <a:noAutofit/>
          </a:bodyPr>
          <a:lstStyle/>
          <a:p>
            <a:pPr marL="548640" marR="0" lvl="0" indent="-411480" algn="ctr" defTabSz="914400" rtl="1" eaLnBrk="1" fontAlgn="auto" latinLnBrk="0" hangingPunct="1">
              <a:lnSpc>
                <a:spcPct val="100000"/>
              </a:lnSpc>
              <a:spcBef>
                <a:spcPts val="0"/>
              </a:spcBef>
              <a:spcAft>
                <a:spcPts val="0"/>
              </a:spcAft>
              <a:buClr>
                <a:schemeClr val="tx1">
                  <a:shade val="95000"/>
                </a:schemeClr>
              </a:buClr>
              <a:buSzPct val="65000"/>
              <a:tabLst/>
              <a:defRPr/>
            </a:pPr>
            <a:r>
              <a:rPr kumimoji="0" lang="ar-DZ" sz="2400" b="1" i="1" u="none" strike="noStrike" kern="1200" cap="none" spc="0" normalizeH="0" baseline="0" noProof="0" dirty="0" smtClean="0">
                <a:ln>
                  <a:noFill/>
                </a:ln>
                <a:solidFill>
                  <a:schemeClr val="bg1"/>
                </a:solidFill>
                <a:effectLst/>
                <a:uLnTx/>
                <a:uFillTx/>
                <a:latin typeface="Times New Roman" pitchFamily="18" charset="0"/>
                <a:ea typeface="+mn-ea"/>
                <a:cs typeface="Times New Roman" pitchFamily="18" charset="0"/>
              </a:rPr>
              <a:t>الجمهــورية الجزائــرية الديمقــراطية الشعبيـــة</a:t>
            </a:r>
            <a:endParaRPr kumimoji="0" lang="en-US" sz="2400" b="1" i="0" u="none" strike="noStrike" kern="1200" cap="none" spc="0" normalizeH="0" baseline="0" noProof="0" dirty="0" smtClean="0">
              <a:ln>
                <a:noFill/>
              </a:ln>
              <a:solidFill>
                <a:schemeClr val="bg1"/>
              </a:solidFill>
              <a:effectLst/>
              <a:uLnTx/>
              <a:uFillTx/>
              <a:latin typeface="Times New Roman" pitchFamily="18" charset="0"/>
              <a:ea typeface="+mn-ea"/>
              <a:cs typeface="Times New Roman" pitchFamily="18" charset="0"/>
            </a:endParaRPr>
          </a:p>
          <a:p>
            <a:pPr marL="548640" marR="0" lvl="0" indent="-411480" algn="ctr" defTabSz="914400" rtl="0" eaLnBrk="1" fontAlgn="auto" latinLnBrk="0" hangingPunct="1">
              <a:lnSpc>
                <a:spcPct val="100000"/>
              </a:lnSpc>
              <a:spcBef>
                <a:spcPts val="0"/>
              </a:spcBef>
              <a:spcAft>
                <a:spcPts val="0"/>
              </a:spcAft>
              <a:buClr>
                <a:schemeClr val="tx1">
                  <a:shade val="95000"/>
                </a:schemeClr>
              </a:buClr>
              <a:buSzPct val="65000"/>
              <a:tabLst/>
              <a:defRPr/>
            </a:pPr>
            <a:r>
              <a:rPr kumimoji="0" lang="fr-FR" sz="2400" b="1" i="1" u="none" strike="noStrike" kern="1200" cap="none" spc="0" normalizeH="0" baseline="0" noProof="0" dirty="0" smtClean="0">
                <a:ln>
                  <a:noFill/>
                </a:ln>
                <a:solidFill>
                  <a:schemeClr val="bg1"/>
                </a:solidFill>
                <a:effectLst/>
                <a:uLnTx/>
                <a:uFillTx/>
                <a:latin typeface="Times New Roman" pitchFamily="18" charset="0"/>
                <a:ea typeface="+mn-ea"/>
                <a:cs typeface="Times New Roman" pitchFamily="18" charset="0"/>
              </a:rPr>
              <a:t>République Algérienne Démocratique et Populaire</a:t>
            </a:r>
            <a:endParaRPr kumimoji="0" lang="en-US" sz="2400" b="1" i="0" u="none" strike="noStrike" kern="1200" cap="none" spc="0" normalizeH="0" baseline="0" noProof="0" dirty="0" smtClean="0">
              <a:ln>
                <a:noFill/>
              </a:ln>
              <a:solidFill>
                <a:schemeClr val="bg1"/>
              </a:solidFill>
              <a:effectLst/>
              <a:uLnTx/>
              <a:uFillTx/>
              <a:latin typeface="Times New Roman" pitchFamily="18" charset="0"/>
              <a:ea typeface="+mn-ea"/>
              <a:cs typeface="Times New Roman" pitchFamily="18" charset="0"/>
            </a:endParaRPr>
          </a:p>
          <a:p>
            <a:pPr marL="548640" marR="0" lvl="0" indent="-411480" algn="ctr" defTabSz="914400" rtl="1" eaLnBrk="1" fontAlgn="auto" latinLnBrk="0" hangingPunct="1">
              <a:lnSpc>
                <a:spcPct val="100000"/>
              </a:lnSpc>
              <a:spcBef>
                <a:spcPts val="0"/>
              </a:spcBef>
              <a:spcAft>
                <a:spcPts val="0"/>
              </a:spcAft>
              <a:buClr>
                <a:schemeClr val="tx1">
                  <a:shade val="95000"/>
                </a:schemeClr>
              </a:buClr>
              <a:buSzPct val="65000"/>
              <a:tabLst/>
              <a:defRPr/>
            </a:pPr>
            <a:r>
              <a:rPr kumimoji="0" lang="ar-DZ" sz="2400" b="1" i="0" u="none" strike="noStrike" kern="1200" cap="none" spc="0" normalizeH="0" baseline="0" noProof="0" dirty="0" smtClean="0">
                <a:ln>
                  <a:noFill/>
                </a:ln>
                <a:solidFill>
                  <a:schemeClr val="bg1"/>
                </a:solidFill>
                <a:effectLst/>
                <a:uLnTx/>
                <a:uFillTx/>
                <a:latin typeface="Times New Roman" pitchFamily="18" charset="0"/>
                <a:ea typeface="+mn-ea"/>
                <a:cs typeface="Times New Roman" pitchFamily="18" charset="0"/>
              </a:rPr>
              <a:t>وزارة التعليــم العــالي والبحــث العلمـي</a:t>
            </a:r>
            <a:endParaRPr kumimoji="0" lang="en-US" sz="2400" b="1" i="0" u="none" strike="noStrike" kern="1200" cap="none" spc="0" normalizeH="0" baseline="0" noProof="0" dirty="0" smtClean="0">
              <a:ln>
                <a:noFill/>
              </a:ln>
              <a:solidFill>
                <a:schemeClr val="bg1"/>
              </a:solidFill>
              <a:effectLst/>
              <a:uLnTx/>
              <a:uFillTx/>
              <a:latin typeface="Times New Roman" pitchFamily="18" charset="0"/>
              <a:ea typeface="+mn-ea"/>
              <a:cs typeface="Times New Roman" pitchFamily="18" charset="0"/>
            </a:endParaRPr>
          </a:p>
          <a:p>
            <a:pPr marL="548640" marR="0" lvl="0" indent="-411480" algn="ctr" defTabSz="914400" rtl="0" eaLnBrk="1" fontAlgn="auto" latinLnBrk="0" hangingPunct="1">
              <a:lnSpc>
                <a:spcPct val="100000"/>
              </a:lnSpc>
              <a:spcBef>
                <a:spcPts val="0"/>
              </a:spcBef>
              <a:spcAft>
                <a:spcPts val="0"/>
              </a:spcAft>
              <a:buClr>
                <a:schemeClr val="tx1">
                  <a:shade val="95000"/>
                </a:schemeClr>
              </a:buClr>
              <a:buSzPct val="65000"/>
              <a:tabLst/>
              <a:defRPr/>
            </a:pPr>
            <a:r>
              <a:rPr kumimoji="0" lang="fr-FR" sz="2000" b="1" i="1" u="none" strike="noStrike" kern="1200" cap="none" spc="0" normalizeH="0" baseline="0" noProof="0" dirty="0" smtClean="0">
                <a:ln>
                  <a:noFill/>
                </a:ln>
                <a:solidFill>
                  <a:schemeClr val="bg1"/>
                </a:solidFill>
                <a:effectLst/>
                <a:uLnTx/>
                <a:uFillTx/>
                <a:latin typeface="Times New Roman" pitchFamily="18" charset="0"/>
                <a:ea typeface="+mn-ea"/>
                <a:cs typeface="Times New Roman" pitchFamily="18" charset="0"/>
              </a:rPr>
              <a:t>Ministère de l’Enseignement Supérieur et de la Recherche Scientifique</a:t>
            </a:r>
            <a:endParaRPr kumimoji="0" lang="en-US" sz="2400" b="1" i="0" u="none" strike="noStrike" kern="1200" cap="none" spc="0" normalizeH="0" baseline="0" noProof="0" dirty="0" smtClean="0">
              <a:ln>
                <a:noFill/>
              </a:ln>
              <a:solidFill>
                <a:schemeClr val="bg1"/>
              </a:solidFill>
              <a:effectLst/>
              <a:uLnTx/>
              <a:uFillTx/>
              <a:latin typeface="Times New Roman" pitchFamily="18" charset="0"/>
              <a:ea typeface="+mn-ea"/>
              <a:cs typeface="Times New Roman" pitchFamily="18" charset="0"/>
            </a:endParaRPr>
          </a:p>
          <a:p>
            <a:pPr marL="548640" marR="0" lvl="0" indent="-411480" algn="ctr" defTabSz="914400" rtl="1" eaLnBrk="1" fontAlgn="auto" latinLnBrk="0" hangingPunct="1">
              <a:lnSpc>
                <a:spcPct val="100000"/>
              </a:lnSpc>
              <a:spcBef>
                <a:spcPts val="0"/>
              </a:spcBef>
              <a:spcAft>
                <a:spcPts val="0"/>
              </a:spcAft>
              <a:buClr>
                <a:schemeClr val="tx1">
                  <a:shade val="95000"/>
                </a:schemeClr>
              </a:buClr>
              <a:buSzPct val="65000"/>
              <a:tabLst/>
              <a:defRPr/>
            </a:pPr>
            <a:r>
              <a:rPr kumimoji="0" lang="ar-DZ" sz="2400" b="1" i="1" u="none" strike="noStrike" kern="1200" cap="none" spc="0" normalizeH="0" baseline="0" noProof="0" dirty="0" smtClean="0">
                <a:ln>
                  <a:noFill/>
                </a:ln>
                <a:solidFill>
                  <a:schemeClr val="bg1"/>
                </a:solidFill>
                <a:effectLst/>
                <a:uLnTx/>
                <a:uFillTx/>
                <a:latin typeface="Times New Roman" pitchFamily="18" charset="0"/>
                <a:ea typeface="+mn-ea"/>
                <a:cs typeface="Times New Roman" pitchFamily="18" charset="0"/>
              </a:rPr>
              <a:t>جــامعة محــمد خيضــر – بسكرة –</a:t>
            </a:r>
            <a:endParaRPr kumimoji="0" lang="en-US" sz="2400" b="1" i="0" u="none" strike="noStrike" kern="1200" cap="none" spc="0" normalizeH="0" baseline="0" noProof="0" dirty="0" smtClean="0">
              <a:ln>
                <a:noFill/>
              </a:ln>
              <a:solidFill>
                <a:schemeClr val="bg1"/>
              </a:solidFill>
              <a:effectLst/>
              <a:uLnTx/>
              <a:uFillTx/>
              <a:latin typeface="Times New Roman" pitchFamily="18" charset="0"/>
              <a:ea typeface="+mn-ea"/>
              <a:cs typeface="Times New Roman" pitchFamily="18" charset="0"/>
            </a:endParaRPr>
          </a:p>
          <a:p>
            <a:pPr marL="548640" marR="0" lvl="0" indent="-411480" algn="ctr" defTabSz="914400" rtl="1" eaLnBrk="1" fontAlgn="auto" latinLnBrk="0" hangingPunct="1">
              <a:lnSpc>
                <a:spcPct val="100000"/>
              </a:lnSpc>
              <a:spcBef>
                <a:spcPts val="0"/>
              </a:spcBef>
              <a:spcAft>
                <a:spcPts val="0"/>
              </a:spcAft>
              <a:buClr>
                <a:schemeClr val="tx1">
                  <a:shade val="95000"/>
                </a:schemeClr>
              </a:buClr>
              <a:buSzPct val="65000"/>
              <a:tabLst/>
              <a:defRPr/>
            </a:pPr>
            <a:r>
              <a:rPr kumimoji="0" lang="ar-DZ" sz="2400" b="1" i="1" u="none" strike="noStrike" kern="1200" cap="none" spc="0" normalizeH="0" baseline="0" noProof="0" dirty="0" smtClean="0">
                <a:ln>
                  <a:noFill/>
                </a:ln>
                <a:solidFill>
                  <a:schemeClr val="bg1"/>
                </a:solidFill>
                <a:effectLst/>
                <a:uLnTx/>
                <a:uFillTx/>
                <a:latin typeface="Times New Roman" pitchFamily="18" charset="0"/>
                <a:ea typeface="+mn-ea"/>
                <a:cs typeface="Times New Roman" pitchFamily="18" charset="0"/>
              </a:rPr>
              <a:t>كــلية العلــوم الاقتصــادية و التجــارية وعلــوم التسييــر</a:t>
            </a:r>
            <a:endParaRPr kumimoji="0" lang="en-US" sz="2400" b="1" i="0" u="none" strike="noStrike" kern="1200" cap="none" spc="0" normalizeH="0" baseline="0" noProof="0" dirty="0" smtClean="0">
              <a:ln>
                <a:noFill/>
              </a:ln>
              <a:solidFill>
                <a:schemeClr val="bg1"/>
              </a:solidFill>
              <a:effectLst/>
              <a:uLnTx/>
              <a:uFillTx/>
              <a:latin typeface="Times New Roman" pitchFamily="18" charset="0"/>
              <a:ea typeface="+mn-ea"/>
              <a:cs typeface="Times New Roman" pitchFamily="18" charset="0"/>
            </a:endParaRPr>
          </a:p>
          <a:p>
            <a:pPr marL="548640" marR="0" lvl="0" indent="-411480" algn="ctr" defTabSz="914400" rtl="1" eaLnBrk="1" fontAlgn="auto" latinLnBrk="0" hangingPunct="1">
              <a:lnSpc>
                <a:spcPct val="100000"/>
              </a:lnSpc>
              <a:spcBef>
                <a:spcPts val="0"/>
              </a:spcBef>
              <a:spcAft>
                <a:spcPts val="0"/>
              </a:spcAft>
              <a:buClr>
                <a:schemeClr val="tx1">
                  <a:shade val="95000"/>
                </a:schemeClr>
              </a:buClr>
              <a:buSzPct val="65000"/>
              <a:tabLst/>
              <a:defRPr/>
            </a:pPr>
            <a:r>
              <a:rPr kumimoji="0" lang="ar-DZ" sz="2400" b="1" i="1" u="none" strike="noStrike" kern="1200" cap="none" spc="0" normalizeH="0" baseline="0" noProof="0" dirty="0" smtClean="0">
                <a:ln>
                  <a:noFill/>
                </a:ln>
                <a:solidFill>
                  <a:schemeClr val="bg1"/>
                </a:solidFill>
                <a:effectLst/>
                <a:uLnTx/>
                <a:uFillTx/>
                <a:latin typeface="Times New Roman" pitchFamily="18" charset="0"/>
                <a:ea typeface="+mn-ea"/>
                <a:cs typeface="Times New Roman" pitchFamily="18" charset="0"/>
              </a:rPr>
              <a:t>قسم العلوم التجارية</a:t>
            </a:r>
            <a:endParaRPr kumimoji="0" lang="fr-FR" sz="2400" b="1" i="1" u="none" strike="noStrike" kern="1200" cap="none" spc="0" normalizeH="0" baseline="0" noProof="0" dirty="0" smtClean="0">
              <a:ln>
                <a:noFill/>
              </a:ln>
              <a:solidFill>
                <a:schemeClr val="bg1"/>
              </a:solidFill>
              <a:effectLst/>
              <a:uLnTx/>
              <a:uFillTx/>
              <a:latin typeface="Times New Roman" pitchFamily="18" charset="0"/>
              <a:ea typeface="+mn-ea"/>
              <a:cs typeface="Times New Roman" pitchFamily="18" charset="0"/>
            </a:endParaRPr>
          </a:p>
          <a:p>
            <a:pPr marL="548640" marR="0" lvl="0" indent="-411480" algn="ctr" defTabSz="914400" rtl="1" eaLnBrk="1" fontAlgn="auto" latinLnBrk="0" hangingPunct="1">
              <a:lnSpc>
                <a:spcPct val="100000"/>
              </a:lnSpc>
              <a:spcBef>
                <a:spcPts val="0"/>
              </a:spcBef>
              <a:spcAft>
                <a:spcPts val="0"/>
              </a:spcAft>
              <a:buClr>
                <a:schemeClr val="tx1">
                  <a:shade val="95000"/>
                </a:schemeClr>
              </a:buClr>
              <a:buSzPct val="65000"/>
              <a:tabLst/>
              <a:defRPr/>
            </a:pPr>
            <a:r>
              <a:rPr kumimoji="0" lang="ar-DZ" sz="2400" b="1" i="1" u="none" strike="noStrike" kern="1200" cap="none" spc="0" normalizeH="0" baseline="0" noProof="0" dirty="0" smtClean="0">
                <a:ln>
                  <a:noFill/>
                </a:ln>
                <a:solidFill>
                  <a:schemeClr val="bg1"/>
                </a:solidFill>
                <a:effectLst/>
                <a:uLnTx/>
                <a:uFillTx/>
                <a:latin typeface="Times New Roman" pitchFamily="18" charset="0"/>
                <a:ea typeface="+mn-ea"/>
                <a:cs typeface="Times New Roman" pitchFamily="18" charset="0"/>
              </a:rPr>
              <a:t>فرع</a:t>
            </a:r>
            <a:r>
              <a:rPr kumimoji="0" lang="ar-DZ" sz="2400" b="1" i="1" u="none" strike="noStrike" kern="1200" cap="none" spc="0" normalizeH="0" noProof="0" dirty="0" smtClean="0">
                <a:ln>
                  <a:noFill/>
                </a:ln>
                <a:solidFill>
                  <a:schemeClr val="bg1"/>
                </a:solidFill>
                <a:effectLst/>
                <a:uLnTx/>
                <a:uFillTx/>
                <a:latin typeface="Times New Roman" pitchFamily="18" charset="0"/>
                <a:ea typeface="+mn-ea"/>
                <a:cs typeface="Times New Roman" pitchFamily="18" charset="0"/>
              </a:rPr>
              <a:t> علوم مالية ومحاسبية</a:t>
            </a:r>
            <a:endParaRPr kumimoji="0" lang="en-US" sz="2400" b="1" i="1" u="none" strike="noStrike" kern="1200" cap="none" spc="0" normalizeH="0" baseline="0" noProof="0" dirty="0" smtClean="0">
              <a:ln>
                <a:noFill/>
              </a:ln>
              <a:solidFill>
                <a:schemeClr val="bg1"/>
              </a:solidFill>
              <a:effectLst/>
              <a:uLnTx/>
              <a:uFillTx/>
              <a:latin typeface="Times New Roman" pitchFamily="18" charset="0"/>
              <a:ea typeface="+mn-ea"/>
              <a:cs typeface="Times New Roman" pitchFamily="18" charset="0"/>
            </a:endParaRPr>
          </a:p>
          <a:p>
            <a:pPr marL="548640" marR="0" lvl="0" indent="-411480" algn="ctr" defTabSz="914400" rtl="1" eaLnBrk="1" fontAlgn="auto" latinLnBrk="0" hangingPunct="1">
              <a:lnSpc>
                <a:spcPct val="100000"/>
              </a:lnSpc>
              <a:spcBef>
                <a:spcPts val="0"/>
              </a:spcBef>
              <a:spcAft>
                <a:spcPts val="0"/>
              </a:spcAft>
              <a:buClr>
                <a:schemeClr val="tx1">
                  <a:shade val="95000"/>
                </a:schemeClr>
              </a:buClr>
              <a:buSzPct val="65000"/>
              <a:tabLst/>
              <a:defRPr/>
            </a:pPr>
            <a:r>
              <a:rPr kumimoji="0" lang="ar-DZ" sz="2400" b="1" i="0" u="none" strike="noStrike" kern="1200" cap="none" spc="0" normalizeH="0" baseline="0" noProof="0" dirty="0" smtClean="0">
                <a:ln>
                  <a:noFill/>
                </a:ln>
                <a:solidFill>
                  <a:schemeClr val="bg1"/>
                </a:solidFill>
                <a:effectLst/>
                <a:uLnTx/>
                <a:uFillTx/>
                <a:latin typeface="Times New Roman" pitchFamily="18" charset="0"/>
                <a:ea typeface="Tahoma" pitchFamily="34" charset="0"/>
                <a:cs typeface="Times New Roman" pitchFamily="18" charset="0"/>
              </a:rPr>
              <a:t>سنة ثالثة مالية المؤسسة</a:t>
            </a:r>
            <a:endParaRPr kumimoji="0" lang="ar-DZ" sz="1800" b="1" i="0" u="none" strike="noStrike" kern="1200" cap="none" spc="0" normalizeH="0" baseline="0" noProof="0" dirty="0" smtClean="0">
              <a:ln>
                <a:noFill/>
              </a:ln>
              <a:solidFill>
                <a:schemeClr val="bg1"/>
              </a:solidFill>
              <a:effectLst/>
              <a:uLnTx/>
              <a:uFillTx/>
              <a:latin typeface="Times New Roman" pitchFamily="18" charset="0"/>
              <a:ea typeface="Tahoma" pitchFamily="34" charset="0"/>
              <a:cs typeface="Times New Roman" pitchFamily="18" charset="0"/>
            </a:endParaRPr>
          </a:p>
          <a:p>
            <a:pPr marL="548640" marR="0" lvl="0" indent="-411480" algn="ctr" defTabSz="914400" rtl="1" eaLnBrk="1" fontAlgn="auto" latinLnBrk="0" hangingPunct="1">
              <a:lnSpc>
                <a:spcPct val="100000"/>
              </a:lnSpc>
              <a:spcBef>
                <a:spcPts val="0"/>
              </a:spcBef>
              <a:spcAft>
                <a:spcPts val="0"/>
              </a:spcAft>
              <a:buClr>
                <a:schemeClr val="tx1">
                  <a:shade val="95000"/>
                </a:schemeClr>
              </a:buClr>
              <a:buSzPct val="65000"/>
              <a:tabLst/>
              <a:defRPr/>
            </a:pPr>
            <a:r>
              <a:rPr kumimoji="0" lang="ar-DZ" sz="4000" b="1" i="0" u="none" strike="noStrike" kern="1200" cap="none" spc="0" normalizeH="0" baseline="0" noProof="0" dirty="0" smtClean="0">
                <a:ln>
                  <a:noFill/>
                </a:ln>
                <a:solidFill>
                  <a:srgbClr val="FF0000"/>
                </a:solidFill>
                <a:effectLst/>
                <a:uLnTx/>
                <a:uFillTx/>
                <a:latin typeface="Times New Roman" pitchFamily="18" charset="0"/>
                <a:ea typeface="Tahoma" pitchFamily="34" charset="0"/>
                <a:cs typeface="Times New Roman" pitchFamily="18" charset="0"/>
              </a:rPr>
              <a:t>مقياس: تسيير مالي 2</a:t>
            </a:r>
          </a:p>
          <a:p>
            <a:pPr marL="548640" marR="0" lvl="0" indent="-411480" algn="ctr" defTabSz="914400" rtl="1" eaLnBrk="1" fontAlgn="ctr" latinLnBrk="0" hangingPunct="1">
              <a:lnSpc>
                <a:spcPct val="100000"/>
              </a:lnSpc>
              <a:spcBef>
                <a:spcPct val="20000"/>
              </a:spcBef>
              <a:spcAft>
                <a:spcPts val="0"/>
              </a:spcAft>
              <a:buClr>
                <a:schemeClr val="tx1">
                  <a:shade val="95000"/>
                </a:schemeClr>
              </a:buClr>
              <a:buSzPct val="65000"/>
              <a:tabLst/>
              <a:defRPr/>
            </a:pPr>
            <a:r>
              <a:rPr kumimoji="0" lang="ar-DZ" sz="2000" b="1" i="0" u="none" strike="noStrike" kern="1200" cap="none" spc="0" normalizeH="0" baseline="0" noProof="0" dirty="0" smtClean="0">
                <a:ln>
                  <a:noFill/>
                </a:ln>
                <a:solidFill>
                  <a:schemeClr val="bg1"/>
                </a:solidFill>
                <a:effectLst/>
                <a:uLnTx/>
                <a:uFillTx/>
                <a:latin typeface="Times New Roman" pitchFamily="18" charset="0"/>
                <a:ea typeface="+mn-ea"/>
                <a:cs typeface="Times New Roman" pitchFamily="18" charset="0"/>
              </a:rPr>
              <a:t>الموسم الجامعي: 2021/2020</a:t>
            </a:r>
            <a:endParaRPr kumimoji="0" lang="ar-DZ" sz="2800" b="1" i="0" u="none" strike="noStrike" kern="1200" cap="none" spc="0" normalizeH="0" baseline="0" noProof="0" dirty="0" smtClean="0">
              <a:ln>
                <a:noFill/>
              </a:ln>
              <a:solidFill>
                <a:schemeClr val="bg1"/>
              </a:solidFill>
              <a:effectLst/>
              <a:uLnTx/>
              <a:uFillTx/>
              <a:latin typeface="Times New Roman" pitchFamily="18" charset="0"/>
              <a:ea typeface="+mn-ea"/>
              <a:cs typeface="Times New Roman" pitchFamily="18" charset="0"/>
            </a:endParaRPr>
          </a:p>
        </p:txBody>
      </p:sp>
      <p:sp>
        <p:nvSpPr>
          <p:cNvPr id="5" name="Rectangle 4"/>
          <p:cNvSpPr/>
          <p:nvPr/>
        </p:nvSpPr>
        <p:spPr>
          <a:xfrm>
            <a:off x="0" y="4648201"/>
            <a:ext cx="9144000" cy="1471172"/>
          </a:xfrm>
          <a:prstGeom prst="rect">
            <a:avLst/>
          </a:prstGeom>
        </p:spPr>
        <p:txBody>
          <a:bodyPr wrap="square">
            <a:spAutoFit/>
          </a:bodyPr>
          <a:lstStyle/>
          <a:p>
            <a:pPr lvl="0" algn="ctr" rtl="1" fontAlgn="ctr">
              <a:spcBef>
                <a:spcPct val="20000"/>
              </a:spcBef>
              <a:buClr>
                <a:srgbClr val="F0A22E"/>
              </a:buClr>
              <a:buSzPct val="70000"/>
              <a:defRPr/>
            </a:pPr>
            <a:r>
              <a:rPr lang="ar-DZ" sz="3200" b="1" dirty="0">
                <a:solidFill>
                  <a:prstClr val="black"/>
                </a:solidFill>
                <a:latin typeface="Adobe Arabic" pitchFamily="18" charset="-78"/>
                <a:cs typeface="Adobe Arabic" pitchFamily="18" charset="-78"/>
              </a:rPr>
              <a:t>موضوع </a:t>
            </a:r>
            <a:r>
              <a:rPr lang="ar-DZ" sz="3200" b="1" dirty="0" smtClean="0">
                <a:solidFill>
                  <a:prstClr val="black"/>
                </a:solidFill>
                <a:latin typeface="Adobe Arabic" pitchFamily="18" charset="-78"/>
                <a:cs typeface="Adobe Arabic" pitchFamily="18" charset="-78"/>
              </a:rPr>
              <a:t>المحاضرة 04:</a:t>
            </a:r>
            <a:endParaRPr lang="fr-FR" sz="3200" b="1" dirty="0" smtClean="0">
              <a:solidFill>
                <a:prstClr val="black"/>
              </a:solidFill>
              <a:latin typeface="Adobe Arabic" pitchFamily="18" charset="-78"/>
              <a:cs typeface="Adobe Arabic" pitchFamily="18" charset="-78"/>
            </a:endParaRPr>
          </a:p>
          <a:p>
            <a:pPr lvl="0" algn="ctr" rtl="1" fontAlgn="ctr">
              <a:spcBef>
                <a:spcPct val="20000"/>
              </a:spcBef>
              <a:buClr>
                <a:srgbClr val="F0A22E"/>
              </a:buClr>
              <a:buSzPct val="70000"/>
              <a:defRPr/>
            </a:pPr>
            <a:r>
              <a:rPr lang="ar-DZ" sz="4800" b="1" dirty="0" smtClean="0">
                <a:solidFill>
                  <a:srgbClr val="FF0000"/>
                </a:solidFill>
                <a:latin typeface="Adobe Arabic" pitchFamily="18" charset="-78"/>
                <a:cs typeface="Adobe Arabic" pitchFamily="18" charset="-78"/>
              </a:rPr>
              <a:t>معايير تقييم واختيار الاستثمارات</a:t>
            </a:r>
            <a:r>
              <a:rPr lang="ar-DZ" sz="4800" b="1" dirty="0" smtClean="0">
                <a:solidFill>
                  <a:srgbClr val="006600"/>
                </a:solidFill>
                <a:latin typeface="Adobe Arabic" pitchFamily="18" charset="-78"/>
                <a:cs typeface="Adobe Arabic" pitchFamily="18" charset="-78"/>
              </a:rPr>
              <a:t>( </a:t>
            </a:r>
            <a:r>
              <a:rPr lang="ar-DZ" sz="4800" b="1" dirty="0" err="1" smtClean="0">
                <a:solidFill>
                  <a:srgbClr val="006600"/>
                </a:solidFill>
                <a:latin typeface="Adobe Arabic" pitchFamily="18" charset="-78"/>
                <a:cs typeface="Adobe Arabic" pitchFamily="18" charset="-78"/>
              </a:rPr>
              <a:t>ج</a:t>
            </a:r>
            <a:r>
              <a:rPr lang="ar-DZ" sz="4800" b="1" dirty="0" smtClean="0">
                <a:solidFill>
                  <a:srgbClr val="006600"/>
                </a:solidFill>
                <a:latin typeface="Adobe Arabic" pitchFamily="18" charset="-78"/>
                <a:cs typeface="Adobe Arabic" pitchFamily="18" charset="-78"/>
              </a:rPr>
              <a:t> 1)</a:t>
            </a:r>
            <a:endParaRPr lang="ar-DZ" sz="4800" b="1" dirty="0">
              <a:solidFill>
                <a:srgbClr val="006600"/>
              </a:solidFill>
              <a:latin typeface="Adobe Arabic" pitchFamily="18" charset="-78"/>
              <a:cs typeface="Adobe Arabic" pitchFamily="18" charset="-78"/>
            </a:endParaRPr>
          </a:p>
        </p:txBody>
      </p:sp>
      <p:grpSp>
        <p:nvGrpSpPr>
          <p:cNvPr id="2" name="Group 1"/>
          <p:cNvGrpSpPr>
            <a:grpSpLocks/>
          </p:cNvGrpSpPr>
          <p:nvPr/>
        </p:nvGrpSpPr>
        <p:grpSpPr bwMode="auto">
          <a:xfrm>
            <a:off x="228600" y="304800"/>
            <a:ext cx="989398" cy="1143000"/>
            <a:chOff x="4041" y="5842"/>
            <a:chExt cx="1056" cy="1375"/>
          </a:xfrm>
        </p:grpSpPr>
        <p:sp>
          <p:nvSpPr>
            <p:cNvPr id="7" name="Oval 2"/>
            <p:cNvSpPr>
              <a:spLocks noChangeArrowheads="1"/>
            </p:cNvSpPr>
            <p:nvPr/>
          </p:nvSpPr>
          <p:spPr bwMode="auto">
            <a:xfrm>
              <a:off x="4041" y="5842"/>
              <a:ext cx="1056" cy="1375"/>
            </a:xfrm>
            <a:prstGeom prst="ellipse">
              <a:avLst/>
            </a:prstGeom>
            <a:solidFill>
              <a:srgbClr val="FFFFFF"/>
            </a:solidFill>
            <a:ln w="19050">
              <a:solidFill>
                <a:srgbClr val="333399"/>
              </a:solidFill>
              <a:round/>
              <a:headEnd/>
              <a:tailEnd/>
            </a:ln>
          </p:spPr>
          <p:txBody>
            <a:bodyPr vert="horz" wrap="square" lIns="91440" tIns="45720" rIns="91440" bIns="45720" numCol="1" anchor="t" anchorCtr="0" compatLnSpc="1">
              <a:prstTxWarp prst="textNoShape">
                <a:avLst/>
              </a:prstTxWarp>
            </a:bodyPr>
            <a:lstStyle/>
            <a:p>
              <a:endParaRPr lang="ar-DZ" dirty="0"/>
            </a:p>
          </p:txBody>
        </p:sp>
        <p:pic>
          <p:nvPicPr>
            <p:cNvPr id="8" name="Picture 3" descr="SigleUNI4"/>
            <p:cNvPicPr>
              <a:picLocks noChangeAspect="1" noChangeArrowheads="1"/>
            </p:cNvPicPr>
            <p:nvPr/>
          </p:nvPicPr>
          <p:blipFill>
            <a:blip r:embed="rId2" cstate="print">
              <a:extLst>
                <a:ext uri="{28A0092B-C50C-407E-A947-70E740481C1C}">
                  <a14:useLocalDpi xmlns:a14="http://schemas.microsoft.com/office/drawing/2010/main" xmlns="" val="0"/>
                </a:ext>
              </a:extLst>
            </a:blip>
            <a:srcRect l="2623" t="1465" r="1811"/>
            <a:stretch>
              <a:fillRect/>
            </a:stretch>
          </p:blipFill>
          <p:spPr bwMode="auto">
            <a:xfrm>
              <a:off x="4193" y="6073"/>
              <a:ext cx="742" cy="904"/>
            </a:xfrm>
            <a:prstGeom prst="rect">
              <a:avLst/>
            </a:prstGeom>
            <a:noFill/>
            <a:extLst>
              <a:ext uri="{909E8E84-426E-40DD-AFC4-6F175D3DCCD1}">
                <a14:hiddenFill xmlns:a14="http://schemas.microsoft.com/office/drawing/2010/main" xmlns="">
                  <a:solidFill>
                    <a:srgbClr val="FFFFFF"/>
                  </a:solidFill>
                </a14:hiddenFill>
              </a:ext>
            </a:extLst>
          </p:spPr>
        </p:pic>
        <p:sp>
          <p:nvSpPr>
            <p:cNvPr id="9" name="WordArt 4"/>
            <p:cNvSpPr>
              <a:spLocks noChangeArrowheads="1" noChangeShapeType="1" noTextEdit="1"/>
            </p:cNvSpPr>
            <p:nvPr/>
          </p:nvSpPr>
          <p:spPr bwMode="auto">
            <a:xfrm>
              <a:off x="4190" y="5978"/>
              <a:ext cx="733" cy="746"/>
            </a:xfrm>
            <a:prstGeom prst="rect">
              <a:avLst/>
            </a:prstGeom>
            <a:extLst>
              <a:ext uri="{91240B29-F687-4F45-9708-019B960494DF}">
                <a14:hiddenLine xmlns:a14="http://schemas.microsoft.com/office/drawing/2010/main" xmlns="" w="9525">
                  <a:solidFill>
                    <a:srgbClr val="000000"/>
                  </a:solidFill>
                  <a:round/>
                  <a:headEnd/>
                  <a:tailEnd/>
                </a14:hiddenLine>
              </a:ext>
              <a:ext uri="{AF507438-7753-43E0-B8FC-AC1667EBCBE1}">
                <a14:hiddenEffects xmlns:a14="http://schemas.microsoft.com/office/drawing/2010/main" xmlns="">
                  <a:effectLst/>
                </a14:hiddenEffects>
              </a:ext>
            </a:extLst>
          </p:spPr>
          <p:txBody>
            <a:bodyPr wrap="none" fromWordArt="1">
              <a:prstTxWarp prst="textArchUp">
                <a:avLst>
                  <a:gd name="adj" fmla="val 10800000"/>
                </a:avLst>
              </a:prstTxWarp>
            </a:bodyPr>
            <a:lstStyle/>
            <a:p>
              <a:pPr algn="ctr" rtl="1">
                <a:buNone/>
              </a:pPr>
              <a:r>
                <a:rPr lang="ar-DZ" sz="3600" kern="10" spc="0" dirty="0" smtClean="0">
                  <a:ln>
                    <a:noFill/>
                  </a:ln>
                  <a:solidFill>
                    <a:srgbClr val="000080"/>
                  </a:solidFill>
                  <a:effectLst/>
                  <a:latin typeface="AF_Aseer"/>
                </a:rPr>
                <a:t>جامعــــــة محمد خيضــــــــــــر</a:t>
              </a:r>
              <a:endParaRPr lang="ar-DZ" sz="3600" kern="10" spc="0" dirty="0">
                <a:ln>
                  <a:noFill/>
                </a:ln>
                <a:solidFill>
                  <a:srgbClr val="000080"/>
                </a:solidFill>
                <a:effectLst/>
                <a:latin typeface="AF_Aseer"/>
              </a:endParaRPr>
            </a:p>
          </p:txBody>
        </p:sp>
        <p:sp>
          <p:nvSpPr>
            <p:cNvPr id="10" name="WordArt 5"/>
            <p:cNvSpPr>
              <a:spLocks noChangeArrowheads="1" noChangeShapeType="1" noTextEdit="1"/>
            </p:cNvSpPr>
            <p:nvPr/>
          </p:nvSpPr>
          <p:spPr bwMode="auto">
            <a:xfrm>
              <a:off x="4316" y="7018"/>
              <a:ext cx="490" cy="123"/>
            </a:xfrm>
            <a:prstGeom prst="rect">
              <a:avLst/>
            </a:prstGeom>
            <a:extLst>
              <a:ext uri="{91240B29-F687-4F45-9708-019B960494DF}">
                <a14:hiddenLine xmlns:a14="http://schemas.microsoft.com/office/drawing/2010/main" xmlns="" w="9525">
                  <a:solidFill>
                    <a:srgbClr val="000000"/>
                  </a:solidFill>
                  <a:round/>
                  <a:headEnd/>
                  <a:tailEnd/>
                </a14:hiddenLine>
              </a:ext>
              <a:ext uri="{AF507438-7753-43E0-B8FC-AC1667EBCBE1}">
                <a14:hiddenEffects xmlns:a14="http://schemas.microsoft.com/office/drawing/2010/main" xmlns="">
                  <a:effectLst/>
                </a14:hiddenEffects>
              </a:ext>
            </a:extLst>
          </p:spPr>
          <p:txBody>
            <a:bodyPr wrap="none" fromWordArt="1">
              <a:prstTxWarp prst="textPlain">
                <a:avLst>
                  <a:gd name="adj" fmla="val 50000"/>
                </a:avLst>
              </a:prstTxWarp>
            </a:bodyPr>
            <a:lstStyle/>
            <a:p>
              <a:pPr algn="ctr" rtl="1">
                <a:buNone/>
              </a:pPr>
              <a:r>
                <a:rPr lang="ar-DZ" sz="3600" kern="10" spc="0" dirty="0" smtClean="0">
                  <a:ln>
                    <a:noFill/>
                  </a:ln>
                  <a:solidFill>
                    <a:srgbClr val="000080"/>
                  </a:solidFill>
                  <a:effectLst/>
                  <a:latin typeface="AF_Aseer"/>
                </a:rPr>
                <a:t>بــســكــــــــــــرة</a:t>
              </a:r>
              <a:endParaRPr lang="ar-DZ" sz="3600" kern="10" spc="0" dirty="0">
                <a:ln>
                  <a:noFill/>
                </a:ln>
                <a:solidFill>
                  <a:srgbClr val="000080"/>
                </a:solidFill>
                <a:effectLst/>
                <a:latin typeface="AF_Aseer"/>
              </a:endParaRPr>
            </a:p>
          </p:txBody>
        </p:sp>
      </p:grpSp>
      <p:grpSp>
        <p:nvGrpSpPr>
          <p:cNvPr id="3" name="Group 1"/>
          <p:cNvGrpSpPr>
            <a:grpSpLocks/>
          </p:cNvGrpSpPr>
          <p:nvPr/>
        </p:nvGrpSpPr>
        <p:grpSpPr bwMode="auto">
          <a:xfrm>
            <a:off x="7926002" y="304800"/>
            <a:ext cx="989398" cy="1143000"/>
            <a:chOff x="4041" y="5842"/>
            <a:chExt cx="1056" cy="1375"/>
          </a:xfrm>
        </p:grpSpPr>
        <p:sp>
          <p:nvSpPr>
            <p:cNvPr id="12" name="Oval 2"/>
            <p:cNvSpPr>
              <a:spLocks noChangeArrowheads="1"/>
            </p:cNvSpPr>
            <p:nvPr/>
          </p:nvSpPr>
          <p:spPr bwMode="auto">
            <a:xfrm>
              <a:off x="4041" y="5842"/>
              <a:ext cx="1056" cy="1375"/>
            </a:xfrm>
            <a:prstGeom prst="ellipse">
              <a:avLst/>
            </a:prstGeom>
            <a:solidFill>
              <a:srgbClr val="FFFFFF"/>
            </a:solidFill>
            <a:ln w="19050">
              <a:solidFill>
                <a:srgbClr val="333399"/>
              </a:solidFill>
              <a:round/>
              <a:headEnd/>
              <a:tailEnd/>
            </a:ln>
          </p:spPr>
          <p:txBody>
            <a:bodyPr vert="horz" wrap="square" lIns="91440" tIns="45720" rIns="91440" bIns="45720" numCol="1" anchor="t" anchorCtr="0" compatLnSpc="1">
              <a:prstTxWarp prst="textNoShape">
                <a:avLst/>
              </a:prstTxWarp>
            </a:bodyPr>
            <a:lstStyle/>
            <a:p>
              <a:endParaRPr lang="ar-DZ" dirty="0"/>
            </a:p>
          </p:txBody>
        </p:sp>
        <p:pic>
          <p:nvPicPr>
            <p:cNvPr id="13" name="Picture 3" descr="SigleUNI4"/>
            <p:cNvPicPr>
              <a:picLocks noChangeAspect="1" noChangeArrowheads="1"/>
            </p:cNvPicPr>
            <p:nvPr/>
          </p:nvPicPr>
          <p:blipFill>
            <a:blip r:embed="rId2" cstate="print">
              <a:extLst>
                <a:ext uri="{28A0092B-C50C-407E-A947-70E740481C1C}">
                  <a14:useLocalDpi xmlns:a14="http://schemas.microsoft.com/office/drawing/2010/main" xmlns="" val="0"/>
                </a:ext>
              </a:extLst>
            </a:blip>
            <a:srcRect l="2623" t="1465" r="1811"/>
            <a:stretch>
              <a:fillRect/>
            </a:stretch>
          </p:blipFill>
          <p:spPr bwMode="auto">
            <a:xfrm>
              <a:off x="4193" y="6073"/>
              <a:ext cx="742" cy="904"/>
            </a:xfrm>
            <a:prstGeom prst="rect">
              <a:avLst/>
            </a:prstGeom>
            <a:noFill/>
            <a:extLst>
              <a:ext uri="{909E8E84-426E-40DD-AFC4-6F175D3DCCD1}">
                <a14:hiddenFill xmlns:a14="http://schemas.microsoft.com/office/drawing/2010/main" xmlns="">
                  <a:solidFill>
                    <a:srgbClr val="FFFFFF"/>
                  </a:solidFill>
                </a14:hiddenFill>
              </a:ext>
            </a:extLst>
          </p:spPr>
        </p:pic>
        <p:sp>
          <p:nvSpPr>
            <p:cNvPr id="14" name="WordArt 4"/>
            <p:cNvSpPr>
              <a:spLocks noChangeArrowheads="1" noChangeShapeType="1" noTextEdit="1"/>
            </p:cNvSpPr>
            <p:nvPr/>
          </p:nvSpPr>
          <p:spPr bwMode="auto">
            <a:xfrm>
              <a:off x="4190" y="5978"/>
              <a:ext cx="733" cy="746"/>
            </a:xfrm>
            <a:prstGeom prst="rect">
              <a:avLst/>
            </a:prstGeom>
            <a:extLst>
              <a:ext uri="{91240B29-F687-4F45-9708-019B960494DF}">
                <a14:hiddenLine xmlns:a14="http://schemas.microsoft.com/office/drawing/2010/main" xmlns="" w="9525">
                  <a:solidFill>
                    <a:srgbClr val="000000"/>
                  </a:solidFill>
                  <a:round/>
                  <a:headEnd/>
                  <a:tailEnd/>
                </a14:hiddenLine>
              </a:ext>
              <a:ext uri="{AF507438-7753-43E0-B8FC-AC1667EBCBE1}">
                <a14:hiddenEffects xmlns:a14="http://schemas.microsoft.com/office/drawing/2010/main" xmlns="">
                  <a:effectLst/>
                </a14:hiddenEffects>
              </a:ext>
            </a:extLst>
          </p:spPr>
          <p:txBody>
            <a:bodyPr wrap="none" fromWordArt="1">
              <a:prstTxWarp prst="textArchUp">
                <a:avLst>
                  <a:gd name="adj" fmla="val 10800000"/>
                </a:avLst>
              </a:prstTxWarp>
            </a:bodyPr>
            <a:lstStyle/>
            <a:p>
              <a:pPr algn="ctr" rtl="1">
                <a:buNone/>
              </a:pPr>
              <a:r>
                <a:rPr lang="ar-DZ" sz="3600" kern="10" spc="0" dirty="0" smtClean="0">
                  <a:ln>
                    <a:noFill/>
                  </a:ln>
                  <a:solidFill>
                    <a:srgbClr val="000080"/>
                  </a:solidFill>
                  <a:effectLst/>
                  <a:latin typeface="AF_Aseer"/>
                </a:rPr>
                <a:t>جامعــــــة محمد خيضــــــــــــر</a:t>
              </a:r>
              <a:endParaRPr lang="ar-DZ" sz="3600" kern="10" spc="0" dirty="0">
                <a:ln>
                  <a:noFill/>
                </a:ln>
                <a:solidFill>
                  <a:srgbClr val="000080"/>
                </a:solidFill>
                <a:effectLst/>
                <a:latin typeface="AF_Aseer"/>
              </a:endParaRPr>
            </a:p>
          </p:txBody>
        </p:sp>
        <p:sp>
          <p:nvSpPr>
            <p:cNvPr id="15" name="WordArt 5"/>
            <p:cNvSpPr>
              <a:spLocks noChangeArrowheads="1" noChangeShapeType="1" noTextEdit="1"/>
            </p:cNvSpPr>
            <p:nvPr/>
          </p:nvSpPr>
          <p:spPr bwMode="auto">
            <a:xfrm>
              <a:off x="4316" y="7018"/>
              <a:ext cx="490" cy="123"/>
            </a:xfrm>
            <a:prstGeom prst="rect">
              <a:avLst/>
            </a:prstGeom>
            <a:extLst>
              <a:ext uri="{91240B29-F687-4F45-9708-019B960494DF}">
                <a14:hiddenLine xmlns:a14="http://schemas.microsoft.com/office/drawing/2010/main" xmlns="" w="9525">
                  <a:solidFill>
                    <a:srgbClr val="000000"/>
                  </a:solidFill>
                  <a:round/>
                  <a:headEnd/>
                  <a:tailEnd/>
                </a14:hiddenLine>
              </a:ext>
              <a:ext uri="{AF507438-7753-43E0-B8FC-AC1667EBCBE1}">
                <a14:hiddenEffects xmlns:a14="http://schemas.microsoft.com/office/drawing/2010/main" xmlns="">
                  <a:effectLst/>
                </a14:hiddenEffects>
              </a:ext>
            </a:extLst>
          </p:spPr>
          <p:txBody>
            <a:bodyPr wrap="none" fromWordArt="1">
              <a:prstTxWarp prst="textPlain">
                <a:avLst>
                  <a:gd name="adj" fmla="val 50000"/>
                </a:avLst>
              </a:prstTxWarp>
            </a:bodyPr>
            <a:lstStyle/>
            <a:p>
              <a:pPr algn="ctr" rtl="1">
                <a:buNone/>
              </a:pPr>
              <a:r>
                <a:rPr lang="ar-DZ" sz="3600" kern="10" spc="0" dirty="0" smtClean="0">
                  <a:ln>
                    <a:noFill/>
                  </a:ln>
                  <a:solidFill>
                    <a:srgbClr val="000080"/>
                  </a:solidFill>
                  <a:effectLst/>
                  <a:latin typeface="AF_Aseer"/>
                </a:rPr>
                <a:t>بــســكــــــــــــرة</a:t>
              </a:r>
              <a:endParaRPr lang="ar-DZ" sz="3600" kern="10" spc="0" dirty="0">
                <a:ln>
                  <a:noFill/>
                </a:ln>
                <a:solidFill>
                  <a:srgbClr val="000080"/>
                </a:solidFill>
                <a:effectLst/>
                <a:latin typeface="AF_Aseer"/>
              </a:endParaRPr>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with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additive="base">
                                        <p:cTn id="7"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anim calcmode="lin" valueType="num">
                                      <p:cBhvr additive="base">
                                        <p:cTn id="11" dur="500" fill="hold"/>
                                        <p:tgtEl>
                                          <p:spTgt spid="4">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4">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anim calcmode="lin" valueType="num">
                                      <p:cBhvr additive="base">
                                        <p:cTn id="15" dur="500" fill="hold"/>
                                        <p:tgtEl>
                                          <p:spTgt spid="4">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4">
                                            <p:txEl>
                                              <p:pRg st="2" end="2"/>
                                            </p:txEl>
                                          </p:spTgt>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4">
                                            <p:txEl>
                                              <p:pRg st="3" end="3"/>
                                            </p:txEl>
                                          </p:spTgt>
                                        </p:tgtEl>
                                        <p:attrNameLst>
                                          <p:attrName>style.visibility</p:attrName>
                                        </p:attrNameLst>
                                      </p:cBhvr>
                                      <p:to>
                                        <p:strVal val="visible"/>
                                      </p:to>
                                    </p:set>
                                    <p:anim calcmode="lin" valueType="num">
                                      <p:cBhvr additive="base">
                                        <p:cTn id="19" dur="500" fill="hold"/>
                                        <p:tgtEl>
                                          <p:spTgt spid="4">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4">
                                            <p:txEl>
                                              <p:pRg st="3" end="3"/>
                                            </p:txEl>
                                          </p:spTgt>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4">
                                            <p:txEl>
                                              <p:pRg st="4" end="4"/>
                                            </p:txEl>
                                          </p:spTgt>
                                        </p:tgtEl>
                                        <p:attrNameLst>
                                          <p:attrName>style.visibility</p:attrName>
                                        </p:attrNameLst>
                                      </p:cBhvr>
                                      <p:to>
                                        <p:strVal val="visible"/>
                                      </p:to>
                                    </p:set>
                                    <p:anim calcmode="lin" valueType="num">
                                      <p:cBhvr additive="base">
                                        <p:cTn id="23" dur="500" fill="hold"/>
                                        <p:tgtEl>
                                          <p:spTgt spid="4">
                                            <p:txEl>
                                              <p:pRg st="4" end="4"/>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4">
                                            <p:txEl>
                                              <p:pRg st="4" end="4"/>
                                            </p:txEl>
                                          </p:spTgt>
                                        </p:tgtEl>
                                        <p:attrNameLst>
                                          <p:attrName>ppt_y</p:attrName>
                                        </p:attrNameLst>
                                      </p:cBhvr>
                                      <p:tavLst>
                                        <p:tav tm="0">
                                          <p:val>
                                            <p:strVal val="1+#ppt_h/2"/>
                                          </p:val>
                                        </p:tav>
                                        <p:tav tm="100000">
                                          <p:val>
                                            <p:strVal val="#ppt_y"/>
                                          </p:val>
                                        </p:tav>
                                      </p:tavLst>
                                    </p:anim>
                                  </p:childTnLst>
                                </p:cTn>
                              </p:par>
                              <p:par>
                                <p:cTn id="25" presetID="2" presetClass="entr" presetSubtype="4" fill="hold" nodeType="withEffect">
                                  <p:stCondLst>
                                    <p:cond delay="0"/>
                                  </p:stCondLst>
                                  <p:childTnLst>
                                    <p:set>
                                      <p:cBhvr>
                                        <p:cTn id="26" dur="1" fill="hold">
                                          <p:stCondLst>
                                            <p:cond delay="0"/>
                                          </p:stCondLst>
                                        </p:cTn>
                                        <p:tgtEl>
                                          <p:spTgt spid="4">
                                            <p:txEl>
                                              <p:pRg st="5" end="5"/>
                                            </p:txEl>
                                          </p:spTgt>
                                        </p:tgtEl>
                                        <p:attrNameLst>
                                          <p:attrName>style.visibility</p:attrName>
                                        </p:attrNameLst>
                                      </p:cBhvr>
                                      <p:to>
                                        <p:strVal val="visible"/>
                                      </p:to>
                                    </p:set>
                                    <p:anim calcmode="lin" valueType="num">
                                      <p:cBhvr additive="base">
                                        <p:cTn id="27" dur="500" fill="hold"/>
                                        <p:tgtEl>
                                          <p:spTgt spid="4">
                                            <p:txEl>
                                              <p:pRg st="5" end="5"/>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4">
                                            <p:txEl>
                                              <p:pRg st="5" end="5"/>
                                            </p:txEl>
                                          </p:spTgt>
                                        </p:tgtEl>
                                        <p:attrNameLst>
                                          <p:attrName>ppt_y</p:attrName>
                                        </p:attrNameLst>
                                      </p:cBhvr>
                                      <p:tavLst>
                                        <p:tav tm="0">
                                          <p:val>
                                            <p:strVal val="1+#ppt_h/2"/>
                                          </p:val>
                                        </p:tav>
                                        <p:tav tm="100000">
                                          <p:val>
                                            <p:strVal val="#ppt_y"/>
                                          </p:val>
                                        </p:tav>
                                      </p:tavLst>
                                    </p:anim>
                                  </p:childTnLst>
                                </p:cTn>
                              </p:par>
                              <p:par>
                                <p:cTn id="29" presetID="2" presetClass="entr" presetSubtype="4" fill="hold" nodeType="withEffect">
                                  <p:stCondLst>
                                    <p:cond delay="0"/>
                                  </p:stCondLst>
                                  <p:childTnLst>
                                    <p:set>
                                      <p:cBhvr>
                                        <p:cTn id="30" dur="1" fill="hold">
                                          <p:stCondLst>
                                            <p:cond delay="0"/>
                                          </p:stCondLst>
                                        </p:cTn>
                                        <p:tgtEl>
                                          <p:spTgt spid="4">
                                            <p:txEl>
                                              <p:pRg st="6" end="6"/>
                                            </p:txEl>
                                          </p:spTgt>
                                        </p:tgtEl>
                                        <p:attrNameLst>
                                          <p:attrName>style.visibility</p:attrName>
                                        </p:attrNameLst>
                                      </p:cBhvr>
                                      <p:to>
                                        <p:strVal val="visible"/>
                                      </p:to>
                                    </p:set>
                                    <p:anim calcmode="lin" valueType="num">
                                      <p:cBhvr additive="base">
                                        <p:cTn id="31" dur="500" fill="hold"/>
                                        <p:tgtEl>
                                          <p:spTgt spid="4">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4">
                                            <p:txEl>
                                              <p:pRg st="6" end="6"/>
                                            </p:txEl>
                                          </p:spTgt>
                                        </p:tgtEl>
                                        <p:attrNameLst>
                                          <p:attrName>ppt_y</p:attrName>
                                        </p:attrNameLst>
                                      </p:cBhvr>
                                      <p:tavLst>
                                        <p:tav tm="0">
                                          <p:val>
                                            <p:strVal val="1+#ppt_h/2"/>
                                          </p:val>
                                        </p:tav>
                                        <p:tav tm="100000">
                                          <p:val>
                                            <p:strVal val="#ppt_y"/>
                                          </p:val>
                                        </p:tav>
                                      </p:tavLst>
                                    </p:anim>
                                  </p:childTnLst>
                                </p:cTn>
                              </p:par>
                              <p:par>
                                <p:cTn id="33" presetID="2" presetClass="entr" presetSubtype="4" fill="hold" nodeType="withEffect">
                                  <p:stCondLst>
                                    <p:cond delay="0"/>
                                  </p:stCondLst>
                                  <p:childTnLst>
                                    <p:set>
                                      <p:cBhvr>
                                        <p:cTn id="34" dur="1" fill="hold">
                                          <p:stCondLst>
                                            <p:cond delay="0"/>
                                          </p:stCondLst>
                                        </p:cTn>
                                        <p:tgtEl>
                                          <p:spTgt spid="4">
                                            <p:txEl>
                                              <p:pRg st="7" end="7"/>
                                            </p:txEl>
                                          </p:spTgt>
                                        </p:tgtEl>
                                        <p:attrNameLst>
                                          <p:attrName>style.visibility</p:attrName>
                                        </p:attrNameLst>
                                      </p:cBhvr>
                                      <p:to>
                                        <p:strVal val="visible"/>
                                      </p:to>
                                    </p:set>
                                    <p:anim calcmode="lin" valueType="num">
                                      <p:cBhvr additive="base">
                                        <p:cTn id="35" dur="500" fill="hold"/>
                                        <p:tgtEl>
                                          <p:spTgt spid="4">
                                            <p:txEl>
                                              <p:pRg st="7" end="7"/>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4">
                                            <p:txEl>
                                              <p:pRg st="7" end="7"/>
                                            </p:txEl>
                                          </p:spTgt>
                                        </p:tgtEl>
                                        <p:attrNameLst>
                                          <p:attrName>ppt_y</p:attrName>
                                        </p:attrNameLst>
                                      </p:cBhvr>
                                      <p:tavLst>
                                        <p:tav tm="0">
                                          <p:val>
                                            <p:strVal val="1+#ppt_h/2"/>
                                          </p:val>
                                        </p:tav>
                                        <p:tav tm="100000">
                                          <p:val>
                                            <p:strVal val="#ppt_y"/>
                                          </p:val>
                                        </p:tav>
                                      </p:tavLst>
                                    </p:anim>
                                  </p:childTnLst>
                                </p:cTn>
                              </p:par>
                              <p:par>
                                <p:cTn id="37" presetID="2" presetClass="entr" presetSubtype="4" fill="hold" nodeType="withEffect">
                                  <p:stCondLst>
                                    <p:cond delay="0"/>
                                  </p:stCondLst>
                                  <p:childTnLst>
                                    <p:set>
                                      <p:cBhvr>
                                        <p:cTn id="38" dur="1" fill="hold">
                                          <p:stCondLst>
                                            <p:cond delay="0"/>
                                          </p:stCondLst>
                                        </p:cTn>
                                        <p:tgtEl>
                                          <p:spTgt spid="4">
                                            <p:txEl>
                                              <p:pRg st="8" end="8"/>
                                            </p:txEl>
                                          </p:spTgt>
                                        </p:tgtEl>
                                        <p:attrNameLst>
                                          <p:attrName>style.visibility</p:attrName>
                                        </p:attrNameLst>
                                      </p:cBhvr>
                                      <p:to>
                                        <p:strVal val="visible"/>
                                      </p:to>
                                    </p:set>
                                    <p:anim calcmode="lin" valueType="num">
                                      <p:cBhvr additive="base">
                                        <p:cTn id="39" dur="500" fill="hold"/>
                                        <p:tgtEl>
                                          <p:spTgt spid="4">
                                            <p:txEl>
                                              <p:pRg st="8" end="8"/>
                                            </p:txEl>
                                          </p:spTgt>
                                        </p:tgtEl>
                                        <p:attrNameLst>
                                          <p:attrName>ppt_x</p:attrName>
                                        </p:attrNameLst>
                                      </p:cBhvr>
                                      <p:tavLst>
                                        <p:tav tm="0">
                                          <p:val>
                                            <p:strVal val="#ppt_x"/>
                                          </p:val>
                                        </p:tav>
                                        <p:tav tm="100000">
                                          <p:val>
                                            <p:strVal val="#ppt_x"/>
                                          </p:val>
                                        </p:tav>
                                      </p:tavLst>
                                    </p:anim>
                                    <p:anim calcmode="lin" valueType="num">
                                      <p:cBhvr additive="base">
                                        <p:cTn id="40" dur="500" fill="hold"/>
                                        <p:tgtEl>
                                          <p:spTgt spid="4">
                                            <p:txEl>
                                              <p:pRg st="8" end="8"/>
                                            </p:txEl>
                                          </p:spTgt>
                                        </p:tgtEl>
                                        <p:attrNameLst>
                                          <p:attrName>ppt_y</p:attrName>
                                        </p:attrNameLst>
                                      </p:cBhvr>
                                      <p:tavLst>
                                        <p:tav tm="0">
                                          <p:val>
                                            <p:strVal val="1+#ppt_h/2"/>
                                          </p:val>
                                        </p:tav>
                                        <p:tav tm="100000">
                                          <p:val>
                                            <p:strVal val="#ppt_y"/>
                                          </p:val>
                                        </p:tav>
                                      </p:tavLst>
                                    </p:anim>
                                  </p:childTnLst>
                                </p:cTn>
                              </p:par>
                              <p:par>
                                <p:cTn id="41" presetID="2" presetClass="entr" presetSubtype="4" fill="hold" nodeType="withEffect">
                                  <p:stCondLst>
                                    <p:cond delay="0"/>
                                  </p:stCondLst>
                                  <p:childTnLst>
                                    <p:set>
                                      <p:cBhvr>
                                        <p:cTn id="42" dur="1" fill="hold">
                                          <p:stCondLst>
                                            <p:cond delay="0"/>
                                          </p:stCondLst>
                                        </p:cTn>
                                        <p:tgtEl>
                                          <p:spTgt spid="4">
                                            <p:txEl>
                                              <p:pRg st="9" end="9"/>
                                            </p:txEl>
                                          </p:spTgt>
                                        </p:tgtEl>
                                        <p:attrNameLst>
                                          <p:attrName>style.visibility</p:attrName>
                                        </p:attrNameLst>
                                      </p:cBhvr>
                                      <p:to>
                                        <p:strVal val="visible"/>
                                      </p:to>
                                    </p:set>
                                    <p:anim calcmode="lin" valueType="num">
                                      <p:cBhvr additive="base">
                                        <p:cTn id="43" dur="500" fill="hold"/>
                                        <p:tgtEl>
                                          <p:spTgt spid="4">
                                            <p:txEl>
                                              <p:pRg st="9" end="9"/>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4">
                                            <p:txEl>
                                              <p:pRg st="9" end="9"/>
                                            </p:txEl>
                                          </p:spTgt>
                                        </p:tgtEl>
                                        <p:attrNameLst>
                                          <p:attrName>ppt_y</p:attrName>
                                        </p:attrNameLst>
                                      </p:cBhvr>
                                      <p:tavLst>
                                        <p:tav tm="0">
                                          <p:val>
                                            <p:strVal val="1+#ppt_h/2"/>
                                          </p:val>
                                        </p:tav>
                                        <p:tav tm="100000">
                                          <p:val>
                                            <p:strVal val="#ppt_y"/>
                                          </p:val>
                                        </p:tav>
                                      </p:tavLst>
                                    </p:anim>
                                  </p:childTnLst>
                                </p:cTn>
                              </p:par>
                              <p:par>
                                <p:cTn id="45" presetID="2" presetClass="entr" presetSubtype="4" fill="hold" nodeType="withEffect">
                                  <p:stCondLst>
                                    <p:cond delay="0"/>
                                  </p:stCondLst>
                                  <p:childTnLst>
                                    <p:set>
                                      <p:cBhvr>
                                        <p:cTn id="46" dur="1" fill="hold">
                                          <p:stCondLst>
                                            <p:cond delay="0"/>
                                          </p:stCondLst>
                                        </p:cTn>
                                        <p:tgtEl>
                                          <p:spTgt spid="4">
                                            <p:txEl>
                                              <p:pRg st="10" end="10"/>
                                            </p:txEl>
                                          </p:spTgt>
                                        </p:tgtEl>
                                        <p:attrNameLst>
                                          <p:attrName>style.visibility</p:attrName>
                                        </p:attrNameLst>
                                      </p:cBhvr>
                                      <p:to>
                                        <p:strVal val="visible"/>
                                      </p:to>
                                    </p:set>
                                    <p:anim calcmode="lin" valueType="num">
                                      <p:cBhvr additive="base">
                                        <p:cTn id="47" dur="500" fill="hold"/>
                                        <p:tgtEl>
                                          <p:spTgt spid="4">
                                            <p:txEl>
                                              <p:pRg st="10" end="10"/>
                                            </p:txEl>
                                          </p:spTgt>
                                        </p:tgtEl>
                                        <p:attrNameLst>
                                          <p:attrName>ppt_x</p:attrName>
                                        </p:attrNameLst>
                                      </p:cBhvr>
                                      <p:tavLst>
                                        <p:tav tm="0">
                                          <p:val>
                                            <p:strVal val="#ppt_x"/>
                                          </p:val>
                                        </p:tav>
                                        <p:tav tm="100000">
                                          <p:val>
                                            <p:strVal val="#ppt_x"/>
                                          </p:val>
                                        </p:tav>
                                      </p:tavLst>
                                    </p:anim>
                                    <p:anim calcmode="lin" valueType="num">
                                      <p:cBhvr additive="base">
                                        <p:cTn id="48" dur="500" fill="hold"/>
                                        <p:tgtEl>
                                          <p:spTgt spid="4">
                                            <p:txEl>
                                              <p:pRg st="10" end="1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3" name="Rectangle 1"/>
          <p:cNvSpPr>
            <a:spLocks noChangeArrowheads="1"/>
          </p:cNvSpPr>
          <p:nvPr/>
        </p:nvSpPr>
        <p:spPr bwMode="auto">
          <a:xfrm>
            <a:off x="1524000" y="685800"/>
            <a:ext cx="7311617" cy="646331"/>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lvl="0" algn="justLow" rtl="1" fontAlgn="base">
              <a:spcBef>
                <a:spcPct val="0"/>
              </a:spcBef>
              <a:spcAft>
                <a:spcPct val="0"/>
              </a:spcAft>
              <a:tabLst>
                <a:tab pos="104775" algn="r"/>
                <a:tab pos="161925" algn="r"/>
              </a:tabLst>
            </a:pPr>
            <a:r>
              <a:rPr kumimoji="0" lang="ar-DZ" sz="3600" b="1" i="0" u="none" strike="noStrike" cap="none" normalizeH="0" baseline="0" dirty="0" smtClean="0">
                <a:ln>
                  <a:noFill/>
                </a:ln>
                <a:solidFill>
                  <a:srgbClr val="FF0000"/>
                </a:solidFill>
                <a:effectLst/>
                <a:latin typeface="Simplified Arabic"/>
                <a:ea typeface="Calibri" pitchFamily="34" charset="0"/>
              </a:rPr>
              <a:t>2. </a:t>
            </a:r>
            <a:r>
              <a:rPr kumimoji="0" lang="ar-SA" sz="3600" b="1" i="0" u="none" strike="noStrike" cap="none" normalizeH="0" baseline="0" dirty="0" smtClean="0">
                <a:ln>
                  <a:noFill/>
                </a:ln>
                <a:solidFill>
                  <a:srgbClr val="FF0000"/>
                </a:solidFill>
                <a:effectLst/>
                <a:latin typeface="Simplified Arabic"/>
                <a:ea typeface="Calibri" pitchFamily="34" charset="0"/>
              </a:rPr>
              <a:t>معيار فترة الاسترداد</a:t>
            </a:r>
            <a:r>
              <a:rPr kumimoji="0" lang="ar-DZ" sz="3600" b="1" i="0" u="none" strike="noStrike" cap="none" normalizeH="0" baseline="0" dirty="0" smtClean="0">
                <a:ln>
                  <a:noFill/>
                </a:ln>
                <a:solidFill>
                  <a:srgbClr val="FF0000"/>
                </a:solidFill>
                <a:effectLst/>
                <a:latin typeface="Simplified Arabic"/>
                <a:ea typeface="Calibri" pitchFamily="34" charset="0"/>
              </a:rPr>
              <a:t> </a:t>
            </a:r>
            <a:r>
              <a:rPr lang="fr-FR" sz="2800" b="1" dirty="0" smtClean="0">
                <a:solidFill>
                  <a:srgbClr val="FF0000"/>
                </a:solidFill>
              </a:rPr>
              <a:t>Délai de récupération</a:t>
            </a:r>
            <a:endParaRPr kumimoji="0" lang="fr-FR" sz="2800" b="0" i="0" u="none" strike="noStrike" cap="none" normalizeH="0" baseline="0" dirty="0" smtClean="0">
              <a:ln>
                <a:noFill/>
              </a:ln>
              <a:solidFill>
                <a:srgbClr val="FF0000"/>
              </a:solidFill>
              <a:effectLst/>
              <a:latin typeface="Times New Roman" pitchFamily="18" charset="0"/>
              <a:cs typeface="Times New Roman" pitchFamily="18" charset="0"/>
            </a:endParaRPr>
          </a:p>
        </p:txBody>
      </p:sp>
      <p:sp>
        <p:nvSpPr>
          <p:cNvPr id="5" name="Rectangle 4"/>
          <p:cNvSpPr/>
          <p:nvPr/>
        </p:nvSpPr>
        <p:spPr>
          <a:xfrm>
            <a:off x="7543800" y="1371600"/>
            <a:ext cx="1181734" cy="584775"/>
          </a:xfrm>
          <a:prstGeom prst="rect">
            <a:avLst/>
          </a:prstGeom>
        </p:spPr>
        <p:txBody>
          <a:bodyPr wrap="none">
            <a:spAutoFit/>
          </a:bodyPr>
          <a:lstStyle/>
          <a:p>
            <a:r>
              <a:rPr lang="ar-DZ" sz="3200" b="1" dirty="0" smtClean="0">
                <a:solidFill>
                  <a:srgbClr val="FF0000"/>
                </a:solidFill>
                <a:latin typeface="Simplified Arabic"/>
                <a:ea typeface="Calibri" pitchFamily="34" charset="0"/>
              </a:rPr>
              <a:t>تعريف:</a:t>
            </a:r>
            <a:endParaRPr lang="fr-FR" sz="3200" dirty="0"/>
          </a:p>
        </p:txBody>
      </p:sp>
      <p:sp>
        <p:nvSpPr>
          <p:cNvPr id="6" name="Rectangle 5"/>
          <p:cNvSpPr/>
          <p:nvPr/>
        </p:nvSpPr>
        <p:spPr>
          <a:xfrm>
            <a:off x="533400" y="2057400"/>
            <a:ext cx="8229600" cy="1077218"/>
          </a:xfrm>
          <a:prstGeom prst="rect">
            <a:avLst/>
          </a:prstGeom>
        </p:spPr>
        <p:txBody>
          <a:bodyPr wrap="square">
            <a:spAutoFit/>
          </a:bodyPr>
          <a:lstStyle/>
          <a:p>
            <a:pPr algn="r" rtl="1"/>
            <a:r>
              <a:rPr lang="ar-DZ" sz="3200" b="1" dirty="0" smtClean="0">
                <a:solidFill>
                  <a:schemeClr val="bg1"/>
                </a:solidFill>
              </a:rPr>
              <a:t>هي المدة الزمنية اللازمة لاسترجاع تكلفة الاستثمار من خلال تراكم التدفقات النقدية الصافية.</a:t>
            </a:r>
            <a:endParaRPr lang="fr-FR" sz="3200" dirty="0">
              <a:solidFill>
                <a:schemeClr val="bg1"/>
              </a:solidFill>
            </a:endParaRPr>
          </a:p>
        </p:txBody>
      </p:sp>
      <p:sp>
        <p:nvSpPr>
          <p:cNvPr id="3074" name="Rectangle 2"/>
          <p:cNvSpPr>
            <a:spLocks noChangeArrowheads="1"/>
          </p:cNvSpPr>
          <p:nvPr/>
        </p:nvSpPr>
        <p:spPr bwMode="auto">
          <a:xfrm>
            <a:off x="228600" y="3200400"/>
            <a:ext cx="8686800" cy="353943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1" eaLnBrk="1" fontAlgn="base" latinLnBrk="0" hangingPunct="1">
              <a:lnSpc>
                <a:spcPct val="100000"/>
              </a:lnSpc>
              <a:spcBef>
                <a:spcPct val="0"/>
              </a:spcBef>
              <a:spcAft>
                <a:spcPct val="0"/>
              </a:spcAft>
              <a:buClrTx/>
              <a:buSzTx/>
              <a:buFontTx/>
              <a:buNone/>
              <a:tabLst/>
            </a:pPr>
            <a:r>
              <a:rPr kumimoji="0" lang="ar-SA" sz="32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مثال:</a:t>
            </a:r>
            <a:endParaRPr kumimoji="0" lang="ar-DZ" sz="32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endParaRPr>
          </a:p>
          <a:p>
            <a:pPr lvl="0" algn="justLow" rtl="1" fontAlgn="base">
              <a:spcBef>
                <a:spcPct val="0"/>
              </a:spcBef>
              <a:spcAft>
                <a:spcPct val="0"/>
              </a:spcAft>
            </a:pPr>
            <a:r>
              <a:rPr kumimoji="0" lang="ar-DZ" sz="32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ليكن المشروعان الاستثماريان </a:t>
            </a:r>
            <a:r>
              <a:rPr lang="fr-FR" sz="3200" b="1" dirty="0" smtClean="0">
                <a:solidFill>
                  <a:schemeClr val="bg1"/>
                </a:solidFill>
                <a:latin typeface="Times New Roman" pitchFamily="18" charset="0"/>
                <a:ea typeface="Calibri" pitchFamily="34" charset="0"/>
                <a:cs typeface="Times New Roman" pitchFamily="18" charset="0"/>
              </a:rPr>
              <a:t>A</a:t>
            </a:r>
            <a:r>
              <a:rPr lang="ar-DZ" sz="3200" b="1" dirty="0" smtClean="0">
                <a:solidFill>
                  <a:schemeClr val="bg1"/>
                </a:solidFill>
                <a:latin typeface="Times New Roman" pitchFamily="18" charset="0"/>
                <a:ea typeface="Calibri" pitchFamily="34" charset="0"/>
                <a:cs typeface="Times New Roman" pitchFamily="18" charset="0"/>
              </a:rPr>
              <a:t> و </a:t>
            </a:r>
            <a:r>
              <a:rPr lang="fr-FR" sz="3200" b="1" dirty="0" smtClean="0">
                <a:solidFill>
                  <a:schemeClr val="bg1"/>
                </a:solidFill>
                <a:latin typeface="Times New Roman" pitchFamily="18" charset="0"/>
                <a:ea typeface="Calibri" pitchFamily="34" charset="0"/>
                <a:cs typeface="Times New Roman" pitchFamily="18" charset="0"/>
              </a:rPr>
              <a:t>B</a:t>
            </a:r>
            <a:r>
              <a:rPr lang="ar-DZ" sz="3200" b="1" dirty="0" smtClean="0">
                <a:solidFill>
                  <a:schemeClr val="bg1"/>
                </a:solidFill>
                <a:latin typeface="Times New Roman" pitchFamily="18" charset="0"/>
                <a:ea typeface="Calibri" pitchFamily="34" charset="0"/>
                <a:cs typeface="Times New Roman" pitchFamily="18" charset="0"/>
              </a:rPr>
              <a:t> </a:t>
            </a:r>
            <a:r>
              <a:rPr kumimoji="0" lang="ar-DZ" sz="32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تكلفتهما </a:t>
            </a:r>
            <a:r>
              <a:rPr kumimoji="0" lang="fr-FR" sz="32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3000</a:t>
            </a:r>
            <a:r>
              <a:rPr kumimoji="0" lang="ar-DZ" sz="32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 وعمرهما الاقتصادي </a:t>
            </a:r>
            <a:r>
              <a:rPr kumimoji="0" lang="ar-DZ" sz="32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5 سنوات</a:t>
            </a:r>
            <a:r>
              <a:rPr kumimoji="0" lang="ar-DZ" sz="32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 يعطيان التدفقات النقدية السنوية الصافية التالية:</a:t>
            </a:r>
            <a:endParaRPr kumimoji="0" lang="fr-FR" sz="3200" b="0" i="0" u="none" strike="noStrike" cap="none" normalizeH="0" baseline="0" dirty="0" smtClean="0">
              <a:ln>
                <a:noFill/>
              </a:ln>
              <a:solidFill>
                <a:schemeClr val="bg1"/>
              </a:solidFill>
              <a:effectLst/>
              <a:latin typeface="Times New Roman" pitchFamily="18" charset="0"/>
              <a:cs typeface="Times New Roman" pitchFamily="18" charset="0"/>
            </a:endParaRPr>
          </a:p>
          <a:p>
            <a:pPr marL="0" marR="0" lvl="0" indent="0" algn="justLow" defTabSz="914400" rtl="1" eaLnBrk="0" fontAlgn="base" latinLnBrk="0" hangingPunct="0">
              <a:lnSpc>
                <a:spcPct val="100000"/>
              </a:lnSpc>
              <a:spcBef>
                <a:spcPct val="0"/>
              </a:spcBef>
              <a:spcAft>
                <a:spcPct val="0"/>
              </a:spcAft>
              <a:buClrTx/>
              <a:buSzTx/>
              <a:buFontTx/>
              <a:buNone/>
              <a:tabLst/>
            </a:pPr>
            <a:r>
              <a:rPr kumimoji="0" lang="ar-DZ" sz="32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المشروع</a:t>
            </a:r>
            <a:r>
              <a:rPr kumimoji="0" lang="fr-FR" sz="32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A </a:t>
            </a:r>
            <a:r>
              <a:rPr kumimoji="0" lang="ar-DZ" sz="32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 </a:t>
            </a:r>
            <a:r>
              <a:rPr kumimoji="0" lang="ar-DZ" sz="32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تدفقات نقدية سنوية منتظمة تساوي 1100؛ </a:t>
            </a:r>
            <a:r>
              <a:rPr kumimoji="0" lang="ar-DZ" sz="32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المشروع </a:t>
            </a:r>
            <a:r>
              <a:rPr kumimoji="0" lang="fr-FR" sz="32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B</a:t>
            </a:r>
            <a:r>
              <a:rPr kumimoji="0" lang="ar-DZ" sz="32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 </a:t>
            </a:r>
            <a:r>
              <a:rPr kumimoji="0" lang="ar-DZ" sz="32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300؛ 500؛ 800؛ 2200؛ وأخيرا 2800.</a:t>
            </a:r>
          </a:p>
          <a:p>
            <a:pPr marL="0" marR="0" lvl="0" indent="0" algn="justLow" defTabSz="914400" rtl="1" eaLnBrk="0" fontAlgn="base" latinLnBrk="0" hangingPunct="0">
              <a:lnSpc>
                <a:spcPct val="100000"/>
              </a:lnSpc>
              <a:spcBef>
                <a:spcPct val="0"/>
              </a:spcBef>
              <a:spcAft>
                <a:spcPct val="0"/>
              </a:spcAft>
              <a:buClrTx/>
              <a:buSzTx/>
              <a:buFontTx/>
              <a:buNone/>
              <a:tabLst/>
            </a:pPr>
            <a:r>
              <a:rPr kumimoji="0" lang="ar-DZ" sz="32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القيمة المتبقية مهملة.</a:t>
            </a:r>
            <a:endParaRPr kumimoji="0" lang="ar-DZ" sz="3200" b="0" i="0" u="none" strike="noStrike" cap="none" normalizeH="0" baseline="0" dirty="0" smtClean="0">
              <a:ln>
                <a:noFill/>
              </a:ln>
              <a:solidFill>
                <a:schemeClr val="bg1"/>
              </a:solidFill>
              <a:effectLst/>
              <a:latin typeface="Times New Roman" pitchFamily="18" charset="0"/>
              <a:cs typeface="Times New Roman" pitchFamily="18"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72" name="Rectangle 8"/>
          <p:cNvSpPr>
            <a:spLocks noChangeArrowheads="1"/>
          </p:cNvSpPr>
          <p:nvPr/>
        </p:nvSpPr>
        <p:spPr bwMode="auto">
          <a:xfrm>
            <a:off x="2191226" y="457200"/>
            <a:ext cx="6647974" cy="584775"/>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r" defTabSz="914400" rtl="1" eaLnBrk="1" fontAlgn="base" latinLnBrk="0" hangingPunct="1">
              <a:lnSpc>
                <a:spcPct val="100000"/>
              </a:lnSpc>
              <a:spcBef>
                <a:spcPct val="0"/>
              </a:spcBef>
              <a:spcAft>
                <a:spcPct val="0"/>
              </a:spcAft>
              <a:buClrTx/>
              <a:buSzTx/>
              <a:buFontTx/>
              <a:buNone/>
              <a:tabLst/>
            </a:pPr>
            <a:r>
              <a:rPr kumimoji="0" lang="ar-SA" sz="32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حالة التدفقات النقدية المنتظمة: المشروع</a:t>
            </a:r>
            <a:r>
              <a:rPr kumimoji="0" lang="ar-DZ" sz="32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 </a:t>
            </a:r>
            <a:r>
              <a:rPr kumimoji="0" lang="fr-FR" sz="32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 A	</a:t>
            </a:r>
            <a:endParaRPr kumimoji="0" lang="fr-FR" sz="3200" b="0" i="0" u="none" strike="noStrike" cap="none" normalizeH="0" baseline="0" dirty="0" smtClean="0">
              <a:ln>
                <a:noFill/>
              </a:ln>
              <a:solidFill>
                <a:srgbClr val="FF0000"/>
              </a:solidFill>
              <a:effectLst/>
              <a:latin typeface="Times New Roman" pitchFamily="18" charset="0"/>
              <a:cs typeface="Times New Roman" pitchFamily="18" charset="0"/>
            </a:endParaRPr>
          </a:p>
        </p:txBody>
      </p:sp>
      <p:grpSp>
        <p:nvGrpSpPr>
          <p:cNvPr id="88073" name="Group 9"/>
          <p:cNvGrpSpPr>
            <a:grpSpLocks/>
          </p:cNvGrpSpPr>
          <p:nvPr/>
        </p:nvGrpSpPr>
        <p:grpSpPr bwMode="auto">
          <a:xfrm>
            <a:off x="4416349" y="1143000"/>
            <a:ext cx="4270196" cy="1143000"/>
            <a:chOff x="7545" y="4406"/>
            <a:chExt cx="3636" cy="777"/>
          </a:xfrm>
          <a:solidFill>
            <a:srgbClr val="FFFF00"/>
          </a:solidFill>
        </p:grpSpPr>
        <p:sp>
          <p:nvSpPr>
            <p:cNvPr id="88074" name="Zone de texte 2"/>
            <p:cNvSpPr txBox="1">
              <a:spLocks noChangeArrowheads="1"/>
            </p:cNvSpPr>
            <p:nvPr/>
          </p:nvSpPr>
          <p:spPr bwMode="auto">
            <a:xfrm>
              <a:off x="7613" y="4406"/>
              <a:ext cx="1752" cy="435"/>
            </a:xfrm>
            <a:prstGeom prst="rect">
              <a:avLst/>
            </a:prstGeom>
            <a:grp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1" eaLnBrk="1" fontAlgn="base" latinLnBrk="0" hangingPunct="1">
                <a:lnSpc>
                  <a:spcPct val="100000"/>
                </a:lnSpc>
                <a:spcBef>
                  <a:spcPct val="0"/>
                </a:spcBef>
                <a:spcAft>
                  <a:spcPts val="1000"/>
                </a:spcAft>
                <a:buClrTx/>
                <a:buSzTx/>
                <a:buFontTx/>
                <a:buNone/>
                <a:tabLst/>
              </a:pPr>
              <a:r>
                <a:rPr kumimoji="0" lang="ar-DZ" sz="2800" b="1" i="0" u="none" strike="noStrike" cap="none" normalizeH="0" baseline="0" dirty="0" smtClean="0">
                  <a:ln>
                    <a:noFill/>
                  </a:ln>
                  <a:solidFill>
                    <a:schemeClr val="bg1"/>
                  </a:solidFill>
                  <a:effectLst/>
                  <a:latin typeface="Arial" pitchFamily="34" charset="0"/>
                  <a:ea typeface="Arial" pitchFamily="34" charset="0"/>
                  <a:cs typeface="Arial" pitchFamily="34" charset="0"/>
                </a:rPr>
                <a:t>التدفق النقدي السنوي</a:t>
              </a:r>
              <a:endParaRPr kumimoji="0" lang="fr-FR" sz="2800" b="0" i="0" u="none" strike="noStrike" cap="none" normalizeH="0" baseline="0" dirty="0" smtClean="0">
                <a:ln>
                  <a:noFill/>
                </a:ln>
                <a:solidFill>
                  <a:schemeClr val="bg1"/>
                </a:solidFill>
                <a:effectLst/>
                <a:latin typeface="Arial" pitchFamily="34" charset="0"/>
                <a:cs typeface="Arial" pitchFamily="34" charset="0"/>
              </a:endParaRPr>
            </a:p>
          </p:txBody>
        </p:sp>
        <p:sp>
          <p:nvSpPr>
            <p:cNvPr id="88075" name="Zone de texte 2"/>
            <p:cNvSpPr txBox="1">
              <a:spLocks noChangeArrowheads="1"/>
            </p:cNvSpPr>
            <p:nvPr/>
          </p:nvSpPr>
          <p:spPr bwMode="auto">
            <a:xfrm>
              <a:off x="9354" y="4613"/>
              <a:ext cx="1827" cy="341"/>
            </a:xfrm>
            <a:prstGeom prst="rect">
              <a:avLst/>
            </a:prstGeom>
            <a:grp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1" eaLnBrk="1" fontAlgn="base" latinLnBrk="0" hangingPunct="1">
                <a:lnSpc>
                  <a:spcPct val="100000"/>
                </a:lnSpc>
                <a:spcBef>
                  <a:spcPct val="0"/>
                </a:spcBef>
                <a:spcAft>
                  <a:spcPts val="1000"/>
                </a:spcAft>
                <a:buClrTx/>
                <a:buSzTx/>
                <a:buFontTx/>
                <a:buNone/>
                <a:tabLst/>
              </a:pPr>
              <a:r>
                <a:rPr kumimoji="0" lang="ar-DZ" sz="2800" b="1" i="0" u="none" strike="noStrike" cap="none" normalizeH="0" baseline="0" dirty="0" smtClean="0">
                  <a:ln>
                    <a:noFill/>
                  </a:ln>
                  <a:solidFill>
                    <a:schemeClr val="bg1"/>
                  </a:solidFill>
                  <a:effectLst/>
                  <a:latin typeface="Arial" pitchFamily="34" charset="0"/>
                  <a:ea typeface="Arial" pitchFamily="34" charset="0"/>
                  <a:cs typeface="Arial" pitchFamily="34" charset="0"/>
                </a:rPr>
                <a:t>فترة الاسترداد</a:t>
              </a:r>
              <a:r>
                <a:rPr kumimoji="0" lang="fr-FR" sz="2800" b="1" i="0" u="none" strike="noStrike" cap="none" normalizeH="0" baseline="0" dirty="0" smtClean="0">
                  <a:ln>
                    <a:noFill/>
                  </a:ln>
                  <a:solidFill>
                    <a:schemeClr val="bg1"/>
                  </a:solidFill>
                  <a:effectLst/>
                  <a:latin typeface="Arial" pitchFamily="34" charset="0"/>
                  <a:ea typeface="Arial" pitchFamily="34" charset="0"/>
                  <a:cs typeface="Arial" pitchFamily="34" charset="0"/>
                </a:rPr>
                <a:t>= </a:t>
              </a:r>
              <a:endParaRPr kumimoji="0" lang="en-US" sz="2800" b="1" i="0" u="none" strike="noStrike" cap="none" normalizeH="0" baseline="0" dirty="0" smtClean="0">
                <a:ln>
                  <a:noFill/>
                </a:ln>
                <a:solidFill>
                  <a:schemeClr val="bg1"/>
                </a:solidFill>
                <a:effectLst/>
                <a:latin typeface="Arial" pitchFamily="34" charset="0"/>
                <a:ea typeface="Arial" pitchFamily="34" charset="0"/>
                <a:cs typeface="Arial" pitchFamily="34" charset="0"/>
              </a:endParaRPr>
            </a:p>
            <a:p>
              <a:pPr marL="0" marR="0" lvl="0" indent="0" algn="r" defTabSz="914400" rtl="1" eaLnBrk="1" fontAlgn="base" latinLnBrk="0" hangingPunct="1">
                <a:lnSpc>
                  <a:spcPct val="100000"/>
                </a:lnSpc>
                <a:spcBef>
                  <a:spcPct val="0"/>
                </a:spcBef>
                <a:spcAft>
                  <a:spcPct val="0"/>
                </a:spcAft>
                <a:buClrTx/>
                <a:buSzTx/>
                <a:buFontTx/>
                <a:buNone/>
                <a:tabLst/>
              </a:pPr>
              <a:endParaRPr kumimoji="0" lang="fr-FR" sz="2800" b="0" i="0" u="none" strike="noStrike" cap="none" normalizeH="0" baseline="0" dirty="0" smtClean="0">
                <a:ln>
                  <a:noFill/>
                </a:ln>
                <a:solidFill>
                  <a:schemeClr val="bg1"/>
                </a:solidFill>
                <a:effectLst/>
                <a:latin typeface="Arial" pitchFamily="34" charset="0"/>
                <a:cs typeface="Arial" pitchFamily="34" charset="0"/>
              </a:endParaRPr>
            </a:p>
          </p:txBody>
        </p:sp>
        <p:sp>
          <p:nvSpPr>
            <p:cNvPr id="88076" name="Zone de texte 2"/>
            <p:cNvSpPr txBox="1">
              <a:spLocks noChangeArrowheads="1"/>
            </p:cNvSpPr>
            <p:nvPr/>
          </p:nvSpPr>
          <p:spPr bwMode="auto">
            <a:xfrm>
              <a:off x="7613" y="4748"/>
              <a:ext cx="1752" cy="435"/>
            </a:xfrm>
            <a:prstGeom prst="rect">
              <a:avLst/>
            </a:prstGeom>
            <a:grp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1" eaLnBrk="1" fontAlgn="base" latinLnBrk="0" hangingPunct="1">
                <a:lnSpc>
                  <a:spcPct val="100000"/>
                </a:lnSpc>
                <a:spcBef>
                  <a:spcPct val="0"/>
                </a:spcBef>
                <a:spcAft>
                  <a:spcPts val="1000"/>
                </a:spcAft>
                <a:buClrTx/>
                <a:buSzTx/>
                <a:buFontTx/>
                <a:buNone/>
                <a:tabLst/>
              </a:pPr>
              <a:r>
                <a:rPr kumimoji="0" lang="ar-DZ" sz="2800" b="1" i="0" u="none" strike="noStrike" cap="none" normalizeH="0" baseline="0" dirty="0" smtClean="0">
                  <a:ln>
                    <a:noFill/>
                  </a:ln>
                  <a:solidFill>
                    <a:schemeClr val="bg1"/>
                  </a:solidFill>
                  <a:effectLst/>
                  <a:latin typeface="Arial" pitchFamily="34" charset="0"/>
                  <a:ea typeface="Arial" pitchFamily="34" charset="0"/>
                  <a:cs typeface="Arial" pitchFamily="34" charset="0"/>
                </a:rPr>
                <a:t>تكلفة الاستثمار</a:t>
              </a:r>
              <a:endParaRPr kumimoji="0" lang="fr-FR" sz="2800" b="0" i="0" u="none" strike="noStrike" cap="none" normalizeH="0" baseline="0" dirty="0" smtClean="0">
                <a:ln>
                  <a:noFill/>
                </a:ln>
                <a:solidFill>
                  <a:schemeClr val="bg1"/>
                </a:solidFill>
                <a:effectLst/>
                <a:latin typeface="Arial" pitchFamily="34" charset="0"/>
                <a:cs typeface="Arial" pitchFamily="34" charset="0"/>
              </a:endParaRPr>
            </a:p>
          </p:txBody>
        </p:sp>
        <p:cxnSp>
          <p:nvCxnSpPr>
            <p:cNvPr id="88077" name="AutoShape 13"/>
            <p:cNvCxnSpPr>
              <a:cxnSpLocks noChangeShapeType="1"/>
            </p:cNvCxnSpPr>
            <p:nvPr/>
          </p:nvCxnSpPr>
          <p:spPr bwMode="auto">
            <a:xfrm>
              <a:off x="7545" y="4780"/>
              <a:ext cx="1853" cy="0"/>
            </a:xfrm>
            <a:prstGeom prst="straightConnector1">
              <a:avLst/>
            </a:prstGeom>
            <a:grpFill/>
            <a:ln w="31750">
              <a:solidFill>
                <a:srgbClr val="000000"/>
              </a:solidFill>
              <a:round/>
              <a:headEnd/>
              <a:tailEnd/>
            </a:ln>
          </p:spPr>
        </p:cxnSp>
      </p:grpSp>
      <p:grpSp>
        <p:nvGrpSpPr>
          <p:cNvPr id="21" name="Groupe 20"/>
          <p:cNvGrpSpPr/>
          <p:nvPr/>
        </p:nvGrpSpPr>
        <p:grpSpPr>
          <a:xfrm>
            <a:off x="292100" y="1142999"/>
            <a:ext cx="1796531" cy="1078247"/>
            <a:chOff x="292100" y="2686050"/>
            <a:chExt cx="710934" cy="530226"/>
          </a:xfrm>
          <a:solidFill>
            <a:srgbClr val="66FFFF"/>
          </a:solidFill>
        </p:grpSpPr>
        <p:sp>
          <p:nvSpPr>
            <p:cNvPr id="88078" name="Zone de texte 2"/>
            <p:cNvSpPr txBox="1">
              <a:spLocks noChangeArrowheads="1"/>
            </p:cNvSpPr>
            <p:nvPr/>
          </p:nvSpPr>
          <p:spPr bwMode="auto">
            <a:xfrm>
              <a:off x="292100" y="2794000"/>
              <a:ext cx="427186" cy="257292"/>
            </a:xfrm>
            <a:prstGeom prst="rect">
              <a:avLst/>
            </a:prstGeom>
            <a:grpFill/>
            <a:ln w="9525">
              <a:solidFill>
                <a:srgbClr val="FFFFFF"/>
              </a:solidFill>
              <a:miter lim="800000"/>
              <a:headEnd/>
              <a:tailEnd/>
            </a:ln>
          </p:spPr>
          <p:txBody>
            <a:bodyPr vert="horz" wrap="square" lIns="91440" tIns="45720" rIns="91440" bIns="4572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DR =</a:t>
              </a:r>
              <a:endParaRPr kumimoji="0" lang="fr-FR" sz="28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88079" name="Zone de texte 2"/>
            <p:cNvSpPr txBox="1">
              <a:spLocks noChangeArrowheads="1"/>
            </p:cNvSpPr>
            <p:nvPr/>
          </p:nvSpPr>
          <p:spPr bwMode="auto">
            <a:xfrm>
              <a:off x="719286" y="2686050"/>
              <a:ext cx="277321" cy="266700"/>
            </a:xfrm>
            <a:prstGeom prst="rect">
              <a:avLst/>
            </a:prstGeom>
            <a:grp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fr-FR" sz="3600" b="1" i="0" u="none" strike="noStrike" cap="none" normalizeH="0" baseline="-25000" dirty="0" smtClean="0">
                  <a:ln>
                    <a:noFill/>
                  </a:ln>
                  <a:solidFill>
                    <a:schemeClr val="bg1"/>
                  </a:solidFill>
                  <a:effectLst/>
                  <a:latin typeface="Times New Roman" pitchFamily="18" charset="0"/>
                  <a:ea typeface="Arial" pitchFamily="34" charset="0"/>
                  <a:cs typeface="Times New Roman" pitchFamily="18" charset="0"/>
                </a:rPr>
                <a:t>I </a:t>
              </a:r>
              <a:r>
                <a:rPr kumimoji="0" lang="fr-FR" sz="2800" b="1" i="0" u="none" strike="noStrike" cap="none" normalizeH="0" baseline="-25000" dirty="0" smtClean="0">
                  <a:ln>
                    <a:noFill/>
                  </a:ln>
                  <a:solidFill>
                    <a:schemeClr val="bg1"/>
                  </a:solidFill>
                  <a:effectLst/>
                  <a:latin typeface="Times New Roman" pitchFamily="18" charset="0"/>
                  <a:ea typeface="Arial" pitchFamily="34" charset="0"/>
                  <a:cs typeface="Times New Roman" pitchFamily="18" charset="0"/>
                </a:rPr>
                <a:t>0</a:t>
              </a:r>
              <a:endParaRPr kumimoji="0" lang="fr-FR" sz="28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88080" name="Zone de texte 2"/>
            <p:cNvSpPr txBox="1">
              <a:spLocks noChangeArrowheads="1"/>
            </p:cNvSpPr>
            <p:nvPr/>
          </p:nvSpPr>
          <p:spPr bwMode="auto">
            <a:xfrm>
              <a:off x="720393" y="2940051"/>
              <a:ext cx="282641" cy="276225"/>
            </a:xfrm>
            <a:prstGeom prst="rect">
              <a:avLst/>
            </a:prstGeom>
            <a:grp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CF</a:t>
              </a:r>
              <a:endParaRPr kumimoji="0" lang="fr-FR" sz="28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88081" name="Connecteur droit 17"/>
            <p:cNvSpPr>
              <a:spLocks noChangeShapeType="1"/>
            </p:cNvSpPr>
            <p:nvPr/>
          </p:nvSpPr>
          <p:spPr bwMode="auto">
            <a:xfrm>
              <a:off x="719286" y="2940051"/>
              <a:ext cx="257175" cy="0"/>
            </a:xfrm>
            <a:prstGeom prst="line">
              <a:avLst/>
            </a:prstGeom>
            <a:grpFill/>
            <a:ln w="25400" algn="ctr">
              <a:solidFill>
                <a:srgbClr val="000000"/>
              </a:solidFill>
              <a:round/>
              <a:headEnd/>
              <a:tailEnd/>
            </a:ln>
            <a:effectLst>
              <a:outerShdw dist="20000" dir="5400000" rotWithShape="0">
                <a:srgbClr val="000000">
                  <a:alpha val="37999"/>
                </a:srgbClr>
              </a:outerShdw>
            </a:effectLst>
          </p:spPr>
          <p:txBody>
            <a:bodyPr vert="horz" wrap="square" lIns="91440" tIns="45720" rIns="91440" bIns="45720" numCol="1" anchor="t" anchorCtr="0" compatLnSpc="1">
              <a:prstTxWarp prst="textNoShape">
                <a:avLst/>
              </a:prstTxWarp>
            </a:bodyPr>
            <a:lstStyle/>
            <a:p>
              <a:endParaRPr lang="fr-FR" sz="2800">
                <a:solidFill>
                  <a:schemeClr val="bg1"/>
                </a:solidFill>
                <a:latin typeface="Times New Roman" pitchFamily="18" charset="0"/>
                <a:cs typeface="Times New Roman" pitchFamily="18" charset="0"/>
              </a:endParaRPr>
            </a:p>
          </p:txBody>
        </p:sp>
      </p:grpSp>
      <p:grpSp>
        <p:nvGrpSpPr>
          <p:cNvPr id="38" name="Groupe 37"/>
          <p:cNvGrpSpPr/>
          <p:nvPr/>
        </p:nvGrpSpPr>
        <p:grpSpPr>
          <a:xfrm>
            <a:off x="304800" y="2404670"/>
            <a:ext cx="4261763" cy="1252930"/>
            <a:chOff x="304800" y="2163580"/>
            <a:chExt cx="4261763" cy="1252930"/>
          </a:xfrm>
        </p:grpSpPr>
        <p:grpSp>
          <p:nvGrpSpPr>
            <p:cNvPr id="88088" name="Group 24"/>
            <p:cNvGrpSpPr>
              <a:grpSpLocks/>
            </p:cNvGrpSpPr>
            <p:nvPr/>
          </p:nvGrpSpPr>
          <p:grpSpPr bwMode="auto">
            <a:xfrm>
              <a:off x="304800" y="2434077"/>
              <a:ext cx="4261763" cy="584583"/>
              <a:chOff x="2063" y="4387"/>
              <a:chExt cx="3147" cy="454"/>
            </a:xfrm>
          </p:grpSpPr>
          <p:sp>
            <p:nvSpPr>
              <p:cNvPr id="88089" name="Zone de texte 2"/>
              <p:cNvSpPr txBox="1">
                <a:spLocks noChangeArrowheads="1"/>
              </p:cNvSpPr>
              <p:nvPr/>
            </p:nvSpPr>
            <p:spPr bwMode="auto">
              <a:xfrm>
                <a:off x="2063" y="4428"/>
                <a:ext cx="890" cy="406"/>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DR</a:t>
                </a:r>
                <a:r>
                  <a:rPr kumimoji="0" lang="fr-FR" sz="2800" b="1" i="0" u="none" strike="noStrike" cap="none" normalizeH="0" baseline="-25000" dirty="0" smtClean="0">
                    <a:ln>
                      <a:noFill/>
                    </a:ln>
                    <a:solidFill>
                      <a:schemeClr val="bg1"/>
                    </a:solidFill>
                    <a:effectLst/>
                    <a:latin typeface="Times New Roman" pitchFamily="18" charset="0"/>
                    <a:ea typeface="Arial" pitchFamily="34" charset="0"/>
                    <a:cs typeface="Times New Roman" pitchFamily="18" charset="0"/>
                  </a:rPr>
                  <a:t>A </a:t>
                </a: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a:t>
                </a:r>
                <a:endParaRPr kumimoji="0" lang="fr-FR" sz="28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88092" name="Zone de texte 2"/>
              <p:cNvSpPr txBox="1">
                <a:spLocks noChangeArrowheads="1"/>
              </p:cNvSpPr>
              <p:nvPr/>
            </p:nvSpPr>
            <p:spPr bwMode="auto">
              <a:xfrm>
                <a:off x="3695" y="4387"/>
                <a:ext cx="1515" cy="454"/>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0"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 </a:t>
                </a:r>
                <a:r>
                  <a:rPr kumimoji="0" lang="fr-FR" sz="2800" b="1" i="0" u="none" strike="noStrike" cap="none" normalizeH="0" baseline="0" dirty="0" smtClean="0">
                    <a:ln>
                      <a:noFill/>
                    </a:ln>
                    <a:solidFill>
                      <a:srgbClr val="FF0000"/>
                    </a:solidFill>
                    <a:effectLst/>
                    <a:latin typeface="Times New Roman" pitchFamily="18" charset="0"/>
                    <a:ea typeface="Arial" pitchFamily="34" charset="0"/>
                    <a:cs typeface="Times New Roman" pitchFamily="18" charset="0"/>
                  </a:rPr>
                  <a:t>2</a:t>
                </a: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,727 ans</a:t>
                </a:r>
                <a:endParaRPr kumimoji="0" lang="fr-FR" sz="2800" b="0" i="0" u="none" strike="noStrike" cap="none" normalizeH="0" baseline="0" dirty="0" smtClean="0">
                  <a:ln>
                    <a:noFill/>
                  </a:ln>
                  <a:solidFill>
                    <a:schemeClr val="bg1"/>
                  </a:solidFill>
                  <a:effectLst/>
                  <a:latin typeface="Times New Roman" pitchFamily="18" charset="0"/>
                  <a:cs typeface="Times New Roman" pitchFamily="18" charset="0"/>
                </a:endParaRPr>
              </a:p>
            </p:txBody>
          </p:sp>
        </p:grpSp>
        <p:sp>
          <p:nvSpPr>
            <p:cNvPr id="34" name="Zone de texte 2"/>
            <p:cNvSpPr txBox="1">
              <a:spLocks noChangeArrowheads="1"/>
            </p:cNvSpPr>
            <p:nvPr/>
          </p:nvSpPr>
          <p:spPr bwMode="auto">
            <a:xfrm>
              <a:off x="1524000" y="2163580"/>
              <a:ext cx="976312" cy="584583"/>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0" eaLnBrk="1" fontAlgn="base" latinLnBrk="0" hangingPunct="1">
                <a:lnSpc>
                  <a:spcPct val="100000"/>
                </a:lnSpc>
                <a:spcBef>
                  <a:spcPct val="0"/>
                </a:spcBef>
                <a:spcAft>
                  <a:spcPts val="1000"/>
                </a:spcAft>
                <a:buClrTx/>
                <a:buSzTx/>
                <a:buFontTx/>
                <a:buNone/>
                <a:tabLst/>
              </a:pPr>
              <a:r>
                <a:rPr kumimoji="0" lang="ar-DZ"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3000</a:t>
              </a:r>
              <a:endParaRPr kumimoji="0" lang="fr-FR" sz="28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35" name="Zone de texte 2"/>
            <p:cNvSpPr txBox="1">
              <a:spLocks noChangeArrowheads="1"/>
            </p:cNvSpPr>
            <p:nvPr/>
          </p:nvSpPr>
          <p:spPr bwMode="auto">
            <a:xfrm>
              <a:off x="1524001" y="2831927"/>
              <a:ext cx="990600" cy="584583"/>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ar-DZ"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1100</a:t>
              </a:r>
              <a:endParaRPr kumimoji="0" lang="fr-FR" sz="2800" b="0" i="0" u="none" strike="noStrike" cap="none" normalizeH="0" baseline="0" dirty="0" smtClean="0">
                <a:ln>
                  <a:noFill/>
                </a:ln>
                <a:solidFill>
                  <a:schemeClr val="bg1"/>
                </a:solidFill>
                <a:effectLst/>
                <a:latin typeface="Times New Roman" pitchFamily="18" charset="0"/>
                <a:cs typeface="Times New Roman" pitchFamily="18" charset="0"/>
              </a:endParaRPr>
            </a:p>
          </p:txBody>
        </p:sp>
        <p:cxnSp>
          <p:nvCxnSpPr>
            <p:cNvPr id="37" name="Connecteur droit 36"/>
            <p:cNvCxnSpPr/>
            <p:nvPr/>
          </p:nvCxnSpPr>
          <p:spPr>
            <a:xfrm rot="10800000">
              <a:off x="1524001" y="2789420"/>
              <a:ext cx="914400" cy="1588"/>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grpSp>
      <p:sp>
        <p:nvSpPr>
          <p:cNvPr id="88094" name="Zone de texte 2"/>
          <p:cNvSpPr txBox="1">
            <a:spLocks noChangeArrowheads="1"/>
          </p:cNvSpPr>
          <p:nvPr/>
        </p:nvSpPr>
        <p:spPr bwMode="auto">
          <a:xfrm>
            <a:off x="273050" y="3896380"/>
            <a:ext cx="5213350" cy="52322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spAutoFit/>
          </a:bodyPr>
          <a:lstStyle/>
          <a:p>
            <a:pPr marL="0" marR="0" lvl="0" indent="0" defTabSz="914400" rtl="0"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0,727 ×</a:t>
            </a:r>
            <a:r>
              <a:rPr kumimoji="0" lang="ar-DZ"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 </a:t>
            </a: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12 mois= </a:t>
            </a:r>
            <a:r>
              <a:rPr kumimoji="0" lang="fr-FR" sz="2800" b="1" i="0" u="none" strike="noStrike" cap="none" normalizeH="0" baseline="0" dirty="0" smtClean="0">
                <a:ln>
                  <a:noFill/>
                </a:ln>
                <a:solidFill>
                  <a:srgbClr val="FF0000"/>
                </a:solidFill>
                <a:effectLst/>
                <a:latin typeface="Times New Roman" pitchFamily="18" charset="0"/>
                <a:ea typeface="Arial" pitchFamily="34" charset="0"/>
                <a:cs typeface="Times New Roman" pitchFamily="18" charset="0"/>
              </a:rPr>
              <a:t>8</a:t>
            </a: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,727 mois</a:t>
            </a:r>
            <a:endParaRPr kumimoji="0" lang="fr-FR" sz="28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88095" name="Zone de texte 2"/>
          <p:cNvSpPr txBox="1">
            <a:spLocks noChangeArrowheads="1"/>
          </p:cNvSpPr>
          <p:nvPr/>
        </p:nvSpPr>
        <p:spPr bwMode="auto">
          <a:xfrm>
            <a:off x="304800" y="4648200"/>
            <a:ext cx="5791200" cy="485775"/>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lvl="0" fontAlgn="base">
              <a:spcBef>
                <a:spcPct val="0"/>
              </a:spcBef>
              <a:spcAft>
                <a:spcPts val="1000"/>
              </a:spcAft>
            </a:pP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0.727 ×</a:t>
            </a:r>
            <a:r>
              <a:rPr kumimoji="0" lang="ar-DZ"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 </a:t>
            </a:r>
            <a:r>
              <a:rPr lang="fr-FR" sz="2800" b="1" dirty="0" smtClean="0">
                <a:solidFill>
                  <a:schemeClr val="bg1"/>
                </a:solidFill>
                <a:latin typeface="Times New Roman" pitchFamily="18" charset="0"/>
                <a:ea typeface="Arial" pitchFamily="34" charset="0"/>
                <a:cs typeface="Times New Roman" pitchFamily="18" charset="0"/>
              </a:rPr>
              <a:t>30 jours </a:t>
            </a: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 </a:t>
            </a:r>
            <a:r>
              <a:rPr kumimoji="0" lang="ar-DZ" sz="2800" b="1" i="0" u="none" strike="noStrike" cap="none" normalizeH="0" baseline="0" dirty="0" smtClean="0">
                <a:ln>
                  <a:noFill/>
                </a:ln>
                <a:solidFill>
                  <a:srgbClr val="FF0000"/>
                </a:solidFill>
                <a:effectLst/>
                <a:latin typeface="Times New Roman" pitchFamily="18" charset="0"/>
                <a:ea typeface="Arial" pitchFamily="34" charset="0"/>
                <a:cs typeface="Times New Roman" pitchFamily="18" charset="0"/>
              </a:rPr>
              <a:t>21</a:t>
            </a:r>
            <a:r>
              <a:rPr kumimoji="0" lang="ar-DZ"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.71</a:t>
            </a: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jours</a:t>
            </a:r>
            <a:endParaRPr kumimoji="0" lang="fr-FR" sz="28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88096" name="Zone de texte 2"/>
          <p:cNvSpPr txBox="1">
            <a:spLocks noChangeArrowheads="1"/>
          </p:cNvSpPr>
          <p:nvPr/>
        </p:nvSpPr>
        <p:spPr bwMode="auto">
          <a:xfrm>
            <a:off x="2057400" y="5638800"/>
            <a:ext cx="4800600" cy="60960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dirty="0" smtClean="0">
                <a:ln>
                  <a:noFill/>
                </a:ln>
                <a:solidFill>
                  <a:srgbClr val="FF0000"/>
                </a:solidFill>
                <a:effectLst/>
                <a:latin typeface="Times New Roman" pitchFamily="18" charset="0"/>
                <a:ea typeface="Arial" pitchFamily="34" charset="0"/>
                <a:cs typeface="Times New Roman" pitchFamily="18" charset="0"/>
              </a:rPr>
              <a:t>DR</a:t>
            </a:r>
            <a:r>
              <a:rPr kumimoji="0" lang="fr-FR" sz="2800" b="1" i="0" u="none" strike="noStrike" cap="none" normalizeH="0" baseline="-25000" dirty="0" smtClean="0">
                <a:ln>
                  <a:noFill/>
                </a:ln>
                <a:solidFill>
                  <a:srgbClr val="FF0000"/>
                </a:solidFill>
                <a:effectLst/>
                <a:latin typeface="Times New Roman" pitchFamily="18" charset="0"/>
                <a:ea typeface="Arial" pitchFamily="34" charset="0"/>
                <a:cs typeface="Times New Roman" pitchFamily="18" charset="0"/>
              </a:rPr>
              <a:t>A</a:t>
            </a:r>
            <a:r>
              <a:rPr kumimoji="0" lang="fr-FR" sz="2800" b="1" i="0" u="none" strike="noStrike" cap="none" normalizeH="0" baseline="0" dirty="0" smtClean="0">
                <a:ln>
                  <a:noFill/>
                </a:ln>
                <a:solidFill>
                  <a:srgbClr val="FF0000"/>
                </a:solidFill>
                <a:effectLst/>
                <a:latin typeface="Times New Roman" pitchFamily="18" charset="0"/>
                <a:ea typeface="Arial" pitchFamily="34" charset="0"/>
                <a:cs typeface="Times New Roman" pitchFamily="18" charset="0"/>
              </a:rPr>
              <a:t> = 2 ans, 8 mois, 21 jours.</a:t>
            </a:r>
            <a:endParaRPr kumimoji="0" lang="fr-FR" sz="4400" b="0" i="0" u="none" strike="noStrike" cap="none" normalizeH="0" baseline="0" dirty="0" smtClean="0">
              <a:ln>
                <a:noFill/>
              </a:ln>
              <a:solidFill>
                <a:srgbClr val="FF0000"/>
              </a:solidFill>
              <a:effectLst/>
              <a:latin typeface="Times New Roman" pitchFamily="18" charset="0"/>
              <a:cs typeface="Times New Roman" pitchFamily="18" charset="0"/>
            </a:endParaRPr>
          </a:p>
        </p:txBody>
      </p:sp>
      <p:sp>
        <p:nvSpPr>
          <p:cNvPr id="23" name="Zone de texte 2"/>
          <p:cNvSpPr txBox="1">
            <a:spLocks noChangeArrowheads="1"/>
          </p:cNvSpPr>
          <p:nvPr/>
        </p:nvSpPr>
        <p:spPr bwMode="auto">
          <a:xfrm>
            <a:off x="5562600" y="3352800"/>
            <a:ext cx="700790" cy="542351"/>
          </a:xfrm>
          <a:prstGeom prst="rect">
            <a:avLst/>
          </a:prstGeom>
          <a:solidFill>
            <a:srgbClr val="66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fr-FR" sz="3600" b="1" i="0" u="none" strike="noStrike" cap="none" normalizeH="0" baseline="-25000" dirty="0" smtClean="0">
                <a:ln>
                  <a:noFill/>
                </a:ln>
                <a:solidFill>
                  <a:schemeClr val="bg1"/>
                </a:solidFill>
                <a:effectLst/>
                <a:latin typeface="Times New Roman" pitchFamily="18" charset="0"/>
                <a:ea typeface="Arial" pitchFamily="34" charset="0"/>
                <a:cs typeface="Times New Roman" pitchFamily="18" charset="0"/>
              </a:rPr>
              <a:t>I </a:t>
            </a:r>
            <a:r>
              <a:rPr kumimoji="0" lang="fr-FR" sz="2800" b="1" i="0" u="none" strike="noStrike" cap="none" normalizeH="0" baseline="-25000" dirty="0" smtClean="0">
                <a:ln>
                  <a:noFill/>
                </a:ln>
                <a:solidFill>
                  <a:schemeClr val="bg1"/>
                </a:solidFill>
                <a:effectLst/>
                <a:latin typeface="Times New Roman" pitchFamily="18" charset="0"/>
                <a:ea typeface="Arial" pitchFamily="34" charset="0"/>
                <a:cs typeface="Times New Roman" pitchFamily="18" charset="0"/>
              </a:rPr>
              <a:t>0</a:t>
            </a:r>
            <a:endParaRPr kumimoji="0" lang="fr-FR" sz="28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24" name="Zone de texte 2"/>
          <p:cNvSpPr txBox="1">
            <a:spLocks noChangeArrowheads="1"/>
          </p:cNvSpPr>
          <p:nvPr/>
        </p:nvSpPr>
        <p:spPr bwMode="auto">
          <a:xfrm>
            <a:off x="5562600" y="2590800"/>
            <a:ext cx="714234" cy="561720"/>
          </a:xfrm>
          <a:prstGeom prst="rect">
            <a:avLst/>
          </a:prstGeom>
          <a:solidFill>
            <a:srgbClr val="66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CF</a:t>
            </a:r>
            <a:endParaRPr kumimoji="0" lang="fr-FR" sz="28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25" name="Zone de texte 2"/>
          <p:cNvSpPr txBox="1">
            <a:spLocks noChangeArrowheads="1"/>
          </p:cNvSpPr>
          <p:nvPr/>
        </p:nvSpPr>
        <p:spPr bwMode="auto">
          <a:xfrm>
            <a:off x="7696200" y="2667000"/>
            <a:ext cx="1143000" cy="561720"/>
          </a:xfrm>
          <a:prstGeom prst="rect">
            <a:avLst/>
          </a:prstGeom>
          <a:solidFill>
            <a:srgbClr val="66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1 ans</a:t>
            </a:r>
            <a:endParaRPr kumimoji="0" lang="fr-FR" sz="28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26" name="Zone de texte 2"/>
          <p:cNvSpPr txBox="1">
            <a:spLocks noChangeArrowheads="1"/>
          </p:cNvSpPr>
          <p:nvPr/>
        </p:nvSpPr>
        <p:spPr bwMode="auto">
          <a:xfrm>
            <a:off x="7696200" y="3352800"/>
            <a:ext cx="1079499" cy="523219"/>
          </a:xfrm>
          <a:prstGeom prst="rect">
            <a:avLst/>
          </a:prstGeom>
          <a:solidFill>
            <a:srgbClr val="66FFFF"/>
          </a:solidFill>
          <a:ln w="9525">
            <a:solidFill>
              <a:srgbClr val="FFFFFF"/>
            </a:solidFill>
            <a:miter lim="800000"/>
            <a:headEnd/>
            <a:tailEnd/>
          </a:ln>
        </p:spPr>
        <p:txBody>
          <a:bodyPr vert="horz" wrap="square" lIns="91440" tIns="45720" rIns="91440" bIns="4572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DR=? </a:t>
            </a:r>
            <a:endParaRPr kumimoji="0" lang="fr-FR" sz="2800" b="0" i="0" u="none" strike="noStrike" cap="none" normalizeH="0" baseline="0" dirty="0" smtClean="0">
              <a:ln>
                <a:noFill/>
              </a:ln>
              <a:solidFill>
                <a:schemeClr val="bg1"/>
              </a:solidFill>
              <a:effectLst/>
              <a:latin typeface="Times New Roman" pitchFamily="18" charset="0"/>
              <a:cs typeface="Times New Roman" pitchFamily="18" charset="0"/>
            </a:endParaRPr>
          </a:p>
        </p:txBody>
      </p:sp>
      <p:cxnSp>
        <p:nvCxnSpPr>
          <p:cNvPr id="32" name="Connecteur droit avec flèche 31"/>
          <p:cNvCxnSpPr/>
          <p:nvPr/>
        </p:nvCxnSpPr>
        <p:spPr>
          <a:xfrm>
            <a:off x="6248400" y="2971800"/>
            <a:ext cx="1371600" cy="1588"/>
          </a:xfrm>
          <a:prstGeom prst="straightConnector1">
            <a:avLst/>
          </a:prstGeom>
          <a:ln w="38100">
            <a:solidFill>
              <a:schemeClr val="bg1"/>
            </a:solidFill>
            <a:tailEnd type="arrow"/>
          </a:ln>
        </p:spPr>
        <p:style>
          <a:lnRef idx="1">
            <a:schemeClr val="accent1"/>
          </a:lnRef>
          <a:fillRef idx="0">
            <a:schemeClr val="accent1"/>
          </a:fillRef>
          <a:effectRef idx="0">
            <a:schemeClr val="accent1"/>
          </a:effectRef>
          <a:fontRef idx="minor">
            <a:schemeClr val="tx1"/>
          </a:fontRef>
        </p:style>
      </p:cxnSp>
      <p:cxnSp>
        <p:nvCxnSpPr>
          <p:cNvPr id="33" name="Connecteur droit avec flèche 32"/>
          <p:cNvCxnSpPr/>
          <p:nvPr/>
        </p:nvCxnSpPr>
        <p:spPr>
          <a:xfrm>
            <a:off x="6324600" y="3657600"/>
            <a:ext cx="1371600" cy="1588"/>
          </a:xfrm>
          <a:prstGeom prst="straightConnector1">
            <a:avLst/>
          </a:prstGeom>
          <a:ln w="38100">
            <a:solidFill>
              <a:schemeClr val="bg1"/>
            </a:solidFill>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fr-FR"/>
          </a:p>
        </p:txBody>
      </p:sp>
      <p:sp>
        <p:nvSpPr>
          <p:cNvPr id="89091" name="Rectangle 3"/>
          <p:cNvSpPr>
            <a:spLocks noChangeArrowheads="1"/>
          </p:cNvSpPr>
          <p:nvPr/>
        </p:nvSpPr>
        <p:spPr bwMode="auto">
          <a:xfrm>
            <a:off x="380999" y="1325940"/>
            <a:ext cx="8382001" cy="156966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1" eaLnBrk="0" fontAlgn="base" latinLnBrk="0" hangingPunct="0">
              <a:lnSpc>
                <a:spcPct val="100000"/>
              </a:lnSpc>
              <a:spcBef>
                <a:spcPct val="0"/>
              </a:spcBef>
              <a:spcAft>
                <a:spcPct val="0"/>
              </a:spcAft>
              <a:buClrTx/>
              <a:buSzTx/>
              <a:buFontTx/>
              <a:buNone/>
              <a:tabLst/>
            </a:pPr>
            <a:r>
              <a:rPr lang="fr-FR" sz="3200" b="1" dirty="0" smtClean="0">
                <a:solidFill>
                  <a:schemeClr val="bg1"/>
                </a:solidFill>
                <a:latin typeface="Times New Roman" pitchFamily="18" charset="0"/>
                <a:ea typeface="Calibri" pitchFamily="34" charset="0"/>
                <a:cs typeface="Times New Roman" pitchFamily="18" charset="0"/>
              </a:rPr>
              <a:t>    </a:t>
            </a:r>
            <a:r>
              <a:rPr kumimoji="0" lang="ar-SA" sz="32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في هذه الحالة نلجأ لعملية تراكم (تجميع) التدفقات النقدية السنوية، وفترة الاسترداد هي المدة ال</a:t>
            </a:r>
            <a:r>
              <a:rPr lang="ar-DZ" sz="3200" b="1" dirty="0" smtClean="0">
                <a:solidFill>
                  <a:schemeClr val="bg1"/>
                </a:solidFill>
                <a:latin typeface="Times New Roman" pitchFamily="18" charset="0"/>
                <a:ea typeface="Calibri" pitchFamily="34" charset="0"/>
                <a:cs typeface="Times New Roman" pitchFamily="18" charset="0"/>
              </a:rPr>
              <a:t>ت</a:t>
            </a:r>
            <a:r>
              <a:rPr kumimoji="0" lang="ar-SA" sz="32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ي يتساوى عندها التدفق النقدي المتراكم مع تكلفة الاستثمار</a:t>
            </a:r>
            <a:r>
              <a:rPr kumimoji="0" lang="fr-FR" sz="32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a:t>
            </a:r>
            <a:endParaRPr kumimoji="0" lang="fr-FR" sz="32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8" name="Rectangle 8"/>
          <p:cNvSpPr>
            <a:spLocks noChangeArrowheads="1"/>
          </p:cNvSpPr>
          <p:nvPr/>
        </p:nvSpPr>
        <p:spPr bwMode="auto">
          <a:xfrm>
            <a:off x="2191226" y="457200"/>
            <a:ext cx="6647974" cy="584775"/>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r" defTabSz="914400" rtl="1" eaLnBrk="1" fontAlgn="base" latinLnBrk="0" hangingPunct="1">
              <a:lnSpc>
                <a:spcPct val="100000"/>
              </a:lnSpc>
              <a:spcBef>
                <a:spcPct val="0"/>
              </a:spcBef>
              <a:spcAft>
                <a:spcPct val="0"/>
              </a:spcAft>
              <a:buClrTx/>
              <a:buSzTx/>
              <a:buFontTx/>
              <a:buNone/>
              <a:tabLst/>
            </a:pPr>
            <a:r>
              <a:rPr kumimoji="0" lang="ar-SA" sz="32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حالة التدفقات النقدية </a:t>
            </a:r>
            <a:r>
              <a:rPr kumimoji="0" lang="ar-DZ" sz="32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غير </a:t>
            </a:r>
            <a:r>
              <a:rPr kumimoji="0" lang="ar-SA" sz="32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المنتظمة: المشروع</a:t>
            </a:r>
            <a:r>
              <a:rPr kumimoji="0" lang="ar-DZ" sz="32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 </a:t>
            </a:r>
            <a:r>
              <a:rPr kumimoji="0" lang="fr-FR" sz="32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 B	</a:t>
            </a:r>
            <a:endParaRPr kumimoji="0" lang="fr-FR" sz="3200" b="0" i="0" u="none" strike="noStrike" cap="none" normalizeH="0" baseline="0" dirty="0" smtClean="0">
              <a:ln>
                <a:noFill/>
              </a:ln>
              <a:solidFill>
                <a:srgbClr val="FF0000"/>
              </a:solidFill>
              <a:effectLst/>
              <a:latin typeface="Times New Roman" pitchFamily="18" charset="0"/>
              <a:cs typeface="Times New Roman" pitchFamily="18" charset="0"/>
            </a:endParaRPr>
          </a:p>
        </p:txBody>
      </p:sp>
      <p:grpSp>
        <p:nvGrpSpPr>
          <p:cNvPr id="16" name="Groupe 15"/>
          <p:cNvGrpSpPr/>
          <p:nvPr/>
        </p:nvGrpSpPr>
        <p:grpSpPr>
          <a:xfrm>
            <a:off x="3048000" y="3200400"/>
            <a:ext cx="1828800" cy="1143000"/>
            <a:chOff x="3048000" y="3200400"/>
            <a:chExt cx="1828800" cy="1143000"/>
          </a:xfrm>
          <a:solidFill>
            <a:srgbClr val="FFC000"/>
          </a:solidFill>
        </p:grpSpPr>
        <p:sp>
          <p:nvSpPr>
            <p:cNvPr id="89093" name="Zone de texte 2"/>
            <p:cNvSpPr txBox="1">
              <a:spLocks noChangeArrowheads="1"/>
            </p:cNvSpPr>
            <p:nvPr/>
          </p:nvSpPr>
          <p:spPr bwMode="auto">
            <a:xfrm>
              <a:off x="3048000" y="3505201"/>
              <a:ext cx="1828800" cy="609600"/>
            </a:xfrm>
            <a:prstGeom prst="rect">
              <a:avLst/>
            </a:prstGeom>
            <a:grp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lvl="0" rtl="1" fontAlgn="base">
                <a:spcBef>
                  <a:spcPct val="0"/>
                </a:spcBef>
                <a:spcAft>
                  <a:spcPts val="1000"/>
                </a:spcAft>
              </a:pPr>
              <a:r>
                <a:rPr kumimoji="0" lang="el-GR"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Σ</a:t>
              </a: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 CF</a:t>
              </a:r>
              <a:r>
                <a:rPr kumimoji="0" lang="fr-FR" sz="2800" b="1" i="0" u="none" strike="noStrike" cap="none" normalizeH="0" baseline="-25000" dirty="0" smtClean="0">
                  <a:ln>
                    <a:noFill/>
                  </a:ln>
                  <a:solidFill>
                    <a:schemeClr val="bg1"/>
                  </a:solidFill>
                  <a:effectLst/>
                  <a:latin typeface="Times New Roman" pitchFamily="18" charset="0"/>
                  <a:ea typeface="Arial" pitchFamily="34" charset="0"/>
                  <a:cs typeface="Times New Roman" pitchFamily="18" charset="0"/>
                </a:rPr>
                <a:t>t </a:t>
              </a:r>
              <a:r>
                <a:rPr lang="fr-FR" sz="2800" b="1" dirty="0" smtClean="0">
                  <a:solidFill>
                    <a:schemeClr val="bg1"/>
                  </a:solidFill>
                  <a:latin typeface="Times New Roman" pitchFamily="18" charset="0"/>
                  <a:ea typeface="Arial" pitchFamily="34" charset="0"/>
                  <a:cs typeface="Times New Roman" pitchFamily="18" charset="0"/>
                </a:rPr>
                <a:t>= I</a:t>
              </a:r>
              <a:r>
                <a:rPr lang="fr-FR" sz="2800" b="1" baseline="-25000" dirty="0" smtClean="0">
                  <a:solidFill>
                    <a:schemeClr val="bg1"/>
                  </a:solidFill>
                  <a:latin typeface="Times New Roman" pitchFamily="18" charset="0"/>
                  <a:ea typeface="Arial" pitchFamily="34" charset="0"/>
                  <a:cs typeface="Times New Roman" pitchFamily="18" charset="0"/>
                </a:rPr>
                <a:t>0</a:t>
              </a:r>
              <a:r>
                <a:rPr lang="fr-FR" sz="2800" b="1" dirty="0" smtClean="0">
                  <a:solidFill>
                    <a:schemeClr val="bg1"/>
                  </a:solidFill>
                  <a:latin typeface="Times New Roman" pitchFamily="18" charset="0"/>
                  <a:ea typeface="Arial" pitchFamily="34" charset="0"/>
                  <a:cs typeface="Times New Roman" pitchFamily="18" charset="0"/>
                </a:rPr>
                <a:t> </a:t>
              </a:r>
              <a:endParaRPr kumimoji="0" lang="fr-FR" sz="2800" b="1"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14" name="Zone de texte 2"/>
            <p:cNvSpPr txBox="1">
              <a:spLocks noChangeArrowheads="1"/>
            </p:cNvSpPr>
            <p:nvPr/>
          </p:nvSpPr>
          <p:spPr bwMode="auto">
            <a:xfrm>
              <a:off x="3095470" y="3200400"/>
              <a:ext cx="609600" cy="380999"/>
            </a:xfrm>
            <a:prstGeom prst="rect">
              <a:avLst/>
            </a:prstGeom>
            <a:grp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defTabSz="914400" rtl="1" eaLnBrk="1" fontAlgn="base" latinLnBrk="0" hangingPunct="1">
                <a:lnSpc>
                  <a:spcPct val="100000"/>
                </a:lnSpc>
                <a:spcBef>
                  <a:spcPct val="0"/>
                </a:spcBef>
                <a:spcAft>
                  <a:spcPts val="1000"/>
                </a:spcAft>
                <a:buClrTx/>
                <a:buSzTx/>
                <a:buFontTx/>
                <a:buNone/>
                <a:tabLst/>
              </a:pPr>
              <a:r>
                <a:rPr kumimoji="0" lang="fr-FR" b="1" i="0" u="none" strike="noStrike" cap="none" normalizeH="0" baseline="0" dirty="0" smtClean="0">
                  <a:ln>
                    <a:noFill/>
                  </a:ln>
                  <a:solidFill>
                    <a:srgbClr val="FF0000"/>
                  </a:solidFill>
                  <a:effectLst/>
                  <a:latin typeface="Times New Roman" pitchFamily="18" charset="0"/>
                  <a:ea typeface="Arial" pitchFamily="34" charset="0"/>
                  <a:cs typeface="Times New Roman" pitchFamily="18" charset="0"/>
                </a:rPr>
                <a:t>DR</a:t>
              </a:r>
              <a:endParaRPr kumimoji="0" lang="fr-FR" b="1" i="0" u="none" strike="noStrike" cap="none" normalizeH="0" baseline="0" dirty="0" smtClean="0">
                <a:ln>
                  <a:noFill/>
                </a:ln>
                <a:solidFill>
                  <a:srgbClr val="FF0000"/>
                </a:solidFill>
                <a:effectLst/>
                <a:latin typeface="Times New Roman" pitchFamily="18" charset="0"/>
                <a:cs typeface="Times New Roman" pitchFamily="18" charset="0"/>
              </a:endParaRPr>
            </a:p>
          </p:txBody>
        </p:sp>
        <p:sp>
          <p:nvSpPr>
            <p:cNvPr id="15" name="Zone de texte 2"/>
            <p:cNvSpPr txBox="1">
              <a:spLocks noChangeArrowheads="1"/>
            </p:cNvSpPr>
            <p:nvPr/>
          </p:nvSpPr>
          <p:spPr bwMode="auto">
            <a:xfrm>
              <a:off x="3095470" y="3962401"/>
              <a:ext cx="609600" cy="380999"/>
            </a:xfrm>
            <a:prstGeom prst="rect">
              <a:avLst/>
            </a:prstGeom>
            <a:grp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defTabSz="914400" rtl="1" eaLnBrk="1" fontAlgn="base" latinLnBrk="0" hangingPunct="1">
                <a:lnSpc>
                  <a:spcPct val="100000"/>
                </a:lnSpc>
                <a:spcBef>
                  <a:spcPct val="0"/>
                </a:spcBef>
                <a:spcAft>
                  <a:spcPts val="1000"/>
                </a:spcAft>
                <a:buClrTx/>
                <a:buSzTx/>
                <a:buFontTx/>
                <a:buNone/>
                <a:tabLst/>
              </a:pPr>
              <a:r>
                <a:rPr lang="fr-FR" sz="2000" b="1" dirty="0" smtClean="0">
                  <a:solidFill>
                    <a:schemeClr val="bg1"/>
                  </a:solidFill>
                  <a:latin typeface="Times New Roman" pitchFamily="18" charset="0"/>
                  <a:ea typeface="Arial" pitchFamily="34" charset="0"/>
                  <a:cs typeface="Times New Roman" pitchFamily="18" charset="0"/>
                </a:rPr>
                <a:t>t</a:t>
              </a:r>
              <a:r>
                <a:rPr kumimoji="0" lang="fr-FR" sz="20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=1</a:t>
              </a:r>
              <a:endParaRPr kumimoji="0" lang="fr-FR" sz="2000" b="1" i="0" u="none" strike="noStrike" cap="none" normalizeH="0" baseline="0" dirty="0" smtClean="0">
                <a:ln>
                  <a:noFill/>
                </a:ln>
                <a:solidFill>
                  <a:schemeClr val="bg1"/>
                </a:solidFill>
                <a:effectLst/>
                <a:latin typeface="Times New Roman" pitchFamily="18" charset="0"/>
                <a:cs typeface="Times New Roman" pitchFamily="18" charset="0"/>
              </a:endParaRPr>
            </a:p>
          </p:txBody>
        </p:sp>
      </p:gr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au 3"/>
          <p:cNvGraphicFramePr>
            <a:graphicFrameLocks noGrp="1"/>
          </p:cNvGraphicFramePr>
          <p:nvPr/>
        </p:nvGraphicFramePr>
        <p:xfrm>
          <a:off x="152400" y="152400"/>
          <a:ext cx="8763001" cy="1280160"/>
        </p:xfrm>
        <a:graphic>
          <a:graphicData uri="http://schemas.openxmlformats.org/drawingml/2006/table">
            <a:tbl>
              <a:tblPr rtl="1"/>
              <a:tblGrid>
                <a:gridCol w="2279267"/>
                <a:gridCol w="1408313"/>
                <a:gridCol w="1222948"/>
                <a:gridCol w="1269168"/>
                <a:gridCol w="1312888"/>
                <a:gridCol w="1270417"/>
              </a:tblGrid>
              <a:tr h="0">
                <a:tc>
                  <a:txBody>
                    <a:bodyPr/>
                    <a:lstStyle/>
                    <a:p>
                      <a:pPr marL="0" marR="0" algn="just" rtl="1">
                        <a:spcBef>
                          <a:spcPts val="0"/>
                        </a:spcBef>
                        <a:spcAft>
                          <a:spcPts val="0"/>
                        </a:spcAft>
                      </a:pPr>
                      <a:r>
                        <a:rPr lang="ar-DZ" sz="2800" b="1" dirty="0">
                          <a:solidFill>
                            <a:schemeClr val="bg1"/>
                          </a:solidFill>
                          <a:latin typeface="Times New Roman" pitchFamily="18" charset="0"/>
                          <a:ea typeface="Calibri"/>
                          <a:cs typeface="Times New Roman" pitchFamily="18" charset="0"/>
                        </a:rPr>
                        <a:t>السنوات</a:t>
                      </a:r>
                      <a:endParaRPr lang="fr-FR" sz="2800" dirty="0">
                        <a:solidFill>
                          <a:schemeClr val="bg1"/>
                        </a:solidFill>
                        <a:latin typeface="Times New Roman" pitchFamily="18" charset="0"/>
                        <a:ea typeface="Times New Roman"/>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rtl="1">
                        <a:spcBef>
                          <a:spcPts val="0"/>
                        </a:spcBef>
                        <a:spcAft>
                          <a:spcPts val="0"/>
                        </a:spcAft>
                      </a:pPr>
                      <a:r>
                        <a:rPr lang="ar-DZ" sz="2800" b="1" dirty="0">
                          <a:solidFill>
                            <a:schemeClr val="bg1"/>
                          </a:solidFill>
                          <a:latin typeface="Times New Roman" pitchFamily="18" charset="0"/>
                          <a:ea typeface="Calibri"/>
                          <a:cs typeface="Times New Roman" pitchFamily="18" charset="0"/>
                        </a:rPr>
                        <a:t>1</a:t>
                      </a:r>
                      <a:endParaRPr lang="fr-FR" sz="2800" dirty="0">
                        <a:solidFill>
                          <a:schemeClr val="bg1"/>
                        </a:solidFill>
                        <a:latin typeface="Times New Roman" pitchFamily="18" charset="0"/>
                        <a:ea typeface="Times New Roman"/>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rtl="1">
                        <a:spcBef>
                          <a:spcPts val="0"/>
                        </a:spcBef>
                        <a:spcAft>
                          <a:spcPts val="0"/>
                        </a:spcAft>
                      </a:pPr>
                      <a:r>
                        <a:rPr lang="ar-DZ" sz="2800" b="1" dirty="0">
                          <a:solidFill>
                            <a:schemeClr val="bg1"/>
                          </a:solidFill>
                          <a:latin typeface="Times New Roman" pitchFamily="18" charset="0"/>
                          <a:ea typeface="Calibri"/>
                          <a:cs typeface="Times New Roman" pitchFamily="18" charset="0"/>
                        </a:rPr>
                        <a:t>2</a:t>
                      </a:r>
                      <a:endParaRPr lang="fr-FR" sz="2800" dirty="0">
                        <a:solidFill>
                          <a:schemeClr val="bg1"/>
                        </a:solidFill>
                        <a:latin typeface="Times New Roman" pitchFamily="18" charset="0"/>
                        <a:ea typeface="Times New Roman"/>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rtl="1">
                        <a:spcBef>
                          <a:spcPts val="0"/>
                        </a:spcBef>
                        <a:spcAft>
                          <a:spcPts val="0"/>
                        </a:spcAft>
                      </a:pPr>
                      <a:r>
                        <a:rPr lang="ar-DZ" sz="2800" b="1" dirty="0">
                          <a:solidFill>
                            <a:schemeClr val="bg1"/>
                          </a:solidFill>
                          <a:latin typeface="Times New Roman" pitchFamily="18" charset="0"/>
                          <a:ea typeface="Calibri"/>
                          <a:cs typeface="Times New Roman" pitchFamily="18" charset="0"/>
                        </a:rPr>
                        <a:t>3</a:t>
                      </a:r>
                      <a:endParaRPr lang="fr-FR" sz="2800" dirty="0">
                        <a:solidFill>
                          <a:schemeClr val="bg1"/>
                        </a:solidFill>
                        <a:latin typeface="Times New Roman" pitchFamily="18" charset="0"/>
                        <a:ea typeface="Times New Roman"/>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rtl="1">
                        <a:spcBef>
                          <a:spcPts val="0"/>
                        </a:spcBef>
                        <a:spcAft>
                          <a:spcPts val="0"/>
                        </a:spcAft>
                      </a:pPr>
                      <a:r>
                        <a:rPr lang="ar-DZ" sz="2800" b="1" dirty="0">
                          <a:solidFill>
                            <a:srgbClr val="FF0000"/>
                          </a:solidFill>
                          <a:latin typeface="Times New Roman" pitchFamily="18" charset="0"/>
                          <a:ea typeface="Calibri"/>
                          <a:cs typeface="Times New Roman" pitchFamily="18" charset="0"/>
                        </a:rPr>
                        <a:t>4</a:t>
                      </a:r>
                      <a:endParaRPr lang="fr-FR" sz="2800" dirty="0">
                        <a:solidFill>
                          <a:srgbClr val="FF0000"/>
                        </a:solidFill>
                        <a:latin typeface="Times New Roman" pitchFamily="18" charset="0"/>
                        <a:ea typeface="Times New Roman"/>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rtl="1">
                        <a:spcBef>
                          <a:spcPts val="0"/>
                        </a:spcBef>
                        <a:spcAft>
                          <a:spcPts val="0"/>
                        </a:spcAft>
                      </a:pPr>
                      <a:r>
                        <a:rPr lang="ar-DZ" sz="2800" b="1" dirty="0" smtClean="0">
                          <a:solidFill>
                            <a:schemeClr val="bg1"/>
                          </a:solidFill>
                          <a:latin typeface="Times New Roman" pitchFamily="18" charset="0"/>
                          <a:ea typeface="Calibri"/>
                          <a:cs typeface="Times New Roman" pitchFamily="18" charset="0"/>
                        </a:rPr>
                        <a:t>5</a:t>
                      </a:r>
                      <a:endParaRPr lang="fr-FR" sz="2800" dirty="0">
                        <a:solidFill>
                          <a:schemeClr val="bg1"/>
                        </a:solidFill>
                        <a:latin typeface="Times New Roman" pitchFamily="18" charset="0"/>
                        <a:ea typeface="Times New Roman"/>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marL="0" marR="0" algn="just" rtl="1">
                        <a:spcBef>
                          <a:spcPts val="0"/>
                        </a:spcBef>
                        <a:spcAft>
                          <a:spcPts val="0"/>
                        </a:spcAft>
                      </a:pPr>
                      <a:r>
                        <a:rPr lang="ar-DZ" sz="2800" b="1" dirty="0">
                          <a:solidFill>
                            <a:schemeClr val="bg1"/>
                          </a:solidFill>
                          <a:latin typeface="Times New Roman" pitchFamily="18" charset="0"/>
                          <a:ea typeface="Calibri"/>
                          <a:cs typeface="Times New Roman" pitchFamily="18" charset="0"/>
                        </a:rPr>
                        <a:t>التدفق النقدي</a:t>
                      </a:r>
                      <a:endParaRPr lang="fr-FR" sz="2800" dirty="0">
                        <a:solidFill>
                          <a:schemeClr val="bg1"/>
                        </a:solidFill>
                        <a:latin typeface="Times New Roman" pitchFamily="18" charset="0"/>
                        <a:ea typeface="Times New Roman"/>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rtl="1">
                        <a:spcBef>
                          <a:spcPts val="0"/>
                        </a:spcBef>
                        <a:spcAft>
                          <a:spcPts val="0"/>
                        </a:spcAft>
                      </a:pPr>
                      <a:r>
                        <a:rPr lang="ar-DZ" sz="2800" b="1" dirty="0">
                          <a:solidFill>
                            <a:schemeClr val="bg1"/>
                          </a:solidFill>
                          <a:latin typeface="Times New Roman" pitchFamily="18" charset="0"/>
                          <a:ea typeface="Calibri"/>
                          <a:cs typeface="Times New Roman" pitchFamily="18" charset="0"/>
                        </a:rPr>
                        <a:t>300</a:t>
                      </a:r>
                      <a:endParaRPr lang="fr-FR" sz="2800" dirty="0">
                        <a:solidFill>
                          <a:schemeClr val="bg1"/>
                        </a:solidFill>
                        <a:latin typeface="Times New Roman" pitchFamily="18" charset="0"/>
                        <a:ea typeface="Times New Roman"/>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rtl="1">
                        <a:spcBef>
                          <a:spcPts val="0"/>
                        </a:spcBef>
                        <a:spcAft>
                          <a:spcPts val="0"/>
                        </a:spcAft>
                      </a:pPr>
                      <a:r>
                        <a:rPr lang="ar-DZ" sz="2800" b="1" dirty="0">
                          <a:solidFill>
                            <a:schemeClr val="bg1"/>
                          </a:solidFill>
                          <a:latin typeface="Times New Roman" pitchFamily="18" charset="0"/>
                          <a:ea typeface="Calibri"/>
                          <a:cs typeface="Times New Roman" pitchFamily="18" charset="0"/>
                        </a:rPr>
                        <a:t>500</a:t>
                      </a:r>
                      <a:endParaRPr lang="fr-FR" sz="2800" dirty="0">
                        <a:solidFill>
                          <a:schemeClr val="bg1"/>
                        </a:solidFill>
                        <a:latin typeface="Times New Roman" pitchFamily="18" charset="0"/>
                        <a:ea typeface="Times New Roman"/>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rtl="1">
                        <a:spcBef>
                          <a:spcPts val="0"/>
                        </a:spcBef>
                        <a:spcAft>
                          <a:spcPts val="0"/>
                        </a:spcAft>
                      </a:pPr>
                      <a:r>
                        <a:rPr lang="ar-DZ" sz="2800" b="1" dirty="0">
                          <a:solidFill>
                            <a:schemeClr val="bg1"/>
                          </a:solidFill>
                          <a:latin typeface="Times New Roman" pitchFamily="18" charset="0"/>
                          <a:ea typeface="Calibri"/>
                          <a:cs typeface="Times New Roman" pitchFamily="18" charset="0"/>
                        </a:rPr>
                        <a:t>800</a:t>
                      </a:r>
                      <a:endParaRPr lang="fr-FR" sz="2800" dirty="0">
                        <a:solidFill>
                          <a:schemeClr val="bg1"/>
                        </a:solidFill>
                        <a:latin typeface="Times New Roman" pitchFamily="18" charset="0"/>
                        <a:ea typeface="Times New Roman"/>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rtl="1">
                        <a:spcBef>
                          <a:spcPts val="0"/>
                        </a:spcBef>
                        <a:spcAft>
                          <a:spcPts val="0"/>
                        </a:spcAft>
                      </a:pPr>
                      <a:r>
                        <a:rPr lang="ar-DZ" sz="2800" b="1" dirty="0">
                          <a:solidFill>
                            <a:srgbClr val="FF0000"/>
                          </a:solidFill>
                          <a:latin typeface="Times New Roman" pitchFamily="18" charset="0"/>
                          <a:ea typeface="Calibri"/>
                          <a:cs typeface="Times New Roman" pitchFamily="18" charset="0"/>
                        </a:rPr>
                        <a:t>2200</a:t>
                      </a:r>
                      <a:endParaRPr lang="fr-FR" sz="2800" dirty="0">
                        <a:solidFill>
                          <a:srgbClr val="FF0000"/>
                        </a:solidFill>
                        <a:latin typeface="Times New Roman" pitchFamily="18" charset="0"/>
                        <a:ea typeface="Times New Roman"/>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rtl="1">
                        <a:spcBef>
                          <a:spcPts val="0"/>
                        </a:spcBef>
                        <a:spcAft>
                          <a:spcPts val="0"/>
                        </a:spcAft>
                      </a:pPr>
                      <a:r>
                        <a:rPr lang="ar-DZ" sz="2800" b="1" dirty="0" smtClean="0">
                          <a:solidFill>
                            <a:schemeClr val="bg1"/>
                          </a:solidFill>
                          <a:latin typeface="Times New Roman" pitchFamily="18" charset="0"/>
                          <a:ea typeface="Calibri"/>
                          <a:cs typeface="Times New Roman" pitchFamily="18" charset="0"/>
                        </a:rPr>
                        <a:t>2800</a:t>
                      </a:r>
                      <a:endParaRPr lang="fr-FR" sz="2800" dirty="0">
                        <a:solidFill>
                          <a:schemeClr val="bg1"/>
                        </a:solidFill>
                        <a:latin typeface="Times New Roman" pitchFamily="18" charset="0"/>
                        <a:ea typeface="Times New Roman"/>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marL="0" marR="0" algn="just" rtl="1">
                        <a:spcBef>
                          <a:spcPts val="0"/>
                        </a:spcBef>
                        <a:spcAft>
                          <a:spcPts val="0"/>
                        </a:spcAft>
                      </a:pPr>
                      <a:r>
                        <a:rPr lang="ar-DZ" sz="2800" b="1">
                          <a:solidFill>
                            <a:schemeClr val="bg1"/>
                          </a:solidFill>
                          <a:latin typeface="Times New Roman" pitchFamily="18" charset="0"/>
                          <a:ea typeface="Calibri"/>
                          <a:cs typeface="Times New Roman" pitchFamily="18" charset="0"/>
                        </a:rPr>
                        <a:t>تدفق نقدي تراكمي</a:t>
                      </a:r>
                      <a:endParaRPr lang="fr-FR" sz="2800">
                        <a:solidFill>
                          <a:schemeClr val="bg1"/>
                        </a:solidFill>
                        <a:latin typeface="Times New Roman" pitchFamily="18" charset="0"/>
                        <a:ea typeface="Times New Roman"/>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rtl="1">
                        <a:spcBef>
                          <a:spcPts val="0"/>
                        </a:spcBef>
                        <a:spcAft>
                          <a:spcPts val="0"/>
                        </a:spcAft>
                      </a:pPr>
                      <a:r>
                        <a:rPr lang="ar-DZ" sz="2800" b="1" dirty="0">
                          <a:solidFill>
                            <a:schemeClr val="bg1"/>
                          </a:solidFill>
                          <a:latin typeface="Times New Roman" pitchFamily="18" charset="0"/>
                          <a:ea typeface="Calibri"/>
                          <a:cs typeface="Times New Roman" pitchFamily="18" charset="0"/>
                        </a:rPr>
                        <a:t>300</a:t>
                      </a:r>
                      <a:endParaRPr lang="fr-FR" sz="2800" dirty="0">
                        <a:solidFill>
                          <a:schemeClr val="bg1"/>
                        </a:solidFill>
                        <a:latin typeface="Times New Roman" pitchFamily="18" charset="0"/>
                        <a:ea typeface="Times New Roman"/>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rtl="1">
                        <a:spcBef>
                          <a:spcPts val="0"/>
                        </a:spcBef>
                        <a:spcAft>
                          <a:spcPts val="0"/>
                        </a:spcAft>
                      </a:pPr>
                      <a:r>
                        <a:rPr lang="ar-DZ" sz="2800" b="1" dirty="0">
                          <a:solidFill>
                            <a:schemeClr val="bg1"/>
                          </a:solidFill>
                          <a:latin typeface="Times New Roman" pitchFamily="18" charset="0"/>
                          <a:ea typeface="Calibri"/>
                          <a:cs typeface="Times New Roman" pitchFamily="18" charset="0"/>
                        </a:rPr>
                        <a:t>800</a:t>
                      </a:r>
                      <a:endParaRPr lang="fr-FR" sz="2800" dirty="0">
                        <a:solidFill>
                          <a:schemeClr val="bg1"/>
                        </a:solidFill>
                        <a:latin typeface="Times New Roman" pitchFamily="18" charset="0"/>
                        <a:ea typeface="Times New Roman"/>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rtl="1">
                        <a:spcBef>
                          <a:spcPts val="0"/>
                        </a:spcBef>
                        <a:spcAft>
                          <a:spcPts val="0"/>
                        </a:spcAft>
                      </a:pPr>
                      <a:r>
                        <a:rPr lang="ar-DZ" sz="2800" b="1" dirty="0">
                          <a:solidFill>
                            <a:schemeClr val="bg1"/>
                          </a:solidFill>
                          <a:latin typeface="Times New Roman" pitchFamily="18" charset="0"/>
                          <a:ea typeface="Calibri"/>
                          <a:cs typeface="Times New Roman" pitchFamily="18" charset="0"/>
                        </a:rPr>
                        <a:t>1600</a:t>
                      </a:r>
                      <a:endParaRPr lang="fr-FR" sz="2800" dirty="0">
                        <a:solidFill>
                          <a:schemeClr val="bg1"/>
                        </a:solidFill>
                        <a:latin typeface="Times New Roman" pitchFamily="18" charset="0"/>
                        <a:ea typeface="Times New Roman"/>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rtl="1">
                        <a:spcBef>
                          <a:spcPts val="0"/>
                        </a:spcBef>
                        <a:spcAft>
                          <a:spcPts val="0"/>
                        </a:spcAft>
                      </a:pPr>
                      <a:r>
                        <a:rPr lang="ar-DZ" sz="2800" b="1" dirty="0">
                          <a:solidFill>
                            <a:srgbClr val="FF0000"/>
                          </a:solidFill>
                          <a:latin typeface="Times New Roman" pitchFamily="18" charset="0"/>
                          <a:ea typeface="Calibri"/>
                          <a:cs typeface="Times New Roman" pitchFamily="18" charset="0"/>
                        </a:rPr>
                        <a:t>3800</a:t>
                      </a:r>
                      <a:endParaRPr lang="fr-FR" sz="2800" dirty="0">
                        <a:solidFill>
                          <a:srgbClr val="FF0000"/>
                        </a:solidFill>
                        <a:latin typeface="Times New Roman" pitchFamily="18" charset="0"/>
                        <a:ea typeface="Times New Roman"/>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rtl="1">
                        <a:spcBef>
                          <a:spcPts val="0"/>
                        </a:spcBef>
                        <a:spcAft>
                          <a:spcPts val="0"/>
                        </a:spcAft>
                      </a:pPr>
                      <a:r>
                        <a:rPr lang="ar-DZ" sz="2800" b="1" dirty="0" smtClean="0">
                          <a:solidFill>
                            <a:schemeClr val="bg1"/>
                          </a:solidFill>
                          <a:latin typeface="Times New Roman" pitchFamily="18" charset="0"/>
                          <a:ea typeface="Calibri"/>
                          <a:cs typeface="Times New Roman" pitchFamily="18" charset="0"/>
                        </a:rPr>
                        <a:t>/</a:t>
                      </a:r>
                      <a:endParaRPr lang="fr-FR" sz="2800" dirty="0">
                        <a:solidFill>
                          <a:schemeClr val="bg1"/>
                        </a:solidFill>
                        <a:latin typeface="Times New Roman" pitchFamily="18" charset="0"/>
                        <a:ea typeface="Times New Roman"/>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grpSp>
        <p:nvGrpSpPr>
          <p:cNvPr id="12" name="Groupe 11"/>
          <p:cNvGrpSpPr/>
          <p:nvPr/>
        </p:nvGrpSpPr>
        <p:grpSpPr>
          <a:xfrm>
            <a:off x="685800" y="1371600"/>
            <a:ext cx="1600200" cy="913606"/>
            <a:chOff x="838200" y="4496594"/>
            <a:chExt cx="1600200" cy="913606"/>
          </a:xfrm>
        </p:grpSpPr>
        <p:sp>
          <p:nvSpPr>
            <p:cNvPr id="90114" name="Zone de texte 2"/>
            <p:cNvSpPr txBox="1">
              <a:spLocks noChangeArrowheads="1"/>
            </p:cNvSpPr>
            <p:nvPr/>
          </p:nvSpPr>
          <p:spPr bwMode="auto">
            <a:xfrm>
              <a:off x="838200" y="4800600"/>
              <a:ext cx="1511300" cy="46355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dirty="0" smtClean="0">
                  <a:ln>
                    <a:noFill/>
                  </a:ln>
                  <a:solidFill>
                    <a:srgbClr val="FF0000"/>
                  </a:solidFill>
                  <a:effectLst/>
                  <a:latin typeface="Times New Roman" pitchFamily="18" charset="0"/>
                  <a:ea typeface="Arial" pitchFamily="34" charset="0"/>
                  <a:cs typeface="Times New Roman" pitchFamily="18" charset="0"/>
                </a:rPr>
                <a:t>I</a:t>
              </a:r>
              <a:r>
                <a:rPr kumimoji="0" lang="fr-FR" sz="2800" b="1" i="0" u="none" strike="noStrike" cap="none" normalizeH="0" baseline="-25000" dirty="0" smtClean="0">
                  <a:ln>
                    <a:noFill/>
                  </a:ln>
                  <a:solidFill>
                    <a:srgbClr val="FF0000"/>
                  </a:solidFill>
                  <a:effectLst/>
                  <a:latin typeface="Times New Roman" pitchFamily="18" charset="0"/>
                  <a:ea typeface="Arial" pitchFamily="34" charset="0"/>
                  <a:cs typeface="Times New Roman" pitchFamily="18" charset="0"/>
                </a:rPr>
                <a:t>0</a:t>
              </a:r>
              <a:r>
                <a:rPr kumimoji="0" lang="fr-FR" sz="2800" b="1" i="0" u="none" strike="noStrike" cap="none" normalizeH="0" baseline="0" dirty="0" smtClean="0">
                  <a:ln>
                    <a:noFill/>
                  </a:ln>
                  <a:solidFill>
                    <a:srgbClr val="FF0000"/>
                  </a:solidFill>
                  <a:effectLst/>
                  <a:latin typeface="Times New Roman" pitchFamily="18" charset="0"/>
                  <a:ea typeface="Arial" pitchFamily="34" charset="0"/>
                  <a:cs typeface="Times New Roman" pitchFamily="18" charset="0"/>
                </a:rPr>
                <a:t>=3000</a:t>
              </a:r>
              <a:endParaRPr kumimoji="0" lang="fr-FR" sz="2800" b="0" i="0" u="none" strike="noStrike" cap="none" normalizeH="0" baseline="0" dirty="0" smtClean="0">
                <a:ln>
                  <a:noFill/>
                </a:ln>
                <a:solidFill>
                  <a:srgbClr val="FF0000"/>
                </a:solidFill>
                <a:effectLst/>
                <a:latin typeface="Times New Roman" pitchFamily="18" charset="0"/>
                <a:cs typeface="Times New Roman" pitchFamily="18" charset="0"/>
              </a:endParaRPr>
            </a:p>
          </p:txBody>
        </p:sp>
        <p:cxnSp>
          <p:nvCxnSpPr>
            <p:cNvPr id="10" name="Connecteur droit avec flèche 9"/>
            <p:cNvCxnSpPr/>
            <p:nvPr/>
          </p:nvCxnSpPr>
          <p:spPr>
            <a:xfrm rot="16200000" flipV="1">
              <a:off x="1981200" y="4953000"/>
              <a:ext cx="913606" cy="794"/>
            </a:xfrm>
            <a:prstGeom prst="straightConnector1">
              <a:avLst/>
            </a:prstGeom>
            <a:ln w="38100">
              <a:solidFill>
                <a:schemeClr val="bg1"/>
              </a:solidFill>
              <a:tailEnd type="arrow"/>
            </a:ln>
          </p:spPr>
          <p:style>
            <a:lnRef idx="1">
              <a:schemeClr val="accent1"/>
            </a:lnRef>
            <a:fillRef idx="0">
              <a:schemeClr val="accent1"/>
            </a:fillRef>
            <a:effectRef idx="0">
              <a:schemeClr val="accent1"/>
            </a:effectRef>
            <a:fontRef idx="minor">
              <a:schemeClr val="tx1"/>
            </a:fontRef>
          </p:style>
        </p:cxnSp>
      </p:grpSp>
      <p:sp>
        <p:nvSpPr>
          <p:cNvPr id="90116" name="Rectangle 4"/>
          <p:cNvSpPr>
            <a:spLocks noChangeArrowheads="1"/>
          </p:cNvSpPr>
          <p:nvPr/>
        </p:nvSpPr>
        <p:spPr bwMode="auto">
          <a:xfrm>
            <a:off x="457200" y="2524780"/>
            <a:ext cx="8305800" cy="52322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justLow" rtl="1" fontAlgn="base">
              <a:spcBef>
                <a:spcPct val="0"/>
              </a:spcBef>
              <a:spcAft>
                <a:spcPct val="0"/>
              </a:spcAft>
              <a:tabLst>
                <a:tab pos="2705100" algn="r"/>
              </a:tabLst>
            </a:pPr>
            <a:r>
              <a:rPr kumimoji="0" lang="ar-DZ" sz="2800" b="1" i="0"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نلاحظ من الجدول التراكمي</a:t>
            </a:r>
            <a:r>
              <a:rPr lang="ar-DZ" sz="2800" b="1" dirty="0" smtClean="0">
                <a:solidFill>
                  <a:srgbClr val="FF0000"/>
                </a:solidFill>
                <a:latin typeface="Times New Roman" pitchFamily="18" charset="0"/>
                <a:ea typeface="Times New Roman" pitchFamily="18" charset="0"/>
                <a:cs typeface="Times New Roman" pitchFamily="18" charset="0"/>
              </a:rPr>
              <a:t>:</a:t>
            </a:r>
            <a:r>
              <a:rPr lang="ar-DZ" sz="2800" b="1" dirty="0" smtClean="0">
                <a:solidFill>
                  <a:schemeClr val="bg1"/>
                </a:solidFill>
                <a:latin typeface="Times New Roman" pitchFamily="18" charset="0"/>
                <a:ea typeface="Times New Roman" pitchFamily="18" charset="0"/>
                <a:cs typeface="Times New Roman" pitchFamily="18" charset="0"/>
              </a:rPr>
              <a:t>لحظة الاسترداد تقع في </a:t>
            </a:r>
            <a:r>
              <a:rPr lang="ar-DZ" sz="2800" b="1" dirty="0" smtClean="0">
                <a:solidFill>
                  <a:srgbClr val="FF0000"/>
                </a:solidFill>
                <a:latin typeface="Times New Roman" pitchFamily="18" charset="0"/>
                <a:ea typeface="Times New Roman" pitchFamily="18" charset="0"/>
                <a:cs typeface="Times New Roman" pitchFamily="18" charset="0"/>
              </a:rPr>
              <a:t>السنة 4.</a:t>
            </a:r>
            <a:endParaRPr kumimoji="0" lang="ar-DZ" sz="28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19" name="Rectangle 4"/>
          <p:cNvSpPr>
            <a:spLocks noChangeArrowheads="1"/>
          </p:cNvSpPr>
          <p:nvPr/>
        </p:nvSpPr>
        <p:spPr bwMode="auto">
          <a:xfrm>
            <a:off x="2438400" y="3134380"/>
            <a:ext cx="6324600" cy="52322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1" eaLnBrk="0" fontAlgn="base" latinLnBrk="0" hangingPunct="0">
              <a:lnSpc>
                <a:spcPct val="100000"/>
              </a:lnSpc>
              <a:spcBef>
                <a:spcPct val="0"/>
              </a:spcBef>
              <a:spcAft>
                <a:spcPct val="0"/>
              </a:spcAft>
              <a:buClrTx/>
              <a:buSzTx/>
              <a:buFontTx/>
              <a:buNone/>
              <a:tabLst>
                <a:tab pos="2705100" algn="r"/>
              </a:tabLst>
            </a:pPr>
            <a:r>
              <a:rPr kumimoji="0" lang="ar-DZ" sz="2800" b="1"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إذن فترة الاسترداد هي</a:t>
            </a:r>
            <a:r>
              <a:rPr kumimoji="0" lang="ar-DZ" sz="2800" b="1" i="0"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 3 سنوات </a:t>
            </a:r>
            <a:r>
              <a:rPr kumimoji="0" lang="ar-DZ" sz="2800" b="1"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وجزء من السنة 4.</a:t>
            </a:r>
            <a:endParaRPr kumimoji="0" lang="fr-FR" sz="28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20" name="Rectangle 4"/>
          <p:cNvSpPr>
            <a:spLocks noChangeArrowheads="1"/>
          </p:cNvSpPr>
          <p:nvPr/>
        </p:nvSpPr>
        <p:spPr bwMode="auto">
          <a:xfrm>
            <a:off x="1524000" y="3743980"/>
            <a:ext cx="7239000" cy="52322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1" eaLnBrk="0" fontAlgn="base" latinLnBrk="0" hangingPunct="0">
              <a:lnSpc>
                <a:spcPct val="100000"/>
              </a:lnSpc>
              <a:spcBef>
                <a:spcPct val="0"/>
              </a:spcBef>
              <a:spcAft>
                <a:spcPct val="0"/>
              </a:spcAft>
              <a:buClrTx/>
              <a:buSzTx/>
              <a:buFontTx/>
              <a:buNone/>
              <a:tabLst>
                <a:tab pos="2705100" algn="r"/>
              </a:tabLst>
            </a:pPr>
            <a:r>
              <a:rPr kumimoji="0" lang="ar-DZ" sz="2800" b="1"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يتم حساب هذا الجزء تقريبيا باستخدام الطريقة الثلاثية:</a:t>
            </a:r>
            <a:endParaRPr kumimoji="0" lang="ar-DZ" sz="2800" b="0" i="0" u="none" strike="noStrike" cap="none" normalizeH="0" baseline="0" dirty="0" smtClean="0">
              <a:ln>
                <a:noFill/>
              </a:ln>
              <a:solidFill>
                <a:schemeClr val="bg1"/>
              </a:solidFill>
              <a:effectLst/>
              <a:latin typeface="Times New Roman" pitchFamily="18" charset="0"/>
              <a:cs typeface="Times New Roman" pitchFamily="18" charset="0"/>
            </a:endParaRPr>
          </a:p>
        </p:txBody>
      </p:sp>
      <p:grpSp>
        <p:nvGrpSpPr>
          <p:cNvPr id="34" name="Groupe 33"/>
          <p:cNvGrpSpPr/>
          <p:nvPr/>
        </p:nvGrpSpPr>
        <p:grpSpPr>
          <a:xfrm>
            <a:off x="76200" y="4517916"/>
            <a:ext cx="9163345" cy="1219200"/>
            <a:chOff x="76200" y="4267200"/>
            <a:chExt cx="9163345" cy="1219200"/>
          </a:xfrm>
        </p:grpSpPr>
        <p:grpSp>
          <p:nvGrpSpPr>
            <p:cNvPr id="29" name="Groupe 28"/>
            <p:cNvGrpSpPr/>
            <p:nvPr/>
          </p:nvGrpSpPr>
          <p:grpSpPr>
            <a:xfrm>
              <a:off x="76200" y="4267200"/>
              <a:ext cx="4820268" cy="1219200"/>
              <a:chOff x="304800" y="5105400"/>
              <a:chExt cx="4820268" cy="1219200"/>
            </a:xfrm>
            <a:solidFill>
              <a:srgbClr val="00FF00"/>
            </a:solidFill>
          </p:grpSpPr>
          <p:sp>
            <p:nvSpPr>
              <p:cNvPr id="90117" name="Rectangle 5"/>
              <p:cNvSpPr>
                <a:spLocks noChangeArrowheads="1"/>
              </p:cNvSpPr>
              <p:nvPr/>
            </p:nvSpPr>
            <p:spPr bwMode="auto">
              <a:xfrm>
                <a:off x="2057400" y="5715000"/>
                <a:ext cx="902811" cy="523220"/>
              </a:xfrm>
              <a:prstGeom prst="rect">
                <a:avLst/>
              </a:prstGeom>
              <a:grp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justLow" defTabSz="914400" eaLnBrk="1" fontAlgn="base" latinLnBrk="0" hangingPunct="1">
                  <a:lnSpc>
                    <a:spcPct val="100000"/>
                  </a:lnSpc>
                  <a:spcBef>
                    <a:spcPct val="0"/>
                  </a:spcBef>
                  <a:spcAft>
                    <a:spcPct val="0"/>
                  </a:spcAft>
                  <a:buClrTx/>
                  <a:buSzTx/>
                  <a:buFontTx/>
                  <a:buNone/>
                  <a:tabLst>
                    <a:tab pos="2705100" algn="r"/>
                  </a:tabLst>
                </a:pPr>
                <a:r>
                  <a:rPr kumimoji="0" lang="en-US" sz="2800" b="1" i="0"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2200</a:t>
                </a:r>
                <a:endParaRPr kumimoji="0" lang="fr-FR" sz="2800" b="0" i="0" u="none" strike="noStrike" cap="none" normalizeH="0" baseline="0" dirty="0" smtClean="0">
                  <a:ln>
                    <a:noFill/>
                  </a:ln>
                  <a:solidFill>
                    <a:srgbClr val="FF0000"/>
                  </a:solidFill>
                  <a:effectLst/>
                  <a:latin typeface="Times New Roman" pitchFamily="18" charset="0"/>
                  <a:cs typeface="Times New Roman" pitchFamily="18" charset="0"/>
                </a:endParaRPr>
              </a:p>
            </p:txBody>
          </p:sp>
          <p:sp>
            <p:nvSpPr>
              <p:cNvPr id="15" name="Rectangle 5"/>
              <p:cNvSpPr>
                <a:spLocks noChangeArrowheads="1"/>
              </p:cNvSpPr>
              <p:nvPr/>
            </p:nvSpPr>
            <p:spPr bwMode="auto">
              <a:xfrm>
                <a:off x="3437359" y="5725180"/>
                <a:ext cx="1351652" cy="523220"/>
              </a:xfrm>
              <a:prstGeom prst="rect">
                <a:avLst/>
              </a:prstGeom>
              <a:grp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justLow" defTabSz="914400" rtl="1" eaLnBrk="1" fontAlgn="base" latinLnBrk="0" hangingPunct="1">
                  <a:lnSpc>
                    <a:spcPct val="100000"/>
                  </a:lnSpc>
                  <a:spcBef>
                    <a:spcPct val="0"/>
                  </a:spcBef>
                  <a:spcAft>
                    <a:spcPct val="0"/>
                  </a:spcAft>
                  <a:buClrTx/>
                  <a:buSzTx/>
                  <a:buFontTx/>
                  <a:buNone/>
                  <a:tabLst>
                    <a:tab pos="2705100" algn="r"/>
                  </a:tabLst>
                </a:pPr>
                <a:r>
                  <a:rPr kumimoji="0" lang="en-US" sz="2800" b="1"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12 </a:t>
                </a:r>
                <a:r>
                  <a:rPr kumimoji="0" lang="en-US" sz="2800" b="1"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mois</a:t>
                </a:r>
                <a:endParaRPr kumimoji="0" lang="fr-FR" sz="28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16" name="Rectangle 5"/>
              <p:cNvSpPr>
                <a:spLocks noChangeArrowheads="1"/>
              </p:cNvSpPr>
              <p:nvPr/>
            </p:nvSpPr>
            <p:spPr bwMode="auto">
              <a:xfrm>
                <a:off x="304800" y="5115580"/>
                <a:ext cx="2754279" cy="523220"/>
              </a:xfrm>
              <a:prstGeom prst="rect">
                <a:avLst/>
              </a:prstGeom>
              <a:grp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justLow" defTabSz="914400" rtl="1" eaLnBrk="0" fontAlgn="base" latinLnBrk="0" hangingPunct="0">
                  <a:lnSpc>
                    <a:spcPct val="100000"/>
                  </a:lnSpc>
                  <a:spcBef>
                    <a:spcPct val="0"/>
                  </a:spcBef>
                  <a:spcAft>
                    <a:spcPct val="0"/>
                  </a:spcAft>
                  <a:buClrTx/>
                  <a:buSzTx/>
                  <a:buFontTx/>
                  <a:buNone/>
                  <a:tabLst>
                    <a:tab pos="2705100" algn="r"/>
                  </a:tabLst>
                </a:pPr>
                <a:r>
                  <a:rPr kumimoji="0" lang="en-US" sz="2800" b="1"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3000- 1600=</a:t>
                </a:r>
                <a:r>
                  <a:rPr kumimoji="0" lang="en-US" sz="2800" b="1" i="0"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1400</a:t>
                </a:r>
                <a:endParaRPr kumimoji="0" lang="en-US" sz="2800" b="0" i="0" u="none" strike="noStrike" cap="none" normalizeH="0" baseline="0" dirty="0" smtClean="0">
                  <a:ln>
                    <a:noFill/>
                  </a:ln>
                  <a:solidFill>
                    <a:srgbClr val="FF0000"/>
                  </a:solidFill>
                  <a:effectLst/>
                  <a:latin typeface="Times New Roman" pitchFamily="18" charset="0"/>
                  <a:cs typeface="Times New Roman" pitchFamily="18" charset="0"/>
                </a:endParaRPr>
              </a:p>
            </p:txBody>
          </p:sp>
          <p:sp>
            <p:nvSpPr>
              <p:cNvPr id="17" name="Rectangle 5"/>
              <p:cNvSpPr>
                <a:spLocks noChangeArrowheads="1"/>
              </p:cNvSpPr>
              <p:nvPr/>
            </p:nvSpPr>
            <p:spPr bwMode="auto">
              <a:xfrm>
                <a:off x="3581400" y="5105400"/>
                <a:ext cx="364202" cy="523220"/>
              </a:xfrm>
              <a:prstGeom prst="rect">
                <a:avLst/>
              </a:prstGeom>
              <a:grp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justLow" defTabSz="914400" rtl="1" eaLnBrk="0" fontAlgn="base" latinLnBrk="0" hangingPunct="0">
                  <a:lnSpc>
                    <a:spcPct val="100000"/>
                  </a:lnSpc>
                  <a:spcBef>
                    <a:spcPct val="0"/>
                  </a:spcBef>
                  <a:spcAft>
                    <a:spcPct val="0"/>
                  </a:spcAft>
                  <a:buClrTx/>
                  <a:buSzTx/>
                  <a:buFontTx/>
                  <a:buNone/>
                  <a:tabLst>
                    <a:tab pos="2705100" algn="r"/>
                  </a:tabLst>
                </a:pPr>
                <a:r>
                  <a:rPr kumimoji="0" lang="en-US" sz="2800" b="1"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x</a:t>
                </a:r>
                <a:endParaRPr kumimoji="0" lang="en-US" sz="2800" b="0" i="0" u="none" strike="noStrike" cap="none" normalizeH="0" baseline="0" dirty="0" smtClean="0">
                  <a:ln>
                    <a:noFill/>
                  </a:ln>
                  <a:solidFill>
                    <a:schemeClr val="bg1"/>
                  </a:solidFill>
                  <a:effectLst/>
                  <a:latin typeface="Times New Roman" pitchFamily="18" charset="0"/>
                  <a:cs typeface="Times New Roman" pitchFamily="18" charset="0"/>
                </a:endParaRPr>
              </a:p>
            </p:txBody>
          </p:sp>
          <p:cxnSp>
            <p:nvCxnSpPr>
              <p:cNvPr id="25" name="Connecteur droit avec flèche 24"/>
              <p:cNvCxnSpPr>
                <a:stCxn id="16" idx="3"/>
                <a:endCxn id="17" idx="1"/>
              </p:cNvCxnSpPr>
              <p:nvPr/>
            </p:nvCxnSpPr>
            <p:spPr>
              <a:xfrm flipV="1">
                <a:off x="3059079" y="5367010"/>
                <a:ext cx="522321" cy="10180"/>
              </a:xfrm>
              <a:prstGeom prst="straightConnector1">
                <a:avLst/>
              </a:prstGeom>
              <a:grpFill/>
              <a:ln w="38100">
                <a:solidFill>
                  <a:schemeClr val="bg1"/>
                </a:solidFill>
                <a:tailEnd type="arrow"/>
              </a:ln>
            </p:spPr>
            <p:style>
              <a:lnRef idx="1">
                <a:schemeClr val="accent1"/>
              </a:lnRef>
              <a:fillRef idx="0">
                <a:schemeClr val="accent1"/>
              </a:fillRef>
              <a:effectRef idx="0">
                <a:schemeClr val="accent1"/>
              </a:effectRef>
              <a:fontRef idx="minor">
                <a:schemeClr val="tx1"/>
              </a:fontRef>
            </p:style>
          </p:cxnSp>
          <p:cxnSp>
            <p:nvCxnSpPr>
              <p:cNvPr id="27" name="Connecteur droit avec flèche 26"/>
              <p:cNvCxnSpPr/>
              <p:nvPr/>
            </p:nvCxnSpPr>
            <p:spPr>
              <a:xfrm flipV="1">
                <a:off x="2975201" y="6051030"/>
                <a:ext cx="522321" cy="10180"/>
              </a:xfrm>
              <a:prstGeom prst="straightConnector1">
                <a:avLst/>
              </a:prstGeom>
              <a:grpFill/>
              <a:ln w="38100">
                <a:solidFill>
                  <a:schemeClr val="bg1"/>
                </a:solidFill>
                <a:tailEnd type="arrow"/>
              </a:ln>
            </p:spPr>
            <p:style>
              <a:lnRef idx="1">
                <a:schemeClr val="accent1"/>
              </a:lnRef>
              <a:fillRef idx="0">
                <a:schemeClr val="accent1"/>
              </a:fillRef>
              <a:effectRef idx="0">
                <a:schemeClr val="accent1"/>
              </a:effectRef>
              <a:fontRef idx="minor">
                <a:schemeClr val="tx1"/>
              </a:fontRef>
            </p:style>
          </p:cxnSp>
          <p:sp>
            <p:nvSpPr>
              <p:cNvPr id="28" name="Accolade fermante 27"/>
              <p:cNvSpPr/>
              <p:nvPr/>
            </p:nvSpPr>
            <p:spPr>
              <a:xfrm>
                <a:off x="4744068" y="5257800"/>
                <a:ext cx="381000" cy="1066800"/>
              </a:xfrm>
              <a:prstGeom prst="rightBrace">
                <a:avLst/>
              </a:prstGeom>
              <a:solidFill>
                <a:schemeClr val="tx1"/>
              </a:solidFill>
              <a:ln w="38100">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a:p>
            </p:txBody>
          </p:sp>
        </p:grpSp>
        <p:grpSp>
          <p:nvGrpSpPr>
            <p:cNvPr id="90118" name="Group 6"/>
            <p:cNvGrpSpPr>
              <a:grpSpLocks/>
            </p:cNvGrpSpPr>
            <p:nvPr/>
          </p:nvGrpSpPr>
          <p:grpSpPr bwMode="auto">
            <a:xfrm>
              <a:off x="4876800" y="4411859"/>
              <a:ext cx="4362745" cy="954086"/>
              <a:chOff x="345" y="8517"/>
              <a:chExt cx="4193" cy="904"/>
            </a:xfrm>
            <a:solidFill>
              <a:srgbClr val="FF66CC"/>
            </a:solidFill>
          </p:grpSpPr>
          <p:sp>
            <p:nvSpPr>
              <p:cNvPr id="90119" name="Connecteur droit 31"/>
              <p:cNvSpPr>
                <a:spLocks noChangeShapeType="1"/>
              </p:cNvSpPr>
              <p:nvPr/>
            </p:nvSpPr>
            <p:spPr bwMode="auto">
              <a:xfrm>
                <a:off x="1211" y="8969"/>
                <a:ext cx="1185" cy="0"/>
              </a:xfrm>
              <a:prstGeom prst="line">
                <a:avLst/>
              </a:prstGeom>
              <a:grpFill/>
              <a:ln w="25400" algn="ctr">
                <a:solidFill>
                  <a:srgbClr val="000000"/>
                </a:solidFill>
                <a:round/>
                <a:headEnd/>
                <a:tailEnd/>
              </a:ln>
              <a:effectLst>
                <a:outerShdw dist="20000" dir="5400000" rotWithShape="0">
                  <a:srgbClr val="000000">
                    <a:alpha val="37999"/>
                  </a:srgbClr>
                </a:outerShdw>
              </a:effectLst>
            </p:spPr>
            <p:txBody>
              <a:bodyPr vert="horz" wrap="square" lIns="91440" tIns="45720" rIns="91440" bIns="45720" numCol="1" anchor="t" anchorCtr="0" compatLnSpc="1">
                <a:prstTxWarp prst="textNoShape">
                  <a:avLst/>
                </a:prstTxWarp>
              </a:bodyPr>
              <a:lstStyle/>
              <a:p>
                <a:endParaRPr lang="fr-FR" sz="2800">
                  <a:latin typeface="Times New Roman" pitchFamily="18" charset="0"/>
                  <a:cs typeface="Times New Roman" pitchFamily="18" charset="0"/>
                </a:endParaRPr>
              </a:p>
            </p:txBody>
          </p:sp>
          <p:sp>
            <p:nvSpPr>
              <p:cNvPr id="90120" name="Zone de texte 28"/>
              <p:cNvSpPr txBox="1">
                <a:spLocks noChangeArrowheads="1"/>
              </p:cNvSpPr>
              <p:nvPr/>
            </p:nvSpPr>
            <p:spPr bwMode="auto">
              <a:xfrm>
                <a:off x="1004" y="8517"/>
                <a:ext cx="1538" cy="420"/>
              </a:xfrm>
              <a:prstGeom prst="rect">
                <a:avLst/>
              </a:prstGeom>
              <a:grpFill/>
              <a:ln w="635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dirty="0" smtClean="0">
                    <a:ln>
                      <a:noFill/>
                    </a:ln>
                    <a:solidFill>
                      <a:srgbClr val="000000"/>
                    </a:solidFill>
                    <a:effectLst/>
                    <a:latin typeface="Times New Roman" pitchFamily="18" charset="0"/>
                    <a:ea typeface="Arial" pitchFamily="34" charset="0"/>
                    <a:cs typeface="Times New Roman" pitchFamily="18" charset="0"/>
                  </a:rPr>
                  <a:t>1400 ×12</a:t>
                </a:r>
                <a:endParaRPr kumimoji="0" lang="fr-FR" sz="2800" b="0"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90121" name="Zone de texte 29"/>
              <p:cNvSpPr txBox="1">
                <a:spLocks noChangeArrowheads="1"/>
              </p:cNvSpPr>
              <p:nvPr/>
            </p:nvSpPr>
            <p:spPr bwMode="auto">
              <a:xfrm>
                <a:off x="1297" y="9001"/>
                <a:ext cx="1025" cy="420"/>
              </a:xfrm>
              <a:prstGeom prst="rect">
                <a:avLst/>
              </a:prstGeom>
              <a:grpFill/>
              <a:ln w="635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dirty="0" smtClean="0">
                    <a:ln>
                      <a:noFill/>
                    </a:ln>
                    <a:solidFill>
                      <a:srgbClr val="000000"/>
                    </a:solidFill>
                    <a:effectLst/>
                    <a:latin typeface="Times New Roman" pitchFamily="18" charset="0"/>
                    <a:ea typeface="Arial" pitchFamily="34" charset="0"/>
                    <a:cs typeface="Times New Roman" pitchFamily="18" charset="0"/>
                  </a:rPr>
                  <a:t>2200</a:t>
                </a:r>
                <a:endParaRPr kumimoji="0" lang="fr-FR" sz="2800" b="0"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90122" name="Zone de texte 22"/>
              <p:cNvSpPr txBox="1">
                <a:spLocks noChangeArrowheads="1"/>
              </p:cNvSpPr>
              <p:nvPr/>
            </p:nvSpPr>
            <p:spPr bwMode="auto">
              <a:xfrm>
                <a:off x="2561" y="8627"/>
                <a:ext cx="1977" cy="482"/>
              </a:xfrm>
              <a:prstGeom prst="rect">
                <a:avLst/>
              </a:prstGeom>
              <a:grpFill/>
              <a:ln w="635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defTabSz="914400" rtl="0" eaLnBrk="1" fontAlgn="base" latinLnBrk="0" hangingPunct="1">
                  <a:lnSpc>
                    <a:spcPct val="100000"/>
                  </a:lnSpc>
                  <a:spcBef>
                    <a:spcPct val="0"/>
                  </a:spcBef>
                  <a:spcAft>
                    <a:spcPts val="1000"/>
                  </a:spcAft>
                  <a:buClrTx/>
                  <a:buSzTx/>
                  <a:buFontTx/>
                  <a:buNone/>
                  <a:tabLst/>
                </a:pPr>
                <a:r>
                  <a:rPr lang="fr-FR" sz="2800" b="1" dirty="0" smtClean="0">
                    <a:solidFill>
                      <a:srgbClr val="000000"/>
                    </a:solidFill>
                    <a:latin typeface="Times New Roman" pitchFamily="18" charset="0"/>
                    <a:ea typeface="Arial" pitchFamily="34" charset="0"/>
                    <a:cs typeface="Times New Roman" pitchFamily="18" charset="0"/>
                  </a:rPr>
                  <a:t>x</a:t>
                </a:r>
                <a:r>
                  <a:rPr kumimoji="0" lang="fr-FR" sz="2800" b="1" i="0" u="none" strike="noStrike" cap="none" normalizeH="0" baseline="0" dirty="0" smtClean="0">
                    <a:ln>
                      <a:noFill/>
                    </a:ln>
                    <a:solidFill>
                      <a:srgbClr val="000000"/>
                    </a:solidFill>
                    <a:effectLst/>
                    <a:latin typeface="Times New Roman" pitchFamily="18" charset="0"/>
                    <a:ea typeface="Arial" pitchFamily="34" charset="0"/>
                    <a:cs typeface="Times New Roman" pitchFamily="18" charset="0"/>
                  </a:rPr>
                  <a:t>=</a:t>
                </a:r>
                <a:r>
                  <a:rPr kumimoji="0" lang="fr-FR" sz="2800" b="1" i="0" u="none" strike="noStrike" cap="none" normalizeH="0" baseline="0" dirty="0" smtClean="0">
                    <a:ln>
                      <a:noFill/>
                    </a:ln>
                    <a:solidFill>
                      <a:srgbClr val="FF0000"/>
                    </a:solidFill>
                    <a:effectLst/>
                    <a:latin typeface="Times New Roman" pitchFamily="18" charset="0"/>
                    <a:ea typeface="Arial" pitchFamily="34" charset="0"/>
                    <a:cs typeface="Times New Roman" pitchFamily="18" charset="0"/>
                  </a:rPr>
                  <a:t>7</a:t>
                </a:r>
                <a:r>
                  <a:rPr kumimoji="0" lang="fr-FR" sz="2800" b="1" i="0" u="none" strike="noStrike" cap="none" normalizeH="0" baseline="0" dirty="0" smtClean="0">
                    <a:ln>
                      <a:noFill/>
                    </a:ln>
                    <a:solidFill>
                      <a:srgbClr val="000000"/>
                    </a:solidFill>
                    <a:effectLst/>
                    <a:latin typeface="Times New Roman" pitchFamily="18" charset="0"/>
                    <a:ea typeface="Arial" pitchFamily="34" charset="0"/>
                    <a:cs typeface="Times New Roman" pitchFamily="18" charset="0"/>
                  </a:rPr>
                  <a:t>,63 mois   </a:t>
                </a:r>
                <a:endParaRPr kumimoji="0" lang="fr-FR" sz="2800" b="0"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90123" name="Zone de texte 24"/>
              <p:cNvSpPr txBox="1">
                <a:spLocks noChangeArrowheads="1"/>
              </p:cNvSpPr>
              <p:nvPr/>
            </p:nvSpPr>
            <p:spPr bwMode="auto">
              <a:xfrm>
                <a:off x="345" y="8759"/>
                <a:ext cx="659" cy="420"/>
              </a:xfrm>
              <a:prstGeom prst="rect">
                <a:avLst/>
              </a:prstGeom>
              <a:grpFill/>
              <a:ln w="635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dirty="0" smtClean="0">
                    <a:ln>
                      <a:noFill/>
                    </a:ln>
                    <a:solidFill>
                      <a:srgbClr val="000000"/>
                    </a:solidFill>
                    <a:effectLst/>
                    <a:latin typeface="Times New Roman" pitchFamily="18" charset="0"/>
                    <a:ea typeface="Arial" pitchFamily="34" charset="0"/>
                    <a:cs typeface="Times New Roman" pitchFamily="18" charset="0"/>
                  </a:rPr>
                  <a:t>x=</a:t>
                </a:r>
                <a:endParaRPr kumimoji="0" lang="fr-FR" sz="2800" b="0" i="0" u="none" strike="noStrike" cap="none" normalizeH="0" baseline="0" dirty="0" smtClean="0">
                  <a:ln>
                    <a:noFill/>
                  </a:ln>
                  <a:solidFill>
                    <a:schemeClr val="tx1"/>
                  </a:solidFill>
                  <a:effectLst/>
                  <a:latin typeface="Times New Roman" pitchFamily="18" charset="0"/>
                  <a:cs typeface="Times New Roman" pitchFamily="18" charset="0"/>
                </a:endParaRPr>
              </a:p>
            </p:txBody>
          </p:sp>
        </p:grpSp>
      </p:grpSp>
      <p:sp>
        <p:nvSpPr>
          <p:cNvPr id="36" name="Rectangle 35"/>
          <p:cNvSpPr/>
          <p:nvPr/>
        </p:nvSpPr>
        <p:spPr>
          <a:xfrm>
            <a:off x="4102512" y="6184488"/>
            <a:ext cx="5041488" cy="461665"/>
          </a:xfrm>
          <a:prstGeom prst="rect">
            <a:avLst/>
          </a:prstGeom>
          <a:solidFill>
            <a:srgbClr val="66FFFF"/>
          </a:solidFill>
        </p:spPr>
        <p:txBody>
          <a:bodyPr wrap="square">
            <a:spAutoFit/>
          </a:bodyPr>
          <a:lstStyle/>
          <a:p>
            <a:r>
              <a:rPr lang="fr-FR" sz="2400" b="1" dirty="0" smtClean="0">
                <a:solidFill>
                  <a:srgbClr val="000000"/>
                </a:solidFill>
                <a:latin typeface="Times New Roman" pitchFamily="18" charset="0"/>
                <a:ea typeface="Arial" pitchFamily="34" charset="0"/>
                <a:cs typeface="Times New Roman" pitchFamily="18" charset="0"/>
              </a:rPr>
              <a:t>0,63 mois= 0.63 × 30 jours= </a:t>
            </a:r>
            <a:r>
              <a:rPr lang="fr-FR" sz="2400" b="1" dirty="0" smtClean="0">
                <a:solidFill>
                  <a:srgbClr val="FF0000"/>
                </a:solidFill>
                <a:latin typeface="Times New Roman" pitchFamily="18" charset="0"/>
                <a:ea typeface="Arial" pitchFamily="34" charset="0"/>
                <a:cs typeface="Times New Roman" pitchFamily="18" charset="0"/>
              </a:rPr>
              <a:t>19</a:t>
            </a:r>
            <a:r>
              <a:rPr lang="fr-FR" sz="2400" b="1" dirty="0" smtClean="0">
                <a:solidFill>
                  <a:srgbClr val="000000"/>
                </a:solidFill>
                <a:latin typeface="Times New Roman" pitchFamily="18" charset="0"/>
                <a:ea typeface="Arial" pitchFamily="34" charset="0"/>
                <a:cs typeface="Times New Roman" pitchFamily="18" charset="0"/>
              </a:rPr>
              <a:t> jours</a:t>
            </a:r>
            <a:endParaRPr lang="fr-FR" sz="2400" dirty="0">
              <a:latin typeface="Times New Roman" pitchFamily="18" charset="0"/>
              <a:cs typeface="Times New Roman" pitchFamily="18" charset="0"/>
            </a:endParaRPr>
          </a:p>
        </p:txBody>
      </p:sp>
      <p:sp>
        <p:nvSpPr>
          <p:cNvPr id="26" name="Accolade ouvrante 25"/>
          <p:cNvSpPr/>
          <p:nvPr/>
        </p:nvSpPr>
        <p:spPr>
          <a:xfrm rot="16200000">
            <a:off x="2362200" y="1447801"/>
            <a:ext cx="381000" cy="381000"/>
          </a:xfrm>
          <a:prstGeom prst="leftBrace">
            <a:avLst/>
          </a:prstGeom>
          <a:ln w="38100">
            <a:solidFill>
              <a:srgbClr val="C0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a:p>
        </p:txBody>
      </p:sp>
      <p:sp>
        <p:nvSpPr>
          <p:cNvPr id="30" name="Rectangle 29"/>
          <p:cNvSpPr/>
          <p:nvPr/>
        </p:nvSpPr>
        <p:spPr>
          <a:xfrm>
            <a:off x="2362200" y="1828800"/>
            <a:ext cx="364202" cy="523220"/>
          </a:xfrm>
          <a:prstGeom prst="rect">
            <a:avLst/>
          </a:prstGeom>
        </p:spPr>
        <p:txBody>
          <a:bodyPr wrap="none">
            <a:spAutoFit/>
          </a:bodyPr>
          <a:lstStyle/>
          <a:p>
            <a:r>
              <a:rPr lang="fr-FR" sz="2800" b="1" dirty="0" smtClean="0">
                <a:solidFill>
                  <a:srgbClr val="FF0000"/>
                </a:solidFill>
                <a:latin typeface="Times New Roman" pitchFamily="18" charset="0"/>
                <a:ea typeface="Arial" pitchFamily="34" charset="0"/>
                <a:cs typeface="Times New Roman" pitchFamily="18" charset="0"/>
              </a:rPr>
              <a:t>x</a:t>
            </a:r>
            <a:endParaRPr lang="fr-FR" sz="2800" dirty="0">
              <a:solidFill>
                <a:srgbClr val="FF0000"/>
              </a:solidFill>
            </a:endParaRPr>
          </a:p>
        </p:txBody>
      </p:sp>
      <p:cxnSp>
        <p:nvCxnSpPr>
          <p:cNvPr id="32" name="Connecteur droit avec flèche 31"/>
          <p:cNvCxnSpPr/>
          <p:nvPr/>
        </p:nvCxnSpPr>
        <p:spPr>
          <a:xfrm rot="10800000">
            <a:off x="2819400" y="1600200"/>
            <a:ext cx="3810000" cy="1588"/>
          </a:xfrm>
          <a:prstGeom prst="straightConnector1">
            <a:avLst/>
          </a:prstGeom>
          <a:ln w="38100">
            <a:solidFill>
              <a:srgbClr val="FF0000"/>
            </a:solidFill>
            <a:headEnd type="arrow"/>
            <a:tailEnd type="arrow"/>
          </a:ln>
        </p:spPr>
        <p:style>
          <a:lnRef idx="1">
            <a:schemeClr val="accent1"/>
          </a:lnRef>
          <a:fillRef idx="0">
            <a:schemeClr val="accent1"/>
          </a:fillRef>
          <a:effectRef idx="0">
            <a:schemeClr val="accent1"/>
          </a:effectRef>
          <a:fontRef idx="minor">
            <a:schemeClr val="tx1"/>
          </a:fontRef>
        </p:style>
      </p:cxnSp>
      <p:sp>
        <p:nvSpPr>
          <p:cNvPr id="33" name="Rectangle 32"/>
          <p:cNvSpPr/>
          <p:nvPr/>
        </p:nvSpPr>
        <p:spPr>
          <a:xfrm>
            <a:off x="2743200" y="1900535"/>
            <a:ext cx="3886200" cy="461665"/>
          </a:xfrm>
          <a:prstGeom prst="rect">
            <a:avLst/>
          </a:prstGeom>
        </p:spPr>
        <p:txBody>
          <a:bodyPr wrap="square">
            <a:spAutoFit/>
          </a:bodyPr>
          <a:lstStyle/>
          <a:p>
            <a:pPr algn="r" rtl="1"/>
            <a:r>
              <a:rPr lang="ar-DZ" sz="2400" b="1" dirty="0" smtClean="0">
                <a:solidFill>
                  <a:srgbClr val="FF0000"/>
                </a:solidFill>
                <a:latin typeface="Times New Roman" pitchFamily="18" charset="0"/>
                <a:ea typeface="Arial" pitchFamily="34" charset="0"/>
                <a:cs typeface="Times New Roman" pitchFamily="18" charset="0"/>
              </a:rPr>
              <a:t>3 سنــــــــــــــــــــــــــــــــــــــــــوات +</a:t>
            </a:r>
            <a:endParaRPr lang="fr-FR" sz="2400" dirty="0">
              <a:solidFill>
                <a:srgbClr val="FF0000"/>
              </a:solidFill>
            </a:endParaRPr>
          </a:p>
        </p:txBody>
      </p:sp>
      <p:cxnSp>
        <p:nvCxnSpPr>
          <p:cNvPr id="35" name="Connecteur droit avec flèche 34"/>
          <p:cNvCxnSpPr/>
          <p:nvPr/>
        </p:nvCxnSpPr>
        <p:spPr>
          <a:xfrm>
            <a:off x="1143794" y="4114006"/>
            <a:ext cx="1142206" cy="457994"/>
          </a:xfrm>
          <a:prstGeom prst="straightConnector1">
            <a:avLst/>
          </a:prstGeom>
          <a:ln w="38100">
            <a:solidFill>
              <a:schemeClr val="bg1"/>
            </a:solidFill>
            <a:tailEnd type="arrow"/>
          </a:ln>
        </p:spPr>
        <p:style>
          <a:lnRef idx="1">
            <a:schemeClr val="accent1"/>
          </a:lnRef>
          <a:fillRef idx="0">
            <a:schemeClr val="accent1"/>
          </a:fillRef>
          <a:effectRef idx="0">
            <a:schemeClr val="accent1"/>
          </a:effectRef>
          <a:fontRef idx="minor">
            <a:schemeClr val="tx1"/>
          </a:fontRef>
        </p:style>
      </p:cxnSp>
      <p:sp>
        <p:nvSpPr>
          <p:cNvPr id="39" name="Rectangle 38"/>
          <p:cNvSpPr/>
          <p:nvPr/>
        </p:nvSpPr>
        <p:spPr>
          <a:xfrm>
            <a:off x="0" y="3581400"/>
            <a:ext cx="1588897" cy="461665"/>
          </a:xfrm>
          <a:prstGeom prst="rect">
            <a:avLst/>
          </a:prstGeom>
        </p:spPr>
        <p:txBody>
          <a:bodyPr wrap="none">
            <a:spAutoFit/>
          </a:bodyPr>
          <a:lstStyle/>
          <a:p>
            <a:r>
              <a:rPr lang="ar-DZ" sz="2400" b="1" dirty="0" smtClean="0">
                <a:solidFill>
                  <a:srgbClr val="FF0000"/>
                </a:solidFill>
                <a:latin typeface="Times New Roman" pitchFamily="18" charset="0"/>
                <a:ea typeface="Times New Roman" pitchFamily="18" charset="0"/>
                <a:cs typeface="Times New Roman" pitchFamily="18" charset="0"/>
              </a:rPr>
              <a:t>باقي الاسترداد</a:t>
            </a:r>
            <a:endParaRPr lang="fr-FR" sz="2400" dirty="0">
              <a:solidFill>
                <a:srgbClr val="FF0000"/>
              </a:solidFill>
            </a:endParaRPr>
          </a:p>
        </p:txBody>
      </p:sp>
      <p:cxnSp>
        <p:nvCxnSpPr>
          <p:cNvPr id="41" name="Connecteur droit avec flèche 40"/>
          <p:cNvCxnSpPr/>
          <p:nvPr/>
        </p:nvCxnSpPr>
        <p:spPr>
          <a:xfrm flipV="1">
            <a:off x="1371600" y="5639594"/>
            <a:ext cx="837406" cy="685006"/>
          </a:xfrm>
          <a:prstGeom prst="straightConnector1">
            <a:avLst/>
          </a:prstGeom>
          <a:ln w="38100">
            <a:solidFill>
              <a:schemeClr val="bg1"/>
            </a:solidFill>
            <a:tailEnd type="arrow"/>
          </a:ln>
        </p:spPr>
        <p:style>
          <a:lnRef idx="1">
            <a:schemeClr val="accent1"/>
          </a:lnRef>
          <a:fillRef idx="0">
            <a:schemeClr val="accent1"/>
          </a:fillRef>
          <a:effectRef idx="0">
            <a:schemeClr val="accent1"/>
          </a:effectRef>
          <a:fontRef idx="minor">
            <a:schemeClr val="tx1"/>
          </a:fontRef>
        </p:style>
      </p:cxnSp>
      <p:sp>
        <p:nvSpPr>
          <p:cNvPr id="43" name="Rectangle 42"/>
          <p:cNvSpPr/>
          <p:nvPr/>
        </p:nvSpPr>
        <p:spPr>
          <a:xfrm>
            <a:off x="0" y="6248400"/>
            <a:ext cx="2286000" cy="461665"/>
          </a:xfrm>
          <a:prstGeom prst="rect">
            <a:avLst/>
          </a:prstGeom>
        </p:spPr>
        <p:txBody>
          <a:bodyPr wrap="square">
            <a:spAutoFit/>
          </a:bodyPr>
          <a:lstStyle/>
          <a:p>
            <a:r>
              <a:rPr lang="ar-DZ" sz="2400" b="1" dirty="0" smtClean="0">
                <a:solidFill>
                  <a:srgbClr val="FF0000"/>
                </a:solidFill>
                <a:latin typeface="Times New Roman" pitchFamily="18" charset="0"/>
                <a:ea typeface="Times New Roman" pitchFamily="18" charset="0"/>
                <a:cs typeface="Times New Roman" pitchFamily="18" charset="0"/>
              </a:rPr>
              <a:t>تدفق سنة الاسترداد</a:t>
            </a:r>
            <a:endParaRPr lang="fr-FR" sz="2400" dirty="0">
              <a:solidFill>
                <a:srgbClr val="FF0000"/>
              </a:solidFill>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362200" y="533400"/>
            <a:ext cx="4648200" cy="523220"/>
          </a:xfrm>
          <a:prstGeom prst="rect">
            <a:avLst/>
          </a:prstGeom>
        </p:spPr>
        <p:txBody>
          <a:bodyPr wrap="square">
            <a:spAutoFit/>
          </a:bodyPr>
          <a:lstStyle/>
          <a:p>
            <a:r>
              <a:rPr lang="fr-FR" sz="2800" b="1" dirty="0" smtClean="0">
                <a:solidFill>
                  <a:srgbClr val="FF0000"/>
                </a:solidFill>
                <a:latin typeface="Times New Roman" pitchFamily="18" charset="0"/>
                <a:ea typeface="Arial" pitchFamily="34" charset="0"/>
                <a:cs typeface="Times New Roman" pitchFamily="18" charset="0"/>
              </a:rPr>
              <a:t>DR</a:t>
            </a:r>
            <a:r>
              <a:rPr lang="fr-FR" sz="2800" b="1" baseline="-25000" dirty="0" smtClean="0">
                <a:solidFill>
                  <a:srgbClr val="FF0000"/>
                </a:solidFill>
                <a:latin typeface="Times New Roman" pitchFamily="18" charset="0"/>
                <a:ea typeface="Arial" pitchFamily="34" charset="0"/>
                <a:cs typeface="Times New Roman" pitchFamily="18" charset="0"/>
              </a:rPr>
              <a:t>B</a:t>
            </a:r>
            <a:r>
              <a:rPr lang="fr-FR" sz="2800" b="1" dirty="0" smtClean="0">
                <a:solidFill>
                  <a:srgbClr val="FF0000"/>
                </a:solidFill>
                <a:latin typeface="Times New Roman" pitchFamily="18" charset="0"/>
                <a:ea typeface="Arial" pitchFamily="34" charset="0"/>
                <a:cs typeface="Times New Roman" pitchFamily="18" charset="0"/>
              </a:rPr>
              <a:t>= 3 ans, 7 mois, 19 jours.</a:t>
            </a:r>
            <a:endParaRPr lang="fr-FR" sz="2800" dirty="0">
              <a:solidFill>
                <a:srgbClr val="FF0000"/>
              </a:solidFill>
              <a:latin typeface="Times New Roman" pitchFamily="18" charset="0"/>
              <a:cs typeface="Times New Roman" pitchFamily="18" charset="0"/>
            </a:endParaRPr>
          </a:p>
        </p:txBody>
      </p:sp>
      <p:sp>
        <p:nvSpPr>
          <p:cNvPr id="5" name="Rectangle 4"/>
          <p:cNvSpPr/>
          <p:nvPr/>
        </p:nvSpPr>
        <p:spPr>
          <a:xfrm>
            <a:off x="457200" y="1371600"/>
            <a:ext cx="8388524" cy="954107"/>
          </a:xfrm>
          <a:prstGeom prst="rect">
            <a:avLst/>
          </a:prstGeom>
        </p:spPr>
        <p:txBody>
          <a:bodyPr wrap="square">
            <a:spAutoFit/>
          </a:bodyPr>
          <a:lstStyle/>
          <a:p>
            <a:pPr algn="r" rtl="1"/>
            <a:r>
              <a:rPr lang="ar-DZ" sz="2800" b="1" dirty="0" smtClean="0">
                <a:solidFill>
                  <a:schemeClr val="bg1"/>
                </a:solidFill>
                <a:latin typeface="Times New Roman" pitchFamily="18" charset="0"/>
                <a:ea typeface="Arial" pitchFamily="34" charset="0"/>
                <a:cs typeface="Times New Roman" pitchFamily="18" charset="0"/>
              </a:rPr>
              <a:t>إذا انطلق المشروع </a:t>
            </a:r>
            <a:r>
              <a:rPr lang="fr-FR" sz="2800" b="1" dirty="0" smtClean="0">
                <a:solidFill>
                  <a:schemeClr val="bg1"/>
                </a:solidFill>
                <a:latin typeface="Times New Roman" pitchFamily="18" charset="0"/>
                <a:ea typeface="Arial" pitchFamily="34" charset="0"/>
                <a:cs typeface="Times New Roman" pitchFamily="18" charset="0"/>
              </a:rPr>
              <a:t>B</a:t>
            </a:r>
            <a:r>
              <a:rPr lang="ar-DZ" sz="2800" b="1" dirty="0" smtClean="0">
                <a:solidFill>
                  <a:schemeClr val="bg1"/>
                </a:solidFill>
                <a:latin typeface="Times New Roman" pitchFamily="18" charset="0"/>
                <a:ea typeface="Arial" pitchFamily="34" charset="0"/>
                <a:cs typeface="Times New Roman" pitchFamily="18" charset="0"/>
              </a:rPr>
              <a:t> في النشاط في 1 جانفي 2020، يصل إلى تاريخ الاسترداد في 19 أوت 2023.</a:t>
            </a:r>
            <a:endParaRPr lang="fr-FR" sz="2800" dirty="0">
              <a:solidFill>
                <a:schemeClr val="bg1"/>
              </a:solidFill>
            </a:endParaRPr>
          </a:p>
        </p:txBody>
      </p:sp>
      <p:sp>
        <p:nvSpPr>
          <p:cNvPr id="6" name="Rectangle 5"/>
          <p:cNvSpPr/>
          <p:nvPr/>
        </p:nvSpPr>
        <p:spPr>
          <a:xfrm>
            <a:off x="685800" y="2743200"/>
            <a:ext cx="8087765" cy="523220"/>
          </a:xfrm>
          <a:prstGeom prst="rect">
            <a:avLst/>
          </a:prstGeom>
        </p:spPr>
        <p:txBody>
          <a:bodyPr wrap="square">
            <a:spAutoFit/>
          </a:bodyPr>
          <a:lstStyle/>
          <a:p>
            <a:pPr algn="r" rtl="1"/>
            <a:r>
              <a:rPr lang="ar-DZ" sz="2800" b="1" dirty="0" smtClean="0">
                <a:solidFill>
                  <a:schemeClr val="bg1"/>
                </a:solidFill>
                <a:latin typeface="Times New Roman" pitchFamily="18" charset="0"/>
                <a:ea typeface="Arial" pitchFamily="34" charset="0"/>
                <a:cs typeface="Times New Roman" pitchFamily="18" charset="0"/>
              </a:rPr>
              <a:t>قبل 19 أوت 2023: مازال المشروع يغطي في تكلفة الاستثمار.</a:t>
            </a:r>
            <a:endParaRPr lang="fr-FR" sz="2800" dirty="0"/>
          </a:p>
        </p:txBody>
      </p:sp>
      <p:sp>
        <p:nvSpPr>
          <p:cNvPr id="7" name="Rectangle 6"/>
          <p:cNvSpPr/>
          <p:nvPr/>
        </p:nvSpPr>
        <p:spPr>
          <a:xfrm>
            <a:off x="685800" y="3581400"/>
            <a:ext cx="8087765" cy="523220"/>
          </a:xfrm>
          <a:prstGeom prst="rect">
            <a:avLst/>
          </a:prstGeom>
        </p:spPr>
        <p:txBody>
          <a:bodyPr wrap="square">
            <a:spAutoFit/>
          </a:bodyPr>
          <a:lstStyle/>
          <a:p>
            <a:pPr algn="r" rtl="1"/>
            <a:r>
              <a:rPr lang="ar-DZ" sz="2800" b="1" dirty="0" smtClean="0">
                <a:solidFill>
                  <a:schemeClr val="bg1"/>
                </a:solidFill>
                <a:latin typeface="Times New Roman" pitchFamily="18" charset="0"/>
                <a:ea typeface="Arial" pitchFamily="34" charset="0"/>
                <a:cs typeface="Times New Roman" pitchFamily="18" charset="0"/>
              </a:rPr>
              <a:t>في 19 أوت 2023: لا ربح وخسارة( عتبة المردودية).</a:t>
            </a:r>
            <a:endParaRPr lang="fr-FR" sz="2800" dirty="0"/>
          </a:p>
        </p:txBody>
      </p:sp>
      <p:sp>
        <p:nvSpPr>
          <p:cNvPr id="8" name="Rectangle 7"/>
          <p:cNvSpPr/>
          <p:nvPr/>
        </p:nvSpPr>
        <p:spPr>
          <a:xfrm>
            <a:off x="751435" y="4267200"/>
            <a:ext cx="8087765" cy="523220"/>
          </a:xfrm>
          <a:prstGeom prst="rect">
            <a:avLst/>
          </a:prstGeom>
        </p:spPr>
        <p:txBody>
          <a:bodyPr wrap="square">
            <a:spAutoFit/>
          </a:bodyPr>
          <a:lstStyle/>
          <a:p>
            <a:pPr algn="r" rtl="1"/>
            <a:r>
              <a:rPr lang="ar-DZ" sz="2800" b="1" dirty="0" smtClean="0">
                <a:solidFill>
                  <a:schemeClr val="bg1"/>
                </a:solidFill>
                <a:latin typeface="Times New Roman" pitchFamily="18" charset="0"/>
                <a:ea typeface="Arial" pitchFamily="34" charset="0"/>
                <a:cs typeface="Times New Roman" pitchFamily="18" charset="0"/>
              </a:rPr>
              <a:t>بعد 19 أوت 2023: المشروع يحقق أرباح بعد تغطية تكلفة الاستثمار.</a:t>
            </a:r>
            <a:endParaRPr lang="fr-FR" sz="2800" dirty="0"/>
          </a:p>
        </p:txBody>
      </p:sp>
      <p:sp>
        <p:nvSpPr>
          <p:cNvPr id="9" name="Rectangle 8"/>
          <p:cNvSpPr/>
          <p:nvPr/>
        </p:nvSpPr>
        <p:spPr>
          <a:xfrm>
            <a:off x="304800" y="5141893"/>
            <a:ext cx="8458201" cy="954107"/>
          </a:xfrm>
          <a:prstGeom prst="rect">
            <a:avLst/>
          </a:prstGeom>
        </p:spPr>
        <p:txBody>
          <a:bodyPr wrap="square">
            <a:spAutoFit/>
          </a:bodyPr>
          <a:lstStyle/>
          <a:p>
            <a:pPr algn="just" rtl="1"/>
            <a:r>
              <a:rPr lang="ar-DZ" sz="2800" b="1" dirty="0" smtClean="0">
                <a:solidFill>
                  <a:schemeClr val="bg1"/>
                </a:solidFill>
                <a:latin typeface="Times New Roman" pitchFamily="18" charset="0"/>
                <a:ea typeface="Arial" pitchFamily="34" charset="0"/>
                <a:cs typeface="Times New Roman" pitchFamily="18" charset="0"/>
              </a:rPr>
              <a:t>إذن فترة الاسترداد مفيدة في </a:t>
            </a:r>
            <a:r>
              <a:rPr lang="ar-DZ" sz="2800" b="1" dirty="0" smtClean="0">
                <a:solidFill>
                  <a:srgbClr val="FF0000"/>
                </a:solidFill>
                <a:latin typeface="Times New Roman" pitchFamily="18" charset="0"/>
                <a:ea typeface="Arial" pitchFamily="34" charset="0"/>
                <a:cs typeface="Times New Roman" pitchFamily="18" charset="0"/>
              </a:rPr>
              <a:t>التخطيط المالي طويل الأجل </a:t>
            </a:r>
            <a:r>
              <a:rPr lang="ar-DZ" sz="2800" b="1" dirty="0" smtClean="0">
                <a:solidFill>
                  <a:schemeClr val="bg1"/>
                </a:solidFill>
                <a:latin typeface="Times New Roman" pitchFamily="18" charset="0"/>
                <a:ea typeface="Arial" pitchFamily="34" charset="0"/>
                <a:cs typeface="Times New Roman" pitchFamily="18" charset="0"/>
              </a:rPr>
              <a:t>للمشاريع الاستثمارية.</a:t>
            </a:r>
            <a:endParaRPr lang="fr-FR" sz="28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7" name="Rectangle 1"/>
          <p:cNvSpPr>
            <a:spLocks noChangeArrowheads="1"/>
          </p:cNvSpPr>
          <p:nvPr/>
        </p:nvSpPr>
        <p:spPr bwMode="auto">
          <a:xfrm>
            <a:off x="5562600" y="304800"/>
            <a:ext cx="3200400" cy="58477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1" eaLnBrk="1" fontAlgn="base" latinLnBrk="0" hangingPunct="1">
              <a:lnSpc>
                <a:spcPct val="100000"/>
              </a:lnSpc>
              <a:spcBef>
                <a:spcPct val="0"/>
              </a:spcBef>
              <a:spcAft>
                <a:spcPct val="0"/>
              </a:spcAft>
              <a:buClrTx/>
              <a:buSzTx/>
              <a:buFontTx/>
              <a:buNone/>
              <a:tabLst/>
            </a:pPr>
            <a:r>
              <a:rPr kumimoji="0" lang="ar-DZ" sz="32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قاعدة </a:t>
            </a:r>
            <a:r>
              <a:rPr lang="ar-DZ" sz="3200" b="1" dirty="0" smtClean="0">
                <a:solidFill>
                  <a:srgbClr val="FF0000"/>
                </a:solidFill>
                <a:latin typeface="Times New Roman" pitchFamily="18" charset="0"/>
                <a:ea typeface="Calibri" pitchFamily="34" charset="0"/>
                <a:cs typeface="Times New Roman" pitchFamily="18" charset="0"/>
              </a:rPr>
              <a:t>الاختيار</a:t>
            </a:r>
            <a:r>
              <a:rPr kumimoji="0" lang="ar-DZ" sz="32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 </a:t>
            </a:r>
            <a:endParaRPr kumimoji="0" lang="fr-FR" sz="3200" b="0" i="0" u="none" strike="noStrike" cap="none" normalizeH="0" baseline="0" dirty="0" smtClean="0">
              <a:ln>
                <a:noFill/>
              </a:ln>
              <a:solidFill>
                <a:srgbClr val="FF0000"/>
              </a:solidFill>
              <a:effectLst/>
              <a:latin typeface="Times New Roman" pitchFamily="18" charset="0"/>
              <a:cs typeface="Times New Roman" pitchFamily="18" charset="0"/>
            </a:endParaRPr>
          </a:p>
        </p:txBody>
      </p:sp>
      <p:sp>
        <p:nvSpPr>
          <p:cNvPr id="5" name="Rectangle 1"/>
          <p:cNvSpPr>
            <a:spLocks noChangeArrowheads="1"/>
          </p:cNvSpPr>
          <p:nvPr/>
        </p:nvSpPr>
        <p:spPr bwMode="auto">
          <a:xfrm>
            <a:off x="304800" y="990600"/>
            <a:ext cx="8458200" cy="156966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1" eaLnBrk="0" fontAlgn="base" latinLnBrk="0" hangingPunct="0">
              <a:lnSpc>
                <a:spcPct val="100000"/>
              </a:lnSpc>
              <a:spcBef>
                <a:spcPct val="0"/>
              </a:spcBef>
              <a:spcAft>
                <a:spcPct val="0"/>
              </a:spcAft>
              <a:buClrTx/>
              <a:buSzTx/>
              <a:buFontTx/>
              <a:buNone/>
              <a:tabLst/>
            </a:pPr>
            <a:r>
              <a:rPr kumimoji="0" lang="ar-DZ" sz="32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حالة مشروع واحد أو عدة مشاريع مستقلة: </a:t>
            </a:r>
          </a:p>
          <a:p>
            <a:pPr marL="0" marR="0" lvl="0" indent="0" algn="justLow" defTabSz="914400" rtl="1" eaLnBrk="0" fontAlgn="base" latinLnBrk="0" hangingPunct="0">
              <a:lnSpc>
                <a:spcPct val="100000"/>
              </a:lnSpc>
              <a:spcBef>
                <a:spcPct val="0"/>
              </a:spcBef>
              <a:spcAft>
                <a:spcPct val="0"/>
              </a:spcAft>
              <a:buClrTx/>
              <a:buSzTx/>
              <a:buFontTx/>
              <a:buNone/>
              <a:tabLst/>
            </a:pPr>
            <a:r>
              <a:rPr lang="ar-DZ" sz="3200" b="1" dirty="0" smtClean="0">
                <a:solidFill>
                  <a:srgbClr val="FF0000"/>
                </a:solidFill>
                <a:latin typeface="Times New Roman" pitchFamily="18" charset="0"/>
                <a:ea typeface="Calibri" pitchFamily="34" charset="0"/>
                <a:cs typeface="Times New Roman" pitchFamily="18" charset="0"/>
              </a:rPr>
              <a:t>    </a:t>
            </a:r>
            <a:r>
              <a:rPr kumimoji="0" lang="ar-DZ" sz="32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قبول المشروع إذا كانت فترة استرداده أقل من فترة استرداد معيارية تحددها المؤسسة مسبقا.</a:t>
            </a:r>
            <a:endParaRPr kumimoji="0" lang="fr-FR" sz="32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6" name="Rectangle 1"/>
          <p:cNvSpPr>
            <a:spLocks noChangeArrowheads="1"/>
          </p:cNvSpPr>
          <p:nvPr/>
        </p:nvSpPr>
        <p:spPr bwMode="auto">
          <a:xfrm>
            <a:off x="304800" y="2743200"/>
            <a:ext cx="8458200" cy="107721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1" eaLnBrk="0" fontAlgn="base" latinLnBrk="0" hangingPunct="0">
              <a:lnSpc>
                <a:spcPct val="100000"/>
              </a:lnSpc>
              <a:spcBef>
                <a:spcPct val="0"/>
              </a:spcBef>
              <a:spcAft>
                <a:spcPct val="0"/>
              </a:spcAft>
              <a:buClrTx/>
              <a:buSzTx/>
              <a:buFontTx/>
              <a:buNone/>
              <a:tabLst/>
            </a:pPr>
            <a:r>
              <a:rPr kumimoji="0" lang="ar-DZ" sz="32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حالة عدة مشاريع متنافية(مانعة تبادليا): </a:t>
            </a:r>
          </a:p>
          <a:p>
            <a:pPr marL="0" marR="0" lvl="0" indent="0" algn="justLow" defTabSz="914400" rtl="1" eaLnBrk="0" fontAlgn="base" latinLnBrk="0" hangingPunct="0">
              <a:lnSpc>
                <a:spcPct val="100000"/>
              </a:lnSpc>
              <a:spcBef>
                <a:spcPct val="0"/>
              </a:spcBef>
              <a:spcAft>
                <a:spcPct val="0"/>
              </a:spcAft>
              <a:buClrTx/>
              <a:buSzTx/>
              <a:buFontTx/>
              <a:buNone/>
              <a:tabLst/>
            </a:pPr>
            <a:r>
              <a:rPr kumimoji="0" lang="ar-DZ" sz="32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    اختيار المشروع ذو فترة الاسترداد الأقل.</a:t>
            </a:r>
            <a:endParaRPr kumimoji="0" lang="ar-DZ" sz="32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7" name="Zone de texte 2"/>
          <p:cNvSpPr txBox="1">
            <a:spLocks noChangeArrowheads="1"/>
          </p:cNvSpPr>
          <p:nvPr/>
        </p:nvSpPr>
        <p:spPr bwMode="auto">
          <a:xfrm>
            <a:off x="2057400" y="3962400"/>
            <a:ext cx="4800600" cy="60960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dirty="0" smtClean="0">
                <a:ln>
                  <a:noFill/>
                </a:ln>
                <a:solidFill>
                  <a:srgbClr val="FF0000"/>
                </a:solidFill>
                <a:effectLst/>
                <a:latin typeface="Times New Roman" pitchFamily="18" charset="0"/>
                <a:ea typeface="Arial" pitchFamily="34" charset="0"/>
                <a:cs typeface="Times New Roman" pitchFamily="18" charset="0"/>
              </a:rPr>
              <a:t>DR</a:t>
            </a:r>
            <a:r>
              <a:rPr kumimoji="0" lang="fr-FR" sz="2800" b="1" i="0" u="none" strike="noStrike" cap="none" normalizeH="0" baseline="-25000" dirty="0" smtClean="0">
                <a:ln>
                  <a:noFill/>
                </a:ln>
                <a:solidFill>
                  <a:srgbClr val="FF0000"/>
                </a:solidFill>
                <a:effectLst/>
                <a:latin typeface="Times New Roman" pitchFamily="18" charset="0"/>
                <a:ea typeface="Arial" pitchFamily="34" charset="0"/>
                <a:cs typeface="Times New Roman" pitchFamily="18" charset="0"/>
              </a:rPr>
              <a:t>A</a:t>
            </a:r>
            <a:r>
              <a:rPr kumimoji="0" lang="fr-FR" sz="2800" b="1" i="0" u="none" strike="noStrike" cap="none" normalizeH="0" baseline="0" dirty="0" smtClean="0">
                <a:ln>
                  <a:noFill/>
                </a:ln>
                <a:solidFill>
                  <a:srgbClr val="FF0000"/>
                </a:solidFill>
                <a:effectLst/>
                <a:latin typeface="Times New Roman" pitchFamily="18" charset="0"/>
                <a:ea typeface="Arial" pitchFamily="34" charset="0"/>
                <a:cs typeface="Times New Roman" pitchFamily="18" charset="0"/>
              </a:rPr>
              <a:t> = 2 ans, 8 mois, 21 jours.</a:t>
            </a:r>
            <a:endParaRPr kumimoji="0" lang="fr-FR" sz="4400" b="0" i="0" u="none" strike="noStrike" cap="none" normalizeH="0" baseline="0" dirty="0" smtClean="0">
              <a:ln>
                <a:noFill/>
              </a:ln>
              <a:solidFill>
                <a:srgbClr val="FF0000"/>
              </a:solidFill>
              <a:effectLst/>
              <a:latin typeface="Times New Roman" pitchFamily="18" charset="0"/>
              <a:cs typeface="Times New Roman" pitchFamily="18" charset="0"/>
            </a:endParaRPr>
          </a:p>
        </p:txBody>
      </p:sp>
      <p:sp>
        <p:nvSpPr>
          <p:cNvPr id="8" name="Rectangle 7"/>
          <p:cNvSpPr/>
          <p:nvPr/>
        </p:nvSpPr>
        <p:spPr>
          <a:xfrm>
            <a:off x="2057400" y="4810780"/>
            <a:ext cx="4648200" cy="523220"/>
          </a:xfrm>
          <a:prstGeom prst="rect">
            <a:avLst/>
          </a:prstGeom>
        </p:spPr>
        <p:txBody>
          <a:bodyPr wrap="square">
            <a:spAutoFit/>
          </a:bodyPr>
          <a:lstStyle/>
          <a:p>
            <a:r>
              <a:rPr lang="fr-FR" sz="2800" b="1" dirty="0" smtClean="0">
                <a:solidFill>
                  <a:srgbClr val="FF0000"/>
                </a:solidFill>
                <a:latin typeface="Times New Roman" pitchFamily="18" charset="0"/>
                <a:ea typeface="Arial" pitchFamily="34" charset="0"/>
                <a:cs typeface="Times New Roman" pitchFamily="18" charset="0"/>
              </a:rPr>
              <a:t>DR</a:t>
            </a:r>
            <a:r>
              <a:rPr lang="fr-FR" sz="2800" b="1" baseline="-25000" dirty="0" smtClean="0">
                <a:solidFill>
                  <a:srgbClr val="FF0000"/>
                </a:solidFill>
                <a:latin typeface="Times New Roman" pitchFamily="18" charset="0"/>
                <a:ea typeface="Arial" pitchFamily="34" charset="0"/>
                <a:cs typeface="Times New Roman" pitchFamily="18" charset="0"/>
              </a:rPr>
              <a:t>B</a:t>
            </a:r>
            <a:r>
              <a:rPr lang="fr-FR" sz="2800" b="1" dirty="0" smtClean="0">
                <a:solidFill>
                  <a:srgbClr val="FF0000"/>
                </a:solidFill>
                <a:latin typeface="Times New Roman" pitchFamily="18" charset="0"/>
                <a:ea typeface="Arial" pitchFamily="34" charset="0"/>
                <a:cs typeface="Times New Roman" pitchFamily="18" charset="0"/>
              </a:rPr>
              <a:t>= 3 ans, 7 mois, 19 jours.</a:t>
            </a:r>
            <a:endParaRPr lang="fr-FR" sz="2800" dirty="0">
              <a:solidFill>
                <a:srgbClr val="FF0000"/>
              </a:solidFill>
              <a:latin typeface="Times New Roman" pitchFamily="18" charset="0"/>
              <a:cs typeface="Times New Roman" pitchFamily="18" charset="0"/>
            </a:endParaRPr>
          </a:p>
        </p:txBody>
      </p:sp>
      <p:sp>
        <p:nvSpPr>
          <p:cNvPr id="91138" name="Rectangle 2"/>
          <p:cNvSpPr>
            <a:spLocks noChangeArrowheads="1"/>
          </p:cNvSpPr>
          <p:nvPr/>
        </p:nvSpPr>
        <p:spPr bwMode="auto">
          <a:xfrm>
            <a:off x="381000" y="5562600"/>
            <a:ext cx="8387285" cy="95410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1" eaLnBrk="1" fontAlgn="base" latinLnBrk="0" hangingPunct="1">
              <a:lnSpc>
                <a:spcPct val="100000"/>
              </a:lnSpc>
              <a:spcBef>
                <a:spcPct val="0"/>
              </a:spcBef>
              <a:spcAft>
                <a:spcPct val="0"/>
              </a:spcAft>
              <a:buClrTx/>
              <a:buSzTx/>
              <a:buFontTx/>
              <a:buNone/>
              <a:tabLst/>
            </a:pPr>
            <a:r>
              <a:rPr kumimoji="0" lang="ar-DZ"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بالمقارنة بين المشروعين، وحسب معيار فترة الاسترداد يتم اختيار </a:t>
            </a:r>
            <a:r>
              <a:rPr kumimoji="0" lang="fr-FR"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A</a:t>
            </a:r>
            <a:r>
              <a:rPr kumimoji="0" lang="ar-DZ"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 لأن:                      </a:t>
            </a:r>
            <a:r>
              <a:rPr kumimoji="0" lang="fr-FR" sz="28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DR</a:t>
            </a:r>
            <a:r>
              <a:rPr kumimoji="0" lang="fr-FR" sz="2800" b="1" i="0" u="none" strike="noStrike" cap="none" normalizeH="0" baseline="-30000" dirty="0" smtClean="0">
                <a:ln>
                  <a:noFill/>
                </a:ln>
                <a:solidFill>
                  <a:srgbClr val="FF0000"/>
                </a:solidFill>
                <a:effectLst/>
                <a:latin typeface="Times New Roman" pitchFamily="18" charset="0"/>
                <a:ea typeface="Calibri" pitchFamily="34" charset="0"/>
                <a:cs typeface="Times New Roman" pitchFamily="18" charset="0"/>
              </a:rPr>
              <a:t>A</a:t>
            </a:r>
            <a:r>
              <a:rPr kumimoji="0" lang="fr-FR" sz="28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&lt;DR</a:t>
            </a:r>
            <a:r>
              <a:rPr kumimoji="0" lang="fr-FR" sz="2800" b="1" i="0" u="none" strike="noStrike" cap="none" normalizeH="0" baseline="-30000" dirty="0" smtClean="0">
                <a:ln>
                  <a:noFill/>
                </a:ln>
                <a:solidFill>
                  <a:srgbClr val="FF0000"/>
                </a:solidFill>
                <a:effectLst/>
                <a:latin typeface="Times New Roman" pitchFamily="18" charset="0"/>
                <a:ea typeface="Calibri" pitchFamily="34" charset="0"/>
                <a:cs typeface="Times New Roman" pitchFamily="18" charset="0"/>
              </a:rPr>
              <a:t>B              </a:t>
            </a:r>
            <a:r>
              <a:rPr kumimoji="0" lang="ar-DZ" sz="2800" b="1" i="0" u="none" strike="noStrike" cap="none" normalizeH="0" baseline="-30000" dirty="0" smtClean="0">
                <a:ln>
                  <a:noFill/>
                </a:ln>
                <a:solidFill>
                  <a:srgbClr val="FF0000"/>
                </a:solidFill>
                <a:effectLst/>
                <a:latin typeface="Times New Roman" pitchFamily="18" charset="0"/>
                <a:ea typeface="Calibri" pitchFamily="34" charset="0"/>
                <a:cs typeface="Times New Roman" pitchFamily="18" charset="0"/>
              </a:rPr>
              <a:t>  </a:t>
            </a:r>
            <a:r>
              <a:rPr kumimoji="0" lang="fr-FR" sz="2800" b="1" i="0" u="none" strike="noStrike" cap="none" normalizeH="0" baseline="-30000" dirty="0" smtClean="0">
                <a:ln>
                  <a:noFill/>
                </a:ln>
                <a:solidFill>
                  <a:srgbClr val="FF0000"/>
                </a:solidFill>
                <a:effectLst/>
                <a:latin typeface="Times New Roman" pitchFamily="18" charset="0"/>
                <a:ea typeface="Calibri" pitchFamily="34" charset="0"/>
                <a:cs typeface="Times New Roman" pitchFamily="18" charset="0"/>
              </a:rPr>
              <a:t>  </a:t>
            </a:r>
            <a:endParaRPr kumimoji="0" lang="fr-FR" sz="2800" b="0" i="0" u="none" strike="noStrike" cap="none" normalizeH="0" baseline="0" dirty="0" smtClean="0">
              <a:ln>
                <a:noFill/>
              </a:ln>
              <a:solidFill>
                <a:srgbClr val="FF0000"/>
              </a:solidFill>
              <a:effectLst/>
              <a:latin typeface="Times New Roman" pitchFamily="18" charset="0"/>
              <a:cs typeface="Times New Roman" pitchFamily="18" charset="0"/>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1" name="Rectangle 1"/>
          <p:cNvSpPr>
            <a:spLocks noChangeArrowheads="1"/>
          </p:cNvSpPr>
          <p:nvPr/>
        </p:nvSpPr>
        <p:spPr bwMode="auto">
          <a:xfrm>
            <a:off x="4495800" y="440353"/>
            <a:ext cx="4267200" cy="58477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1" eaLnBrk="1" fontAlgn="base" latinLnBrk="0" hangingPunct="1">
              <a:lnSpc>
                <a:spcPct val="100000"/>
              </a:lnSpc>
              <a:spcBef>
                <a:spcPct val="0"/>
              </a:spcBef>
              <a:spcAft>
                <a:spcPct val="0"/>
              </a:spcAft>
              <a:buClrTx/>
              <a:buSzTx/>
              <a:buFontTx/>
              <a:buNone/>
              <a:tabLst>
                <a:tab pos="136525" algn="r"/>
              </a:tabLst>
            </a:pPr>
            <a:r>
              <a:rPr kumimoji="0" lang="ar-DZ" sz="32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مزايا معيار فترة الاسترداد:</a:t>
            </a:r>
            <a:endParaRPr kumimoji="0" lang="fr-FR" sz="3200" b="1" i="0" u="none" strike="noStrike" cap="none" normalizeH="0" baseline="0" dirty="0" smtClean="0">
              <a:ln>
                <a:noFill/>
              </a:ln>
              <a:solidFill>
                <a:srgbClr val="FF0000"/>
              </a:solidFill>
              <a:effectLst/>
              <a:latin typeface="Times New Roman" pitchFamily="18" charset="0"/>
              <a:cs typeface="Times New Roman" pitchFamily="18" charset="0"/>
            </a:endParaRPr>
          </a:p>
        </p:txBody>
      </p:sp>
      <p:sp>
        <p:nvSpPr>
          <p:cNvPr id="5" name="Rectangle 1"/>
          <p:cNvSpPr>
            <a:spLocks noChangeArrowheads="1"/>
          </p:cNvSpPr>
          <p:nvPr/>
        </p:nvSpPr>
        <p:spPr bwMode="auto">
          <a:xfrm>
            <a:off x="304800" y="440353"/>
            <a:ext cx="8458200" cy="58477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1" eaLnBrk="1" fontAlgn="base" latinLnBrk="0" hangingPunct="1">
              <a:lnSpc>
                <a:spcPct val="100000"/>
              </a:lnSpc>
              <a:spcBef>
                <a:spcPct val="0"/>
              </a:spcBef>
              <a:spcAft>
                <a:spcPct val="0"/>
              </a:spcAft>
              <a:buClrTx/>
              <a:buSzTx/>
              <a:buFontTx/>
              <a:buNone/>
              <a:tabLst>
                <a:tab pos="136525" algn="r"/>
              </a:tabLst>
            </a:pPr>
            <a:r>
              <a:rPr kumimoji="0" lang="ar-DZ" sz="32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مزايا معيار فترة الاسترداد:</a:t>
            </a:r>
            <a:endParaRPr kumimoji="0" lang="fr-FR" sz="3200" b="1" i="0" u="none" strike="noStrike" cap="none" normalizeH="0" baseline="0" dirty="0" smtClean="0">
              <a:ln>
                <a:noFill/>
              </a:ln>
              <a:solidFill>
                <a:srgbClr val="FF0000"/>
              </a:solidFill>
              <a:effectLst/>
              <a:latin typeface="Times New Roman" pitchFamily="18" charset="0"/>
              <a:cs typeface="Times New Roman" pitchFamily="18" charset="0"/>
            </a:endParaRPr>
          </a:p>
        </p:txBody>
      </p:sp>
      <p:sp>
        <p:nvSpPr>
          <p:cNvPr id="6" name="Rectangle 1"/>
          <p:cNvSpPr>
            <a:spLocks noChangeArrowheads="1"/>
          </p:cNvSpPr>
          <p:nvPr/>
        </p:nvSpPr>
        <p:spPr bwMode="auto">
          <a:xfrm>
            <a:off x="304800" y="1920657"/>
            <a:ext cx="8458200" cy="52322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1" eaLnBrk="0" fontAlgn="base" latinLnBrk="0" hangingPunct="0">
              <a:lnSpc>
                <a:spcPct val="100000"/>
              </a:lnSpc>
              <a:spcBef>
                <a:spcPct val="0"/>
              </a:spcBef>
              <a:spcAft>
                <a:spcPct val="0"/>
              </a:spcAft>
              <a:buClr>
                <a:srgbClr val="FF0000"/>
              </a:buClr>
              <a:buSzTx/>
              <a:buFont typeface="Wingdings" pitchFamily="2" charset="2"/>
              <a:buChar char="ü"/>
              <a:tabLst>
                <a:tab pos="136525" algn="r"/>
              </a:tabLst>
            </a:pPr>
            <a:r>
              <a:rPr kumimoji="0" lang="ar-DZ"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ت</a:t>
            </a:r>
            <a:r>
              <a:rPr kumimoji="0" lang="ar-SA"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دع</a:t>
            </a:r>
            <a:r>
              <a:rPr kumimoji="0" lang="ar-DZ"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ي</a:t>
            </a:r>
            <a:r>
              <a:rPr kumimoji="0" lang="ar-SA"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م السيولة </a:t>
            </a:r>
            <a:r>
              <a:rPr kumimoji="0" lang="ar-SA" sz="2800" b="1" i="0" u="none" strike="noStrike" cap="none" normalizeH="0" baseline="0" dirty="0" err="1" smtClean="0">
                <a:ln>
                  <a:noFill/>
                </a:ln>
                <a:solidFill>
                  <a:schemeClr val="bg1"/>
                </a:solidFill>
                <a:effectLst/>
                <a:latin typeface="Times New Roman" pitchFamily="18" charset="0"/>
                <a:ea typeface="Calibri" pitchFamily="34" charset="0"/>
                <a:cs typeface="Times New Roman" pitchFamily="18" charset="0"/>
              </a:rPr>
              <a:t>و</a:t>
            </a:r>
            <a:r>
              <a:rPr kumimoji="0" lang="ar-DZ"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ت</a:t>
            </a:r>
            <a:r>
              <a:rPr kumimoji="0" lang="ar-SA"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قل</a:t>
            </a:r>
            <a:r>
              <a:rPr lang="ar-DZ" sz="2800" b="1" dirty="0" smtClean="0">
                <a:solidFill>
                  <a:schemeClr val="bg1"/>
                </a:solidFill>
                <a:latin typeface="Times New Roman" pitchFamily="18" charset="0"/>
                <a:ea typeface="Calibri" pitchFamily="34" charset="0"/>
                <a:cs typeface="Times New Roman" pitchFamily="18" charset="0"/>
              </a:rPr>
              <a:t>ي</a:t>
            </a:r>
            <a:r>
              <a:rPr kumimoji="0" lang="ar-SA"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ل العمر المالي للمشروع (معيار سيولة</a:t>
            </a:r>
            <a:r>
              <a:rPr lang="ar-DZ" sz="2800" b="1" dirty="0" smtClean="0">
                <a:solidFill>
                  <a:schemeClr val="bg1"/>
                </a:solidFill>
                <a:latin typeface="Times New Roman" pitchFamily="18" charset="0"/>
                <a:ea typeface="Calibri" pitchFamily="34" charset="0"/>
                <a:cs typeface="Times New Roman" pitchFamily="18" charset="0"/>
              </a:rPr>
              <a:t>).</a:t>
            </a:r>
            <a:endParaRPr kumimoji="0" lang="fr-FR" sz="2800" b="1"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7" name="Rectangle 1"/>
          <p:cNvSpPr>
            <a:spLocks noChangeArrowheads="1"/>
          </p:cNvSpPr>
          <p:nvPr/>
        </p:nvSpPr>
        <p:spPr bwMode="auto">
          <a:xfrm>
            <a:off x="304800" y="2667000"/>
            <a:ext cx="8458200" cy="52322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1" eaLnBrk="0" fontAlgn="base" latinLnBrk="0" hangingPunct="0">
              <a:lnSpc>
                <a:spcPct val="100000"/>
              </a:lnSpc>
              <a:spcBef>
                <a:spcPct val="0"/>
              </a:spcBef>
              <a:spcAft>
                <a:spcPct val="0"/>
              </a:spcAft>
              <a:buClr>
                <a:srgbClr val="FF0000"/>
              </a:buClr>
              <a:buSzTx/>
              <a:buFont typeface="Wingdings" pitchFamily="2" charset="2"/>
              <a:buChar char="ü"/>
              <a:tabLst>
                <a:tab pos="136525" algn="r"/>
              </a:tabLst>
            </a:pPr>
            <a:r>
              <a:rPr lang="ar-DZ" sz="2800" b="1" dirty="0" smtClean="0">
                <a:solidFill>
                  <a:schemeClr val="bg1"/>
                </a:solidFill>
                <a:latin typeface="Times New Roman" pitchFamily="18" charset="0"/>
                <a:ea typeface="Calibri" pitchFamily="34" charset="0"/>
                <a:cs typeface="Times New Roman" pitchFamily="18" charset="0"/>
              </a:rPr>
              <a:t>ت</a:t>
            </a:r>
            <a:r>
              <a:rPr kumimoji="0" lang="ar-SA"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ق</a:t>
            </a:r>
            <a:r>
              <a:rPr kumimoji="0" lang="ar-DZ"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لي</a:t>
            </a:r>
            <a:r>
              <a:rPr kumimoji="0" lang="ar-SA"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ل المخاطرة</a:t>
            </a:r>
            <a:r>
              <a:rPr kumimoji="0" lang="ar-DZ" sz="2800" b="1" i="0" u="none" strike="noStrike" cap="none" normalizeH="0" dirty="0" smtClean="0">
                <a:ln>
                  <a:noFill/>
                </a:ln>
                <a:solidFill>
                  <a:schemeClr val="bg1"/>
                </a:solidFill>
                <a:effectLst/>
                <a:latin typeface="Times New Roman" pitchFamily="18" charset="0"/>
                <a:ea typeface="Calibri" pitchFamily="34" charset="0"/>
                <a:cs typeface="Times New Roman" pitchFamily="18" charset="0"/>
              </a:rPr>
              <a:t> ب</a:t>
            </a:r>
            <a:r>
              <a:rPr kumimoji="0" lang="ar-SA"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الاسترداد السريع لرأس المال المستثمر( معيار أمان</a:t>
            </a:r>
            <a:r>
              <a:rPr lang="ar-DZ" sz="2800" b="1" dirty="0" smtClean="0">
                <a:solidFill>
                  <a:schemeClr val="bg1"/>
                </a:solidFill>
                <a:latin typeface="Times New Roman" pitchFamily="18" charset="0"/>
                <a:ea typeface="Calibri" pitchFamily="34" charset="0"/>
                <a:cs typeface="Times New Roman" pitchFamily="18" charset="0"/>
              </a:rPr>
              <a:t>).</a:t>
            </a:r>
            <a:endParaRPr kumimoji="0" lang="fr-FR" sz="2800" b="1"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8" name="Rectangle 1"/>
          <p:cNvSpPr>
            <a:spLocks noChangeArrowheads="1"/>
          </p:cNvSpPr>
          <p:nvPr/>
        </p:nvSpPr>
        <p:spPr bwMode="auto">
          <a:xfrm>
            <a:off x="152400" y="3544431"/>
            <a:ext cx="8610600" cy="52322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1" eaLnBrk="0" fontAlgn="base" latinLnBrk="0" hangingPunct="0">
              <a:lnSpc>
                <a:spcPct val="100000"/>
              </a:lnSpc>
              <a:spcBef>
                <a:spcPct val="0"/>
              </a:spcBef>
              <a:spcAft>
                <a:spcPct val="0"/>
              </a:spcAft>
              <a:buClr>
                <a:srgbClr val="FF0000"/>
              </a:buClr>
              <a:buSzTx/>
              <a:buFont typeface="Wingdings" pitchFamily="2" charset="2"/>
              <a:buChar char="ü"/>
              <a:tabLst>
                <a:tab pos="136525" algn="r"/>
              </a:tabLst>
            </a:pPr>
            <a:r>
              <a:rPr lang="ar-DZ" sz="2800" b="1" dirty="0" smtClean="0">
                <a:solidFill>
                  <a:schemeClr val="bg1"/>
                </a:solidFill>
                <a:latin typeface="Times New Roman" pitchFamily="18" charset="0"/>
                <a:ea typeface="Calibri" pitchFamily="34" charset="0"/>
                <a:cs typeface="Times New Roman" pitchFamily="18" charset="0"/>
              </a:rPr>
              <a:t>م</a:t>
            </a:r>
            <a:r>
              <a:rPr kumimoji="0" lang="ar-SA"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ناسب </a:t>
            </a:r>
            <a:r>
              <a:rPr lang="ar-DZ" sz="2800" b="1" dirty="0" smtClean="0">
                <a:solidFill>
                  <a:schemeClr val="bg1"/>
                </a:solidFill>
                <a:latin typeface="Times New Roman" pitchFamily="18" charset="0"/>
                <a:ea typeface="Calibri" pitchFamily="34" charset="0"/>
                <a:cs typeface="Times New Roman" pitchFamily="18" charset="0"/>
              </a:rPr>
              <a:t>ل</a:t>
            </a:r>
            <a:r>
              <a:rPr kumimoji="0" lang="ar-SA"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لم </a:t>
            </a:r>
            <a:r>
              <a:rPr kumimoji="0" lang="ar-DZ"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ص </a:t>
            </a:r>
            <a:r>
              <a:rPr kumimoji="0" lang="ar-DZ" sz="2800" b="1" i="0" u="none" strike="noStrike" cap="none" normalizeH="0" baseline="0" dirty="0" err="1" smtClean="0">
                <a:ln>
                  <a:noFill/>
                </a:ln>
                <a:solidFill>
                  <a:schemeClr val="bg1"/>
                </a:solidFill>
                <a:effectLst/>
                <a:latin typeface="Times New Roman" pitchFamily="18" charset="0"/>
                <a:ea typeface="Calibri" pitchFamily="34" charset="0"/>
                <a:cs typeface="Times New Roman" pitchFamily="18" charset="0"/>
              </a:rPr>
              <a:t>م</a:t>
            </a:r>
            <a:r>
              <a:rPr kumimoji="0" lang="ar-DZ"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a:t>
            </a:r>
            <a:r>
              <a:rPr kumimoji="0" lang="ar-SA"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مشاكل السيولة لصغر رأس المال وصعوبة التمويل</a:t>
            </a:r>
            <a:r>
              <a:rPr kumimoji="0" lang="ar-DZ"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a:t>
            </a:r>
            <a:r>
              <a:rPr kumimoji="0" lang="fr-FR"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a:t>
            </a:r>
            <a:endParaRPr kumimoji="0" lang="fr-FR" sz="2800" b="1"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9" name="Rectangle 1"/>
          <p:cNvSpPr>
            <a:spLocks noChangeArrowheads="1"/>
          </p:cNvSpPr>
          <p:nvPr/>
        </p:nvSpPr>
        <p:spPr bwMode="auto">
          <a:xfrm>
            <a:off x="152400" y="5344180"/>
            <a:ext cx="8610600" cy="52322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1" eaLnBrk="0" fontAlgn="base" latinLnBrk="0" hangingPunct="0">
              <a:lnSpc>
                <a:spcPct val="100000"/>
              </a:lnSpc>
              <a:spcBef>
                <a:spcPct val="0"/>
              </a:spcBef>
              <a:spcAft>
                <a:spcPct val="0"/>
              </a:spcAft>
              <a:buClr>
                <a:srgbClr val="FF0000"/>
              </a:buClr>
              <a:buSzTx/>
              <a:buFont typeface="Wingdings" pitchFamily="2" charset="2"/>
              <a:buChar char="ü"/>
              <a:tabLst>
                <a:tab pos="136525" algn="r"/>
              </a:tabLst>
            </a:pPr>
            <a:r>
              <a:rPr lang="ar-DZ" sz="2800" b="1" dirty="0" smtClean="0">
                <a:solidFill>
                  <a:schemeClr val="bg1"/>
                </a:solidFill>
                <a:latin typeface="Times New Roman" pitchFamily="18" charset="0"/>
                <a:ea typeface="Calibri" pitchFamily="34" charset="0"/>
                <a:cs typeface="Times New Roman" pitchFamily="18" charset="0"/>
              </a:rPr>
              <a:t>م</a:t>
            </a:r>
            <a:r>
              <a:rPr kumimoji="0" lang="ar-SA"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فيد في مشروعات حساسة للمنافسة </a:t>
            </a:r>
            <a:r>
              <a:rPr kumimoji="0" lang="ar-DZ"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الحادة </a:t>
            </a:r>
            <a:r>
              <a:rPr kumimoji="0" lang="ar-SA"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والتطورات التكنولوجية</a:t>
            </a:r>
            <a:r>
              <a:rPr kumimoji="0" lang="fr-FR"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a:t>
            </a:r>
            <a:endParaRPr kumimoji="0" lang="fr-FR" sz="2800" b="1"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10" name="Rectangle 1"/>
          <p:cNvSpPr>
            <a:spLocks noChangeArrowheads="1"/>
          </p:cNvSpPr>
          <p:nvPr/>
        </p:nvSpPr>
        <p:spPr bwMode="auto">
          <a:xfrm>
            <a:off x="152400" y="4479667"/>
            <a:ext cx="8610600" cy="52322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1" eaLnBrk="0" fontAlgn="base" latinLnBrk="0" hangingPunct="0">
              <a:lnSpc>
                <a:spcPct val="100000"/>
              </a:lnSpc>
              <a:spcBef>
                <a:spcPct val="0"/>
              </a:spcBef>
              <a:spcAft>
                <a:spcPct val="0"/>
              </a:spcAft>
              <a:buClr>
                <a:srgbClr val="FF0000"/>
              </a:buClr>
              <a:buSzTx/>
              <a:buFont typeface="Wingdings" pitchFamily="2" charset="2"/>
              <a:buChar char="ü"/>
              <a:tabLst>
                <a:tab pos="136525" algn="r"/>
              </a:tabLst>
            </a:pPr>
            <a:r>
              <a:rPr kumimoji="0" lang="ar-SA"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استغلال الفرص الاستثمارية الجديدة عند ظهورها أثناء تنفيذ المشروع</a:t>
            </a:r>
            <a:r>
              <a:rPr kumimoji="0" lang="fr-FR"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a:t>
            </a:r>
            <a:endParaRPr kumimoji="0" lang="fr-FR" sz="2800" b="1"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11" name="Rectangle 1"/>
          <p:cNvSpPr>
            <a:spLocks noChangeArrowheads="1"/>
          </p:cNvSpPr>
          <p:nvPr/>
        </p:nvSpPr>
        <p:spPr bwMode="auto">
          <a:xfrm>
            <a:off x="304800" y="1153180"/>
            <a:ext cx="8458200" cy="52322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1" eaLnBrk="0" fontAlgn="base" latinLnBrk="0" hangingPunct="0">
              <a:lnSpc>
                <a:spcPct val="100000"/>
              </a:lnSpc>
              <a:spcBef>
                <a:spcPct val="0"/>
              </a:spcBef>
              <a:spcAft>
                <a:spcPct val="0"/>
              </a:spcAft>
              <a:buClr>
                <a:srgbClr val="FF0000"/>
              </a:buClr>
              <a:buSzTx/>
              <a:buFont typeface="Wingdings" pitchFamily="2" charset="2"/>
              <a:buChar char="ü"/>
              <a:tabLst>
                <a:tab pos="136525" algn="r"/>
              </a:tabLst>
            </a:pPr>
            <a:r>
              <a:rPr kumimoji="0" lang="ar-SA"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سه</a:t>
            </a:r>
            <a:r>
              <a:rPr kumimoji="0" lang="ar-DZ"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ل</a:t>
            </a:r>
            <a:r>
              <a:rPr kumimoji="0" lang="ar-SA"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 الفهم والحساب</a:t>
            </a:r>
            <a:r>
              <a:rPr kumimoji="0" lang="ar-DZ"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5" name="Rectangle 1"/>
          <p:cNvSpPr>
            <a:spLocks noChangeArrowheads="1"/>
          </p:cNvSpPr>
          <p:nvPr/>
        </p:nvSpPr>
        <p:spPr bwMode="auto">
          <a:xfrm>
            <a:off x="4114800" y="578108"/>
            <a:ext cx="4724400" cy="58477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1" eaLnBrk="1" fontAlgn="base" latinLnBrk="0" hangingPunct="1">
              <a:lnSpc>
                <a:spcPct val="100000"/>
              </a:lnSpc>
              <a:spcBef>
                <a:spcPct val="0"/>
              </a:spcBef>
              <a:spcAft>
                <a:spcPct val="0"/>
              </a:spcAft>
              <a:buClrTx/>
              <a:buSzTx/>
              <a:buFontTx/>
              <a:buNone/>
              <a:tabLst>
                <a:tab pos="136525" algn="r"/>
              </a:tabLst>
            </a:pPr>
            <a:r>
              <a:rPr kumimoji="0" lang="ar-DZ" sz="32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عيوب معيار فترة الاسترداد:</a:t>
            </a:r>
            <a:endParaRPr kumimoji="0" lang="fr-FR" sz="2800" b="1"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5" name="Rectangle 1"/>
          <p:cNvSpPr>
            <a:spLocks noChangeArrowheads="1"/>
          </p:cNvSpPr>
          <p:nvPr/>
        </p:nvSpPr>
        <p:spPr bwMode="auto">
          <a:xfrm>
            <a:off x="304800" y="1261170"/>
            <a:ext cx="8534400" cy="95410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1" eaLnBrk="0" fontAlgn="base" latinLnBrk="0" hangingPunct="0">
              <a:lnSpc>
                <a:spcPct val="100000"/>
              </a:lnSpc>
              <a:spcBef>
                <a:spcPct val="0"/>
              </a:spcBef>
              <a:spcAft>
                <a:spcPct val="0"/>
              </a:spcAft>
              <a:buClr>
                <a:srgbClr val="FF0000"/>
              </a:buClr>
              <a:buSzTx/>
              <a:buFont typeface="Wingdings" pitchFamily="2" charset="2"/>
              <a:buChar char="ü"/>
              <a:tabLst>
                <a:tab pos="136525" algn="r"/>
              </a:tabLst>
            </a:pPr>
            <a:r>
              <a:rPr kumimoji="0" lang="ar-SA"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يتجاهل </a:t>
            </a:r>
            <a:r>
              <a:rPr kumimoji="0" lang="ar-SA" sz="28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العمر الافتراضي </a:t>
            </a:r>
            <a:r>
              <a:rPr kumimoji="0" lang="ar-SA"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للمشروع</a:t>
            </a:r>
            <a:r>
              <a:rPr kumimoji="0" lang="ar-DZ"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a:t>
            </a:r>
            <a:r>
              <a:rPr kumimoji="0" lang="ar-DZ" sz="2800" b="1" i="0" u="none" strike="noStrike" cap="none" normalizeH="0" dirty="0" smtClean="0">
                <a:ln>
                  <a:noFill/>
                </a:ln>
                <a:solidFill>
                  <a:schemeClr val="bg1"/>
                </a:solidFill>
                <a:effectLst/>
                <a:latin typeface="Times New Roman" pitchFamily="18" charset="0"/>
                <a:ea typeface="Calibri" pitchFamily="34" charset="0"/>
                <a:cs typeface="Times New Roman" pitchFamily="18" charset="0"/>
              </a:rPr>
              <a:t> </a:t>
            </a:r>
            <a:r>
              <a:rPr kumimoji="0" lang="ar-SA" sz="2800" b="1" i="0" u="none" strike="noStrike" cap="none" normalizeH="0" baseline="0" dirty="0" err="1" smtClean="0">
                <a:ln>
                  <a:noFill/>
                </a:ln>
                <a:solidFill>
                  <a:schemeClr val="bg1"/>
                </a:solidFill>
                <a:effectLst/>
                <a:latin typeface="Times New Roman" pitchFamily="18" charset="0"/>
                <a:ea typeface="Calibri" pitchFamily="34" charset="0"/>
                <a:cs typeface="Times New Roman" pitchFamily="18" charset="0"/>
              </a:rPr>
              <a:t>يهمل</a:t>
            </a:r>
            <a:r>
              <a:rPr kumimoji="0" lang="ar-SA"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 التدفقات النقدية التي تحدث بعد فترة الاسترداد</a:t>
            </a:r>
            <a:r>
              <a:rPr kumimoji="0" lang="ar-DZ"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a:t>
            </a:r>
            <a:r>
              <a:rPr kumimoji="0" lang="ar-SA"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 حتى وإن كانت كبيرة</a:t>
            </a:r>
            <a:r>
              <a:rPr kumimoji="0" lang="fr-FR"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a:t>
            </a:r>
            <a:endParaRPr kumimoji="0" lang="fr-FR" sz="2800" b="1"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6" name="Rectangle 1"/>
          <p:cNvSpPr>
            <a:spLocks noChangeArrowheads="1"/>
          </p:cNvSpPr>
          <p:nvPr/>
        </p:nvSpPr>
        <p:spPr bwMode="auto">
          <a:xfrm>
            <a:off x="304800" y="2404170"/>
            <a:ext cx="8534400" cy="95410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1" eaLnBrk="0" fontAlgn="base" latinLnBrk="0" hangingPunct="0">
              <a:lnSpc>
                <a:spcPct val="100000"/>
              </a:lnSpc>
              <a:spcBef>
                <a:spcPct val="0"/>
              </a:spcBef>
              <a:spcAft>
                <a:spcPct val="0"/>
              </a:spcAft>
              <a:buClrTx/>
              <a:buSzTx/>
              <a:buFont typeface="Wingdings" pitchFamily="2" charset="2"/>
              <a:buChar char="ü"/>
              <a:tabLst>
                <a:tab pos="136525" algn="r"/>
              </a:tabLst>
            </a:pPr>
            <a:r>
              <a:rPr kumimoji="0" lang="ar-SA"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يهتم فقط </a:t>
            </a:r>
            <a:r>
              <a:rPr kumimoji="0" lang="ar-SA" sz="28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باسترداد الأموال </a:t>
            </a:r>
            <a:r>
              <a:rPr kumimoji="0" lang="ar-SA"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(نظرة </a:t>
            </a:r>
            <a:r>
              <a:rPr kumimoji="0" lang="ar-DZ"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ق </a:t>
            </a:r>
            <a:r>
              <a:rPr kumimoji="0" lang="ar-DZ" sz="2800" b="1" i="0" u="none" strike="noStrike" cap="none" normalizeH="0" baseline="0" dirty="0" err="1" smtClean="0">
                <a:ln>
                  <a:noFill/>
                </a:ln>
                <a:solidFill>
                  <a:schemeClr val="bg1"/>
                </a:solidFill>
                <a:effectLst/>
                <a:latin typeface="Times New Roman" pitchFamily="18" charset="0"/>
                <a:ea typeface="Calibri" pitchFamily="34" charset="0"/>
                <a:cs typeface="Times New Roman" pitchFamily="18" charset="0"/>
              </a:rPr>
              <a:t>أ</a:t>
            </a:r>
            <a:r>
              <a:rPr kumimoji="0" lang="ar-SA"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 ولا يهتم </a:t>
            </a:r>
            <a:r>
              <a:rPr kumimoji="0" lang="ar-SA" sz="28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بربحية المشروع </a:t>
            </a:r>
            <a:r>
              <a:rPr kumimoji="0" lang="ar-SA"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خلال كامل عمره الاقتصادي، والتي هي الهدف الحقيقي من الاستثمار</a:t>
            </a:r>
            <a:r>
              <a:rPr kumimoji="0" lang="fr-FR"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a:t>
            </a:r>
            <a:endParaRPr kumimoji="0" lang="fr-FR" sz="2800" b="1"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7" name="Rectangle 1"/>
          <p:cNvSpPr>
            <a:spLocks noChangeArrowheads="1"/>
          </p:cNvSpPr>
          <p:nvPr/>
        </p:nvSpPr>
        <p:spPr bwMode="auto">
          <a:xfrm>
            <a:off x="304800" y="3494544"/>
            <a:ext cx="8534400" cy="95410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1" eaLnBrk="0" fontAlgn="base" latinLnBrk="0" hangingPunct="0">
              <a:lnSpc>
                <a:spcPct val="100000"/>
              </a:lnSpc>
              <a:spcBef>
                <a:spcPct val="0"/>
              </a:spcBef>
              <a:spcAft>
                <a:spcPct val="0"/>
              </a:spcAft>
              <a:buClr>
                <a:srgbClr val="FF0000"/>
              </a:buClr>
              <a:buSzTx/>
              <a:buFont typeface="Wingdings" pitchFamily="2" charset="2"/>
              <a:buChar char="ü"/>
              <a:tabLst>
                <a:tab pos="136525" algn="r"/>
              </a:tabLst>
            </a:pPr>
            <a:r>
              <a:rPr kumimoji="0" lang="ar-SA"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يتجاهل </a:t>
            </a:r>
            <a:r>
              <a:rPr kumimoji="0" lang="ar-SA" sz="28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القيمة الزمنية للنقود </a:t>
            </a:r>
            <a:r>
              <a:rPr kumimoji="0" lang="ar-SA"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(لا يراعي اختلاف قيمة التدفقات النقدية باختلاف الزمن التي تتحقق فيه</a:t>
            </a:r>
            <a:r>
              <a:rPr kumimoji="0" lang="ar-DZ"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a:t>
            </a:r>
            <a:endParaRPr kumimoji="0" lang="fr-FR" sz="2800" b="1"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8" name="Rectangle 1"/>
          <p:cNvSpPr>
            <a:spLocks noChangeArrowheads="1"/>
          </p:cNvSpPr>
          <p:nvPr/>
        </p:nvSpPr>
        <p:spPr bwMode="auto">
          <a:xfrm>
            <a:off x="304800" y="4572000"/>
            <a:ext cx="8534400" cy="95410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1" eaLnBrk="0" fontAlgn="base" latinLnBrk="0" hangingPunct="0">
              <a:lnSpc>
                <a:spcPct val="100000"/>
              </a:lnSpc>
              <a:spcBef>
                <a:spcPct val="0"/>
              </a:spcBef>
              <a:spcAft>
                <a:spcPct val="0"/>
              </a:spcAft>
              <a:buClr>
                <a:srgbClr val="FF0000"/>
              </a:buClr>
              <a:buSzTx/>
              <a:buFont typeface="Wingdings" pitchFamily="2" charset="2"/>
              <a:buChar char="ü"/>
              <a:tabLst>
                <a:tab pos="136525" algn="r"/>
              </a:tabLst>
            </a:pPr>
            <a:r>
              <a:rPr kumimoji="0" lang="ar-SA"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لا يأخذ </a:t>
            </a:r>
            <a:r>
              <a:rPr kumimoji="0" lang="ar-DZ"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في </a:t>
            </a:r>
            <a:r>
              <a:rPr kumimoji="0" lang="ar-SA"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الاعتبار</a:t>
            </a:r>
            <a:r>
              <a:rPr kumimoji="0" lang="ar-SA" sz="28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 تكلفة رأس المال</a:t>
            </a:r>
            <a:r>
              <a:rPr kumimoji="0" lang="ar-DZ"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 عدم خصمها من التدفقات النقدية</a:t>
            </a:r>
            <a:r>
              <a:rPr kumimoji="0" lang="ar-DZ" sz="2800" b="1" i="0" u="none" strike="noStrike" cap="none" normalizeH="0" dirty="0" smtClean="0">
                <a:ln>
                  <a:noFill/>
                </a:ln>
                <a:solidFill>
                  <a:schemeClr val="bg1"/>
                </a:solidFill>
                <a:effectLst/>
                <a:latin typeface="Times New Roman" pitchFamily="18" charset="0"/>
                <a:ea typeface="Calibri" pitchFamily="34" charset="0"/>
                <a:cs typeface="Times New Roman" pitchFamily="18" charset="0"/>
              </a:rPr>
              <a:t> السنوية).</a:t>
            </a:r>
            <a:endParaRPr kumimoji="0" lang="en-US"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endParaRPr>
          </a:p>
        </p:txBody>
      </p:sp>
      <p:sp>
        <p:nvSpPr>
          <p:cNvPr id="9" name="Rectangle 1"/>
          <p:cNvSpPr>
            <a:spLocks noChangeArrowheads="1"/>
          </p:cNvSpPr>
          <p:nvPr/>
        </p:nvSpPr>
        <p:spPr bwMode="auto">
          <a:xfrm>
            <a:off x="304800" y="5715000"/>
            <a:ext cx="8534400" cy="95410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1" eaLnBrk="0" fontAlgn="base" latinLnBrk="0" hangingPunct="0">
              <a:lnSpc>
                <a:spcPct val="100000"/>
              </a:lnSpc>
              <a:spcBef>
                <a:spcPct val="0"/>
              </a:spcBef>
              <a:spcAft>
                <a:spcPct val="0"/>
              </a:spcAft>
              <a:buClr>
                <a:srgbClr val="FF0000"/>
              </a:buClr>
              <a:buSzTx/>
              <a:buFont typeface="Wingdings" pitchFamily="2" charset="2"/>
              <a:buChar char="ü"/>
              <a:tabLst>
                <a:tab pos="136525" algn="r"/>
              </a:tabLst>
            </a:pPr>
            <a:r>
              <a:rPr kumimoji="0" lang="ar-DZ"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لا يفضل المشاريع التي تبحث عن </a:t>
            </a:r>
            <a:r>
              <a:rPr kumimoji="0" lang="ar-DZ" sz="28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النمو</a:t>
            </a:r>
            <a:r>
              <a:rPr lang="ar-DZ" sz="2800" b="1" dirty="0" smtClean="0">
                <a:solidFill>
                  <a:schemeClr val="bg1"/>
                </a:solidFill>
                <a:latin typeface="Times New Roman" pitchFamily="18" charset="0"/>
                <a:ea typeface="Calibri" pitchFamily="34" charset="0"/>
                <a:cs typeface="Times New Roman" pitchFamily="18" charset="0"/>
              </a:rPr>
              <a:t>(</a:t>
            </a:r>
            <a:r>
              <a:rPr kumimoji="0" lang="ar-DZ"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تتطلب </a:t>
            </a:r>
            <a:r>
              <a:rPr kumimoji="0" lang="ar-DZ" sz="28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مدة طويلة</a:t>
            </a:r>
            <a:r>
              <a:rPr kumimoji="0" lang="ar-DZ"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 فيضعها في آخر أولويات المستثمر).</a:t>
            </a:r>
            <a:endParaRPr kumimoji="0" lang="fr-FR" sz="2800" b="1" i="0" u="none" strike="noStrike" cap="none" normalizeH="0" baseline="0" dirty="0" smtClean="0">
              <a:ln>
                <a:noFill/>
              </a:ln>
              <a:solidFill>
                <a:schemeClr val="bg1"/>
              </a:solidFill>
              <a:effectLst/>
              <a:latin typeface="Times New Roman" pitchFamily="18" charset="0"/>
              <a:cs typeface="Times New Roman" pitchFamily="18" charset="0"/>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7620000" y="152400"/>
            <a:ext cx="1088760" cy="646331"/>
          </a:xfrm>
          <a:prstGeom prst="rect">
            <a:avLst/>
          </a:prstGeom>
        </p:spPr>
        <p:txBody>
          <a:bodyPr wrap="none">
            <a:spAutoFit/>
          </a:bodyPr>
          <a:lstStyle/>
          <a:p>
            <a:r>
              <a:rPr lang="ar-DZ" sz="3600" b="1" dirty="0" smtClean="0">
                <a:solidFill>
                  <a:srgbClr val="FF0000"/>
                </a:solidFill>
              </a:rPr>
              <a:t>مثال: </a:t>
            </a:r>
            <a:endParaRPr lang="fr-FR" sz="3600" dirty="0">
              <a:solidFill>
                <a:srgbClr val="FF0000"/>
              </a:solidFill>
            </a:endParaRPr>
          </a:p>
        </p:txBody>
      </p:sp>
      <p:sp>
        <p:nvSpPr>
          <p:cNvPr id="1025" name="Rectangle 1"/>
          <p:cNvSpPr>
            <a:spLocks noChangeArrowheads="1"/>
          </p:cNvSpPr>
          <p:nvPr/>
        </p:nvSpPr>
        <p:spPr bwMode="auto">
          <a:xfrm>
            <a:off x="304800" y="914400"/>
            <a:ext cx="8458200" cy="95410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r" defTabSz="914400" rtl="1" eaLnBrk="1" fontAlgn="base" latinLnBrk="0" hangingPunct="1">
              <a:lnSpc>
                <a:spcPct val="100000"/>
              </a:lnSpc>
              <a:spcBef>
                <a:spcPct val="0"/>
              </a:spcBef>
              <a:spcAft>
                <a:spcPct val="0"/>
              </a:spcAft>
              <a:buClrTx/>
              <a:buSzTx/>
              <a:buFontTx/>
              <a:buNone/>
              <a:tabLst/>
            </a:pPr>
            <a:r>
              <a:rPr kumimoji="0" lang="ar-DZ"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    </a:t>
            </a:r>
            <a:r>
              <a:rPr kumimoji="0" lang="fr-FR"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A</a:t>
            </a:r>
            <a:r>
              <a:rPr kumimoji="0" lang="ar-DZ"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 و </a:t>
            </a:r>
            <a:r>
              <a:rPr kumimoji="0" lang="fr-FR"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B</a:t>
            </a:r>
            <a:r>
              <a:rPr kumimoji="0" lang="ar-DZ"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 </a:t>
            </a:r>
            <a:r>
              <a:rPr kumimoji="0" lang="fr-FR"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 </a:t>
            </a:r>
            <a:r>
              <a:rPr kumimoji="0" lang="ar-DZ"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مشروعان استثماريان تكلفتهما </a:t>
            </a:r>
            <a:r>
              <a:rPr kumimoji="0" lang="ar-DZ" sz="28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1200</a:t>
            </a:r>
            <a:r>
              <a:rPr kumimoji="0" lang="ar-DZ"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 وعمرهما </a:t>
            </a:r>
            <a:r>
              <a:rPr kumimoji="0" lang="ar-DZ" sz="28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3 سنوات</a:t>
            </a:r>
            <a:r>
              <a:rPr kumimoji="0" lang="ar-DZ"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 يعطيان التدفقات النقدية الممثلة في الجدول التالي:</a:t>
            </a:r>
            <a:endParaRPr kumimoji="0" lang="ar-DZ" sz="2800" b="1" i="0" u="none" strike="noStrike" cap="none" normalizeH="0" baseline="0" dirty="0" smtClean="0">
              <a:ln>
                <a:noFill/>
              </a:ln>
              <a:solidFill>
                <a:schemeClr val="bg1"/>
              </a:solidFill>
              <a:effectLst/>
              <a:latin typeface="Arial" pitchFamily="34" charset="0"/>
              <a:cs typeface="Arial" pitchFamily="34" charset="0"/>
            </a:endParaRPr>
          </a:p>
        </p:txBody>
      </p:sp>
      <p:graphicFrame>
        <p:nvGraphicFramePr>
          <p:cNvPr id="6" name="Tableau 5"/>
          <p:cNvGraphicFramePr>
            <a:graphicFrameLocks noGrp="1"/>
          </p:cNvGraphicFramePr>
          <p:nvPr/>
        </p:nvGraphicFramePr>
        <p:xfrm>
          <a:off x="1752600" y="1905000"/>
          <a:ext cx="5257801" cy="1472184"/>
        </p:xfrm>
        <a:graphic>
          <a:graphicData uri="http://schemas.openxmlformats.org/drawingml/2006/table">
            <a:tbl>
              <a:tblPr rtl="1"/>
              <a:tblGrid>
                <a:gridCol w="2296637"/>
                <a:gridCol w="879951"/>
                <a:gridCol w="985838"/>
                <a:gridCol w="1095375"/>
              </a:tblGrid>
              <a:tr h="0">
                <a:tc>
                  <a:txBody>
                    <a:bodyPr/>
                    <a:lstStyle/>
                    <a:p>
                      <a:pPr marL="0" marR="0" algn="r" rtl="1">
                        <a:lnSpc>
                          <a:spcPct val="115000"/>
                        </a:lnSpc>
                        <a:spcBef>
                          <a:spcPts val="0"/>
                        </a:spcBef>
                        <a:spcAft>
                          <a:spcPts val="0"/>
                        </a:spcAft>
                      </a:pPr>
                      <a:r>
                        <a:rPr lang="ar-DZ" sz="2800" b="1" dirty="0">
                          <a:solidFill>
                            <a:schemeClr val="bg1"/>
                          </a:solidFill>
                          <a:latin typeface="Calibri"/>
                          <a:ea typeface="Calibri"/>
                          <a:cs typeface="Times New Roman"/>
                        </a:rPr>
                        <a:t>السنوات</a:t>
                      </a:r>
                      <a:endParaRPr lang="fr-FR" sz="2800" b="1" dirty="0">
                        <a:solidFill>
                          <a:schemeClr val="bg1"/>
                        </a:solidFill>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pPr>
                      <a:r>
                        <a:rPr lang="ar-DZ" sz="2800" b="1" dirty="0">
                          <a:solidFill>
                            <a:schemeClr val="bg1"/>
                          </a:solidFill>
                          <a:latin typeface="Calibri"/>
                          <a:ea typeface="Calibri"/>
                          <a:cs typeface="Times New Roman"/>
                        </a:rPr>
                        <a:t>1</a:t>
                      </a:r>
                      <a:endParaRPr lang="fr-FR" sz="2800" b="1" dirty="0">
                        <a:solidFill>
                          <a:schemeClr val="bg1"/>
                        </a:solidFill>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ctr" rtl="1">
                        <a:lnSpc>
                          <a:spcPct val="115000"/>
                        </a:lnSpc>
                        <a:spcBef>
                          <a:spcPts val="0"/>
                        </a:spcBef>
                        <a:spcAft>
                          <a:spcPts val="0"/>
                        </a:spcAft>
                      </a:pPr>
                      <a:r>
                        <a:rPr lang="ar-DZ" sz="2800" b="1" dirty="0">
                          <a:solidFill>
                            <a:schemeClr val="bg1"/>
                          </a:solidFill>
                          <a:latin typeface="Calibri"/>
                          <a:ea typeface="Calibri"/>
                          <a:cs typeface="Times New Roman"/>
                        </a:rPr>
                        <a:t>2</a:t>
                      </a:r>
                      <a:endParaRPr lang="fr-FR" sz="2800" b="1" dirty="0">
                        <a:solidFill>
                          <a:schemeClr val="bg1"/>
                        </a:solidFill>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ctr" rtl="1">
                        <a:lnSpc>
                          <a:spcPct val="115000"/>
                        </a:lnSpc>
                        <a:spcBef>
                          <a:spcPts val="0"/>
                        </a:spcBef>
                        <a:spcAft>
                          <a:spcPts val="0"/>
                        </a:spcAft>
                      </a:pPr>
                      <a:r>
                        <a:rPr lang="ar-DZ" sz="2800" b="1" dirty="0">
                          <a:solidFill>
                            <a:schemeClr val="bg1"/>
                          </a:solidFill>
                          <a:latin typeface="Calibri"/>
                          <a:ea typeface="Calibri"/>
                          <a:cs typeface="Times New Roman"/>
                        </a:rPr>
                        <a:t>3</a:t>
                      </a:r>
                      <a:endParaRPr lang="fr-FR" sz="2800" b="1" dirty="0">
                        <a:solidFill>
                          <a:schemeClr val="bg1"/>
                        </a:solidFill>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marL="0" marR="0" algn="r" rtl="1">
                        <a:lnSpc>
                          <a:spcPct val="115000"/>
                        </a:lnSpc>
                        <a:spcBef>
                          <a:spcPts val="0"/>
                        </a:spcBef>
                        <a:spcAft>
                          <a:spcPts val="0"/>
                        </a:spcAft>
                      </a:pPr>
                      <a:r>
                        <a:rPr lang="ar-DZ" sz="2800" b="1">
                          <a:solidFill>
                            <a:schemeClr val="bg1"/>
                          </a:solidFill>
                          <a:latin typeface="Calibri"/>
                          <a:ea typeface="Calibri"/>
                          <a:cs typeface="Times New Roman"/>
                        </a:rPr>
                        <a:t>التدفق النقدي لـ </a:t>
                      </a:r>
                      <a:r>
                        <a:rPr lang="fr-FR" sz="2800" b="1">
                          <a:solidFill>
                            <a:schemeClr val="bg1"/>
                          </a:solidFill>
                          <a:latin typeface="Times New Roman"/>
                          <a:ea typeface="Calibri"/>
                          <a:cs typeface="Arial"/>
                        </a:rPr>
                        <a:t>A</a:t>
                      </a:r>
                      <a:endParaRPr lang="fr-FR" sz="2800" b="1">
                        <a:solidFill>
                          <a:schemeClr val="bg1"/>
                        </a:solidFill>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pPr>
                      <a:r>
                        <a:rPr lang="ar-DZ" sz="2800" b="1" dirty="0" smtClean="0">
                          <a:solidFill>
                            <a:schemeClr val="bg1"/>
                          </a:solidFill>
                          <a:latin typeface="Calibri"/>
                          <a:ea typeface="Calibri"/>
                          <a:cs typeface="Times New Roman"/>
                        </a:rPr>
                        <a:t>600</a:t>
                      </a:r>
                      <a:endParaRPr lang="fr-FR" sz="2800" b="1" dirty="0">
                        <a:solidFill>
                          <a:schemeClr val="bg1"/>
                        </a:solidFill>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ctr" rtl="1">
                        <a:lnSpc>
                          <a:spcPct val="115000"/>
                        </a:lnSpc>
                        <a:spcBef>
                          <a:spcPts val="0"/>
                        </a:spcBef>
                        <a:spcAft>
                          <a:spcPts val="0"/>
                        </a:spcAft>
                      </a:pPr>
                      <a:r>
                        <a:rPr lang="ar-DZ" sz="2800" b="1" dirty="0" smtClean="0">
                          <a:solidFill>
                            <a:schemeClr val="bg1"/>
                          </a:solidFill>
                          <a:latin typeface="Calibri"/>
                          <a:ea typeface="Calibri"/>
                          <a:cs typeface="Times New Roman"/>
                        </a:rPr>
                        <a:t>600</a:t>
                      </a:r>
                      <a:endParaRPr lang="fr-FR" sz="2800" b="1" dirty="0">
                        <a:solidFill>
                          <a:schemeClr val="bg1"/>
                        </a:solidFill>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ctr" rtl="1">
                        <a:lnSpc>
                          <a:spcPct val="115000"/>
                        </a:lnSpc>
                        <a:spcBef>
                          <a:spcPts val="0"/>
                        </a:spcBef>
                        <a:spcAft>
                          <a:spcPts val="0"/>
                        </a:spcAft>
                      </a:pPr>
                      <a:r>
                        <a:rPr lang="ar-DZ" sz="2800" b="1" dirty="0">
                          <a:solidFill>
                            <a:schemeClr val="bg1"/>
                          </a:solidFill>
                          <a:latin typeface="Calibri"/>
                          <a:ea typeface="Calibri"/>
                          <a:cs typeface="Times New Roman"/>
                        </a:rPr>
                        <a:t>600</a:t>
                      </a:r>
                      <a:endParaRPr lang="fr-FR" sz="2800" b="1" dirty="0">
                        <a:solidFill>
                          <a:schemeClr val="bg1"/>
                        </a:solidFill>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marL="0" marR="0" algn="r" rtl="1">
                        <a:lnSpc>
                          <a:spcPct val="115000"/>
                        </a:lnSpc>
                        <a:spcBef>
                          <a:spcPts val="0"/>
                        </a:spcBef>
                        <a:spcAft>
                          <a:spcPts val="0"/>
                        </a:spcAft>
                      </a:pPr>
                      <a:r>
                        <a:rPr lang="ar-DZ" sz="2800" b="1" dirty="0">
                          <a:solidFill>
                            <a:schemeClr val="bg1"/>
                          </a:solidFill>
                          <a:latin typeface="Calibri"/>
                          <a:ea typeface="Calibri"/>
                          <a:cs typeface="Times New Roman"/>
                        </a:rPr>
                        <a:t>التدفق النقدي لـ </a:t>
                      </a:r>
                      <a:r>
                        <a:rPr lang="fr-FR" sz="2800" b="1" dirty="0">
                          <a:solidFill>
                            <a:schemeClr val="bg1"/>
                          </a:solidFill>
                          <a:latin typeface="Times New Roman"/>
                          <a:ea typeface="Calibri"/>
                          <a:cs typeface="Arial"/>
                        </a:rPr>
                        <a:t>B</a:t>
                      </a:r>
                      <a:endParaRPr lang="fr-FR" sz="2800" b="1" dirty="0">
                        <a:solidFill>
                          <a:schemeClr val="bg1"/>
                        </a:solidFill>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pPr>
                      <a:r>
                        <a:rPr lang="ar-DZ" sz="2800" b="1" dirty="0" smtClean="0">
                          <a:solidFill>
                            <a:schemeClr val="bg1"/>
                          </a:solidFill>
                          <a:latin typeface="Calibri"/>
                          <a:ea typeface="Calibri"/>
                          <a:cs typeface="Times New Roman"/>
                        </a:rPr>
                        <a:t>400</a:t>
                      </a:r>
                      <a:endParaRPr lang="fr-FR" sz="2800" b="1" dirty="0">
                        <a:solidFill>
                          <a:schemeClr val="bg1"/>
                        </a:solidFill>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ctr" rtl="1">
                        <a:lnSpc>
                          <a:spcPct val="115000"/>
                        </a:lnSpc>
                        <a:spcBef>
                          <a:spcPts val="0"/>
                        </a:spcBef>
                        <a:spcAft>
                          <a:spcPts val="0"/>
                        </a:spcAft>
                      </a:pPr>
                      <a:r>
                        <a:rPr lang="ar-DZ" sz="2800" b="1" dirty="0" smtClean="0">
                          <a:solidFill>
                            <a:schemeClr val="bg1"/>
                          </a:solidFill>
                          <a:latin typeface="Calibri"/>
                          <a:ea typeface="Calibri"/>
                          <a:cs typeface="Times New Roman"/>
                        </a:rPr>
                        <a:t>800</a:t>
                      </a:r>
                      <a:endParaRPr lang="fr-FR" sz="2800" b="1" dirty="0">
                        <a:solidFill>
                          <a:schemeClr val="bg1"/>
                        </a:solidFill>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ctr" rtl="1">
                        <a:lnSpc>
                          <a:spcPct val="115000"/>
                        </a:lnSpc>
                        <a:spcBef>
                          <a:spcPts val="0"/>
                        </a:spcBef>
                        <a:spcAft>
                          <a:spcPts val="0"/>
                        </a:spcAft>
                      </a:pPr>
                      <a:r>
                        <a:rPr lang="ar-DZ" sz="2800" b="1" dirty="0">
                          <a:solidFill>
                            <a:schemeClr val="bg1"/>
                          </a:solidFill>
                          <a:latin typeface="Calibri"/>
                          <a:ea typeface="Calibri"/>
                          <a:cs typeface="Times New Roman"/>
                        </a:rPr>
                        <a:t>1200</a:t>
                      </a:r>
                      <a:endParaRPr lang="fr-FR" sz="2800" b="1" dirty="0">
                        <a:solidFill>
                          <a:schemeClr val="bg1"/>
                        </a:solidFill>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1026" name="Rectangle 2"/>
          <p:cNvSpPr>
            <a:spLocks noChangeArrowheads="1"/>
          </p:cNvSpPr>
          <p:nvPr/>
        </p:nvSpPr>
        <p:spPr bwMode="auto">
          <a:xfrm>
            <a:off x="381000" y="3505200"/>
            <a:ext cx="8458200" cy="138499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1" eaLnBrk="1" fontAlgn="base" latinLnBrk="0" hangingPunct="1">
              <a:lnSpc>
                <a:spcPct val="100000"/>
              </a:lnSpc>
              <a:spcBef>
                <a:spcPct val="0"/>
              </a:spcBef>
              <a:spcAft>
                <a:spcPct val="0"/>
              </a:spcAft>
              <a:buClrTx/>
              <a:buSzTx/>
              <a:buFontTx/>
              <a:buNone/>
              <a:tabLst/>
            </a:pPr>
            <a:r>
              <a:rPr kumimoji="0" lang="ar-DZ" sz="2800" b="1" i="0" u="none" strike="noStrike" cap="none" normalizeH="0" baseline="0" dirty="0" smtClean="0">
                <a:ln>
                  <a:noFill/>
                </a:ln>
                <a:solidFill>
                  <a:schemeClr val="bg1"/>
                </a:solidFill>
                <a:effectLst/>
                <a:latin typeface="Times New Roman" pitchFamily="18" charset="0"/>
                <a:ea typeface="Calibri" pitchFamily="34" charset="0"/>
              </a:rPr>
              <a:t>   نلاحظ أن فترة الاسترداد للمشروعين متماثلة: </a:t>
            </a:r>
            <a:r>
              <a:rPr kumimoji="0" lang="fr-FR" sz="2800" b="1" i="0" u="none" strike="noStrike" cap="none" normalizeH="0" baseline="0" dirty="0" smtClean="0">
                <a:ln>
                  <a:noFill/>
                </a:ln>
                <a:solidFill>
                  <a:srgbClr val="FF0000"/>
                </a:solidFill>
                <a:effectLst/>
                <a:latin typeface="Times New Roman" pitchFamily="18" charset="0"/>
                <a:ea typeface="Calibri" pitchFamily="34" charset="0"/>
              </a:rPr>
              <a:t>DR</a:t>
            </a:r>
            <a:r>
              <a:rPr kumimoji="0" lang="fr-FR" sz="2800" b="1" i="0" u="none" strike="noStrike" cap="none" normalizeH="0" baseline="-30000" dirty="0" smtClean="0">
                <a:ln>
                  <a:noFill/>
                </a:ln>
                <a:solidFill>
                  <a:srgbClr val="FF0000"/>
                </a:solidFill>
                <a:effectLst/>
                <a:latin typeface="Times New Roman" pitchFamily="18" charset="0"/>
                <a:ea typeface="Calibri" pitchFamily="34" charset="0"/>
              </a:rPr>
              <a:t>A</a:t>
            </a:r>
            <a:r>
              <a:rPr kumimoji="0" lang="fr-FR" sz="2800" b="1" i="0" u="none" strike="noStrike" cap="none" normalizeH="0" baseline="0" dirty="0" smtClean="0">
                <a:ln>
                  <a:noFill/>
                </a:ln>
                <a:solidFill>
                  <a:srgbClr val="FF0000"/>
                </a:solidFill>
                <a:effectLst/>
                <a:latin typeface="Times New Roman" pitchFamily="18" charset="0"/>
                <a:ea typeface="Calibri" pitchFamily="34" charset="0"/>
              </a:rPr>
              <a:t>= DR</a:t>
            </a:r>
            <a:r>
              <a:rPr kumimoji="0" lang="fr-FR" sz="2800" b="1" i="0" u="none" strike="noStrike" cap="none" normalizeH="0" baseline="-30000" dirty="0" smtClean="0">
                <a:ln>
                  <a:noFill/>
                </a:ln>
                <a:solidFill>
                  <a:srgbClr val="FF0000"/>
                </a:solidFill>
                <a:effectLst/>
                <a:latin typeface="Times New Roman" pitchFamily="18" charset="0"/>
                <a:ea typeface="Calibri" pitchFamily="34" charset="0"/>
              </a:rPr>
              <a:t>B</a:t>
            </a:r>
            <a:r>
              <a:rPr kumimoji="0" lang="fr-FR" sz="2800" b="1" i="0" u="none" strike="noStrike" cap="none" normalizeH="0" baseline="0" dirty="0" smtClean="0">
                <a:ln>
                  <a:noFill/>
                </a:ln>
                <a:solidFill>
                  <a:srgbClr val="FF0000"/>
                </a:solidFill>
                <a:effectLst/>
                <a:latin typeface="Times New Roman" pitchFamily="18" charset="0"/>
                <a:ea typeface="Calibri" pitchFamily="34" charset="0"/>
              </a:rPr>
              <a:t>= 2 ans</a:t>
            </a:r>
            <a:r>
              <a:rPr kumimoji="0" lang="ar-DZ" sz="2800" b="1" i="0" u="none" strike="noStrike" cap="none" normalizeH="0" baseline="0" dirty="0" smtClean="0">
                <a:ln>
                  <a:noFill/>
                </a:ln>
                <a:solidFill>
                  <a:srgbClr val="FF0000"/>
                </a:solidFill>
                <a:effectLst/>
                <a:latin typeface="Times New Roman" pitchFamily="18" charset="0"/>
                <a:ea typeface="Calibri" pitchFamily="34" charset="0"/>
              </a:rPr>
              <a:t> </a:t>
            </a:r>
            <a:endParaRPr kumimoji="0" lang="en-US" sz="2800" b="1" i="0" u="none" strike="noStrike" cap="none" normalizeH="0" baseline="0" dirty="0" smtClean="0">
              <a:ln>
                <a:noFill/>
              </a:ln>
              <a:solidFill>
                <a:srgbClr val="FF0000"/>
              </a:solidFill>
              <a:effectLst/>
              <a:latin typeface="Times New Roman" pitchFamily="18" charset="0"/>
              <a:ea typeface="Calibri" pitchFamily="34" charset="0"/>
            </a:endParaRPr>
          </a:p>
          <a:p>
            <a:pPr marL="0" marR="0" lvl="0" indent="0" algn="r" defTabSz="914400" rtl="1" eaLnBrk="0" fontAlgn="base" latinLnBrk="0" hangingPunct="0">
              <a:lnSpc>
                <a:spcPct val="100000"/>
              </a:lnSpc>
              <a:spcBef>
                <a:spcPct val="0"/>
              </a:spcBef>
              <a:spcAft>
                <a:spcPct val="0"/>
              </a:spcAft>
              <a:buClrTx/>
              <a:buSzTx/>
              <a:buFontTx/>
              <a:buNone/>
              <a:tabLst/>
            </a:pPr>
            <a:r>
              <a:rPr kumimoji="0" lang="ar-DZ" sz="2800" b="1" i="0" u="none" strike="noStrike" cap="none" normalizeH="0" baseline="0" dirty="0" smtClean="0">
                <a:ln>
                  <a:noFill/>
                </a:ln>
                <a:solidFill>
                  <a:schemeClr val="bg1"/>
                </a:solidFill>
                <a:effectLst/>
                <a:latin typeface="Times New Roman" pitchFamily="18" charset="0"/>
                <a:ea typeface="Calibri" pitchFamily="34" charset="0"/>
              </a:rPr>
              <a:t>لكن </a:t>
            </a:r>
            <a:r>
              <a:rPr kumimoji="0" lang="fr-FR" sz="2800" b="1" i="0" u="none" strike="noStrike" cap="none" normalizeH="0" baseline="0" dirty="0" smtClean="0">
                <a:ln>
                  <a:noFill/>
                </a:ln>
                <a:solidFill>
                  <a:schemeClr val="bg1"/>
                </a:solidFill>
                <a:effectLst/>
                <a:latin typeface="Times New Roman" pitchFamily="18" charset="0"/>
                <a:ea typeface="Calibri" pitchFamily="34" charset="0"/>
              </a:rPr>
              <a:t> A</a:t>
            </a:r>
            <a:r>
              <a:rPr kumimoji="0" lang="ar-DZ" sz="2800" b="1" i="0" u="none" strike="noStrike" cap="none" normalizeH="0" baseline="0" dirty="0" smtClean="0">
                <a:ln>
                  <a:noFill/>
                </a:ln>
                <a:solidFill>
                  <a:schemeClr val="bg1"/>
                </a:solidFill>
                <a:effectLst/>
                <a:latin typeface="Times New Roman" pitchFamily="18" charset="0"/>
                <a:ea typeface="Calibri" pitchFamily="34" charset="0"/>
              </a:rPr>
              <a:t> أفضل لأنه يعطي في السنة الأولى تدفق نقدي 600، في حين يعطي </a:t>
            </a:r>
            <a:r>
              <a:rPr kumimoji="0" lang="fr-FR" sz="2800" b="1" i="0" u="none" strike="noStrike" cap="none" normalizeH="0" baseline="0" dirty="0" smtClean="0">
                <a:ln>
                  <a:noFill/>
                </a:ln>
                <a:solidFill>
                  <a:schemeClr val="bg1"/>
                </a:solidFill>
                <a:effectLst/>
                <a:latin typeface="Times New Roman" pitchFamily="18" charset="0"/>
                <a:ea typeface="Calibri" pitchFamily="34" charset="0"/>
              </a:rPr>
              <a:t> B</a:t>
            </a:r>
            <a:r>
              <a:rPr kumimoji="0" lang="ar-DZ" sz="2800" b="1" i="0" u="none" strike="noStrike" cap="none" normalizeH="0" baseline="0" dirty="0" smtClean="0">
                <a:ln>
                  <a:noFill/>
                </a:ln>
                <a:solidFill>
                  <a:schemeClr val="bg1"/>
                </a:solidFill>
                <a:effectLst/>
                <a:latin typeface="Times New Roman" pitchFamily="18" charset="0"/>
                <a:ea typeface="Calibri" pitchFamily="34" charset="0"/>
              </a:rPr>
              <a:t>تدفق نقدي 400 فقط</a:t>
            </a:r>
            <a:r>
              <a:rPr kumimoji="0" lang="fr-FR" sz="2800" b="1" i="0" u="none" strike="noStrike" cap="none" normalizeH="0" baseline="0" dirty="0" smtClean="0">
                <a:ln>
                  <a:noFill/>
                </a:ln>
                <a:solidFill>
                  <a:schemeClr val="bg1"/>
                </a:solidFill>
                <a:effectLst/>
                <a:latin typeface="Times New Roman" pitchFamily="18" charset="0"/>
                <a:ea typeface="Calibri" pitchFamily="34" charset="0"/>
              </a:rPr>
              <a:t>.</a:t>
            </a:r>
            <a:r>
              <a:rPr kumimoji="0" lang="fr-FR" sz="2800" b="1" i="0" u="none" strike="noStrike" cap="none" normalizeH="0" baseline="0" dirty="0" smtClean="0">
                <a:ln>
                  <a:noFill/>
                </a:ln>
                <a:solidFill>
                  <a:schemeClr val="bg1"/>
                </a:solidFill>
                <a:effectLst/>
                <a:latin typeface="Arial" pitchFamily="34" charset="0"/>
              </a:rPr>
              <a:t> </a:t>
            </a:r>
          </a:p>
        </p:txBody>
      </p:sp>
      <p:sp>
        <p:nvSpPr>
          <p:cNvPr id="8" name="Rectangle 7"/>
          <p:cNvSpPr/>
          <p:nvPr/>
        </p:nvSpPr>
        <p:spPr>
          <a:xfrm>
            <a:off x="381000" y="4953000"/>
            <a:ext cx="8305800" cy="954107"/>
          </a:xfrm>
          <a:prstGeom prst="rect">
            <a:avLst/>
          </a:prstGeom>
        </p:spPr>
        <p:txBody>
          <a:bodyPr wrap="square">
            <a:spAutoFit/>
          </a:bodyPr>
          <a:lstStyle/>
          <a:p>
            <a:pPr algn="just" rtl="1"/>
            <a:r>
              <a:rPr lang="ar-DZ" sz="2800" b="1" dirty="0" smtClean="0">
                <a:solidFill>
                  <a:schemeClr val="bg1"/>
                </a:solidFill>
                <a:latin typeface="Times New Roman" pitchFamily="18" charset="0"/>
                <a:ea typeface="Calibri" pitchFamily="34" charset="0"/>
              </a:rPr>
              <a:t>   معيار فترة الاسترداد العادية لا يهتم ب</a:t>
            </a:r>
            <a:r>
              <a:rPr lang="ar-DZ" sz="2800" b="1" dirty="0" smtClean="0">
                <a:solidFill>
                  <a:srgbClr val="FF0000"/>
                </a:solidFill>
                <a:latin typeface="Times New Roman" pitchFamily="18" charset="0"/>
                <a:ea typeface="Calibri" pitchFamily="34" charset="0"/>
              </a:rPr>
              <a:t>ترتيب التدفقات النقدية قبل فترة الاسترداد</a:t>
            </a:r>
            <a:r>
              <a:rPr lang="ar-DZ" sz="2800" b="1" dirty="0" smtClean="0">
                <a:solidFill>
                  <a:schemeClr val="bg1"/>
                </a:solidFill>
                <a:latin typeface="Times New Roman" pitchFamily="18" charset="0"/>
                <a:ea typeface="Calibri" pitchFamily="34" charset="0"/>
              </a:rPr>
              <a:t>.</a:t>
            </a:r>
            <a:endParaRPr lang="fr-FR" sz="2800" dirty="0"/>
          </a:p>
        </p:txBody>
      </p:sp>
      <p:sp>
        <p:nvSpPr>
          <p:cNvPr id="9" name="Rectangle 8"/>
          <p:cNvSpPr/>
          <p:nvPr/>
        </p:nvSpPr>
        <p:spPr>
          <a:xfrm>
            <a:off x="533400" y="5827693"/>
            <a:ext cx="8153400" cy="954107"/>
          </a:xfrm>
          <a:prstGeom prst="rect">
            <a:avLst/>
          </a:prstGeom>
        </p:spPr>
        <p:txBody>
          <a:bodyPr wrap="square">
            <a:spAutoFit/>
          </a:bodyPr>
          <a:lstStyle/>
          <a:p>
            <a:pPr algn="just" rtl="1"/>
            <a:r>
              <a:rPr lang="ar-DZ" sz="2800" b="1" dirty="0" smtClean="0">
                <a:solidFill>
                  <a:schemeClr val="bg1"/>
                </a:solidFill>
                <a:latin typeface="Times New Roman" pitchFamily="18" charset="0"/>
                <a:ea typeface="Calibri" pitchFamily="34" charset="0"/>
              </a:rPr>
              <a:t>    معيار فترة الاسترداد العادية لا يهتم ب</a:t>
            </a:r>
            <a:r>
              <a:rPr lang="ar-DZ" sz="2800" b="1" dirty="0" smtClean="0">
                <a:solidFill>
                  <a:srgbClr val="FF0000"/>
                </a:solidFill>
                <a:latin typeface="Times New Roman" pitchFamily="18" charset="0"/>
                <a:ea typeface="Calibri" pitchFamily="34" charset="0"/>
              </a:rPr>
              <a:t>قيمة التدفقات النقدية بعد فترة الاسترداد</a:t>
            </a:r>
            <a:r>
              <a:rPr lang="ar-DZ" sz="2800" b="1" dirty="0" smtClean="0">
                <a:solidFill>
                  <a:schemeClr val="bg1"/>
                </a:solidFill>
                <a:latin typeface="Times New Roman" pitchFamily="18" charset="0"/>
                <a:ea typeface="Calibri" pitchFamily="34" charset="0"/>
              </a:rPr>
              <a:t>.</a:t>
            </a:r>
            <a:endParaRPr lang="fr-FR" sz="28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contenu 5"/>
          <p:cNvSpPr txBox="1">
            <a:spLocks/>
          </p:cNvSpPr>
          <p:nvPr/>
        </p:nvSpPr>
        <p:spPr>
          <a:xfrm>
            <a:off x="304800" y="381000"/>
            <a:ext cx="8458200" cy="4343400"/>
          </a:xfrm>
          <a:prstGeom prst="rect">
            <a:avLst/>
          </a:prstGeom>
        </p:spPr>
        <p:txBody>
          <a:bodyPr vert="horz">
            <a:noAutofit/>
          </a:bodyPr>
          <a:lstStyle/>
          <a:p>
            <a:pPr marL="548640" marR="0" lvl="0" indent="-411480" algn="ctr" defTabSz="914400" rtl="1" eaLnBrk="1" fontAlgn="auto" latinLnBrk="0" hangingPunct="1">
              <a:lnSpc>
                <a:spcPct val="100000"/>
              </a:lnSpc>
              <a:spcBef>
                <a:spcPts val="0"/>
              </a:spcBef>
              <a:spcAft>
                <a:spcPts val="0"/>
              </a:spcAft>
              <a:buClr>
                <a:schemeClr val="tx1">
                  <a:shade val="95000"/>
                </a:schemeClr>
              </a:buClr>
              <a:buSzPct val="65000"/>
              <a:tabLst/>
              <a:defRPr/>
            </a:pPr>
            <a:r>
              <a:rPr kumimoji="0" lang="ar-DZ" sz="2400" b="1" i="1" u="none" strike="noStrike" kern="1200" cap="none" spc="0" normalizeH="0" baseline="0" noProof="0" dirty="0" smtClean="0">
                <a:ln>
                  <a:noFill/>
                </a:ln>
                <a:solidFill>
                  <a:schemeClr val="bg1"/>
                </a:solidFill>
                <a:effectLst/>
                <a:uLnTx/>
                <a:uFillTx/>
                <a:latin typeface="Times New Roman" pitchFamily="18" charset="0"/>
                <a:ea typeface="+mn-ea"/>
                <a:cs typeface="Times New Roman" pitchFamily="18" charset="0"/>
              </a:rPr>
              <a:t>الجمهــورية الجزائــرية الديمقــراطية الشعبيـــة</a:t>
            </a:r>
            <a:endParaRPr kumimoji="0" lang="en-US" sz="2400" b="1" i="0" u="none" strike="noStrike" kern="1200" cap="none" spc="0" normalizeH="0" baseline="0" noProof="0" dirty="0" smtClean="0">
              <a:ln>
                <a:noFill/>
              </a:ln>
              <a:solidFill>
                <a:schemeClr val="bg1"/>
              </a:solidFill>
              <a:effectLst/>
              <a:uLnTx/>
              <a:uFillTx/>
              <a:latin typeface="Times New Roman" pitchFamily="18" charset="0"/>
              <a:ea typeface="+mn-ea"/>
              <a:cs typeface="Times New Roman" pitchFamily="18" charset="0"/>
            </a:endParaRPr>
          </a:p>
          <a:p>
            <a:pPr marL="548640" marR="0" lvl="0" indent="-411480" algn="ctr" defTabSz="914400" rtl="0" eaLnBrk="1" fontAlgn="auto" latinLnBrk="0" hangingPunct="1">
              <a:lnSpc>
                <a:spcPct val="100000"/>
              </a:lnSpc>
              <a:spcBef>
                <a:spcPts val="0"/>
              </a:spcBef>
              <a:spcAft>
                <a:spcPts val="0"/>
              </a:spcAft>
              <a:buClr>
                <a:schemeClr val="tx1">
                  <a:shade val="95000"/>
                </a:schemeClr>
              </a:buClr>
              <a:buSzPct val="65000"/>
              <a:tabLst/>
              <a:defRPr/>
            </a:pPr>
            <a:r>
              <a:rPr kumimoji="0" lang="fr-FR" sz="2400" b="1" i="1" u="none" strike="noStrike" kern="1200" cap="none" spc="0" normalizeH="0" baseline="0" noProof="0" dirty="0" smtClean="0">
                <a:ln>
                  <a:noFill/>
                </a:ln>
                <a:solidFill>
                  <a:schemeClr val="bg1"/>
                </a:solidFill>
                <a:effectLst/>
                <a:uLnTx/>
                <a:uFillTx/>
                <a:latin typeface="Times New Roman" pitchFamily="18" charset="0"/>
                <a:ea typeface="+mn-ea"/>
                <a:cs typeface="Times New Roman" pitchFamily="18" charset="0"/>
              </a:rPr>
              <a:t>République Algérienne Démocratique et Populaire</a:t>
            </a:r>
            <a:endParaRPr kumimoji="0" lang="en-US" sz="2400" b="1" i="0" u="none" strike="noStrike" kern="1200" cap="none" spc="0" normalizeH="0" baseline="0" noProof="0" dirty="0" smtClean="0">
              <a:ln>
                <a:noFill/>
              </a:ln>
              <a:solidFill>
                <a:schemeClr val="bg1"/>
              </a:solidFill>
              <a:effectLst/>
              <a:uLnTx/>
              <a:uFillTx/>
              <a:latin typeface="Times New Roman" pitchFamily="18" charset="0"/>
              <a:ea typeface="+mn-ea"/>
              <a:cs typeface="Times New Roman" pitchFamily="18" charset="0"/>
            </a:endParaRPr>
          </a:p>
          <a:p>
            <a:pPr marL="548640" marR="0" lvl="0" indent="-411480" algn="ctr" defTabSz="914400" rtl="1" eaLnBrk="1" fontAlgn="auto" latinLnBrk="0" hangingPunct="1">
              <a:lnSpc>
                <a:spcPct val="100000"/>
              </a:lnSpc>
              <a:spcBef>
                <a:spcPts val="0"/>
              </a:spcBef>
              <a:spcAft>
                <a:spcPts val="0"/>
              </a:spcAft>
              <a:buClr>
                <a:schemeClr val="tx1">
                  <a:shade val="95000"/>
                </a:schemeClr>
              </a:buClr>
              <a:buSzPct val="65000"/>
              <a:tabLst/>
              <a:defRPr/>
            </a:pPr>
            <a:r>
              <a:rPr kumimoji="0" lang="ar-DZ" sz="2400" b="1" i="0" u="none" strike="noStrike" kern="1200" cap="none" spc="0" normalizeH="0" baseline="0" noProof="0" dirty="0" smtClean="0">
                <a:ln>
                  <a:noFill/>
                </a:ln>
                <a:solidFill>
                  <a:schemeClr val="bg1"/>
                </a:solidFill>
                <a:effectLst/>
                <a:uLnTx/>
                <a:uFillTx/>
                <a:latin typeface="Times New Roman" pitchFamily="18" charset="0"/>
                <a:ea typeface="+mn-ea"/>
                <a:cs typeface="Times New Roman" pitchFamily="18" charset="0"/>
              </a:rPr>
              <a:t>وزارة التعليــم العــالي والبحــث العلمـي</a:t>
            </a:r>
            <a:endParaRPr kumimoji="0" lang="en-US" sz="2400" b="1" i="0" u="none" strike="noStrike" kern="1200" cap="none" spc="0" normalizeH="0" baseline="0" noProof="0" dirty="0" smtClean="0">
              <a:ln>
                <a:noFill/>
              </a:ln>
              <a:solidFill>
                <a:schemeClr val="bg1"/>
              </a:solidFill>
              <a:effectLst/>
              <a:uLnTx/>
              <a:uFillTx/>
              <a:latin typeface="Times New Roman" pitchFamily="18" charset="0"/>
              <a:ea typeface="+mn-ea"/>
              <a:cs typeface="Times New Roman" pitchFamily="18" charset="0"/>
            </a:endParaRPr>
          </a:p>
          <a:p>
            <a:pPr marL="548640" marR="0" lvl="0" indent="-411480" algn="ctr" defTabSz="914400" rtl="0" eaLnBrk="1" fontAlgn="auto" latinLnBrk="0" hangingPunct="1">
              <a:lnSpc>
                <a:spcPct val="100000"/>
              </a:lnSpc>
              <a:spcBef>
                <a:spcPts val="0"/>
              </a:spcBef>
              <a:spcAft>
                <a:spcPts val="0"/>
              </a:spcAft>
              <a:buClr>
                <a:schemeClr val="tx1">
                  <a:shade val="95000"/>
                </a:schemeClr>
              </a:buClr>
              <a:buSzPct val="65000"/>
              <a:tabLst/>
              <a:defRPr/>
            </a:pPr>
            <a:r>
              <a:rPr kumimoji="0" lang="fr-FR" sz="2000" b="1" i="1" u="none" strike="noStrike" kern="1200" cap="none" spc="0" normalizeH="0" baseline="0" noProof="0" dirty="0" smtClean="0">
                <a:ln>
                  <a:noFill/>
                </a:ln>
                <a:solidFill>
                  <a:schemeClr val="bg1"/>
                </a:solidFill>
                <a:effectLst/>
                <a:uLnTx/>
                <a:uFillTx/>
                <a:latin typeface="Times New Roman" pitchFamily="18" charset="0"/>
                <a:ea typeface="+mn-ea"/>
                <a:cs typeface="Times New Roman" pitchFamily="18" charset="0"/>
              </a:rPr>
              <a:t>Ministère de l’Enseignement Supérieur et de la Recherche Scientifique</a:t>
            </a:r>
            <a:endParaRPr kumimoji="0" lang="en-US" sz="2400" b="1" i="0" u="none" strike="noStrike" kern="1200" cap="none" spc="0" normalizeH="0" baseline="0" noProof="0" dirty="0" smtClean="0">
              <a:ln>
                <a:noFill/>
              </a:ln>
              <a:solidFill>
                <a:schemeClr val="bg1"/>
              </a:solidFill>
              <a:effectLst/>
              <a:uLnTx/>
              <a:uFillTx/>
              <a:latin typeface="Times New Roman" pitchFamily="18" charset="0"/>
              <a:ea typeface="+mn-ea"/>
              <a:cs typeface="Times New Roman" pitchFamily="18" charset="0"/>
            </a:endParaRPr>
          </a:p>
          <a:p>
            <a:pPr marL="548640" marR="0" lvl="0" indent="-411480" algn="ctr" defTabSz="914400" rtl="1" eaLnBrk="1" fontAlgn="auto" latinLnBrk="0" hangingPunct="1">
              <a:lnSpc>
                <a:spcPct val="100000"/>
              </a:lnSpc>
              <a:spcBef>
                <a:spcPts val="0"/>
              </a:spcBef>
              <a:spcAft>
                <a:spcPts val="0"/>
              </a:spcAft>
              <a:buClr>
                <a:schemeClr val="tx1">
                  <a:shade val="95000"/>
                </a:schemeClr>
              </a:buClr>
              <a:buSzPct val="65000"/>
              <a:tabLst/>
              <a:defRPr/>
            </a:pPr>
            <a:r>
              <a:rPr kumimoji="0" lang="ar-DZ" sz="2400" b="1" i="1" u="none" strike="noStrike" kern="1200" cap="none" spc="0" normalizeH="0" baseline="0" noProof="0" dirty="0" smtClean="0">
                <a:ln>
                  <a:noFill/>
                </a:ln>
                <a:solidFill>
                  <a:schemeClr val="bg1"/>
                </a:solidFill>
                <a:effectLst/>
                <a:uLnTx/>
                <a:uFillTx/>
                <a:latin typeface="Times New Roman" pitchFamily="18" charset="0"/>
                <a:ea typeface="+mn-ea"/>
                <a:cs typeface="Times New Roman" pitchFamily="18" charset="0"/>
              </a:rPr>
              <a:t>جــامعة محــمد خيضــر – بسكرة –</a:t>
            </a:r>
            <a:endParaRPr kumimoji="0" lang="en-US" sz="2400" b="1" i="0" u="none" strike="noStrike" kern="1200" cap="none" spc="0" normalizeH="0" baseline="0" noProof="0" dirty="0" smtClean="0">
              <a:ln>
                <a:noFill/>
              </a:ln>
              <a:solidFill>
                <a:schemeClr val="bg1"/>
              </a:solidFill>
              <a:effectLst/>
              <a:uLnTx/>
              <a:uFillTx/>
              <a:latin typeface="Times New Roman" pitchFamily="18" charset="0"/>
              <a:ea typeface="+mn-ea"/>
              <a:cs typeface="Times New Roman" pitchFamily="18" charset="0"/>
            </a:endParaRPr>
          </a:p>
          <a:p>
            <a:pPr marL="548640" marR="0" lvl="0" indent="-411480" algn="ctr" defTabSz="914400" rtl="1" eaLnBrk="1" fontAlgn="auto" latinLnBrk="0" hangingPunct="1">
              <a:lnSpc>
                <a:spcPct val="100000"/>
              </a:lnSpc>
              <a:spcBef>
                <a:spcPts val="0"/>
              </a:spcBef>
              <a:spcAft>
                <a:spcPts val="0"/>
              </a:spcAft>
              <a:buClr>
                <a:schemeClr val="tx1">
                  <a:shade val="95000"/>
                </a:schemeClr>
              </a:buClr>
              <a:buSzPct val="65000"/>
              <a:tabLst/>
              <a:defRPr/>
            </a:pPr>
            <a:r>
              <a:rPr kumimoji="0" lang="ar-DZ" sz="2400" b="1" i="1" u="none" strike="noStrike" kern="1200" cap="none" spc="0" normalizeH="0" baseline="0" noProof="0" dirty="0" smtClean="0">
                <a:ln>
                  <a:noFill/>
                </a:ln>
                <a:solidFill>
                  <a:schemeClr val="bg1"/>
                </a:solidFill>
                <a:effectLst/>
                <a:uLnTx/>
                <a:uFillTx/>
                <a:latin typeface="Times New Roman" pitchFamily="18" charset="0"/>
                <a:ea typeface="+mn-ea"/>
                <a:cs typeface="Times New Roman" pitchFamily="18" charset="0"/>
              </a:rPr>
              <a:t>كــلية العلــوم الاقتصــادية و التجــارية وعلــوم التسييــر</a:t>
            </a:r>
            <a:endParaRPr kumimoji="0" lang="en-US" sz="2400" b="1" i="0" u="none" strike="noStrike" kern="1200" cap="none" spc="0" normalizeH="0" baseline="0" noProof="0" dirty="0" smtClean="0">
              <a:ln>
                <a:noFill/>
              </a:ln>
              <a:solidFill>
                <a:schemeClr val="bg1"/>
              </a:solidFill>
              <a:effectLst/>
              <a:uLnTx/>
              <a:uFillTx/>
              <a:latin typeface="Times New Roman" pitchFamily="18" charset="0"/>
              <a:ea typeface="+mn-ea"/>
              <a:cs typeface="Times New Roman" pitchFamily="18" charset="0"/>
            </a:endParaRPr>
          </a:p>
          <a:p>
            <a:pPr marL="548640" marR="0" lvl="0" indent="-411480" algn="ctr" defTabSz="914400" rtl="1" eaLnBrk="1" fontAlgn="auto" latinLnBrk="0" hangingPunct="1">
              <a:lnSpc>
                <a:spcPct val="100000"/>
              </a:lnSpc>
              <a:spcBef>
                <a:spcPts val="0"/>
              </a:spcBef>
              <a:spcAft>
                <a:spcPts val="0"/>
              </a:spcAft>
              <a:buClr>
                <a:schemeClr val="tx1">
                  <a:shade val="95000"/>
                </a:schemeClr>
              </a:buClr>
              <a:buSzPct val="65000"/>
              <a:tabLst/>
              <a:defRPr/>
            </a:pPr>
            <a:r>
              <a:rPr kumimoji="0" lang="ar-DZ" sz="2400" b="1" i="1" u="none" strike="noStrike" kern="1200" cap="none" spc="0" normalizeH="0" baseline="0" noProof="0" dirty="0" smtClean="0">
                <a:ln>
                  <a:noFill/>
                </a:ln>
                <a:solidFill>
                  <a:schemeClr val="bg1"/>
                </a:solidFill>
                <a:effectLst/>
                <a:uLnTx/>
                <a:uFillTx/>
                <a:latin typeface="Times New Roman" pitchFamily="18" charset="0"/>
                <a:ea typeface="+mn-ea"/>
                <a:cs typeface="Times New Roman" pitchFamily="18" charset="0"/>
              </a:rPr>
              <a:t>قسم العلوم التجارية</a:t>
            </a:r>
            <a:endParaRPr kumimoji="0" lang="fr-FR" sz="2400" b="1" i="1" u="none" strike="noStrike" kern="1200" cap="none" spc="0" normalizeH="0" baseline="0" noProof="0" dirty="0" smtClean="0">
              <a:ln>
                <a:noFill/>
              </a:ln>
              <a:solidFill>
                <a:schemeClr val="bg1"/>
              </a:solidFill>
              <a:effectLst/>
              <a:uLnTx/>
              <a:uFillTx/>
              <a:latin typeface="Times New Roman" pitchFamily="18" charset="0"/>
              <a:ea typeface="+mn-ea"/>
              <a:cs typeface="Times New Roman" pitchFamily="18" charset="0"/>
            </a:endParaRPr>
          </a:p>
          <a:p>
            <a:pPr marL="548640" marR="0" lvl="0" indent="-411480" algn="ctr" defTabSz="914400" rtl="1" eaLnBrk="1" fontAlgn="auto" latinLnBrk="0" hangingPunct="1">
              <a:lnSpc>
                <a:spcPct val="100000"/>
              </a:lnSpc>
              <a:spcBef>
                <a:spcPts val="0"/>
              </a:spcBef>
              <a:spcAft>
                <a:spcPts val="0"/>
              </a:spcAft>
              <a:buClr>
                <a:schemeClr val="tx1">
                  <a:shade val="95000"/>
                </a:schemeClr>
              </a:buClr>
              <a:buSzPct val="65000"/>
              <a:tabLst/>
              <a:defRPr/>
            </a:pPr>
            <a:r>
              <a:rPr kumimoji="0" lang="ar-DZ" sz="2400" b="1" i="1" u="none" strike="noStrike" kern="1200" cap="none" spc="0" normalizeH="0" baseline="0" noProof="0" dirty="0" smtClean="0">
                <a:ln>
                  <a:noFill/>
                </a:ln>
                <a:solidFill>
                  <a:schemeClr val="bg1"/>
                </a:solidFill>
                <a:effectLst/>
                <a:uLnTx/>
                <a:uFillTx/>
                <a:latin typeface="Times New Roman" pitchFamily="18" charset="0"/>
                <a:ea typeface="+mn-ea"/>
                <a:cs typeface="Times New Roman" pitchFamily="18" charset="0"/>
              </a:rPr>
              <a:t>فرع</a:t>
            </a:r>
            <a:r>
              <a:rPr kumimoji="0" lang="ar-DZ" sz="2400" b="1" i="1" u="none" strike="noStrike" kern="1200" cap="none" spc="0" normalizeH="0" noProof="0" dirty="0" smtClean="0">
                <a:ln>
                  <a:noFill/>
                </a:ln>
                <a:solidFill>
                  <a:schemeClr val="bg1"/>
                </a:solidFill>
                <a:effectLst/>
                <a:uLnTx/>
                <a:uFillTx/>
                <a:latin typeface="Times New Roman" pitchFamily="18" charset="0"/>
                <a:ea typeface="+mn-ea"/>
                <a:cs typeface="Times New Roman" pitchFamily="18" charset="0"/>
              </a:rPr>
              <a:t> علوم مالية ومحاسبية</a:t>
            </a:r>
            <a:endParaRPr kumimoji="0" lang="en-US" sz="2400" b="1" i="1" u="none" strike="noStrike" kern="1200" cap="none" spc="0" normalizeH="0" baseline="0" noProof="0" dirty="0" smtClean="0">
              <a:ln>
                <a:noFill/>
              </a:ln>
              <a:solidFill>
                <a:schemeClr val="bg1"/>
              </a:solidFill>
              <a:effectLst/>
              <a:uLnTx/>
              <a:uFillTx/>
              <a:latin typeface="Times New Roman" pitchFamily="18" charset="0"/>
              <a:ea typeface="+mn-ea"/>
              <a:cs typeface="Times New Roman" pitchFamily="18" charset="0"/>
            </a:endParaRPr>
          </a:p>
          <a:p>
            <a:pPr marL="548640" marR="0" lvl="0" indent="-411480" algn="ctr" defTabSz="914400" rtl="1" eaLnBrk="1" fontAlgn="auto" latinLnBrk="0" hangingPunct="1">
              <a:lnSpc>
                <a:spcPct val="100000"/>
              </a:lnSpc>
              <a:spcBef>
                <a:spcPts val="0"/>
              </a:spcBef>
              <a:spcAft>
                <a:spcPts val="0"/>
              </a:spcAft>
              <a:buClr>
                <a:schemeClr val="tx1">
                  <a:shade val="95000"/>
                </a:schemeClr>
              </a:buClr>
              <a:buSzPct val="65000"/>
              <a:tabLst/>
              <a:defRPr/>
            </a:pPr>
            <a:r>
              <a:rPr kumimoji="0" lang="ar-DZ" sz="2400" b="1" i="0" u="none" strike="noStrike" kern="1200" cap="none" spc="0" normalizeH="0" baseline="0" noProof="0" dirty="0" smtClean="0">
                <a:ln>
                  <a:noFill/>
                </a:ln>
                <a:solidFill>
                  <a:schemeClr val="bg1"/>
                </a:solidFill>
                <a:effectLst/>
                <a:uLnTx/>
                <a:uFillTx/>
                <a:latin typeface="Times New Roman" pitchFamily="18" charset="0"/>
                <a:ea typeface="Tahoma" pitchFamily="34" charset="0"/>
                <a:cs typeface="Times New Roman" pitchFamily="18" charset="0"/>
              </a:rPr>
              <a:t>سنة ثالثة مالية المؤسسة</a:t>
            </a:r>
            <a:endParaRPr kumimoji="0" lang="ar-DZ" sz="1800" b="1" i="0" u="none" strike="noStrike" kern="1200" cap="none" spc="0" normalizeH="0" baseline="0" noProof="0" dirty="0" smtClean="0">
              <a:ln>
                <a:noFill/>
              </a:ln>
              <a:solidFill>
                <a:schemeClr val="bg1"/>
              </a:solidFill>
              <a:effectLst/>
              <a:uLnTx/>
              <a:uFillTx/>
              <a:latin typeface="Times New Roman" pitchFamily="18" charset="0"/>
              <a:ea typeface="Tahoma" pitchFamily="34" charset="0"/>
              <a:cs typeface="Times New Roman" pitchFamily="18" charset="0"/>
            </a:endParaRPr>
          </a:p>
          <a:p>
            <a:pPr marL="548640" marR="0" lvl="0" indent="-411480" algn="ctr" defTabSz="914400" rtl="1" eaLnBrk="1" fontAlgn="auto" latinLnBrk="0" hangingPunct="1">
              <a:lnSpc>
                <a:spcPct val="100000"/>
              </a:lnSpc>
              <a:spcBef>
                <a:spcPts val="0"/>
              </a:spcBef>
              <a:spcAft>
                <a:spcPts val="0"/>
              </a:spcAft>
              <a:buClr>
                <a:schemeClr val="tx1">
                  <a:shade val="95000"/>
                </a:schemeClr>
              </a:buClr>
              <a:buSzPct val="65000"/>
              <a:tabLst/>
              <a:defRPr/>
            </a:pPr>
            <a:r>
              <a:rPr kumimoji="0" lang="ar-DZ" sz="4000" b="1" i="0" u="none" strike="noStrike" kern="1200" cap="none" spc="0" normalizeH="0" baseline="0" noProof="0" dirty="0" smtClean="0">
                <a:ln>
                  <a:noFill/>
                </a:ln>
                <a:solidFill>
                  <a:srgbClr val="FF0000"/>
                </a:solidFill>
                <a:effectLst/>
                <a:uLnTx/>
                <a:uFillTx/>
                <a:latin typeface="Times New Roman" pitchFamily="18" charset="0"/>
                <a:ea typeface="Tahoma" pitchFamily="34" charset="0"/>
                <a:cs typeface="Times New Roman" pitchFamily="18" charset="0"/>
              </a:rPr>
              <a:t>مقياس: تسيير مالي 2</a:t>
            </a:r>
          </a:p>
          <a:p>
            <a:pPr marL="548640" marR="0" lvl="0" indent="-411480" algn="ctr" defTabSz="914400" rtl="1" eaLnBrk="1" fontAlgn="ctr" latinLnBrk="0" hangingPunct="1">
              <a:lnSpc>
                <a:spcPct val="100000"/>
              </a:lnSpc>
              <a:spcBef>
                <a:spcPct val="20000"/>
              </a:spcBef>
              <a:spcAft>
                <a:spcPts val="0"/>
              </a:spcAft>
              <a:buClr>
                <a:schemeClr val="tx1">
                  <a:shade val="95000"/>
                </a:schemeClr>
              </a:buClr>
              <a:buSzPct val="65000"/>
              <a:tabLst/>
              <a:defRPr/>
            </a:pPr>
            <a:r>
              <a:rPr kumimoji="0" lang="ar-DZ" sz="2000" b="1" i="0" u="none" strike="noStrike" kern="1200" cap="none" spc="0" normalizeH="0" baseline="0" noProof="0" dirty="0" smtClean="0">
                <a:ln>
                  <a:noFill/>
                </a:ln>
                <a:solidFill>
                  <a:schemeClr val="bg1"/>
                </a:solidFill>
                <a:effectLst/>
                <a:uLnTx/>
                <a:uFillTx/>
                <a:latin typeface="Times New Roman" pitchFamily="18" charset="0"/>
                <a:ea typeface="+mn-ea"/>
                <a:cs typeface="Times New Roman" pitchFamily="18" charset="0"/>
              </a:rPr>
              <a:t>الموسم الجامعي: 2021/2020</a:t>
            </a:r>
            <a:endParaRPr kumimoji="0" lang="ar-DZ" sz="2800" b="1" i="0" u="none" strike="noStrike" kern="1200" cap="none" spc="0" normalizeH="0" baseline="0" noProof="0" dirty="0" smtClean="0">
              <a:ln>
                <a:noFill/>
              </a:ln>
              <a:solidFill>
                <a:schemeClr val="bg1"/>
              </a:solidFill>
              <a:effectLst/>
              <a:uLnTx/>
              <a:uFillTx/>
              <a:latin typeface="Times New Roman" pitchFamily="18" charset="0"/>
              <a:ea typeface="+mn-ea"/>
              <a:cs typeface="Times New Roman" pitchFamily="18" charset="0"/>
            </a:endParaRPr>
          </a:p>
        </p:txBody>
      </p:sp>
      <p:sp>
        <p:nvSpPr>
          <p:cNvPr id="5" name="Rectangle 4"/>
          <p:cNvSpPr/>
          <p:nvPr/>
        </p:nvSpPr>
        <p:spPr>
          <a:xfrm>
            <a:off x="0" y="4648201"/>
            <a:ext cx="9144000" cy="1471172"/>
          </a:xfrm>
          <a:prstGeom prst="rect">
            <a:avLst/>
          </a:prstGeom>
        </p:spPr>
        <p:txBody>
          <a:bodyPr wrap="square">
            <a:spAutoFit/>
          </a:bodyPr>
          <a:lstStyle/>
          <a:p>
            <a:pPr lvl="0" algn="ctr" rtl="1" fontAlgn="ctr">
              <a:spcBef>
                <a:spcPct val="20000"/>
              </a:spcBef>
              <a:buClr>
                <a:srgbClr val="F0A22E"/>
              </a:buClr>
              <a:buSzPct val="70000"/>
              <a:defRPr/>
            </a:pPr>
            <a:r>
              <a:rPr lang="ar-DZ" sz="3200" b="1" dirty="0">
                <a:solidFill>
                  <a:prstClr val="black"/>
                </a:solidFill>
                <a:latin typeface="Adobe Arabic" pitchFamily="18" charset="-78"/>
                <a:cs typeface="Adobe Arabic" pitchFamily="18" charset="-78"/>
              </a:rPr>
              <a:t>موضوع </a:t>
            </a:r>
            <a:r>
              <a:rPr lang="ar-DZ" sz="3200" b="1" dirty="0" smtClean="0">
                <a:solidFill>
                  <a:prstClr val="black"/>
                </a:solidFill>
                <a:latin typeface="Adobe Arabic" pitchFamily="18" charset="-78"/>
                <a:cs typeface="Adobe Arabic" pitchFamily="18" charset="-78"/>
              </a:rPr>
              <a:t>المحاضرة 04:</a:t>
            </a:r>
            <a:endParaRPr lang="fr-FR" sz="3200" b="1" dirty="0" smtClean="0">
              <a:solidFill>
                <a:prstClr val="black"/>
              </a:solidFill>
              <a:latin typeface="Adobe Arabic" pitchFamily="18" charset="-78"/>
              <a:cs typeface="Adobe Arabic" pitchFamily="18" charset="-78"/>
            </a:endParaRPr>
          </a:p>
          <a:p>
            <a:pPr lvl="0" algn="ctr" rtl="1" fontAlgn="ctr">
              <a:spcBef>
                <a:spcPct val="20000"/>
              </a:spcBef>
              <a:buClr>
                <a:srgbClr val="F0A22E"/>
              </a:buClr>
              <a:buSzPct val="70000"/>
              <a:defRPr/>
            </a:pPr>
            <a:r>
              <a:rPr lang="ar-DZ" sz="4800" b="1" dirty="0" smtClean="0">
                <a:solidFill>
                  <a:srgbClr val="FF0000"/>
                </a:solidFill>
                <a:latin typeface="Adobe Arabic" pitchFamily="18" charset="-78"/>
                <a:cs typeface="Adobe Arabic" pitchFamily="18" charset="-78"/>
              </a:rPr>
              <a:t>معايير تقييم واختيار الاستثمارات</a:t>
            </a:r>
            <a:r>
              <a:rPr lang="ar-DZ" sz="4800" b="1" dirty="0" smtClean="0">
                <a:solidFill>
                  <a:srgbClr val="006600"/>
                </a:solidFill>
                <a:latin typeface="Adobe Arabic" pitchFamily="18" charset="-78"/>
                <a:cs typeface="Adobe Arabic" pitchFamily="18" charset="-78"/>
              </a:rPr>
              <a:t>( </a:t>
            </a:r>
            <a:r>
              <a:rPr lang="ar-DZ" sz="4800" b="1" dirty="0" err="1" smtClean="0">
                <a:solidFill>
                  <a:srgbClr val="006600"/>
                </a:solidFill>
                <a:latin typeface="Adobe Arabic" pitchFamily="18" charset="-78"/>
                <a:cs typeface="Adobe Arabic" pitchFamily="18" charset="-78"/>
              </a:rPr>
              <a:t>ج</a:t>
            </a:r>
            <a:r>
              <a:rPr lang="ar-DZ" sz="4800" b="1" dirty="0" smtClean="0">
                <a:solidFill>
                  <a:srgbClr val="006600"/>
                </a:solidFill>
                <a:latin typeface="Adobe Arabic" pitchFamily="18" charset="-78"/>
                <a:cs typeface="Adobe Arabic" pitchFamily="18" charset="-78"/>
              </a:rPr>
              <a:t> 2)</a:t>
            </a:r>
            <a:endParaRPr lang="ar-DZ" sz="4800" b="1" dirty="0">
              <a:solidFill>
                <a:srgbClr val="006600"/>
              </a:solidFill>
              <a:latin typeface="Adobe Arabic" pitchFamily="18" charset="-78"/>
              <a:cs typeface="Adobe Arabic" pitchFamily="18" charset="-78"/>
            </a:endParaRPr>
          </a:p>
        </p:txBody>
      </p:sp>
      <p:grpSp>
        <p:nvGrpSpPr>
          <p:cNvPr id="2" name="Group 1"/>
          <p:cNvGrpSpPr>
            <a:grpSpLocks/>
          </p:cNvGrpSpPr>
          <p:nvPr/>
        </p:nvGrpSpPr>
        <p:grpSpPr bwMode="auto">
          <a:xfrm>
            <a:off x="228600" y="304800"/>
            <a:ext cx="989398" cy="1143000"/>
            <a:chOff x="4041" y="5842"/>
            <a:chExt cx="1056" cy="1375"/>
          </a:xfrm>
        </p:grpSpPr>
        <p:sp>
          <p:nvSpPr>
            <p:cNvPr id="7" name="Oval 2"/>
            <p:cNvSpPr>
              <a:spLocks noChangeArrowheads="1"/>
            </p:cNvSpPr>
            <p:nvPr/>
          </p:nvSpPr>
          <p:spPr bwMode="auto">
            <a:xfrm>
              <a:off x="4041" y="5842"/>
              <a:ext cx="1056" cy="1375"/>
            </a:xfrm>
            <a:prstGeom prst="ellipse">
              <a:avLst/>
            </a:prstGeom>
            <a:solidFill>
              <a:srgbClr val="FFFFFF"/>
            </a:solidFill>
            <a:ln w="19050">
              <a:solidFill>
                <a:srgbClr val="333399"/>
              </a:solidFill>
              <a:round/>
              <a:headEnd/>
              <a:tailEnd/>
            </a:ln>
          </p:spPr>
          <p:txBody>
            <a:bodyPr vert="horz" wrap="square" lIns="91440" tIns="45720" rIns="91440" bIns="45720" numCol="1" anchor="t" anchorCtr="0" compatLnSpc="1">
              <a:prstTxWarp prst="textNoShape">
                <a:avLst/>
              </a:prstTxWarp>
            </a:bodyPr>
            <a:lstStyle/>
            <a:p>
              <a:endParaRPr lang="ar-DZ" dirty="0"/>
            </a:p>
          </p:txBody>
        </p:sp>
        <p:pic>
          <p:nvPicPr>
            <p:cNvPr id="8" name="Picture 3" descr="SigleUNI4"/>
            <p:cNvPicPr>
              <a:picLocks noChangeAspect="1" noChangeArrowheads="1"/>
            </p:cNvPicPr>
            <p:nvPr/>
          </p:nvPicPr>
          <p:blipFill>
            <a:blip r:embed="rId2" cstate="print">
              <a:extLst>
                <a:ext uri="{28A0092B-C50C-407E-A947-70E740481C1C}">
                  <a14:useLocalDpi xmlns:a14="http://schemas.microsoft.com/office/drawing/2010/main" xmlns="" val="0"/>
                </a:ext>
              </a:extLst>
            </a:blip>
            <a:srcRect l="2623" t="1465" r="1811"/>
            <a:stretch>
              <a:fillRect/>
            </a:stretch>
          </p:blipFill>
          <p:spPr bwMode="auto">
            <a:xfrm>
              <a:off x="4193" y="6073"/>
              <a:ext cx="742" cy="904"/>
            </a:xfrm>
            <a:prstGeom prst="rect">
              <a:avLst/>
            </a:prstGeom>
            <a:noFill/>
            <a:extLst>
              <a:ext uri="{909E8E84-426E-40DD-AFC4-6F175D3DCCD1}">
                <a14:hiddenFill xmlns:a14="http://schemas.microsoft.com/office/drawing/2010/main" xmlns="">
                  <a:solidFill>
                    <a:srgbClr val="FFFFFF"/>
                  </a:solidFill>
                </a14:hiddenFill>
              </a:ext>
            </a:extLst>
          </p:spPr>
        </p:pic>
        <p:sp>
          <p:nvSpPr>
            <p:cNvPr id="9" name="WordArt 4"/>
            <p:cNvSpPr>
              <a:spLocks noChangeArrowheads="1" noChangeShapeType="1" noTextEdit="1"/>
            </p:cNvSpPr>
            <p:nvPr/>
          </p:nvSpPr>
          <p:spPr bwMode="auto">
            <a:xfrm>
              <a:off x="4190" y="5978"/>
              <a:ext cx="733" cy="746"/>
            </a:xfrm>
            <a:prstGeom prst="rect">
              <a:avLst/>
            </a:prstGeom>
            <a:extLst>
              <a:ext uri="{91240B29-F687-4F45-9708-019B960494DF}">
                <a14:hiddenLine xmlns:a14="http://schemas.microsoft.com/office/drawing/2010/main" xmlns="" w="9525">
                  <a:solidFill>
                    <a:srgbClr val="000000"/>
                  </a:solidFill>
                  <a:round/>
                  <a:headEnd/>
                  <a:tailEnd/>
                </a14:hiddenLine>
              </a:ext>
              <a:ext uri="{AF507438-7753-43E0-B8FC-AC1667EBCBE1}">
                <a14:hiddenEffects xmlns:a14="http://schemas.microsoft.com/office/drawing/2010/main" xmlns="">
                  <a:effectLst/>
                </a14:hiddenEffects>
              </a:ext>
            </a:extLst>
          </p:spPr>
          <p:txBody>
            <a:bodyPr wrap="none" fromWordArt="1">
              <a:prstTxWarp prst="textArchUp">
                <a:avLst>
                  <a:gd name="adj" fmla="val 10800000"/>
                </a:avLst>
              </a:prstTxWarp>
            </a:bodyPr>
            <a:lstStyle/>
            <a:p>
              <a:pPr algn="ctr" rtl="1">
                <a:buNone/>
              </a:pPr>
              <a:r>
                <a:rPr lang="ar-DZ" sz="3600" kern="10" spc="0" dirty="0" smtClean="0">
                  <a:ln>
                    <a:noFill/>
                  </a:ln>
                  <a:solidFill>
                    <a:srgbClr val="000080"/>
                  </a:solidFill>
                  <a:effectLst/>
                  <a:latin typeface="AF_Aseer"/>
                </a:rPr>
                <a:t>جامعــــــة محمد خيضــــــــــــر</a:t>
              </a:r>
              <a:endParaRPr lang="ar-DZ" sz="3600" kern="10" spc="0" dirty="0">
                <a:ln>
                  <a:noFill/>
                </a:ln>
                <a:solidFill>
                  <a:srgbClr val="000080"/>
                </a:solidFill>
                <a:effectLst/>
                <a:latin typeface="AF_Aseer"/>
              </a:endParaRPr>
            </a:p>
          </p:txBody>
        </p:sp>
        <p:sp>
          <p:nvSpPr>
            <p:cNvPr id="10" name="WordArt 5"/>
            <p:cNvSpPr>
              <a:spLocks noChangeArrowheads="1" noChangeShapeType="1" noTextEdit="1"/>
            </p:cNvSpPr>
            <p:nvPr/>
          </p:nvSpPr>
          <p:spPr bwMode="auto">
            <a:xfrm>
              <a:off x="4316" y="7018"/>
              <a:ext cx="490" cy="123"/>
            </a:xfrm>
            <a:prstGeom prst="rect">
              <a:avLst/>
            </a:prstGeom>
            <a:extLst>
              <a:ext uri="{91240B29-F687-4F45-9708-019B960494DF}">
                <a14:hiddenLine xmlns:a14="http://schemas.microsoft.com/office/drawing/2010/main" xmlns="" w="9525">
                  <a:solidFill>
                    <a:srgbClr val="000000"/>
                  </a:solidFill>
                  <a:round/>
                  <a:headEnd/>
                  <a:tailEnd/>
                </a14:hiddenLine>
              </a:ext>
              <a:ext uri="{AF507438-7753-43E0-B8FC-AC1667EBCBE1}">
                <a14:hiddenEffects xmlns:a14="http://schemas.microsoft.com/office/drawing/2010/main" xmlns="">
                  <a:effectLst/>
                </a14:hiddenEffects>
              </a:ext>
            </a:extLst>
          </p:spPr>
          <p:txBody>
            <a:bodyPr wrap="none" fromWordArt="1">
              <a:prstTxWarp prst="textPlain">
                <a:avLst>
                  <a:gd name="adj" fmla="val 50000"/>
                </a:avLst>
              </a:prstTxWarp>
            </a:bodyPr>
            <a:lstStyle/>
            <a:p>
              <a:pPr algn="ctr" rtl="1">
                <a:buNone/>
              </a:pPr>
              <a:r>
                <a:rPr lang="ar-DZ" sz="3600" kern="10" spc="0" dirty="0" smtClean="0">
                  <a:ln>
                    <a:noFill/>
                  </a:ln>
                  <a:solidFill>
                    <a:srgbClr val="000080"/>
                  </a:solidFill>
                  <a:effectLst/>
                  <a:latin typeface="AF_Aseer"/>
                </a:rPr>
                <a:t>بــســكــــــــــــرة</a:t>
              </a:r>
              <a:endParaRPr lang="ar-DZ" sz="3600" kern="10" spc="0" dirty="0">
                <a:ln>
                  <a:noFill/>
                </a:ln>
                <a:solidFill>
                  <a:srgbClr val="000080"/>
                </a:solidFill>
                <a:effectLst/>
                <a:latin typeface="AF_Aseer"/>
              </a:endParaRPr>
            </a:p>
          </p:txBody>
        </p:sp>
      </p:grpSp>
      <p:grpSp>
        <p:nvGrpSpPr>
          <p:cNvPr id="3" name="Group 1"/>
          <p:cNvGrpSpPr>
            <a:grpSpLocks/>
          </p:cNvGrpSpPr>
          <p:nvPr/>
        </p:nvGrpSpPr>
        <p:grpSpPr bwMode="auto">
          <a:xfrm>
            <a:off x="7926002" y="304800"/>
            <a:ext cx="989398" cy="1143000"/>
            <a:chOff x="4041" y="5842"/>
            <a:chExt cx="1056" cy="1375"/>
          </a:xfrm>
        </p:grpSpPr>
        <p:sp>
          <p:nvSpPr>
            <p:cNvPr id="12" name="Oval 2"/>
            <p:cNvSpPr>
              <a:spLocks noChangeArrowheads="1"/>
            </p:cNvSpPr>
            <p:nvPr/>
          </p:nvSpPr>
          <p:spPr bwMode="auto">
            <a:xfrm>
              <a:off x="4041" y="5842"/>
              <a:ext cx="1056" cy="1375"/>
            </a:xfrm>
            <a:prstGeom prst="ellipse">
              <a:avLst/>
            </a:prstGeom>
            <a:solidFill>
              <a:srgbClr val="FFFFFF"/>
            </a:solidFill>
            <a:ln w="19050">
              <a:solidFill>
                <a:srgbClr val="333399"/>
              </a:solidFill>
              <a:round/>
              <a:headEnd/>
              <a:tailEnd/>
            </a:ln>
          </p:spPr>
          <p:txBody>
            <a:bodyPr vert="horz" wrap="square" lIns="91440" tIns="45720" rIns="91440" bIns="45720" numCol="1" anchor="t" anchorCtr="0" compatLnSpc="1">
              <a:prstTxWarp prst="textNoShape">
                <a:avLst/>
              </a:prstTxWarp>
            </a:bodyPr>
            <a:lstStyle/>
            <a:p>
              <a:endParaRPr lang="ar-DZ" dirty="0"/>
            </a:p>
          </p:txBody>
        </p:sp>
        <p:pic>
          <p:nvPicPr>
            <p:cNvPr id="13" name="Picture 3" descr="SigleUNI4"/>
            <p:cNvPicPr>
              <a:picLocks noChangeAspect="1" noChangeArrowheads="1"/>
            </p:cNvPicPr>
            <p:nvPr/>
          </p:nvPicPr>
          <p:blipFill>
            <a:blip r:embed="rId2" cstate="print">
              <a:extLst>
                <a:ext uri="{28A0092B-C50C-407E-A947-70E740481C1C}">
                  <a14:useLocalDpi xmlns:a14="http://schemas.microsoft.com/office/drawing/2010/main" xmlns="" val="0"/>
                </a:ext>
              </a:extLst>
            </a:blip>
            <a:srcRect l="2623" t="1465" r="1811"/>
            <a:stretch>
              <a:fillRect/>
            </a:stretch>
          </p:blipFill>
          <p:spPr bwMode="auto">
            <a:xfrm>
              <a:off x="4193" y="6073"/>
              <a:ext cx="742" cy="904"/>
            </a:xfrm>
            <a:prstGeom prst="rect">
              <a:avLst/>
            </a:prstGeom>
            <a:noFill/>
            <a:extLst>
              <a:ext uri="{909E8E84-426E-40DD-AFC4-6F175D3DCCD1}">
                <a14:hiddenFill xmlns:a14="http://schemas.microsoft.com/office/drawing/2010/main" xmlns="">
                  <a:solidFill>
                    <a:srgbClr val="FFFFFF"/>
                  </a:solidFill>
                </a14:hiddenFill>
              </a:ext>
            </a:extLst>
          </p:spPr>
        </p:pic>
        <p:sp>
          <p:nvSpPr>
            <p:cNvPr id="14" name="WordArt 4"/>
            <p:cNvSpPr>
              <a:spLocks noChangeArrowheads="1" noChangeShapeType="1" noTextEdit="1"/>
            </p:cNvSpPr>
            <p:nvPr/>
          </p:nvSpPr>
          <p:spPr bwMode="auto">
            <a:xfrm>
              <a:off x="4190" y="5978"/>
              <a:ext cx="733" cy="746"/>
            </a:xfrm>
            <a:prstGeom prst="rect">
              <a:avLst/>
            </a:prstGeom>
            <a:extLst>
              <a:ext uri="{91240B29-F687-4F45-9708-019B960494DF}">
                <a14:hiddenLine xmlns:a14="http://schemas.microsoft.com/office/drawing/2010/main" xmlns="" w="9525">
                  <a:solidFill>
                    <a:srgbClr val="000000"/>
                  </a:solidFill>
                  <a:round/>
                  <a:headEnd/>
                  <a:tailEnd/>
                </a14:hiddenLine>
              </a:ext>
              <a:ext uri="{AF507438-7753-43E0-B8FC-AC1667EBCBE1}">
                <a14:hiddenEffects xmlns:a14="http://schemas.microsoft.com/office/drawing/2010/main" xmlns="">
                  <a:effectLst/>
                </a14:hiddenEffects>
              </a:ext>
            </a:extLst>
          </p:spPr>
          <p:txBody>
            <a:bodyPr wrap="none" fromWordArt="1">
              <a:prstTxWarp prst="textArchUp">
                <a:avLst>
                  <a:gd name="adj" fmla="val 10800000"/>
                </a:avLst>
              </a:prstTxWarp>
            </a:bodyPr>
            <a:lstStyle/>
            <a:p>
              <a:pPr algn="ctr" rtl="1">
                <a:buNone/>
              </a:pPr>
              <a:r>
                <a:rPr lang="ar-DZ" sz="3600" kern="10" spc="0" dirty="0" smtClean="0">
                  <a:ln>
                    <a:noFill/>
                  </a:ln>
                  <a:solidFill>
                    <a:srgbClr val="000080"/>
                  </a:solidFill>
                  <a:effectLst/>
                  <a:latin typeface="AF_Aseer"/>
                </a:rPr>
                <a:t>جامعــــــة محمد خيضــــــــــــر</a:t>
              </a:r>
              <a:endParaRPr lang="ar-DZ" sz="3600" kern="10" spc="0" dirty="0">
                <a:ln>
                  <a:noFill/>
                </a:ln>
                <a:solidFill>
                  <a:srgbClr val="000080"/>
                </a:solidFill>
                <a:effectLst/>
                <a:latin typeface="AF_Aseer"/>
              </a:endParaRPr>
            </a:p>
          </p:txBody>
        </p:sp>
        <p:sp>
          <p:nvSpPr>
            <p:cNvPr id="15" name="WordArt 5"/>
            <p:cNvSpPr>
              <a:spLocks noChangeArrowheads="1" noChangeShapeType="1" noTextEdit="1"/>
            </p:cNvSpPr>
            <p:nvPr/>
          </p:nvSpPr>
          <p:spPr bwMode="auto">
            <a:xfrm>
              <a:off x="4316" y="7018"/>
              <a:ext cx="490" cy="123"/>
            </a:xfrm>
            <a:prstGeom prst="rect">
              <a:avLst/>
            </a:prstGeom>
            <a:extLst>
              <a:ext uri="{91240B29-F687-4F45-9708-019B960494DF}">
                <a14:hiddenLine xmlns:a14="http://schemas.microsoft.com/office/drawing/2010/main" xmlns="" w="9525">
                  <a:solidFill>
                    <a:srgbClr val="000000"/>
                  </a:solidFill>
                  <a:round/>
                  <a:headEnd/>
                  <a:tailEnd/>
                </a14:hiddenLine>
              </a:ext>
              <a:ext uri="{AF507438-7753-43E0-B8FC-AC1667EBCBE1}">
                <a14:hiddenEffects xmlns:a14="http://schemas.microsoft.com/office/drawing/2010/main" xmlns="">
                  <a:effectLst/>
                </a14:hiddenEffects>
              </a:ext>
            </a:extLst>
          </p:spPr>
          <p:txBody>
            <a:bodyPr wrap="none" fromWordArt="1">
              <a:prstTxWarp prst="textPlain">
                <a:avLst>
                  <a:gd name="adj" fmla="val 50000"/>
                </a:avLst>
              </a:prstTxWarp>
            </a:bodyPr>
            <a:lstStyle/>
            <a:p>
              <a:pPr algn="ctr" rtl="1">
                <a:buNone/>
              </a:pPr>
              <a:r>
                <a:rPr lang="ar-DZ" sz="3600" kern="10" spc="0" dirty="0" smtClean="0">
                  <a:ln>
                    <a:noFill/>
                  </a:ln>
                  <a:solidFill>
                    <a:srgbClr val="000080"/>
                  </a:solidFill>
                  <a:effectLst/>
                  <a:latin typeface="AF_Aseer"/>
                </a:rPr>
                <a:t>بــســكــــــــــــرة</a:t>
              </a:r>
              <a:endParaRPr lang="ar-DZ" sz="3600" kern="10" spc="0" dirty="0">
                <a:ln>
                  <a:noFill/>
                </a:ln>
                <a:solidFill>
                  <a:srgbClr val="000080"/>
                </a:solidFill>
                <a:effectLst/>
                <a:latin typeface="AF_Aseer"/>
              </a:endParaRPr>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with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additive="base">
                                        <p:cTn id="7"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anim calcmode="lin" valueType="num">
                                      <p:cBhvr additive="base">
                                        <p:cTn id="11" dur="500" fill="hold"/>
                                        <p:tgtEl>
                                          <p:spTgt spid="4">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4">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anim calcmode="lin" valueType="num">
                                      <p:cBhvr additive="base">
                                        <p:cTn id="15" dur="500" fill="hold"/>
                                        <p:tgtEl>
                                          <p:spTgt spid="4">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4">
                                            <p:txEl>
                                              <p:pRg st="2" end="2"/>
                                            </p:txEl>
                                          </p:spTgt>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4">
                                            <p:txEl>
                                              <p:pRg st="3" end="3"/>
                                            </p:txEl>
                                          </p:spTgt>
                                        </p:tgtEl>
                                        <p:attrNameLst>
                                          <p:attrName>style.visibility</p:attrName>
                                        </p:attrNameLst>
                                      </p:cBhvr>
                                      <p:to>
                                        <p:strVal val="visible"/>
                                      </p:to>
                                    </p:set>
                                    <p:anim calcmode="lin" valueType="num">
                                      <p:cBhvr additive="base">
                                        <p:cTn id="19" dur="500" fill="hold"/>
                                        <p:tgtEl>
                                          <p:spTgt spid="4">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4">
                                            <p:txEl>
                                              <p:pRg st="3" end="3"/>
                                            </p:txEl>
                                          </p:spTgt>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4">
                                            <p:txEl>
                                              <p:pRg st="4" end="4"/>
                                            </p:txEl>
                                          </p:spTgt>
                                        </p:tgtEl>
                                        <p:attrNameLst>
                                          <p:attrName>style.visibility</p:attrName>
                                        </p:attrNameLst>
                                      </p:cBhvr>
                                      <p:to>
                                        <p:strVal val="visible"/>
                                      </p:to>
                                    </p:set>
                                    <p:anim calcmode="lin" valueType="num">
                                      <p:cBhvr additive="base">
                                        <p:cTn id="23" dur="500" fill="hold"/>
                                        <p:tgtEl>
                                          <p:spTgt spid="4">
                                            <p:txEl>
                                              <p:pRg st="4" end="4"/>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4">
                                            <p:txEl>
                                              <p:pRg st="4" end="4"/>
                                            </p:txEl>
                                          </p:spTgt>
                                        </p:tgtEl>
                                        <p:attrNameLst>
                                          <p:attrName>ppt_y</p:attrName>
                                        </p:attrNameLst>
                                      </p:cBhvr>
                                      <p:tavLst>
                                        <p:tav tm="0">
                                          <p:val>
                                            <p:strVal val="1+#ppt_h/2"/>
                                          </p:val>
                                        </p:tav>
                                        <p:tav tm="100000">
                                          <p:val>
                                            <p:strVal val="#ppt_y"/>
                                          </p:val>
                                        </p:tav>
                                      </p:tavLst>
                                    </p:anim>
                                  </p:childTnLst>
                                </p:cTn>
                              </p:par>
                              <p:par>
                                <p:cTn id="25" presetID="2" presetClass="entr" presetSubtype="4" fill="hold" nodeType="withEffect">
                                  <p:stCondLst>
                                    <p:cond delay="0"/>
                                  </p:stCondLst>
                                  <p:childTnLst>
                                    <p:set>
                                      <p:cBhvr>
                                        <p:cTn id="26" dur="1" fill="hold">
                                          <p:stCondLst>
                                            <p:cond delay="0"/>
                                          </p:stCondLst>
                                        </p:cTn>
                                        <p:tgtEl>
                                          <p:spTgt spid="4">
                                            <p:txEl>
                                              <p:pRg st="5" end="5"/>
                                            </p:txEl>
                                          </p:spTgt>
                                        </p:tgtEl>
                                        <p:attrNameLst>
                                          <p:attrName>style.visibility</p:attrName>
                                        </p:attrNameLst>
                                      </p:cBhvr>
                                      <p:to>
                                        <p:strVal val="visible"/>
                                      </p:to>
                                    </p:set>
                                    <p:anim calcmode="lin" valueType="num">
                                      <p:cBhvr additive="base">
                                        <p:cTn id="27" dur="500" fill="hold"/>
                                        <p:tgtEl>
                                          <p:spTgt spid="4">
                                            <p:txEl>
                                              <p:pRg st="5" end="5"/>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4">
                                            <p:txEl>
                                              <p:pRg st="5" end="5"/>
                                            </p:txEl>
                                          </p:spTgt>
                                        </p:tgtEl>
                                        <p:attrNameLst>
                                          <p:attrName>ppt_y</p:attrName>
                                        </p:attrNameLst>
                                      </p:cBhvr>
                                      <p:tavLst>
                                        <p:tav tm="0">
                                          <p:val>
                                            <p:strVal val="1+#ppt_h/2"/>
                                          </p:val>
                                        </p:tav>
                                        <p:tav tm="100000">
                                          <p:val>
                                            <p:strVal val="#ppt_y"/>
                                          </p:val>
                                        </p:tav>
                                      </p:tavLst>
                                    </p:anim>
                                  </p:childTnLst>
                                </p:cTn>
                              </p:par>
                              <p:par>
                                <p:cTn id="29" presetID="2" presetClass="entr" presetSubtype="4" fill="hold" nodeType="withEffect">
                                  <p:stCondLst>
                                    <p:cond delay="0"/>
                                  </p:stCondLst>
                                  <p:childTnLst>
                                    <p:set>
                                      <p:cBhvr>
                                        <p:cTn id="30" dur="1" fill="hold">
                                          <p:stCondLst>
                                            <p:cond delay="0"/>
                                          </p:stCondLst>
                                        </p:cTn>
                                        <p:tgtEl>
                                          <p:spTgt spid="4">
                                            <p:txEl>
                                              <p:pRg st="6" end="6"/>
                                            </p:txEl>
                                          </p:spTgt>
                                        </p:tgtEl>
                                        <p:attrNameLst>
                                          <p:attrName>style.visibility</p:attrName>
                                        </p:attrNameLst>
                                      </p:cBhvr>
                                      <p:to>
                                        <p:strVal val="visible"/>
                                      </p:to>
                                    </p:set>
                                    <p:anim calcmode="lin" valueType="num">
                                      <p:cBhvr additive="base">
                                        <p:cTn id="31" dur="500" fill="hold"/>
                                        <p:tgtEl>
                                          <p:spTgt spid="4">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4">
                                            <p:txEl>
                                              <p:pRg st="6" end="6"/>
                                            </p:txEl>
                                          </p:spTgt>
                                        </p:tgtEl>
                                        <p:attrNameLst>
                                          <p:attrName>ppt_y</p:attrName>
                                        </p:attrNameLst>
                                      </p:cBhvr>
                                      <p:tavLst>
                                        <p:tav tm="0">
                                          <p:val>
                                            <p:strVal val="1+#ppt_h/2"/>
                                          </p:val>
                                        </p:tav>
                                        <p:tav tm="100000">
                                          <p:val>
                                            <p:strVal val="#ppt_y"/>
                                          </p:val>
                                        </p:tav>
                                      </p:tavLst>
                                    </p:anim>
                                  </p:childTnLst>
                                </p:cTn>
                              </p:par>
                              <p:par>
                                <p:cTn id="33" presetID="2" presetClass="entr" presetSubtype="4" fill="hold" nodeType="withEffect">
                                  <p:stCondLst>
                                    <p:cond delay="0"/>
                                  </p:stCondLst>
                                  <p:childTnLst>
                                    <p:set>
                                      <p:cBhvr>
                                        <p:cTn id="34" dur="1" fill="hold">
                                          <p:stCondLst>
                                            <p:cond delay="0"/>
                                          </p:stCondLst>
                                        </p:cTn>
                                        <p:tgtEl>
                                          <p:spTgt spid="4">
                                            <p:txEl>
                                              <p:pRg st="7" end="7"/>
                                            </p:txEl>
                                          </p:spTgt>
                                        </p:tgtEl>
                                        <p:attrNameLst>
                                          <p:attrName>style.visibility</p:attrName>
                                        </p:attrNameLst>
                                      </p:cBhvr>
                                      <p:to>
                                        <p:strVal val="visible"/>
                                      </p:to>
                                    </p:set>
                                    <p:anim calcmode="lin" valueType="num">
                                      <p:cBhvr additive="base">
                                        <p:cTn id="35" dur="500" fill="hold"/>
                                        <p:tgtEl>
                                          <p:spTgt spid="4">
                                            <p:txEl>
                                              <p:pRg st="7" end="7"/>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4">
                                            <p:txEl>
                                              <p:pRg st="7" end="7"/>
                                            </p:txEl>
                                          </p:spTgt>
                                        </p:tgtEl>
                                        <p:attrNameLst>
                                          <p:attrName>ppt_y</p:attrName>
                                        </p:attrNameLst>
                                      </p:cBhvr>
                                      <p:tavLst>
                                        <p:tav tm="0">
                                          <p:val>
                                            <p:strVal val="1+#ppt_h/2"/>
                                          </p:val>
                                        </p:tav>
                                        <p:tav tm="100000">
                                          <p:val>
                                            <p:strVal val="#ppt_y"/>
                                          </p:val>
                                        </p:tav>
                                      </p:tavLst>
                                    </p:anim>
                                  </p:childTnLst>
                                </p:cTn>
                              </p:par>
                              <p:par>
                                <p:cTn id="37" presetID="2" presetClass="entr" presetSubtype="4" fill="hold" nodeType="withEffect">
                                  <p:stCondLst>
                                    <p:cond delay="0"/>
                                  </p:stCondLst>
                                  <p:childTnLst>
                                    <p:set>
                                      <p:cBhvr>
                                        <p:cTn id="38" dur="1" fill="hold">
                                          <p:stCondLst>
                                            <p:cond delay="0"/>
                                          </p:stCondLst>
                                        </p:cTn>
                                        <p:tgtEl>
                                          <p:spTgt spid="4">
                                            <p:txEl>
                                              <p:pRg st="8" end="8"/>
                                            </p:txEl>
                                          </p:spTgt>
                                        </p:tgtEl>
                                        <p:attrNameLst>
                                          <p:attrName>style.visibility</p:attrName>
                                        </p:attrNameLst>
                                      </p:cBhvr>
                                      <p:to>
                                        <p:strVal val="visible"/>
                                      </p:to>
                                    </p:set>
                                    <p:anim calcmode="lin" valueType="num">
                                      <p:cBhvr additive="base">
                                        <p:cTn id="39" dur="500" fill="hold"/>
                                        <p:tgtEl>
                                          <p:spTgt spid="4">
                                            <p:txEl>
                                              <p:pRg st="8" end="8"/>
                                            </p:txEl>
                                          </p:spTgt>
                                        </p:tgtEl>
                                        <p:attrNameLst>
                                          <p:attrName>ppt_x</p:attrName>
                                        </p:attrNameLst>
                                      </p:cBhvr>
                                      <p:tavLst>
                                        <p:tav tm="0">
                                          <p:val>
                                            <p:strVal val="#ppt_x"/>
                                          </p:val>
                                        </p:tav>
                                        <p:tav tm="100000">
                                          <p:val>
                                            <p:strVal val="#ppt_x"/>
                                          </p:val>
                                        </p:tav>
                                      </p:tavLst>
                                    </p:anim>
                                    <p:anim calcmode="lin" valueType="num">
                                      <p:cBhvr additive="base">
                                        <p:cTn id="40" dur="500" fill="hold"/>
                                        <p:tgtEl>
                                          <p:spTgt spid="4">
                                            <p:txEl>
                                              <p:pRg st="8" end="8"/>
                                            </p:txEl>
                                          </p:spTgt>
                                        </p:tgtEl>
                                        <p:attrNameLst>
                                          <p:attrName>ppt_y</p:attrName>
                                        </p:attrNameLst>
                                      </p:cBhvr>
                                      <p:tavLst>
                                        <p:tav tm="0">
                                          <p:val>
                                            <p:strVal val="1+#ppt_h/2"/>
                                          </p:val>
                                        </p:tav>
                                        <p:tav tm="100000">
                                          <p:val>
                                            <p:strVal val="#ppt_y"/>
                                          </p:val>
                                        </p:tav>
                                      </p:tavLst>
                                    </p:anim>
                                  </p:childTnLst>
                                </p:cTn>
                              </p:par>
                              <p:par>
                                <p:cTn id="41" presetID="2" presetClass="entr" presetSubtype="4" fill="hold" nodeType="withEffect">
                                  <p:stCondLst>
                                    <p:cond delay="0"/>
                                  </p:stCondLst>
                                  <p:childTnLst>
                                    <p:set>
                                      <p:cBhvr>
                                        <p:cTn id="42" dur="1" fill="hold">
                                          <p:stCondLst>
                                            <p:cond delay="0"/>
                                          </p:stCondLst>
                                        </p:cTn>
                                        <p:tgtEl>
                                          <p:spTgt spid="4">
                                            <p:txEl>
                                              <p:pRg st="9" end="9"/>
                                            </p:txEl>
                                          </p:spTgt>
                                        </p:tgtEl>
                                        <p:attrNameLst>
                                          <p:attrName>style.visibility</p:attrName>
                                        </p:attrNameLst>
                                      </p:cBhvr>
                                      <p:to>
                                        <p:strVal val="visible"/>
                                      </p:to>
                                    </p:set>
                                    <p:anim calcmode="lin" valueType="num">
                                      <p:cBhvr additive="base">
                                        <p:cTn id="43" dur="500" fill="hold"/>
                                        <p:tgtEl>
                                          <p:spTgt spid="4">
                                            <p:txEl>
                                              <p:pRg st="9" end="9"/>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4">
                                            <p:txEl>
                                              <p:pRg st="9" end="9"/>
                                            </p:txEl>
                                          </p:spTgt>
                                        </p:tgtEl>
                                        <p:attrNameLst>
                                          <p:attrName>ppt_y</p:attrName>
                                        </p:attrNameLst>
                                      </p:cBhvr>
                                      <p:tavLst>
                                        <p:tav tm="0">
                                          <p:val>
                                            <p:strVal val="1+#ppt_h/2"/>
                                          </p:val>
                                        </p:tav>
                                        <p:tav tm="100000">
                                          <p:val>
                                            <p:strVal val="#ppt_y"/>
                                          </p:val>
                                        </p:tav>
                                      </p:tavLst>
                                    </p:anim>
                                  </p:childTnLst>
                                </p:cTn>
                              </p:par>
                              <p:par>
                                <p:cTn id="45" presetID="2" presetClass="entr" presetSubtype="4" fill="hold" nodeType="withEffect">
                                  <p:stCondLst>
                                    <p:cond delay="0"/>
                                  </p:stCondLst>
                                  <p:childTnLst>
                                    <p:set>
                                      <p:cBhvr>
                                        <p:cTn id="46" dur="1" fill="hold">
                                          <p:stCondLst>
                                            <p:cond delay="0"/>
                                          </p:stCondLst>
                                        </p:cTn>
                                        <p:tgtEl>
                                          <p:spTgt spid="4">
                                            <p:txEl>
                                              <p:pRg st="10" end="10"/>
                                            </p:txEl>
                                          </p:spTgt>
                                        </p:tgtEl>
                                        <p:attrNameLst>
                                          <p:attrName>style.visibility</p:attrName>
                                        </p:attrNameLst>
                                      </p:cBhvr>
                                      <p:to>
                                        <p:strVal val="visible"/>
                                      </p:to>
                                    </p:set>
                                    <p:anim calcmode="lin" valueType="num">
                                      <p:cBhvr additive="base">
                                        <p:cTn id="47" dur="500" fill="hold"/>
                                        <p:tgtEl>
                                          <p:spTgt spid="4">
                                            <p:txEl>
                                              <p:pRg st="10" end="10"/>
                                            </p:txEl>
                                          </p:spTgt>
                                        </p:tgtEl>
                                        <p:attrNameLst>
                                          <p:attrName>ppt_x</p:attrName>
                                        </p:attrNameLst>
                                      </p:cBhvr>
                                      <p:tavLst>
                                        <p:tav tm="0">
                                          <p:val>
                                            <p:strVal val="#ppt_x"/>
                                          </p:val>
                                        </p:tav>
                                        <p:tav tm="100000">
                                          <p:val>
                                            <p:strVal val="#ppt_x"/>
                                          </p:val>
                                        </p:tav>
                                      </p:tavLst>
                                    </p:anim>
                                    <p:anim calcmode="lin" valueType="num">
                                      <p:cBhvr additive="base">
                                        <p:cTn id="48" dur="500" fill="hold"/>
                                        <p:tgtEl>
                                          <p:spTgt spid="4">
                                            <p:txEl>
                                              <p:pRg st="10" end="1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9" name="Rectangle 1"/>
          <p:cNvSpPr>
            <a:spLocks noChangeArrowheads="1"/>
          </p:cNvSpPr>
          <p:nvPr/>
        </p:nvSpPr>
        <p:spPr bwMode="auto">
          <a:xfrm>
            <a:off x="228600" y="1219200"/>
            <a:ext cx="8534400" cy="95410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1" eaLnBrk="1" fontAlgn="base" latinLnBrk="0" hangingPunct="1">
              <a:lnSpc>
                <a:spcPct val="100000"/>
              </a:lnSpc>
              <a:spcBef>
                <a:spcPct val="0"/>
              </a:spcBef>
              <a:spcAft>
                <a:spcPct val="0"/>
              </a:spcAft>
              <a:buClrTx/>
              <a:buSzTx/>
              <a:buFontTx/>
              <a:buNone/>
              <a:tabLst/>
            </a:pPr>
            <a:r>
              <a:rPr kumimoji="0" lang="ar-DZ" sz="2800" b="1" i="0" u="none" strike="noStrike" cap="none" normalizeH="0" baseline="0" dirty="0" smtClean="0">
                <a:ln>
                  <a:noFill/>
                </a:ln>
                <a:solidFill>
                  <a:schemeClr val="bg1"/>
                </a:solidFill>
                <a:effectLst/>
                <a:latin typeface="Simplified Arabic"/>
                <a:ea typeface="Calibri" pitchFamily="34" charset="0"/>
                <a:cs typeface="Arial" pitchFamily="34" charset="0"/>
              </a:rPr>
              <a:t>    إن حساب عناصر الاستثمار ليس هدفا في ذاته، وإنما لاستخدامها في تقييم الاستثمارات والمفاضلة بينها</a:t>
            </a:r>
            <a:r>
              <a:rPr kumimoji="0" lang="ar-DZ" sz="2800" b="1" i="0" u="none" strike="noStrike" cap="none" normalizeH="0" dirty="0" smtClean="0">
                <a:ln>
                  <a:noFill/>
                </a:ln>
                <a:solidFill>
                  <a:schemeClr val="bg1"/>
                </a:solidFill>
                <a:effectLst/>
                <a:latin typeface="Simplified Arabic"/>
                <a:ea typeface="Calibri" pitchFamily="34" charset="0"/>
                <a:cs typeface="Arial" pitchFamily="34" charset="0"/>
              </a:rPr>
              <a:t> من خلال عدة معايير.</a:t>
            </a:r>
            <a:endParaRPr kumimoji="0" lang="ar-DZ" sz="4000" b="0" i="0" u="none" strike="noStrike" cap="none" normalizeH="0" baseline="0" dirty="0" smtClean="0">
              <a:ln>
                <a:noFill/>
              </a:ln>
              <a:solidFill>
                <a:schemeClr val="bg1"/>
              </a:solidFill>
              <a:effectLst/>
              <a:latin typeface="Arial" pitchFamily="34" charset="0"/>
              <a:cs typeface="Arial" pitchFamily="34" charset="0"/>
            </a:endParaRPr>
          </a:p>
        </p:txBody>
      </p:sp>
      <p:sp>
        <p:nvSpPr>
          <p:cNvPr id="5" name="Rectangle 4"/>
          <p:cNvSpPr/>
          <p:nvPr/>
        </p:nvSpPr>
        <p:spPr>
          <a:xfrm>
            <a:off x="7543800" y="533400"/>
            <a:ext cx="1148071" cy="646331"/>
          </a:xfrm>
          <a:prstGeom prst="rect">
            <a:avLst/>
          </a:prstGeom>
        </p:spPr>
        <p:txBody>
          <a:bodyPr wrap="none">
            <a:spAutoFit/>
          </a:bodyPr>
          <a:lstStyle/>
          <a:p>
            <a:r>
              <a:rPr lang="ar-DZ" sz="3600" b="1" dirty="0" smtClean="0">
                <a:solidFill>
                  <a:srgbClr val="FF0000"/>
                </a:solidFill>
                <a:latin typeface="Simplified Arabic"/>
                <a:ea typeface="Calibri" pitchFamily="34" charset="0"/>
                <a:cs typeface="Arial" pitchFamily="34" charset="0"/>
              </a:rPr>
              <a:t>تمهيد:</a:t>
            </a:r>
            <a:endParaRPr lang="fr-FR" sz="3600" dirty="0">
              <a:solidFill>
                <a:srgbClr val="FF0000"/>
              </a:solidFill>
            </a:endParaRPr>
          </a:p>
        </p:txBody>
      </p:sp>
      <p:sp>
        <p:nvSpPr>
          <p:cNvPr id="66561" name="Rectangle 1"/>
          <p:cNvSpPr>
            <a:spLocks noChangeArrowheads="1"/>
          </p:cNvSpPr>
          <p:nvPr/>
        </p:nvSpPr>
        <p:spPr bwMode="auto">
          <a:xfrm>
            <a:off x="228600" y="2209800"/>
            <a:ext cx="8610600" cy="440120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r" defTabSz="914400" rtl="1" eaLnBrk="1" fontAlgn="base" latinLnBrk="0" hangingPunct="1">
              <a:lnSpc>
                <a:spcPct val="100000"/>
              </a:lnSpc>
              <a:spcBef>
                <a:spcPct val="0"/>
              </a:spcBef>
              <a:spcAft>
                <a:spcPct val="0"/>
              </a:spcAft>
              <a:buClrTx/>
              <a:buSzTx/>
              <a:buFontTx/>
              <a:buNone/>
              <a:tabLst/>
            </a:pPr>
            <a:r>
              <a:rPr kumimoji="0" lang="ar-DZ" sz="2800" b="1" i="0" u="none" strike="noStrike" cap="none" normalizeH="0" baseline="0" dirty="0" smtClean="0">
                <a:ln>
                  <a:noFill/>
                </a:ln>
                <a:solidFill>
                  <a:schemeClr val="bg1"/>
                </a:solidFill>
                <a:effectLst/>
                <a:latin typeface="Calibri" pitchFamily="34" charset="0"/>
                <a:ea typeface="Calibri" pitchFamily="34" charset="0"/>
                <a:cs typeface="Arial" pitchFamily="34" charset="0"/>
              </a:rPr>
              <a:t>    ويمكن تقسيم هاته المعايير إلى فئتين:</a:t>
            </a:r>
            <a:endParaRPr kumimoji="0" lang="fr-FR" sz="2800" b="1" i="0" u="none" strike="noStrike" cap="none" normalizeH="0" baseline="0" dirty="0" smtClean="0">
              <a:ln>
                <a:noFill/>
              </a:ln>
              <a:solidFill>
                <a:schemeClr val="bg1"/>
              </a:solidFill>
              <a:effectLst/>
              <a:latin typeface="Arial" pitchFamily="34" charset="0"/>
              <a:cs typeface="Arial" pitchFamily="34" charset="0"/>
            </a:endParaRPr>
          </a:p>
          <a:p>
            <a:pPr marL="0" marR="0" lvl="0" indent="0" algn="r" defTabSz="914400" rtl="1" eaLnBrk="0" fontAlgn="base" latinLnBrk="0" hangingPunct="0">
              <a:lnSpc>
                <a:spcPct val="100000"/>
              </a:lnSpc>
              <a:spcBef>
                <a:spcPct val="0"/>
              </a:spcBef>
              <a:spcAft>
                <a:spcPct val="0"/>
              </a:spcAft>
              <a:buClrTx/>
              <a:buSzTx/>
              <a:buFontTx/>
              <a:buNone/>
              <a:tabLst/>
            </a:pPr>
            <a:r>
              <a:rPr kumimoji="0" lang="ar-DZ" sz="2800" b="1" i="0" u="none" strike="noStrike" cap="none" normalizeH="0" baseline="0" dirty="0" smtClean="0">
                <a:ln>
                  <a:noFill/>
                </a:ln>
                <a:solidFill>
                  <a:srgbClr val="FF0000"/>
                </a:solidFill>
                <a:effectLst/>
                <a:latin typeface="Calibri" pitchFamily="34" charset="0"/>
                <a:ea typeface="Calibri" pitchFamily="34" charset="0"/>
                <a:cs typeface="Arial" pitchFamily="34" charset="0"/>
              </a:rPr>
              <a:t>معايير لا تأخذ الزمن في الاعتبار: </a:t>
            </a:r>
            <a:endParaRPr kumimoji="0" lang="fr-FR" sz="2800" b="1" i="0" u="none" strike="noStrike" cap="none" normalizeH="0" baseline="0" dirty="0" smtClean="0">
              <a:ln>
                <a:noFill/>
              </a:ln>
              <a:solidFill>
                <a:srgbClr val="FF0000"/>
              </a:solidFill>
              <a:effectLst/>
              <a:latin typeface="Arial" pitchFamily="34" charset="0"/>
              <a:cs typeface="Arial" pitchFamily="34" charset="0"/>
            </a:endParaRPr>
          </a:p>
          <a:p>
            <a:pPr marL="290513" marR="0" lvl="0" algn="r" defTabSz="914400" rtl="1" eaLnBrk="0" fontAlgn="base" latinLnBrk="0" hangingPunct="0">
              <a:lnSpc>
                <a:spcPct val="100000"/>
              </a:lnSpc>
              <a:spcBef>
                <a:spcPct val="0"/>
              </a:spcBef>
              <a:spcAft>
                <a:spcPct val="0"/>
              </a:spcAft>
              <a:buClr>
                <a:srgbClr val="FF0000"/>
              </a:buClr>
              <a:buSzPct val="80000"/>
              <a:buFont typeface="Wingdings" pitchFamily="2" charset="2"/>
              <a:buChar char="ü"/>
              <a:tabLst/>
            </a:pPr>
            <a:r>
              <a:rPr kumimoji="0" lang="ar-DZ" sz="2800" b="1" i="0" u="none" strike="noStrike" cap="none" normalizeH="0" baseline="0" dirty="0" smtClean="0">
                <a:ln>
                  <a:noFill/>
                </a:ln>
                <a:solidFill>
                  <a:schemeClr val="bg1"/>
                </a:solidFill>
                <a:effectLst/>
                <a:latin typeface="Calibri" pitchFamily="34" charset="0"/>
                <a:ea typeface="Calibri" pitchFamily="34" charset="0"/>
                <a:cs typeface="Arial" pitchFamily="34" charset="0"/>
              </a:rPr>
              <a:t>معدل العائد المحاسبي= </a:t>
            </a:r>
            <a:r>
              <a:rPr kumimoji="0" lang="ar-DZ" sz="2000" b="1" i="0" u="none" strike="noStrike" cap="none" normalizeH="0" baseline="0" dirty="0" smtClean="0">
                <a:ln>
                  <a:noFill/>
                </a:ln>
                <a:solidFill>
                  <a:schemeClr val="bg1"/>
                </a:solidFill>
                <a:effectLst/>
                <a:latin typeface="Calibri" pitchFamily="34" charset="0"/>
                <a:ea typeface="Calibri" pitchFamily="34" charset="0"/>
                <a:cs typeface="Arial" pitchFamily="34" charset="0"/>
              </a:rPr>
              <a:t>متوسط</a:t>
            </a:r>
            <a:r>
              <a:rPr kumimoji="0" lang="ar-DZ" sz="2000" b="1" i="0" u="none" strike="noStrike" cap="none" normalizeH="0" dirty="0" smtClean="0">
                <a:ln>
                  <a:noFill/>
                </a:ln>
                <a:solidFill>
                  <a:schemeClr val="bg1"/>
                </a:solidFill>
                <a:effectLst/>
                <a:latin typeface="Calibri" pitchFamily="34" charset="0"/>
                <a:ea typeface="Calibri" pitchFamily="34" charset="0"/>
                <a:cs typeface="Arial" pitchFamily="34" charset="0"/>
              </a:rPr>
              <a:t> الربح المحاسبي÷ متوسط تكلفة الاستثمار</a:t>
            </a:r>
            <a:r>
              <a:rPr kumimoji="0" lang="ar-DZ"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a:t>
            </a:r>
            <a:endParaRPr kumimoji="0" lang="fr-FR" sz="2800" b="1" i="0" u="none" strike="noStrike" cap="none" normalizeH="0" baseline="0" dirty="0" smtClean="0">
              <a:ln>
                <a:noFill/>
              </a:ln>
              <a:solidFill>
                <a:schemeClr val="bg1"/>
              </a:solidFill>
              <a:effectLst/>
              <a:latin typeface="Arial" pitchFamily="34" charset="0"/>
              <a:cs typeface="Arial" pitchFamily="34" charset="0"/>
            </a:endParaRPr>
          </a:p>
          <a:p>
            <a:pPr marL="290513" marR="0" lvl="0" algn="r" defTabSz="914400" rtl="1" eaLnBrk="0" fontAlgn="base" latinLnBrk="0" hangingPunct="0">
              <a:lnSpc>
                <a:spcPct val="100000"/>
              </a:lnSpc>
              <a:spcBef>
                <a:spcPct val="0"/>
              </a:spcBef>
              <a:spcAft>
                <a:spcPct val="0"/>
              </a:spcAft>
              <a:buClr>
                <a:srgbClr val="FF0000"/>
              </a:buClr>
              <a:buSzPct val="80000"/>
              <a:buFont typeface="Wingdings" pitchFamily="2" charset="2"/>
              <a:buChar char="ü"/>
              <a:tabLst/>
            </a:pPr>
            <a:r>
              <a:rPr kumimoji="0" lang="ar-DZ" sz="2800" b="1" i="0" u="none" strike="noStrike" cap="none" normalizeH="0" baseline="0" dirty="0" smtClean="0">
                <a:ln>
                  <a:noFill/>
                </a:ln>
                <a:solidFill>
                  <a:schemeClr val="bg1"/>
                </a:solidFill>
                <a:effectLst/>
                <a:latin typeface="Calibri" pitchFamily="34" charset="0"/>
                <a:ea typeface="Calibri" pitchFamily="34" charset="0"/>
                <a:cs typeface="Arial" pitchFamily="34" charset="0"/>
              </a:rPr>
              <a:t>فترة الاسترداد العادية.</a:t>
            </a:r>
            <a:endParaRPr kumimoji="0" lang="fr-FR" sz="2800" b="1" i="0" u="none" strike="noStrike" cap="none" normalizeH="0" baseline="0" dirty="0" smtClean="0">
              <a:ln>
                <a:noFill/>
              </a:ln>
              <a:solidFill>
                <a:schemeClr val="bg1"/>
              </a:solidFill>
              <a:effectLst/>
              <a:latin typeface="Arial" pitchFamily="34" charset="0"/>
              <a:cs typeface="Arial" pitchFamily="34" charset="0"/>
            </a:endParaRPr>
          </a:p>
          <a:p>
            <a:pPr marL="0" marR="0" lvl="0" indent="0" algn="r" defTabSz="914400" rtl="1" eaLnBrk="0" fontAlgn="base" latinLnBrk="0" hangingPunct="0">
              <a:lnSpc>
                <a:spcPct val="100000"/>
              </a:lnSpc>
              <a:spcBef>
                <a:spcPct val="0"/>
              </a:spcBef>
              <a:spcAft>
                <a:spcPct val="0"/>
              </a:spcAft>
              <a:buClrTx/>
              <a:buSzTx/>
              <a:buFontTx/>
              <a:buNone/>
              <a:tabLst/>
            </a:pPr>
            <a:r>
              <a:rPr kumimoji="0" lang="ar-DZ" sz="2800" b="1" i="0" u="none" strike="noStrike" cap="none" normalizeH="0" baseline="0" dirty="0" smtClean="0">
                <a:ln>
                  <a:noFill/>
                </a:ln>
                <a:solidFill>
                  <a:srgbClr val="FF0000"/>
                </a:solidFill>
                <a:effectLst/>
                <a:latin typeface="Calibri" pitchFamily="34" charset="0"/>
                <a:ea typeface="Calibri" pitchFamily="34" charset="0"/>
                <a:cs typeface="Arial" pitchFamily="34" charset="0"/>
              </a:rPr>
              <a:t>معايير تأخذ الزمن في الاعتبار عبر خصم التدفقات النقدية: </a:t>
            </a:r>
            <a:endParaRPr kumimoji="0" lang="fr-FR" sz="2800" b="1" i="0" u="none" strike="noStrike" cap="none" normalizeH="0" baseline="0" dirty="0" smtClean="0">
              <a:ln>
                <a:noFill/>
              </a:ln>
              <a:solidFill>
                <a:srgbClr val="FF0000"/>
              </a:solidFill>
              <a:effectLst/>
              <a:latin typeface="Arial" pitchFamily="34" charset="0"/>
              <a:cs typeface="Arial" pitchFamily="34" charset="0"/>
            </a:endParaRPr>
          </a:p>
          <a:p>
            <a:pPr marL="347663" marR="0" lvl="0" indent="-57150" algn="r" defTabSz="914400" rtl="1" eaLnBrk="0" fontAlgn="base" latinLnBrk="0" hangingPunct="0">
              <a:lnSpc>
                <a:spcPct val="100000"/>
              </a:lnSpc>
              <a:spcBef>
                <a:spcPct val="0"/>
              </a:spcBef>
              <a:spcAft>
                <a:spcPct val="0"/>
              </a:spcAft>
              <a:buClr>
                <a:srgbClr val="FF0000"/>
              </a:buClr>
              <a:buSzPct val="80000"/>
              <a:buFont typeface="Wingdings" pitchFamily="2" charset="2"/>
              <a:buChar char="ü"/>
              <a:tabLst/>
            </a:pPr>
            <a:r>
              <a:rPr kumimoji="0" lang="ar-DZ" sz="2800" b="1" i="0" u="none" strike="noStrike" cap="none" normalizeH="0" baseline="0" dirty="0" smtClean="0">
                <a:ln>
                  <a:noFill/>
                </a:ln>
                <a:solidFill>
                  <a:schemeClr val="bg1"/>
                </a:solidFill>
                <a:effectLst/>
                <a:latin typeface="Calibri" pitchFamily="34" charset="0"/>
                <a:ea typeface="Calibri" pitchFamily="34" charset="0"/>
                <a:cs typeface="Arial" pitchFamily="34" charset="0"/>
              </a:rPr>
              <a:t>فترة الاسترداد المخصومة؛</a:t>
            </a:r>
            <a:endParaRPr kumimoji="0" lang="fr-FR" sz="2800" b="1" i="0" u="none" strike="noStrike" cap="none" normalizeH="0" baseline="0" dirty="0" smtClean="0">
              <a:ln>
                <a:noFill/>
              </a:ln>
              <a:solidFill>
                <a:schemeClr val="bg1"/>
              </a:solidFill>
              <a:effectLst/>
              <a:latin typeface="Arial" pitchFamily="34" charset="0"/>
              <a:cs typeface="Arial" pitchFamily="34" charset="0"/>
            </a:endParaRPr>
          </a:p>
          <a:p>
            <a:pPr marL="347663" marR="0" lvl="0" indent="-57150" algn="r" defTabSz="914400" rtl="1" eaLnBrk="0" fontAlgn="base" latinLnBrk="0" hangingPunct="0">
              <a:lnSpc>
                <a:spcPct val="100000"/>
              </a:lnSpc>
              <a:spcBef>
                <a:spcPct val="0"/>
              </a:spcBef>
              <a:spcAft>
                <a:spcPct val="0"/>
              </a:spcAft>
              <a:buClr>
                <a:srgbClr val="FF0000"/>
              </a:buClr>
              <a:buSzPct val="80000"/>
              <a:buFont typeface="Wingdings" pitchFamily="2" charset="2"/>
              <a:buChar char="ü"/>
              <a:tabLst/>
            </a:pPr>
            <a:r>
              <a:rPr kumimoji="0" lang="ar-DZ" sz="2800" b="1" i="0" u="none" strike="noStrike" cap="none" normalizeH="0" baseline="0" dirty="0" smtClean="0">
                <a:ln>
                  <a:noFill/>
                </a:ln>
                <a:solidFill>
                  <a:schemeClr val="bg1"/>
                </a:solidFill>
                <a:effectLst/>
                <a:latin typeface="Calibri" pitchFamily="34" charset="0"/>
                <a:ea typeface="Calibri" pitchFamily="34" charset="0"/>
                <a:cs typeface="Arial" pitchFamily="34" charset="0"/>
              </a:rPr>
              <a:t>القيمة الحالية الصافية؛</a:t>
            </a:r>
            <a:endParaRPr kumimoji="0" lang="fr-FR" sz="2800" b="1" i="0" u="none" strike="noStrike" cap="none" normalizeH="0" baseline="0" dirty="0" smtClean="0">
              <a:ln>
                <a:noFill/>
              </a:ln>
              <a:solidFill>
                <a:schemeClr val="bg1"/>
              </a:solidFill>
              <a:effectLst/>
              <a:latin typeface="Arial" pitchFamily="34" charset="0"/>
              <a:cs typeface="Arial" pitchFamily="34" charset="0"/>
            </a:endParaRPr>
          </a:p>
          <a:p>
            <a:pPr marL="347663" marR="0" lvl="0" indent="-57150" algn="r" defTabSz="914400" rtl="1" eaLnBrk="0" fontAlgn="base" latinLnBrk="0" hangingPunct="0">
              <a:lnSpc>
                <a:spcPct val="100000"/>
              </a:lnSpc>
              <a:spcBef>
                <a:spcPct val="0"/>
              </a:spcBef>
              <a:spcAft>
                <a:spcPct val="0"/>
              </a:spcAft>
              <a:buClr>
                <a:srgbClr val="FF0000"/>
              </a:buClr>
              <a:buSzPct val="80000"/>
              <a:buFont typeface="Wingdings" pitchFamily="2" charset="2"/>
              <a:buChar char="ü"/>
              <a:tabLst/>
            </a:pPr>
            <a:r>
              <a:rPr kumimoji="0" lang="ar-DZ" sz="2800" b="1" i="0" u="none" strike="noStrike" cap="none" normalizeH="0" baseline="0" dirty="0" smtClean="0">
                <a:ln>
                  <a:noFill/>
                </a:ln>
                <a:solidFill>
                  <a:schemeClr val="bg1"/>
                </a:solidFill>
                <a:effectLst/>
                <a:latin typeface="Calibri" pitchFamily="34" charset="0"/>
                <a:ea typeface="Calibri" pitchFamily="34" charset="0"/>
                <a:cs typeface="Arial" pitchFamily="34" charset="0"/>
              </a:rPr>
              <a:t>مؤشر الربحية؛</a:t>
            </a:r>
            <a:endParaRPr kumimoji="0" lang="fr-FR" sz="2800" b="1" i="0" u="none" strike="noStrike" cap="none" normalizeH="0" baseline="0" dirty="0" smtClean="0">
              <a:ln>
                <a:noFill/>
              </a:ln>
              <a:solidFill>
                <a:schemeClr val="bg1"/>
              </a:solidFill>
              <a:effectLst/>
              <a:latin typeface="Arial" pitchFamily="34" charset="0"/>
              <a:cs typeface="Arial" pitchFamily="34" charset="0"/>
            </a:endParaRPr>
          </a:p>
          <a:p>
            <a:pPr marL="347663" marR="0" lvl="0" indent="-57150" algn="r" defTabSz="914400" rtl="1" eaLnBrk="0" fontAlgn="base" latinLnBrk="0" hangingPunct="0">
              <a:lnSpc>
                <a:spcPct val="100000"/>
              </a:lnSpc>
              <a:spcBef>
                <a:spcPct val="0"/>
              </a:spcBef>
              <a:spcAft>
                <a:spcPct val="0"/>
              </a:spcAft>
              <a:buClr>
                <a:srgbClr val="FF0000"/>
              </a:buClr>
              <a:buSzPct val="80000"/>
              <a:buFont typeface="Wingdings" pitchFamily="2" charset="2"/>
              <a:buChar char="ü"/>
              <a:tabLst/>
            </a:pPr>
            <a:r>
              <a:rPr kumimoji="0" lang="ar-DZ" sz="2800" b="1" i="0" u="none" strike="noStrike" cap="none" normalizeH="0" baseline="0" dirty="0" smtClean="0">
                <a:ln>
                  <a:noFill/>
                </a:ln>
                <a:solidFill>
                  <a:schemeClr val="bg1"/>
                </a:solidFill>
                <a:effectLst/>
                <a:latin typeface="Calibri" pitchFamily="34" charset="0"/>
                <a:ea typeface="Calibri" pitchFamily="34" charset="0"/>
                <a:cs typeface="Arial" pitchFamily="34" charset="0"/>
              </a:rPr>
              <a:t>معدل العائد الداخلي؛</a:t>
            </a:r>
            <a:endParaRPr kumimoji="0" lang="fr-FR" sz="2800" b="1" i="0" u="none" strike="noStrike" cap="none" normalizeH="0" baseline="0" dirty="0" smtClean="0">
              <a:ln>
                <a:noFill/>
              </a:ln>
              <a:solidFill>
                <a:schemeClr val="bg1"/>
              </a:solidFill>
              <a:effectLst/>
              <a:latin typeface="Arial" pitchFamily="34" charset="0"/>
              <a:cs typeface="Arial" pitchFamily="34" charset="0"/>
            </a:endParaRPr>
          </a:p>
          <a:p>
            <a:pPr marL="347663" marR="0" lvl="0" indent="-57150" algn="r" defTabSz="914400" rtl="1" eaLnBrk="0" fontAlgn="base" latinLnBrk="0" hangingPunct="0">
              <a:lnSpc>
                <a:spcPct val="100000"/>
              </a:lnSpc>
              <a:spcBef>
                <a:spcPct val="0"/>
              </a:spcBef>
              <a:spcAft>
                <a:spcPct val="0"/>
              </a:spcAft>
              <a:buClr>
                <a:srgbClr val="FF0000"/>
              </a:buClr>
              <a:buSzPct val="80000"/>
              <a:buFont typeface="Wingdings" pitchFamily="2" charset="2"/>
              <a:buChar char="ü"/>
              <a:tabLst/>
            </a:pPr>
            <a:r>
              <a:rPr kumimoji="0" lang="ar-DZ" sz="2800" b="1" i="0" u="none" strike="noStrike" cap="none" normalizeH="0" baseline="0" dirty="0" smtClean="0">
                <a:ln>
                  <a:noFill/>
                </a:ln>
                <a:solidFill>
                  <a:schemeClr val="bg1"/>
                </a:solidFill>
                <a:effectLst/>
                <a:latin typeface="Calibri" pitchFamily="34" charset="0"/>
                <a:ea typeface="Calibri" pitchFamily="34" charset="0"/>
                <a:cs typeface="Arial" pitchFamily="34" charset="0"/>
              </a:rPr>
              <a:t>الدفعة المكافئة.</a:t>
            </a:r>
            <a:endParaRPr kumimoji="0" lang="ar-DZ" sz="2800" b="1" i="0" u="none" strike="noStrike" cap="none" normalizeH="0" baseline="0" dirty="0" smtClean="0">
              <a:ln>
                <a:noFill/>
              </a:ln>
              <a:solidFill>
                <a:schemeClr val="bg1"/>
              </a:solidFill>
              <a:effectLst/>
              <a:latin typeface="Arial" pitchFamily="34" charset="0"/>
              <a:cs typeface="Arial" pitchFamily="34" charset="0"/>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 3" descr="Time_is_money-29387.png"/>
          <p:cNvPicPr/>
          <p:nvPr/>
        </p:nvPicPr>
        <p:blipFill>
          <a:blip r:embed="rId2"/>
          <a:stretch>
            <a:fillRect/>
          </a:stretch>
        </p:blipFill>
        <p:spPr>
          <a:xfrm>
            <a:off x="304800" y="2209800"/>
            <a:ext cx="8458200" cy="3505200"/>
          </a:xfrm>
          <a:prstGeom prst="rect">
            <a:avLst/>
          </a:prstGeom>
        </p:spPr>
      </p:pic>
      <p:sp>
        <p:nvSpPr>
          <p:cNvPr id="5" name="Rectangle 4"/>
          <p:cNvSpPr/>
          <p:nvPr/>
        </p:nvSpPr>
        <p:spPr>
          <a:xfrm>
            <a:off x="2819400" y="838200"/>
            <a:ext cx="3643947" cy="707886"/>
          </a:xfrm>
          <a:prstGeom prst="rect">
            <a:avLst/>
          </a:prstGeom>
        </p:spPr>
        <p:txBody>
          <a:bodyPr wrap="none">
            <a:spAutoFit/>
          </a:bodyPr>
          <a:lstStyle/>
          <a:p>
            <a:pPr algn="ctr" rtl="1"/>
            <a:r>
              <a:rPr lang="ar-SA" sz="4000" b="1" dirty="0" smtClean="0">
                <a:solidFill>
                  <a:srgbClr val="FF0000"/>
                </a:solidFill>
                <a:latin typeface="Times New Roman" pitchFamily="18" charset="0"/>
                <a:ea typeface="Calibri" pitchFamily="34" charset="0"/>
                <a:cs typeface="Times New Roman" pitchFamily="18" charset="0"/>
              </a:rPr>
              <a:t>القيمة الزمنية للنقود</a:t>
            </a:r>
            <a:r>
              <a:rPr lang="ar-DZ" sz="4000" b="1" dirty="0" smtClean="0">
                <a:solidFill>
                  <a:srgbClr val="FF0000"/>
                </a:solidFill>
                <a:latin typeface="Times New Roman" pitchFamily="18" charset="0"/>
                <a:ea typeface="Calibri" pitchFamily="34" charset="0"/>
                <a:cs typeface="Times New Roman" pitchFamily="18" charset="0"/>
              </a:rPr>
              <a:t> </a:t>
            </a:r>
            <a:endParaRPr lang="fr-FR" sz="4000"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09" name="Rectangle 1"/>
          <p:cNvSpPr>
            <a:spLocks noChangeArrowheads="1"/>
          </p:cNvSpPr>
          <p:nvPr/>
        </p:nvSpPr>
        <p:spPr bwMode="auto">
          <a:xfrm>
            <a:off x="228600" y="510600"/>
            <a:ext cx="8610600" cy="64633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lvl="0" algn="just" rtl="1" fontAlgn="base">
              <a:spcBef>
                <a:spcPct val="0"/>
              </a:spcBef>
              <a:spcAft>
                <a:spcPct val="0"/>
              </a:spcAft>
              <a:tabLst>
                <a:tab pos="130175" algn="r"/>
                <a:tab pos="220663" algn="r"/>
              </a:tabLst>
            </a:pPr>
            <a:r>
              <a:rPr kumimoji="0" lang="ar-DZ" sz="36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2. </a:t>
            </a:r>
            <a:r>
              <a:rPr kumimoji="0" lang="ar-SA" sz="36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القيمة الزمنية للنقود</a:t>
            </a:r>
            <a:r>
              <a:rPr kumimoji="0" lang="ar-DZ" sz="36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 </a:t>
            </a:r>
            <a:r>
              <a:rPr lang="fr-FR" sz="3600" b="1" dirty="0" smtClean="0">
                <a:solidFill>
                  <a:srgbClr val="FF0000"/>
                </a:solidFill>
                <a:latin typeface="Times New Roman" pitchFamily="18" charset="0"/>
                <a:ea typeface="Calibri" pitchFamily="34" charset="0"/>
                <a:cs typeface="Times New Roman" pitchFamily="18" charset="0"/>
              </a:rPr>
              <a:t> </a:t>
            </a:r>
            <a:r>
              <a:rPr lang="fr-FR" sz="2800" b="1" dirty="0" smtClean="0">
                <a:solidFill>
                  <a:srgbClr val="FF0000"/>
                </a:solidFill>
                <a:latin typeface="Times New Roman" pitchFamily="18" charset="0"/>
                <a:ea typeface="Calibri" pitchFamily="34" charset="0"/>
                <a:cs typeface="Times New Roman" pitchFamily="18" charset="0"/>
              </a:rPr>
              <a:t>Valeur temporelle de l'argent</a:t>
            </a:r>
            <a:r>
              <a:rPr kumimoji="0" lang="ar-DZ" sz="28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 </a:t>
            </a:r>
            <a:endParaRPr kumimoji="0" lang="fr-FR" sz="3600" b="0" i="0" u="none" strike="noStrike" cap="none" normalizeH="0" baseline="0" dirty="0" smtClean="0">
              <a:ln>
                <a:noFill/>
              </a:ln>
              <a:solidFill>
                <a:srgbClr val="FF0000"/>
              </a:solidFill>
              <a:effectLst/>
              <a:latin typeface="Times New Roman" pitchFamily="18" charset="0"/>
              <a:cs typeface="Times New Roman" pitchFamily="18" charset="0"/>
            </a:endParaRPr>
          </a:p>
        </p:txBody>
      </p:sp>
      <p:sp>
        <p:nvSpPr>
          <p:cNvPr id="6" name="Rectangle 1"/>
          <p:cNvSpPr>
            <a:spLocks noChangeArrowheads="1"/>
          </p:cNvSpPr>
          <p:nvPr/>
        </p:nvSpPr>
        <p:spPr bwMode="auto">
          <a:xfrm>
            <a:off x="228600" y="1231642"/>
            <a:ext cx="8610600" cy="101566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R="0" lvl="0" algn="just" defTabSz="914400" rtl="1" eaLnBrk="0" fontAlgn="base" latinLnBrk="0" hangingPunct="0">
              <a:lnSpc>
                <a:spcPct val="100000"/>
              </a:lnSpc>
              <a:spcBef>
                <a:spcPct val="0"/>
              </a:spcBef>
              <a:spcAft>
                <a:spcPct val="0"/>
              </a:spcAft>
              <a:buClrTx/>
              <a:buSzTx/>
              <a:buFontTx/>
              <a:buNone/>
              <a:tabLst>
                <a:tab pos="130175" algn="r"/>
                <a:tab pos="220663" algn="r"/>
              </a:tabLst>
            </a:pPr>
            <a:r>
              <a:rPr kumimoji="0" lang="ar-DZ" sz="32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القاعدة:</a:t>
            </a:r>
            <a:r>
              <a:rPr kumimoji="0" lang="ar-DZ" sz="3200" b="1" i="0" u="none" strike="noStrike" cap="none" normalizeH="0" dirty="0" smtClean="0">
                <a:ln>
                  <a:noFill/>
                </a:ln>
                <a:solidFill>
                  <a:srgbClr val="FF0000"/>
                </a:solidFill>
                <a:effectLst/>
                <a:latin typeface="Times New Roman" pitchFamily="18" charset="0"/>
                <a:ea typeface="Calibri" pitchFamily="34" charset="0"/>
                <a:cs typeface="Times New Roman" pitchFamily="18" charset="0"/>
              </a:rPr>
              <a:t> </a:t>
            </a:r>
            <a:endParaRPr kumimoji="0" lang="fr-FR" sz="3200" b="1" i="0" u="none" strike="noStrike" cap="none" normalizeH="0" dirty="0" smtClean="0">
              <a:ln>
                <a:noFill/>
              </a:ln>
              <a:solidFill>
                <a:srgbClr val="FF0000"/>
              </a:solidFill>
              <a:effectLst/>
              <a:latin typeface="Times New Roman" pitchFamily="18" charset="0"/>
              <a:ea typeface="Calibri" pitchFamily="34" charset="0"/>
              <a:cs typeface="Times New Roman" pitchFamily="18" charset="0"/>
            </a:endParaRPr>
          </a:p>
          <a:p>
            <a:pPr marR="0" lvl="0" algn="just" defTabSz="914400" rtl="1" eaLnBrk="0" fontAlgn="base" latinLnBrk="0" hangingPunct="0">
              <a:lnSpc>
                <a:spcPct val="100000"/>
              </a:lnSpc>
              <a:spcBef>
                <a:spcPct val="0"/>
              </a:spcBef>
              <a:spcAft>
                <a:spcPct val="0"/>
              </a:spcAft>
              <a:buClrTx/>
              <a:buSzTx/>
              <a:buFontTx/>
              <a:buNone/>
              <a:tabLst>
                <a:tab pos="130175" algn="r"/>
                <a:tab pos="220663" algn="r"/>
              </a:tabLst>
            </a:pPr>
            <a:r>
              <a:rPr lang="fr-FR" sz="2800" b="1" dirty="0" smtClean="0">
                <a:solidFill>
                  <a:srgbClr val="FF0000"/>
                </a:solidFill>
                <a:latin typeface="Times New Roman" pitchFamily="18" charset="0"/>
                <a:ea typeface="Calibri" pitchFamily="34" charset="0"/>
                <a:cs typeface="Times New Roman" pitchFamily="18" charset="0"/>
              </a:rPr>
              <a:t>   </a:t>
            </a:r>
            <a:r>
              <a:rPr lang="ar-DZ" sz="2800" b="1" dirty="0" smtClean="0">
                <a:solidFill>
                  <a:schemeClr val="bg1"/>
                </a:solidFill>
                <a:latin typeface="Times New Roman" pitchFamily="18" charset="0"/>
                <a:ea typeface="Calibri" pitchFamily="34" charset="0"/>
                <a:cs typeface="Times New Roman" pitchFamily="18" charset="0"/>
              </a:rPr>
              <a:t>المستثمر يفضل الحصول على دينار الآن بدل الحصول عليه مستقبلا.</a:t>
            </a:r>
            <a:endParaRPr kumimoji="0" lang="fr-FR" sz="28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16385" name="Rectangle 1"/>
          <p:cNvSpPr>
            <a:spLocks noChangeArrowheads="1"/>
          </p:cNvSpPr>
          <p:nvPr/>
        </p:nvSpPr>
        <p:spPr bwMode="auto">
          <a:xfrm>
            <a:off x="533400" y="2905780"/>
            <a:ext cx="3578224" cy="52322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eaLnBrk="1" fontAlgn="base" latinLnBrk="0" hangingPunct="1">
              <a:lnSpc>
                <a:spcPct val="100000"/>
              </a:lnSpc>
              <a:spcBef>
                <a:spcPct val="0"/>
              </a:spcBef>
              <a:spcAft>
                <a:spcPct val="0"/>
              </a:spcAft>
              <a:buClrTx/>
              <a:buSzTx/>
              <a:buFontTx/>
              <a:buNone/>
              <a:tabLst/>
            </a:pPr>
            <a:r>
              <a:rPr kumimoji="0" lang="fr-FR"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1000 (t=0) ≠ 1000(t=1)</a:t>
            </a:r>
            <a:endParaRPr kumimoji="0" lang="fr-FR" sz="2800" b="1"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11" name="Rectangle 1"/>
          <p:cNvSpPr>
            <a:spLocks noChangeArrowheads="1"/>
          </p:cNvSpPr>
          <p:nvPr/>
        </p:nvSpPr>
        <p:spPr bwMode="auto">
          <a:xfrm>
            <a:off x="533400" y="2372380"/>
            <a:ext cx="3578224" cy="52322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eaLnBrk="1" fontAlgn="base" latinLnBrk="0" hangingPunct="1">
              <a:lnSpc>
                <a:spcPct val="100000"/>
              </a:lnSpc>
              <a:spcBef>
                <a:spcPct val="0"/>
              </a:spcBef>
              <a:spcAft>
                <a:spcPct val="0"/>
              </a:spcAft>
              <a:buClrTx/>
              <a:buSzTx/>
              <a:buFontTx/>
              <a:buNone/>
              <a:tabLst/>
            </a:pPr>
            <a:r>
              <a:rPr kumimoji="0" lang="fr-FR"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1000 (t=0) &gt;1000(t=1)</a:t>
            </a:r>
            <a:endParaRPr kumimoji="0" lang="fr-FR" sz="2800" b="1"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12" name="Rectangle 1"/>
          <p:cNvSpPr>
            <a:spLocks noChangeArrowheads="1"/>
          </p:cNvSpPr>
          <p:nvPr/>
        </p:nvSpPr>
        <p:spPr bwMode="auto">
          <a:xfrm>
            <a:off x="533400" y="3743980"/>
            <a:ext cx="3791423" cy="52322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eaLnBrk="1" fontAlgn="base" latinLnBrk="0" hangingPunct="1">
              <a:lnSpc>
                <a:spcPct val="100000"/>
              </a:lnSpc>
              <a:spcBef>
                <a:spcPct val="0"/>
              </a:spcBef>
              <a:spcAft>
                <a:spcPct val="0"/>
              </a:spcAft>
              <a:buClrTx/>
              <a:buSzTx/>
              <a:buFontTx/>
              <a:buNone/>
              <a:tabLst/>
            </a:pPr>
            <a:r>
              <a:rPr kumimoji="0" lang="fr-FR"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1000 (t=0) + 1000(t=1)=</a:t>
            </a:r>
            <a:endParaRPr kumimoji="0" lang="fr-FR" sz="2800" b="1"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13" name="Rectangle 1"/>
          <p:cNvSpPr>
            <a:spLocks noChangeArrowheads="1"/>
          </p:cNvSpPr>
          <p:nvPr/>
        </p:nvSpPr>
        <p:spPr bwMode="auto">
          <a:xfrm>
            <a:off x="4800600" y="3352800"/>
            <a:ext cx="2133600" cy="52322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eaLnBrk="1" fontAlgn="base" latinLnBrk="0" hangingPunct="1">
              <a:lnSpc>
                <a:spcPct val="100000"/>
              </a:lnSpc>
              <a:spcBef>
                <a:spcPct val="0"/>
              </a:spcBef>
              <a:spcAft>
                <a:spcPct val="0"/>
              </a:spcAft>
              <a:buClrTx/>
              <a:buSzTx/>
              <a:buFontTx/>
              <a:buNone/>
              <a:tabLst/>
            </a:pPr>
            <a:r>
              <a:rPr kumimoji="0" lang="fr-FR" sz="28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2000(t=0)? </a:t>
            </a:r>
            <a:endParaRPr kumimoji="0" lang="fr-FR" sz="2800" b="1" i="0" u="none" strike="noStrike" cap="none" normalizeH="0" baseline="0" dirty="0" smtClean="0">
              <a:ln>
                <a:noFill/>
              </a:ln>
              <a:solidFill>
                <a:srgbClr val="FF0000"/>
              </a:solidFill>
              <a:effectLst/>
              <a:latin typeface="Times New Roman" pitchFamily="18" charset="0"/>
              <a:cs typeface="Times New Roman" pitchFamily="18" charset="0"/>
            </a:endParaRPr>
          </a:p>
        </p:txBody>
      </p:sp>
      <p:sp>
        <p:nvSpPr>
          <p:cNvPr id="14" name="Rectangle 1"/>
          <p:cNvSpPr>
            <a:spLocks noChangeArrowheads="1"/>
          </p:cNvSpPr>
          <p:nvPr/>
        </p:nvSpPr>
        <p:spPr bwMode="auto">
          <a:xfrm>
            <a:off x="4800600" y="4191000"/>
            <a:ext cx="1917513" cy="52322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eaLnBrk="1" fontAlgn="base" latinLnBrk="0" hangingPunct="1">
              <a:lnSpc>
                <a:spcPct val="100000"/>
              </a:lnSpc>
              <a:spcBef>
                <a:spcPct val="0"/>
              </a:spcBef>
              <a:spcAft>
                <a:spcPct val="0"/>
              </a:spcAft>
              <a:buClrTx/>
              <a:buSzTx/>
              <a:buFontTx/>
              <a:buNone/>
              <a:tabLst/>
            </a:pPr>
            <a:r>
              <a:rPr kumimoji="0" lang="fr-FR" sz="28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2000(t=1) ?</a:t>
            </a:r>
            <a:endParaRPr kumimoji="0" lang="fr-FR" sz="2800" b="1" i="0" u="none" strike="noStrike" cap="none" normalizeH="0" baseline="0" dirty="0" smtClean="0">
              <a:ln>
                <a:noFill/>
              </a:ln>
              <a:solidFill>
                <a:srgbClr val="FF0000"/>
              </a:solidFill>
              <a:effectLst/>
              <a:latin typeface="Times New Roman" pitchFamily="18" charset="0"/>
              <a:cs typeface="Times New Roman" pitchFamily="18" charset="0"/>
            </a:endParaRPr>
          </a:p>
        </p:txBody>
      </p:sp>
      <p:cxnSp>
        <p:nvCxnSpPr>
          <p:cNvPr id="16" name="Connecteur droit avec flèche 15"/>
          <p:cNvCxnSpPr>
            <a:stCxn id="12" idx="3"/>
            <a:endCxn id="13" idx="1"/>
          </p:cNvCxnSpPr>
          <p:nvPr/>
        </p:nvCxnSpPr>
        <p:spPr>
          <a:xfrm flipV="1">
            <a:off x="4324823" y="3614410"/>
            <a:ext cx="475777" cy="391180"/>
          </a:xfrm>
          <a:prstGeom prst="straightConnector1">
            <a:avLst/>
          </a:prstGeom>
          <a:ln w="38100">
            <a:solidFill>
              <a:schemeClr val="bg1"/>
            </a:solidFill>
            <a:tailEnd type="arrow"/>
          </a:ln>
        </p:spPr>
        <p:style>
          <a:lnRef idx="1">
            <a:schemeClr val="accent1"/>
          </a:lnRef>
          <a:fillRef idx="0">
            <a:schemeClr val="accent1"/>
          </a:fillRef>
          <a:effectRef idx="0">
            <a:schemeClr val="accent1"/>
          </a:effectRef>
          <a:fontRef idx="minor">
            <a:schemeClr val="tx1"/>
          </a:fontRef>
        </p:style>
      </p:cxnSp>
      <p:cxnSp>
        <p:nvCxnSpPr>
          <p:cNvPr id="17" name="Connecteur droit avec flèche 16"/>
          <p:cNvCxnSpPr/>
          <p:nvPr/>
        </p:nvCxnSpPr>
        <p:spPr>
          <a:xfrm rot="16200000" flipH="1">
            <a:off x="4272290" y="4043690"/>
            <a:ext cx="523220" cy="381000"/>
          </a:xfrm>
          <a:prstGeom prst="straightConnector1">
            <a:avLst/>
          </a:prstGeom>
          <a:ln w="38100">
            <a:solidFill>
              <a:schemeClr val="bg1"/>
            </a:solidFill>
            <a:tailEnd type="arrow"/>
          </a:ln>
        </p:spPr>
        <p:style>
          <a:lnRef idx="1">
            <a:schemeClr val="accent1"/>
          </a:lnRef>
          <a:fillRef idx="0">
            <a:schemeClr val="accent1"/>
          </a:fillRef>
          <a:effectRef idx="0">
            <a:schemeClr val="accent1"/>
          </a:effectRef>
          <a:fontRef idx="minor">
            <a:schemeClr val="tx1"/>
          </a:fontRef>
        </p:style>
      </p:cxnSp>
      <p:sp>
        <p:nvSpPr>
          <p:cNvPr id="20" name="Rectangle 19"/>
          <p:cNvSpPr/>
          <p:nvPr/>
        </p:nvSpPr>
        <p:spPr>
          <a:xfrm>
            <a:off x="5791200" y="5648980"/>
            <a:ext cx="2935419" cy="523220"/>
          </a:xfrm>
          <a:prstGeom prst="rect">
            <a:avLst/>
          </a:prstGeom>
        </p:spPr>
        <p:txBody>
          <a:bodyPr wrap="none">
            <a:spAutoFit/>
          </a:bodyPr>
          <a:lstStyle/>
          <a:p>
            <a:pPr algn="r" rtl="1"/>
            <a:r>
              <a:rPr lang="ar-DZ" sz="2800" b="1" dirty="0" smtClean="0">
                <a:solidFill>
                  <a:srgbClr val="FF0000"/>
                </a:solidFill>
                <a:latin typeface="Times New Roman" pitchFamily="18" charset="0"/>
                <a:cs typeface="Times New Roman" pitchFamily="18" charset="0"/>
              </a:rPr>
              <a:t>الحل</a:t>
            </a:r>
            <a:r>
              <a:rPr lang="ar-DZ" sz="2800" b="1" dirty="0" smtClean="0">
                <a:solidFill>
                  <a:schemeClr val="bg1"/>
                </a:solidFill>
                <a:latin typeface="Times New Roman" pitchFamily="18" charset="0"/>
                <a:cs typeface="Times New Roman" pitchFamily="18" charset="0"/>
              </a:rPr>
              <a:t>: يجب توحيد الزمن</a:t>
            </a:r>
            <a:endParaRPr lang="fr-FR" sz="2800" dirty="0"/>
          </a:p>
        </p:txBody>
      </p:sp>
      <p:sp>
        <p:nvSpPr>
          <p:cNvPr id="21" name="Rectangle 20"/>
          <p:cNvSpPr/>
          <p:nvPr/>
        </p:nvSpPr>
        <p:spPr>
          <a:xfrm>
            <a:off x="2438400" y="4963180"/>
            <a:ext cx="6383479" cy="523220"/>
          </a:xfrm>
          <a:prstGeom prst="rect">
            <a:avLst/>
          </a:prstGeom>
        </p:spPr>
        <p:txBody>
          <a:bodyPr wrap="none">
            <a:spAutoFit/>
          </a:bodyPr>
          <a:lstStyle/>
          <a:p>
            <a:r>
              <a:rPr lang="ar-DZ" sz="2800" b="1" dirty="0" smtClean="0">
                <a:solidFill>
                  <a:schemeClr val="bg1"/>
                </a:solidFill>
                <a:latin typeface="Times New Roman" pitchFamily="18" charset="0"/>
                <a:cs typeface="Times New Roman" pitchFamily="18" charset="0"/>
              </a:rPr>
              <a:t>لا يمكن الجمع بين مبلغين يتحققان في زمنين مختلفين.</a:t>
            </a:r>
            <a:endParaRPr lang="fr-FR" sz="2800"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
          <p:cNvSpPr>
            <a:spLocks noChangeArrowheads="1"/>
          </p:cNvSpPr>
          <p:nvPr/>
        </p:nvSpPr>
        <p:spPr bwMode="auto">
          <a:xfrm>
            <a:off x="228600" y="228600"/>
            <a:ext cx="8610600" cy="58477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R="0" lvl="0" algn="just" defTabSz="914400" rtl="1" eaLnBrk="0" fontAlgn="base" latinLnBrk="0" hangingPunct="0">
              <a:lnSpc>
                <a:spcPct val="100000"/>
              </a:lnSpc>
              <a:spcBef>
                <a:spcPct val="0"/>
              </a:spcBef>
              <a:spcAft>
                <a:spcPct val="0"/>
              </a:spcAft>
              <a:buClrTx/>
              <a:buSzTx/>
              <a:buFontTx/>
              <a:buNone/>
              <a:tabLst>
                <a:tab pos="130175" algn="r"/>
                <a:tab pos="220663" algn="r"/>
              </a:tabLst>
            </a:pPr>
            <a:r>
              <a:rPr kumimoji="0" lang="ar-DZ" sz="3200" b="1" i="0" u="none" strike="noStrike" cap="none" normalizeH="0" baseline="0" dirty="0" err="1" smtClean="0">
                <a:ln>
                  <a:noFill/>
                </a:ln>
                <a:solidFill>
                  <a:srgbClr val="FF0000"/>
                </a:solidFill>
                <a:effectLst/>
                <a:latin typeface="Times New Roman" pitchFamily="18" charset="0"/>
                <a:ea typeface="Calibri" pitchFamily="34" charset="0"/>
                <a:cs typeface="Times New Roman" pitchFamily="18" charset="0"/>
              </a:rPr>
              <a:t>اسباب</a:t>
            </a:r>
            <a:r>
              <a:rPr kumimoji="0" lang="ar-DZ" sz="3200" b="1" i="0" u="none" strike="noStrike" cap="none" normalizeH="0" dirty="0" smtClean="0">
                <a:ln>
                  <a:noFill/>
                </a:ln>
                <a:solidFill>
                  <a:srgbClr val="FF0000"/>
                </a:solidFill>
                <a:effectLst/>
                <a:latin typeface="Times New Roman" pitchFamily="18" charset="0"/>
                <a:ea typeface="Calibri" pitchFamily="34" charset="0"/>
                <a:cs typeface="Times New Roman" pitchFamily="18" charset="0"/>
              </a:rPr>
              <a:t> </a:t>
            </a:r>
            <a:r>
              <a:rPr kumimoji="0" lang="ar-DZ" sz="32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اختلاف قيمة النقود عبر الزمن:</a:t>
            </a:r>
            <a:endParaRPr kumimoji="0" lang="fr-FR" sz="32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5" name="Rectangle 1"/>
          <p:cNvSpPr>
            <a:spLocks noChangeArrowheads="1"/>
          </p:cNvSpPr>
          <p:nvPr/>
        </p:nvSpPr>
        <p:spPr bwMode="auto">
          <a:xfrm>
            <a:off x="228600" y="914400"/>
            <a:ext cx="8610600" cy="107721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lvl="0" algn="just" rtl="1" eaLnBrk="0" fontAlgn="base" hangingPunct="0">
              <a:spcBef>
                <a:spcPct val="0"/>
              </a:spcBef>
              <a:spcAft>
                <a:spcPct val="0"/>
              </a:spcAft>
              <a:tabLst>
                <a:tab pos="130175" algn="r"/>
                <a:tab pos="220663" algn="r"/>
              </a:tabLst>
            </a:pPr>
            <a:r>
              <a:rPr kumimoji="0" lang="ar-DZ" sz="32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أ. </a:t>
            </a:r>
            <a:r>
              <a:rPr kumimoji="0" lang="ar-DZ" sz="3200" b="1" i="0" u="none" strike="noStrike" cap="none" normalizeH="0" baseline="0" dirty="0" err="1" smtClean="0">
                <a:ln>
                  <a:noFill/>
                </a:ln>
                <a:solidFill>
                  <a:srgbClr val="FF0000"/>
                </a:solidFill>
                <a:effectLst/>
                <a:latin typeface="Times New Roman" pitchFamily="18" charset="0"/>
                <a:ea typeface="Calibri" pitchFamily="34" charset="0"/>
                <a:cs typeface="Times New Roman" pitchFamily="18" charset="0"/>
              </a:rPr>
              <a:t>الرسملة</a:t>
            </a:r>
            <a:r>
              <a:rPr kumimoji="0" lang="ar-DZ" sz="32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a:t>
            </a:r>
            <a:r>
              <a:rPr lang="ar-DZ" sz="3200" b="1" dirty="0" smtClean="0">
                <a:solidFill>
                  <a:schemeClr val="bg1"/>
                </a:solidFill>
                <a:latin typeface="Times New Roman" pitchFamily="18" charset="0"/>
                <a:ea typeface="Calibri" pitchFamily="34" charset="0"/>
                <a:cs typeface="Times New Roman" pitchFamily="18" charset="0"/>
              </a:rPr>
              <a:t> دينار الآن يمكن استثماره والحصول على عوائد مستقبلية.</a:t>
            </a:r>
            <a:endParaRPr kumimoji="0" lang="fr-FR" sz="32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6" name="Rectangle 1"/>
          <p:cNvSpPr>
            <a:spLocks noChangeArrowheads="1"/>
          </p:cNvSpPr>
          <p:nvPr/>
        </p:nvSpPr>
        <p:spPr bwMode="auto">
          <a:xfrm>
            <a:off x="228600" y="2057400"/>
            <a:ext cx="8610600" cy="107721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lvl="0" algn="just" rtl="1" eaLnBrk="0" fontAlgn="base" hangingPunct="0">
              <a:spcBef>
                <a:spcPct val="0"/>
              </a:spcBef>
              <a:spcAft>
                <a:spcPct val="0"/>
              </a:spcAft>
              <a:tabLst>
                <a:tab pos="130175" algn="r"/>
                <a:tab pos="220663" algn="r"/>
              </a:tabLst>
            </a:pPr>
            <a:r>
              <a:rPr kumimoji="0" lang="ar-DZ" sz="32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ب. التضخم</a:t>
            </a:r>
            <a:r>
              <a:rPr lang="ar-DZ" sz="3200" b="1" dirty="0" smtClean="0">
                <a:solidFill>
                  <a:schemeClr val="bg1"/>
                </a:solidFill>
                <a:latin typeface="Times New Roman" pitchFamily="18" charset="0"/>
                <a:ea typeface="Calibri" pitchFamily="34" charset="0"/>
                <a:cs typeface="Times New Roman" pitchFamily="18" charset="0"/>
              </a:rPr>
              <a:t>: القدرة الشرائية لدينار الآن أكبر من القدرة الشرائية لدينار المستقبل. </a:t>
            </a:r>
            <a:endParaRPr kumimoji="0" lang="ar-DZ" sz="32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endParaRPr>
          </a:p>
        </p:txBody>
      </p:sp>
      <p:sp>
        <p:nvSpPr>
          <p:cNvPr id="7" name="Rectangle 1"/>
          <p:cNvSpPr>
            <a:spLocks noChangeArrowheads="1"/>
          </p:cNvSpPr>
          <p:nvPr/>
        </p:nvSpPr>
        <p:spPr bwMode="auto">
          <a:xfrm>
            <a:off x="228600" y="3276600"/>
            <a:ext cx="8610600" cy="107721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lvl="0" algn="just" rtl="1" eaLnBrk="0" fontAlgn="base" hangingPunct="0">
              <a:spcBef>
                <a:spcPct val="0"/>
              </a:spcBef>
              <a:spcAft>
                <a:spcPct val="0"/>
              </a:spcAft>
              <a:tabLst>
                <a:tab pos="130175" algn="r"/>
                <a:tab pos="220663" algn="r"/>
              </a:tabLst>
            </a:pPr>
            <a:r>
              <a:rPr kumimoji="0" lang="ar-DZ" sz="32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ج. عدم التأكد</a:t>
            </a:r>
            <a:r>
              <a:rPr kumimoji="0" lang="ar-DZ" sz="32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a:t>
            </a:r>
            <a:r>
              <a:rPr lang="ar-DZ" sz="3200" b="1" dirty="0" smtClean="0">
                <a:solidFill>
                  <a:schemeClr val="bg1"/>
                </a:solidFill>
                <a:latin typeface="Times New Roman" pitchFamily="18" charset="0"/>
                <a:ea typeface="Calibri" pitchFamily="34" charset="0"/>
                <a:cs typeface="Times New Roman" pitchFamily="18" charset="0"/>
              </a:rPr>
              <a:t> دينار الآن يمكن الحصول عليه بشكل مؤكد، عكس دينار مستقبل الذي يحتمل عدم الحصول عليه (مخاطرة)</a:t>
            </a:r>
            <a:r>
              <a:rPr lang="fr-FR" sz="3200" b="1" dirty="0" smtClean="0">
                <a:solidFill>
                  <a:schemeClr val="bg1"/>
                </a:solidFill>
                <a:latin typeface="Times New Roman" pitchFamily="18" charset="0"/>
                <a:ea typeface="Calibri" pitchFamily="34" charset="0"/>
                <a:cs typeface="Times New Roman" pitchFamily="18" charset="0"/>
              </a:rPr>
              <a:t>.</a:t>
            </a:r>
            <a:endParaRPr kumimoji="0" lang="fr-FR" sz="32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8" name="Rectangle 1"/>
          <p:cNvSpPr>
            <a:spLocks noChangeArrowheads="1"/>
          </p:cNvSpPr>
          <p:nvPr/>
        </p:nvSpPr>
        <p:spPr bwMode="auto">
          <a:xfrm>
            <a:off x="304800" y="4495800"/>
            <a:ext cx="8610600" cy="107721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lvl="0" algn="just" rtl="1" eaLnBrk="0" fontAlgn="base" hangingPunct="0">
              <a:spcBef>
                <a:spcPct val="0"/>
              </a:spcBef>
              <a:spcAft>
                <a:spcPct val="0"/>
              </a:spcAft>
              <a:tabLst>
                <a:tab pos="130175" algn="r"/>
                <a:tab pos="220663" algn="r"/>
              </a:tabLst>
            </a:pPr>
            <a:r>
              <a:rPr kumimoji="0" lang="ar-DZ" sz="32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د. التضحية: </a:t>
            </a:r>
            <a:r>
              <a:rPr kumimoji="0" lang="ar-DZ" sz="32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الحصول على مبلغ مستقبلا يتطلب الانتظار (تأجيل الاستهلاك)، ومنه الحاجة لتعويض هذا الانتظار.</a:t>
            </a:r>
            <a:endParaRPr kumimoji="0" lang="fr-FR" sz="32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10" name="Rectangle 9"/>
          <p:cNvSpPr/>
          <p:nvPr/>
        </p:nvSpPr>
        <p:spPr>
          <a:xfrm>
            <a:off x="381000" y="5657671"/>
            <a:ext cx="8382000" cy="1200329"/>
          </a:xfrm>
          <a:prstGeom prst="rect">
            <a:avLst/>
          </a:prstGeom>
          <a:solidFill>
            <a:srgbClr val="FFFF00"/>
          </a:solidFill>
        </p:spPr>
        <p:txBody>
          <a:bodyPr wrap="square">
            <a:spAutoFit/>
          </a:bodyPr>
          <a:lstStyle/>
          <a:p>
            <a:pPr algn="just" rtl="1"/>
            <a:r>
              <a:rPr lang="ar-DZ" sz="2400" b="1" dirty="0" err="1" smtClean="0">
                <a:solidFill>
                  <a:srgbClr val="C00000"/>
                </a:solidFill>
              </a:rPr>
              <a:t>الرسملة</a:t>
            </a:r>
            <a:r>
              <a:rPr lang="fr-FR" sz="2400" b="1" dirty="0" smtClean="0">
                <a:solidFill>
                  <a:srgbClr val="C00000"/>
                </a:solidFill>
                <a:latin typeface="Times New Roman" pitchFamily="18" charset="0"/>
                <a:ea typeface="Calibri" pitchFamily="34" charset="0"/>
                <a:cs typeface="Times New Roman" pitchFamily="18" charset="0"/>
              </a:rPr>
              <a:t>Capitalisation</a:t>
            </a:r>
            <a:r>
              <a:rPr lang="fr-FR" sz="2400" b="1" dirty="0" smtClean="0">
                <a:solidFill>
                  <a:srgbClr val="C00000"/>
                </a:solidFill>
                <a:latin typeface="Simplified Arabic"/>
                <a:ea typeface="Calibri" pitchFamily="34" charset="0"/>
                <a:cs typeface="Arial" pitchFamily="34" charset="0"/>
              </a:rPr>
              <a:t> </a:t>
            </a:r>
            <a:r>
              <a:rPr lang="ar-DZ" sz="2400" b="1" dirty="0" smtClean="0">
                <a:solidFill>
                  <a:srgbClr val="C00000"/>
                </a:solidFill>
                <a:latin typeface="Simplified Arabic"/>
                <a:ea typeface="Calibri" pitchFamily="34" charset="0"/>
                <a:cs typeface="Arial" pitchFamily="34" charset="0"/>
              </a:rPr>
              <a:t> </a:t>
            </a:r>
            <a:r>
              <a:rPr lang="ar-DZ" sz="2400" b="1" dirty="0" smtClean="0">
                <a:solidFill>
                  <a:schemeClr val="bg1"/>
                </a:solidFill>
              </a:rPr>
              <a:t>نظام استثمار مالي </a:t>
            </a:r>
            <a:r>
              <a:rPr lang="ar-DZ" sz="2400" b="1" dirty="0" smtClean="0">
                <a:solidFill>
                  <a:srgbClr val="FF0000"/>
                </a:solidFill>
              </a:rPr>
              <a:t>لا يتم </a:t>
            </a:r>
            <a:r>
              <a:rPr lang="ar-DZ" sz="2400" b="1" dirty="0" smtClean="0">
                <a:solidFill>
                  <a:schemeClr val="bg1"/>
                </a:solidFill>
              </a:rPr>
              <a:t>دفع دخله (فوائد، أرباح أسهم </a:t>
            </a:r>
            <a:r>
              <a:rPr lang="fr-FR" sz="2400" b="1" dirty="0" smtClean="0">
                <a:solidFill>
                  <a:schemeClr val="bg1"/>
                </a:solidFill>
              </a:rPr>
              <a:t>….</a:t>
            </a:r>
            <a:r>
              <a:rPr lang="ar-DZ" sz="2400" b="1" dirty="0" smtClean="0">
                <a:solidFill>
                  <a:schemeClr val="bg1"/>
                </a:solidFill>
              </a:rPr>
              <a:t>) بشكل دوري إلى المستفيد، ولكن يتم إضافته إلى رأس مال لإنتاج الدخل بدوره حتى موعد السداد النهائي. لذا تسمى </a:t>
            </a:r>
            <a:r>
              <a:rPr lang="ar-DZ" sz="2400" b="1" dirty="0" smtClean="0">
                <a:solidFill>
                  <a:srgbClr val="FF0000"/>
                </a:solidFill>
              </a:rPr>
              <a:t>الربح المركب أو الفائدة المركبة</a:t>
            </a:r>
            <a:r>
              <a:rPr lang="ar-DZ" sz="2400" b="1" dirty="0" smtClean="0">
                <a:solidFill>
                  <a:schemeClr val="bg1"/>
                </a:solidFill>
              </a:rPr>
              <a:t>.</a:t>
            </a:r>
            <a:endParaRPr lang="fr-FR" sz="2400" b="1" dirty="0">
              <a:solidFill>
                <a:schemeClr val="bg1"/>
              </a:solidFill>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96258" name="Group 2"/>
          <p:cNvGrpSpPr>
            <a:grpSpLocks/>
          </p:cNvGrpSpPr>
          <p:nvPr/>
        </p:nvGrpSpPr>
        <p:grpSpPr bwMode="auto">
          <a:xfrm>
            <a:off x="723900" y="379809"/>
            <a:ext cx="7962322" cy="1220391"/>
            <a:chOff x="1140" y="618"/>
            <a:chExt cx="6713" cy="1107"/>
          </a:xfrm>
          <a:solidFill>
            <a:srgbClr val="FFFF00"/>
          </a:solidFill>
        </p:grpSpPr>
        <p:sp>
          <p:nvSpPr>
            <p:cNvPr id="96259" name="Text Box 3"/>
            <p:cNvSpPr txBox="1">
              <a:spLocks noChangeArrowheads="1"/>
            </p:cNvSpPr>
            <p:nvPr/>
          </p:nvSpPr>
          <p:spPr bwMode="auto">
            <a:xfrm>
              <a:off x="1140" y="930"/>
              <a:ext cx="1124" cy="510"/>
            </a:xfrm>
            <a:prstGeom prst="rect">
              <a:avLst/>
            </a:prstGeom>
            <a:grpFill/>
            <a:ln w="3810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M(t=0)</a:t>
              </a:r>
              <a:endParaRPr kumimoji="0" lang="fr-FR" sz="2800" b="0" i="0" u="none" strike="noStrike" cap="none" normalizeH="0" baseline="0" dirty="0" smtClean="0">
                <a:ln>
                  <a:noFill/>
                </a:ln>
                <a:solidFill>
                  <a:schemeClr val="bg1"/>
                </a:solidFill>
                <a:effectLst/>
                <a:latin typeface="Arial" pitchFamily="34" charset="0"/>
                <a:cs typeface="Arial" pitchFamily="34" charset="0"/>
              </a:endParaRPr>
            </a:p>
          </p:txBody>
        </p:sp>
        <p:sp>
          <p:nvSpPr>
            <p:cNvPr id="96260" name="Text Box 4"/>
            <p:cNvSpPr txBox="1">
              <a:spLocks noChangeArrowheads="1"/>
            </p:cNvSpPr>
            <p:nvPr/>
          </p:nvSpPr>
          <p:spPr bwMode="auto">
            <a:xfrm>
              <a:off x="4613" y="930"/>
              <a:ext cx="3240" cy="510"/>
            </a:xfrm>
            <a:prstGeom prst="rect">
              <a:avLst/>
            </a:prstGeom>
            <a:grpFill/>
            <a:ln w="3810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M+ M i = M(i+1) (t=1)</a:t>
              </a:r>
              <a:endParaRPr kumimoji="0" lang="fr-FR" sz="2800" b="0" i="0" u="none" strike="noStrike" cap="none" normalizeH="0" baseline="0" dirty="0" smtClean="0">
                <a:ln>
                  <a:noFill/>
                </a:ln>
                <a:solidFill>
                  <a:schemeClr val="bg1"/>
                </a:solidFill>
                <a:effectLst/>
                <a:latin typeface="Arial" pitchFamily="34" charset="0"/>
                <a:cs typeface="Arial" pitchFamily="34" charset="0"/>
              </a:endParaRPr>
            </a:p>
          </p:txBody>
        </p:sp>
        <p:cxnSp>
          <p:nvCxnSpPr>
            <p:cNvPr id="96261" name="AutoShape 5"/>
            <p:cNvCxnSpPr>
              <a:cxnSpLocks noChangeShapeType="1"/>
            </p:cNvCxnSpPr>
            <p:nvPr/>
          </p:nvCxnSpPr>
          <p:spPr bwMode="auto">
            <a:xfrm>
              <a:off x="2235" y="1170"/>
              <a:ext cx="2355" cy="0"/>
            </a:xfrm>
            <a:prstGeom prst="straightConnector1">
              <a:avLst/>
            </a:prstGeom>
            <a:grpFill/>
            <a:ln w="38100">
              <a:solidFill>
                <a:srgbClr val="000000"/>
              </a:solidFill>
              <a:round/>
              <a:headEnd/>
              <a:tailEnd type="triangle" w="med" len="med"/>
            </a:ln>
          </p:spPr>
        </p:cxnSp>
        <p:sp>
          <p:nvSpPr>
            <p:cNvPr id="96262" name="Text Box 6"/>
            <p:cNvSpPr txBox="1">
              <a:spLocks noChangeArrowheads="1"/>
            </p:cNvSpPr>
            <p:nvPr/>
          </p:nvSpPr>
          <p:spPr bwMode="auto">
            <a:xfrm>
              <a:off x="2985" y="618"/>
              <a:ext cx="915" cy="510"/>
            </a:xfrm>
            <a:prstGeom prst="rect">
              <a:avLst/>
            </a:prstGeom>
            <a:grpFill/>
            <a:ln w="3810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1" eaLnBrk="1" fontAlgn="base" latinLnBrk="0" hangingPunct="1">
                <a:lnSpc>
                  <a:spcPct val="100000"/>
                </a:lnSpc>
                <a:spcBef>
                  <a:spcPct val="0"/>
                </a:spcBef>
                <a:spcAft>
                  <a:spcPct val="0"/>
                </a:spcAft>
                <a:buClrTx/>
                <a:buSzTx/>
                <a:buFontTx/>
                <a:buNone/>
                <a:tabLst/>
              </a:pPr>
              <a:r>
                <a:rPr kumimoji="0" lang="ar-DZ"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رسملة</a:t>
              </a:r>
              <a:endParaRPr kumimoji="0" lang="fr-FR" sz="2800" b="0" i="0" u="none" strike="noStrike" cap="none" normalizeH="0" baseline="0" dirty="0" smtClean="0">
                <a:ln>
                  <a:noFill/>
                </a:ln>
                <a:solidFill>
                  <a:schemeClr val="bg1"/>
                </a:solidFill>
                <a:effectLst/>
                <a:latin typeface="Arial" pitchFamily="34" charset="0"/>
                <a:cs typeface="Arial" pitchFamily="34" charset="0"/>
              </a:endParaRPr>
            </a:p>
          </p:txBody>
        </p:sp>
        <p:sp>
          <p:nvSpPr>
            <p:cNvPr id="96263" name="Text Box 7"/>
            <p:cNvSpPr txBox="1">
              <a:spLocks noChangeArrowheads="1"/>
            </p:cNvSpPr>
            <p:nvPr/>
          </p:nvSpPr>
          <p:spPr bwMode="auto">
            <a:xfrm>
              <a:off x="2460" y="1215"/>
              <a:ext cx="1830" cy="510"/>
            </a:xfrm>
            <a:prstGeom prst="rect">
              <a:avLst/>
            </a:prstGeom>
            <a:grpFill/>
            <a:ln w="3810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1" eaLnBrk="1" fontAlgn="base" latinLnBrk="0" hangingPunct="1">
                <a:lnSpc>
                  <a:spcPct val="100000"/>
                </a:lnSpc>
                <a:spcBef>
                  <a:spcPct val="0"/>
                </a:spcBef>
                <a:spcAft>
                  <a:spcPct val="0"/>
                </a:spcAft>
                <a:buClrTx/>
                <a:buSzTx/>
                <a:buFontTx/>
                <a:buNone/>
                <a:tabLst/>
              </a:pP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i</a:t>
              </a:r>
              <a:r>
                <a:rPr kumimoji="0" lang="ar-DZ"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 معدل الاستثمار</a:t>
              </a:r>
              <a:endParaRPr kumimoji="0" lang="fr-FR" sz="2800" b="0" i="0" u="none" strike="noStrike" cap="none" normalizeH="0" baseline="0" dirty="0" smtClean="0">
                <a:ln>
                  <a:noFill/>
                </a:ln>
                <a:solidFill>
                  <a:schemeClr val="bg1"/>
                </a:solidFill>
                <a:effectLst/>
                <a:latin typeface="Arial" pitchFamily="34" charset="0"/>
                <a:cs typeface="Arial" pitchFamily="34" charset="0"/>
              </a:endParaRPr>
            </a:p>
          </p:txBody>
        </p:sp>
      </p:grpSp>
      <p:grpSp>
        <p:nvGrpSpPr>
          <p:cNvPr id="96264" name="Group 8"/>
          <p:cNvGrpSpPr>
            <a:grpSpLocks/>
          </p:cNvGrpSpPr>
          <p:nvPr/>
        </p:nvGrpSpPr>
        <p:grpSpPr bwMode="auto">
          <a:xfrm>
            <a:off x="723900" y="1869018"/>
            <a:ext cx="6514230" cy="1178984"/>
            <a:chOff x="1140" y="611"/>
            <a:chExt cx="5448" cy="1114"/>
          </a:xfrm>
          <a:solidFill>
            <a:srgbClr val="00FF00"/>
          </a:solidFill>
        </p:grpSpPr>
        <p:sp>
          <p:nvSpPr>
            <p:cNvPr id="96265" name="Text Box 9"/>
            <p:cNvSpPr txBox="1">
              <a:spLocks noChangeArrowheads="1"/>
            </p:cNvSpPr>
            <p:nvPr/>
          </p:nvSpPr>
          <p:spPr bwMode="auto">
            <a:xfrm>
              <a:off x="1140" y="930"/>
              <a:ext cx="1115" cy="510"/>
            </a:xfrm>
            <a:prstGeom prst="rect">
              <a:avLst/>
            </a:prstGeom>
            <a:grpFill/>
            <a:ln w="3810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M(t=0)</a:t>
              </a:r>
              <a:endParaRPr kumimoji="0" lang="fr-FR" sz="2800" b="0" i="0" u="none" strike="noStrike" cap="none" normalizeH="0" baseline="0" dirty="0" smtClean="0">
                <a:ln>
                  <a:noFill/>
                </a:ln>
                <a:solidFill>
                  <a:schemeClr val="bg1"/>
                </a:solidFill>
                <a:effectLst/>
                <a:latin typeface="Arial" pitchFamily="34" charset="0"/>
                <a:cs typeface="Arial" pitchFamily="34" charset="0"/>
              </a:endParaRPr>
            </a:p>
          </p:txBody>
        </p:sp>
        <p:sp>
          <p:nvSpPr>
            <p:cNvPr id="96266" name="Text Box 10"/>
            <p:cNvSpPr txBox="1">
              <a:spLocks noChangeArrowheads="1"/>
            </p:cNvSpPr>
            <p:nvPr/>
          </p:nvSpPr>
          <p:spPr bwMode="auto">
            <a:xfrm>
              <a:off x="4548" y="930"/>
              <a:ext cx="2040" cy="510"/>
            </a:xfrm>
            <a:prstGeom prst="rect">
              <a:avLst/>
            </a:prstGeom>
            <a:grpFill/>
            <a:ln w="3810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M (i+1)</a:t>
              </a:r>
              <a:r>
                <a:rPr kumimoji="0" lang="fr-FR" sz="2800" b="1" i="0" u="none" strike="noStrike" cap="none" normalizeH="0" baseline="30000" dirty="0" smtClean="0">
                  <a:ln>
                    <a:noFill/>
                  </a:ln>
                  <a:solidFill>
                    <a:schemeClr val="bg1"/>
                  </a:solidFill>
                  <a:effectLst/>
                  <a:latin typeface="Times New Roman" pitchFamily="18" charset="0"/>
                  <a:ea typeface="Arial" pitchFamily="34" charset="0"/>
                  <a:cs typeface="Arial" pitchFamily="34" charset="0"/>
                </a:rPr>
                <a:t>n</a:t>
              </a: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 (t=n)</a:t>
              </a:r>
              <a:endParaRPr kumimoji="0" lang="fr-FR" sz="2800" b="0" i="0" u="none" strike="noStrike" cap="none" normalizeH="0" baseline="0" dirty="0" smtClean="0">
                <a:ln>
                  <a:noFill/>
                </a:ln>
                <a:solidFill>
                  <a:schemeClr val="bg1"/>
                </a:solidFill>
                <a:effectLst/>
                <a:latin typeface="Arial" pitchFamily="34" charset="0"/>
                <a:cs typeface="Arial" pitchFamily="34" charset="0"/>
              </a:endParaRPr>
            </a:p>
          </p:txBody>
        </p:sp>
        <p:cxnSp>
          <p:nvCxnSpPr>
            <p:cNvPr id="96267" name="AutoShape 11"/>
            <p:cNvCxnSpPr>
              <a:cxnSpLocks noChangeShapeType="1"/>
            </p:cNvCxnSpPr>
            <p:nvPr/>
          </p:nvCxnSpPr>
          <p:spPr bwMode="auto">
            <a:xfrm>
              <a:off x="2235" y="1170"/>
              <a:ext cx="2355" cy="0"/>
            </a:xfrm>
            <a:prstGeom prst="straightConnector1">
              <a:avLst/>
            </a:prstGeom>
            <a:grpFill/>
            <a:ln w="38100">
              <a:solidFill>
                <a:srgbClr val="000000"/>
              </a:solidFill>
              <a:round/>
              <a:headEnd/>
              <a:tailEnd type="triangle" w="med" len="med"/>
            </a:ln>
          </p:spPr>
        </p:cxnSp>
        <p:sp>
          <p:nvSpPr>
            <p:cNvPr id="96268" name="Text Box 12"/>
            <p:cNvSpPr txBox="1">
              <a:spLocks noChangeArrowheads="1"/>
            </p:cNvSpPr>
            <p:nvPr/>
          </p:nvSpPr>
          <p:spPr bwMode="auto">
            <a:xfrm>
              <a:off x="2985" y="611"/>
              <a:ext cx="915" cy="510"/>
            </a:xfrm>
            <a:prstGeom prst="rect">
              <a:avLst/>
            </a:prstGeom>
            <a:grpFill/>
            <a:ln w="3810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1" eaLnBrk="1" fontAlgn="base" latinLnBrk="0" hangingPunct="1">
                <a:lnSpc>
                  <a:spcPct val="100000"/>
                </a:lnSpc>
                <a:spcBef>
                  <a:spcPct val="0"/>
                </a:spcBef>
                <a:spcAft>
                  <a:spcPct val="0"/>
                </a:spcAft>
                <a:buClrTx/>
                <a:buSzTx/>
                <a:buFontTx/>
                <a:buNone/>
                <a:tabLst/>
              </a:pPr>
              <a:r>
                <a:rPr kumimoji="0" lang="ar-DZ"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رسملة</a:t>
              </a:r>
              <a:endParaRPr kumimoji="0" lang="fr-FR" sz="2800" b="0" i="0" u="none" strike="noStrike" cap="none" normalizeH="0" baseline="0" dirty="0" smtClean="0">
                <a:ln>
                  <a:noFill/>
                </a:ln>
                <a:solidFill>
                  <a:schemeClr val="bg1"/>
                </a:solidFill>
                <a:effectLst/>
                <a:latin typeface="Arial" pitchFamily="34" charset="0"/>
                <a:cs typeface="Arial" pitchFamily="34" charset="0"/>
              </a:endParaRPr>
            </a:p>
          </p:txBody>
        </p:sp>
        <p:sp>
          <p:nvSpPr>
            <p:cNvPr id="96269" name="Text Box 13"/>
            <p:cNvSpPr txBox="1">
              <a:spLocks noChangeArrowheads="1"/>
            </p:cNvSpPr>
            <p:nvPr/>
          </p:nvSpPr>
          <p:spPr bwMode="auto">
            <a:xfrm>
              <a:off x="2460" y="1215"/>
              <a:ext cx="1830" cy="510"/>
            </a:xfrm>
            <a:prstGeom prst="rect">
              <a:avLst/>
            </a:prstGeom>
            <a:grpFill/>
            <a:ln w="3810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1" eaLnBrk="1" fontAlgn="base" latinLnBrk="0" hangingPunct="1">
                <a:lnSpc>
                  <a:spcPct val="100000"/>
                </a:lnSpc>
                <a:spcBef>
                  <a:spcPct val="0"/>
                </a:spcBef>
                <a:spcAft>
                  <a:spcPct val="0"/>
                </a:spcAft>
                <a:buClrTx/>
                <a:buSzTx/>
                <a:buFontTx/>
                <a:buNone/>
                <a:tabLst/>
              </a:pP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i</a:t>
              </a:r>
              <a:r>
                <a:rPr kumimoji="0" lang="ar-DZ"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 معدل الاستثمار</a:t>
              </a:r>
              <a:endParaRPr kumimoji="0" lang="fr-FR" sz="2800" b="0" i="0" u="none" strike="noStrike" cap="none" normalizeH="0" baseline="0" dirty="0" smtClean="0">
                <a:ln>
                  <a:noFill/>
                </a:ln>
                <a:solidFill>
                  <a:schemeClr val="bg1"/>
                </a:solidFill>
                <a:effectLst/>
                <a:latin typeface="Arial" pitchFamily="34" charset="0"/>
                <a:cs typeface="Arial" pitchFamily="34" charset="0"/>
              </a:endParaRPr>
            </a:p>
          </p:txBody>
        </p:sp>
      </p:grpSp>
      <p:sp>
        <p:nvSpPr>
          <p:cNvPr id="34" name="Rectangle 1"/>
          <p:cNvSpPr>
            <a:spLocks noChangeArrowheads="1"/>
          </p:cNvSpPr>
          <p:nvPr/>
        </p:nvSpPr>
        <p:spPr bwMode="auto">
          <a:xfrm>
            <a:off x="1207897" y="3812738"/>
            <a:ext cx="6716903" cy="1292662"/>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eaLnBrk="1" fontAlgn="base" latinLnBrk="0" hangingPunct="1">
              <a:lnSpc>
                <a:spcPct val="100000"/>
              </a:lnSpc>
              <a:spcBef>
                <a:spcPct val="0"/>
              </a:spcBef>
              <a:spcAft>
                <a:spcPct val="0"/>
              </a:spcAft>
              <a:buClrTx/>
              <a:buSzTx/>
              <a:buFontTx/>
              <a:buNone/>
              <a:tabLst/>
            </a:pPr>
            <a:r>
              <a:rPr kumimoji="0" lang="fr-FR" sz="26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1000 (t=0) + 1000(t=1)=</a:t>
            </a:r>
            <a:r>
              <a:rPr kumimoji="0" lang="ar-DZ" sz="26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 1000</a:t>
            </a:r>
            <a:r>
              <a:rPr kumimoji="0" lang="fr-FR" sz="26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(1.10)+</a:t>
            </a:r>
            <a:r>
              <a:rPr kumimoji="0" lang="fr-FR" sz="2600" b="1" i="0" u="none" strike="noStrike" cap="none" normalizeH="0" dirty="0" smtClean="0">
                <a:ln>
                  <a:noFill/>
                </a:ln>
                <a:solidFill>
                  <a:schemeClr val="bg1"/>
                </a:solidFill>
                <a:effectLst/>
                <a:latin typeface="Times New Roman" pitchFamily="18" charset="0"/>
                <a:ea typeface="Calibri" pitchFamily="34" charset="0"/>
                <a:cs typeface="Times New Roman" pitchFamily="18" charset="0"/>
              </a:rPr>
              <a:t> 1000</a:t>
            </a:r>
          </a:p>
          <a:p>
            <a:pPr marL="0" marR="0" lvl="0" indent="0" algn="l" defTabSz="914400" eaLnBrk="1" fontAlgn="base" latinLnBrk="0" hangingPunct="1">
              <a:lnSpc>
                <a:spcPct val="100000"/>
              </a:lnSpc>
              <a:spcBef>
                <a:spcPct val="0"/>
              </a:spcBef>
              <a:spcAft>
                <a:spcPct val="0"/>
              </a:spcAft>
              <a:buClrTx/>
              <a:buSzTx/>
              <a:buFontTx/>
              <a:buNone/>
              <a:tabLst/>
            </a:pPr>
            <a:r>
              <a:rPr kumimoji="0" lang="fr-FR" sz="2600" b="1" i="0" u="none" strike="noStrike" cap="none" normalizeH="0" dirty="0" smtClean="0">
                <a:ln>
                  <a:noFill/>
                </a:ln>
                <a:solidFill>
                  <a:schemeClr val="bg1"/>
                </a:solidFill>
                <a:effectLst/>
                <a:latin typeface="Times New Roman" pitchFamily="18" charset="0"/>
                <a:ea typeface="Calibri" pitchFamily="34" charset="0"/>
                <a:cs typeface="Times New Roman" pitchFamily="18" charset="0"/>
              </a:rPr>
              <a:t>                                      =1100+1000</a:t>
            </a:r>
          </a:p>
          <a:p>
            <a:pPr marL="0" marR="0" lvl="0" indent="0" algn="l" defTabSz="914400" eaLnBrk="1" fontAlgn="base" latinLnBrk="0" hangingPunct="1">
              <a:lnSpc>
                <a:spcPct val="100000"/>
              </a:lnSpc>
              <a:spcBef>
                <a:spcPct val="0"/>
              </a:spcBef>
              <a:spcAft>
                <a:spcPct val="0"/>
              </a:spcAft>
              <a:buClrTx/>
              <a:buSzTx/>
              <a:buFontTx/>
              <a:buNone/>
              <a:tabLst/>
            </a:pPr>
            <a:r>
              <a:rPr lang="fr-FR" sz="2600" b="1" dirty="0" smtClean="0">
                <a:solidFill>
                  <a:schemeClr val="bg1"/>
                </a:solidFill>
                <a:latin typeface="Times New Roman" pitchFamily="18" charset="0"/>
                <a:ea typeface="Calibri" pitchFamily="34" charset="0"/>
                <a:cs typeface="Times New Roman" pitchFamily="18" charset="0"/>
              </a:rPr>
              <a:t>                                      </a:t>
            </a:r>
            <a:r>
              <a:rPr kumimoji="0" lang="fr-FR" sz="2600" b="1" i="0" u="none" strike="noStrike" cap="none" normalizeH="0" dirty="0" smtClean="0">
                <a:ln>
                  <a:noFill/>
                </a:ln>
                <a:solidFill>
                  <a:schemeClr val="bg1"/>
                </a:solidFill>
                <a:effectLst/>
                <a:latin typeface="Times New Roman" pitchFamily="18" charset="0"/>
                <a:ea typeface="Calibri" pitchFamily="34" charset="0"/>
                <a:cs typeface="Times New Roman" pitchFamily="18" charset="0"/>
              </a:rPr>
              <a:t>= </a:t>
            </a:r>
            <a:r>
              <a:rPr kumimoji="0" lang="fr-FR" sz="2600" b="1" i="0" u="none" strike="noStrike" cap="none" normalizeH="0" dirty="0" smtClean="0">
                <a:ln>
                  <a:noFill/>
                </a:ln>
                <a:solidFill>
                  <a:srgbClr val="FF0000"/>
                </a:solidFill>
                <a:effectLst/>
                <a:latin typeface="Times New Roman" pitchFamily="18" charset="0"/>
                <a:ea typeface="Calibri" pitchFamily="34" charset="0"/>
                <a:cs typeface="Times New Roman" pitchFamily="18" charset="0"/>
              </a:rPr>
              <a:t>2100 (t=1)</a:t>
            </a:r>
            <a:r>
              <a:rPr kumimoji="0" lang="ar-DZ" sz="2600" b="1" i="0" u="none" strike="noStrike" cap="none" normalizeH="0" dirty="0" smtClean="0">
                <a:ln>
                  <a:noFill/>
                </a:ln>
                <a:solidFill>
                  <a:srgbClr val="FF0000"/>
                </a:solidFill>
                <a:effectLst/>
                <a:latin typeface="Times New Roman" pitchFamily="18" charset="0"/>
                <a:ea typeface="Calibri" pitchFamily="34" charset="0"/>
                <a:cs typeface="Times New Roman" pitchFamily="18" charset="0"/>
              </a:rPr>
              <a:t> قيمة مستقبلية </a:t>
            </a:r>
            <a:endParaRPr kumimoji="0" lang="fr-FR" sz="2600" b="1" i="0" u="none" strike="noStrike" cap="none" normalizeH="0" baseline="0" dirty="0" smtClean="0">
              <a:ln>
                <a:noFill/>
              </a:ln>
              <a:solidFill>
                <a:srgbClr val="FF0000"/>
              </a:solidFill>
              <a:effectLst/>
              <a:latin typeface="Times New Roman" pitchFamily="18" charset="0"/>
              <a:cs typeface="Times New Roman" pitchFamily="18" charset="0"/>
            </a:endParaRPr>
          </a:p>
        </p:txBody>
      </p:sp>
      <p:sp>
        <p:nvSpPr>
          <p:cNvPr id="35" name="Rectangle 34"/>
          <p:cNvSpPr/>
          <p:nvPr/>
        </p:nvSpPr>
        <p:spPr>
          <a:xfrm>
            <a:off x="1371600" y="5410200"/>
            <a:ext cx="1590500" cy="461665"/>
          </a:xfrm>
          <a:prstGeom prst="rect">
            <a:avLst/>
          </a:prstGeom>
        </p:spPr>
        <p:txBody>
          <a:bodyPr wrap="none">
            <a:spAutoFit/>
          </a:bodyPr>
          <a:lstStyle/>
          <a:p>
            <a:r>
              <a:rPr lang="fr-FR" sz="2400" b="1" dirty="0" smtClean="0">
                <a:solidFill>
                  <a:schemeClr val="bg1"/>
                </a:solidFill>
                <a:latin typeface="Times New Roman" pitchFamily="18" charset="0"/>
                <a:ea typeface="Calibri" pitchFamily="34" charset="0"/>
                <a:cs typeface="Times New Roman" pitchFamily="18" charset="0"/>
              </a:rPr>
              <a:t>1000 (t=0) </a:t>
            </a:r>
            <a:endParaRPr lang="fr-FR" sz="2400" dirty="0"/>
          </a:p>
        </p:txBody>
      </p:sp>
      <p:cxnSp>
        <p:nvCxnSpPr>
          <p:cNvPr id="36" name="AutoShape 5"/>
          <p:cNvCxnSpPr>
            <a:cxnSpLocks noChangeShapeType="1"/>
          </p:cNvCxnSpPr>
          <p:nvPr/>
        </p:nvCxnSpPr>
        <p:spPr bwMode="auto">
          <a:xfrm>
            <a:off x="2895600" y="5638800"/>
            <a:ext cx="2793277" cy="0"/>
          </a:xfrm>
          <a:prstGeom prst="straightConnector1">
            <a:avLst/>
          </a:prstGeom>
          <a:solidFill>
            <a:srgbClr val="FFFF00"/>
          </a:solidFill>
          <a:ln w="38100">
            <a:solidFill>
              <a:srgbClr val="000000"/>
            </a:solidFill>
            <a:round/>
            <a:headEnd/>
            <a:tailEnd type="triangle" w="med" len="med"/>
          </a:ln>
        </p:spPr>
      </p:cxnSp>
      <p:sp>
        <p:nvSpPr>
          <p:cNvPr id="37" name="Rectangle 36"/>
          <p:cNvSpPr/>
          <p:nvPr/>
        </p:nvSpPr>
        <p:spPr>
          <a:xfrm>
            <a:off x="5715000" y="5410200"/>
            <a:ext cx="3184526" cy="461665"/>
          </a:xfrm>
          <a:prstGeom prst="rect">
            <a:avLst/>
          </a:prstGeom>
        </p:spPr>
        <p:txBody>
          <a:bodyPr wrap="none">
            <a:spAutoFit/>
          </a:bodyPr>
          <a:lstStyle/>
          <a:p>
            <a:r>
              <a:rPr lang="ar-DZ" sz="2400" b="1" dirty="0" smtClean="0">
                <a:solidFill>
                  <a:schemeClr val="bg1"/>
                </a:solidFill>
                <a:latin typeface="Times New Roman" pitchFamily="18" charset="0"/>
                <a:ea typeface="Calibri" pitchFamily="34" charset="0"/>
                <a:cs typeface="Times New Roman" pitchFamily="18" charset="0"/>
              </a:rPr>
              <a:t>1000</a:t>
            </a:r>
            <a:r>
              <a:rPr lang="fr-FR" sz="2400" b="1" dirty="0" smtClean="0">
                <a:solidFill>
                  <a:schemeClr val="bg1"/>
                </a:solidFill>
                <a:latin typeface="Times New Roman" pitchFamily="18" charset="0"/>
                <a:ea typeface="Calibri" pitchFamily="34" charset="0"/>
                <a:cs typeface="Times New Roman" pitchFamily="18" charset="0"/>
              </a:rPr>
              <a:t>(1.10)= </a:t>
            </a:r>
            <a:r>
              <a:rPr lang="fr-FR" sz="2400" b="1" dirty="0" smtClean="0">
                <a:solidFill>
                  <a:srgbClr val="FF0000"/>
                </a:solidFill>
                <a:latin typeface="Times New Roman" pitchFamily="18" charset="0"/>
                <a:ea typeface="Calibri" pitchFamily="34" charset="0"/>
                <a:cs typeface="Times New Roman" pitchFamily="18" charset="0"/>
              </a:rPr>
              <a:t>1100</a:t>
            </a:r>
            <a:r>
              <a:rPr lang="fr-FR" sz="2400" b="1" dirty="0" smtClean="0">
                <a:solidFill>
                  <a:schemeClr val="bg1"/>
                </a:solidFill>
                <a:latin typeface="Times New Roman" pitchFamily="18" charset="0"/>
                <a:ea typeface="Calibri" pitchFamily="34" charset="0"/>
                <a:cs typeface="Times New Roman" pitchFamily="18" charset="0"/>
              </a:rPr>
              <a:t> (t=1) </a:t>
            </a:r>
            <a:endParaRPr lang="fr-FR" sz="2400" dirty="0"/>
          </a:p>
        </p:txBody>
      </p:sp>
      <p:sp>
        <p:nvSpPr>
          <p:cNvPr id="38" name="Text Box 7"/>
          <p:cNvSpPr txBox="1">
            <a:spLocks noChangeArrowheads="1"/>
          </p:cNvSpPr>
          <p:nvPr/>
        </p:nvSpPr>
        <p:spPr bwMode="auto">
          <a:xfrm>
            <a:off x="2819400" y="5715000"/>
            <a:ext cx="2971800" cy="533400"/>
          </a:xfrm>
          <a:prstGeom prst="rect">
            <a:avLst/>
          </a:prstGeom>
          <a:solidFill>
            <a:srgbClr val="FFFF00"/>
          </a:solidFill>
          <a:ln w="3810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1" eaLnBrk="1" fontAlgn="base" latinLnBrk="0" hangingPunct="1">
              <a:lnSpc>
                <a:spcPct val="100000"/>
              </a:lnSpc>
              <a:spcBef>
                <a:spcPct val="0"/>
              </a:spcBef>
              <a:spcAft>
                <a:spcPct val="0"/>
              </a:spcAft>
              <a:buClrTx/>
              <a:buSzTx/>
              <a:buFontTx/>
              <a:buNone/>
              <a:tabLst/>
            </a:pPr>
            <a:r>
              <a:rPr kumimoji="0" lang="ar-DZ" sz="24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استثمار بمعدل 10 % لسنة</a:t>
            </a:r>
            <a:endParaRPr kumimoji="0" lang="fr-FR" sz="2400" b="0" i="0" u="none" strike="noStrike" cap="none" normalizeH="0" baseline="0" dirty="0" smtClean="0">
              <a:ln>
                <a:noFill/>
              </a:ln>
              <a:solidFill>
                <a:schemeClr val="bg1"/>
              </a:solidFill>
              <a:effectLst/>
              <a:latin typeface="Arial" pitchFamily="34" charset="0"/>
              <a:cs typeface="Arial" pitchFamily="34" charset="0"/>
            </a:endParaRPr>
          </a:p>
        </p:txBody>
      </p:sp>
      <p:sp>
        <p:nvSpPr>
          <p:cNvPr id="39" name="Text Box 4"/>
          <p:cNvSpPr txBox="1">
            <a:spLocks noChangeArrowheads="1"/>
          </p:cNvSpPr>
          <p:nvPr/>
        </p:nvSpPr>
        <p:spPr bwMode="auto">
          <a:xfrm>
            <a:off x="6553200" y="1295400"/>
            <a:ext cx="1709958" cy="419233"/>
          </a:xfrm>
          <a:prstGeom prst="rect">
            <a:avLst/>
          </a:prstGeom>
          <a:solidFill>
            <a:schemeClr val="tx1"/>
          </a:solidFill>
          <a:ln w="3810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ar-DZ" sz="2400" b="1" i="0" u="none" strike="noStrike" cap="none" normalizeH="0" baseline="0" dirty="0" smtClean="0">
                <a:ln>
                  <a:noFill/>
                </a:ln>
                <a:solidFill>
                  <a:srgbClr val="FF0000"/>
                </a:solidFill>
                <a:effectLst/>
                <a:latin typeface="Times New Roman" pitchFamily="18" charset="0"/>
                <a:ea typeface="Arial" pitchFamily="34" charset="0"/>
                <a:cs typeface="Arial" pitchFamily="34" charset="0"/>
              </a:rPr>
              <a:t>قيمة مستقبلية</a:t>
            </a:r>
            <a:endParaRPr kumimoji="0" lang="fr-FR" sz="2400" b="0" i="0" u="none" strike="noStrike" cap="none" normalizeH="0" baseline="0" dirty="0" smtClean="0">
              <a:ln>
                <a:noFill/>
              </a:ln>
              <a:solidFill>
                <a:srgbClr val="FF0000"/>
              </a:solidFill>
              <a:effectLst/>
              <a:latin typeface="Arial" pitchFamily="34" charset="0"/>
              <a:cs typeface="Arial" pitchFamily="34" charset="0"/>
            </a:endParaRPr>
          </a:p>
        </p:txBody>
      </p:sp>
      <p:sp>
        <p:nvSpPr>
          <p:cNvPr id="40" name="Text Box 4"/>
          <p:cNvSpPr txBox="1">
            <a:spLocks noChangeArrowheads="1"/>
          </p:cNvSpPr>
          <p:nvPr/>
        </p:nvSpPr>
        <p:spPr bwMode="auto">
          <a:xfrm>
            <a:off x="5257800" y="2743200"/>
            <a:ext cx="1709958" cy="419233"/>
          </a:xfrm>
          <a:prstGeom prst="rect">
            <a:avLst/>
          </a:prstGeom>
          <a:solidFill>
            <a:schemeClr val="tx1"/>
          </a:solidFill>
          <a:ln w="3810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ar-DZ" sz="2400" b="1" i="0" u="none" strike="noStrike" cap="none" normalizeH="0" baseline="0" dirty="0" smtClean="0">
                <a:ln>
                  <a:noFill/>
                </a:ln>
                <a:solidFill>
                  <a:srgbClr val="FF0000"/>
                </a:solidFill>
                <a:effectLst/>
                <a:latin typeface="Times New Roman" pitchFamily="18" charset="0"/>
                <a:ea typeface="Arial" pitchFamily="34" charset="0"/>
                <a:cs typeface="Arial" pitchFamily="34" charset="0"/>
              </a:rPr>
              <a:t>قيمة مستقبلية</a:t>
            </a:r>
            <a:endParaRPr kumimoji="0" lang="fr-FR" sz="2400" b="0" i="0" u="none" strike="noStrike" cap="none" normalizeH="0" baseline="0" dirty="0" smtClean="0">
              <a:ln>
                <a:noFill/>
              </a:ln>
              <a:solidFill>
                <a:srgbClr val="FF0000"/>
              </a:solidFill>
              <a:effectLst/>
              <a:latin typeface="Arial" pitchFamily="34" charset="0"/>
              <a:cs typeface="Arial" pitchFamily="34" charset="0"/>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14"/>
          <p:cNvGrpSpPr>
            <a:grpSpLocks/>
          </p:cNvGrpSpPr>
          <p:nvPr/>
        </p:nvGrpSpPr>
        <p:grpSpPr bwMode="auto">
          <a:xfrm>
            <a:off x="304800" y="304800"/>
            <a:ext cx="6748842" cy="1327116"/>
            <a:chOff x="435" y="681"/>
            <a:chExt cx="5288" cy="1074"/>
          </a:xfrm>
          <a:solidFill>
            <a:srgbClr val="66FFFF"/>
          </a:solidFill>
        </p:grpSpPr>
        <p:sp>
          <p:nvSpPr>
            <p:cNvPr id="5" name="Text Box 15"/>
            <p:cNvSpPr txBox="1">
              <a:spLocks noChangeArrowheads="1"/>
            </p:cNvSpPr>
            <p:nvPr/>
          </p:nvSpPr>
          <p:spPr bwMode="auto">
            <a:xfrm>
              <a:off x="4579" y="930"/>
              <a:ext cx="1144" cy="510"/>
            </a:xfrm>
            <a:prstGeom prst="rect">
              <a:avLst/>
            </a:prstGeom>
            <a:grpFill/>
            <a:ln w="3810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M (t=1)</a:t>
              </a:r>
              <a:endParaRPr kumimoji="0" lang="fr-FR" sz="2800" b="0" i="0" u="none" strike="noStrike" cap="none" normalizeH="0" baseline="0" dirty="0" smtClean="0">
                <a:ln>
                  <a:noFill/>
                </a:ln>
                <a:solidFill>
                  <a:schemeClr val="bg1"/>
                </a:solidFill>
                <a:effectLst/>
                <a:latin typeface="Arial" pitchFamily="34" charset="0"/>
                <a:cs typeface="Arial" pitchFamily="34" charset="0"/>
              </a:endParaRPr>
            </a:p>
          </p:txBody>
        </p:sp>
        <p:sp>
          <p:nvSpPr>
            <p:cNvPr id="6" name="Text Box 16"/>
            <p:cNvSpPr txBox="1">
              <a:spLocks noChangeArrowheads="1"/>
            </p:cNvSpPr>
            <p:nvPr/>
          </p:nvSpPr>
          <p:spPr bwMode="auto">
            <a:xfrm>
              <a:off x="2850" y="681"/>
              <a:ext cx="915" cy="510"/>
            </a:xfrm>
            <a:prstGeom prst="rect">
              <a:avLst/>
            </a:prstGeom>
            <a:grpFill/>
            <a:ln w="3810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DZ"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تحيين</a:t>
              </a:r>
              <a:endParaRPr kumimoji="0" lang="fr-FR" sz="2800" b="0" i="0" u="none" strike="noStrike" cap="none" normalizeH="0" baseline="0" dirty="0" smtClean="0">
                <a:ln>
                  <a:noFill/>
                </a:ln>
                <a:solidFill>
                  <a:schemeClr val="bg1"/>
                </a:solidFill>
                <a:effectLst/>
                <a:latin typeface="Arial" pitchFamily="34" charset="0"/>
                <a:cs typeface="Arial" pitchFamily="34" charset="0"/>
              </a:endParaRPr>
            </a:p>
          </p:txBody>
        </p:sp>
        <p:sp>
          <p:nvSpPr>
            <p:cNvPr id="7" name="Text Box 17"/>
            <p:cNvSpPr txBox="1">
              <a:spLocks noChangeArrowheads="1"/>
            </p:cNvSpPr>
            <p:nvPr/>
          </p:nvSpPr>
          <p:spPr bwMode="auto">
            <a:xfrm>
              <a:off x="1928" y="1215"/>
              <a:ext cx="2422" cy="510"/>
            </a:xfrm>
            <a:prstGeom prst="rect">
              <a:avLst/>
            </a:prstGeom>
            <a:grpFill/>
            <a:ln w="3810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1" eaLnBrk="1" fontAlgn="base" latinLnBrk="0" hangingPunct="1">
                <a:lnSpc>
                  <a:spcPct val="100000"/>
                </a:lnSpc>
                <a:spcBef>
                  <a:spcPct val="0"/>
                </a:spcBef>
                <a:spcAft>
                  <a:spcPct val="0"/>
                </a:spcAft>
                <a:buClrTx/>
                <a:buSzTx/>
                <a:buFontTx/>
                <a:buNone/>
                <a:tabLst/>
              </a:pP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i</a:t>
              </a:r>
              <a:r>
                <a:rPr kumimoji="0" lang="ar-DZ"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 معدل التحيين </a:t>
              </a:r>
              <a:r>
                <a:rPr kumimoji="0" lang="ar-DZ" sz="28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 </a:t>
              </a:r>
              <a:r>
                <a:rPr kumimoji="0" lang="ar-DZ"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الخصم)</a:t>
              </a:r>
              <a:endParaRPr kumimoji="0" lang="fr-FR" sz="2800" b="0" i="0" u="none" strike="noStrike" cap="none" normalizeH="0" baseline="0" dirty="0" smtClean="0">
                <a:ln>
                  <a:noFill/>
                </a:ln>
                <a:solidFill>
                  <a:schemeClr val="bg1"/>
                </a:solidFill>
                <a:effectLst/>
                <a:latin typeface="Arial" pitchFamily="34" charset="0"/>
                <a:cs typeface="Arial" pitchFamily="34" charset="0"/>
              </a:endParaRPr>
            </a:p>
          </p:txBody>
        </p:sp>
        <p:grpSp>
          <p:nvGrpSpPr>
            <p:cNvPr id="8" name="Group 18"/>
            <p:cNvGrpSpPr>
              <a:grpSpLocks/>
            </p:cNvGrpSpPr>
            <p:nvPr/>
          </p:nvGrpSpPr>
          <p:grpSpPr bwMode="auto">
            <a:xfrm>
              <a:off x="435" y="768"/>
              <a:ext cx="1493" cy="987"/>
              <a:chOff x="435" y="768"/>
              <a:chExt cx="1493" cy="987"/>
            </a:xfrm>
            <a:grpFill/>
          </p:grpSpPr>
          <p:sp>
            <p:nvSpPr>
              <p:cNvPr id="10" name="Text Box 19"/>
              <p:cNvSpPr txBox="1">
                <a:spLocks noChangeArrowheads="1"/>
              </p:cNvSpPr>
              <p:nvPr/>
            </p:nvSpPr>
            <p:spPr bwMode="auto">
              <a:xfrm>
                <a:off x="435" y="768"/>
                <a:ext cx="657" cy="493"/>
              </a:xfrm>
              <a:prstGeom prst="rect">
                <a:avLst/>
              </a:prstGeom>
              <a:grpFill/>
              <a:ln w="3810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M</a:t>
                </a:r>
                <a:endParaRPr kumimoji="0" lang="fr-FR" sz="2800" b="0" i="0" u="none" strike="noStrike" cap="none" normalizeH="0" baseline="0" dirty="0" smtClean="0">
                  <a:ln>
                    <a:noFill/>
                  </a:ln>
                  <a:solidFill>
                    <a:schemeClr val="bg1"/>
                  </a:solidFill>
                  <a:effectLst/>
                  <a:latin typeface="Arial" pitchFamily="34" charset="0"/>
                  <a:cs typeface="Arial" pitchFamily="34" charset="0"/>
                </a:endParaRPr>
              </a:p>
            </p:txBody>
          </p:sp>
          <p:sp>
            <p:nvSpPr>
              <p:cNvPr id="11" name="Text Box 20"/>
              <p:cNvSpPr txBox="1">
                <a:spLocks noChangeArrowheads="1"/>
              </p:cNvSpPr>
              <p:nvPr/>
            </p:nvSpPr>
            <p:spPr bwMode="auto">
              <a:xfrm>
                <a:off x="1095" y="1009"/>
                <a:ext cx="833" cy="510"/>
              </a:xfrm>
              <a:prstGeom prst="rect">
                <a:avLst/>
              </a:prstGeom>
              <a:grpFill/>
              <a:ln w="3810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 (t=0)</a:t>
                </a:r>
                <a:endParaRPr kumimoji="0" lang="fr-FR" sz="2800" b="0" i="0" u="none" strike="noStrike" cap="none" normalizeH="0" baseline="0" dirty="0" smtClean="0">
                  <a:ln>
                    <a:noFill/>
                  </a:ln>
                  <a:solidFill>
                    <a:schemeClr val="bg1"/>
                  </a:solidFill>
                  <a:effectLst/>
                  <a:latin typeface="Arial" pitchFamily="34" charset="0"/>
                  <a:cs typeface="Arial" pitchFamily="34" charset="0"/>
                </a:endParaRPr>
              </a:p>
            </p:txBody>
          </p:sp>
          <p:sp>
            <p:nvSpPr>
              <p:cNvPr id="12" name="Text Box 21"/>
              <p:cNvSpPr txBox="1">
                <a:spLocks noChangeArrowheads="1"/>
              </p:cNvSpPr>
              <p:nvPr/>
            </p:nvSpPr>
            <p:spPr bwMode="auto">
              <a:xfrm>
                <a:off x="435" y="1245"/>
                <a:ext cx="657" cy="510"/>
              </a:xfrm>
              <a:prstGeom prst="rect">
                <a:avLst/>
              </a:prstGeom>
              <a:grpFill/>
              <a:ln w="3810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1+i</a:t>
                </a:r>
                <a:endParaRPr kumimoji="0" lang="fr-FR" sz="2800" b="0" i="0" u="none" strike="noStrike" cap="none" normalizeH="0" baseline="0" dirty="0" smtClean="0">
                  <a:ln>
                    <a:noFill/>
                  </a:ln>
                  <a:solidFill>
                    <a:schemeClr val="bg1"/>
                  </a:solidFill>
                  <a:effectLst/>
                  <a:latin typeface="Arial" pitchFamily="34" charset="0"/>
                  <a:cs typeface="Arial" pitchFamily="34" charset="0"/>
                </a:endParaRPr>
              </a:p>
            </p:txBody>
          </p:sp>
          <p:cxnSp>
            <p:nvCxnSpPr>
              <p:cNvPr id="13" name="AutoShape 22"/>
              <p:cNvCxnSpPr>
                <a:cxnSpLocks noChangeShapeType="1"/>
              </p:cNvCxnSpPr>
              <p:nvPr/>
            </p:nvCxnSpPr>
            <p:spPr bwMode="auto">
              <a:xfrm>
                <a:off x="480" y="1245"/>
                <a:ext cx="570" cy="0"/>
              </a:xfrm>
              <a:prstGeom prst="straightConnector1">
                <a:avLst/>
              </a:prstGeom>
              <a:grpFill/>
              <a:ln w="38100">
                <a:solidFill>
                  <a:srgbClr val="000000"/>
                </a:solidFill>
                <a:round/>
                <a:headEnd/>
                <a:tailEnd/>
              </a:ln>
            </p:spPr>
          </p:cxnSp>
        </p:grpSp>
        <p:cxnSp>
          <p:nvCxnSpPr>
            <p:cNvPr id="9" name="AutoShape 23"/>
            <p:cNvCxnSpPr>
              <a:cxnSpLocks noChangeShapeType="1"/>
            </p:cNvCxnSpPr>
            <p:nvPr/>
          </p:nvCxnSpPr>
          <p:spPr bwMode="auto">
            <a:xfrm flipH="1">
              <a:off x="1920" y="1215"/>
              <a:ext cx="2565" cy="0"/>
            </a:xfrm>
            <a:prstGeom prst="straightConnector1">
              <a:avLst/>
            </a:prstGeom>
            <a:grpFill/>
            <a:ln w="38100">
              <a:solidFill>
                <a:srgbClr val="000000"/>
              </a:solidFill>
              <a:round/>
              <a:headEnd/>
              <a:tailEnd type="triangle" w="med" len="med"/>
            </a:ln>
          </p:spPr>
        </p:cxnSp>
      </p:grpSp>
      <p:grpSp>
        <p:nvGrpSpPr>
          <p:cNvPr id="14" name="Group 24"/>
          <p:cNvGrpSpPr>
            <a:grpSpLocks/>
          </p:cNvGrpSpPr>
          <p:nvPr/>
        </p:nvGrpSpPr>
        <p:grpSpPr bwMode="auto">
          <a:xfrm>
            <a:off x="381000" y="2271607"/>
            <a:ext cx="7090164" cy="1309793"/>
            <a:chOff x="945" y="645"/>
            <a:chExt cx="5873" cy="1092"/>
          </a:xfrm>
          <a:solidFill>
            <a:srgbClr val="FF99FF"/>
          </a:solidFill>
        </p:grpSpPr>
        <p:sp>
          <p:nvSpPr>
            <p:cNvPr id="15" name="Text Box 25"/>
            <p:cNvSpPr txBox="1">
              <a:spLocks noChangeArrowheads="1"/>
            </p:cNvSpPr>
            <p:nvPr/>
          </p:nvSpPr>
          <p:spPr bwMode="auto">
            <a:xfrm>
              <a:off x="5535" y="942"/>
              <a:ext cx="1283" cy="510"/>
            </a:xfrm>
            <a:prstGeom prst="rect">
              <a:avLst/>
            </a:prstGeom>
            <a:grpFill/>
            <a:ln w="3810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M (t=n)</a:t>
              </a:r>
              <a:endParaRPr kumimoji="0" lang="fr-FR" sz="28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16" name="Text Box 26"/>
            <p:cNvSpPr txBox="1">
              <a:spLocks noChangeArrowheads="1"/>
            </p:cNvSpPr>
            <p:nvPr/>
          </p:nvSpPr>
          <p:spPr bwMode="auto">
            <a:xfrm>
              <a:off x="3645" y="645"/>
              <a:ext cx="915" cy="510"/>
            </a:xfrm>
            <a:prstGeom prst="rect">
              <a:avLst/>
            </a:prstGeom>
            <a:grpFill/>
            <a:ln w="3810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DZ"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تحيين</a:t>
              </a:r>
              <a:endParaRPr kumimoji="0" lang="fr-FR" sz="28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17" name="Text Box 27"/>
            <p:cNvSpPr txBox="1">
              <a:spLocks noChangeArrowheads="1"/>
            </p:cNvSpPr>
            <p:nvPr/>
          </p:nvSpPr>
          <p:spPr bwMode="auto">
            <a:xfrm>
              <a:off x="2880" y="1227"/>
              <a:ext cx="2610" cy="510"/>
            </a:xfrm>
            <a:prstGeom prst="rect">
              <a:avLst/>
            </a:prstGeom>
            <a:grpFill/>
            <a:ln w="3810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1" eaLnBrk="1" fontAlgn="base" latinLnBrk="0" hangingPunct="1">
                <a:lnSpc>
                  <a:spcPct val="100000"/>
                </a:lnSpc>
                <a:spcBef>
                  <a:spcPct val="0"/>
                </a:spcBef>
                <a:spcAft>
                  <a:spcPct val="0"/>
                </a:spcAft>
                <a:buClrTx/>
                <a:buSzTx/>
                <a:buFontTx/>
                <a:buNone/>
                <a:tabLst/>
              </a:pP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i</a:t>
              </a:r>
              <a:r>
                <a:rPr kumimoji="0" lang="ar-DZ"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 معدل التحيين ( الخصم)</a:t>
              </a:r>
              <a:endParaRPr kumimoji="0" lang="fr-FR" sz="2800" b="0" i="0" u="none" strike="noStrike" cap="none" normalizeH="0" baseline="0" dirty="0" smtClean="0">
                <a:ln>
                  <a:noFill/>
                </a:ln>
                <a:solidFill>
                  <a:schemeClr val="bg1"/>
                </a:solidFill>
                <a:effectLst/>
                <a:latin typeface="Times New Roman" pitchFamily="18" charset="0"/>
                <a:cs typeface="Times New Roman" pitchFamily="18" charset="0"/>
              </a:endParaRPr>
            </a:p>
          </p:txBody>
        </p:sp>
        <p:cxnSp>
          <p:nvCxnSpPr>
            <p:cNvPr id="18" name="AutoShape 28"/>
            <p:cNvCxnSpPr>
              <a:cxnSpLocks noChangeShapeType="1"/>
            </p:cNvCxnSpPr>
            <p:nvPr/>
          </p:nvCxnSpPr>
          <p:spPr bwMode="auto">
            <a:xfrm flipH="1">
              <a:off x="2889" y="1215"/>
              <a:ext cx="2565" cy="0"/>
            </a:xfrm>
            <a:prstGeom prst="straightConnector1">
              <a:avLst/>
            </a:prstGeom>
            <a:grpFill/>
            <a:ln w="38100">
              <a:solidFill>
                <a:srgbClr val="000000"/>
              </a:solidFill>
              <a:round/>
              <a:headEnd/>
              <a:tailEnd type="triangle" w="med" len="med"/>
            </a:ln>
          </p:spPr>
        </p:cxnSp>
        <p:grpSp>
          <p:nvGrpSpPr>
            <p:cNvPr id="19" name="Group 29"/>
            <p:cNvGrpSpPr>
              <a:grpSpLocks/>
            </p:cNvGrpSpPr>
            <p:nvPr/>
          </p:nvGrpSpPr>
          <p:grpSpPr bwMode="auto">
            <a:xfrm>
              <a:off x="945" y="810"/>
              <a:ext cx="1894" cy="788"/>
              <a:chOff x="1065" y="855"/>
              <a:chExt cx="1894" cy="788"/>
            </a:xfrm>
            <a:grpFill/>
          </p:grpSpPr>
          <p:sp>
            <p:nvSpPr>
              <p:cNvPr id="20" name="Text Box 30"/>
              <p:cNvSpPr txBox="1">
                <a:spLocks noChangeArrowheads="1"/>
              </p:cNvSpPr>
              <p:nvPr/>
            </p:nvSpPr>
            <p:spPr bwMode="auto">
              <a:xfrm>
                <a:off x="1065" y="855"/>
                <a:ext cx="947" cy="407"/>
              </a:xfrm>
              <a:prstGeom prst="rect">
                <a:avLst/>
              </a:prstGeom>
              <a:grpFill/>
              <a:ln w="3810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M</a:t>
                </a:r>
                <a:endParaRPr kumimoji="0" lang="fr-FR" sz="28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21" name="Text Box 31"/>
              <p:cNvSpPr txBox="1">
                <a:spLocks noChangeArrowheads="1"/>
              </p:cNvSpPr>
              <p:nvPr/>
            </p:nvSpPr>
            <p:spPr bwMode="auto">
              <a:xfrm>
                <a:off x="2012" y="1008"/>
                <a:ext cx="947" cy="510"/>
              </a:xfrm>
              <a:prstGeom prst="rect">
                <a:avLst/>
              </a:prstGeom>
              <a:grpFill/>
              <a:ln w="3810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defTabSz="914400" rtl="0" eaLnBrk="1" fontAlgn="base" latinLnBrk="0" hangingPunct="1">
                  <a:lnSpc>
                    <a:spcPct val="100000"/>
                  </a:lnSpc>
                  <a:spcBef>
                    <a:spcPct val="0"/>
                  </a:spcBef>
                  <a:spcAft>
                    <a:spcPct val="0"/>
                  </a:spcAft>
                  <a:buClrTx/>
                  <a:buSzTx/>
                  <a:buFontTx/>
                  <a:buNone/>
                  <a:tabLst/>
                </a:pP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 (t=0)</a:t>
                </a:r>
                <a:endParaRPr kumimoji="0" lang="fr-FR" sz="28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22" name="Text Box 32"/>
              <p:cNvSpPr txBox="1">
                <a:spLocks noChangeArrowheads="1"/>
              </p:cNvSpPr>
              <p:nvPr/>
            </p:nvSpPr>
            <p:spPr bwMode="auto">
              <a:xfrm>
                <a:off x="1065" y="1245"/>
                <a:ext cx="947" cy="398"/>
              </a:xfrm>
              <a:prstGeom prst="rect">
                <a:avLst/>
              </a:prstGeom>
              <a:grpFill/>
              <a:ln w="3810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(1+i)</a:t>
                </a:r>
                <a:r>
                  <a:rPr kumimoji="0" lang="fr-FR" sz="2800" b="1" i="0" u="none" strike="noStrike" cap="none" normalizeH="0" baseline="30000" dirty="0" smtClean="0">
                    <a:ln>
                      <a:noFill/>
                    </a:ln>
                    <a:solidFill>
                      <a:schemeClr val="bg1"/>
                    </a:solidFill>
                    <a:effectLst/>
                    <a:latin typeface="Times New Roman" pitchFamily="18" charset="0"/>
                    <a:ea typeface="Arial" pitchFamily="34" charset="0"/>
                    <a:cs typeface="Times New Roman" pitchFamily="18" charset="0"/>
                  </a:rPr>
                  <a:t>n</a:t>
                </a:r>
                <a:endParaRPr kumimoji="0" lang="fr-FR" sz="2800" b="0" i="0" u="none" strike="noStrike" cap="none" normalizeH="0" baseline="0" dirty="0" smtClean="0">
                  <a:ln>
                    <a:noFill/>
                  </a:ln>
                  <a:solidFill>
                    <a:schemeClr val="bg1"/>
                  </a:solidFill>
                  <a:effectLst/>
                  <a:latin typeface="Times New Roman" pitchFamily="18" charset="0"/>
                  <a:cs typeface="Times New Roman" pitchFamily="18" charset="0"/>
                </a:endParaRPr>
              </a:p>
            </p:txBody>
          </p:sp>
          <p:cxnSp>
            <p:nvCxnSpPr>
              <p:cNvPr id="23" name="AutoShape 33"/>
              <p:cNvCxnSpPr>
                <a:cxnSpLocks noChangeShapeType="1"/>
              </p:cNvCxnSpPr>
              <p:nvPr/>
            </p:nvCxnSpPr>
            <p:spPr bwMode="auto">
              <a:xfrm>
                <a:off x="1213" y="1245"/>
                <a:ext cx="570" cy="0"/>
              </a:xfrm>
              <a:prstGeom prst="straightConnector1">
                <a:avLst/>
              </a:prstGeom>
              <a:grpFill/>
              <a:ln w="38100">
                <a:solidFill>
                  <a:srgbClr val="000000"/>
                </a:solidFill>
                <a:round/>
                <a:headEnd/>
                <a:tailEnd/>
              </a:ln>
            </p:spPr>
          </p:cxnSp>
        </p:grpSp>
      </p:grpSp>
      <p:sp>
        <p:nvSpPr>
          <p:cNvPr id="24" name="Rectangle 1"/>
          <p:cNvSpPr>
            <a:spLocks noChangeArrowheads="1"/>
          </p:cNvSpPr>
          <p:nvPr/>
        </p:nvSpPr>
        <p:spPr bwMode="auto">
          <a:xfrm>
            <a:off x="1207897" y="4162961"/>
            <a:ext cx="6681637" cy="1323439"/>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fontAlgn="base">
              <a:spcBef>
                <a:spcPct val="0"/>
              </a:spcBef>
              <a:spcAft>
                <a:spcPct val="0"/>
              </a:spcAft>
            </a:pPr>
            <a:r>
              <a:rPr kumimoji="0" lang="fr-FR"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1000 (t=0) + </a:t>
            </a:r>
            <a:r>
              <a:rPr kumimoji="0" lang="fr-FR" sz="2800" b="1" i="0" u="none" strike="noStrike" cap="none" normalizeH="0" baseline="0" dirty="0" smtClean="0">
                <a:ln>
                  <a:noFill/>
                </a:ln>
                <a:solidFill>
                  <a:srgbClr val="006600"/>
                </a:solidFill>
                <a:effectLst/>
                <a:latin typeface="Times New Roman" pitchFamily="18" charset="0"/>
                <a:ea typeface="Calibri" pitchFamily="34" charset="0"/>
                <a:cs typeface="Times New Roman" pitchFamily="18" charset="0"/>
              </a:rPr>
              <a:t>1000(t=1</a:t>
            </a:r>
            <a:r>
              <a:rPr kumimoji="0" lang="fr-FR"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a:t>
            </a:r>
            <a:r>
              <a:rPr kumimoji="0" lang="ar-DZ"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 1000</a:t>
            </a:r>
            <a:r>
              <a:rPr kumimoji="0" lang="fr-FR"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a:t>
            </a:r>
            <a:r>
              <a:rPr kumimoji="0" lang="fr-FR" sz="2800" b="1" i="0" u="none" strike="noStrike" cap="none" normalizeH="0" dirty="0" smtClean="0">
                <a:ln>
                  <a:noFill/>
                </a:ln>
                <a:solidFill>
                  <a:schemeClr val="bg1"/>
                </a:solidFill>
                <a:effectLst/>
                <a:latin typeface="Times New Roman" pitchFamily="18" charset="0"/>
                <a:ea typeface="Calibri" pitchFamily="34" charset="0"/>
                <a:cs typeface="Times New Roman" pitchFamily="18" charset="0"/>
              </a:rPr>
              <a:t> 1000</a:t>
            </a:r>
            <a:r>
              <a:rPr lang="fr-FR" sz="2800" b="1" dirty="0" smtClean="0">
                <a:solidFill>
                  <a:schemeClr val="bg1"/>
                </a:solidFill>
                <a:latin typeface="Times New Roman" pitchFamily="18" charset="0"/>
                <a:ea typeface="Calibri" pitchFamily="34" charset="0"/>
                <a:cs typeface="Times New Roman" pitchFamily="18" charset="0"/>
              </a:rPr>
              <a:t>(</a:t>
            </a:r>
            <a:r>
              <a:rPr lang="fr-FR" sz="2800" b="1" dirty="0" smtClean="0">
                <a:solidFill>
                  <a:schemeClr val="bg1"/>
                </a:solidFill>
              </a:rPr>
              <a:t>1.10)</a:t>
            </a:r>
            <a:r>
              <a:rPr lang="fr-FR" sz="2800" b="1" baseline="30000" dirty="0" smtClean="0">
                <a:solidFill>
                  <a:schemeClr val="bg1"/>
                </a:solidFill>
              </a:rPr>
              <a:t>-1</a:t>
            </a:r>
            <a:endParaRPr lang="fr-FR" sz="2800" b="1" dirty="0" smtClean="0">
              <a:solidFill>
                <a:schemeClr val="bg1"/>
              </a:solidFill>
            </a:endParaRPr>
          </a:p>
          <a:p>
            <a:pPr marL="0" marR="0" lvl="0" indent="0" algn="l" defTabSz="914400" eaLnBrk="1" fontAlgn="base" latinLnBrk="0" hangingPunct="1">
              <a:lnSpc>
                <a:spcPct val="100000"/>
              </a:lnSpc>
              <a:spcBef>
                <a:spcPct val="0"/>
              </a:spcBef>
              <a:spcAft>
                <a:spcPct val="0"/>
              </a:spcAft>
              <a:buClrTx/>
              <a:buSzTx/>
              <a:buFontTx/>
              <a:buNone/>
              <a:tabLst/>
            </a:pPr>
            <a:r>
              <a:rPr kumimoji="0" lang="fr-FR" sz="2600" b="1" i="0" u="none" strike="noStrike" cap="none" normalizeH="0" dirty="0" smtClean="0">
                <a:ln>
                  <a:noFill/>
                </a:ln>
                <a:solidFill>
                  <a:schemeClr val="bg1"/>
                </a:solidFill>
                <a:effectLst/>
                <a:latin typeface="Times New Roman" pitchFamily="18" charset="0"/>
                <a:ea typeface="Calibri" pitchFamily="34" charset="0"/>
                <a:cs typeface="Times New Roman" pitchFamily="18" charset="0"/>
              </a:rPr>
              <a:t>                                         =1000+</a:t>
            </a:r>
            <a:r>
              <a:rPr kumimoji="0" lang="fr-FR" sz="2600" b="1" i="0" u="none" strike="noStrike" cap="none" normalizeH="0" dirty="0" smtClean="0">
                <a:ln>
                  <a:noFill/>
                </a:ln>
                <a:solidFill>
                  <a:srgbClr val="006600"/>
                </a:solidFill>
                <a:effectLst/>
                <a:latin typeface="Times New Roman" pitchFamily="18" charset="0"/>
                <a:ea typeface="Calibri" pitchFamily="34" charset="0"/>
                <a:cs typeface="Times New Roman" pitchFamily="18" charset="0"/>
              </a:rPr>
              <a:t>909.09</a:t>
            </a:r>
          </a:p>
          <a:p>
            <a:pPr marL="0" marR="0" lvl="0" indent="0" algn="l" defTabSz="914400" eaLnBrk="1" fontAlgn="base" latinLnBrk="0" hangingPunct="1">
              <a:lnSpc>
                <a:spcPct val="100000"/>
              </a:lnSpc>
              <a:spcBef>
                <a:spcPct val="0"/>
              </a:spcBef>
              <a:spcAft>
                <a:spcPct val="0"/>
              </a:spcAft>
              <a:buClrTx/>
              <a:buSzTx/>
              <a:buFontTx/>
              <a:buNone/>
              <a:tabLst/>
            </a:pPr>
            <a:r>
              <a:rPr lang="fr-FR" sz="2600" b="1" dirty="0" smtClean="0">
                <a:solidFill>
                  <a:schemeClr val="bg1"/>
                </a:solidFill>
                <a:latin typeface="Times New Roman" pitchFamily="18" charset="0"/>
                <a:ea typeface="Calibri" pitchFamily="34" charset="0"/>
                <a:cs typeface="Times New Roman" pitchFamily="18" charset="0"/>
              </a:rPr>
              <a:t>                                      </a:t>
            </a:r>
            <a:r>
              <a:rPr kumimoji="0" lang="fr-FR" sz="2600" b="1" i="0" u="none" strike="noStrike" cap="none" normalizeH="0" dirty="0" smtClean="0">
                <a:ln>
                  <a:noFill/>
                </a:ln>
                <a:solidFill>
                  <a:schemeClr val="bg1"/>
                </a:solidFill>
                <a:effectLst/>
                <a:latin typeface="Times New Roman" pitchFamily="18" charset="0"/>
                <a:ea typeface="Calibri" pitchFamily="34" charset="0"/>
                <a:cs typeface="Times New Roman" pitchFamily="18" charset="0"/>
              </a:rPr>
              <a:t>= </a:t>
            </a:r>
            <a:r>
              <a:rPr kumimoji="0" lang="fr-FR" sz="2600" b="1" i="0" u="none" strike="noStrike" cap="none" normalizeH="0" dirty="0" smtClean="0">
                <a:ln>
                  <a:noFill/>
                </a:ln>
                <a:solidFill>
                  <a:srgbClr val="FF0000"/>
                </a:solidFill>
                <a:effectLst/>
                <a:latin typeface="Times New Roman" pitchFamily="18" charset="0"/>
                <a:ea typeface="Calibri" pitchFamily="34" charset="0"/>
                <a:cs typeface="Times New Roman" pitchFamily="18" charset="0"/>
              </a:rPr>
              <a:t>1909.09 (t=0)</a:t>
            </a:r>
            <a:r>
              <a:rPr kumimoji="0" lang="ar-DZ" sz="2600" b="1" i="0" u="none" strike="noStrike" cap="none" normalizeH="0" dirty="0" smtClean="0">
                <a:ln>
                  <a:noFill/>
                </a:ln>
                <a:solidFill>
                  <a:srgbClr val="FF0000"/>
                </a:solidFill>
                <a:effectLst/>
                <a:latin typeface="Times New Roman" pitchFamily="18" charset="0"/>
                <a:ea typeface="Calibri" pitchFamily="34" charset="0"/>
                <a:cs typeface="Times New Roman" pitchFamily="18" charset="0"/>
              </a:rPr>
              <a:t> قيمة حالية</a:t>
            </a:r>
            <a:endParaRPr kumimoji="0" lang="fr-FR" sz="2600" b="1" i="0" u="none" strike="noStrike" cap="none" normalizeH="0" baseline="0" dirty="0" smtClean="0">
              <a:ln>
                <a:noFill/>
              </a:ln>
              <a:solidFill>
                <a:srgbClr val="FF0000"/>
              </a:solidFill>
              <a:effectLst/>
              <a:latin typeface="Times New Roman" pitchFamily="18" charset="0"/>
              <a:cs typeface="Times New Roman" pitchFamily="18" charset="0"/>
            </a:endParaRPr>
          </a:p>
        </p:txBody>
      </p:sp>
      <p:sp>
        <p:nvSpPr>
          <p:cNvPr id="26" name="Rectangle 25"/>
          <p:cNvSpPr/>
          <p:nvPr/>
        </p:nvSpPr>
        <p:spPr>
          <a:xfrm>
            <a:off x="381000" y="5599093"/>
            <a:ext cx="8305800" cy="954107"/>
          </a:xfrm>
          <a:prstGeom prst="rect">
            <a:avLst/>
          </a:prstGeom>
        </p:spPr>
        <p:txBody>
          <a:bodyPr wrap="square">
            <a:spAutoFit/>
          </a:bodyPr>
          <a:lstStyle/>
          <a:p>
            <a:pPr algn="just" rtl="1"/>
            <a:r>
              <a:rPr lang="ar-DZ" sz="2800" b="1" dirty="0" smtClean="0">
                <a:solidFill>
                  <a:schemeClr val="bg1"/>
                </a:solidFill>
                <a:latin typeface="Times New Roman" pitchFamily="18" charset="0"/>
                <a:ea typeface="Calibri" pitchFamily="34" charset="0"/>
                <a:cs typeface="Times New Roman" pitchFamily="18" charset="0"/>
              </a:rPr>
              <a:t>مبلغ 1000 يتحقق بعد سنة يساوي 909.09 فقط بالنسبة للمستثمر الآن:  </a:t>
            </a:r>
            <a:r>
              <a:rPr lang="ar-DZ" sz="2800" b="1" dirty="0" smtClean="0">
                <a:solidFill>
                  <a:srgbClr val="FF0000"/>
                </a:solidFill>
                <a:latin typeface="Times New Roman" pitchFamily="18" charset="0"/>
                <a:ea typeface="Calibri" pitchFamily="34" charset="0"/>
                <a:cs typeface="Times New Roman" pitchFamily="18" charset="0"/>
              </a:rPr>
              <a:t>المبلغ المتحقق في المستقبل تنخفض قيمته في الحاضر</a:t>
            </a:r>
            <a:r>
              <a:rPr lang="ar-DZ" sz="2800" b="1" dirty="0" smtClean="0">
                <a:solidFill>
                  <a:schemeClr val="bg1"/>
                </a:solidFill>
                <a:latin typeface="Times New Roman" pitchFamily="18" charset="0"/>
                <a:ea typeface="Calibri" pitchFamily="34" charset="0"/>
                <a:cs typeface="Times New Roman" pitchFamily="18" charset="0"/>
              </a:rPr>
              <a:t>.</a:t>
            </a:r>
            <a:endParaRPr lang="fr-FR" sz="2800" dirty="0"/>
          </a:p>
        </p:txBody>
      </p:sp>
      <p:sp>
        <p:nvSpPr>
          <p:cNvPr id="27" name="Text Box 4"/>
          <p:cNvSpPr txBox="1">
            <a:spLocks noChangeArrowheads="1"/>
          </p:cNvSpPr>
          <p:nvPr/>
        </p:nvSpPr>
        <p:spPr bwMode="auto">
          <a:xfrm>
            <a:off x="228600" y="1676400"/>
            <a:ext cx="1371600" cy="419233"/>
          </a:xfrm>
          <a:prstGeom prst="rect">
            <a:avLst/>
          </a:prstGeom>
          <a:solidFill>
            <a:schemeClr val="tx1"/>
          </a:solidFill>
          <a:ln w="3810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ar-DZ" sz="2400" b="1" i="0" u="none" strike="noStrike" cap="none" normalizeH="0" baseline="0" dirty="0" smtClean="0">
                <a:ln>
                  <a:noFill/>
                </a:ln>
                <a:solidFill>
                  <a:srgbClr val="FF0000"/>
                </a:solidFill>
                <a:effectLst/>
                <a:latin typeface="Times New Roman" pitchFamily="18" charset="0"/>
                <a:ea typeface="Arial" pitchFamily="34" charset="0"/>
                <a:cs typeface="Arial" pitchFamily="34" charset="0"/>
              </a:rPr>
              <a:t>قيمة حالية</a:t>
            </a:r>
            <a:endParaRPr kumimoji="0" lang="fr-FR" sz="2400" b="0" i="0" u="none" strike="noStrike" cap="none" normalizeH="0" baseline="0" dirty="0" smtClean="0">
              <a:ln>
                <a:noFill/>
              </a:ln>
              <a:solidFill>
                <a:srgbClr val="FF0000"/>
              </a:solidFill>
              <a:effectLst/>
              <a:latin typeface="Arial" pitchFamily="34" charset="0"/>
              <a:cs typeface="Arial" pitchFamily="34" charset="0"/>
            </a:endParaRPr>
          </a:p>
        </p:txBody>
      </p:sp>
      <p:sp>
        <p:nvSpPr>
          <p:cNvPr id="28" name="Text Box 4"/>
          <p:cNvSpPr txBox="1">
            <a:spLocks noChangeArrowheads="1"/>
          </p:cNvSpPr>
          <p:nvPr/>
        </p:nvSpPr>
        <p:spPr bwMode="auto">
          <a:xfrm>
            <a:off x="304800" y="3505200"/>
            <a:ext cx="1295400" cy="419233"/>
          </a:xfrm>
          <a:prstGeom prst="rect">
            <a:avLst/>
          </a:prstGeom>
          <a:solidFill>
            <a:schemeClr val="tx1"/>
          </a:solidFill>
          <a:ln w="3810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ar-DZ" sz="2400" b="1" i="0" u="none" strike="noStrike" cap="none" normalizeH="0" baseline="0" dirty="0" smtClean="0">
                <a:ln>
                  <a:noFill/>
                </a:ln>
                <a:solidFill>
                  <a:srgbClr val="FF0000"/>
                </a:solidFill>
                <a:effectLst/>
                <a:latin typeface="Times New Roman" pitchFamily="18" charset="0"/>
                <a:ea typeface="Arial" pitchFamily="34" charset="0"/>
                <a:cs typeface="Arial" pitchFamily="34" charset="0"/>
              </a:rPr>
              <a:t>قيمة حالية</a:t>
            </a:r>
            <a:endParaRPr kumimoji="0" lang="fr-FR" sz="2400" b="0" i="0" u="none" strike="noStrike" cap="none" normalizeH="0" baseline="0" dirty="0" smtClean="0">
              <a:ln>
                <a:noFill/>
              </a:ln>
              <a:solidFill>
                <a:srgbClr val="FF0000"/>
              </a:solidFill>
              <a:effectLst/>
              <a:latin typeface="Arial" pitchFamily="34" charset="0"/>
              <a:cs typeface="Arial" pitchFamily="34" charset="0"/>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3" name="Rectangle 1"/>
          <p:cNvSpPr>
            <a:spLocks noChangeArrowheads="1"/>
          </p:cNvSpPr>
          <p:nvPr/>
        </p:nvSpPr>
        <p:spPr bwMode="auto">
          <a:xfrm>
            <a:off x="304800" y="1184970"/>
            <a:ext cx="8534400" cy="107721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1" eaLnBrk="1" fontAlgn="base" latinLnBrk="0" hangingPunct="1">
              <a:lnSpc>
                <a:spcPct val="100000"/>
              </a:lnSpc>
              <a:spcBef>
                <a:spcPct val="0"/>
              </a:spcBef>
              <a:spcAft>
                <a:spcPct val="0"/>
              </a:spcAft>
              <a:buClrTx/>
              <a:buSzTx/>
              <a:buFontTx/>
              <a:buNone/>
              <a:tabLst/>
            </a:pPr>
            <a:r>
              <a:rPr kumimoji="0" lang="ar-DZ" sz="3200" b="1" i="0" u="none" strike="noStrike" cap="none" normalizeH="0" baseline="0" dirty="0" smtClean="0">
                <a:ln>
                  <a:noFill/>
                </a:ln>
                <a:solidFill>
                  <a:schemeClr val="bg1"/>
                </a:solidFill>
                <a:effectLst/>
                <a:latin typeface="Simplified Arabic"/>
                <a:ea typeface="Calibri" pitchFamily="34" charset="0"/>
                <a:cs typeface="Arial" pitchFamily="34" charset="0"/>
              </a:rPr>
              <a:t>    لا يصح مقارنة مبلغين لفترتين مختلفين، إذ لابد أن تكون عملية المقارنة بينهما</a:t>
            </a:r>
            <a:r>
              <a:rPr kumimoji="0" lang="ar-DZ" sz="3200" b="1" i="0" u="none" strike="noStrike" cap="none" normalizeH="0" dirty="0" smtClean="0">
                <a:ln>
                  <a:noFill/>
                </a:ln>
                <a:solidFill>
                  <a:schemeClr val="bg1"/>
                </a:solidFill>
                <a:effectLst/>
                <a:latin typeface="Simplified Arabic"/>
                <a:ea typeface="Calibri" pitchFamily="34" charset="0"/>
                <a:cs typeface="Arial" pitchFamily="34" charset="0"/>
              </a:rPr>
              <a:t> </a:t>
            </a:r>
            <a:r>
              <a:rPr kumimoji="0" lang="ar-DZ" sz="3200" b="1" i="0" u="none" strike="noStrike" cap="none" normalizeH="0" baseline="0" dirty="0" smtClean="0">
                <a:ln>
                  <a:noFill/>
                </a:ln>
                <a:solidFill>
                  <a:schemeClr val="bg1"/>
                </a:solidFill>
                <a:effectLst/>
                <a:latin typeface="Simplified Arabic"/>
                <a:ea typeface="Calibri" pitchFamily="34" charset="0"/>
                <a:cs typeface="Arial" pitchFamily="34" charset="0"/>
              </a:rPr>
              <a:t>في نفس الزمن( توحيد الزمن)</a:t>
            </a:r>
            <a:endParaRPr kumimoji="0" lang="fr-FR" sz="3200" b="0" i="0" u="none" strike="noStrike" cap="none" normalizeH="0" baseline="0" dirty="0" smtClean="0">
              <a:ln>
                <a:noFill/>
              </a:ln>
              <a:solidFill>
                <a:schemeClr val="bg1"/>
              </a:solidFill>
              <a:effectLst/>
              <a:latin typeface="Arial" pitchFamily="34" charset="0"/>
              <a:cs typeface="Arial" pitchFamily="34" charset="0"/>
            </a:endParaRPr>
          </a:p>
        </p:txBody>
      </p:sp>
      <p:sp>
        <p:nvSpPr>
          <p:cNvPr id="5" name="Rectangle 4"/>
          <p:cNvSpPr/>
          <p:nvPr/>
        </p:nvSpPr>
        <p:spPr>
          <a:xfrm>
            <a:off x="7543800" y="457200"/>
            <a:ext cx="1148071" cy="646331"/>
          </a:xfrm>
          <a:prstGeom prst="rect">
            <a:avLst/>
          </a:prstGeom>
        </p:spPr>
        <p:txBody>
          <a:bodyPr wrap="none">
            <a:spAutoFit/>
          </a:bodyPr>
          <a:lstStyle/>
          <a:p>
            <a:r>
              <a:rPr lang="ar-DZ" sz="3600" b="1" dirty="0" smtClean="0">
                <a:solidFill>
                  <a:srgbClr val="FF0000"/>
                </a:solidFill>
                <a:latin typeface="Simplified Arabic"/>
                <a:ea typeface="Calibri" pitchFamily="34" charset="0"/>
                <a:cs typeface="Arial" pitchFamily="34" charset="0"/>
              </a:rPr>
              <a:t>نتيجة:</a:t>
            </a:r>
            <a:endParaRPr lang="fr-FR" sz="3600" dirty="0">
              <a:solidFill>
                <a:srgbClr val="FF0000"/>
              </a:solidFill>
            </a:endParaRPr>
          </a:p>
        </p:txBody>
      </p:sp>
      <p:sp>
        <p:nvSpPr>
          <p:cNvPr id="6" name="Rectangle 1"/>
          <p:cNvSpPr>
            <a:spLocks noChangeArrowheads="1"/>
          </p:cNvSpPr>
          <p:nvPr/>
        </p:nvSpPr>
        <p:spPr bwMode="auto">
          <a:xfrm>
            <a:off x="228600" y="3301425"/>
            <a:ext cx="8534400" cy="58477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1" eaLnBrk="1" fontAlgn="base" latinLnBrk="0" hangingPunct="1">
              <a:lnSpc>
                <a:spcPct val="100000"/>
              </a:lnSpc>
              <a:spcBef>
                <a:spcPct val="0"/>
              </a:spcBef>
              <a:spcAft>
                <a:spcPct val="0"/>
              </a:spcAft>
              <a:buClr>
                <a:srgbClr val="FF0000"/>
              </a:buClr>
              <a:buSzTx/>
              <a:buFont typeface="Wingdings" pitchFamily="2" charset="2"/>
              <a:buChar char="ü"/>
              <a:tabLst/>
            </a:pPr>
            <a:r>
              <a:rPr kumimoji="0" lang="ar-DZ" sz="32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حساب القيمة الحالية لمبلغ:</a:t>
            </a:r>
            <a:r>
              <a:rPr kumimoji="0" lang="ar-DZ" sz="3200" b="1" i="0" u="none" strike="noStrike" cap="none" normalizeH="0" dirty="0" smtClean="0">
                <a:ln>
                  <a:noFill/>
                </a:ln>
                <a:solidFill>
                  <a:schemeClr val="bg1"/>
                </a:solidFill>
                <a:effectLst/>
                <a:latin typeface="Times New Roman" pitchFamily="18" charset="0"/>
                <a:ea typeface="Calibri" pitchFamily="34" charset="0"/>
                <a:cs typeface="Times New Roman" pitchFamily="18" charset="0"/>
              </a:rPr>
              <a:t> </a:t>
            </a:r>
            <a:r>
              <a:rPr kumimoji="0" lang="ar-DZ" sz="32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التحيين</a:t>
            </a:r>
            <a:r>
              <a:rPr kumimoji="0" lang="ar-DZ" sz="32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 </a:t>
            </a:r>
            <a:r>
              <a:rPr kumimoji="0" lang="fr-FR" sz="32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Actualisation</a:t>
            </a:r>
            <a:r>
              <a:rPr kumimoji="0" lang="ar-DZ" sz="32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a:t>
            </a:r>
            <a:endParaRPr kumimoji="0" lang="ar-DZ" sz="32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95234" name="Rectangle 2"/>
          <p:cNvSpPr>
            <a:spLocks noChangeArrowheads="1"/>
          </p:cNvSpPr>
          <p:nvPr/>
        </p:nvSpPr>
        <p:spPr bwMode="auto">
          <a:xfrm>
            <a:off x="381001" y="2514600"/>
            <a:ext cx="8381999" cy="58477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4763" marR="0" lvl="0" indent="11113" algn="justLow" defTabSz="914400" rtl="1" eaLnBrk="1" fontAlgn="base" latinLnBrk="0" hangingPunct="1">
              <a:lnSpc>
                <a:spcPct val="100000"/>
              </a:lnSpc>
              <a:spcBef>
                <a:spcPct val="0"/>
              </a:spcBef>
              <a:spcAft>
                <a:spcPct val="0"/>
              </a:spcAft>
              <a:buClr>
                <a:srgbClr val="FF0000"/>
              </a:buClr>
              <a:buSzTx/>
              <a:buFont typeface="Wingdings" pitchFamily="2" charset="2"/>
              <a:buChar char="ü"/>
              <a:tabLst/>
            </a:pPr>
            <a:r>
              <a:rPr kumimoji="0" lang="ar-DZ" sz="3200" b="1" i="0" u="none" strike="noStrike" cap="none" normalizeH="0" baseline="0" dirty="0" smtClean="0">
                <a:ln>
                  <a:noFill/>
                </a:ln>
                <a:solidFill>
                  <a:schemeClr val="bg1"/>
                </a:solidFill>
                <a:effectLst/>
                <a:latin typeface="Simplified Arabic"/>
                <a:ea typeface="Calibri" pitchFamily="34" charset="0"/>
                <a:cs typeface="Arial" pitchFamily="34" charset="0"/>
              </a:rPr>
              <a:t>حساب القيمة المستقبلية لمبلغ:</a:t>
            </a:r>
            <a:r>
              <a:rPr kumimoji="0" lang="ar-DZ" sz="3200" b="1" i="0" u="none" strike="noStrike" cap="none" normalizeH="0" dirty="0" smtClean="0">
                <a:ln>
                  <a:noFill/>
                </a:ln>
                <a:solidFill>
                  <a:schemeClr val="bg1"/>
                </a:solidFill>
                <a:effectLst/>
                <a:latin typeface="Simplified Arabic"/>
                <a:ea typeface="Calibri" pitchFamily="34" charset="0"/>
                <a:cs typeface="Arial" pitchFamily="34" charset="0"/>
              </a:rPr>
              <a:t> </a:t>
            </a:r>
            <a:r>
              <a:rPr kumimoji="0" lang="ar-DZ" sz="3200" b="1" i="0" u="none" strike="noStrike" cap="none" normalizeH="0" baseline="0" dirty="0" err="1" smtClean="0">
                <a:ln>
                  <a:noFill/>
                </a:ln>
                <a:solidFill>
                  <a:srgbClr val="FF0000"/>
                </a:solidFill>
                <a:effectLst/>
                <a:latin typeface="Simplified Arabic"/>
                <a:ea typeface="Calibri" pitchFamily="34" charset="0"/>
                <a:cs typeface="Arial" pitchFamily="34" charset="0"/>
              </a:rPr>
              <a:t>الرسملة</a:t>
            </a:r>
            <a:r>
              <a:rPr kumimoji="0" lang="fr-FR" sz="32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Capitalisation</a:t>
            </a:r>
            <a:r>
              <a:rPr kumimoji="0" lang="fr-FR" sz="3200" b="1" i="0" u="none" strike="noStrike" cap="none" normalizeH="0" baseline="0" dirty="0" smtClean="0">
                <a:ln>
                  <a:noFill/>
                </a:ln>
                <a:solidFill>
                  <a:schemeClr val="bg1"/>
                </a:solidFill>
                <a:effectLst/>
                <a:latin typeface="Simplified Arabic"/>
                <a:ea typeface="Calibri" pitchFamily="34" charset="0"/>
                <a:cs typeface="Arial" pitchFamily="34" charset="0"/>
              </a:rPr>
              <a:t> </a:t>
            </a:r>
            <a:r>
              <a:rPr kumimoji="0" lang="ar-DZ" sz="3200" b="1" i="0" u="none" strike="noStrike" cap="none" normalizeH="0" baseline="0" dirty="0" smtClean="0">
                <a:ln>
                  <a:noFill/>
                </a:ln>
                <a:solidFill>
                  <a:schemeClr val="bg1"/>
                </a:solidFill>
                <a:effectLst/>
                <a:latin typeface="Simplified Arabic"/>
                <a:ea typeface="Calibri" pitchFamily="34" charset="0"/>
                <a:cs typeface="Arial" pitchFamily="34" charset="0"/>
              </a:rPr>
              <a:t>. </a:t>
            </a:r>
            <a:endParaRPr kumimoji="0" lang="ar-DZ" sz="3200" b="0" i="0" u="none" strike="noStrike" cap="none" normalizeH="0" baseline="0" dirty="0" smtClean="0">
              <a:ln>
                <a:noFill/>
              </a:ln>
              <a:solidFill>
                <a:schemeClr val="bg1"/>
              </a:solidFill>
              <a:effectLst/>
              <a:latin typeface="Arial" pitchFamily="34" charset="0"/>
              <a:cs typeface="Arial" pitchFamily="34" charset="0"/>
            </a:endParaRPr>
          </a:p>
        </p:txBody>
      </p:sp>
      <p:sp>
        <p:nvSpPr>
          <p:cNvPr id="10" name="Rectangle 9"/>
          <p:cNvSpPr/>
          <p:nvPr/>
        </p:nvSpPr>
        <p:spPr>
          <a:xfrm>
            <a:off x="304800" y="4114800"/>
            <a:ext cx="8458200" cy="523220"/>
          </a:xfrm>
          <a:prstGeom prst="rect">
            <a:avLst/>
          </a:prstGeom>
        </p:spPr>
        <p:txBody>
          <a:bodyPr wrap="square">
            <a:spAutoFit/>
          </a:bodyPr>
          <a:lstStyle/>
          <a:p>
            <a:pPr algn="just" rtl="1">
              <a:buFont typeface="Wingdings" pitchFamily="2" charset="2"/>
              <a:buChar char="ü"/>
            </a:pPr>
            <a:r>
              <a:rPr lang="ar-DZ" sz="2800" b="1" dirty="0" smtClean="0">
                <a:solidFill>
                  <a:schemeClr val="bg1"/>
                </a:solidFill>
                <a:latin typeface="Simplified Arabic"/>
                <a:ea typeface="Calibri" pitchFamily="34" charset="0"/>
                <a:cs typeface="Arial" pitchFamily="34" charset="0"/>
              </a:rPr>
              <a:t>لكل مبلغ مالي قيمتان: </a:t>
            </a:r>
            <a:r>
              <a:rPr lang="ar-DZ" sz="2800" b="1" dirty="0" smtClean="0">
                <a:solidFill>
                  <a:srgbClr val="FF0000"/>
                </a:solidFill>
                <a:latin typeface="Simplified Arabic"/>
                <a:ea typeface="Calibri" pitchFamily="34" charset="0"/>
                <a:cs typeface="Arial" pitchFamily="34" charset="0"/>
              </a:rPr>
              <a:t>قيمة حالية وقيمة مستقبلية</a:t>
            </a:r>
            <a:r>
              <a:rPr lang="ar-DZ" sz="2800" b="1" dirty="0" smtClean="0">
                <a:solidFill>
                  <a:schemeClr val="bg1"/>
                </a:solidFill>
                <a:latin typeface="Simplified Arabic"/>
                <a:ea typeface="Calibri" pitchFamily="34" charset="0"/>
                <a:cs typeface="Arial" pitchFamily="34" charset="0"/>
              </a:rPr>
              <a:t>. </a:t>
            </a:r>
            <a:endParaRPr lang="fr-FR" sz="2800" dirty="0">
              <a:solidFill>
                <a:schemeClr val="bg1"/>
              </a:solidFill>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9"/>
          <p:cNvSpPr>
            <a:spLocks noChangeArrowheads="1"/>
          </p:cNvSpPr>
          <p:nvPr/>
        </p:nvSpPr>
        <p:spPr bwMode="auto">
          <a:xfrm>
            <a:off x="304800" y="609600"/>
            <a:ext cx="8382000" cy="273921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r" defTabSz="914400" rtl="1" eaLnBrk="1" fontAlgn="base" latinLnBrk="0" hangingPunct="1">
              <a:lnSpc>
                <a:spcPct val="100000"/>
              </a:lnSpc>
              <a:spcBef>
                <a:spcPct val="0"/>
              </a:spcBef>
              <a:spcAft>
                <a:spcPct val="0"/>
              </a:spcAft>
              <a:buClrTx/>
              <a:buSzTx/>
              <a:buFontTx/>
              <a:buNone/>
              <a:tabLst/>
            </a:pPr>
            <a:r>
              <a:rPr kumimoji="0" lang="ar-DZ" sz="32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مثال:</a:t>
            </a:r>
            <a:endParaRPr kumimoji="0" lang="fr-FR" sz="3200" b="1" i="0" u="none" strike="noStrike" cap="none" normalizeH="0" baseline="0" dirty="0" smtClean="0">
              <a:ln>
                <a:noFill/>
              </a:ln>
              <a:solidFill>
                <a:srgbClr val="FF0000"/>
              </a:solidFill>
              <a:effectLst/>
              <a:latin typeface="Arial" pitchFamily="34" charset="0"/>
              <a:cs typeface="Arial" pitchFamily="34" charset="0"/>
            </a:endParaRPr>
          </a:p>
          <a:p>
            <a:pPr marL="0" marR="0" lvl="0" indent="0" algn="just" defTabSz="914400" rtl="1" eaLnBrk="0" fontAlgn="base" latinLnBrk="0" hangingPunct="0">
              <a:lnSpc>
                <a:spcPct val="100000"/>
              </a:lnSpc>
              <a:spcBef>
                <a:spcPct val="0"/>
              </a:spcBef>
              <a:spcAft>
                <a:spcPct val="0"/>
              </a:spcAft>
              <a:buClrTx/>
              <a:buSzTx/>
              <a:buFontTx/>
              <a:buNone/>
              <a:tabLst/>
            </a:pPr>
            <a:r>
              <a:rPr kumimoji="0" lang="ar-DZ"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    إذا كان أمامك فرصة استثمارية، تحصل من خلالها على مبلغ 12000 بعد 5 سنوات من اليوم، وإذا كان يمكنك الحصول على عائد 8 % في </a:t>
            </a:r>
            <a:r>
              <a:rPr kumimoji="0" lang="ar-DZ" sz="2800" b="1" i="0" u="none" strike="noStrike" cap="none" normalizeH="0" baseline="0" dirty="0" smtClean="0">
                <a:ln>
                  <a:noFill/>
                </a:ln>
                <a:solidFill>
                  <a:srgbClr val="C00000"/>
                </a:solidFill>
                <a:effectLst/>
                <a:latin typeface="Times New Roman" pitchFamily="18" charset="0"/>
                <a:ea typeface="Calibri" pitchFamily="34" charset="0"/>
                <a:cs typeface="Times New Roman" pitchFamily="18" charset="0"/>
              </a:rPr>
              <a:t>استثمار</a:t>
            </a:r>
            <a:r>
              <a:rPr kumimoji="0" lang="fr-FR" sz="2800" b="1" i="0" u="none" strike="noStrike" cap="none" normalizeH="0" dirty="0" smtClean="0">
                <a:ln>
                  <a:noFill/>
                </a:ln>
                <a:solidFill>
                  <a:srgbClr val="C00000"/>
                </a:solidFill>
                <a:effectLst/>
                <a:latin typeface="Times New Roman" pitchFamily="18" charset="0"/>
                <a:ea typeface="Calibri" pitchFamily="34" charset="0"/>
                <a:cs typeface="Times New Roman" pitchFamily="18" charset="0"/>
              </a:rPr>
              <a:t> </a:t>
            </a:r>
            <a:r>
              <a:rPr kumimoji="0" lang="ar-DZ" sz="2800" b="1" i="0" u="none" strike="noStrike" cap="none" normalizeH="0" dirty="0" smtClean="0">
                <a:ln>
                  <a:noFill/>
                </a:ln>
                <a:solidFill>
                  <a:srgbClr val="C00000"/>
                </a:solidFill>
                <a:effectLst/>
                <a:latin typeface="Times New Roman" pitchFamily="18" charset="0"/>
                <a:ea typeface="Calibri" pitchFamily="34" charset="0"/>
                <a:cs typeface="Times New Roman" pitchFamily="18" charset="0"/>
              </a:rPr>
              <a:t> آخر</a:t>
            </a:r>
            <a:r>
              <a:rPr kumimoji="0" lang="ar-DZ" sz="2800" b="1" i="0" u="none" strike="noStrike" cap="none" normalizeH="0" baseline="0" dirty="0" smtClean="0">
                <a:ln>
                  <a:noFill/>
                </a:ln>
                <a:solidFill>
                  <a:srgbClr val="C00000"/>
                </a:solidFill>
                <a:effectLst/>
                <a:latin typeface="Times New Roman" pitchFamily="18" charset="0"/>
                <a:ea typeface="Calibri" pitchFamily="34" charset="0"/>
                <a:cs typeface="Times New Roman" pitchFamily="18" charset="0"/>
              </a:rPr>
              <a:t> </a:t>
            </a:r>
            <a:r>
              <a:rPr kumimoji="0" lang="ar-DZ"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بنفس درجة المخاطرة.</a:t>
            </a:r>
            <a:endParaRPr kumimoji="0" lang="fr-FR" sz="2800" b="1" i="0" u="none" strike="noStrike" cap="none" normalizeH="0" baseline="0" dirty="0" smtClean="0">
              <a:ln>
                <a:noFill/>
              </a:ln>
              <a:solidFill>
                <a:schemeClr val="bg1"/>
              </a:solidFill>
              <a:effectLst/>
              <a:latin typeface="Arial" pitchFamily="34" charset="0"/>
              <a:cs typeface="Arial" pitchFamily="34" charset="0"/>
            </a:endParaRPr>
          </a:p>
          <a:p>
            <a:pPr marL="0" marR="0" lvl="0" indent="0" algn="just" defTabSz="914400" rtl="1" eaLnBrk="0" fontAlgn="base" latinLnBrk="0" hangingPunct="0">
              <a:lnSpc>
                <a:spcPct val="100000"/>
              </a:lnSpc>
              <a:spcBef>
                <a:spcPct val="0"/>
              </a:spcBef>
              <a:spcAft>
                <a:spcPct val="0"/>
              </a:spcAft>
              <a:buClrTx/>
              <a:buSzTx/>
              <a:buFontTx/>
              <a:buNone/>
              <a:tabLst/>
            </a:pPr>
            <a:r>
              <a:rPr kumimoji="0" lang="ar-DZ" sz="28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المطلوب: </a:t>
            </a:r>
          </a:p>
          <a:p>
            <a:pPr marL="0" marR="0" lvl="0" indent="0" algn="just" defTabSz="914400" rtl="1" eaLnBrk="0" fontAlgn="base" latinLnBrk="0" hangingPunct="0">
              <a:lnSpc>
                <a:spcPct val="100000"/>
              </a:lnSpc>
              <a:spcBef>
                <a:spcPct val="0"/>
              </a:spcBef>
              <a:spcAft>
                <a:spcPct val="0"/>
              </a:spcAft>
              <a:buClrTx/>
              <a:buSzTx/>
              <a:buFontTx/>
              <a:buNone/>
              <a:tabLst/>
            </a:pPr>
            <a:r>
              <a:rPr lang="ar-DZ" sz="2800" b="1" dirty="0" smtClean="0">
                <a:solidFill>
                  <a:srgbClr val="FF0000"/>
                </a:solidFill>
                <a:latin typeface="Times New Roman" pitchFamily="18" charset="0"/>
                <a:ea typeface="Calibri" pitchFamily="34" charset="0"/>
                <a:cs typeface="Times New Roman" pitchFamily="18" charset="0"/>
              </a:rPr>
              <a:t>     </a:t>
            </a:r>
            <a:r>
              <a:rPr kumimoji="0" lang="ar-DZ"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ماهو أكبر مبلغ يمكن أن </a:t>
            </a:r>
            <a:r>
              <a:rPr kumimoji="0" lang="ar-DZ" sz="2800" b="1" i="0" u="none" strike="noStrike" cap="none" normalizeH="0" baseline="0" dirty="0" smtClean="0">
                <a:ln>
                  <a:noFill/>
                </a:ln>
                <a:solidFill>
                  <a:srgbClr val="C00000"/>
                </a:solidFill>
                <a:effectLst/>
                <a:latin typeface="Times New Roman" pitchFamily="18" charset="0"/>
                <a:ea typeface="Calibri" pitchFamily="34" charset="0"/>
                <a:cs typeface="Times New Roman" pitchFamily="18" charset="0"/>
              </a:rPr>
              <a:t>تدفعه </a:t>
            </a:r>
            <a:r>
              <a:rPr lang="ar-DZ" sz="2800" b="1" dirty="0" smtClean="0">
                <a:solidFill>
                  <a:srgbClr val="C00000"/>
                </a:solidFill>
                <a:latin typeface="Times New Roman" pitchFamily="18" charset="0"/>
                <a:ea typeface="Calibri" pitchFamily="34" charset="0"/>
                <a:cs typeface="Times New Roman" pitchFamily="18" charset="0"/>
              </a:rPr>
              <a:t>الآن</a:t>
            </a:r>
            <a:r>
              <a:rPr kumimoji="0" lang="ar-DZ" sz="2800" b="1" i="0" u="none" strike="noStrike" cap="none" normalizeH="0" baseline="0" dirty="0" smtClean="0">
                <a:ln>
                  <a:noFill/>
                </a:ln>
                <a:solidFill>
                  <a:srgbClr val="C00000"/>
                </a:solidFill>
                <a:effectLst/>
                <a:latin typeface="Times New Roman" pitchFamily="18" charset="0"/>
                <a:ea typeface="Calibri" pitchFamily="34" charset="0"/>
                <a:cs typeface="Times New Roman" pitchFamily="18" charset="0"/>
              </a:rPr>
              <a:t> </a:t>
            </a:r>
            <a:r>
              <a:rPr kumimoji="0" lang="ar-DZ"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لقاء هذا الاستثمار؟</a:t>
            </a:r>
            <a:endParaRPr kumimoji="0" lang="ar-DZ" sz="2800" b="1" i="0" u="none" strike="noStrike" cap="none" normalizeH="0" baseline="0" dirty="0" smtClean="0">
              <a:ln>
                <a:noFill/>
              </a:ln>
              <a:solidFill>
                <a:schemeClr val="bg1"/>
              </a:solidFill>
              <a:effectLst/>
              <a:latin typeface="Arial" pitchFamily="34" charset="0"/>
              <a:cs typeface="Arial" pitchFamily="34" charset="0"/>
            </a:endParaRPr>
          </a:p>
        </p:txBody>
      </p:sp>
      <p:grpSp>
        <p:nvGrpSpPr>
          <p:cNvPr id="2" name="Group 2"/>
          <p:cNvGrpSpPr>
            <a:grpSpLocks/>
          </p:cNvGrpSpPr>
          <p:nvPr/>
        </p:nvGrpSpPr>
        <p:grpSpPr bwMode="auto">
          <a:xfrm>
            <a:off x="457200" y="3720168"/>
            <a:ext cx="7848600" cy="785495"/>
            <a:chOff x="2790" y="4560"/>
            <a:chExt cx="6915" cy="1237"/>
          </a:xfrm>
        </p:grpSpPr>
        <p:sp>
          <p:nvSpPr>
            <p:cNvPr id="134147" name="Text Box 3"/>
            <p:cNvSpPr txBox="1">
              <a:spLocks noChangeArrowheads="1"/>
            </p:cNvSpPr>
            <p:nvPr/>
          </p:nvSpPr>
          <p:spPr bwMode="auto">
            <a:xfrm>
              <a:off x="2790" y="4560"/>
              <a:ext cx="1560" cy="757"/>
            </a:xfrm>
            <a:prstGeom prst="rect">
              <a:avLst/>
            </a:prstGeom>
            <a:solidFill>
              <a:srgbClr val="FFFF00"/>
            </a:solidFill>
            <a:ln w="3810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M(t=0)= ?</a:t>
              </a:r>
              <a:endParaRPr kumimoji="0" lang="fr-FR" sz="2800" b="0" i="0" u="none" strike="noStrike" cap="none" normalizeH="0" baseline="0" dirty="0" smtClean="0">
                <a:ln>
                  <a:noFill/>
                </a:ln>
                <a:solidFill>
                  <a:schemeClr val="bg1"/>
                </a:solidFill>
                <a:effectLst/>
                <a:latin typeface="Arial" pitchFamily="34" charset="0"/>
                <a:cs typeface="Arial" pitchFamily="34" charset="0"/>
              </a:endParaRPr>
            </a:p>
          </p:txBody>
        </p:sp>
        <p:cxnSp>
          <p:nvCxnSpPr>
            <p:cNvPr id="134148" name="AutoShape 4"/>
            <p:cNvCxnSpPr>
              <a:cxnSpLocks noChangeShapeType="1"/>
            </p:cNvCxnSpPr>
            <p:nvPr/>
          </p:nvCxnSpPr>
          <p:spPr bwMode="auto">
            <a:xfrm flipH="1">
              <a:off x="4350" y="4957"/>
              <a:ext cx="2925" cy="0"/>
            </a:xfrm>
            <a:prstGeom prst="straightConnector1">
              <a:avLst/>
            </a:prstGeom>
            <a:noFill/>
            <a:ln w="38100">
              <a:solidFill>
                <a:srgbClr val="000000"/>
              </a:solidFill>
              <a:round/>
              <a:headEnd/>
              <a:tailEnd type="triangle" w="med" len="med"/>
            </a:ln>
          </p:spPr>
        </p:cxnSp>
        <p:sp>
          <p:nvSpPr>
            <p:cNvPr id="134149" name="Text Box 5"/>
            <p:cNvSpPr txBox="1">
              <a:spLocks noChangeArrowheads="1"/>
            </p:cNvSpPr>
            <p:nvPr/>
          </p:nvSpPr>
          <p:spPr bwMode="auto">
            <a:xfrm>
              <a:off x="7365" y="4560"/>
              <a:ext cx="2340" cy="757"/>
            </a:xfrm>
            <a:prstGeom prst="rect">
              <a:avLst/>
            </a:prstGeom>
            <a:solidFill>
              <a:srgbClr val="FFFF00"/>
            </a:solidFill>
            <a:ln w="3810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M(t=5)= 12000</a:t>
              </a:r>
              <a:endParaRPr kumimoji="0" lang="fr-FR" sz="2800" b="0" i="0" u="none" strike="noStrike" cap="none" normalizeH="0" baseline="0" dirty="0" smtClean="0">
                <a:ln>
                  <a:noFill/>
                </a:ln>
                <a:solidFill>
                  <a:schemeClr val="bg1"/>
                </a:solidFill>
                <a:effectLst/>
                <a:latin typeface="Arial" pitchFamily="34" charset="0"/>
                <a:cs typeface="Arial" pitchFamily="34" charset="0"/>
              </a:endParaRPr>
            </a:p>
          </p:txBody>
        </p:sp>
        <p:sp>
          <p:nvSpPr>
            <p:cNvPr id="134150" name="Text Box 6"/>
            <p:cNvSpPr txBox="1">
              <a:spLocks noChangeArrowheads="1"/>
            </p:cNvSpPr>
            <p:nvPr/>
          </p:nvSpPr>
          <p:spPr bwMode="auto">
            <a:xfrm>
              <a:off x="5205" y="5115"/>
              <a:ext cx="1335" cy="682"/>
            </a:xfrm>
            <a:prstGeom prst="rect">
              <a:avLst/>
            </a:prstGeom>
            <a:solidFill>
              <a:srgbClr val="33CCCC"/>
            </a:solidFill>
            <a:ln w="3810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1" eaLnBrk="1" fontAlgn="base" latinLnBrk="0" hangingPunct="1">
                <a:lnSpc>
                  <a:spcPct val="100000"/>
                </a:lnSpc>
                <a:spcBef>
                  <a:spcPct val="0"/>
                </a:spcBef>
                <a:spcAft>
                  <a:spcPct val="0"/>
                </a:spcAft>
                <a:buClrTx/>
                <a:buSzTx/>
                <a:buFontTx/>
                <a:buNone/>
                <a:tabLst/>
              </a:pPr>
              <a:r>
                <a:rPr kumimoji="0" lang="ar-DZ"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خصم 8 %</a:t>
              </a:r>
              <a:endParaRPr kumimoji="0" lang="fr-FR" sz="2800" b="0" i="0" u="none" strike="noStrike" cap="none" normalizeH="0" baseline="0" dirty="0" smtClean="0">
                <a:ln>
                  <a:noFill/>
                </a:ln>
                <a:solidFill>
                  <a:schemeClr val="bg1"/>
                </a:solidFill>
                <a:effectLst/>
                <a:latin typeface="Arial" pitchFamily="34" charset="0"/>
                <a:cs typeface="Arial" pitchFamily="34" charset="0"/>
              </a:endParaRPr>
            </a:p>
          </p:txBody>
        </p:sp>
      </p:grpSp>
      <p:grpSp>
        <p:nvGrpSpPr>
          <p:cNvPr id="3" name="Group 7"/>
          <p:cNvGrpSpPr>
            <a:grpSpLocks/>
          </p:cNvGrpSpPr>
          <p:nvPr/>
        </p:nvGrpSpPr>
        <p:grpSpPr bwMode="auto">
          <a:xfrm>
            <a:off x="2286000" y="4876800"/>
            <a:ext cx="4191542" cy="990600"/>
            <a:chOff x="2625" y="5370"/>
            <a:chExt cx="3257" cy="741"/>
          </a:xfrm>
        </p:grpSpPr>
        <p:sp>
          <p:nvSpPr>
            <p:cNvPr id="134152" name="Text Box 8"/>
            <p:cNvSpPr txBox="1">
              <a:spLocks noChangeArrowheads="1"/>
            </p:cNvSpPr>
            <p:nvPr/>
          </p:nvSpPr>
          <p:spPr bwMode="auto">
            <a:xfrm>
              <a:off x="3825" y="5370"/>
              <a:ext cx="1125" cy="405"/>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12000</a:t>
              </a:r>
              <a:endParaRPr kumimoji="0" lang="fr-FR" sz="3600" b="0" i="0" u="none" strike="noStrike" cap="none" normalizeH="0" baseline="0" dirty="0" smtClean="0">
                <a:ln>
                  <a:noFill/>
                </a:ln>
                <a:solidFill>
                  <a:schemeClr val="bg1"/>
                </a:solidFill>
                <a:effectLst/>
                <a:latin typeface="Arial" pitchFamily="34" charset="0"/>
                <a:cs typeface="Arial" pitchFamily="34" charset="0"/>
              </a:endParaRPr>
            </a:p>
          </p:txBody>
        </p:sp>
        <p:sp>
          <p:nvSpPr>
            <p:cNvPr id="134153" name="Text Box 9"/>
            <p:cNvSpPr txBox="1">
              <a:spLocks noChangeArrowheads="1"/>
            </p:cNvSpPr>
            <p:nvPr/>
          </p:nvSpPr>
          <p:spPr bwMode="auto">
            <a:xfrm>
              <a:off x="3855" y="5745"/>
              <a:ext cx="1020" cy="366"/>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(1.08)</a:t>
              </a:r>
              <a:r>
                <a:rPr kumimoji="0" lang="fr-FR" sz="2800" b="1" i="0" u="none" strike="noStrike" cap="none" normalizeH="0" baseline="30000" dirty="0" smtClean="0">
                  <a:ln>
                    <a:noFill/>
                  </a:ln>
                  <a:solidFill>
                    <a:schemeClr val="bg1"/>
                  </a:solidFill>
                  <a:effectLst/>
                  <a:latin typeface="Times New Roman" pitchFamily="18" charset="0"/>
                  <a:ea typeface="Arial" pitchFamily="34" charset="0"/>
                  <a:cs typeface="Arial" pitchFamily="34" charset="0"/>
                </a:rPr>
                <a:t>5</a:t>
              </a:r>
              <a:endParaRPr kumimoji="0" lang="fr-FR" sz="3600" b="0" i="0" u="none" strike="noStrike" cap="none" normalizeH="0" baseline="0" dirty="0" smtClean="0">
                <a:ln>
                  <a:noFill/>
                </a:ln>
                <a:solidFill>
                  <a:schemeClr val="bg1"/>
                </a:solidFill>
                <a:effectLst/>
                <a:latin typeface="Arial" pitchFamily="34" charset="0"/>
                <a:cs typeface="Arial" pitchFamily="34" charset="0"/>
              </a:endParaRPr>
            </a:p>
          </p:txBody>
        </p:sp>
        <p:cxnSp>
          <p:nvCxnSpPr>
            <p:cNvPr id="134154" name="AutoShape 10"/>
            <p:cNvCxnSpPr>
              <a:cxnSpLocks noChangeShapeType="1"/>
            </p:cNvCxnSpPr>
            <p:nvPr/>
          </p:nvCxnSpPr>
          <p:spPr bwMode="auto">
            <a:xfrm>
              <a:off x="3888" y="5745"/>
              <a:ext cx="870" cy="1"/>
            </a:xfrm>
            <a:prstGeom prst="straightConnector1">
              <a:avLst/>
            </a:prstGeom>
            <a:noFill/>
            <a:ln w="38100">
              <a:solidFill>
                <a:srgbClr val="000000"/>
              </a:solidFill>
              <a:round/>
              <a:headEnd/>
              <a:tailEnd/>
            </a:ln>
          </p:spPr>
        </p:cxnSp>
        <p:sp>
          <p:nvSpPr>
            <p:cNvPr id="134155" name="Text Box 11"/>
            <p:cNvSpPr txBox="1">
              <a:spLocks noChangeArrowheads="1"/>
            </p:cNvSpPr>
            <p:nvPr/>
          </p:nvSpPr>
          <p:spPr bwMode="auto">
            <a:xfrm>
              <a:off x="2625" y="5535"/>
              <a:ext cx="1303" cy="405"/>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M(t=0)=</a:t>
              </a:r>
              <a:endParaRPr kumimoji="0" lang="fr-FR" sz="3600" b="0" i="0" u="none" strike="noStrike" cap="none" normalizeH="0" baseline="0" dirty="0" smtClean="0">
                <a:ln>
                  <a:noFill/>
                </a:ln>
                <a:solidFill>
                  <a:schemeClr val="bg1"/>
                </a:solidFill>
                <a:effectLst/>
                <a:latin typeface="Arial" pitchFamily="34" charset="0"/>
                <a:cs typeface="Arial" pitchFamily="34" charset="0"/>
              </a:endParaRPr>
            </a:p>
          </p:txBody>
        </p:sp>
        <p:sp>
          <p:nvSpPr>
            <p:cNvPr id="134156" name="Text Box 12"/>
            <p:cNvSpPr txBox="1">
              <a:spLocks noChangeArrowheads="1"/>
            </p:cNvSpPr>
            <p:nvPr/>
          </p:nvSpPr>
          <p:spPr bwMode="auto">
            <a:xfrm>
              <a:off x="4874" y="5541"/>
              <a:ext cx="1008" cy="405"/>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 8167</a:t>
              </a:r>
              <a:endParaRPr kumimoji="0" lang="fr-FR" sz="3600" b="0" i="0" u="none" strike="noStrike" cap="none" normalizeH="0" baseline="0" dirty="0" smtClean="0">
                <a:ln>
                  <a:noFill/>
                </a:ln>
                <a:solidFill>
                  <a:schemeClr val="bg1"/>
                </a:solidFill>
                <a:effectLst/>
                <a:latin typeface="Arial" pitchFamily="34" charset="0"/>
                <a:cs typeface="Arial" pitchFamily="34" charset="0"/>
              </a:endParaRPr>
            </a:p>
          </p:txBody>
        </p:sp>
      </p:grpSp>
      <p:sp>
        <p:nvSpPr>
          <p:cNvPr id="14" name="Rectangle 13"/>
          <p:cNvSpPr/>
          <p:nvPr/>
        </p:nvSpPr>
        <p:spPr>
          <a:xfrm>
            <a:off x="914400" y="4353580"/>
            <a:ext cx="902811" cy="523220"/>
          </a:xfrm>
          <a:prstGeom prst="rect">
            <a:avLst/>
          </a:prstGeom>
        </p:spPr>
        <p:txBody>
          <a:bodyPr wrap="none">
            <a:spAutoFit/>
          </a:bodyPr>
          <a:lstStyle/>
          <a:p>
            <a:r>
              <a:rPr lang="fr-FR" sz="2800" b="1" dirty="0" smtClean="0">
                <a:solidFill>
                  <a:schemeClr val="bg1"/>
                </a:solidFill>
                <a:latin typeface="Times New Roman" pitchFamily="18" charset="0"/>
                <a:ea typeface="Arial" pitchFamily="34" charset="0"/>
                <a:cs typeface="Arial" pitchFamily="34" charset="0"/>
              </a:rPr>
              <a:t>8167</a:t>
            </a:r>
            <a:endParaRPr lang="fr-FR" dirty="0"/>
          </a:p>
        </p:txBody>
      </p:sp>
      <p:sp>
        <p:nvSpPr>
          <p:cNvPr id="15" name="Rectangle 14"/>
          <p:cNvSpPr/>
          <p:nvPr/>
        </p:nvSpPr>
        <p:spPr>
          <a:xfrm>
            <a:off x="2661071" y="5953780"/>
            <a:ext cx="6231193" cy="523220"/>
          </a:xfrm>
          <a:prstGeom prst="rect">
            <a:avLst/>
          </a:prstGeom>
        </p:spPr>
        <p:txBody>
          <a:bodyPr wrap="none">
            <a:spAutoFit/>
          </a:bodyPr>
          <a:lstStyle/>
          <a:p>
            <a:pPr algn="r" rtl="1"/>
            <a:r>
              <a:rPr lang="ar-DZ" sz="2800" b="1" dirty="0" smtClean="0">
                <a:solidFill>
                  <a:srgbClr val="C00000"/>
                </a:solidFill>
                <a:latin typeface="Times New Roman" pitchFamily="18" charset="0"/>
                <a:ea typeface="Arial" pitchFamily="34" charset="0"/>
              </a:rPr>
              <a:t>تدفع الآن 8167، </a:t>
            </a:r>
            <a:r>
              <a:rPr lang="ar-DZ" sz="2800" b="1" dirty="0" smtClean="0">
                <a:solidFill>
                  <a:schemeClr val="bg1"/>
                </a:solidFill>
                <a:latin typeface="Times New Roman" pitchFamily="18" charset="0"/>
                <a:ea typeface="Arial" pitchFamily="34" charset="0"/>
              </a:rPr>
              <a:t>لأن: 8167(</a:t>
            </a:r>
            <a:r>
              <a:rPr lang="fr-FR" sz="2800" b="1" dirty="0" smtClean="0">
                <a:solidFill>
                  <a:schemeClr val="bg1"/>
                </a:solidFill>
                <a:latin typeface="Times New Roman" pitchFamily="18" charset="0"/>
                <a:ea typeface="Arial" pitchFamily="34" charset="0"/>
              </a:rPr>
              <a:t>t=0</a:t>
            </a:r>
            <a:r>
              <a:rPr lang="ar-DZ" sz="2800" b="1" dirty="0" smtClean="0">
                <a:solidFill>
                  <a:schemeClr val="bg1"/>
                </a:solidFill>
                <a:latin typeface="Times New Roman" pitchFamily="18" charset="0"/>
                <a:ea typeface="Arial" pitchFamily="34" charset="0"/>
              </a:rPr>
              <a:t>)= 12000(</a:t>
            </a:r>
            <a:r>
              <a:rPr lang="fr-FR" sz="2800" b="1" dirty="0" smtClean="0">
                <a:solidFill>
                  <a:schemeClr val="bg1"/>
                </a:solidFill>
                <a:latin typeface="Times New Roman" pitchFamily="18" charset="0"/>
                <a:ea typeface="Arial" pitchFamily="34" charset="0"/>
              </a:rPr>
              <a:t>t=5</a:t>
            </a:r>
            <a:r>
              <a:rPr lang="ar-DZ" sz="2800" b="1" dirty="0" smtClean="0">
                <a:solidFill>
                  <a:schemeClr val="bg1"/>
                </a:solidFill>
                <a:latin typeface="Times New Roman" pitchFamily="18" charset="0"/>
                <a:ea typeface="Arial" pitchFamily="34" charset="0"/>
              </a:rPr>
              <a:t>)</a:t>
            </a:r>
            <a:endParaRPr lang="fr-FR"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5178" name="Rectangle 10"/>
          <p:cNvSpPr>
            <a:spLocks noChangeArrowheads="1"/>
          </p:cNvSpPr>
          <p:nvPr/>
        </p:nvSpPr>
        <p:spPr bwMode="auto">
          <a:xfrm>
            <a:off x="381000" y="1155918"/>
            <a:ext cx="8382000" cy="181588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1" eaLnBrk="1" fontAlgn="base" latinLnBrk="0" hangingPunct="1">
              <a:lnSpc>
                <a:spcPct val="100000"/>
              </a:lnSpc>
              <a:spcBef>
                <a:spcPct val="0"/>
              </a:spcBef>
              <a:spcAft>
                <a:spcPct val="0"/>
              </a:spcAft>
              <a:buClrTx/>
              <a:buSzTx/>
              <a:buFontTx/>
              <a:buNone/>
              <a:tabLst/>
            </a:pPr>
            <a:r>
              <a:rPr kumimoji="0" lang="ar-DZ" sz="2800" b="1" i="0" u="none" strike="noStrike" cap="none" normalizeH="0" baseline="0" dirty="0" smtClean="0">
                <a:ln>
                  <a:noFill/>
                </a:ln>
                <a:solidFill>
                  <a:schemeClr val="bg1"/>
                </a:solidFill>
                <a:effectLst/>
                <a:latin typeface="Times New Roman" pitchFamily="18" charset="0"/>
                <a:ea typeface="Calibri" pitchFamily="34" charset="0"/>
              </a:rPr>
              <a:t>    القيمة الزمنية للنقود هي حجر الزاوية في المالية الحديثة، وتعني أن </a:t>
            </a:r>
            <a:r>
              <a:rPr kumimoji="0" lang="ar-DZ" sz="2800" b="1" i="0" u="none" strike="noStrike" cap="none" normalizeH="0" baseline="0" dirty="0" smtClean="0">
                <a:ln>
                  <a:noFill/>
                </a:ln>
                <a:solidFill>
                  <a:srgbClr val="C00000"/>
                </a:solidFill>
                <a:effectLst/>
                <a:latin typeface="Times New Roman" pitchFamily="18" charset="0"/>
                <a:ea typeface="Calibri" pitchFamily="34" charset="0"/>
              </a:rPr>
              <a:t>مبلغ 1000 دج اليوم لا يساوي 1000 دج بعد سنة</a:t>
            </a:r>
            <a:r>
              <a:rPr kumimoji="0" lang="ar-DZ" sz="2800" b="1" i="0" u="none" strike="noStrike" cap="none" normalizeH="0" baseline="0" dirty="0" smtClean="0">
                <a:ln>
                  <a:noFill/>
                </a:ln>
                <a:solidFill>
                  <a:schemeClr val="bg1"/>
                </a:solidFill>
                <a:effectLst/>
                <a:latin typeface="Times New Roman" pitchFamily="18" charset="0"/>
                <a:ea typeface="Calibri" pitchFamily="34" charset="0"/>
              </a:rPr>
              <a:t>، لأن الشخص الرشيد يفضل الأول على الثاني، والسبب أنه </a:t>
            </a:r>
            <a:r>
              <a:rPr kumimoji="0" lang="ar-DZ" sz="2800" b="1" i="0" u="none" strike="noStrike" cap="none" normalizeH="0" baseline="0" dirty="0" smtClean="0">
                <a:ln>
                  <a:noFill/>
                </a:ln>
                <a:solidFill>
                  <a:srgbClr val="C00000"/>
                </a:solidFill>
                <a:effectLst/>
                <a:latin typeface="Times New Roman" pitchFamily="18" charset="0"/>
                <a:ea typeface="Calibri" pitchFamily="34" charset="0"/>
              </a:rPr>
              <a:t>إذا قبض 1000 اليوم يمكنه استثمارها بمعدل 10 % مثلا وتحقيق ربح 100 دج</a:t>
            </a:r>
            <a:r>
              <a:rPr kumimoji="0" lang="ar-DZ" sz="2800" b="1" i="0" u="none" strike="noStrike" cap="none" normalizeH="0" baseline="0" dirty="0" smtClean="0">
                <a:ln>
                  <a:noFill/>
                </a:ln>
                <a:solidFill>
                  <a:schemeClr val="bg1"/>
                </a:solidFill>
                <a:effectLst/>
                <a:latin typeface="Times New Roman" pitchFamily="18" charset="0"/>
                <a:ea typeface="Calibri" pitchFamily="34" charset="0"/>
              </a:rPr>
              <a:t>.</a:t>
            </a:r>
            <a:endParaRPr kumimoji="0" lang="fr-FR" sz="2800" b="1" i="0" u="none" strike="noStrike" cap="none" normalizeH="0" baseline="0" dirty="0" smtClean="0">
              <a:ln>
                <a:noFill/>
              </a:ln>
              <a:solidFill>
                <a:schemeClr val="bg1"/>
              </a:solidFill>
              <a:effectLst/>
              <a:latin typeface="Arial" pitchFamily="34" charset="0"/>
            </a:endParaRPr>
          </a:p>
        </p:txBody>
      </p:sp>
      <p:sp>
        <p:nvSpPr>
          <p:cNvPr id="135184" name="Rectangle 16"/>
          <p:cNvSpPr>
            <a:spLocks noChangeArrowheads="1"/>
          </p:cNvSpPr>
          <p:nvPr/>
        </p:nvSpPr>
        <p:spPr bwMode="auto">
          <a:xfrm>
            <a:off x="381000" y="4482405"/>
            <a:ext cx="8382000" cy="138499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1" eaLnBrk="1" fontAlgn="base" latinLnBrk="0" hangingPunct="1">
              <a:lnSpc>
                <a:spcPct val="100000"/>
              </a:lnSpc>
              <a:spcBef>
                <a:spcPct val="0"/>
              </a:spcBef>
              <a:spcAft>
                <a:spcPct val="0"/>
              </a:spcAft>
              <a:buClrTx/>
              <a:buSzTx/>
              <a:buFontTx/>
              <a:buNone/>
              <a:tabLst/>
            </a:pPr>
            <a:r>
              <a:rPr kumimoji="0" lang="ar-DZ" sz="2800" b="1" i="0" u="none" strike="noStrike" cap="none" normalizeH="0" dirty="0" smtClean="0">
                <a:ln>
                  <a:noFill/>
                </a:ln>
                <a:solidFill>
                  <a:schemeClr val="bg1"/>
                </a:solidFill>
                <a:effectLst/>
                <a:latin typeface="Times New Roman" pitchFamily="18" charset="0"/>
                <a:ea typeface="Calibri" pitchFamily="34" charset="0"/>
                <a:cs typeface="Times New Roman" pitchFamily="18" charset="0"/>
              </a:rPr>
              <a:t>    </a:t>
            </a:r>
            <a:r>
              <a:rPr kumimoji="0" lang="ar-DZ"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أما عند الحصول على مبلغ 1000 دج بعد سنة من الآن، فإن الشخص يكون قد أضاع على نفسه فرصة استثمار هذا المبلغ، وبالتالي يضل المبلغ كما هو:</a:t>
            </a:r>
            <a:endParaRPr kumimoji="0" lang="ar-DZ" sz="3600" b="0" i="0" u="none" strike="noStrike" cap="none" normalizeH="0" baseline="0" dirty="0" smtClean="0">
              <a:ln>
                <a:noFill/>
              </a:ln>
              <a:solidFill>
                <a:schemeClr val="bg1"/>
              </a:solidFill>
              <a:effectLst/>
              <a:latin typeface="Arial" pitchFamily="34" charset="0"/>
              <a:cs typeface="Arial" pitchFamily="34" charset="0"/>
            </a:endParaRPr>
          </a:p>
        </p:txBody>
      </p:sp>
      <p:sp>
        <p:nvSpPr>
          <p:cNvPr id="15" name="Rectangle 10"/>
          <p:cNvSpPr>
            <a:spLocks noChangeArrowheads="1"/>
          </p:cNvSpPr>
          <p:nvPr/>
        </p:nvSpPr>
        <p:spPr bwMode="auto">
          <a:xfrm>
            <a:off x="381000" y="3362980"/>
            <a:ext cx="8382000" cy="523220"/>
          </a:xfrm>
          <a:prstGeom prst="rect">
            <a:avLst/>
          </a:prstGeom>
          <a:solidFill>
            <a:srgbClr val="00FF00"/>
          </a:solid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1" eaLnBrk="0" fontAlgn="base" latinLnBrk="0" hangingPunct="0">
              <a:lnSpc>
                <a:spcPct val="100000"/>
              </a:lnSpc>
              <a:spcBef>
                <a:spcPct val="0"/>
              </a:spcBef>
              <a:spcAft>
                <a:spcPct val="0"/>
              </a:spcAft>
              <a:buClrTx/>
              <a:buSzTx/>
              <a:buFontTx/>
              <a:buNone/>
              <a:tabLst/>
            </a:pPr>
            <a:r>
              <a:rPr kumimoji="0" lang="fr-FR" sz="2800" b="1" i="0" u="none" strike="noStrike" cap="none" normalizeH="0" baseline="0" dirty="0" smtClean="0">
                <a:ln>
                  <a:noFill/>
                </a:ln>
                <a:solidFill>
                  <a:schemeClr val="bg1"/>
                </a:solidFill>
                <a:effectLst/>
                <a:latin typeface="Times New Roman" pitchFamily="18" charset="0"/>
                <a:ea typeface="Calibri" pitchFamily="34" charset="0"/>
              </a:rPr>
              <a:t>1000(t=0)= 1000+ 1000× 0.10 = 1000+ 100= 1100 (t=1).</a:t>
            </a:r>
            <a:endParaRPr kumimoji="0" lang="fr-FR" sz="2800" b="1" i="0" u="none" strike="noStrike" cap="none" normalizeH="0" baseline="0" dirty="0" smtClean="0">
              <a:ln>
                <a:noFill/>
              </a:ln>
              <a:solidFill>
                <a:schemeClr val="bg1"/>
              </a:solidFill>
              <a:effectLst/>
              <a:latin typeface="Arial" pitchFamily="34" charset="0"/>
            </a:endParaRPr>
          </a:p>
        </p:txBody>
      </p:sp>
      <p:sp>
        <p:nvSpPr>
          <p:cNvPr id="16" name="Rectangle 15"/>
          <p:cNvSpPr/>
          <p:nvPr/>
        </p:nvSpPr>
        <p:spPr>
          <a:xfrm>
            <a:off x="7391400" y="381000"/>
            <a:ext cx="1196161" cy="584775"/>
          </a:xfrm>
          <a:prstGeom prst="rect">
            <a:avLst/>
          </a:prstGeom>
        </p:spPr>
        <p:txBody>
          <a:bodyPr wrap="none">
            <a:spAutoFit/>
          </a:bodyPr>
          <a:lstStyle/>
          <a:p>
            <a:r>
              <a:rPr lang="ar-DZ" sz="3200" b="1" dirty="0" smtClean="0">
                <a:solidFill>
                  <a:srgbClr val="C00000"/>
                </a:solidFill>
                <a:latin typeface="Times New Roman" pitchFamily="18" charset="0"/>
                <a:ea typeface="Calibri" pitchFamily="34" charset="0"/>
              </a:rPr>
              <a:t>الأهمية</a:t>
            </a:r>
            <a:r>
              <a:rPr lang="ar-DZ" b="1" dirty="0" smtClean="0">
                <a:solidFill>
                  <a:schemeClr val="bg1"/>
                </a:solidFill>
                <a:latin typeface="Times New Roman" pitchFamily="18" charset="0"/>
                <a:ea typeface="Calibri" pitchFamily="34" charset="0"/>
              </a:rPr>
              <a:t>:</a:t>
            </a:r>
            <a:endParaRPr lang="fr-FR"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a:grpSpLocks/>
          </p:cNvGrpSpPr>
          <p:nvPr/>
        </p:nvGrpSpPr>
        <p:grpSpPr bwMode="auto">
          <a:xfrm>
            <a:off x="0" y="1143000"/>
            <a:ext cx="8763287" cy="2209800"/>
            <a:chOff x="-295" y="8640"/>
            <a:chExt cx="9385" cy="3480"/>
          </a:xfrm>
        </p:grpSpPr>
        <p:sp>
          <p:nvSpPr>
            <p:cNvPr id="5" name="Text Box 9"/>
            <p:cNvSpPr txBox="1">
              <a:spLocks noChangeArrowheads="1"/>
            </p:cNvSpPr>
            <p:nvPr/>
          </p:nvSpPr>
          <p:spPr bwMode="auto">
            <a:xfrm>
              <a:off x="825" y="8760"/>
              <a:ext cx="975" cy="705"/>
            </a:xfrm>
            <a:prstGeom prst="rect">
              <a:avLst/>
            </a:prstGeom>
            <a:solidFill>
              <a:srgbClr val="FFFFFF"/>
            </a:solidFill>
            <a:ln w="3810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ar-SA" sz="2800" b="1" i="0" u="none" strike="noStrike" cap="none" normalizeH="0" baseline="0" dirty="0" smtClean="0">
                  <a:ln>
                    <a:noFill/>
                  </a:ln>
                  <a:solidFill>
                    <a:schemeClr val="bg1"/>
                  </a:solidFill>
                  <a:effectLst/>
                  <a:latin typeface="Times New Roman" pitchFamily="18" charset="0"/>
                  <a:ea typeface="Calibri" pitchFamily="34" charset="0"/>
                </a:rPr>
                <a:t>1000</a:t>
              </a:r>
              <a:endParaRPr kumimoji="0" lang="en-US" sz="2800" b="1" i="0" u="none" strike="noStrike" cap="none" normalizeH="0" baseline="0" dirty="0" smtClean="0">
                <a:ln>
                  <a:noFill/>
                </a:ln>
                <a:solidFill>
                  <a:schemeClr val="bg1"/>
                </a:solidFill>
                <a:effectLst/>
                <a:latin typeface="Arial" pitchFamily="34" charset="0"/>
              </a:endParaRPr>
            </a:p>
          </p:txBody>
        </p:sp>
        <p:sp>
          <p:nvSpPr>
            <p:cNvPr id="6" name="AutoShape 8"/>
            <p:cNvSpPr>
              <a:spLocks noChangeShapeType="1"/>
            </p:cNvSpPr>
            <p:nvPr/>
          </p:nvSpPr>
          <p:spPr bwMode="auto">
            <a:xfrm>
              <a:off x="1185" y="9677"/>
              <a:ext cx="6180" cy="0"/>
            </a:xfrm>
            <a:prstGeom prst="straightConnector1">
              <a:avLst/>
            </a:prstGeom>
            <a:noFill/>
            <a:ln w="38100">
              <a:solidFill>
                <a:srgbClr val="000000"/>
              </a:solidFill>
              <a:round/>
              <a:headEnd/>
              <a:tailEnd type="triangle" w="med" len="med"/>
            </a:ln>
          </p:spPr>
          <p:txBody>
            <a:bodyPr vert="horz" wrap="square" lIns="91440" tIns="45720" rIns="91440" bIns="45720" numCol="1" anchor="t" anchorCtr="0" compatLnSpc="1">
              <a:prstTxWarp prst="textNoShape">
                <a:avLst/>
              </a:prstTxWarp>
            </a:bodyPr>
            <a:lstStyle/>
            <a:p>
              <a:endParaRPr lang="fr-FR" sz="2800" b="1">
                <a:solidFill>
                  <a:schemeClr val="bg1"/>
                </a:solidFill>
              </a:endParaRPr>
            </a:p>
          </p:txBody>
        </p:sp>
        <p:sp>
          <p:nvSpPr>
            <p:cNvPr id="7" name="Text Box 7"/>
            <p:cNvSpPr txBox="1">
              <a:spLocks noChangeArrowheads="1"/>
            </p:cNvSpPr>
            <p:nvPr/>
          </p:nvSpPr>
          <p:spPr bwMode="auto">
            <a:xfrm>
              <a:off x="5010" y="8640"/>
              <a:ext cx="4080" cy="720"/>
            </a:xfrm>
            <a:prstGeom prst="rect">
              <a:avLst/>
            </a:prstGeom>
            <a:solidFill>
              <a:srgbClr val="FFFFFF"/>
            </a:solidFill>
            <a:ln w="3810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2800" b="1" i="0" u="none" strike="noStrike" cap="none" normalizeH="0" baseline="0" dirty="0" smtClean="0">
                  <a:ln>
                    <a:noFill/>
                  </a:ln>
                  <a:solidFill>
                    <a:schemeClr val="bg1"/>
                  </a:solidFill>
                  <a:effectLst/>
                  <a:latin typeface="Times New Roman" pitchFamily="18" charset="0"/>
                  <a:ea typeface="Calibri" pitchFamily="34" charset="0"/>
                </a:rPr>
                <a:t>1000+ 1000(0.10)= </a:t>
              </a:r>
              <a:r>
                <a:rPr kumimoji="0" lang="fr-FR" sz="2800" b="1" i="0" u="none" strike="noStrike" cap="none" normalizeH="0" baseline="0" dirty="0" smtClean="0">
                  <a:ln>
                    <a:noFill/>
                  </a:ln>
                  <a:solidFill>
                    <a:srgbClr val="C00000"/>
                  </a:solidFill>
                  <a:effectLst/>
                  <a:latin typeface="Times New Roman" pitchFamily="18" charset="0"/>
                  <a:ea typeface="Calibri" pitchFamily="34" charset="0"/>
                </a:rPr>
                <a:t>1100</a:t>
              </a:r>
              <a:endParaRPr kumimoji="0" lang="fr-FR" sz="2800" b="1" i="0" u="none" strike="noStrike" cap="none" normalizeH="0" baseline="0" dirty="0" smtClean="0">
                <a:ln>
                  <a:noFill/>
                </a:ln>
                <a:solidFill>
                  <a:srgbClr val="C00000"/>
                </a:solidFill>
                <a:effectLst/>
                <a:latin typeface="Arial" pitchFamily="34" charset="0"/>
              </a:endParaRPr>
            </a:p>
          </p:txBody>
        </p:sp>
        <p:sp>
          <p:nvSpPr>
            <p:cNvPr id="8" name="Text Box 6"/>
            <p:cNvSpPr txBox="1">
              <a:spLocks noChangeArrowheads="1"/>
            </p:cNvSpPr>
            <p:nvPr/>
          </p:nvSpPr>
          <p:spPr bwMode="auto">
            <a:xfrm>
              <a:off x="-295" y="10740"/>
              <a:ext cx="3019" cy="1380"/>
            </a:xfrm>
            <a:prstGeom prst="rect">
              <a:avLst/>
            </a:prstGeom>
            <a:solidFill>
              <a:srgbClr val="FFFFFF"/>
            </a:solidFill>
            <a:ln w="3810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1" eaLnBrk="1" fontAlgn="base" latinLnBrk="0" hangingPunct="1">
                <a:lnSpc>
                  <a:spcPct val="100000"/>
                </a:lnSpc>
                <a:spcBef>
                  <a:spcPct val="0"/>
                </a:spcBef>
                <a:spcAft>
                  <a:spcPct val="0"/>
                </a:spcAft>
                <a:buClrTx/>
                <a:buSzTx/>
                <a:buFontTx/>
                <a:buNone/>
                <a:tabLst/>
              </a:pPr>
              <a:r>
                <a:rPr kumimoji="0" lang="ar-DZ" sz="2800" b="1" i="0" u="none" strike="noStrike" cap="none" normalizeH="0" baseline="0" dirty="0" smtClean="0">
                  <a:ln>
                    <a:noFill/>
                  </a:ln>
                  <a:solidFill>
                    <a:schemeClr val="bg1"/>
                  </a:solidFill>
                  <a:effectLst/>
                  <a:latin typeface="Times New Roman" pitchFamily="18" charset="0"/>
                  <a:ea typeface="Calibri" pitchFamily="34" charset="0"/>
                </a:rPr>
                <a:t>استثمار المبلغ بمعدل عائد 10% لمدة سنة.</a:t>
              </a:r>
              <a:endParaRPr kumimoji="0" lang="ar-DZ" sz="2800" b="1" i="0" u="none" strike="noStrike" cap="none" normalizeH="0" baseline="0" dirty="0" smtClean="0">
                <a:ln>
                  <a:noFill/>
                </a:ln>
                <a:solidFill>
                  <a:schemeClr val="bg1"/>
                </a:solidFill>
                <a:effectLst/>
                <a:latin typeface="Arial" pitchFamily="34" charset="0"/>
              </a:endParaRPr>
            </a:p>
          </p:txBody>
        </p:sp>
        <p:sp>
          <p:nvSpPr>
            <p:cNvPr id="9" name="AutoShape 5"/>
            <p:cNvSpPr>
              <a:spLocks noChangeShapeType="1"/>
            </p:cNvSpPr>
            <p:nvPr/>
          </p:nvSpPr>
          <p:spPr bwMode="auto">
            <a:xfrm>
              <a:off x="1305" y="9465"/>
              <a:ext cx="0" cy="392"/>
            </a:xfrm>
            <a:prstGeom prst="straightConnector1">
              <a:avLst/>
            </a:prstGeom>
            <a:noFill/>
            <a:ln w="38100">
              <a:solidFill>
                <a:srgbClr val="000000"/>
              </a:solidFill>
              <a:round/>
              <a:headEnd/>
              <a:tailEnd/>
            </a:ln>
          </p:spPr>
          <p:txBody>
            <a:bodyPr vert="horz" wrap="square" lIns="91440" tIns="45720" rIns="91440" bIns="45720" numCol="1" anchor="t" anchorCtr="0" compatLnSpc="1">
              <a:prstTxWarp prst="textNoShape">
                <a:avLst/>
              </a:prstTxWarp>
            </a:bodyPr>
            <a:lstStyle/>
            <a:p>
              <a:endParaRPr lang="fr-FR" sz="2800" b="1">
                <a:solidFill>
                  <a:schemeClr val="bg1"/>
                </a:solidFill>
              </a:endParaRPr>
            </a:p>
          </p:txBody>
        </p:sp>
        <p:sp>
          <p:nvSpPr>
            <p:cNvPr id="10" name="Text Box 4"/>
            <p:cNvSpPr txBox="1">
              <a:spLocks noChangeArrowheads="1"/>
            </p:cNvSpPr>
            <p:nvPr/>
          </p:nvSpPr>
          <p:spPr bwMode="auto">
            <a:xfrm>
              <a:off x="1065" y="9857"/>
              <a:ext cx="420" cy="703"/>
            </a:xfrm>
            <a:prstGeom prst="rect">
              <a:avLst/>
            </a:prstGeom>
            <a:solidFill>
              <a:srgbClr val="FFFFFF"/>
            </a:solidFill>
            <a:ln w="3810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sz="2800" b="1" i="0" u="none" strike="noStrike" cap="none" normalizeH="0" baseline="0" dirty="0" smtClean="0">
                  <a:ln>
                    <a:noFill/>
                  </a:ln>
                  <a:solidFill>
                    <a:schemeClr val="bg1"/>
                  </a:solidFill>
                  <a:effectLst/>
                  <a:latin typeface="Times New Roman" pitchFamily="18" charset="0"/>
                  <a:ea typeface="Calibri" pitchFamily="34" charset="0"/>
                </a:rPr>
                <a:t>0</a:t>
              </a:r>
              <a:endParaRPr kumimoji="0" lang="fr-FR" sz="2800" b="1" i="0" u="none" strike="noStrike" cap="none" normalizeH="0" baseline="0" dirty="0" smtClean="0">
                <a:ln>
                  <a:noFill/>
                </a:ln>
                <a:solidFill>
                  <a:schemeClr val="bg1"/>
                </a:solidFill>
                <a:effectLst/>
                <a:latin typeface="Arial" pitchFamily="34" charset="0"/>
              </a:endParaRPr>
            </a:p>
          </p:txBody>
        </p:sp>
        <p:sp>
          <p:nvSpPr>
            <p:cNvPr id="11" name="AutoShape 3"/>
            <p:cNvSpPr>
              <a:spLocks noChangeShapeType="1"/>
            </p:cNvSpPr>
            <p:nvPr/>
          </p:nvSpPr>
          <p:spPr bwMode="auto">
            <a:xfrm>
              <a:off x="6780" y="9450"/>
              <a:ext cx="0" cy="392"/>
            </a:xfrm>
            <a:prstGeom prst="straightConnector1">
              <a:avLst/>
            </a:prstGeom>
            <a:noFill/>
            <a:ln w="38100">
              <a:solidFill>
                <a:srgbClr val="000000"/>
              </a:solidFill>
              <a:round/>
              <a:headEnd/>
              <a:tailEnd/>
            </a:ln>
          </p:spPr>
          <p:txBody>
            <a:bodyPr vert="horz" wrap="square" lIns="91440" tIns="45720" rIns="91440" bIns="45720" numCol="1" anchor="t" anchorCtr="0" compatLnSpc="1">
              <a:prstTxWarp prst="textNoShape">
                <a:avLst/>
              </a:prstTxWarp>
            </a:bodyPr>
            <a:lstStyle/>
            <a:p>
              <a:endParaRPr lang="fr-FR" sz="2800" b="1">
                <a:solidFill>
                  <a:schemeClr val="bg1"/>
                </a:solidFill>
              </a:endParaRPr>
            </a:p>
          </p:txBody>
        </p:sp>
        <p:sp>
          <p:nvSpPr>
            <p:cNvPr id="12" name="Text Box 2"/>
            <p:cNvSpPr txBox="1">
              <a:spLocks noChangeArrowheads="1"/>
            </p:cNvSpPr>
            <p:nvPr/>
          </p:nvSpPr>
          <p:spPr bwMode="auto">
            <a:xfrm>
              <a:off x="6540" y="9842"/>
              <a:ext cx="420" cy="718"/>
            </a:xfrm>
            <a:prstGeom prst="rect">
              <a:avLst/>
            </a:prstGeom>
            <a:solidFill>
              <a:srgbClr val="FFFFFF"/>
            </a:solidFill>
            <a:ln w="3810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sz="2800" b="1" i="0" u="none" strike="noStrike" cap="none" normalizeH="0" baseline="0" smtClean="0">
                  <a:ln>
                    <a:noFill/>
                  </a:ln>
                  <a:solidFill>
                    <a:schemeClr val="bg1"/>
                  </a:solidFill>
                  <a:effectLst/>
                  <a:latin typeface="Times New Roman" pitchFamily="18" charset="0"/>
                  <a:ea typeface="Calibri" pitchFamily="34" charset="0"/>
                </a:rPr>
                <a:t>1</a:t>
              </a:r>
              <a:endParaRPr kumimoji="0" lang="fr-FR" sz="2800" b="1" i="0" u="none" strike="noStrike" cap="none" normalizeH="0" baseline="0" smtClean="0">
                <a:ln>
                  <a:noFill/>
                </a:ln>
                <a:solidFill>
                  <a:schemeClr val="bg1"/>
                </a:solidFill>
                <a:effectLst/>
                <a:latin typeface="Arial" pitchFamily="34" charset="0"/>
              </a:endParaRPr>
            </a:p>
          </p:txBody>
        </p:sp>
      </p:grpSp>
      <p:grpSp>
        <p:nvGrpSpPr>
          <p:cNvPr id="21" name="Groupe 20"/>
          <p:cNvGrpSpPr/>
          <p:nvPr/>
        </p:nvGrpSpPr>
        <p:grpSpPr>
          <a:xfrm>
            <a:off x="1219200" y="3657600"/>
            <a:ext cx="6019800" cy="1828800"/>
            <a:chOff x="1219200" y="3657600"/>
            <a:chExt cx="6019800" cy="1828800"/>
          </a:xfrm>
        </p:grpSpPr>
        <p:grpSp>
          <p:nvGrpSpPr>
            <p:cNvPr id="3" name="Groupe 18"/>
            <p:cNvGrpSpPr/>
            <p:nvPr/>
          </p:nvGrpSpPr>
          <p:grpSpPr>
            <a:xfrm>
              <a:off x="1219200" y="3657600"/>
              <a:ext cx="5882654" cy="1219200"/>
              <a:chOff x="1219200" y="3962400"/>
              <a:chExt cx="5882654" cy="1219200"/>
            </a:xfrm>
          </p:grpSpPr>
          <p:sp>
            <p:nvSpPr>
              <p:cNvPr id="13" name="AutoShape 8"/>
              <p:cNvSpPr>
                <a:spLocks noChangeShapeType="1"/>
              </p:cNvSpPr>
              <p:nvPr/>
            </p:nvSpPr>
            <p:spPr bwMode="auto">
              <a:xfrm>
                <a:off x="1331251" y="4620895"/>
                <a:ext cx="5770603" cy="0"/>
              </a:xfrm>
              <a:prstGeom prst="straightConnector1">
                <a:avLst/>
              </a:prstGeom>
              <a:noFill/>
              <a:ln w="38100">
                <a:solidFill>
                  <a:srgbClr val="000000"/>
                </a:solidFill>
                <a:round/>
                <a:headEnd/>
                <a:tailEnd type="triangle" w="med" len="med"/>
              </a:ln>
            </p:spPr>
            <p:txBody>
              <a:bodyPr vert="horz" wrap="square" lIns="91440" tIns="45720" rIns="91440" bIns="45720" numCol="1" anchor="t" anchorCtr="0" compatLnSpc="1">
                <a:prstTxWarp prst="textNoShape">
                  <a:avLst/>
                </a:prstTxWarp>
              </a:bodyPr>
              <a:lstStyle/>
              <a:p>
                <a:endParaRPr lang="fr-FR" sz="2800" b="1">
                  <a:solidFill>
                    <a:schemeClr val="bg1"/>
                  </a:solidFill>
                </a:endParaRPr>
              </a:p>
            </p:txBody>
          </p:sp>
          <p:sp>
            <p:nvSpPr>
              <p:cNvPr id="14" name="Text Box 7"/>
              <p:cNvSpPr txBox="1">
                <a:spLocks noChangeArrowheads="1"/>
              </p:cNvSpPr>
              <p:nvPr/>
            </p:nvSpPr>
            <p:spPr bwMode="auto">
              <a:xfrm>
                <a:off x="6045863" y="3962400"/>
                <a:ext cx="964537" cy="457200"/>
              </a:xfrm>
              <a:prstGeom prst="rect">
                <a:avLst/>
              </a:prstGeom>
              <a:solidFill>
                <a:srgbClr val="FFFFFF"/>
              </a:solidFill>
              <a:ln w="3810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2800" b="1" i="0" u="none" strike="noStrike" cap="none" normalizeH="0" baseline="0" dirty="0" smtClean="0">
                    <a:ln>
                      <a:noFill/>
                    </a:ln>
                    <a:solidFill>
                      <a:schemeClr val="bg1"/>
                    </a:solidFill>
                    <a:effectLst/>
                    <a:latin typeface="Times New Roman" pitchFamily="18" charset="0"/>
                    <a:ea typeface="Calibri" pitchFamily="34" charset="0"/>
                  </a:rPr>
                  <a:t>1000</a:t>
                </a:r>
                <a:endParaRPr kumimoji="0" lang="fr-FR" sz="2800" b="1" i="0" u="none" strike="noStrike" cap="none" normalizeH="0" baseline="0" dirty="0" smtClean="0">
                  <a:ln>
                    <a:noFill/>
                  </a:ln>
                  <a:solidFill>
                    <a:srgbClr val="C00000"/>
                  </a:solidFill>
                  <a:effectLst/>
                  <a:latin typeface="Arial" pitchFamily="34" charset="0"/>
                </a:endParaRPr>
              </a:p>
            </p:txBody>
          </p:sp>
          <p:sp>
            <p:nvSpPr>
              <p:cNvPr id="15" name="Text Box 4"/>
              <p:cNvSpPr txBox="1">
                <a:spLocks noChangeArrowheads="1"/>
              </p:cNvSpPr>
              <p:nvPr/>
            </p:nvSpPr>
            <p:spPr bwMode="auto">
              <a:xfrm>
                <a:off x="1219200" y="4735194"/>
                <a:ext cx="392177" cy="446405"/>
              </a:xfrm>
              <a:prstGeom prst="rect">
                <a:avLst/>
              </a:prstGeom>
              <a:solidFill>
                <a:srgbClr val="FFFFFF"/>
              </a:solidFill>
              <a:ln w="3810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sz="2800" b="1" i="0" u="none" strike="noStrike" cap="none" normalizeH="0" baseline="0" dirty="0" smtClean="0">
                    <a:ln>
                      <a:noFill/>
                    </a:ln>
                    <a:solidFill>
                      <a:schemeClr val="bg1"/>
                    </a:solidFill>
                    <a:effectLst/>
                    <a:latin typeface="Times New Roman" pitchFamily="18" charset="0"/>
                    <a:ea typeface="Calibri" pitchFamily="34" charset="0"/>
                  </a:rPr>
                  <a:t>0</a:t>
                </a:r>
                <a:endParaRPr kumimoji="0" lang="fr-FR" sz="2800" b="1" i="0" u="none" strike="noStrike" cap="none" normalizeH="0" baseline="0" dirty="0" smtClean="0">
                  <a:ln>
                    <a:noFill/>
                  </a:ln>
                  <a:solidFill>
                    <a:schemeClr val="bg1"/>
                  </a:solidFill>
                  <a:effectLst/>
                  <a:latin typeface="Arial" pitchFamily="34" charset="0"/>
                </a:endParaRPr>
              </a:p>
            </p:txBody>
          </p:sp>
          <p:sp>
            <p:nvSpPr>
              <p:cNvPr id="16" name="Text Box 2"/>
              <p:cNvSpPr txBox="1">
                <a:spLocks noChangeArrowheads="1"/>
              </p:cNvSpPr>
              <p:nvPr/>
            </p:nvSpPr>
            <p:spPr bwMode="auto">
              <a:xfrm>
                <a:off x="6331507" y="4725670"/>
                <a:ext cx="392177" cy="455930"/>
              </a:xfrm>
              <a:prstGeom prst="rect">
                <a:avLst/>
              </a:prstGeom>
              <a:solidFill>
                <a:srgbClr val="FFFFFF"/>
              </a:solidFill>
              <a:ln w="3810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sz="2800" b="1" i="0" u="none" strike="noStrike" cap="none" normalizeH="0" baseline="0" smtClean="0">
                    <a:ln>
                      <a:noFill/>
                    </a:ln>
                    <a:solidFill>
                      <a:schemeClr val="bg1"/>
                    </a:solidFill>
                    <a:effectLst/>
                    <a:latin typeface="Times New Roman" pitchFamily="18" charset="0"/>
                    <a:ea typeface="Calibri" pitchFamily="34" charset="0"/>
                  </a:rPr>
                  <a:t>1</a:t>
                </a:r>
                <a:endParaRPr kumimoji="0" lang="fr-FR" sz="2800" b="1" i="0" u="none" strike="noStrike" cap="none" normalizeH="0" baseline="0" smtClean="0">
                  <a:ln>
                    <a:noFill/>
                  </a:ln>
                  <a:solidFill>
                    <a:schemeClr val="bg1"/>
                  </a:solidFill>
                  <a:effectLst/>
                  <a:latin typeface="Arial" pitchFamily="34" charset="0"/>
                </a:endParaRPr>
              </a:p>
            </p:txBody>
          </p:sp>
          <p:sp>
            <p:nvSpPr>
              <p:cNvPr id="17" name="AutoShape 5"/>
              <p:cNvSpPr>
                <a:spLocks noChangeShapeType="1"/>
              </p:cNvSpPr>
              <p:nvPr/>
            </p:nvSpPr>
            <p:spPr bwMode="auto">
              <a:xfrm>
                <a:off x="1447800" y="4505325"/>
                <a:ext cx="0" cy="248920"/>
              </a:xfrm>
              <a:prstGeom prst="straightConnector1">
                <a:avLst/>
              </a:prstGeom>
              <a:noFill/>
              <a:ln w="38100">
                <a:solidFill>
                  <a:srgbClr val="000000"/>
                </a:solidFill>
                <a:round/>
                <a:headEnd/>
                <a:tailEnd/>
              </a:ln>
            </p:spPr>
            <p:txBody>
              <a:bodyPr vert="horz" wrap="square" lIns="91440" tIns="45720" rIns="91440" bIns="45720" numCol="1" anchor="t" anchorCtr="0" compatLnSpc="1">
                <a:prstTxWarp prst="textNoShape">
                  <a:avLst/>
                </a:prstTxWarp>
              </a:bodyPr>
              <a:lstStyle/>
              <a:p>
                <a:endParaRPr lang="fr-FR" sz="2800" b="1">
                  <a:solidFill>
                    <a:schemeClr val="bg1"/>
                  </a:solidFill>
                </a:endParaRPr>
              </a:p>
            </p:txBody>
          </p:sp>
          <p:sp>
            <p:nvSpPr>
              <p:cNvPr id="18" name="AutoShape 3"/>
              <p:cNvSpPr>
                <a:spLocks noChangeShapeType="1"/>
              </p:cNvSpPr>
              <p:nvPr/>
            </p:nvSpPr>
            <p:spPr bwMode="auto">
              <a:xfrm>
                <a:off x="6560107" y="4495800"/>
                <a:ext cx="0" cy="248920"/>
              </a:xfrm>
              <a:prstGeom prst="straightConnector1">
                <a:avLst/>
              </a:prstGeom>
              <a:noFill/>
              <a:ln w="38100">
                <a:solidFill>
                  <a:srgbClr val="000000"/>
                </a:solidFill>
                <a:round/>
                <a:headEnd/>
                <a:tailEnd/>
              </a:ln>
            </p:spPr>
            <p:txBody>
              <a:bodyPr vert="horz" wrap="square" lIns="91440" tIns="45720" rIns="91440" bIns="45720" numCol="1" anchor="t" anchorCtr="0" compatLnSpc="1">
                <a:prstTxWarp prst="textNoShape">
                  <a:avLst/>
                </a:prstTxWarp>
              </a:bodyPr>
              <a:lstStyle/>
              <a:p>
                <a:endParaRPr lang="fr-FR" sz="2800" b="1">
                  <a:solidFill>
                    <a:schemeClr val="bg1"/>
                  </a:solidFill>
                </a:endParaRPr>
              </a:p>
            </p:txBody>
          </p:sp>
        </p:grpSp>
        <p:sp>
          <p:nvSpPr>
            <p:cNvPr id="20" name="Text Box 6"/>
            <p:cNvSpPr txBox="1">
              <a:spLocks noChangeArrowheads="1"/>
            </p:cNvSpPr>
            <p:nvPr/>
          </p:nvSpPr>
          <p:spPr bwMode="auto">
            <a:xfrm>
              <a:off x="4800600" y="4953000"/>
              <a:ext cx="2438400" cy="533400"/>
            </a:xfrm>
            <a:prstGeom prst="rect">
              <a:avLst/>
            </a:prstGeom>
            <a:solidFill>
              <a:srgbClr val="FFFFFF"/>
            </a:solidFill>
            <a:ln w="3810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1" eaLnBrk="1" fontAlgn="base" latinLnBrk="0" hangingPunct="1">
                <a:lnSpc>
                  <a:spcPct val="100000"/>
                </a:lnSpc>
                <a:spcBef>
                  <a:spcPct val="0"/>
                </a:spcBef>
                <a:spcAft>
                  <a:spcPct val="0"/>
                </a:spcAft>
                <a:buClrTx/>
                <a:buSzTx/>
                <a:buFontTx/>
                <a:buNone/>
                <a:tabLst/>
              </a:pPr>
              <a:r>
                <a:rPr kumimoji="0" lang="ar-DZ" sz="2800" b="1" i="0" u="none" strike="noStrike" cap="none" normalizeH="0" baseline="0" dirty="0" smtClean="0">
                  <a:ln>
                    <a:noFill/>
                  </a:ln>
                  <a:solidFill>
                    <a:schemeClr val="bg1"/>
                  </a:solidFill>
                  <a:effectLst/>
                  <a:latin typeface="Times New Roman" pitchFamily="18" charset="0"/>
                  <a:ea typeface="Calibri" pitchFamily="34" charset="0"/>
                </a:rPr>
                <a:t>يبقى المبلغ كما هو</a:t>
              </a:r>
              <a:endParaRPr kumimoji="0" lang="ar-DZ" sz="2800" b="1" i="0" u="none" strike="noStrike" cap="none" normalizeH="0" baseline="0" dirty="0" smtClean="0">
                <a:ln>
                  <a:noFill/>
                </a:ln>
                <a:solidFill>
                  <a:schemeClr val="bg1"/>
                </a:solidFill>
                <a:effectLst/>
                <a:latin typeface="Arial" pitchFamily="34" charset="0"/>
              </a:endParaRPr>
            </a:p>
          </p:txBody>
        </p:sp>
      </p:grpSp>
      <p:sp>
        <p:nvSpPr>
          <p:cNvPr id="136193" name="Rectangle 1"/>
          <p:cNvSpPr>
            <a:spLocks noChangeArrowheads="1"/>
          </p:cNvSpPr>
          <p:nvPr/>
        </p:nvSpPr>
        <p:spPr bwMode="auto">
          <a:xfrm>
            <a:off x="935272" y="5943600"/>
            <a:ext cx="6837128" cy="584775"/>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r" defTabSz="914400" rtl="1" eaLnBrk="1" fontAlgn="base" latinLnBrk="0" hangingPunct="1">
              <a:lnSpc>
                <a:spcPct val="100000"/>
              </a:lnSpc>
              <a:spcBef>
                <a:spcPct val="0"/>
              </a:spcBef>
              <a:spcAft>
                <a:spcPct val="0"/>
              </a:spcAft>
              <a:buClrTx/>
              <a:buSzTx/>
              <a:buFontTx/>
              <a:buNone/>
              <a:tabLst/>
            </a:pPr>
            <a:r>
              <a:rPr kumimoji="0" lang="ar-DZ" sz="3200" b="1" i="0" u="none" strike="noStrike" cap="none" normalizeH="0" baseline="0" dirty="0" smtClean="0">
                <a:ln>
                  <a:noFill/>
                </a:ln>
                <a:solidFill>
                  <a:srgbClr val="C00000"/>
                </a:solidFill>
                <a:effectLst/>
                <a:latin typeface="Times New Roman" pitchFamily="18" charset="0"/>
                <a:ea typeface="Calibri" pitchFamily="34" charset="0"/>
                <a:cs typeface="Times New Roman" pitchFamily="18" charset="0"/>
              </a:rPr>
              <a:t>قاعدة: قيمة دينار اليوم أكبر من قيمته في المستقبل</a:t>
            </a:r>
            <a:endParaRPr kumimoji="0" lang="ar-DZ" sz="4000" b="1" i="0" u="none" strike="noStrike" cap="none" normalizeH="0" baseline="0" dirty="0" smtClean="0">
              <a:ln>
                <a:noFill/>
              </a:ln>
              <a:solidFill>
                <a:srgbClr val="C00000"/>
              </a:solidFill>
              <a:effectLst/>
              <a:latin typeface="Arial" pitchFamily="34" charset="0"/>
              <a:cs typeface="Arial" pitchFamily="34" charset="0"/>
            </a:endParaRP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Zone de texte 2"/>
          <p:cNvSpPr txBox="1">
            <a:spLocks noChangeArrowheads="1"/>
          </p:cNvSpPr>
          <p:nvPr/>
        </p:nvSpPr>
        <p:spPr bwMode="auto">
          <a:xfrm>
            <a:off x="990600" y="762000"/>
            <a:ext cx="2895600" cy="609600"/>
          </a:xfrm>
          <a:prstGeom prst="rect">
            <a:avLst/>
          </a:prstGeom>
          <a:solidFill>
            <a:srgbClr val="FFFF00"/>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1" eaLnBrk="1" fontAlgn="base" latinLnBrk="0" hangingPunct="1">
              <a:lnSpc>
                <a:spcPct val="100000"/>
              </a:lnSpc>
              <a:spcBef>
                <a:spcPct val="0"/>
              </a:spcBef>
              <a:spcAft>
                <a:spcPct val="0"/>
              </a:spcAft>
              <a:buClrTx/>
              <a:buSzTx/>
              <a:buFontTx/>
              <a:buNone/>
              <a:tabLst/>
            </a:pPr>
            <a:r>
              <a:rPr kumimoji="0" lang="en-US" sz="3200" b="1"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VF = VA (1+i)</a:t>
            </a:r>
            <a:r>
              <a:rPr kumimoji="0" lang="en-US" sz="3200" b="1" i="0" u="none" strike="noStrike" cap="none" normalizeH="0" baseline="30000" dirty="0" smtClean="0">
                <a:ln>
                  <a:noFill/>
                </a:ln>
                <a:solidFill>
                  <a:schemeClr val="bg1"/>
                </a:solidFill>
                <a:effectLst/>
                <a:latin typeface="Times New Roman" pitchFamily="18" charset="0"/>
                <a:ea typeface="Times New Roman" pitchFamily="18" charset="0"/>
                <a:cs typeface="Times New Roman" pitchFamily="18" charset="0"/>
              </a:rPr>
              <a:t> n</a:t>
            </a:r>
            <a:endParaRPr kumimoji="0" lang="en-US" sz="44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97281" name="Text Box 1"/>
          <p:cNvSpPr txBox="1">
            <a:spLocks noChangeArrowheads="1"/>
          </p:cNvSpPr>
          <p:nvPr/>
        </p:nvSpPr>
        <p:spPr bwMode="auto">
          <a:xfrm>
            <a:off x="3657600" y="1600200"/>
            <a:ext cx="4876800" cy="205740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justLow" defTabSz="914400" rtl="1" eaLnBrk="0" fontAlgn="base" latinLnBrk="0" hangingPunct="0">
              <a:lnSpc>
                <a:spcPct val="100000"/>
              </a:lnSpc>
              <a:spcBef>
                <a:spcPct val="0"/>
              </a:spcBef>
              <a:spcAft>
                <a:spcPct val="0"/>
              </a:spcAft>
              <a:buClrTx/>
              <a:buSzTx/>
              <a:buFontTx/>
              <a:buNone/>
              <a:tabLst/>
            </a:pPr>
            <a:r>
              <a:rPr kumimoji="0" lang="en-US" sz="3200" b="1"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VF</a:t>
            </a:r>
            <a:r>
              <a:rPr kumimoji="0" lang="ar-SA" sz="3200" b="1"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القيمة المستقبلية</a:t>
            </a:r>
            <a:r>
              <a:rPr lang="ar-DZ" sz="3200" b="1" dirty="0" smtClean="0">
                <a:solidFill>
                  <a:schemeClr val="bg1"/>
                </a:solidFill>
                <a:latin typeface="Times New Roman" pitchFamily="18" charset="0"/>
                <a:ea typeface="Times New Roman" pitchFamily="18" charset="0"/>
                <a:cs typeface="Times New Roman" pitchFamily="18" charset="0"/>
              </a:rPr>
              <a:t>؛</a:t>
            </a:r>
          </a:p>
          <a:p>
            <a:pPr marL="0" marR="0" lvl="0" indent="0" algn="justLow" defTabSz="914400" rtl="1" eaLnBrk="0" fontAlgn="base" latinLnBrk="0" hangingPunct="0">
              <a:lnSpc>
                <a:spcPct val="100000"/>
              </a:lnSpc>
              <a:spcBef>
                <a:spcPct val="0"/>
              </a:spcBef>
              <a:spcAft>
                <a:spcPct val="0"/>
              </a:spcAft>
              <a:buClrTx/>
              <a:buSzTx/>
              <a:buFontTx/>
              <a:buNone/>
              <a:tabLst/>
            </a:pPr>
            <a:r>
              <a:rPr kumimoji="0" lang="en-US" sz="3200" b="1"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VA </a:t>
            </a:r>
            <a:r>
              <a:rPr kumimoji="0" lang="ar-SA" sz="3200" b="1"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القيمة الحالية</a:t>
            </a:r>
            <a:r>
              <a:rPr kumimoji="0" lang="ar-DZ" sz="3200" b="1"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a:t>
            </a:r>
          </a:p>
          <a:p>
            <a:pPr marL="0" marR="0" lvl="0" indent="0" algn="justLow" defTabSz="914400" rtl="1" eaLnBrk="0" fontAlgn="base" latinLnBrk="0" hangingPunct="0">
              <a:lnSpc>
                <a:spcPct val="100000"/>
              </a:lnSpc>
              <a:spcBef>
                <a:spcPct val="0"/>
              </a:spcBef>
              <a:spcAft>
                <a:spcPct val="0"/>
              </a:spcAft>
              <a:buClrTx/>
              <a:buSzTx/>
              <a:buFontTx/>
              <a:buNone/>
              <a:tabLst/>
            </a:pPr>
            <a:r>
              <a:rPr kumimoji="0" lang="en-US" sz="3200" b="1"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i</a:t>
            </a:r>
            <a:r>
              <a:rPr kumimoji="0" lang="ar-SA" sz="3200" b="1"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معدل الاستثمار أو معدل الفائدة</a:t>
            </a:r>
            <a:r>
              <a:rPr kumimoji="0" lang="ar-DZ" sz="3200" b="1"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a:t>
            </a:r>
          </a:p>
          <a:p>
            <a:pPr marL="0" marR="0" lvl="0" indent="0" algn="justLow" defTabSz="914400" rtl="1" eaLnBrk="0" fontAlgn="base" latinLnBrk="0" hangingPunct="0">
              <a:lnSpc>
                <a:spcPct val="100000"/>
              </a:lnSpc>
              <a:spcBef>
                <a:spcPct val="0"/>
              </a:spcBef>
              <a:spcAft>
                <a:spcPct val="0"/>
              </a:spcAft>
              <a:buClrTx/>
              <a:buSzTx/>
              <a:buFontTx/>
              <a:buNone/>
              <a:tabLst/>
            </a:pPr>
            <a:r>
              <a:rPr kumimoji="0" lang="en-US" sz="3200" b="1"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n</a:t>
            </a:r>
            <a:r>
              <a:rPr kumimoji="0" lang="ar-SA" sz="3200" b="1"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مدة  استثمار المبلغ</a:t>
            </a:r>
            <a:r>
              <a:rPr kumimoji="0" lang="ar-DZ" sz="3200" b="1"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a:t>
            </a:r>
            <a:endParaRPr kumimoji="0" lang="ar-SA" sz="32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97283" name="Rectangle 3"/>
          <p:cNvSpPr>
            <a:spLocks noChangeArrowheads="1"/>
          </p:cNvSpPr>
          <p:nvPr/>
        </p:nvSpPr>
        <p:spPr bwMode="auto">
          <a:xfrm>
            <a:off x="304800" y="4104382"/>
            <a:ext cx="8382001" cy="107721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lvl="0" algn="just" rtl="1" fontAlgn="base">
              <a:spcBef>
                <a:spcPct val="0"/>
              </a:spcBef>
              <a:spcAft>
                <a:spcPct val="0"/>
              </a:spcAft>
            </a:pPr>
            <a:r>
              <a:rPr lang="fr-FR" sz="3200" b="1" dirty="0" smtClean="0">
                <a:solidFill>
                  <a:srgbClr val="FF0000"/>
                </a:solidFill>
                <a:latin typeface="Times New Roman" pitchFamily="18" charset="0"/>
                <a:ea typeface="Calibri" pitchFamily="34" charset="0"/>
                <a:cs typeface="Times New Roman" pitchFamily="18" charset="0"/>
              </a:rPr>
              <a:t>(i+1)</a:t>
            </a:r>
            <a:r>
              <a:rPr lang="fr-FR" sz="3200" b="1" baseline="30000" dirty="0" smtClean="0">
                <a:solidFill>
                  <a:srgbClr val="FF0000"/>
                </a:solidFill>
                <a:latin typeface="Times New Roman" pitchFamily="18" charset="0"/>
                <a:ea typeface="Calibri" pitchFamily="34" charset="0"/>
                <a:cs typeface="Times New Roman" pitchFamily="18" charset="0"/>
              </a:rPr>
              <a:t>t</a:t>
            </a:r>
            <a:r>
              <a:rPr kumimoji="0" lang="ar-DZ" sz="32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 قيمة مستقبلية</a:t>
            </a:r>
            <a:r>
              <a:rPr kumimoji="0" lang="ar-DZ" sz="3200" b="1" i="0" u="none" strike="noStrike" cap="none" normalizeH="0" dirty="0" smtClean="0">
                <a:ln>
                  <a:noFill/>
                </a:ln>
                <a:solidFill>
                  <a:schemeClr val="bg1"/>
                </a:solidFill>
                <a:effectLst/>
                <a:latin typeface="Times New Roman" pitchFamily="18" charset="0"/>
                <a:ea typeface="Calibri" pitchFamily="34" charset="0"/>
                <a:cs typeface="Times New Roman" pitchFamily="18" charset="0"/>
              </a:rPr>
              <a:t> لـ: 1 دج </a:t>
            </a:r>
            <a:r>
              <a:rPr kumimoji="0" lang="ar-DZ" sz="32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يتم استثماره (رسملته) بمعدل </a:t>
            </a:r>
            <a:r>
              <a:rPr kumimoji="0" lang="fr-FR" sz="32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i </a:t>
            </a:r>
            <a:r>
              <a:rPr kumimoji="0" lang="ar-DZ" sz="32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 لمدة </a:t>
            </a:r>
            <a:r>
              <a:rPr kumimoji="0" lang="fr-FR" sz="32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t </a:t>
            </a:r>
            <a:r>
              <a:rPr kumimoji="0" lang="ar-DZ" sz="32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 سنة.</a:t>
            </a:r>
            <a:endParaRPr kumimoji="0" lang="fr-FR" sz="32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97284" name="Rectangle 4"/>
          <p:cNvSpPr>
            <a:spLocks noChangeArrowheads="1"/>
          </p:cNvSpPr>
          <p:nvPr/>
        </p:nvSpPr>
        <p:spPr bwMode="auto">
          <a:xfrm>
            <a:off x="304801" y="5552182"/>
            <a:ext cx="8382000" cy="107721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lvl="0" algn="just" rtl="1" eaLnBrk="0" fontAlgn="base" hangingPunct="0">
              <a:spcBef>
                <a:spcPct val="0"/>
              </a:spcBef>
              <a:spcAft>
                <a:spcPct val="0"/>
              </a:spcAft>
            </a:pPr>
            <a:r>
              <a:rPr kumimoji="0" lang="fr-FR" sz="32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1/(i+1)</a:t>
            </a:r>
            <a:r>
              <a:rPr kumimoji="0" lang="fr-FR" sz="3200" b="1" i="0" u="none" strike="noStrike" cap="none" normalizeH="0" baseline="30000" dirty="0" smtClean="0">
                <a:ln>
                  <a:noFill/>
                </a:ln>
                <a:solidFill>
                  <a:srgbClr val="FF0000"/>
                </a:solidFill>
                <a:effectLst/>
                <a:latin typeface="Times New Roman" pitchFamily="18" charset="0"/>
                <a:ea typeface="Calibri" pitchFamily="34" charset="0"/>
                <a:cs typeface="Times New Roman" pitchFamily="18" charset="0"/>
              </a:rPr>
              <a:t>t</a:t>
            </a:r>
            <a:r>
              <a:rPr kumimoji="0" lang="fr-FR" sz="32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 </a:t>
            </a:r>
            <a:r>
              <a:rPr kumimoji="0" lang="ar-DZ" sz="32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 </a:t>
            </a:r>
            <a:r>
              <a:rPr kumimoji="0" lang="ar-SA" sz="32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قيمة حالية </a:t>
            </a:r>
            <a:r>
              <a:rPr kumimoji="0" lang="ar-SA" sz="3200" b="1" i="0" u="none" strike="noStrike" cap="none" normalizeH="0" baseline="0" dirty="0" err="1" smtClean="0">
                <a:ln>
                  <a:noFill/>
                </a:ln>
                <a:solidFill>
                  <a:schemeClr val="bg1"/>
                </a:solidFill>
                <a:effectLst/>
                <a:latin typeface="Times New Roman" pitchFamily="18" charset="0"/>
                <a:ea typeface="Calibri" pitchFamily="34" charset="0"/>
                <a:cs typeface="Times New Roman" pitchFamily="18" charset="0"/>
              </a:rPr>
              <a:t>ل</a:t>
            </a:r>
            <a:r>
              <a:rPr kumimoji="0" lang="ar-DZ" sz="32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ـ: 1دج </a:t>
            </a:r>
            <a:r>
              <a:rPr kumimoji="0" lang="ar-SA" sz="32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د يتم تحيينه</a:t>
            </a:r>
            <a:r>
              <a:rPr kumimoji="0" lang="ar-DZ" sz="32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a:t>
            </a:r>
            <a:r>
              <a:rPr lang="ar-SA" sz="3200" b="1" dirty="0" smtClean="0">
                <a:solidFill>
                  <a:schemeClr val="bg1"/>
                </a:solidFill>
                <a:latin typeface="Times New Roman" pitchFamily="18" charset="0"/>
                <a:ea typeface="Calibri" pitchFamily="34" charset="0"/>
                <a:cs typeface="Times New Roman" pitchFamily="18" charset="0"/>
              </a:rPr>
              <a:t>خصمه</a:t>
            </a:r>
            <a:r>
              <a:rPr lang="ar-DZ" sz="3200" b="1" dirty="0" smtClean="0">
                <a:solidFill>
                  <a:schemeClr val="bg1"/>
                </a:solidFill>
                <a:latin typeface="Times New Roman" pitchFamily="18" charset="0"/>
                <a:ea typeface="Calibri" pitchFamily="34" charset="0"/>
                <a:cs typeface="Times New Roman" pitchFamily="18" charset="0"/>
              </a:rPr>
              <a:t>) بمعدل</a:t>
            </a:r>
            <a:r>
              <a:rPr lang="fr-FR" sz="3200" b="1" dirty="0" smtClean="0">
                <a:solidFill>
                  <a:schemeClr val="bg1"/>
                </a:solidFill>
                <a:latin typeface="Times New Roman" pitchFamily="18" charset="0"/>
                <a:ea typeface="Calibri" pitchFamily="34" charset="0"/>
                <a:cs typeface="Times New Roman" pitchFamily="18" charset="0"/>
              </a:rPr>
              <a:t> i </a:t>
            </a:r>
            <a:r>
              <a:rPr lang="ar-DZ" sz="3200" b="1" dirty="0" smtClean="0">
                <a:solidFill>
                  <a:schemeClr val="bg1"/>
                </a:solidFill>
                <a:latin typeface="Times New Roman" pitchFamily="18" charset="0"/>
                <a:ea typeface="Calibri" pitchFamily="34" charset="0"/>
                <a:cs typeface="Times New Roman" pitchFamily="18" charset="0"/>
              </a:rPr>
              <a:t> لمدة </a:t>
            </a:r>
            <a:r>
              <a:rPr lang="fr-FR" sz="3200" b="1" dirty="0" smtClean="0">
                <a:solidFill>
                  <a:schemeClr val="bg1"/>
                </a:solidFill>
                <a:latin typeface="Times New Roman" pitchFamily="18" charset="0"/>
                <a:ea typeface="Calibri" pitchFamily="34" charset="0"/>
                <a:cs typeface="Times New Roman" pitchFamily="18" charset="0"/>
              </a:rPr>
              <a:t>t </a:t>
            </a:r>
            <a:r>
              <a:rPr lang="ar-DZ" sz="3200" b="1" dirty="0" smtClean="0">
                <a:solidFill>
                  <a:schemeClr val="bg1"/>
                </a:solidFill>
                <a:latin typeface="Times New Roman" pitchFamily="18" charset="0"/>
                <a:ea typeface="Calibri" pitchFamily="34" charset="0"/>
                <a:cs typeface="Times New Roman" pitchFamily="18" charset="0"/>
              </a:rPr>
              <a:t> سنة  </a:t>
            </a:r>
            <a:endParaRPr kumimoji="0" lang="fr-FR" sz="32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9" name="Zone de texte 2"/>
          <p:cNvSpPr txBox="1">
            <a:spLocks noChangeArrowheads="1"/>
          </p:cNvSpPr>
          <p:nvPr/>
        </p:nvSpPr>
        <p:spPr bwMode="auto">
          <a:xfrm>
            <a:off x="4953000" y="762000"/>
            <a:ext cx="2895600" cy="609600"/>
          </a:xfrm>
          <a:prstGeom prst="rect">
            <a:avLst/>
          </a:prstGeom>
          <a:solidFill>
            <a:srgbClr val="FFFF00"/>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1" eaLnBrk="1" fontAlgn="base" latinLnBrk="0" hangingPunct="1">
              <a:lnSpc>
                <a:spcPct val="100000"/>
              </a:lnSpc>
              <a:spcBef>
                <a:spcPct val="0"/>
              </a:spcBef>
              <a:spcAft>
                <a:spcPct val="0"/>
              </a:spcAft>
              <a:buClrTx/>
              <a:buSzTx/>
              <a:buFontTx/>
              <a:buNone/>
              <a:tabLst/>
            </a:pPr>
            <a:r>
              <a:rPr kumimoji="0" lang="en-US" sz="3200" b="1"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VA = VF (1+i)</a:t>
            </a:r>
            <a:r>
              <a:rPr kumimoji="0" lang="en-US" sz="3200" b="1" i="0" u="none" strike="noStrike" cap="none" normalizeH="0" baseline="30000" dirty="0" smtClean="0">
                <a:ln>
                  <a:noFill/>
                </a:ln>
                <a:solidFill>
                  <a:schemeClr val="bg1"/>
                </a:solidFill>
                <a:effectLst/>
                <a:latin typeface="Times New Roman" pitchFamily="18" charset="0"/>
                <a:ea typeface="Times New Roman" pitchFamily="18" charset="0"/>
                <a:cs typeface="Times New Roman" pitchFamily="18" charset="0"/>
              </a:rPr>
              <a:t> -n</a:t>
            </a:r>
            <a:endParaRPr kumimoji="0" lang="en-US" sz="4400" b="0" i="0" u="none" strike="noStrike" cap="none" normalizeH="0" baseline="0" dirty="0" smtClean="0">
              <a:ln>
                <a:noFill/>
              </a:ln>
              <a:solidFill>
                <a:schemeClr val="bg1"/>
              </a:solidFill>
              <a:effectLst/>
              <a:latin typeface="Times New Roman" pitchFamily="18" charset="0"/>
              <a:cs typeface="Times New Roman" pitchFamily="18"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457200"/>
            <a:ext cx="8763000" cy="615553"/>
          </a:xfrm>
          <a:prstGeom prst="rect">
            <a:avLst/>
          </a:prstGeom>
        </p:spPr>
        <p:txBody>
          <a:bodyPr wrap="square">
            <a:spAutoFit/>
          </a:bodyPr>
          <a:lstStyle/>
          <a:p>
            <a:pPr lvl="0" algn="r" rtl="1" eaLnBrk="0" fontAlgn="base" hangingPunct="0">
              <a:spcBef>
                <a:spcPct val="0"/>
              </a:spcBef>
              <a:spcAft>
                <a:spcPct val="0"/>
              </a:spcAft>
            </a:pPr>
            <a:r>
              <a:rPr lang="ar-DZ" sz="3400" b="1" dirty="0" smtClean="0">
                <a:solidFill>
                  <a:srgbClr val="FF0000"/>
                </a:solidFill>
                <a:latin typeface="Calibri" pitchFamily="34" charset="0"/>
                <a:ea typeface="Calibri" pitchFamily="34" charset="0"/>
              </a:rPr>
              <a:t>1. </a:t>
            </a:r>
            <a:r>
              <a:rPr lang="ar-DZ" sz="3400" b="1" dirty="0" smtClean="0">
                <a:solidFill>
                  <a:srgbClr val="FF0000"/>
                </a:solidFill>
                <a:latin typeface="Calibri" pitchFamily="34" charset="0"/>
                <a:ea typeface="Calibri" pitchFamily="34" charset="0"/>
                <a:cs typeface="Arial" pitchFamily="34" charset="0"/>
              </a:rPr>
              <a:t>معدل العائد المحاسبي </a:t>
            </a:r>
            <a:r>
              <a:rPr lang="fr-FR" sz="2400" b="1" dirty="0" smtClean="0">
                <a:solidFill>
                  <a:srgbClr val="FF0000"/>
                </a:solidFill>
                <a:latin typeface="Times New Roman" pitchFamily="18" charset="0"/>
                <a:ea typeface="Calibri" pitchFamily="34" charset="0"/>
                <a:cs typeface="Times New Roman" pitchFamily="18" charset="0"/>
              </a:rPr>
              <a:t>Taux de rendement comptable(TRC)</a:t>
            </a:r>
            <a:r>
              <a:rPr lang="ar-DZ" sz="2400" b="1" dirty="0" smtClean="0">
                <a:solidFill>
                  <a:srgbClr val="FF0000"/>
                </a:solidFill>
                <a:latin typeface="Calibri" pitchFamily="34" charset="0"/>
                <a:ea typeface="Calibri" pitchFamily="34" charset="0"/>
                <a:cs typeface="Arial" pitchFamily="34" charset="0"/>
              </a:rPr>
              <a:t>:</a:t>
            </a:r>
            <a:r>
              <a:rPr lang="ar-DZ" sz="2400" b="1" dirty="0" smtClean="0">
                <a:solidFill>
                  <a:srgbClr val="FF0000"/>
                </a:solidFill>
                <a:latin typeface="Arial" pitchFamily="34" charset="0"/>
                <a:ea typeface="Calibri" pitchFamily="34" charset="0"/>
                <a:cs typeface="Arial" pitchFamily="34" charset="0"/>
              </a:rPr>
              <a:t> </a:t>
            </a:r>
          </a:p>
        </p:txBody>
      </p:sp>
      <p:sp>
        <p:nvSpPr>
          <p:cNvPr id="58369" name="Rectangle 1"/>
          <p:cNvSpPr>
            <a:spLocks noChangeArrowheads="1"/>
          </p:cNvSpPr>
          <p:nvPr/>
        </p:nvSpPr>
        <p:spPr bwMode="auto">
          <a:xfrm>
            <a:off x="228600" y="1828800"/>
            <a:ext cx="8534400" cy="107721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lvl="0" algn="justLow" rtl="1" fontAlgn="base">
              <a:spcBef>
                <a:spcPct val="0"/>
              </a:spcBef>
              <a:spcAft>
                <a:spcPct val="0"/>
              </a:spcAft>
            </a:pPr>
            <a:r>
              <a:rPr lang="ar-DZ" sz="3200" b="1" dirty="0" smtClean="0">
                <a:solidFill>
                  <a:srgbClr val="000000"/>
                </a:solidFill>
                <a:latin typeface="Traditional Arabic"/>
                <a:ea typeface="Times New Roman" pitchFamily="18" charset="0"/>
                <a:cs typeface="Arial" pitchFamily="34" charset="0"/>
              </a:rPr>
              <a:t>" </a:t>
            </a:r>
            <a:r>
              <a:rPr kumimoji="0" lang="ar-DZ" sz="3200" b="1" i="0" u="none" strike="noStrike" cap="none" normalizeH="0" baseline="0" dirty="0" smtClean="0">
                <a:ln>
                  <a:noFill/>
                </a:ln>
                <a:solidFill>
                  <a:srgbClr val="000000"/>
                </a:solidFill>
                <a:effectLst/>
                <a:latin typeface="Traditional Arabic"/>
                <a:ea typeface="Times New Roman" pitchFamily="18" charset="0"/>
                <a:cs typeface="Arial" pitchFamily="34" charset="0"/>
              </a:rPr>
              <a:t>النسبة المئوية بين متوسط العائد السنوي إلى متوسط التكاليف الاستثمارية خلال عمر المشروع</a:t>
            </a:r>
            <a:r>
              <a:rPr lang="ar-DZ" sz="3200" b="1" dirty="0" smtClean="0">
                <a:solidFill>
                  <a:srgbClr val="000000"/>
                </a:solidFill>
                <a:latin typeface="Traditional Arabic"/>
                <a:ea typeface="Times New Roman" pitchFamily="18" charset="0"/>
                <a:cs typeface="Arial" pitchFamily="34" charset="0"/>
              </a:rPr>
              <a:t> "</a:t>
            </a:r>
            <a:r>
              <a:rPr kumimoji="0" lang="ar-DZ" sz="3200" b="1" i="0" u="none" strike="noStrike" cap="none" normalizeH="0" baseline="0" dirty="0" smtClean="0">
                <a:ln>
                  <a:noFill/>
                </a:ln>
                <a:solidFill>
                  <a:srgbClr val="000000"/>
                </a:solidFill>
                <a:effectLst/>
                <a:latin typeface="Traditional Arabic"/>
                <a:ea typeface="Times New Roman" pitchFamily="18" charset="0"/>
                <a:cs typeface="Arial" pitchFamily="34" charset="0"/>
              </a:rPr>
              <a:t>. </a:t>
            </a:r>
          </a:p>
        </p:txBody>
      </p:sp>
      <p:grpSp>
        <p:nvGrpSpPr>
          <p:cNvPr id="58370" name="Group 2"/>
          <p:cNvGrpSpPr>
            <a:grpSpLocks/>
          </p:cNvGrpSpPr>
          <p:nvPr/>
        </p:nvGrpSpPr>
        <p:grpSpPr bwMode="auto">
          <a:xfrm>
            <a:off x="2286000" y="3276600"/>
            <a:ext cx="5867400" cy="1066800"/>
            <a:chOff x="6600" y="7462"/>
            <a:chExt cx="4605" cy="885"/>
          </a:xfrm>
        </p:grpSpPr>
        <p:sp>
          <p:nvSpPr>
            <p:cNvPr id="58371" name="Text Box 3"/>
            <p:cNvSpPr txBox="1">
              <a:spLocks noChangeArrowheads="1"/>
            </p:cNvSpPr>
            <p:nvPr/>
          </p:nvSpPr>
          <p:spPr bwMode="auto">
            <a:xfrm>
              <a:off x="8820" y="7627"/>
              <a:ext cx="2385" cy="480"/>
            </a:xfrm>
            <a:prstGeom prst="rect">
              <a:avLst/>
            </a:prstGeom>
            <a:solidFill>
              <a:srgbClr val="FFFFFF"/>
            </a:solidFill>
            <a:ln w="3810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1" eaLnBrk="1" fontAlgn="base" latinLnBrk="0" hangingPunct="1">
                <a:lnSpc>
                  <a:spcPct val="100000"/>
                </a:lnSpc>
                <a:spcBef>
                  <a:spcPct val="0"/>
                </a:spcBef>
                <a:spcAft>
                  <a:spcPts val="1000"/>
                </a:spcAft>
                <a:buClrTx/>
                <a:buSzTx/>
                <a:buFontTx/>
                <a:buNone/>
                <a:tabLst/>
              </a:pPr>
              <a:r>
                <a:rPr kumimoji="0" lang="ar-DZ"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معدل الربح المحاسبي=</a:t>
              </a:r>
              <a:endParaRPr kumimoji="0" lang="fr-FR" sz="2800" b="1" i="0" u="none" strike="noStrike" cap="none" normalizeH="0" baseline="0" dirty="0" smtClean="0">
                <a:ln>
                  <a:noFill/>
                </a:ln>
                <a:solidFill>
                  <a:schemeClr val="bg1"/>
                </a:solidFill>
                <a:effectLst/>
                <a:latin typeface="Arial" pitchFamily="34" charset="0"/>
                <a:cs typeface="Arial" pitchFamily="34" charset="0"/>
              </a:endParaRPr>
            </a:p>
          </p:txBody>
        </p:sp>
        <p:sp>
          <p:nvSpPr>
            <p:cNvPr id="58372" name="Text Box 4"/>
            <p:cNvSpPr txBox="1">
              <a:spLocks noChangeArrowheads="1"/>
            </p:cNvSpPr>
            <p:nvPr/>
          </p:nvSpPr>
          <p:spPr bwMode="auto">
            <a:xfrm>
              <a:off x="6600" y="7462"/>
              <a:ext cx="2385" cy="480"/>
            </a:xfrm>
            <a:prstGeom prst="rect">
              <a:avLst/>
            </a:prstGeom>
            <a:solidFill>
              <a:srgbClr val="FFFFFF"/>
            </a:solidFill>
            <a:ln w="3810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1" eaLnBrk="1" fontAlgn="base" latinLnBrk="0" hangingPunct="1">
                <a:lnSpc>
                  <a:spcPct val="100000"/>
                </a:lnSpc>
                <a:spcBef>
                  <a:spcPct val="0"/>
                </a:spcBef>
                <a:spcAft>
                  <a:spcPts val="1000"/>
                </a:spcAft>
                <a:buClrTx/>
                <a:buSzTx/>
                <a:buFontTx/>
                <a:buNone/>
                <a:tabLst/>
              </a:pPr>
              <a:r>
                <a:rPr kumimoji="0" lang="ar-DZ"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متوسط الربح المحاسبي</a:t>
              </a:r>
              <a:endParaRPr kumimoji="0" lang="fr-FR" sz="2800" b="1" i="0" u="none" strike="noStrike" cap="none" normalizeH="0" baseline="0" dirty="0" smtClean="0">
                <a:ln>
                  <a:noFill/>
                </a:ln>
                <a:solidFill>
                  <a:schemeClr val="bg1"/>
                </a:solidFill>
                <a:effectLst/>
                <a:latin typeface="Arial" pitchFamily="34" charset="0"/>
                <a:cs typeface="Arial" pitchFamily="34" charset="0"/>
              </a:endParaRPr>
            </a:p>
          </p:txBody>
        </p:sp>
        <p:sp>
          <p:nvSpPr>
            <p:cNvPr id="58373" name="Text Box 5"/>
            <p:cNvSpPr txBox="1">
              <a:spLocks noChangeArrowheads="1"/>
            </p:cNvSpPr>
            <p:nvPr/>
          </p:nvSpPr>
          <p:spPr bwMode="auto">
            <a:xfrm>
              <a:off x="6600" y="7867"/>
              <a:ext cx="2385" cy="480"/>
            </a:xfrm>
            <a:prstGeom prst="rect">
              <a:avLst/>
            </a:prstGeom>
            <a:solidFill>
              <a:srgbClr val="FFFFFF"/>
            </a:solidFill>
            <a:ln w="3810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1" eaLnBrk="1" fontAlgn="base" latinLnBrk="0" hangingPunct="1">
                <a:lnSpc>
                  <a:spcPct val="100000"/>
                </a:lnSpc>
                <a:spcBef>
                  <a:spcPct val="0"/>
                </a:spcBef>
                <a:spcAft>
                  <a:spcPts val="1000"/>
                </a:spcAft>
                <a:buClrTx/>
                <a:buSzTx/>
                <a:buFontTx/>
                <a:buNone/>
                <a:tabLst/>
              </a:pPr>
              <a:r>
                <a:rPr kumimoji="0" lang="ar-DZ"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متوسطة تكلفة الاستثمار</a:t>
              </a:r>
              <a:endParaRPr kumimoji="0" lang="fr-FR" sz="2800" b="1" i="0" u="none" strike="noStrike" cap="none" normalizeH="0" baseline="0" dirty="0" smtClean="0">
                <a:ln>
                  <a:noFill/>
                </a:ln>
                <a:solidFill>
                  <a:schemeClr val="bg1"/>
                </a:solidFill>
                <a:effectLst/>
                <a:latin typeface="Arial" pitchFamily="34" charset="0"/>
                <a:cs typeface="Arial" pitchFamily="34" charset="0"/>
              </a:endParaRPr>
            </a:p>
          </p:txBody>
        </p:sp>
        <p:cxnSp>
          <p:nvCxnSpPr>
            <p:cNvPr id="58374" name="AutoShape 6"/>
            <p:cNvCxnSpPr>
              <a:cxnSpLocks noChangeShapeType="1"/>
            </p:cNvCxnSpPr>
            <p:nvPr/>
          </p:nvCxnSpPr>
          <p:spPr bwMode="auto">
            <a:xfrm>
              <a:off x="6690" y="7912"/>
              <a:ext cx="2295" cy="0"/>
            </a:xfrm>
            <a:prstGeom prst="straightConnector1">
              <a:avLst/>
            </a:prstGeom>
            <a:noFill/>
            <a:ln w="38100">
              <a:solidFill>
                <a:srgbClr val="000000"/>
              </a:solidFill>
              <a:round/>
              <a:headEnd/>
              <a:tailEnd/>
            </a:ln>
          </p:spPr>
        </p:cxnSp>
      </p:grpSp>
      <p:sp>
        <p:nvSpPr>
          <p:cNvPr id="58375" name="Rectangle 7"/>
          <p:cNvSpPr>
            <a:spLocks noChangeArrowheads="1"/>
          </p:cNvSpPr>
          <p:nvPr/>
        </p:nvSpPr>
        <p:spPr bwMode="auto">
          <a:xfrm>
            <a:off x="304800" y="4572000"/>
            <a:ext cx="8534400" cy="224676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1" eaLnBrk="1" fontAlgn="base" latinLnBrk="0" hangingPunct="1">
              <a:lnSpc>
                <a:spcPct val="100000"/>
              </a:lnSpc>
              <a:spcBef>
                <a:spcPct val="0"/>
              </a:spcBef>
              <a:spcAft>
                <a:spcPct val="0"/>
              </a:spcAft>
              <a:buClrTx/>
              <a:buSzTx/>
              <a:buFontTx/>
              <a:buNone/>
              <a:tabLst/>
            </a:pPr>
            <a:r>
              <a:rPr kumimoji="0" lang="ar-DZ" sz="2800" b="1" i="0" u="none" strike="noStrike" cap="none" normalizeH="0" baseline="0" dirty="0" smtClean="0">
                <a:ln>
                  <a:noFill/>
                </a:ln>
                <a:solidFill>
                  <a:srgbClr val="000000"/>
                </a:solidFill>
                <a:effectLst/>
                <a:latin typeface="Traditional Arabic"/>
                <a:ea typeface="Times New Roman" pitchFamily="18" charset="0"/>
                <a:cs typeface="Arial" pitchFamily="34" charset="0"/>
              </a:rPr>
              <a:t>   هناك حالتين للتقييم هما:</a:t>
            </a:r>
            <a:endParaRPr kumimoji="0" lang="fr-FR" sz="2800" b="1"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1" eaLnBrk="0" fontAlgn="base" latinLnBrk="0" hangingPunct="0">
              <a:lnSpc>
                <a:spcPct val="100000"/>
              </a:lnSpc>
              <a:spcBef>
                <a:spcPct val="0"/>
              </a:spcBef>
              <a:spcAft>
                <a:spcPct val="0"/>
              </a:spcAft>
              <a:buClrTx/>
              <a:buSzTx/>
              <a:buFontTx/>
              <a:buNone/>
              <a:tabLst/>
            </a:pPr>
            <a:r>
              <a:rPr kumimoji="0" lang="ar-DZ" sz="2800" b="1" i="0" u="none" strike="noStrike" cap="none" normalizeH="0" baseline="0" dirty="0" smtClean="0">
                <a:ln>
                  <a:noFill/>
                </a:ln>
                <a:solidFill>
                  <a:srgbClr val="FF0000"/>
                </a:solidFill>
                <a:effectLst/>
                <a:latin typeface="Traditional Arabic"/>
                <a:ea typeface="Times New Roman" pitchFamily="18" charset="0"/>
                <a:cs typeface="Arial" pitchFamily="34" charset="0"/>
              </a:rPr>
              <a:t>* حالة مشروع واحد أو عدة مشاريع مستقلة: </a:t>
            </a:r>
            <a:r>
              <a:rPr kumimoji="0" lang="ar-DZ" sz="2800" b="1" i="0" u="none" strike="noStrike" cap="none" normalizeH="0" baseline="0" dirty="0" smtClean="0">
                <a:ln>
                  <a:noFill/>
                </a:ln>
                <a:solidFill>
                  <a:srgbClr val="000000"/>
                </a:solidFill>
                <a:effectLst/>
                <a:latin typeface="Traditional Arabic"/>
                <a:ea typeface="Times New Roman" pitchFamily="18" charset="0"/>
                <a:cs typeface="Arial" pitchFamily="34" charset="0"/>
              </a:rPr>
              <a:t>نقبل المشروع إذا كان معدل العائد المحاسبي أكبر من معدل العائد الأمثل.</a:t>
            </a:r>
            <a:endParaRPr kumimoji="0" lang="fr-FR" sz="2800" b="1"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1" eaLnBrk="0" fontAlgn="base" latinLnBrk="0" hangingPunct="0">
              <a:lnSpc>
                <a:spcPct val="100000"/>
              </a:lnSpc>
              <a:spcBef>
                <a:spcPct val="0"/>
              </a:spcBef>
              <a:spcAft>
                <a:spcPct val="0"/>
              </a:spcAft>
              <a:buClrTx/>
              <a:buSzTx/>
              <a:buFontTx/>
              <a:buNone/>
              <a:tabLst/>
            </a:pPr>
            <a:r>
              <a:rPr kumimoji="0" lang="ar-DZ" sz="2800" b="1" i="0" u="none" strike="noStrike" cap="none" normalizeH="0" baseline="0" dirty="0" smtClean="0">
                <a:ln>
                  <a:noFill/>
                </a:ln>
                <a:solidFill>
                  <a:srgbClr val="FF0000"/>
                </a:solidFill>
                <a:effectLst/>
                <a:latin typeface="Traditional Arabic"/>
                <a:ea typeface="Times New Roman" pitchFamily="18" charset="0"/>
                <a:cs typeface="Arial" pitchFamily="34" charset="0"/>
              </a:rPr>
              <a:t>* حالة عدة مشاريع متنافية: </a:t>
            </a:r>
            <a:r>
              <a:rPr kumimoji="0" lang="ar-DZ" sz="2800" b="1" i="0" u="none" strike="noStrike" cap="none" normalizeH="0" baseline="0" dirty="0" smtClean="0">
                <a:ln>
                  <a:noFill/>
                </a:ln>
                <a:solidFill>
                  <a:srgbClr val="000000"/>
                </a:solidFill>
                <a:effectLst/>
                <a:latin typeface="Traditional Arabic"/>
                <a:ea typeface="Times New Roman" pitchFamily="18" charset="0"/>
                <a:cs typeface="Arial" pitchFamily="34" charset="0"/>
              </a:rPr>
              <a:t>نقبل المشروع ذو معدل العائد المحاسبي الأكبر.</a:t>
            </a:r>
            <a:endParaRPr kumimoji="0" lang="ar-DZ" sz="2800" b="1" i="0" u="none" strike="noStrike" cap="none" normalizeH="0" baseline="0" dirty="0" smtClean="0">
              <a:ln>
                <a:noFill/>
              </a:ln>
              <a:solidFill>
                <a:schemeClr val="tx1"/>
              </a:solidFill>
              <a:effectLst/>
              <a:latin typeface="Arial" pitchFamily="34" charset="0"/>
              <a:cs typeface="Arial" pitchFamily="34" charset="0"/>
            </a:endParaRPr>
          </a:p>
        </p:txBody>
      </p:sp>
      <p:sp>
        <p:nvSpPr>
          <p:cNvPr id="12" name="Rectangle 11"/>
          <p:cNvSpPr/>
          <p:nvPr/>
        </p:nvSpPr>
        <p:spPr>
          <a:xfrm>
            <a:off x="7543800" y="1295400"/>
            <a:ext cx="1181734" cy="584775"/>
          </a:xfrm>
          <a:prstGeom prst="rect">
            <a:avLst/>
          </a:prstGeom>
        </p:spPr>
        <p:txBody>
          <a:bodyPr wrap="none">
            <a:spAutoFit/>
          </a:bodyPr>
          <a:lstStyle/>
          <a:p>
            <a:r>
              <a:rPr lang="ar-DZ" sz="3200" b="1" dirty="0" smtClean="0">
                <a:solidFill>
                  <a:srgbClr val="FF0000"/>
                </a:solidFill>
                <a:latin typeface="Simplified Arabic"/>
                <a:ea typeface="Calibri" pitchFamily="34" charset="0"/>
              </a:rPr>
              <a:t>تعريف:</a:t>
            </a:r>
            <a:endParaRPr lang="fr-FR" sz="3200"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25" name="Rectangle 5"/>
          <p:cNvSpPr>
            <a:spLocks noChangeArrowheads="1"/>
          </p:cNvSpPr>
          <p:nvPr/>
        </p:nvSpPr>
        <p:spPr bwMode="auto">
          <a:xfrm>
            <a:off x="457199" y="533400"/>
            <a:ext cx="8305801" cy="107721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1" eaLnBrk="1" fontAlgn="base" latinLnBrk="0" hangingPunct="1">
              <a:lnSpc>
                <a:spcPct val="100000"/>
              </a:lnSpc>
              <a:spcBef>
                <a:spcPct val="0"/>
              </a:spcBef>
              <a:spcAft>
                <a:spcPct val="0"/>
              </a:spcAft>
              <a:buClrTx/>
              <a:buSzTx/>
              <a:buFontTx/>
              <a:buNone/>
              <a:tabLst/>
            </a:pPr>
            <a:r>
              <a:rPr kumimoji="0" lang="ar-DZ" sz="32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مفهوم </a:t>
            </a:r>
            <a:r>
              <a:rPr kumimoji="0" lang="ar-DZ" sz="32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القيمة الحالية </a:t>
            </a:r>
            <a:r>
              <a:rPr kumimoji="0" lang="ar-DZ" sz="32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لأي مبلغ هو مفهوم معاكس لمفهوم </a:t>
            </a:r>
            <a:r>
              <a:rPr kumimoji="0" lang="ar-DZ" sz="32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القيمة المستقبلية.</a:t>
            </a:r>
            <a:endParaRPr kumimoji="0" lang="fr-FR" sz="3200" b="0" i="0" u="none" strike="noStrike" cap="none" normalizeH="0" baseline="0" dirty="0" smtClean="0">
              <a:ln>
                <a:noFill/>
              </a:ln>
              <a:solidFill>
                <a:schemeClr val="bg1"/>
              </a:solidFill>
              <a:effectLst/>
              <a:latin typeface="Arial" pitchFamily="34" charset="0"/>
              <a:cs typeface="Arial" pitchFamily="34" charset="0"/>
            </a:endParaRPr>
          </a:p>
        </p:txBody>
      </p:sp>
      <p:sp>
        <p:nvSpPr>
          <p:cNvPr id="133128" name="Rectangle 8"/>
          <p:cNvSpPr>
            <a:spLocks noChangeArrowheads="1"/>
          </p:cNvSpPr>
          <p:nvPr/>
        </p:nvSpPr>
        <p:spPr bwMode="auto">
          <a:xfrm>
            <a:off x="4953000" y="3911025"/>
            <a:ext cx="3733800" cy="58477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1" eaLnBrk="0" fontAlgn="base" latinLnBrk="0" hangingPunct="0">
              <a:lnSpc>
                <a:spcPct val="100000"/>
              </a:lnSpc>
              <a:spcBef>
                <a:spcPct val="0"/>
              </a:spcBef>
              <a:spcAft>
                <a:spcPct val="0"/>
              </a:spcAft>
              <a:buClrTx/>
              <a:buSzTx/>
              <a:buFontTx/>
              <a:buNone/>
              <a:tabLst/>
            </a:pPr>
            <a:r>
              <a:rPr kumimoji="0" lang="ar-DZ" sz="32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يمكننا معرفة أصل المبلغ: </a:t>
            </a:r>
            <a:endParaRPr kumimoji="0" lang="ar-DZ" sz="4000" b="0" i="0" u="none" strike="noStrike" cap="none" normalizeH="0" baseline="0" dirty="0" smtClean="0">
              <a:ln>
                <a:noFill/>
              </a:ln>
              <a:solidFill>
                <a:srgbClr val="FF0000"/>
              </a:solidFill>
              <a:effectLst/>
              <a:latin typeface="Arial" pitchFamily="34" charset="0"/>
              <a:cs typeface="Arial" pitchFamily="34" charset="0"/>
            </a:endParaRPr>
          </a:p>
        </p:txBody>
      </p:sp>
      <p:sp>
        <p:nvSpPr>
          <p:cNvPr id="8" name="Rectangle 5"/>
          <p:cNvSpPr>
            <a:spLocks noChangeArrowheads="1"/>
          </p:cNvSpPr>
          <p:nvPr/>
        </p:nvSpPr>
        <p:spPr bwMode="auto">
          <a:xfrm>
            <a:off x="457199" y="2011740"/>
            <a:ext cx="8305801" cy="156966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r" defTabSz="914400" rtl="1" eaLnBrk="0" fontAlgn="base" latinLnBrk="0" hangingPunct="0">
              <a:lnSpc>
                <a:spcPct val="100000"/>
              </a:lnSpc>
              <a:spcBef>
                <a:spcPct val="0"/>
              </a:spcBef>
              <a:spcAft>
                <a:spcPct val="0"/>
              </a:spcAft>
              <a:buClrTx/>
              <a:buSzTx/>
              <a:buFontTx/>
              <a:buNone/>
              <a:tabLst/>
            </a:pPr>
            <a:r>
              <a:rPr kumimoji="0" lang="ar-DZ" sz="32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إذا عرفنا: </a:t>
            </a:r>
            <a:r>
              <a:rPr kumimoji="0" lang="ar-DZ" sz="32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المبلغ في نهاية الفترة </a:t>
            </a:r>
            <a:r>
              <a:rPr kumimoji="0" lang="fr-FR" sz="32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M(t=n)</a:t>
            </a:r>
            <a:r>
              <a:rPr kumimoji="0" lang="ar-DZ" sz="32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 </a:t>
            </a:r>
            <a:endParaRPr kumimoji="0" lang="fr-FR" sz="3200" b="0" i="0" u="none" strike="noStrike" cap="none" normalizeH="0" baseline="0" dirty="0" smtClean="0">
              <a:ln>
                <a:noFill/>
              </a:ln>
              <a:solidFill>
                <a:schemeClr val="bg1"/>
              </a:solidFill>
              <a:effectLst/>
              <a:latin typeface="Arial" pitchFamily="34" charset="0"/>
              <a:cs typeface="Arial" pitchFamily="34" charset="0"/>
            </a:endParaRPr>
          </a:p>
          <a:p>
            <a:pPr marL="0" marR="0" lvl="0" indent="0" algn="r" defTabSz="914400" rtl="1" eaLnBrk="0" fontAlgn="base" latinLnBrk="0" hangingPunct="0">
              <a:lnSpc>
                <a:spcPct val="100000"/>
              </a:lnSpc>
              <a:spcBef>
                <a:spcPct val="0"/>
              </a:spcBef>
              <a:spcAft>
                <a:spcPct val="0"/>
              </a:spcAft>
              <a:buClrTx/>
              <a:buSzTx/>
              <a:buFontTx/>
              <a:buNone/>
              <a:tabLst/>
            </a:pPr>
            <a:r>
              <a:rPr kumimoji="0" lang="ar-DZ" sz="32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          </a:t>
            </a:r>
            <a:r>
              <a:rPr lang="fr-FR" sz="3200" b="1" dirty="0" smtClean="0">
                <a:solidFill>
                  <a:schemeClr val="bg1"/>
                </a:solidFill>
                <a:latin typeface="Times New Roman" pitchFamily="18" charset="0"/>
                <a:ea typeface="Calibri" pitchFamily="34" charset="0"/>
                <a:cs typeface="Times New Roman" pitchFamily="18" charset="0"/>
              </a:rPr>
              <a:t>  </a:t>
            </a:r>
            <a:r>
              <a:rPr kumimoji="0" lang="ar-DZ" sz="32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  معدل الخصم ( تكلفة الفرصة البديلة) </a:t>
            </a:r>
            <a:r>
              <a:rPr kumimoji="0" lang="fr-FR" sz="32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i</a:t>
            </a:r>
          </a:p>
          <a:p>
            <a:pPr lvl="0" algn="r" rtl="1" eaLnBrk="0" fontAlgn="base" hangingPunct="0">
              <a:spcBef>
                <a:spcPct val="0"/>
              </a:spcBef>
              <a:spcAft>
                <a:spcPct val="0"/>
              </a:spcAft>
            </a:pPr>
            <a:r>
              <a:rPr lang="ar-DZ" sz="3200" dirty="0" smtClean="0">
                <a:solidFill>
                  <a:schemeClr val="bg1"/>
                </a:solidFill>
                <a:latin typeface="Calibri" pitchFamily="34" charset="0"/>
                <a:ea typeface="Calibri" pitchFamily="34" charset="0"/>
                <a:cs typeface="Arial" pitchFamily="34" charset="0"/>
              </a:rPr>
              <a:t> </a:t>
            </a:r>
            <a:r>
              <a:rPr lang="fr-FR" sz="3200" dirty="0" smtClean="0">
                <a:solidFill>
                  <a:schemeClr val="bg1"/>
                </a:solidFill>
                <a:latin typeface="Calibri" pitchFamily="34" charset="0"/>
                <a:ea typeface="Calibri" pitchFamily="34" charset="0"/>
                <a:cs typeface="Arial" pitchFamily="34" charset="0"/>
              </a:rPr>
              <a:t>              </a:t>
            </a:r>
            <a:r>
              <a:rPr lang="ar-DZ" sz="3200" b="1" dirty="0" smtClean="0">
                <a:solidFill>
                  <a:schemeClr val="bg1"/>
                </a:solidFill>
                <a:latin typeface="Times New Roman" pitchFamily="18" charset="0"/>
                <a:ea typeface="Calibri" pitchFamily="34" charset="0"/>
                <a:cs typeface="Times New Roman" pitchFamily="18" charset="0"/>
              </a:rPr>
              <a:t>المدة الزمنية </a:t>
            </a:r>
            <a:r>
              <a:rPr lang="fr-FR" sz="3200" b="1" dirty="0" smtClean="0">
                <a:solidFill>
                  <a:schemeClr val="bg1"/>
                </a:solidFill>
                <a:latin typeface="Times New Roman" pitchFamily="18" charset="0"/>
                <a:ea typeface="Calibri" pitchFamily="34" charset="0"/>
                <a:cs typeface="Times New Roman" pitchFamily="18" charset="0"/>
              </a:rPr>
              <a:t>n</a:t>
            </a:r>
            <a:endParaRPr kumimoji="0" lang="fr-FR" sz="3200" b="0" i="0" u="none" strike="noStrike" cap="none" normalizeH="0" baseline="0" dirty="0" smtClean="0">
              <a:ln>
                <a:noFill/>
              </a:ln>
              <a:solidFill>
                <a:schemeClr val="bg1"/>
              </a:solidFill>
              <a:effectLst/>
              <a:latin typeface="Arial" pitchFamily="34" charset="0"/>
              <a:cs typeface="Arial" pitchFamily="34" charset="0"/>
            </a:endParaRPr>
          </a:p>
        </p:txBody>
      </p:sp>
      <p:grpSp>
        <p:nvGrpSpPr>
          <p:cNvPr id="11" name="Groupe 10"/>
          <p:cNvGrpSpPr/>
          <p:nvPr/>
        </p:nvGrpSpPr>
        <p:grpSpPr>
          <a:xfrm>
            <a:off x="2209800" y="3733354"/>
            <a:ext cx="2971800" cy="991046"/>
            <a:chOff x="3505200" y="3581400"/>
            <a:chExt cx="2971800" cy="991046"/>
          </a:xfrm>
        </p:grpSpPr>
        <p:grpSp>
          <p:nvGrpSpPr>
            <p:cNvPr id="133121" name="Group 1"/>
            <p:cNvGrpSpPr>
              <a:grpSpLocks/>
            </p:cNvGrpSpPr>
            <p:nvPr/>
          </p:nvGrpSpPr>
          <p:grpSpPr bwMode="auto">
            <a:xfrm>
              <a:off x="3505200" y="3581400"/>
              <a:ext cx="1168400" cy="991046"/>
              <a:chOff x="7905" y="1828"/>
              <a:chExt cx="690" cy="695"/>
            </a:xfrm>
          </p:grpSpPr>
          <p:sp>
            <p:nvSpPr>
              <p:cNvPr id="133124" name="Text Box 4"/>
              <p:cNvSpPr txBox="1">
                <a:spLocks noChangeArrowheads="1"/>
              </p:cNvSpPr>
              <p:nvPr/>
            </p:nvSpPr>
            <p:spPr bwMode="auto">
              <a:xfrm>
                <a:off x="8055" y="1828"/>
                <a:ext cx="345" cy="352"/>
              </a:xfrm>
              <a:prstGeom prst="rect">
                <a:avLst/>
              </a:prstGeom>
              <a:solidFill>
                <a:srgbClr val="FFFFFF"/>
              </a:solidFill>
              <a:ln w="3810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M</a:t>
                </a:r>
                <a:endParaRPr kumimoji="0" lang="fr-FR" sz="2800" b="0" i="0" u="none" strike="noStrike" cap="none" normalizeH="0" baseline="0" dirty="0" smtClean="0">
                  <a:ln>
                    <a:noFill/>
                  </a:ln>
                  <a:solidFill>
                    <a:schemeClr val="bg1"/>
                  </a:solidFill>
                  <a:effectLst/>
                  <a:latin typeface="Arial" pitchFamily="34" charset="0"/>
                  <a:cs typeface="Arial" pitchFamily="34" charset="0"/>
                </a:endParaRPr>
              </a:p>
            </p:txBody>
          </p:sp>
          <p:sp>
            <p:nvSpPr>
              <p:cNvPr id="133123" name="Text Box 3"/>
              <p:cNvSpPr txBox="1">
                <a:spLocks noChangeArrowheads="1"/>
              </p:cNvSpPr>
              <p:nvPr/>
            </p:nvSpPr>
            <p:spPr bwMode="auto">
              <a:xfrm>
                <a:off x="7920" y="2202"/>
                <a:ext cx="675" cy="321"/>
              </a:xfrm>
              <a:prstGeom prst="rect">
                <a:avLst/>
              </a:prstGeom>
              <a:solidFill>
                <a:srgbClr val="FFFFFF"/>
              </a:solidFill>
              <a:ln w="3810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(1+i)</a:t>
                </a:r>
                <a:r>
                  <a:rPr kumimoji="0" lang="fr-FR" sz="2800" b="1" i="0" u="none" strike="noStrike" cap="none" normalizeH="0" baseline="30000" dirty="0" smtClean="0">
                    <a:ln>
                      <a:noFill/>
                    </a:ln>
                    <a:solidFill>
                      <a:schemeClr val="bg1"/>
                    </a:solidFill>
                    <a:effectLst/>
                    <a:latin typeface="Times New Roman" pitchFamily="18" charset="0"/>
                    <a:ea typeface="Calibri" pitchFamily="34" charset="0"/>
                    <a:cs typeface="Times New Roman" pitchFamily="18" charset="0"/>
                  </a:rPr>
                  <a:t>n</a:t>
                </a:r>
                <a:endParaRPr kumimoji="0" lang="fr-FR" sz="2800" b="0" i="0" u="none" strike="noStrike" cap="none" normalizeH="0" baseline="0" dirty="0" smtClean="0">
                  <a:ln>
                    <a:noFill/>
                  </a:ln>
                  <a:solidFill>
                    <a:schemeClr val="bg1"/>
                  </a:solidFill>
                  <a:effectLst/>
                  <a:latin typeface="Arial" pitchFamily="34" charset="0"/>
                  <a:cs typeface="Arial" pitchFamily="34" charset="0"/>
                </a:endParaRPr>
              </a:p>
            </p:txBody>
          </p:sp>
          <p:sp>
            <p:nvSpPr>
              <p:cNvPr id="133122" name="AutoShape 2"/>
              <p:cNvSpPr>
                <a:spLocks noChangeShapeType="1"/>
              </p:cNvSpPr>
              <p:nvPr/>
            </p:nvSpPr>
            <p:spPr bwMode="auto">
              <a:xfrm>
                <a:off x="7905" y="2180"/>
                <a:ext cx="660" cy="1"/>
              </a:xfrm>
              <a:prstGeom prst="straightConnector1">
                <a:avLst/>
              </a:prstGeom>
              <a:noFill/>
              <a:ln w="38100">
                <a:solidFill>
                  <a:srgbClr val="000000"/>
                </a:solidFill>
                <a:round/>
                <a:headEnd/>
                <a:tailEnd/>
              </a:ln>
            </p:spPr>
            <p:txBody>
              <a:bodyPr vert="horz" wrap="square" lIns="91440" tIns="45720" rIns="91440" bIns="45720" numCol="1" anchor="t" anchorCtr="0" compatLnSpc="1">
                <a:prstTxWarp prst="textNoShape">
                  <a:avLst/>
                </a:prstTxWarp>
              </a:bodyPr>
              <a:lstStyle/>
              <a:p>
                <a:endParaRPr lang="fr-FR" sz="2800">
                  <a:solidFill>
                    <a:schemeClr val="bg1"/>
                  </a:solidFill>
                </a:endParaRPr>
              </a:p>
            </p:txBody>
          </p:sp>
        </p:grpSp>
        <p:sp>
          <p:nvSpPr>
            <p:cNvPr id="10" name="Text Box 3"/>
            <p:cNvSpPr txBox="1">
              <a:spLocks noChangeArrowheads="1"/>
            </p:cNvSpPr>
            <p:nvPr/>
          </p:nvSpPr>
          <p:spPr bwMode="auto">
            <a:xfrm>
              <a:off x="4724400" y="3810000"/>
              <a:ext cx="1752600" cy="457735"/>
            </a:xfrm>
            <a:prstGeom prst="rect">
              <a:avLst/>
            </a:prstGeom>
            <a:solidFill>
              <a:srgbClr val="FFFFFF"/>
            </a:solidFill>
            <a:ln w="3810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=M(1+i)</a:t>
              </a:r>
              <a:r>
                <a:rPr lang="fr-FR" sz="2800" b="1" baseline="30000" dirty="0" smtClean="0">
                  <a:solidFill>
                    <a:schemeClr val="bg1"/>
                  </a:solidFill>
                  <a:latin typeface="Times New Roman" pitchFamily="18" charset="0"/>
                  <a:ea typeface="Calibri" pitchFamily="34" charset="0"/>
                  <a:cs typeface="Times New Roman" pitchFamily="18" charset="0"/>
                </a:rPr>
                <a:t>-n</a:t>
              </a:r>
              <a:endParaRPr kumimoji="0" lang="fr-FR" sz="2800" b="0" i="0" u="none" strike="noStrike" cap="none" normalizeH="0" baseline="0" dirty="0" smtClean="0">
                <a:ln>
                  <a:noFill/>
                </a:ln>
                <a:solidFill>
                  <a:schemeClr val="bg1"/>
                </a:solidFill>
                <a:effectLst/>
                <a:latin typeface="Arial" pitchFamily="34" charset="0"/>
                <a:cs typeface="Arial" pitchFamily="34" charset="0"/>
              </a:endParaRPr>
            </a:p>
          </p:txBody>
        </p:sp>
      </p:gr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8" name="Groupe 47"/>
          <p:cNvGrpSpPr/>
          <p:nvPr/>
        </p:nvGrpSpPr>
        <p:grpSpPr>
          <a:xfrm>
            <a:off x="152400" y="1379217"/>
            <a:ext cx="8991600" cy="5173983"/>
            <a:chOff x="152400" y="693417"/>
            <a:chExt cx="8991600" cy="5173983"/>
          </a:xfrm>
        </p:grpSpPr>
        <p:sp>
          <p:nvSpPr>
            <p:cNvPr id="62" name="Text Box 19"/>
            <p:cNvSpPr txBox="1">
              <a:spLocks noChangeArrowheads="1"/>
            </p:cNvSpPr>
            <p:nvPr/>
          </p:nvSpPr>
          <p:spPr bwMode="auto">
            <a:xfrm>
              <a:off x="8047705" y="911940"/>
              <a:ext cx="1066799" cy="866108"/>
            </a:xfrm>
            <a:prstGeom prst="rect">
              <a:avLst/>
            </a:prstGeom>
            <a:solidFill>
              <a:srgbClr val="FFFFFF"/>
            </a:solidFill>
            <a:ln w="3810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lang="ar-DZ" sz="2400" b="1" dirty="0" smtClean="0">
                  <a:solidFill>
                    <a:srgbClr val="C00000"/>
                  </a:solidFill>
                  <a:latin typeface="Times New Roman" pitchFamily="18" charset="0"/>
                  <a:cs typeface="Arial" pitchFamily="34" charset="0"/>
                </a:rPr>
                <a:t>قيم مستقبلية</a:t>
              </a:r>
              <a:endParaRPr kumimoji="0" lang="fr-FR" sz="3200" b="0" i="0" u="none" strike="noStrike" cap="none" normalizeH="0" baseline="0" dirty="0" smtClean="0">
                <a:ln>
                  <a:noFill/>
                </a:ln>
                <a:solidFill>
                  <a:srgbClr val="C00000"/>
                </a:solidFill>
                <a:effectLst/>
                <a:latin typeface="Arial" pitchFamily="34" charset="0"/>
                <a:cs typeface="Arial" pitchFamily="34" charset="0"/>
              </a:endParaRPr>
            </a:p>
          </p:txBody>
        </p:sp>
        <p:grpSp>
          <p:nvGrpSpPr>
            <p:cNvPr id="47" name="Groupe 46"/>
            <p:cNvGrpSpPr/>
            <p:nvPr/>
          </p:nvGrpSpPr>
          <p:grpSpPr>
            <a:xfrm>
              <a:off x="152400" y="693417"/>
              <a:ext cx="8991600" cy="5173983"/>
              <a:chOff x="152400" y="516192"/>
              <a:chExt cx="8991600" cy="5173983"/>
            </a:xfrm>
          </p:grpSpPr>
          <p:grpSp>
            <p:nvGrpSpPr>
              <p:cNvPr id="61" name="Groupe 60"/>
              <p:cNvGrpSpPr/>
              <p:nvPr/>
            </p:nvGrpSpPr>
            <p:grpSpPr>
              <a:xfrm>
                <a:off x="152400" y="516192"/>
                <a:ext cx="8991600" cy="4437154"/>
                <a:chOff x="152400" y="516192"/>
                <a:chExt cx="8991600" cy="4437154"/>
              </a:xfrm>
            </p:grpSpPr>
            <p:grpSp>
              <p:nvGrpSpPr>
                <p:cNvPr id="116738" name="Group 2"/>
                <p:cNvGrpSpPr>
                  <a:grpSpLocks/>
                </p:cNvGrpSpPr>
                <p:nvPr/>
              </p:nvGrpSpPr>
              <p:grpSpPr bwMode="auto">
                <a:xfrm>
                  <a:off x="152400" y="516192"/>
                  <a:ext cx="8991600" cy="4437154"/>
                  <a:chOff x="1185" y="4155"/>
                  <a:chExt cx="10755" cy="3539"/>
                </a:xfrm>
              </p:grpSpPr>
              <p:grpSp>
                <p:nvGrpSpPr>
                  <p:cNvPr id="116739" name="Group 3"/>
                  <p:cNvGrpSpPr>
                    <a:grpSpLocks/>
                  </p:cNvGrpSpPr>
                  <p:nvPr/>
                </p:nvGrpSpPr>
                <p:grpSpPr bwMode="auto">
                  <a:xfrm>
                    <a:off x="1560" y="4155"/>
                    <a:ext cx="8655" cy="660"/>
                    <a:chOff x="1560" y="4155"/>
                    <a:chExt cx="8655" cy="660"/>
                  </a:xfrm>
                </p:grpSpPr>
                <p:cxnSp>
                  <p:nvCxnSpPr>
                    <p:cNvPr id="116740" name="AutoShape 4"/>
                    <p:cNvCxnSpPr>
                      <a:cxnSpLocks noChangeShapeType="1"/>
                    </p:cNvCxnSpPr>
                    <p:nvPr/>
                  </p:nvCxnSpPr>
                  <p:spPr bwMode="auto">
                    <a:xfrm>
                      <a:off x="1710" y="4696"/>
                      <a:ext cx="8505" cy="0"/>
                    </a:xfrm>
                    <a:prstGeom prst="straightConnector1">
                      <a:avLst/>
                    </a:prstGeom>
                    <a:noFill/>
                    <a:ln w="38100">
                      <a:solidFill>
                        <a:srgbClr val="000000"/>
                      </a:solidFill>
                      <a:round/>
                      <a:headEnd/>
                      <a:tailEnd type="triangle" w="med" len="med"/>
                    </a:ln>
                  </p:spPr>
                </p:cxnSp>
                <p:cxnSp>
                  <p:nvCxnSpPr>
                    <p:cNvPr id="116741" name="AutoShape 5"/>
                    <p:cNvCxnSpPr>
                      <a:cxnSpLocks noChangeShapeType="1"/>
                    </p:cNvCxnSpPr>
                    <p:nvPr/>
                  </p:nvCxnSpPr>
                  <p:spPr bwMode="auto">
                    <a:xfrm>
                      <a:off x="1740" y="4545"/>
                      <a:ext cx="1" cy="270"/>
                    </a:xfrm>
                    <a:prstGeom prst="straightConnector1">
                      <a:avLst/>
                    </a:prstGeom>
                    <a:noFill/>
                    <a:ln w="38100">
                      <a:solidFill>
                        <a:srgbClr val="000000"/>
                      </a:solidFill>
                      <a:round/>
                      <a:headEnd/>
                      <a:tailEnd/>
                    </a:ln>
                  </p:spPr>
                </p:cxnSp>
                <p:cxnSp>
                  <p:nvCxnSpPr>
                    <p:cNvPr id="116742" name="AutoShape 6"/>
                    <p:cNvCxnSpPr>
                      <a:cxnSpLocks noChangeShapeType="1"/>
                    </p:cNvCxnSpPr>
                    <p:nvPr/>
                  </p:nvCxnSpPr>
                  <p:spPr bwMode="auto">
                    <a:xfrm>
                      <a:off x="3195" y="4545"/>
                      <a:ext cx="1" cy="270"/>
                    </a:xfrm>
                    <a:prstGeom prst="straightConnector1">
                      <a:avLst/>
                    </a:prstGeom>
                    <a:noFill/>
                    <a:ln w="38100">
                      <a:solidFill>
                        <a:srgbClr val="000000"/>
                      </a:solidFill>
                      <a:round/>
                      <a:headEnd/>
                      <a:tailEnd/>
                    </a:ln>
                  </p:spPr>
                </p:cxnSp>
                <p:cxnSp>
                  <p:nvCxnSpPr>
                    <p:cNvPr id="116743" name="AutoShape 7"/>
                    <p:cNvCxnSpPr>
                      <a:cxnSpLocks noChangeShapeType="1"/>
                    </p:cNvCxnSpPr>
                    <p:nvPr/>
                  </p:nvCxnSpPr>
                  <p:spPr bwMode="auto">
                    <a:xfrm>
                      <a:off x="4710" y="4545"/>
                      <a:ext cx="1" cy="270"/>
                    </a:xfrm>
                    <a:prstGeom prst="straightConnector1">
                      <a:avLst/>
                    </a:prstGeom>
                    <a:noFill/>
                    <a:ln w="38100">
                      <a:solidFill>
                        <a:srgbClr val="000000"/>
                      </a:solidFill>
                      <a:round/>
                      <a:headEnd/>
                      <a:tailEnd/>
                    </a:ln>
                  </p:spPr>
                </p:cxnSp>
                <p:cxnSp>
                  <p:nvCxnSpPr>
                    <p:cNvPr id="116744" name="AutoShape 8"/>
                    <p:cNvCxnSpPr>
                      <a:cxnSpLocks noChangeShapeType="1"/>
                    </p:cNvCxnSpPr>
                    <p:nvPr/>
                  </p:nvCxnSpPr>
                  <p:spPr bwMode="auto">
                    <a:xfrm>
                      <a:off x="6105" y="4545"/>
                      <a:ext cx="1" cy="270"/>
                    </a:xfrm>
                    <a:prstGeom prst="straightConnector1">
                      <a:avLst/>
                    </a:prstGeom>
                    <a:noFill/>
                    <a:ln w="38100">
                      <a:solidFill>
                        <a:srgbClr val="000000"/>
                      </a:solidFill>
                      <a:round/>
                      <a:headEnd/>
                      <a:tailEnd/>
                    </a:ln>
                  </p:spPr>
                </p:cxnSp>
                <p:cxnSp>
                  <p:nvCxnSpPr>
                    <p:cNvPr id="116745" name="AutoShape 9"/>
                    <p:cNvCxnSpPr>
                      <a:cxnSpLocks noChangeShapeType="1"/>
                    </p:cNvCxnSpPr>
                    <p:nvPr/>
                  </p:nvCxnSpPr>
                  <p:spPr bwMode="auto">
                    <a:xfrm>
                      <a:off x="7515" y="4545"/>
                      <a:ext cx="1" cy="270"/>
                    </a:xfrm>
                    <a:prstGeom prst="straightConnector1">
                      <a:avLst/>
                    </a:prstGeom>
                    <a:noFill/>
                    <a:ln w="38100">
                      <a:solidFill>
                        <a:srgbClr val="000000"/>
                      </a:solidFill>
                      <a:round/>
                      <a:headEnd/>
                      <a:tailEnd/>
                    </a:ln>
                  </p:spPr>
                </p:cxnSp>
                <p:cxnSp>
                  <p:nvCxnSpPr>
                    <p:cNvPr id="116746" name="AutoShape 10"/>
                    <p:cNvCxnSpPr>
                      <a:cxnSpLocks noChangeShapeType="1"/>
                    </p:cNvCxnSpPr>
                    <p:nvPr/>
                  </p:nvCxnSpPr>
                  <p:spPr bwMode="auto">
                    <a:xfrm>
                      <a:off x="8910" y="4545"/>
                      <a:ext cx="1" cy="270"/>
                    </a:xfrm>
                    <a:prstGeom prst="straightConnector1">
                      <a:avLst/>
                    </a:prstGeom>
                    <a:noFill/>
                    <a:ln w="38100">
                      <a:solidFill>
                        <a:srgbClr val="000000"/>
                      </a:solidFill>
                      <a:round/>
                      <a:headEnd/>
                      <a:tailEnd/>
                    </a:ln>
                  </p:spPr>
                </p:cxnSp>
                <p:sp>
                  <p:nvSpPr>
                    <p:cNvPr id="116747" name="Text Box 11"/>
                    <p:cNvSpPr txBox="1">
                      <a:spLocks noChangeArrowheads="1"/>
                    </p:cNvSpPr>
                    <p:nvPr/>
                  </p:nvSpPr>
                  <p:spPr bwMode="auto">
                    <a:xfrm>
                      <a:off x="1560" y="4155"/>
                      <a:ext cx="375" cy="390"/>
                    </a:xfrm>
                    <a:prstGeom prst="rect">
                      <a:avLst/>
                    </a:prstGeom>
                    <a:solidFill>
                      <a:srgbClr val="FF99FF"/>
                    </a:solidFill>
                    <a:ln w="3810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sz="2000" b="1" i="0" u="none" strike="noStrike" cap="none" normalizeH="0" baseline="0" smtClean="0">
                          <a:ln>
                            <a:noFill/>
                          </a:ln>
                          <a:solidFill>
                            <a:schemeClr val="bg1"/>
                          </a:solidFill>
                          <a:effectLst/>
                          <a:latin typeface="Times New Roman" pitchFamily="18" charset="0"/>
                          <a:ea typeface="Arial" pitchFamily="34" charset="0"/>
                          <a:cs typeface="Arial" pitchFamily="34" charset="0"/>
                        </a:rPr>
                        <a:t>0</a:t>
                      </a:r>
                      <a:endParaRPr kumimoji="0" lang="fr-FR" sz="2800" b="0" i="0" u="none" strike="noStrike" cap="none" normalizeH="0" baseline="0" smtClean="0">
                        <a:ln>
                          <a:noFill/>
                        </a:ln>
                        <a:solidFill>
                          <a:schemeClr val="bg1"/>
                        </a:solidFill>
                        <a:effectLst/>
                        <a:latin typeface="Arial" pitchFamily="34" charset="0"/>
                        <a:cs typeface="Arial" pitchFamily="34" charset="0"/>
                      </a:endParaRPr>
                    </a:p>
                  </p:txBody>
                </p:sp>
                <p:sp>
                  <p:nvSpPr>
                    <p:cNvPr id="116748" name="Text Box 12"/>
                    <p:cNvSpPr txBox="1">
                      <a:spLocks noChangeArrowheads="1"/>
                    </p:cNvSpPr>
                    <p:nvPr/>
                  </p:nvSpPr>
                  <p:spPr bwMode="auto">
                    <a:xfrm>
                      <a:off x="2985" y="4155"/>
                      <a:ext cx="375" cy="390"/>
                    </a:xfrm>
                    <a:prstGeom prst="rect">
                      <a:avLst/>
                    </a:prstGeom>
                    <a:solidFill>
                      <a:srgbClr val="FF99FF"/>
                    </a:solidFill>
                    <a:ln w="3810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sz="2000" b="1" i="0" u="none" strike="noStrike" cap="none" normalizeH="0" baseline="0" smtClean="0">
                          <a:ln>
                            <a:noFill/>
                          </a:ln>
                          <a:solidFill>
                            <a:schemeClr val="bg1"/>
                          </a:solidFill>
                          <a:effectLst/>
                          <a:latin typeface="Times New Roman" pitchFamily="18" charset="0"/>
                          <a:ea typeface="Arial" pitchFamily="34" charset="0"/>
                          <a:cs typeface="Arial" pitchFamily="34" charset="0"/>
                        </a:rPr>
                        <a:t>1</a:t>
                      </a:r>
                      <a:endParaRPr kumimoji="0" lang="fr-FR" sz="2800" b="0" i="0" u="none" strike="noStrike" cap="none" normalizeH="0" baseline="0" smtClean="0">
                        <a:ln>
                          <a:noFill/>
                        </a:ln>
                        <a:solidFill>
                          <a:schemeClr val="bg1"/>
                        </a:solidFill>
                        <a:effectLst/>
                        <a:latin typeface="Arial" pitchFamily="34" charset="0"/>
                        <a:cs typeface="Arial" pitchFamily="34" charset="0"/>
                      </a:endParaRPr>
                    </a:p>
                  </p:txBody>
                </p:sp>
                <p:sp>
                  <p:nvSpPr>
                    <p:cNvPr id="116749" name="Text Box 13"/>
                    <p:cNvSpPr txBox="1">
                      <a:spLocks noChangeArrowheads="1"/>
                    </p:cNvSpPr>
                    <p:nvPr/>
                  </p:nvSpPr>
                  <p:spPr bwMode="auto">
                    <a:xfrm>
                      <a:off x="4545" y="4155"/>
                      <a:ext cx="375" cy="390"/>
                    </a:xfrm>
                    <a:prstGeom prst="rect">
                      <a:avLst/>
                    </a:prstGeom>
                    <a:solidFill>
                      <a:srgbClr val="FF99FF"/>
                    </a:solidFill>
                    <a:ln w="3810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sz="2000" b="1" i="0" u="none" strike="noStrike" cap="none" normalizeH="0" baseline="0" smtClean="0">
                          <a:ln>
                            <a:noFill/>
                          </a:ln>
                          <a:solidFill>
                            <a:schemeClr val="bg1"/>
                          </a:solidFill>
                          <a:effectLst/>
                          <a:latin typeface="Times New Roman" pitchFamily="18" charset="0"/>
                          <a:ea typeface="Arial" pitchFamily="34" charset="0"/>
                          <a:cs typeface="Arial" pitchFamily="34" charset="0"/>
                        </a:rPr>
                        <a:t>2</a:t>
                      </a:r>
                      <a:endParaRPr kumimoji="0" lang="fr-FR" sz="2800" b="0" i="0" u="none" strike="noStrike" cap="none" normalizeH="0" baseline="0" smtClean="0">
                        <a:ln>
                          <a:noFill/>
                        </a:ln>
                        <a:solidFill>
                          <a:schemeClr val="bg1"/>
                        </a:solidFill>
                        <a:effectLst/>
                        <a:latin typeface="Arial" pitchFamily="34" charset="0"/>
                        <a:cs typeface="Arial" pitchFamily="34" charset="0"/>
                      </a:endParaRPr>
                    </a:p>
                  </p:txBody>
                </p:sp>
                <p:sp>
                  <p:nvSpPr>
                    <p:cNvPr id="116750" name="Text Box 14"/>
                    <p:cNvSpPr txBox="1">
                      <a:spLocks noChangeArrowheads="1"/>
                    </p:cNvSpPr>
                    <p:nvPr/>
                  </p:nvSpPr>
                  <p:spPr bwMode="auto">
                    <a:xfrm>
                      <a:off x="5940" y="4155"/>
                      <a:ext cx="375" cy="390"/>
                    </a:xfrm>
                    <a:prstGeom prst="rect">
                      <a:avLst/>
                    </a:prstGeom>
                    <a:solidFill>
                      <a:srgbClr val="FF99FF"/>
                    </a:solidFill>
                    <a:ln w="3810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sz="2000" b="1" i="0" u="none" strike="noStrike" cap="none" normalizeH="0" baseline="0" smtClean="0">
                          <a:ln>
                            <a:noFill/>
                          </a:ln>
                          <a:solidFill>
                            <a:schemeClr val="bg1"/>
                          </a:solidFill>
                          <a:effectLst/>
                          <a:latin typeface="Times New Roman" pitchFamily="18" charset="0"/>
                          <a:ea typeface="Arial" pitchFamily="34" charset="0"/>
                          <a:cs typeface="Arial" pitchFamily="34" charset="0"/>
                        </a:rPr>
                        <a:t>3</a:t>
                      </a:r>
                      <a:endParaRPr kumimoji="0" lang="fr-FR" sz="2800" b="0" i="0" u="none" strike="noStrike" cap="none" normalizeH="0" baseline="0" smtClean="0">
                        <a:ln>
                          <a:noFill/>
                        </a:ln>
                        <a:solidFill>
                          <a:schemeClr val="bg1"/>
                        </a:solidFill>
                        <a:effectLst/>
                        <a:latin typeface="Arial" pitchFamily="34" charset="0"/>
                        <a:cs typeface="Arial" pitchFamily="34" charset="0"/>
                      </a:endParaRPr>
                    </a:p>
                  </p:txBody>
                </p:sp>
                <p:sp>
                  <p:nvSpPr>
                    <p:cNvPr id="116751" name="Text Box 15"/>
                    <p:cNvSpPr txBox="1">
                      <a:spLocks noChangeArrowheads="1"/>
                    </p:cNvSpPr>
                    <p:nvPr/>
                  </p:nvSpPr>
                  <p:spPr bwMode="auto">
                    <a:xfrm>
                      <a:off x="7305" y="4155"/>
                      <a:ext cx="375" cy="390"/>
                    </a:xfrm>
                    <a:prstGeom prst="rect">
                      <a:avLst/>
                    </a:prstGeom>
                    <a:solidFill>
                      <a:srgbClr val="FF99FF"/>
                    </a:solidFill>
                    <a:ln w="3810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sz="2000" b="1" i="0" u="none" strike="noStrike" cap="none" normalizeH="0" baseline="0" smtClean="0">
                          <a:ln>
                            <a:noFill/>
                          </a:ln>
                          <a:solidFill>
                            <a:schemeClr val="bg1"/>
                          </a:solidFill>
                          <a:effectLst/>
                          <a:latin typeface="Times New Roman" pitchFamily="18" charset="0"/>
                          <a:ea typeface="Arial" pitchFamily="34" charset="0"/>
                          <a:cs typeface="Arial" pitchFamily="34" charset="0"/>
                        </a:rPr>
                        <a:t>4</a:t>
                      </a:r>
                      <a:endParaRPr kumimoji="0" lang="fr-FR" sz="2800" b="0" i="0" u="none" strike="noStrike" cap="none" normalizeH="0" baseline="0" smtClean="0">
                        <a:ln>
                          <a:noFill/>
                        </a:ln>
                        <a:solidFill>
                          <a:schemeClr val="bg1"/>
                        </a:solidFill>
                        <a:effectLst/>
                        <a:latin typeface="Arial" pitchFamily="34" charset="0"/>
                        <a:cs typeface="Arial" pitchFamily="34" charset="0"/>
                      </a:endParaRPr>
                    </a:p>
                  </p:txBody>
                </p:sp>
                <p:sp>
                  <p:nvSpPr>
                    <p:cNvPr id="116752" name="Text Box 16"/>
                    <p:cNvSpPr txBox="1">
                      <a:spLocks noChangeArrowheads="1"/>
                    </p:cNvSpPr>
                    <p:nvPr/>
                  </p:nvSpPr>
                  <p:spPr bwMode="auto">
                    <a:xfrm>
                      <a:off x="8715" y="4155"/>
                      <a:ext cx="375" cy="390"/>
                    </a:xfrm>
                    <a:prstGeom prst="rect">
                      <a:avLst/>
                    </a:prstGeom>
                    <a:solidFill>
                      <a:srgbClr val="FF99FF"/>
                    </a:solidFill>
                    <a:ln w="3810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sz="2000" b="1" i="0" u="none" strike="noStrike" cap="none" normalizeH="0" baseline="0" smtClean="0">
                          <a:ln>
                            <a:noFill/>
                          </a:ln>
                          <a:solidFill>
                            <a:schemeClr val="bg1"/>
                          </a:solidFill>
                          <a:effectLst/>
                          <a:latin typeface="Times New Roman" pitchFamily="18" charset="0"/>
                          <a:ea typeface="Arial" pitchFamily="34" charset="0"/>
                          <a:cs typeface="Arial" pitchFamily="34" charset="0"/>
                        </a:rPr>
                        <a:t>5</a:t>
                      </a:r>
                      <a:endParaRPr kumimoji="0" lang="fr-FR" sz="2800" b="0" i="0" u="none" strike="noStrike" cap="none" normalizeH="0" baseline="0" smtClean="0">
                        <a:ln>
                          <a:noFill/>
                        </a:ln>
                        <a:solidFill>
                          <a:schemeClr val="bg1"/>
                        </a:solidFill>
                        <a:effectLst/>
                        <a:latin typeface="Arial" pitchFamily="34" charset="0"/>
                        <a:cs typeface="Arial" pitchFamily="34" charset="0"/>
                      </a:endParaRPr>
                    </a:p>
                  </p:txBody>
                </p:sp>
              </p:grpSp>
              <p:grpSp>
                <p:nvGrpSpPr>
                  <p:cNvPr id="116753" name="Group 17"/>
                  <p:cNvGrpSpPr>
                    <a:grpSpLocks/>
                  </p:cNvGrpSpPr>
                  <p:nvPr/>
                </p:nvGrpSpPr>
                <p:grpSpPr bwMode="auto">
                  <a:xfrm>
                    <a:off x="1185" y="4785"/>
                    <a:ext cx="10755" cy="2909"/>
                    <a:chOff x="1185" y="4785"/>
                    <a:chExt cx="10755" cy="2909"/>
                  </a:xfrm>
                </p:grpSpPr>
                <p:sp>
                  <p:nvSpPr>
                    <p:cNvPr id="116754" name="Text Box 18"/>
                    <p:cNvSpPr txBox="1">
                      <a:spLocks noChangeArrowheads="1"/>
                    </p:cNvSpPr>
                    <p:nvPr/>
                  </p:nvSpPr>
                  <p:spPr bwMode="auto">
                    <a:xfrm>
                      <a:off x="1185" y="4860"/>
                      <a:ext cx="1080" cy="342"/>
                    </a:xfrm>
                    <a:prstGeom prst="rect">
                      <a:avLst/>
                    </a:prstGeom>
                    <a:solidFill>
                      <a:srgbClr val="FFFF00"/>
                    </a:solidFill>
                    <a:ln w="3810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 typeface="Arial" pitchFamily="34" charset="0"/>
                        <a:buChar char="-"/>
                        <a:tabLst/>
                      </a:pPr>
                      <a:r>
                        <a:rPr kumimoji="0" lang="fr-FR" sz="20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30000</a:t>
                      </a:r>
                      <a:endParaRPr kumimoji="0" lang="fr-FR" sz="2800" b="0" i="0" u="none" strike="noStrike" cap="none" normalizeH="0" baseline="0" dirty="0" smtClean="0">
                        <a:ln>
                          <a:noFill/>
                        </a:ln>
                        <a:solidFill>
                          <a:schemeClr val="bg1"/>
                        </a:solidFill>
                        <a:effectLst/>
                        <a:latin typeface="Arial" pitchFamily="34" charset="0"/>
                        <a:cs typeface="Arial" pitchFamily="34" charset="0"/>
                      </a:endParaRPr>
                    </a:p>
                  </p:txBody>
                </p:sp>
                <p:sp>
                  <p:nvSpPr>
                    <p:cNvPr id="116755" name="Text Box 19"/>
                    <p:cNvSpPr txBox="1">
                      <a:spLocks noChangeArrowheads="1"/>
                    </p:cNvSpPr>
                    <p:nvPr/>
                  </p:nvSpPr>
                  <p:spPr bwMode="auto">
                    <a:xfrm>
                      <a:off x="2700" y="4815"/>
                      <a:ext cx="975" cy="326"/>
                    </a:xfrm>
                    <a:prstGeom prst="rect">
                      <a:avLst/>
                    </a:prstGeom>
                    <a:solidFill>
                      <a:srgbClr val="FFFF00"/>
                    </a:solidFill>
                    <a:ln w="3810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fr-FR" sz="20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1100</a:t>
                      </a:r>
                      <a:endParaRPr kumimoji="0" lang="fr-FR" sz="2800" b="0" i="0" u="none" strike="noStrike" cap="none" normalizeH="0" baseline="0" dirty="0" smtClean="0">
                        <a:ln>
                          <a:noFill/>
                        </a:ln>
                        <a:solidFill>
                          <a:schemeClr val="bg1"/>
                        </a:solidFill>
                        <a:effectLst/>
                        <a:latin typeface="Arial" pitchFamily="34" charset="0"/>
                        <a:cs typeface="Arial" pitchFamily="34" charset="0"/>
                      </a:endParaRPr>
                    </a:p>
                  </p:txBody>
                </p:sp>
                <p:sp>
                  <p:nvSpPr>
                    <p:cNvPr id="116756" name="Text Box 20"/>
                    <p:cNvSpPr txBox="1">
                      <a:spLocks noChangeArrowheads="1"/>
                    </p:cNvSpPr>
                    <p:nvPr/>
                  </p:nvSpPr>
                  <p:spPr bwMode="auto">
                    <a:xfrm>
                      <a:off x="4245" y="4815"/>
                      <a:ext cx="975" cy="326"/>
                    </a:xfrm>
                    <a:prstGeom prst="rect">
                      <a:avLst/>
                    </a:prstGeom>
                    <a:solidFill>
                      <a:srgbClr val="FFFF00"/>
                    </a:solidFill>
                    <a:ln w="3810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fr-FR" sz="20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1100</a:t>
                      </a:r>
                      <a:endParaRPr kumimoji="0" lang="fr-FR" sz="2800" b="0" i="0" u="none" strike="noStrike" cap="none" normalizeH="0" baseline="0" dirty="0" smtClean="0">
                        <a:ln>
                          <a:noFill/>
                        </a:ln>
                        <a:solidFill>
                          <a:schemeClr val="bg1"/>
                        </a:solidFill>
                        <a:effectLst/>
                        <a:latin typeface="Arial" pitchFamily="34" charset="0"/>
                        <a:cs typeface="Arial" pitchFamily="34" charset="0"/>
                      </a:endParaRPr>
                    </a:p>
                  </p:txBody>
                </p:sp>
                <p:sp>
                  <p:nvSpPr>
                    <p:cNvPr id="116757" name="Text Box 21"/>
                    <p:cNvSpPr txBox="1">
                      <a:spLocks noChangeArrowheads="1"/>
                    </p:cNvSpPr>
                    <p:nvPr/>
                  </p:nvSpPr>
                  <p:spPr bwMode="auto">
                    <a:xfrm>
                      <a:off x="5595" y="4815"/>
                      <a:ext cx="975" cy="326"/>
                    </a:xfrm>
                    <a:prstGeom prst="rect">
                      <a:avLst/>
                    </a:prstGeom>
                    <a:solidFill>
                      <a:srgbClr val="FFFF00"/>
                    </a:solidFill>
                    <a:ln w="3810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fr-FR" sz="20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1100</a:t>
                      </a:r>
                      <a:endParaRPr kumimoji="0" lang="fr-FR" sz="2800" b="0" i="0" u="none" strike="noStrike" cap="none" normalizeH="0" baseline="0" dirty="0" smtClean="0">
                        <a:ln>
                          <a:noFill/>
                        </a:ln>
                        <a:solidFill>
                          <a:schemeClr val="bg1"/>
                        </a:solidFill>
                        <a:effectLst/>
                        <a:latin typeface="Arial" pitchFamily="34" charset="0"/>
                        <a:cs typeface="Arial" pitchFamily="34" charset="0"/>
                      </a:endParaRPr>
                    </a:p>
                  </p:txBody>
                </p:sp>
                <p:sp>
                  <p:nvSpPr>
                    <p:cNvPr id="116758" name="Text Box 22"/>
                    <p:cNvSpPr txBox="1">
                      <a:spLocks noChangeArrowheads="1"/>
                    </p:cNvSpPr>
                    <p:nvPr/>
                  </p:nvSpPr>
                  <p:spPr bwMode="auto">
                    <a:xfrm>
                      <a:off x="7080" y="4815"/>
                      <a:ext cx="975" cy="326"/>
                    </a:xfrm>
                    <a:prstGeom prst="rect">
                      <a:avLst/>
                    </a:prstGeom>
                    <a:solidFill>
                      <a:srgbClr val="FFFF00"/>
                    </a:solidFill>
                    <a:ln w="3810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fr-FR" sz="20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1100</a:t>
                      </a:r>
                      <a:endParaRPr kumimoji="0" lang="fr-FR" sz="2800" b="0" i="0" u="none" strike="noStrike" cap="none" normalizeH="0" baseline="0" dirty="0" smtClean="0">
                        <a:ln>
                          <a:noFill/>
                        </a:ln>
                        <a:solidFill>
                          <a:schemeClr val="bg1"/>
                        </a:solidFill>
                        <a:effectLst/>
                        <a:latin typeface="Arial" pitchFamily="34" charset="0"/>
                        <a:cs typeface="Arial" pitchFamily="34" charset="0"/>
                      </a:endParaRPr>
                    </a:p>
                  </p:txBody>
                </p:sp>
                <p:sp>
                  <p:nvSpPr>
                    <p:cNvPr id="116759" name="Text Box 23"/>
                    <p:cNvSpPr txBox="1">
                      <a:spLocks noChangeArrowheads="1"/>
                    </p:cNvSpPr>
                    <p:nvPr/>
                  </p:nvSpPr>
                  <p:spPr bwMode="auto">
                    <a:xfrm>
                      <a:off x="8430" y="4785"/>
                      <a:ext cx="975" cy="356"/>
                    </a:xfrm>
                    <a:prstGeom prst="rect">
                      <a:avLst/>
                    </a:prstGeom>
                    <a:solidFill>
                      <a:srgbClr val="FFFF00"/>
                    </a:solidFill>
                    <a:ln w="3810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fr-FR" sz="20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1100</a:t>
                      </a:r>
                      <a:endParaRPr kumimoji="0" lang="fr-FR" sz="2800" b="0" i="0" u="none" strike="noStrike" cap="none" normalizeH="0" baseline="0" dirty="0" smtClean="0">
                        <a:ln>
                          <a:noFill/>
                        </a:ln>
                        <a:solidFill>
                          <a:schemeClr val="bg1"/>
                        </a:solidFill>
                        <a:effectLst/>
                        <a:latin typeface="Arial" pitchFamily="34" charset="0"/>
                        <a:cs typeface="Arial" pitchFamily="34" charset="0"/>
                      </a:endParaRPr>
                    </a:p>
                  </p:txBody>
                </p:sp>
                <p:cxnSp>
                  <p:nvCxnSpPr>
                    <p:cNvPr id="116760" name="AutoShape 24"/>
                    <p:cNvCxnSpPr>
                      <a:cxnSpLocks noChangeShapeType="1"/>
                    </p:cNvCxnSpPr>
                    <p:nvPr/>
                  </p:nvCxnSpPr>
                  <p:spPr bwMode="auto">
                    <a:xfrm>
                      <a:off x="8910" y="5235"/>
                      <a:ext cx="1" cy="210"/>
                    </a:xfrm>
                    <a:prstGeom prst="straightConnector1">
                      <a:avLst/>
                    </a:prstGeom>
                    <a:noFill/>
                    <a:ln w="38100">
                      <a:solidFill>
                        <a:srgbClr val="000000"/>
                      </a:solidFill>
                      <a:round/>
                      <a:headEnd/>
                      <a:tailEnd/>
                    </a:ln>
                  </p:spPr>
                </p:cxnSp>
                <p:cxnSp>
                  <p:nvCxnSpPr>
                    <p:cNvPr id="116761" name="AutoShape 25"/>
                    <p:cNvCxnSpPr>
                      <a:cxnSpLocks noChangeShapeType="1"/>
                    </p:cNvCxnSpPr>
                    <p:nvPr/>
                  </p:nvCxnSpPr>
                  <p:spPr bwMode="auto">
                    <a:xfrm>
                      <a:off x="8911" y="5445"/>
                      <a:ext cx="284" cy="0"/>
                    </a:xfrm>
                    <a:prstGeom prst="straightConnector1">
                      <a:avLst/>
                    </a:prstGeom>
                    <a:noFill/>
                    <a:ln w="38100">
                      <a:solidFill>
                        <a:srgbClr val="000000"/>
                      </a:solidFill>
                      <a:round/>
                      <a:headEnd/>
                      <a:tailEnd type="triangle" w="med" len="med"/>
                    </a:ln>
                  </p:spPr>
                </p:cxnSp>
                <p:sp>
                  <p:nvSpPr>
                    <p:cNvPr id="116762" name="Text Box 26"/>
                    <p:cNvSpPr txBox="1">
                      <a:spLocks noChangeArrowheads="1"/>
                    </p:cNvSpPr>
                    <p:nvPr/>
                  </p:nvSpPr>
                  <p:spPr bwMode="auto">
                    <a:xfrm>
                      <a:off x="9180" y="5264"/>
                      <a:ext cx="2565" cy="287"/>
                    </a:xfrm>
                    <a:prstGeom prst="rect">
                      <a:avLst/>
                    </a:prstGeom>
                    <a:solidFill>
                      <a:srgbClr val="FF99FF"/>
                    </a:solidFill>
                    <a:ln w="3810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0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1100(1.10)</a:t>
                      </a:r>
                      <a:r>
                        <a:rPr kumimoji="0" lang="fr-FR" sz="2000" b="1" i="0" u="none" strike="noStrike" cap="none" normalizeH="0" baseline="30000" dirty="0" smtClean="0">
                          <a:ln>
                            <a:noFill/>
                          </a:ln>
                          <a:solidFill>
                            <a:schemeClr val="bg1"/>
                          </a:solidFill>
                          <a:effectLst/>
                          <a:latin typeface="Times New Roman" pitchFamily="18" charset="0"/>
                          <a:ea typeface="Arial" pitchFamily="34" charset="0"/>
                          <a:cs typeface="Arial" pitchFamily="34" charset="0"/>
                        </a:rPr>
                        <a:t>0 </a:t>
                      </a:r>
                      <a:r>
                        <a:rPr kumimoji="0" lang="fr-FR" sz="20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=1100</a:t>
                      </a:r>
                      <a:endParaRPr kumimoji="0" lang="fr-FR" sz="2800" b="0" i="0" u="none" strike="noStrike" cap="none" normalizeH="0" baseline="0" dirty="0" smtClean="0">
                        <a:ln>
                          <a:noFill/>
                        </a:ln>
                        <a:solidFill>
                          <a:schemeClr val="bg1"/>
                        </a:solidFill>
                        <a:effectLst/>
                        <a:latin typeface="Arial" pitchFamily="34" charset="0"/>
                        <a:cs typeface="Arial" pitchFamily="34" charset="0"/>
                      </a:endParaRPr>
                    </a:p>
                  </p:txBody>
                </p:sp>
                <p:cxnSp>
                  <p:nvCxnSpPr>
                    <p:cNvPr id="116763" name="AutoShape 27"/>
                    <p:cNvCxnSpPr>
                      <a:cxnSpLocks noChangeShapeType="1"/>
                    </p:cNvCxnSpPr>
                    <p:nvPr/>
                  </p:nvCxnSpPr>
                  <p:spPr bwMode="auto">
                    <a:xfrm>
                      <a:off x="7436" y="5282"/>
                      <a:ext cx="0" cy="570"/>
                    </a:xfrm>
                    <a:prstGeom prst="straightConnector1">
                      <a:avLst/>
                    </a:prstGeom>
                    <a:noFill/>
                    <a:ln w="38100">
                      <a:solidFill>
                        <a:srgbClr val="000000"/>
                      </a:solidFill>
                      <a:round/>
                      <a:headEnd/>
                      <a:tailEnd/>
                    </a:ln>
                  </p:spPr>
                </p:cxnSp>
                <p:cxnSp>
                  <p:nvCxnSpPr>
                    <p:cNvPr id="116764" name="AutoShape 28"/>
                    <p:cNvCxnSpPr>
                      <a:cxnSpLocks noChangeShapeType="1"/>
                    </p:cNvCxnSpPr>
                    <p:nvPr/>
                  </p:nvCxnSpPr>
                  <p:spPr bwMode="auto">
                    <a:xfrm>
                      <a:off x="7437" y="5852"/>
                      <a:ext cx="1679" cy="0"/>
                    </a:xfrm>
                    <a:prstGeom prst="straightConnector1">
                      <a:avLst/>
                    </a:prstGeom>
                    <a:noFill/>
                    <a:ln w="38100">
                      <a:solidFill>
                        <a:srgbClr val="000000"/>
                      </a:solidFill>
                      <a:round/>
                      <a:headEnd/>
                      <a:tailEnd type="triangle" w="med" len="med"/>
                    </a:ln>
                  </p:spPr>
                </p:cxnSp>
                <p:sp>
                  <p:nvSpPr>
                    <p:cNvPr id="116765" name="Text Box 29"/>
                    <p:cNvSpPr txBox="1">
                      <a:spLocks noChangeArrowheads="1"/>
                    </p:cNvSpPr>
                    <p:nvPr/>
                  </p:nvSpPr>
                  <p:spPr bwMode="auto">
                    <a:xfrm>
                      <a:off x="9161" y="5631"/>
                      <a:ext cx="2505" cy="337"/>
                    </a:xfrm>
                    <a:prstGeom prst="rect">
                      <a:avLst/>
                    </a:prstGeom>
                    <a:solidFill>
                      <a:srgbClr val="FF99FF"/>
                    </a:solidFill>
                    <a:ln w="3810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0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1100(1.10)</a:t>
                      </a:r>
                      <a:r>
                        <a:rPr kumimoji="0" lang="fr-FR" sz="2000" b="1" i="0" u="none" strike="noStrike" cap="none" normalizeH="0" baseline="30000" dirty="0" smtClean="0">
                          <a:ln>
                            <a:noFill/>
                          </a:ln>
                          <a:solidFill>
                            <a:schemeClr val="bg1"/>
                          </a:solidFill>
                          <a:effectLst/>
                          <a:latin typeface="Times New Roman" pitchFamily="18" charset="0"/>
                          <a:ea typeface="Arial" pitchFamily="34" charset="0"/>
                          <a:cs typeface="Arial" pitchFamily="34" charset="0"/>
                        </a:rPr>
                        <a:t>1 </a:t>
                      </a:r>
                      <a:r>
                        <a:rPr kumimoji="0" lang="fr-FR" sz="20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=1210</a:t>
                      </a:r>
                      <a:endParaRPr kumimoji="0" lang="fr-FR" sz="2800" b="0" i="0" u="none" strike="noStrike" cap="none" normalizeH="0" baseline="0" dirty="0" smtClean="0">
                        <a:ln>
                          <a:noFill/>
                        </a:ln>
                        <a:solidFill>
                          <a:schemeClr val="bg1"/>
                        </a:solidFill>
                        <a:effectLst/>
                        <a:latin typeface="Arial" pitchFamily="34" charset="0"/>
                        <a:cs typeface="Arial" pitchFamily="34" charset="0"/>
                      </a:endParaRPr>
                    </a:p>
                  </p:txBody>
                </p:sp>
                <p:cxnSp>
                  <p:nvCxnSpPr>
                    <p:cNvPr id="116767" name="AutoShape 31"/>
                    <p:cNvCxnSpPr>
                      <a:cxnSpLocks noChangeShapeType="1"/>
                    </p:cNvCxnSpPr>
                    <p:nvPr/>
                  </p:nvCxnSpPr>
                  <p:spPr bwMode="auto">
                    <a:xfrm>
                      <a:off x="5978" y="6302"/>
                      <a:ext cx="3014" cy="0"/>
                    </a:xfrm>
                    <a:prstGeom prst="straightConnector1">
                      <a:avLst/>
                    </a:prstGeom>
                    <a:noFill/>
                    <a:ln w="38100">
                      <a:solidFill>
                        <a:srgbClr val="000000"/>
                      </a:solidFill>
                      <a:round/>
                      <a:headEnd/>
                      <a:tailEnd type="triangle" w="med" len="med"/>
                    </a:ln>
                  </p:spPr>
                </p:cxnSp>
                <p:sp>
                  <p:nvSpPr>
                    <p:cNvPr id="116768" name="Text Box 32"/>
                    <p:cNvSpPr txBox="1">
                      <a:spLocks noChangeArrowheads="1"/>
                    </p:cNvSpPr>
                    <p:nvPr/>
                  </p:nvSpPr>
                  <p:spPr bwMode="auto">
                    <a:xfrm>
                      <a:off x="9062" y="6068"/>
                      <a:ext cx="2595" cy="341"/>
                    </a:xfrm>
                    <a:prstGeom prst="rect">
                      <a:avLst/>
                    </a:prstGeom>
                    <a:solidFill>
                      <a:srgbClr val="FF99FF"/>
                    </a:solidFill>
                    <a:ln w="3810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0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1100(1.10)</a:t>
                      </a:r>
                      <a:r>
                        <a:rPr kumimoji="0" lang="fr-FR" sz="2000" b="1" i="0" u="none" strike="noStrike" cap="none" normalizeH="0" baseline="30000" dirty="0" smtClean="0">
                          <a:ln>
                            <a:noFill/>
                          </a:ln>
                          <a:solidFill>
                            <a:schemeClr val="bg1"/>
                          </a:solidFill>
                          <a:effectLst/>
                          <a:latin typeface="Times New Roman" pitchFamily="18" charset="0"/>
                          <a:ea typeface="Arial" pitchFamily="34" charset="0"/>
                          <a:cs typeface="Arial" pitchFamily="34" charset="0"/>
                        </a:rPr>
                        <a:t>2 </a:t>
                      </a:r>
                      <a:r>
                        <a:rPr kumimoji="0" lang="fr-FR" sz="20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=1331</a:t>
                      </a:r>
                      <a:endParaRPr kumimoji="0" lang="fr-FR" sz="2800" b="0" i="0" u="none" strike="noStrike" cap="none" normalizeH="0" baseline="0" dirty="0" smtClean="0">
                        <a:ln>
                          <a:noFill/>
                        </a:ln>
                        <a:solidFill>
                          <a:schemeClr val="bg1"/>
                        </a:solidFill>
                        <a:effectLst/>
                        <a:latin typeface="Arial" pitchFamily="34" charset="0"/>
                        <a:cs typeface="Arial" pitchFamily="34" charset="0"/>
                      </a:endParaRPr>
                    </a:p>
                  </p:txBody>
                </p:sp>
                <p:cxnSp>
                  <p:nvCxnSpPr>
                    <p:cNvPr id="116769" name="AutoShape 33"/>
                    <p:cNvCxnSpPr>
                      <a:cxnSpLocks noChangeShapeType="1"/>
                    </p:cNvCxnSpPr>
                    <p:nvPr/>
                  </p:nvCxnSpPr>
                  <p:spPr bwMode="auto">
                    <a:xfrm>
                      <a:off x="4631" y="5336"/>
                      <a:ext cx="1" cy="1290"/>
                    </a:xfrm>
                    <a:prstGeom prst="straightConnector1">
                      <a:avLst/>
                    </a:prstGeom>
                    <a:noFill/>
                    <a:ln w="38100">
                      <a:solidFill>
                        <a:srgbClr val="000000"/>
                      </a:solidFill>
                      <a:round/>
                      <a:headEnd/>
                      <a:tailEnd/>
                    </a:ln>
                  </p:spPr>
                </p:cxnSp>
                <p:cxnSp>
                  <p:nvCxnSpPr>
                    <p:cNvPr id="116770" name="AutoShape 34"/>
                    <p:cNvCxnSpPr>
                      <a:cxnSpLocks noChangeShapeType="1"/>
                    </p:cNvCxnSpPr>
                    <p:nvPr/>
                  </p:nvCxnSpPr>
                  <p:spPr bwMode="auto">
                    <a:xfrm>
                      <a:off x="4632" y="6626"/>
                      <a:ext cx="4454" cy="0"/>
                    </a:xfrm>
                    <a:prstGeom prst="straightConnector1">
                      <a:avLst/>
                    </a:prstGeom>
                    <a:noFill/>
                    <a:ln w="38100">
                      <a:solidFill>
                        <a:srgbClr val="000000"/>
                      </a:solidFill>
                      <a:round/>
                      <a:headEnd/>
                      <a:tailEnd type="triangle" w="med" len="med"/>
                    </a:ln>
                  </p:spPr>
                </p:cxnSp>
                <p:sp>
                  <p:nvSpPr>
                    <p:cNvPr id="116771" name="Text Box 35"/>
                    <p:cNvSpPr txBox="1">
                      <a:spLocks noChangeArrowheads="1"/>
                    </p:cNvSpPr>
                    <p:nvPr/>
                  </p:nvSpPr>
                  <p:spPr bwMode="auto">
                    <a:xfrm>
                      <a:off x="9132" y="6501"/>
                      <a:ext cx="2790" cy="316"/>
                    </a:xfrm>
                    <a:prstGeom prst="rect">
                      <a:avLst/>
                    </a:prstGeom>
                    <a:solidFill>
                      <a:srgbClr val="FF99FF"/>
                    </a:solidFill>
                    <a:ln w="3810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0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1100(1.10)</a:t>
                      </a:r>
                      <a:r>
                        <a:rPr kumimoji="0" lang="fr-FR" sz="2000" b="1" i="0" u="none" strike="noStrike" cap="none" normalizeH="0" baseline="30000" dirty="0" smtClean="0">
                          <a:ln>
                            <a:noFill/>
                          </a:ln>
                          <a:solidFill>
                            <a:schemeClr val="bg1"/>
                          </a:solidFill>
                          <a:effectLst/>
                          <a:latin typeface="Times New Roman" pitchFamily="18" charset="0"/>
                          <a:ea typeface="Arial" pitchFamily="34" charset="0"/>
                          <a:cs typeface="Arial" pitchFamily="34" charset="0"/>
                        </a:rPr>
                        <a:t>3 </a:t>
                      </a:r>
                      <a:r>
                        <a:rPr kumimoji="0" lang="fr-FR" sz="20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=1464.1</a:t>
                      </a:r>
                      <a:endParaRPr kumimoji="0" lang="fr-FR" sz="2800" b="0" i="0" u="none" strike="noStrike" cap="none" normalizeH="0" baseline="0" dirty="0" smtClean="0">
                        <a:ln>
                          <a:noFill/>
                        </a:ln>
                        <a:solidFill>
                          <a:schemeClr val="bg1"/>
                        </a:solidFill>
                        <a:effectLst/>
                        <a:latin typeface="Arial" pitchFamily="34" charset="0"/>
                        <a:cs typeface="Arial" pitchFamily="34" charset="0"/>
                      </a:endParaRPr>
                    </a:p>
                  </p:txBody>
                </p:sp>
                <p:cxnSp>
                  <p:nvCxnSpPr>
                    <p:cNvPr id="116772" name="AutoShape 36"/>
                    <p:cNvCxnSpPr>
                      <a:cxnSpLocks noChangeShapeType="1"/>
                    </p:cNvCxnSpPr>
                    <p:nvPr/>
                  </p:nvCxnSpPr>
                  <p:spPr bwMode="auto">
                    <a:xfrm>
                      <a:off x="3099" y="5331"/>
                      <a:ext cx="0" cy="1755"/>
                    </a:xfrm>
                    <a:prstGeom prst="straightConnector1">
                      <a:avLst/>
                    </a:prstGeom>
                    <a:noFill/>
                    <a:ln w="38100">
                      <a:solidFill>
                        <a:srgbClr val="000000"/>
                      </a:solidFill>
                      <a:round/>
                      <a:headEnd/>
                      <a:tailEnd/>
                    </a:ln>
                  </p:spPr>
                </p:cxnSp>
                <p:cxnSp>
                  <p:nvCxnSpPr>
                    <p:cNvPr id="116773" name="AutoShape 37"/>
                    <p:cNvCxnSpPr>
                      <a:cxnSpLocks noChangeShapeType="1"/>
                    </p:cNvCxnSpPr>
                    <p:nvPr/>
                  </p:nvCxnSpPr>
                  <p:spPr bwMode="auto">
                    <a:xfrm>
                      <a:off x="3099" y="7086"/>
                      <a:ext cx="5924" cy="0"/>
                    </a:xfrm>
                    <a:prstGeom prst="straightConnector1">
                      <a:avLst/>
                    </a:prstGeom>
                    <a:noFill/>
                    <a:ln w="38100">
                      <a:solidFill>
                        <a:srgbClr val="000000"/>
                      </a:solidFill>
                      <a:round/>
                      <a:headEnd/>
                      <a:tailEnd type="triangle" w="med" len="med"/>
                    </a:ln>
                  </p:spPr>
                </p:cxnSp>
                <p:sp>
                  <p:nvSpPr>
                    <p:cNvPr id="116774" name="Text Box 38"/>
                    <p:cNvSpPr txBox="1">
                      <a:spLocks noChangeArrowheads="1"/>
                    </p:cNvSpPr>
                    <p:nvPr/>
                  </p:nvSpPr>
                  <p:spPr bwMode="auto">
                    <a:xfrm>
                      <a:off x="9115" y="6916"/>
                      <a:ext cx="2825" cy="337"/>
                    </a:xfrm>
                    <a:prstGeom prst="rect">
                      <a:avLst/>
                    </a:prstGeom>
                    <a:solidFill>
                      <a:srgbClr val="FF99FF"/>
                    </a:solidFill>
                    <a:ln w="3810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0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1100(1.10)</a:t>
                      </a:r>
                      <a:r>
                        <a:rPr kumimoji="0" lang="fr-FR" sz="2000" b="1" i="0" u="none" strike="noStrike" cap="none" normalizeH="0" baseline="30000" dirty="0" smtClean="0">
                          <a:ln>
                            <a:noFill/>
                          </a:ln>
                          <a:solidFill>
                            <a:schemeClr val="bg1"/>
                          </a:solidFill>
                          <a:effectLst/>
                          <a:latin typeface="Times New Roman" pitchFamily="18" charset="0"/>
                          <a:ea typeface="Arial" pitchFamily="34" charset="0"/>
                          <a:cs typeface="Arial" pitchFamily="34" charset="0"/>
                        </a:rPr>
                        <a:t>4</a:t>
                      </a:r>
                      <a:r>
                        <a:rPr kumimoji="0" lang="fr-FR" sz="20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=1610.51</a:t>
                      </a:r>
                      <a:endParaRPr kumimoji="0" lang="fr-FR" sz="2800" b="0" i="0" u="none" strike="noStrike" cap="none" normalizeH="0" baseline="0" dirty="0" smtClean="0">
                        <a:ln>
                          <a:noFill/>
                        </a:ln>
                        <a:solidFill>
                          <a:schemeClr val="bg1"/>
                        </a:solidFill>
                        <a:effectLst/>
                        <a:latin typeface="Arial" pitchFamily="34" charset="0"/>
                        <a:cs typeface="Arial" pitchFamily="34" charset="0"/>
                      </a:endParaRPr>
                    </a:p>
                  </p:txBody>
                </p:sp>
                <p:cxnSp>
                  <p:nvCxnSpPr>
                    <p:cNvPr id="116775" name="AutoShape 39"/>
                    <p:cNvCxnSpPr>
                      <a:cxnSpLocks noChangeShapeType="1"/>
                    </p:cNvCxnSpPr>
                    <p:nvPr/>
                  </p:nvCxnSpPr>
                  <p:spPr bwMode="auto">
                    <a:xfrm>
                      <a:off x="1562" y="5265"/>
                      <a:ext cx="0" cy="2250"/>
                    </a:xfrm>
                    <a:prstGeom prst="straightConnector1">
                      <a:avLst/>
                    </a:prstGeom>
                    <a:noFill/>
                    <a:ln w="38100">
                      <a:solidFill>
                        <a:srgbClr val="000000"/>
                      </a:solidFill>
                      <a:round/>
                      <a:headEnd/>
                      <a:tailEnd/>
                    </a:ln>
                  </p:spPr>
                </p:cxnSp>
                <p:sp>
                  <p:nvSpPr>
                    <p:cNvPr id="116777" name="Text Box 41"/>
                    <p:cNvSpPr txBox="1">
                      <a:spLocks noChangeArrowheads="1"/>
                    </p:cNvSpPr>
                    <p:nvPr/>
                  </p:nvSpPr>
                  <p:spPr bwMode="auto">
                    <a:xfrm>
                      <a:off x="8841" y="7352"/>
                      <a:ext cx="3099" cy="342"/>
                    </a:xfrm>
                    <a:prstGeom prst="rect">
                      <a:avLst/>
                    </a:prstGeom>
                    <a:solidFill>
                      <a:srgbClr val="FF99FF"/>
                    </a:solidFill>
                    <a:ln w="3810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0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-3000(1.10)</a:t>
                      </a:r>
                      <a:r>
                        <a:rPr kumimoji="0" lang="fr-FR" sz="2000" b="1" i="0" u="none" strike="noStrike" cap="none" normalizeH="0" baseline="30000" dirty="0" smtClean="0">
                          <a:ln>
                            <a:noFill/>
                          </a:ln>
                          <a:solidFill>
                            <a:schemeClr val="bg1"/>
                          </a:solidFill>
                          <a:effectLst/>
                          <a:latin typeface="Times New Roman" pitchFamily="18" charset="0"/>
                          <a:ea typeface="Arial" pitchFamily="34" charset="0"/>
                          <a:cs typeface="Arial" pitchFamily="34" charset="0"/>
                        </a:rPr>
                        <a:t>5 </a:t>
                      </a:r>
                      <a:r>
                        <a:rPr kumimoji="0" lang="fr-FR" sz="20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=-4831.53</a:t>
                      </a:r>
                      <a:endParaRPr kumimoji="0" lang="fr-FR" sz="2800" b="0" i="0" u="none" strike="noStrike" cap="none" normalizeH="0" baseline="0" dirty="0" smtClean="0">
                        <a:ln>
                          <a:noFill/>
                        </a:ln>
                        <a:solidFill>
                          <a:schemeClr val="bg1"/>
                        </a:solidFill>
                        <a:effectLst/>
                        <a:latin typeface="Arial" pitchFamily="34" charset="0"/>
                        <a:cs typeface="Arial" pitchFamily="34" charset="0"/>
                      </a:endParaRPr>
                    </a:p>
                  </p:txBody>
                </p:sp>
              </p:grpSp>
            </p:grpSp>
            <p:cxnSp>
              <p:nvCxnSpPr>
                <p:cNvPr id="52" name="Connecteur droit avec flèche 51"/>
                <p:cNvCxnSpPr/>
                <p:nvPr/>
              </p:nvCxnSpPr>
              <p:spPr>
                <a:xfrm>
                  <a:off x="457200" y="4740020"/>
                  <a:ext cx="6172200" cy="1588"/>
                </a:xfrm>
                <a:prstGeom prst="straightConnector1">
                  <a:avLst/>
                </a:prstGeom>
                <a:ln w="38100">
                  <a:solidFill>
                    <a:schemeClr val="bg1"/>
                  </a:solidFill>
                  <a:tailEnd type="arrow"/>
                </a:ln>
              </p:spPr>
              <p:style>
                <a:lnRef idx="1">
                  <a:schemeClr val="accent1"/>
                </a:lnRef>
                <a:fillRef idx="0">
                  <a:schemeClr val="accent1"/>
                </a:fillRef>
                <a:effectRef idx="0">
                  <a:schemeClr val="accent1"/>
                </a:effectRef>
                <a:fontRef idx="minor">
                  <a:schemeClr val="tx1"/>
                </a:fontRef>
              </p:style>
            </p:cxnSp>
            <p:cxnSp>
              <p:nvCxnSpPr>
                <p:cNvPr id="60" name="Connecteur droit 59"/>
                <p:cNvCxnSpPr/>
                <p:nvPr/>
              </p:nvCxnSpPr>
              <p:spPr>
                <a:xfrm rot="5400000" flipH="1" flipV="1">
                  <a:off x="3457701" y="2529348"/>
                  <a:ext cx="1371600" cy="1588"/>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grpSp>
          <p:cxnSp>
            <p:nvCxnSpPr>
              <p:cNvPr id="64" name="Connecteur droit 63"/>
              <p:cNvCxnSpPr/>
              <p:nvPr/>
            </p:nvCxnSpPr>
            <p:spPr>
              <a:xfrm>
                <a:off x="6629400" y="5105400"/>
                <a:ext cx="2514600" cy="1588"/>
              </a:xfrm>
              <a:prstGeom prst="line">
                <a:avLst/>
              </a:prstGeom>
              <a:ln w="50800">
                <a:solidFill>
                  <a:schemeClr val="bg1"/>
                </a:solidFill>
              </a:ln>
            </p:spPr>
            <p:style>
              <a:lnRef idx="1">
                <a:schemeClr val="accent1"/>
              </a:lnRef>
              <a:fillRef idx="0">
                <a:schemeClr val="accent1"/>
              </a:fillRef>
              <a:effectRef idx="0">
                <a:schemeClr val="accent1"/>
              </a:effectRef>
              <a:fontRef idx="minor">
                <a:schemeClr val="tx1"/>
              </a:fontRef>
            </p:style>
          </p:cxnSp>
          <p:sp>
            <p:nvSpPr>
              <p:cNvPr id="65" name="Rectangle 64"/>
              <p:cNvSpPr/>
              <p:nvPr/>
            </p:nvSpPr>
            <p:spPr>
              <a:xfrm>
                <a:off x="7289005" y="5105400"/>
                <a:ext cx="1854995" cy="584775"/>
              </a:xfrm>
              <a:prstGeom prst="rect">
                <a:avLst/>
              </a:prstGeom>
              <a:solidFill>
                <a:srgbClr val="33CCCC"/>
              </a:solidFill>
            </p:spPr>
            <p:txBody>
              <a:bodyPr wrap="none">
                <a:spAutoFit/>
              </a:bodyPr>
              <a:lstStyle/>
              <a:p>
                <a:r>
                  <a:rPr lang="fr-FR" sz="3200" b="1" dirty="0" smtClean="0">
                    <a:solidFill>
                      <a:srgbClr val="C00000"/>
                    </a:solidFill>
                    <a:latin typeface="Times New Roman" pitchFamily="18" charset="0"/>
                    <a:ea typeface="Arial" pitchFamily="34" charset="0"/>
                    <a:cs typeface="Times New Roman" pitchFamily="18" charset="0"/>
                  </a:rPr>
                  <a:t>= </a:t>
                </a:r>
                <a:r>
                  <a:rPr lang="ar-DZ" sz="3200" b="1" dirty="0" smtClean="0">
                    <a:solidFill>
                      <a:srgbClr val="C00000"/>
                    </a:solidFill>
                    <a:latin typeface="Times New Roman" pitchFamily="18" charset="0"/>
                    <a:ea typeface="Arial" pitchFamily="34" charset="0"/>
                    <a:cs typeface="Times New Roman" pitchFamily="18" charset="0"/>
                  </a:rPr>
                  <a:t>1884.08</a:t>
                </a:r>
                <a:endParaRPr lang="fr-FR" sz="3200" dirty="0">
                  <a:solidFill>
                    <a:srgbClr val="C00000"/>
                  </a:solidFill>
                  <a:latin typeface="Times New Roman" pitchFamily="18" charset="0"/>
                  <a:cs typeface="Times New Roman" pitchFamily="18" charset="0"/>
                </a:endParaRPr>
              </a:p>
            </p:txBody>
          </p:sp>
          <p:sp>
            <p:nvSpPr>
              <p:cNvPr id="66" name="Text Box 19"/>
              <p:cNvSpPr txBox="1">
                <a:spLocks noChangeArrowheads="1"/>
              </p:cNvSpPr>
              <p:nvPr/>
            </p:nvSpPr>
            <p:spPr bwMode="auto">
              <a:xfrm>
                <a:off x="4648200" y="5257800"/>
                <a:ext cx="2561305" cy="383460"/>
              </a:xfrm>
              <a:prstGeom prst="rect">
                <a:avLst/>
              </a:prstGeom>
              <a:solidFill>
                <a:srgbClr val="FFFFFF"/>
              </a:solidFill>
              <a:ln w="3810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1" eaLnBrk="1" fontAlgn="base" latinLnBrk="0" hangingPunct="1">
                  <a:lnSpc>
                    <a:spcPct val="100000"/>
                  </a:lnSpc>
                  <a:spcBef>
                    <a:spcPct val="0"/>
                  </a:spcBef>
                  <a:spcAft>
                    <a:spcPts val="1000"/>
                  </a:spcAft>
                  <a:buClrTx/>
                  <a:buSzTx/>
                  <a:buFontTx/>
                  <a:buNone/>
                  <a:tabLst/>
                </a:pPr>
                <a:r>
                  <a:rPr lang="ar-DZ" sz="2400" b="1" dirty="0" smtClean="0">
                    <a:solidFill>
                      <a:srgbClr val="C00000"/>
                    </a:solidFill>
                    <a:latin typeface="Times New Roman" pitchFamily="18" charset="0"/>
                    <a:cs typeface="Arial" pitchFamily="34" charset="0"/>
                  </a:rPr>
                  <a:t>قيمة مستقبلية</a:t>
                </a:r>
                <a:r>
                  <a:rPr lang="fr-FR" sz="2400" b="1" dirty="0" smtClean="0">
                    <a:solidFill>
                      <a:srgbClr val="C00000"/>
                    </a:solidFill>
                    <a:latin typeface="Times New Roman" pitchFamily="18" charset="0"/>
                    <a:cs typeface="Arial" pitchFamily="34" charset="0"/>
                  </a:rPr>
                  <a:t> </a:t>
                </a:r>
                <a:r>
                  <a:rPr lang="ar-DZ" sz="2400" b="1" dirty="0" smtClean="0">
                    <a:solidFill>
                      <a:srgbClr val="C00000"/>
                    </a:solidFill>
                    <a:latin typeface="Times New Roman" pitchFamily="18" charset="0"/>
                    <a:cs typeface="Arial" pitchFamily="34" charset="0"/>
                  </a:rPr>
                  <a:t> صافية</a:t>
                </a:r>
                <a:endParaRPr kumimoji="0" lang="fr-FR" sz="3200" b="0" i="0" u="none" strike="noStrike" cap="none" normalizeH="0" baseline="0" dirty="0" smtClean="0">
                  <a:ln>
                    <a:noFill/>
                  </a:ln>
                  <a:solidFill>
                    <a:srgbClr val="C00000"/>
                  </a:solidFill>
                  <a:effectLst/>
                  <a:latin typeface="Arial" pitchFamily="34" charset="0"/>
                  <a:cs typeface="Arial" pitchFamily="34" charset="0"/>
                </a:endParaRPr>
              </a:p>
            </p:txBody>
          </p:sp>
        </p:grpSp>
      </p:grpSp>
      <p:sp>
        <p:nvSpPr>
          <p:cNvPr id="49" name="Text Box 19"/>
          <p:cNvSpPr txBox="1">
            <a:spLocks noChangeArrowheads="1"/>
          </p:cNvSpPr>
          <p:nvPr/>
        </p:nvSpPr>
        <p:spPr bwMode="auto">
          <a:xfrm>
            <a:off x="2667000" y="304800"/>
            <a:ext cx="6066505" cy="533400"/>
          </a:xfrm>
          <a:prstGeom prst="rect">
            <a:avLst/>
          </a:prstGeom>
          <a:solidFill>
            <a:srgbClr val="FFFFFF"/>
          </a:solidFill>
          <a:ln w="3810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1" eaLnBrk="1" fontAlgn="base" latinLnBrk="0" hangingPunct="1">
              <a:lnSpc>
                <a:spcPct val="100000"/>
              </a:lnSpc>
              <a:spcBef>
                <a:spcPct val="0"/>
              </a:spcBef>
              <a:spcAft>
                <a:spcPts val="1000"/>
              </a:spcAft>
              <a:buClrTx/>
              <a:buSzTx/>
              <a:buFontTx/>
              <a:buNone/>
              <a:tabLst/>
            </a:pPr>
            <a:r>
              <a:rPr lang="ar-DZ" sz="3200" b="1" dirty="0" smtClean="0">
                <a:solidFill>
                  <a:srgbClr val="C00000"/>
                </a:solidFill>
                <a:latin typeface="Times New Roman" pitchFamily="18" charset="0"/>
                <a:cs typeface="Arial" pitchFamily="34" charset="0"/>
              </a:rPr>
              <a:t>القيم المستقبلية والقيمة المستقبلية</a:t>
            </a:r>
            <a:r>
              <a:rPr lang="fr-FR" sz="3200" b="1" dirty="0" smtClean="0">
                <a:solidFill>
                  <a:srgbClr val="C00000"/>
                </a:solidFill>
                <a:latin typeface="Times New Roman" pitchFamily="18" charset="0"/>
                <a:cs typeface="Arial" pitchFamily="34" charset="0"/>
              </a:rPr>
              <a:t> </a:t>
            </a:r>
            <a:r>
              <a:rPr lang="ar-DZ" sz="3200" b="1" dirty="0" smtClean="0">
                <a:solidFill>
                  <a:srgbClr val="C00000"/>
                </a:solidFill>
                <a:latin typeface="Times New Roman" pitchFamily="18" charset="0"/>
                <a:cs typeface="Arial" pitchFamily="34" charset="0"/>
              </a:rPr>
              <a:t> الصافية:</a:t>
            </a:r>
            <a:endParaRPr kumimoji="0" lang="fr-FR" sz="4000" b="0" i="0" u="none" strike="noStrike" cap="none" normalizeH="0" baseline="0" dirty="0" smtClean="0">
              <a:ln>
                <a:noFill/>
              </a:ln>
              <a:solidFill>
                <a:srgbClr val="C00000"/>
              </a:solidFill>
              <a:effectLst/>
              <a:latin typeface="Arial" pitchFamily="34" charset="0"/>
              <a:cs typeface="Arial" pitchFamily="34" charset="0"/>
            </a:endParaRP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6" name="Groupe 65"/>
          <p:cNvGrpSpPr/>
          <p:nvPr/>
        </p:nvGrpSpPr>
        <p:grpSpPr>
          <a:xfrm>
            <a:off x="1" y="117984"/>
            <a:ext cx="8991600" cy="6630637"/>
            <a:chOff x="1" y="381000"/>
            <a:chExt cx="8991600" cy="6258138"/>
          </a:xfrm>
        </p:grpSpPr>
        <p:grpSp>
          <p:nvGrpSpPr>
            <p:cNvPr id="117762" name="Group 2"/>
            <p:cNvGrpSpPr>
              <a:grpSpLocks/>
            </p:cNvGrpSpPr>
            <p:nvPr/>
          </p:nvGrpSpPr>
          <p:grpSpPr bwMode="auto">
            <a:xfrm>
              <a:off x="1" y="381000"/>
              <a:ext cx="8991600" cy="6258138"/>
              <a:chOff x="-120" y="4155"/>
              <a:chExt cx="10245" cy="5784"/>
            </a:xfrm>
          </p:grpSpPr>
          <p:sp>
            <p:nvSpPr>
              <p:cNvPr id="117763" name="Text Box 3"/>
              <p:cNvSpPr txBox="1">
                <a:spLocks noChangeArrowheads="1"/>
              </p:cNvSpPr>
              <p:nvPr/>
            </p:nvSpPr>
            <p:spPr bwMode="auto">
              <a:xfrm>
                <a:off x="1269" y="6827"/>
                <a:ext cx="937" cy="282"/>
              </a:xfrm>
              <a:prstGeom prst="rect">
                <a:avLst/>
              </a:prstGeom>
              <a:solidFill>
                <a:srgbClr val="FFFFFF"/>
              </a:solidFill>
              <a:ln w="3810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1" eaLnBrk="1" fontAlgn="base" latinLnBrk="0" hangingPunct="1">
                  <a:lnSpc>
                    <a:spcPct val="100000"/>
                  </a:lnSpc>
                  <a:spcBef>
                    <a:spcPct val="0"/>
                  </a:spcBef>
                  <a:spcAft>
                    <a:spcPts val="1000"/>
                  </a:spcAft>
                  <a:buClrTx/>
                  <a:buSzTx/>
                  <a:buFontTx/>
                  <a:buNone/>
                  <a:tabLst/>
                </a:pPr>
                <a:r>
                  <a:rPr kumimoji="0" lang="fr-FR" sz="20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1.10 </a:t>
                </a:r>
                <a:r>
                  <a:rPr kumimoji="0" lang="fr-FR" sz="2000" b="1" i="0" u="none" strike="noStrike" cap="none" normalizeH="0" baseline="30000" dirty="0" smtClean="0">
                    <a:ln>
                      <a:noFill/>
                    </a:ln>
                    <a:solidFill>
                      <a:schemeClr val="bg1"/>
                    </a:solidFill>
                    <a:effectLst/>
                    <a:latin typeface="Times New Roman" pitchFamily="18" charset="0"/>
                    <a:ea typeface="Arial" pitchFamily="34" charset="0"/>
                    <a:cs typeface="Arial" pitchFamily="34" charset="0"/>
                  </a:rPr>
                  <a:t>2</a:t>
                </a:r>
                <a:endParaRPr kumimoji="0" lang="fr-FR" sz="2800" b="0" i="0" u="none" strike="noStrike" cap="none" normalizeH="0" baseline="0" dirty="0" smtClean="0">
                  <a:ln>
                    <a:noFill/>
                  </a:ln>
                  <a:solidFill>
                    <a:schemeClr val="bg1"/>
                  </a:solidFill>
                  <a:effectLst/>
                  <a:latin typeface="Arial" pitchFamily="34" charset="0"/>
                  <a:cs typeface="Arial" pitchFamily="34" charset="0"/>
                </a:endParaRPr>
              </a:p>
            </p:txBody>
          </p:sp>
          <p:grpSp>
            <p:nvGrpSpPr>
              <p:cNvPr id="117764" name="Group 4"/>
              <p:cNvGrpSpPr>
                <a:grpSpLocks/>
              </p:cNvGrpSpPr>
              <p:nvPr/>
            </p:nvGrpSpPr>
            <p:grpSpPr bwMode="auto">
              <a:xfrm>
                <a:off x="-120" y="4155"/>
                <a:ext cx="10245" cy="5784"/>
                <a:chOff x="-120" y="4155"/>
                <a:chExt cx="10245" cy="5784"/>
              </a:xfrm>
            </p:grpSpPr>
            <p:cxnSp>
              <p:nvCxnSpPr>
                <p:cNvPr id="117765" name="AutoShape 5"/>
                <p:cNvCxnSpPr>
                  <a:cxnSpLocks noChangeShapeType="1"/>
                </p:cNvCxnSpPr>
                <p:nvPr/>
              </p:nvCxnSpPr>
              <p:spPr bwMode="auto">
                <a:xfrm>
                  <a:off x="3945" y="4545"/>
                  <a:ext cx="1" cy="270"/>
                </a:xfrm>
                <a:prstGeom prst="straightConnector1">
                  <a:avLst/>
                </a:prstGeom>
                <a:noFill/>
                <a:ln w="38100">
                  <a:solidFill>
                    <a:srgbClr val="000000"/>
                  </a:solidFill>
                  <a:round/>
                  <a:headEnd/>
                  <a:tailEnd/>
                </a:ln>
              </p:spPr>
            </p:cxnSp>
            <p:cxnSp>
              <p:nvCxnSpPr>
                <p:cNvPr id="117766" name="AutoShape 6"/>
                <p:cNvCxnSpPr>
                  <a:cxnSpLocks noChangeShapeType="1"/>
                </p:cNvCxnSpPr>
                <p:nvPr/>
              </p:nvCxnSpPr>
              <p:spPr bwMode="auto">
                <a:xfrm>
                  <a:off x="5460" y="4545"/>
                  <a:ext cx="1" cy="270"/>
                </a:xfrm>
                <a:prstGeom prst="straightConnector1">
                  <a:avLst/>
                </a:prstGeom>
                <a:noFill/>
                <a:ln w="38100">
                  <a:solidFill>
                    <a:srgbClr val="000000"/>
                  </a:solidFill>
                  <a:round/>
                  <a:headEnd/>
                  <a:tailEnd/>
                </a:ln>
              </p:spPr>
            </p:cxnSp>
            <p:grpSp>
              <p:nvGrpSpPr>
                <p:cNvPr id="117767" name="Group 7"/>
                <p:cNvGrpSpPr>
                  <a:grpSpLocks/>
                </p:cNvGrpSpPr>
                <p:nvPr/>
              </p:nvGrpSpPr>
              <p:grpSpPr bwMode="auto">
                <a:xfrm>
                  <a:off x="-120" y="4155"/>
                  <a:ext cx="10245" cy="5784"/>
                  <a:chOff x="-120" y="4155"/>
                  <a:chExt cx="10245" cy="5784"/>
                </a:xfrm>
              </p:grpSpPr>
              <p:sp>
                <p:nvSpPr>
                  <p:cNvPr id="117768" name="Text Box 8"/>
                  <p:cNvSpPr txBox="1">
                    <a:spLocks noChangeArrowheads="1"/>
                  </p:cNvSpPr>
                  <p:nvPr/>
                </p:nvSpPr>
                <p:spPr bwMode="auto">
                  <a:xfrm>
                    <a:off x="1269" y="7573"/>
                    <a:ext cx="967" cy="308"/>
                  </a:xfrm>
                  <a:prstGeom prst="rect">
                    <a:avLst/>
                  </a:prstGeom>
                  <a:solidFill>
                    <a:srgbClr val="FFFFFF"/>
                  </a:solidFill>
                  <a:ln w="3810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eaLnBrk="1" fontAlgn="base" latinLnBrk="0" hangingPunct="1">
                      <a:lnSpc>
                        <a:spcPct val="100000"/>
                      </a:lnSpc>
                      <a:spcBef>
                        <a:spcPct val="0"/>
                      </a:spcBef>
                      <a:spcAft>
                        <a:spcPts val="1000"/>
                      </a:spcAft>
                      <a:buClrTx/>
                      <a:buSzTx/>
                      <a:buFontTx/>
                      <a:buNone/>
                      <a:tabLst/>
                    </a:pPr>
                    <a:r>
                      <a:rPr kumimoji="0" lang="fr-FR" sz="20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1.10 </a:t>
                    </a:r>
                    <a:r>
                      <a:rPr kumimoji="0" lang="fr-FR" sz="2000" b="1" i="0" u="none" strike="noStrike" cap="none" normalizeH="0" baseline="30000" dirty="0" smtClean="0">
                        <a:ln>
                          <a:noFill/>
                        </a:ln>
                        <a:solidFill>
                          <a:schemeClr val="bg1"/>
                        </a:solidFill>
                        <a:effectLst/>
                        <a:latin typeface="Times New Roman" pitchFamily="18" charset="0"/>
                        <a:ea typeface="Arial" pitchFamily="34" charset="0"/>
                        <a:cs typeface="Arial" pitchFamily="34" charset="0"/>
                      </a:rPr>
                      <a:t>3</a:t>
                    </a:r>
                    <a:endParaRPr kumimoji="0" lang="fr-FR" sz="2800" b="0" i="0" u="none" strike="noStrike" cap="none" normalizeH="0" baseline="0" dirty="0" smtClean="0">
                      <a:ln>
                        <a:noFill/>
                      </a:ln>
                      <a:solidFill>
                        <a:schemeClr val="bg1"/>
                      </a:solidFill>
                      <a:effectLst/>
                      <a:latin typeface="Arial" pitchFamily="34" charset="0"/>
                      <a:cs typeface="Arial" pitchFamily="34" charset="0"/>
                    </a:endParaRPr>
                  </a:p>
                </p:txBody>
              </p:sp>
              <p:grpSp>
                <p:nvGrpSpPr>
                  <p:cNvPr id="117769" name="Group 9"/>
                  <p:cNvGrpSpPr>
                    <a:grpSpLocks/>
                  </p:cNvGrpSpPr>
                  <p:nvPr/>
                </p:nvGrpSpPr>
                <p:grpSpPr bwMode="auto">
                  <a:xfrm>
                    <a:off x="-120" y="4155"/>
                    <a:ext cx="10245" cy="5784"/>
                    <a:chOff x="-120" y="4155"/>
                    <a:chExt cx="10245" cy="5784"/>
                  </a:xfrm>
                </p:grpSpPr>
                <p:grpSp>
                  <p:nvGrpSpPr>
                    <p:cNvPr id="117770" name="Group 10"/>
                    <p:cNvGrpSpPr>
                      <a:grpSpLocks/>
                    </p:cNvGrpSpPr>
                    <p:nvPr/>
                  </p:nvGrpSpPr>
                  <p:grpSpPr bwMode="auto">
                    <a:xfrm>
                      <a:off x="1583" y="4155"/>
                      <a:ext cx="8542" cy="1187"/>
                      <a:chOff x="1583" y="4155"/>
                      <a:chExt cx="8542" cy="1187"/>
                    </a:xfrm>
                  </p:grpSpPr>
                  <p:cxnSp>
                    <p:nvCxnSpPr>
                      <p:cNvPr id="117771" name="AutoShape 11"/>
                      <p:cNvCxnSpPr>
                        <a:cxnSpLocks noChangeShapeType="1"/>
                      </p:cNvCxnSpPr>
                      <p:nvPr/>
                    </p:nvCxnSpPr>
                    <p:spPr bwMode="auto">
                      <a:xfrm>
                        <a:off x="2490" y="4590"/>
                        <a:ext cx="1" cy="270"/>
                      </a:xfrm>
                      <a:prstGeom prst="straightConnector1">
                        <a:avLst/>
                      </a:prstGeom>
                      <a:noFill/>
                      <a:ln w="38100">
                        <a:solidFill>
                          <a:srgbClr val="000000"/>
                        </a:solidFill>
                        <a:round/>
                        <a:headEnd/>
                        <a:tailEnd/>
                      </a:ln>
                    </p:spPr>
                  </p:cxnSp>
                  <p:cxnSp>
                    <p:nvCxnSpPr>
                      <p:cNvPr id="117772" name="AutoShape 12"/>
                      <p:cNvCxnSpPr>
                        <a:cxnSpLocks noChangeShapeType="1"/>
                      </p:cNvCxnSpPr>
                      <p:nvPr/>
                    </p:nvCxnSpPr>
                    <p:spPr bwMode="auto">
                      <a:xfrm>
                        <a:off x="6855" y="4545"/>
                        <a:ext cx="1" cy="270"/>
                      </a:xfrm>
                      <a:prstGeom prst="straightConnector1">
                        <a:avLst/>
                      </a:prstGeom>
                      <a:noFill/>
                      <a:ln w="38100">
                        <a:solidFill>
                          <a:srgbClr val="000000"/>
                        </a:solidFill>
                        <a:round/>
                        <a:headEnd/>
                        <a:tailEnd/>
                      </a:ln>
                    </p:spPr>
                  </p:cxnSp>
                  <p:cxnSp>
                    <p:nvCxnSpPr>
                      <p:cNvPr id="117773" name="AutoShape 13"/>
                      <p:cNvCxnSpPr>
                        <a:cxnSpLocks noChangeShapeType="1"/>
                      </p:cNvCxnSpPr>
                      <p:nvPr/>
                    </p:nvCxnSpPr>
                    <p:spPr bwMode="auto">
                      <a:xfrm>
                        <a:off x="8265" y="4545"/>
                        <a:ext cx="1" cy="270"/>
                      </a:xfrm>
                      <a:prstGeom prst="straightConnector1">
                        <a:avLst/>
                      </a:prstGeom>
                      <a:noFill/>
                      <a:ln w="38100">
                        <a:solidFill>
                          <a:srgbClr val="000000"/>
                        </a:solidFill>
                        <a:round/>
                        <a:headEnd/>
                        <a:tailEnd/>
                      </a:ln>
                    </p:spPr>
                  </p:cxnSp>
                  <p:cxnSp>
                    <p:nvCxnSpPr>
                      <p:cNvPr id="117774" name="AutoShape 14"/>
                      <p:cNvCxnSpPr>
                        <a:cxnSpLocks noChangeShapeType="1"/>
                      </p:cNvCxnSpPr>
                      <p:nvPr/>
                    </p:nvCxnSpPr>
                    <p:spPr bwMode="auto">
                      <a:xfrm>
                        <a:off x="9675" y="4545"/>
                        <a:ext cx="1" cy="270"/>
                      </a:xfrm>
                      <a:prstGeom prst="straightConnector1">
                        <a:avLst/>
                      </a:prstGeom>
                      <a:noFill/>
                      <a:ln w="38100">
                        <a:solidFill>
                          <a:srgbClr val="000000"/>
                        </a:solidFill>
                        <a:round/>
                        <a:headEnd/>
                        <a:tailEnd/>
                      </a:ln>
                    </p:spPr>
                  </p:cxnSp>
                  <p:cxnSp>
                    <p:nvCxnSpPr>
                      <p:cNvPr id="117775" name="AutoShape 15"/>
                      <p:cNvCxnSpPr>
                        <a:cxnSpLocks noChangeShapeType="1"/>
                      </p:cNvCxnSpPr>
                      <p:nvPr/>
                    </p:nvCxnSpPr>
                    <p:spPr bwMode="auto">
                      <a:xfrm>
                        <a:off x="1583" y="4696"/>
                        <a:ext cx="8505" cy="0"/>
                      </a:xfrm>
                      <a:prstGeom prst="straightConnector1">
                        <a:avLst/>
                      </a:prstGeom>
                      <a:noFill/>
                      <a:ln w="38100">
                        <a:solidFill>
                          <a:srgbClr val="000000"/>
                        </a:solidFill>
                        <a:round/>
                        <a:headEnd/>
                        <a:tailEnd type="triangle" w="med" len="med"/>
                      </a:ln>
                    </p:spPr>
                  </p:cxnSp>
                  <p:sp>
                    <p:nvSpPr>
                      <p:cNvPr id="117776" name="Text Box 16"/>
                      <p:cNvSpPr txBox="1">
                        <a:spLocks noChangeArrowheads="1"/>
                      </p:cNvSpPr>
                      <p:nvPr/>
                    </p:nvSpPr>
                    <p:spPr bwMode="auto">
                      <a:xfrm>
                        <a:off x="2280" y="4155"/>
                        <a:ext cx="375" cy="390"/>
                      </a:xfrm>
                      <a:prstGeom prst="rect">
                        <a:avLst/>
                      </a:prstGeom>
                      <a:solidFill>
                        <a:srgbClr val="00FF00"/>
                      </a:solidFill>
                      <a:ln w="3810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sz="2000" b="1" i="0" u="none" strike="noStrike" cap="none" normalizeH="0" baseline="0" smtClean="0">
                            <a:ln>
                              <a:noFill/>
                            </a:ln>
                            <a:solidFill>
                              <a:schemeClr val="bg1"/>
                            </a:solidFill>
                            <a:effectLst/>
                            <a:latin typeface="Times New Roman" pitchFamily="18" charset="0"/>
                            <a:ea typeface="Arial" pitchFamily="34" charset="0"/>
                            <a:cs typeface="Arial" pitchFamily="34" charset="0"/>
                          </a:rPr>
                          <a:t>0</a:t>
                        </a:r>
                        <a:endParaRPr kumimoji="0" lang="fr-FR" sz="2800" b="0" i="0" u="none" strike="noStrike" cap="none" normalizeH="0" baseline="0" smtClean="0">
                          <a:ln>
                            <a:noFill/>
                          </a:ln>
                          <a:solidFill>
                            <a:schemeClr val="bg1"/>
                          </a:solidFill>
                          <a:effectLst/>
                          <a:latin typeface="Arial" pitchFamily="34" charset="0"/>
                          <a:cs typeface="Arial" pitchFamily="34" charset="0"/>
                        </a:endParaRPr>
                      </a:p>
                    </p:txBody>
                  </p:sp>
                  <p:sp>
                    <p:nvSpPr>
                      <p:cNvPr id="117777" name="Text Box 17"/>
                      <p:cNvSpPr txBox="1">
                        <a:spLocks noChangeArrowheads="1"/>
                      </p:cNvSpPr>
                      <p:nvPr/>
                    </p:nvSpPr>
                    <p:spPr bwMode="auto">
                      <a:xfrm>
                        <a:off x="3705" y="4155"/>
                        <a:ext cx="375" cy="390"/>
                      </a:xfrm>
                      <a:prstGeom prst="rect">
                        <a:avLst/>
                      </a:prstGeom>
                      <a:solidFill>
                        <a:srgbClr val="00FF00"/>
                      </a:solidFill>
                      <a:ln w="3810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sz="20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1</a:t>
                        </a:r>
                        <a:endParaRPr kumimoji="0" lang="fr-FR" sz="2800" b="0" i="0" u="none" strike="noStrike" cap="none" normalizeH="0" baseline="0" dirty="0" smtClean="0">
                          <a:ln>
                            <a:noFill/>
                          </a:ln>
                          <a:solidFill>
                            <a:schemeClr val="bg1"/>
                          </a:solidFill>
                          <a:effectLst/>
                          <a:latin typeface="Arial" pitchFamily="34" charset="0"/>
                          <a:cs typeface="Arial" pitchFamily="34" charset="0"/>
                        </a:endParaRPr>
                      </a:p>
                    </p:txBody>
                  </p:sp>
                  <p:sp>
                    <p:nvSpPr>
                      <p:cNvPr id="117778" name="Text Box 18"/>
                      <p:cNvSpPr txBox="1">
                        <a:spLocks noChangeArrowheads="1"/>
                      </p:cNvSpPr>
                      <p:nvPr/>
                    </p:nvSpPr>
                    <p:spPr bwMode="auto">
                      <a:xfrm>
                        <a:off x="5265" y="4155"/>
                        <a:ext cx="375" cy="390"/>
                      </a:xfrm>
                      <a:prstGeom prst="rect">
                        <a:avLst/>
                      </a:prstGeom>
                      <a:solidFill>
                        <a:srgbClr val="00FF00"/>
                      </a:solidFill>
                      <a:ln w="3810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sz="2000" b="1" i="0" u="none" strike="noStrike" cap="none" normalizeH="0" baseline="0" smtClean="0">
                            <a:ln>
                              <a:noFill/>
                            </a:ln>
                            <a:solidFill>
                              <a:schemeClr val="bg1"/>
                            </a:solidFill>
                            <a:effectLst/>
                            <a:latin typeface="Times New Roman" pitchFamily="18" charset="0"/>
                            <a:ea typeface="Arial" pitchFamily="34" charset="0"/>
                            <a:cs typeface="Arial" pitchFamily="34" charset="0"/>
                          </a:rPr>
                          <a:t>2</a:t>
                        </a:r>
                        <a:endParaRPr kumimoji="0" lang="fr-FR" sz="2800" b="0" i="0" u="none" strike="noStrike" cap="none" normalizeH="0" baseline="0" smtClean="0">
                          <a:ln>
                            <a:noFill/>
                          </a:ln>
                          <a:solidFill>
                            <a:schemeClr val="bg1"/>
                          </a:solidFill>
                          <a:effectLst/>
                          <a:latin typeface="Arial" pitchFamily="34" charset="0"/>
                          <a:cs typeface="Arial" pitchFamily="34" charset="0"/>
                        </a:endParaRPr>
                      </a:p>
                    </p:txBody>
                  </p:sp>
                  <p:sp>
                    <p:nvSpPr>
                      <p:cNvPr id="117779" name="Text Box 19"/>
                      <p:cNvSpPr txBox="1">
                        <a:spLocks noChangeArrowheads="1"/>
                      </p:cNvSpPr>
                      <p:nvPr/>
                    </p:nvSpPr>
                    <p:spPr bwMode="auto">
                      <a:xfrm>
                        <a:off x="6660" y="4155"/>
                        <a:ext cx="375" cy="390"/>
                      </a:xfrm>
                      <a:prstGeom prst="rect">
                        <a:avLst/>
                      </a:prstGeom>
                      <a:solidFill>
                        <a:srgbClr val="00FF00"/>
                      </a:solidFill>
                      <a:ln w="3810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sz="2000" b="1" i="0" u="none" strike="noStrike" cap="none" normalizeH="0" baseline="0" smtClean="0">
                            <a:ln>
                              <a:noFill/>
                            </a:ln>
                            <a:solidFill>
                              <a:schemeClr val="bg1"/>
                            </a:solidFill>
                            <a:effectLst/>
                            <a:latin typeface="Times New Roman" pitchFamily="18" charset="0"/>
                            <a:ea typeface="Arial" pitchFamily="34" charset="0"/>
                            <a:cs typeface="Arial" pitchFamily="34" charset="0"/>
                          </a:rPr>
                          <a:t>3</a:t>
                        </a:r>
                        <a:endParaRPr kumimoji="0" lang="fr-FR" sz="2800" b="0" i="0" u="none" strike="noStrike" cap="none" normalizeH="0" baseline="0" smtClean="0">
                          <a:ln>
                            <a:noFill/>
                          </a:ln>
                          <a:solidFill>
                            <a:schemeClr val="bg1"/>
                          </a:solidFill>
                          <a:effectLst/>
                          <a:latin typeface="Arial" pitchFamily="34" charset="0"/>
                          <a:cs typeface="Arial" pitchFamily="34" charset="0"/>
                        </a:endParaRPr>
                      </a:p>
                    </p:txBody>
                  </p:sp>
                  <p:sp>
                    <p:nvSpPr>
                      <p:cNvPr id="117780" name="Text Box 20"/>
                      <p:cNvSpPr txBox="1">
                        <a:spLocks noChangeArrowheads="1"/>
                      </p:cNvSpPr>
                      <p:nvPr/>
                    </p:nvSpPr>
                    <p:spPr bwMode="auto">
                      <a:xfrm>
                        <a:off x="8025" y="4155"/>
                        <a:ext cx="375" cy="390"/>
                      </a:xfrm>
                      <a:prstGeom prst="rect">
                        <a:avLst/>
                      </a:prstGeom>
                      <a:solidFill>
                        <a:srgbClr val="00FF00"/>
                      </a:solidFill>
                      <a:ln w="3810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sz="2000" b="1" i="0" u="none" strike="noStrike" cap="none" normalizeH="0" baseline="0" smtClean="0">
                            <a:ln>
                              <a:noFill/>
                            </a:ln>
                            <a:solidFill>
                              <a:schemeClr val="bg1"/>
                            </a:solidFill>
                            <a:effectLst/>
                            <a:latin typeface="Times New Roman" pitchFamily="18" charset="0"/>
                            <a:ea typeface="Arial" pitchFamily="34" charset="0"/>
                            <a:cs typeface="Arial" pitchFamily="34" charset="0"/>
                          </a:rPr>
                          <a:t>4</a:t>
                        </a:r>
                        <a:endParaRPr kumimoji="0" lang="fr-FR" sz="2800" b="0" i="0" u="none" strike="noStrike" cap="none" normalizeH="0" baseline="0" smtClean="0">
                          <a:ln>
                            <a:noFill/>
                          </a:ln>
                          <a:solidFill>
                            <a:schemeClr val="bg1"/>
                          </a:solidFill>
                          <a:effectLst/>
                          <a:latin typeface="Arial" pitchFamily="34" charset="0"/>
                          <a:cs typeface="Arial" pitchFamily="34" charset="0"/>
                        </a:endParaRPr>
                      </a:p>
                    </p:txBody>
                  </p:sp>
                  <p:sp>
                    <p:nvSpPr>
                      <p:cNvPr id="117781" name="Text Box 21"/>
                      <p:cNvSpPr txBox="1">
                        <a:spLocks noChangeArrowheads="1"/>
                      </p:cNvSpPr>
                      <p:nvPr/>
                    </p:nvSpPr>
                    <p:spPr bwMode="auto">
                      <a:xfrm>
                        <a:off x="9435" y="4155"/>
                        <a:ext cx="375" cy="390"/>
                      </a:xfrm>
                      <a:prstGeom prst="rect">
                        <a:avLst/>
                      </a:prstGeom>
                      <a:solidFill>
                        <a:srgbClr val="00FF00"/>
                      </a:solidFill>
                      <a:ln w="3810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sz="2000" b="1" i="0" u="none" strike="noStrike" cap="none" normalizeH="0" baseline="0" smtClean="0">
                            <a:ln>
                              <a:noFill/>
                            </a:ln>
                            <a:solidFill>
                              <a:schemeClr val="bg1"/>
                            </a:solidFill>
                            <a:effectLst/>
                            <a:latin typeface="Times New Roman" pitchFamily="18" charset="0"/>
                            <a:ea typeface="Arial" pitchFamily="34" charset="0"/>
                            <a:cs typeface="Arial" pitchFamily="34" charset="0"/>
                          </a:rPr>
                          <a:t>5</a:t>
                        </a:r>
                        <a:endParaRPr kumimoji="0" lang="fr-FR" sz="2800" b="0" i="0" u="none" strike="noStrike" cap="none" normalizeH="0" baseline="0" smtClean="0">
                          <a:ln>
                            <a:noFill/>
                          </a:ln>
                          <a:solidFill>
                            <a:schemeClr val="bg1"/>
                          </a:solidFill>
                          <a:effectLst/>
                          <a:latin typeface="Arial" pitchFamily="34" charset="0"/>
                          <a:cs typeface="Arial" pitchFamily="34" charset="0"/>
                        </a:endParaRPr>
                      </a:p>
                    </p:txBody>
                  </p:sp>
                  <p:sp>
                    <p:nvSpPr>
                      <p:cNvPr id="117782" name="Text Box 22"/>
                      <p:cNvSpPr txBox="1">
                        <a:spLocks noChangeArrowheads="1"/>
                      </p:cNvSpPr>
                      <p:nvPr/>
                    </p:nvSpPr>
                    <p:spPr bwMode="auto">
                      <a:xfrm>
                        <a:off x="1905" y="4860"/>
                        <a:ext cx="1080" cy="450"/>
                      </a:xfrm>
                      <a:prstGeom prst="rect">
                        <a:avLst/>
                      </a:prstGeom>
                      <a:solidFill>
                        <a:srgbClr val="FFFF00"/>
                      </a:solidFill>
                      <a:ln w="3810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 typeface="Arial" pitchFamily="34" charset="0"/>
                          <a:buChar char="-"/>
                          <a:tabLst/>
                        </a:pPr>
                        <a:r>
                          <a:rPr kumimoji="0" lang="fr-FR" sz="2000" b="1" i="0" u="none" strike="noStrike" cap="none" normalizeH="0" baseline="0" smtClean="0">
                            <a:ln>
                              <a:noFill/>
                            </a:ln>
                            <a:solidFill>
                              <a:schemeClr val="bg1"/>
                            </a:solidFill>
                            <a:effectLst/>
                            <a:latin typeface="Times New Roman" pitchFamily="18" charset="0"/>
                            <a:ea typeface="Arial" pitchFamily="34" charset="0"/>
                            <a:cs typeface="Arial" pitchFamily="34" charset="0"/>
                          </a:rPr>
                          <a:t>30000</a:t>
                        </a:r>
                        <a:endParaRPr kumimoji="0" lang="fr-FR" sz="2800" b="0" i="0" u="none" strike="noStrike" cap="none" normalizeH="0" baseline="0" smtClean="0">
                          <a:ln>
                            <a:noFill/>
                          </a:ln>
                          <a:solidFill>
                            <a:schemeClr val="bg1"/>
                          </a:solidFill>
                          <a:effectLst/>
                          <a:latin typeface="Arial" pitchFamily="34" charset="0"/>
                          <a:cs typeface="Arial" pitchFamily="34" charset="0"/>
                        </a:endParaRPr>
                      </a:p>
                    </p:txBody>
                  </p:sp>
                  <p:sp>
                    <p:nvSpPr>
                      <p:cNvPr id="117783" name="Text Box 23"/>
                      <p:cNvSpPr txBox="1">
                        <a:spLocks noChangeArrowheads="1"/>
                      </p:cNvSpPr>
                      <p:nvPr/>
                    </p:nvSpPr>
                    <p:spPr bwMode="auto">
                      <a:xfrm>
                        <a:off x="3420" y="4892"/>
                        <a:ext cx="975" cy="450"/>
                      </a:xfrm>
                      <a:prstGeom prst="rect">
                        <a:avLst/>
                      </a:prstGeom>
                      <a:solidFill>
                        <a:srgbClr val="FFFF00"/>
                      </a:solidFill>
                      <a:ln w="3810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fr-FR" sz="2000" b="1" i="0" u="none" strike="noStrike" cap="none" normalizeH="0" baseline="0" smtClean="0">
                            <a:ln>
                              <a:noFill/>
                            </a:ln>
                            <a:solidFill>
                              <a:schemeClr val="bg1"/>
                            </a:solidFill>
                            <a:effectLst/>
                            <a:latin typeface="Times New Roman" pitchFamily="18" charset="0"/>
                            <a:ea typeface="Arial" pitchFamily="34" charset="0"/>
                            <a:cs typeface="Arial" pitchFamily="34" charset="0"/>
                          </a:rPr>
                          <a:t>1100</a:t>
                        </a:r>
                        <a:endParaRPr kumimoji="0" lang="fr-FR" sz="2800" b="0" i="0" u="none" strike="noStrike" cap="none" normalizeH="0" baseline="0" smtClean="0">
                          <a:ln>
                            <a:noFill/>
                          </a:ln>
                          <a:solidFill>
                            <a:schemeClr val="bg1"/>
                          </a:solidFill>
                          <a:effectLst/>
                          <a:latin typeface="Arial" pitchFamily="34" charset="0"/>
                          <a:cs typeface="Arial" pitchFamily="34" charset="0"/>
                        </a:endParaRPr>
                      </a:p>
                    </p:txBody>
                  </p:sp>
                  <p:sp>
                    <p:nvSpPr>
                      <p:cNvPr id="117784" name="Text Box 24"/>
                      <p:cNvSpPr txBox="1">
                        <a:spLocks noChangeArrowheads="1"/>
                      </p:cNvSpPr>
                      <p:nvPr/>
                    </p:nvSpPr>
                    <p:spPr bwMode="auto">
                      <a:xfrm>
                        <a:off x="4965" y="4892"/>
                        <a:ext cx="975" cy="450"/>
                      </a:xfrm>
                      <a:prstGeom prst="rect">
                        <a:avLst/>
                      </a:prstGeom>
                      <a:solidFill>
                        <a:srgbClr val="FFFF00"/>
                      </a:solidFill>
                      <a:ln w="3810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fr-FR" sz="20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1100</a:t>
                        </a:r>
                        <a:endParaRPr kumimoji="0" lang="fr-FR" sz="2800" b="0" i="0" u="none" strike="noStrike" cap="none" normalizeH="0" baseline="0" dirty="0" smtClean="0">
                          <a:ln>
                            <a:noFill/>
                          </a:ln>
                          <a:solidFill>
                            <a:schemeClr val="bg1"/>
                          </a:solidFill>
                          <a:effectLst/>
                          <a:latin typeface="Arial" pitchFamily="34" charset="0"/>
                          <a:cs typeface="Arial" pitchFamily="34" charset="0"/>
                        </a:endParaRPr>
                      </a:p>
                    </p:txBody>
                  </p:sp>
                  <p:sp>
                    <p:nvSpPr>
                      <p:cNvPr id="117785" name="Text Box 25"/>
                      <p:cNvSpPr txBox="1">
                        <a:spLocks noChangeArrowheads="1"/>
                      </p:cNvSpPr>
                      <p:nvPr/>
                    </p:nvSpPr>
                    <p:spPr bwMode="auto">
                      <a:xfrm>
                        <a:off x="6315" y="4892"/>
                        <a:ext cx="975" cy="450"/>
                      </a:xfrm>
                      <a:prstGeom prst="rect">
                        <a:avLst/>
                      </a:prstGeom>
                      <a:solidFill>
                        <a:srgbClr val="FFFF00"/>
                      </a:solidFill>
                      <a:ln w="3810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fr-FR" sz="20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1100</a:t>
                        </a:r>
                        <a:endParaRPr kumimoji="0" lang="fr-FR" sz="2800" b="0" i="0" u="none" strike="noStrike" cap="none" normalizeH="0" baseline="0" dirty="0" smtClean="0">
                          <a:ln>
                            <a:noFill/>
                          </a:ln>
                          <a:solidFill>
                            <a:schemeClr val="bg1"/>
                          </a:solidFill>
                          <a:effectLst/>
                          <a:latin typeface="Arial" pitchFamily="34" charset="0"/>
                          <a:cs typeface="Arial" pitchFamily="34" charset="0"/>
                        </a:endParaRPr>
                      </a:p>
                    </p:txBody>
                  </p:sp>
                  <p:sp>
                    <p:nvSpPr>
                      <p:cNvPr id="117786" name="Text Box 26"/>
                      <p:cNvSpPr txBox="1">
                        <a:spLocks noChangeArrowheads="1"/>
                      </p:cNvSpPr>
                      <p:nvPr/>
                    </p:nvSpPr>
                    <p:spPr bwMode="auto">
                      <a:xfrm>
                        <a:off x="7800" y="4892"/>
                        <a:ext cx="975" cy="420"/>
                      </a:xfrm>
                      <a:prstGeom prst="rect">
                        <a:avLst/>
                      </a:prstGeom>
                      <a:solidFill>
                        <a:srgbClr val="FFFF00"/>
                      </a:solidFill>
                      <a:ln w="3810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fr-FR" sz="20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1100</a:t>
                        </a:r>
                        <a:endParaRPr kumimoji="0" lang="fr-FR" sz="2800" b="0" i="0" u="none" strike="noStrike" cap="none" normalizeH="0" baseline="0" dirty="0" smtClean="0">
                          <a:ln>
                            <a:noFill/>
                          </a:ln>
                          <a:solidFill>
                            <a:schemeClr val="bg1"/>
                          </a:solidFill>
                          <a:effectLst/>
                          <a:latin typeface="Arial" pitchFamily="34" charset="0"/>
                          <a:cs typeface="Arial" pitchFamily="34" charset="0"/>
                        </a:endParaRPr>
                      </a:p>
                    </p:txBody>
                  </p:sp>
                  <p:sp>
                    <p:nvSpPr>
                      <p:cNvPr id="117787" name="Text Box 27"/>
                      <p:cNvSpPr txBox="1">
                        <a:spLocks noChangeArrowheads="1"/>
                      </p:cNvSpPr>
                      <p:nvPr/>
                    </p:nvSpPr>
                    <p:spPr bwMode="auto">
                      <a:xfrm>
                        <a:off x="9150" y="4880"/>
                        <a:ext cx="975" cy="435"/>
                      </a:xfrm>
                      <a:prstGeom prst="rect">
                        <a:avLst/>
                      </a:prstGeom>
                      <a:solidFill>
                        <a:srgbClr val="FFFF00"/>
                      </a:solidFill>
                      <a:ln w="3810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fr-FR" sz="20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1100</a:t>
                        </a:r>
                        <a:endParaRPr kumimoji="0" lang="fr-FR" sz="2800" b="0" i="0" u="none" strike="noStrike" cap="none" normalizeH="0" baseline="0" dirty="0" smtClean="0">
                          <a:ln>
                            <a:noFill/>
                          </a:ln>
                          <a:solidFill>
                            <a:schemeClr val="bg1"/>
                          </a:solidFill>
                          <a:effectLst/>
                          <a:latin typeface="Arial" pitchFamily="34" charset="0"/>
                          <a:cs typeface="Arial" pitchFamily="34" charset="0"/>
                        </a:endParaRPr>
                      </a:p>
                    </p:txBody>
                  </p:sp>
                </p:grpSp>
                <p:sp>
                  <p:nvSpPr>
                    <p:cNvPr id="117788" name="Text Box 28"/>
                    <p:cNvSpPr txBox="1">
                      <a:spLocks noChangeArrowheads="1"/>
                    </p:cNvSpPr>
                    <p:nvPr/>
                  </p:nvSpPr>
                  <p:spPr bwMode="auto">
                    <a:xfrm>
                      <a:off x="-33" y="5265"/>
                      <a:ext cx="1305" cy="369"/>
                    </a:xfrm>
                    <a:prstGeom prst="rect">
                      <a:avLst/>
                    </a:prstGeom>
                    <a:solidFill>
                      <a:srgbClr val="FF99FF"/>
                    </a:solidFill>
                    <a:ln w="3810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1" eaLnBrk="1" fontAlgn="base" latinLnBrk="0" hangingPunct="1">
                        <a:lnSpc>
                          <a:spcPct val="100000"/>
                        </a:lnSpc>
                        <a:spcBef>
                          <a:spcPct val="0"/>
                        </a:spcBef>
                        <a:spcAft>
                          <a:spcPts val="1000"/>
                        </a:spcAft>
                        <a:buClrTx/>
                        <a:buSzTx/>
                        <a:buFontTx/>
                        <a:buNone/>
                        <a:tabLst/>
                      </a:pPr>
                      <a:r>
                        <a:rPr kumimoji="0" lang="ar-DZ" sz="20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=- 3000 </a:t>
                      </a:r>
                      <a:endParaRPr kumimoji="0" lang="fr-FR" sz="2800" b="0" i="0" u="none" strike="noStrike" cap="none" normalizeH="0" baseline="0" dirty="0" smtClean="0">
                        <a:ln>
                          <a:noFill/>
                        </a:ln>
                        <a:solidFill>
                          <a:schemeClr val="bg1"/>
                        </a:solidFill>
                        <a:effectLst/>
                        <a:latin typeface="Times New Roman" pitchFamily="18" charset="0"/>
                        <a:cs typeface="Times New Roman" pitchFamily="18" charset="0"/>
                      </a:endParaRPr>
                    </a:p>
                  </p:txBody>
                </p:sp>
                <p:grpSp>
                  <p:nvGrpSpPr>
                    <p:cNvPr id="117789" name="Group 29"/>
                    <p:cNvGrpSpPr>
                      <a:grpSpLocks/>
                    </p:cNvGrpSpPr>
                    <p:nvPr/>
                  </p:nvGrpSpPr>
                  <p:grpSpPr bwMode="auto">
                    <a:xfrm>
                      <a:off x="-120" y="5235"/>
                      <a:ext cx="9810" cy="4704"/>
                      <a:chOff x="-120" y="5235"/>
                      <a:chExt cx="9810" cy="4704"/>
                    </a:xfrm>
                  </p:grpSpPr>
                  <p:sp>
                    <p:nvSpPr>
                      <p:cNvPr id="117790" name="Text Box 30"/>
                      <p:cNvSpPr txBox="1">
                        <a:spLocks noChangeArrowheads="1"/>
                      </p:cNvSpPr>
                      <p:nvPr/>
                    </p:nvSpPr>
                    <p:spPr bwMode="auto">
                      <a:xfrm>
                        <a:off x="-75" y="6593"/>
                        <a:ext cx="1395" cy="384"/>
                      </a:xfrm>
                      <a:prstGeom prst="rect">
                        <a:avLst/>
                      </a:prstGeom>
                      <a:solidFill>
                        <a:srgbClr val="FF99FF"/>
                      </a:solidFill>
                      <a:ln w="3810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1" eaLnBrk="1" fontAlgn="base" latinLnBrk="0" hangingPunct="1">
                          <a:lnSpc>
                            <a:spcPct val="100000"/>
                          </a:lnSpc>
                          <a:spcBef>
                            <a:spcPct val="0"/>
                          </a:spcBef>
                          <a:spcAft>
                            <a:spcPts val="1000"/>
                          </a:spcAft>
                          <a:buClrTx/>
                          <a:buSzTx/>
                          <a:buFontTx/>
                          <a:buNone/>
                          <a:tabLst/>
                        </a:pPr>
                        <a:r>
                          <a:rPr kumimoji="0" lang="fr-FR" sz="20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 </a:t>
                        </a:r>
                        <a:r>
                          <a:rPr kumimoji="0" lang="ar-DZ" sz="20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 </a:t>
                        </a:r>
                        <a:r>
                          <a:rPr kumimoji="0" lang="fr-FR" sz="20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909.09</a:t>
                        </a:r>
                        <a:endParaRPr kumimoji="0" lang="fr-FR" sz="2800" b="0" i="0" u="none" strike="noStrike" cap="none" normalizeH="0" baseline="0" dirty="0" smtClean="0">
                          <a:ln>
                            <a:noFill/>
                          </a:ln>
                          <a:solidFill>
                            <a:schemeClr val="bg1"/>
                          </a:solidFill>
                          <a:effectLst/>
                          <a:latin typeface="Arial" pitchFamily="34" charset="0"/>
                          <a:cs typeface="Arial" pitchFamily="34" charset="0"/>
                        </a:endParaRPr>
                      </a:p>
                    </p:txBody>
                  </p:sp>
                  <p:cxnSp>
                    <p:nvCxnSpPr>
                      <p:cNvPr id="117791" name="AutoShape 31"/>
                      <p:cNvCxnSpPr>
                        <a:cxnSpLocks noChangeShapeType="1"/>
                      </p:cNvCxnSpPr>
                      <p:nvPr/>
                    </p:nvCxnSpPr>
                    <p:spPr bwMode="auto">
                      <a:xfrm flipH="1">
                        <a:off x="1320" y="6761"/>
                        <a:ext cx="735" cy="0"/>
                      </a:xfrm>
                      <a:prstGeom prst="straightConnector1">
                        <a:avLst/>
                      </a:prstGeom>
                      <a:noFill/>
                      <a:ln w="38100">
                        <a:solidFill>
                          <a:srgbClr val="000000"/>
                        </a:solidFill>
                        <a:round/>
                        <a:headEnd/>
                        <a:tailEnd/>
                      </a:ln>
                    </p:spPr>
                  </p:cxnSp>
                  <p:sp>
                    <p:nvSpPr>
                      <p:cNvPr id="117792" name="Text Box 32"/>
                      <p:cNvSpPr txBox="1">
                        <a:spLocks noChangeArrowheads="1"/>
                      </p:cNvSpPr>
                      <p:nvPr/>
                    </p:nvSpPr>
                    <p:spPr bwMode="auto">
                      <a:xfrm>
                        <a:off x="1350" y="7183"/>
                        <a:ext cx="870" cy="385"/>
                      </a:xfrm>
                      <a:prstGeom prst="rect">
                        <a:avLst/>
                      </a:prstGeom>
                      <a:solidFill>
                        <a:srgbClr val="FFFFFF"/>
                      </a:solidFill>
                      <a:ln w="3810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1" eaLnBrk="1" fontAlgn="base" latinLnBrk="0" hangingPunct="1">
                          <a:lnSpc>
                            <a:spcPct val="100000"/>
                          </a:lnSpc>
                          <a:spcBef>
                            <a:spcPct val="0"/>
                          </a:spcBef>
                          <a:spcAft>
                            <a:spcPts val="1000"/>
                          </a:spcAft>
                          <a:buClrTx/>
                          <a:buSzTx/>
                          <a:buFontTx/>
                          <a:buNone/>
                          <a:tabLst/>
                        </a:pPr>
                        <a:r>
                          <a:rPr kumimoji="0" lang="fr-FR" sz="20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1100 </a:t>
                        </a:r>
                        <a:endParaRPr kumimoji="0" lang="fr-FR" sz="2800" b="0" i="0" u="none" strike="noStrike" cap="none" normalizeH="0" baseline="0" dirty="0" smtClean="0">
                          <a:ln>
                            <a:noFill/>
                          </a:ln>
                          <a:solidFill>
                            <a:schemeClr val="bg1"/>
                          </a:solidFill>
                          <a:effectLst/>
                          <a:latin typeface="Arial" pitchFamily="34" charset="0"/>
                          <a:cs typeface="Arial" pitchFamily="34" charset="0"/>
                        </a:endParaRPr>
                      </a:p>
                    </p:txBody>
                  </p:sp>
                  <p:sp>
                    <p:nvSpPr>
                      <p:cNvPr id="117793" name="Text Box 33"/>
                      <p:cNvSpPr txBox="1">
                        <a:spLocks noChangeArrowheads="1"/>
                      </p:cNvSpPr>
                      <p:nvPr/>
                    </p:nvSpPr>
                    <p:spPr bwMode="auto">
                      <a:xfrm>
                        <a:off x="-45" y="7335"/>
                        <a:ext cx="1395" cy="396"/>
                      </a:xfrm>
                      <a:prstGeom prst="rect">
                        <a:avLst/>
                      </a:prstGeom>
                      <a:solidFill>
                        <a:srgbClr val="FF99FF"/>
                      </a:solidFill>
                      <a:ln w="3810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1" eaLnBrk="1" fontAlgn="base" latinLnBrk="0" hangingPunct="1">
                          <a:lnSpc>
                            <a:spcPct val="100000"/>
                          </a:lnSpc>
                          <a:spcBef>
                            <a:spcPct val="0"/>
                          </a:spcBef>
                          <a:spcAft>
                            <a:spcPts val="1000"/>
                          </a:spcAft>
                          <a:buClrTx/>
                          <a:buSzTx/>
                          <a:buFontTx/>
                          <a:buNone/>
                          <a:tabLst/>
                        </a:pPr>
                        <a:r>
                          <a:rPr kumimoji="0" lang="fr-FR" sz="20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a:t>
                        </a:r>
                        <a:r>
                          <a:rPr kumimoji="0" lang="ar-DZ" sz="20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 </a:t>
                        </a:r>
                        <a:r>
                          <a:rPr kumimoji="0" lang="fr-FR" sz="20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 826.44</a:t>
                        </a:r>
                        <a:endParaRPr kumimoji="0" lang="fr-FR" sz="2800" b="0" i="0" u="none" strike="noStrike" cap="none" normalizeH="0" baseline="0" dirty="0" smtClean="0">
                          <a:ln>
                            <a:noFill/>
                          </a:ln>
                          <a:solidFill>
                            <a:schemeClr val="bg1"/>
                          </a:solidFill>
                          <a:effectLst/>
                          <a:latin typeface="Arial" pitchFamily="34" charset="0"/>
                          <a:cs typeface="Arial" pitchFamily="34" charset="0"/>
                        </a:endParaRPr>
                      </a:p>
                    </p:txBody>
                  </p:sp>
                  <p:cxnSp>
                    <p:nvCxnSpPr>
                      <p:cNvPr id="117794" name="AutoShape 34"/>
                      <p:cNvCxnSpPr>
                        <a:cxnSpLocks noChangeShapeType="1"/>
                      </p:cNvCxnSpPr>
                      <p:nvPr/>
                    </p:nvCxnSpPr>
                    <p:spPr bwMode="auto">
                      <a:xfrm flipH="1">
                        <a:off x="1350" y="7519"/>
                        <a:ext cx="735" cy="0"/>
                      </a:xfrm>
                      <a:prstGeom prst="straightConnector1">
                        <a:avLst/>
                      </a:prstGeom>
                      <a:noFill/>
                      <a:ln w="38100">
                        <a:solidFill>
                          <a:srgbClr val="000000"/>
                        </a:solidFill>
                        <a:round/>
                        <a:headEnd/>
                        <a:tailEnd/>
                      </a:ln>
                    </p:spPr>
                  </p:cxnSp>
                  <p:sp>
                    <p:nvSpPr>
                      <p:cNvPr id="117795" name="Text Box 35"/>
                      <p:cNvSpPr txBox="1">
                        <a:spLocks noChangeArrowheads="1"/>
                      </p:cNvSpPr>
                      <p:nvPr/>
                    </p:nvSpPr>
                    <p:spPr bwMode="auto">
                      <a:xfrm>
                        <a:off x="1275" y="7974"/>
                        <a:ext cx="870" cy="398"/>
                      </a:xfrm>
                      <a:prstGeom prst="rect">
                        <a:avLst/>
                      </a:prstGeom>
                      <a:solidFill>
                        <a:srgbClr val="FFFFFF"/>
                      </a:solidFill>
                      <a:ln w="3810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1" eaLnBrk="1" fontAlgn="base" latinLnBrk="0" hangingPunct="1">
                          <a:lnSpc>
                            <a:spcPct val="100000"/>
                          </a:lnSpc>
                          <a:spcBef>
                            <a:spcPct val="0"/>
                          </a:spcBef>
                          <a:spcAft>
                            <a:spcPts val="1000"/>
                          </a:spcAft>
                          <a:buClrTx/>
                          <a:buSzTx/>
                          <a:buFontTx/>
                          <a:buNone/>
                          <a:tabLst/>
                        </a:pPr>
                        <a:r>
                          <a:rPr kumimoji="0" lang="fr-FR" sz="20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1100 </a:t>
                        </a:r>
                        <a:endParaRPr kumimoji="0" lang="fr-FR" sz="2800" b="0" i="0" u="none" strike="noStrike" cap="none" normalizeH="0" baseline="0" dirty="0" smtClean="0">
                          <a:ln>
                            <a:noFill/>
                          </a:ln>
                          <a:solidFill>
                            <a:schemeClr val="bg1"/>
                          </a:solidFill>
                          <a:effectLst/>
                          <a:latin typeface="Arial" pitchFamily="34" charset="0"/>
                          <a:cs typeface="Arial" pitchFamily="34" charset="0"/>
                        </a:endParaRPr>
                      </a:p>
                    </p:txBody>
                  </p:sp>
                  <p:sp>
                    <p:nvSpPr>
                      <p:cNvPr id="117796" name="Text Box 36"/>
                      <p:cNvSpPr txBox="1">
                        <a:spLocks noChangeArrowheads="1"/>
                      </p:cNvSpPr>
                      <p:nvPr/>
                    </p:nvSpPr>
                    <p:spPr bwMode="auto">
                      <a:xfrm>
                        <a:off x="1269" y="8383"/>
                        <a:ext cx="892" cy="305"/>
                      </a:xfrm>
                      <a:prstGeom prst="rect">
                        <a:avLst/>
                      </a:prstGeom>
                      <a:solidFill>
                        <a:srgbClr val="FFFFFF"/>
                      </a:solidFill>
                      <a:ln w="3810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1" eaLnBrk="1" fontAlgn="base" latinLnBrk="0" hangingPunct="1">
                          <a:lnSpc>
                            <a:spcPct val="100000"/>
                          </a:lnSpc>
                          <a:spcBef>
                            <a:spcPct val="0"/>
                          </a:spcBef>
                          <a:spcAft>
                            <a:spcPts val="1000"/>
                          </a:spcAft>
                          <a:buClrTx/>
                          <a:buSzTx/>
                          <a:buFontTx/>
                          <a:buNone/>
                          <a:tabLst/>
                        </a:pPr>
                        <a:r>
                          <a:rPr kumimoji="0" lang="fr-FR" sz="20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1.10 </a:t>
                        </a:r>
                        <a:r>
                          <a:rPr kumimoji="0" lang="fr-FR" sz="2000" b="1" i="0" u="none" strike="noStrike" cap="none" normalizeH="0" baseline="30000" dirty="0" smtClean="0">
                            <a:ln>
                              <a:noFill/>
                            </a:ln>
                            <a:solidFill>
                              <a:schemeClr val="bg1"/>
                            </a:solidFill>
                            <a:effectLst/>
                            <a:latin typeface="Times New Roman" pitchFamily="18" charset="0"/>
                            <a:ea typeface="Arial" pitchFamily="34" charset="0"/>
                            <a:cs typeface="Arial" pitchFamily="34" charset="0"/>
                          </a:rPr>
                          <a:t>4</a:t>
                        </a:r>
                        <a:endParaRPr kumimoji="0" lang="fr-FR" sz="2800" b="0" i="0" u="none" strike="noStrike" cap="none" normalizeH="0" baseline="0" dirty="0" smtClean="0">
                          <a:ln>
                            <a:noFill/>
                          </a:ln>
                          <a:solidFill>
                            <a:schemeClr val="bg1"/>
                          </a:solidFill>
                          <a:effectLst/>
                          <a:latin typeface="Arial" pitchFamily="34" charset="0"/>
                          <a:cs typeface="Arial" pitchFamily="34" charset="0"/>
                        </a:endParaRPr>
                      </a:p>
                    </p:txBody>
                  </p:sp>
                  <p:sp>
                    <p:nvSpPr>
                      <p:cNvPr id="117797" name="Text Box 37"/>
                      <p:cNvSpPr txBox="1">
                        <a:spLocks noChangeArrowheads="1"/>
                      </p:cNvSpPr>
                      <p:nvPr/>
                    </p:nvSpPr>
                    <p:spPr bwMode="auto">
                      <a:xfrm>
                        <a:off x="-120" y="8165"/>
                        <a:ext cx="1395" cy="364"/>
                      </a:xfrm>
                      <a:prstGeom prst="rect">
                        <a:avLst/>
                      </a:prstGeom>
                      <a:solidFill>
                        <a:srgbClr val="FF99FF"/>
                      </a:solidFill>
                      <a:ln w="3810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1" eaLnBrk="1" fontAlgn="base" latinLnBrk="0" hangingPunct="1">
                          <a:lnSpc>
                            <a:spcPct val="100000"/>
                          </a:lnSpc>
                          <a:spcBef>
                            <a:spcPct val="0"/>
                          </a:spcBef>
                          <a:spcAft>
                            <a:spcPts val="1000"/>
                          </a:spcAft>
                          <a:buClrTx/>
                          <a:buSzTx/>
                          <a:buFontTx/>
                          <a:buNone/>
                          <a:tabLst/>
                        </a:pPr>
                        <a:r>
                          <a:rPr kumimoji="0" lang="fr-FR" sz="20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 </a:t>
                        </a:r>
                        <a:r>
                          <a:rPr kumimoji="0" lang="ar-DZ" sz="20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 </a:t>
                        </a:r>
                        <a:r>
                          <a:rPr kumimoji="0" lang="fr-FR" sz="20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751.31</a:t>
                        </a:r>
                        <a:endParaRPr kumimoji="0" lang="fr-FR" sz="2800" b="0" i="0" u="none" strike="noStrike" cap="none" normalizeH="0" baseline="0" dirty="0" smtClean="0">
                          <a:ln>
                            <a:noFill/>
                          </a:ln>
                          <a:solidFill>
                            <a:schemeClr val="bg1"/>
                          </a:solidFill>
                          <a:effectLst/>
                          <a:latin typeface="Arial" pitchFamily="34" charset="0"/>
                          <a:cs typeface="Arial" pitchFamily="34" charset="0"/>
                        </a:endParaRPr>
                      </a:p>
                    </p:txBody>
                  </p:sp>
                  <p:cxnSp>
                    <p:nvCxnSpPr>
                      <p:cNvPr id="117798" name="AutoShape 38"/>
                      <p:cNvCxnSpPr>
                        <a:cxnSpLocks noChangeShapeType="1"/>
                      </p:cNvCxnSpPr>
                      <p:nvPr/>
                    </p:nvCxnSpPr>
                    <p:spPr bwMode="auto">
                      <a:xfrm flipH="1">
                        <a:off x="1309" y="8349"/>
                        <a:ext cx="735" cy="0"/>
                      </a:xfrm>
                      <a:prstGeom prst="straightConnector1">
                        <a:avLst/>
                      </a:prstGeom>
                      <a:noFill/>
                      <a:ln w="38100">
                        <a:solidFill>
                          <a:srgbClr val="000000"/>
                        </a:solidFill>
                        <a:round/>
                        <a:headEnd/>
                        <a:tailEnd/>
                      </a:ln>
                    </p:spPr>
                  </p:cxnSp>
                  <p:sp>
                    <p:nvSpPr>
                      <p:cNvPr id="117799" name="Text Box 39"/>
                      <p:cNvSpPr txBox="1">
                        <a:spLocks noChangeArrowheads="1"/>
                      </p:cNvSpPr>
                      <p:nvPr/>
                    </p:nvSpPr>
                    <p:spPr bwMode="auto">
                      <a:xfrm>
                        <a:off x="1305" y="8783"/>
                        <a:ext cx="870" cy="387"/>
                      </a:xfrm>
                      <a:prstGeom prst="rect">
                        <a:avLst/>
                      </a:prstGeom>
                      <a:solidFill>
                        <a:srgbClr val="FFFFFF"/>
                      </a:solidFill>
                      <a:ln w="3810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1" eaLnBrk="1" fontAlgn="base" latinLnBrk="0" hangingPunct="1">
                          <a:lnSpc>
                            <a:spcPct val="100000"/>
                          </a:lnSpc>
                          <a:spcBef>
                            <a:spcPct val="0"/>
                          </a:spcBef>
                          <a:spcAft>
                            <a:spcPts val="1000"/>
                          </a:spcAft>
                          <a:buClrTx/>
                          <a:buSzTx/>
                          <a:buFontTx/>
                          <a:buNone/>
                          <a:tabLst/>
                        </a:pPr>
                        <a:r>
                          <a:rPr kumimoji="0" lang="fr-FR" sz="20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1100 </a:t>
                        </a:r>
                        <a:endParaRPr kumimoji="0" lang="fr-FR" sz="2800" b="0" i="0" u="none" strike="noStrike" cap="none" normalizeH="0" baseline="0" dirty="0" smtClean="0">
                          <a:ln>
                            <a:noFill/>
                          </a:ln>
                          <a:solidFill>
                            <a:schemeClr val="bg1"/>
                          </a:solidFill>
                          <a:effectLst/>
                          <a:latin typeface="Arial" pitchFamily="34" charset="0"/>
                          <a:cs typeface="Arial" pitchFamily="34" charset="0"/>
                        </a:endParaRPr>
                      </a:p>
                    </p:txBody>
                  </p:sp>
                  <p:sp>
                    <p:nvSpPr>
                      <p:cNvPr id="117800" name="Text Box 40"/>
                      <p:cNvSpPr txBox="1">
                        <a:spLocks noChangeArrowheads="1"/>
                      </p:cNvSpPr>
                      <p:nvPr/>
                    </p:nvSpPr>
                    <p:spPr bwMode="auto">
                      <a:xfrm>
                        <a:off x="1269" y="9128"/>
                        <a:ext cx="922" cy="375"/>
                      </a:xfrm>
                      <a:prstGeom prst="rect">
                        <a:avLst/>
                      </a:prstGeom>
                      <a:solidFill>
                        <a:srgbClr val="FFFFFF"/>
                      </a:solidFill>
                      <a:ln w="3810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1" eaLnBrk="1" fontAlgn="base" latinLnBrk="0" hangingPunct="1">
                          <a:lnSpc>
                            <a:spcPct val="100000"/>
                          </a:lnSpc>
                          <a:spcBef>
                            <a:spcPct val="0"/>
                          </a:spcBef>
                          <a:spcAft>
                            <a:spcPts val="1000"/>
                          </a:spcAft>
                          <a:buClrTx/>
                          <a:buSzTx/>
                          <a:buFontTx/>
                          <a:buNone/>
                          <a:tabLst/>
                        </a:pPr>
                        <a:r>
                          <a:rPr kumimoji="0" lang="fr-FR" sz="20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1.10 </a:t>
                        </a:r>
                        <a:r>
                          <a:rPr kumimoji="0" lang="fr-FR" sz="2000" b="1" i="0" u="none" strike="noStrike" cap="none" normalizeH="0" baseline="30000" dirty="0" smtClean="0">
                            <a:ln>
                              <a:noFill/>
                            </a:ln>
                            <a:solidFill>
                              <a:schemeClr val="bg1"/>
                            </a:solidFill>
                            <a:effectLst/>
                            <a:latin typeface="Times New Roman" pitchFamily="18" charset="0"/>
                            <a:ea typeface="Arial" pitchFamily="34" charset="0"/>
                            <a:cs typeface="Arial" pitchFamily="34" charset="0"/>
                          </a:rPr>
                          <a:t>5</a:t>
                        </a:r>
                        <a:endParaRPr kumimoji="0" lang="fr-FR" sz="2800" b="0" i="0" u="none" strike="noStrike" cap="none" normalizeH="0" baseline="0" dirty="0" smtClean="0">
                          <a:ln>
                            <a:noFill/>
                          </a:ln>
                          <a:solidFill>
                            <a:schemeClr val="bg1"/>
                          </a:solidFill>
                          <a:effectLst/>
                          <a:latin typeface="Arial" pitchFamily="34" charset="0"/>
                          <a:cs typeface="Arial" pitchFamily="34" charset="0"/>
                        </a:endParaRPr>
                      </a:p>
                    </p:txBody>
                  </p:sp>
                  <p:sp>
                    <p:nvSpPr>
                      <p:cNvPr id="117801" name="Text Box 41"/>
                      <p:cNvSpPr txBox="1">
                        <a:spLocks noChangeArrowheads="1"/>
                      </p:cNvSpPr>
                      <p:nvPr/>
                    </p:nvSpPr>
                    <p:spPr bwMode="auto">
                      <a:xfrm>
                        <a:off x="-90" y="8948"/>
                        <a:ext cx="1395" cy="450"/>
                      </a:xfrm>
                      <a:prstGeom prst="rect">
                        <a:avLst/>
                      </a:prstGeom>
                      <a:solidFill>
                        <a:srgbClr val="FF99FF"/>
                      </a:solidFill>
                      <a:ln w="3810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1" eaLnBrk="1" fontAlgn="base" latinLnBrk="0" hangingPunct="1">
                          <a:lnSpc>
                            <a:spcPct val="100000"/>
                          </a:lnSpc>
                          <a:spcBef>
                            <a:spcPct val="0"/>
                          </a:spcBef>
                          <a:spcAft>
                            <a:spcPts val="1000"/>
                          </a:spcAft>
                          <a:buClrTx/>
                          <a:buSzTx/>
                          <a:buFontTx/>
                          <a:buNone/>
                          <a:tabLst/>
                        </a:pPr>
                        <a:r>
                          <a:rPr kumimoji="0" lang="fr-FR" sz="20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a:t>
                        </a:r>
                        <a:r>
                          <a:rPr kumimoji="0" lang="ar-DZ" sz="20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 </a:t>
                        </a:r>
                        <a:r>
                          <a:rPr kumimoji="0" lang="fr-FR" sz="20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 683.01</a:t>
                        </a:r>
                        <a:endParaRPr kumimoji="0" lang="fr-FR" sz="2800" b="0" i="0" u="none" strike="noStrike" cap="none" normalizeH="0" baseline="0" dirty="0" smtClean="0">
                          <a:ln>
                            <a:noFill/>
                          </a:ln>
                          <a:solidFill>
                            <a:schemeClr val="bg1"/>
                          </a:solidFill>
                          <a:effectLst/>
                          <a:latin typeface="Arial" pitchFamily="34" charset="0"/>
                          <a:cs typeface="Arial" pitchFamily="34" charset="0"/>
                        </a:endParaRPr>
                      </a:p>
                    </p:txBody>
                  </p:sp>
                  <p:cxnSp>
                    <p:nvCxnSpPr>
                      <p:cNvPr id="117802" name="AutoShape 42"/>
                      <p:cNvCxnSpPr>
                        <a:cxnSpLocks noChangeShapeType="1"/>
                      </p:cNvCxnSpPr>
                      <p:nvPr/>
                    </p:nvCxnSpPr>
                    <p:spPr bwMode="auto">
                      <a:xfrm flipH="1">
                        <a:off x="1372" y="9158"/>
                        <a:ext cx="735" cy="0"/>
                      </a:xfrm>
                      <a:prstGeom prst="straightConnector1">
                        <a:avLst/>
                      </a:prstGeom>
                      <a:noFill/>
                      <a:ln w="38100">
                        <a:solidFill>
                          <a:srgbClr val="000000"/>
                        </a:solidFill>
                        <a:round/>
                        <a:headEnd/>
                        <a:tailEnd/>
                      </a:ln>
                    </p:spPr>
                  </p:cxnSp>
                  <p:grpSp>
                    <p:nvGrpSpPr>
                      <p:cNvPr id="117803" name="Group 43"/>
                      <p:cNvGrpSpPr>
                        <a:grpSpLocks/>
                      </p:cNvGrpSpPr>
                      <p:nvPr/>
                    </p:nvGrpSpPr>
                    <p:grpSpPr bwMode="auto">
                      <a:xfrm>
                        <a:off x="-33" y="5235"/>
                        <a:ext cx="9723" cy="3905"/>
                        <a:chOff x="-33" y="5235"/>
                        <a:chExt cx="9723" cy="3905"/>
                      </a:xfrm>
                    </p:grpSpPr>
                    <p:cxnSp>
                      <p:nvCxnSpPr>
                        <p:cNvPr id="117804" name="AutoShape 44"/>
                        <p:cNvCxnSpPr>
                          <a:cxnSpLocks noChangeShapeType="1"/>
                        </p:cNvCxnSpPr>
                        <p:nvPr/>
                      </p:nvCxnSpPr>
                      <p:spPr bwMode="auto">
                        <a:xfrm>
                          <a:off x="6854" y="5284"/>
                          <a:ext cx="0" cy="2206"/>
                        </a:xfrm>
                        <a:prstGeom prst="straightConnector1">
                          <a:avLst/>
                        </a:prstGeom>
                        <a:noFill/>
                        <a:ln w="38100">
                          <a:solidFill>
                            <a:srgbClr val="000000"/>
                          </a:solidFill>
                          <a:round/>
                          <a:headEnd/>
                          <a:tailEnd/>
                        </a:ln>
                      </p:spPr>
                    </p:cxnSp>
                    <p:cxnSp>
                      <p:nvCxnSpPr>
                        <p:cNvPr id="117805" name="AutoShape 45"/>
                        <p:cNvCxnSpPr>
                          <a:cxnSpLocks noChangeShapeType="1"/>
                        </p:cNvCxnSpPr>
                        <p:nvPr/>
                      </p:nvCxnSpPr>
                      <p:spPr bwMode="auto">
                        <a:xfrm>
                          <a:off x="8265" y="5315"/>
                          <a:ext cx="1" cy="3015"/>
                        </a:xfrm>
                        <a:prstGeom prst="straightConnector1">
                          <a:avLst/>
                        </a:prstGeom>
                        <a:noFill/>
                        <a:ln w="38100">
                          <a:solidFill>
                            <a:srgbClr val="000000"/>
                          </a:solidFill>
                          <a:round/>
                          <a:headEnd/>
                          <a:tailEnd/>
                        </a:ln>
                      </p:spPr>
                    </p:cxnSp>
                    <p:cxnSp>
                      <p:nvCxnSpPr>
                        <p:cNvPr id="117806" name="AutoShape 46"/>
                        <p:cNvCxnSpPr>
                          <a:cxnSpLocks noChangeShapeType="1"/>
                        </p:cNvCxnSpPr>
                        <p:nvPr/>
                      </p:nvCxnSpPr>
                      <p:spPr bwMode="auto">
                        <a:xfrm>
                          <a:off x="9690" y="5494"/>
                          <a:ext cx="0" cy="3630"/>
                        </a:xfrm>
                        <a:prstGeom prst="straightConnector1">
                          <a:avLst/>
                        </a:prstGeom>
                        <a:noFill/>
                        <a:ln w="38100">
                          <a:solidFill>
                            <a:srgbClr val="000000"/>
                          </a:solidFill>
                          <a:round/>
                          <a:headEnd/>
                          <a:tailEnd/>
                        </a:ln>
                      </p:spPr>
                    </p:cxnSp>
                    <p:grpSp>
                      <p:nvGrpSpPr>
                        <p:cNvPr id="117807" name="Group 47"/>
                        <p:cNvGrpSpPr>
                          <a:grpSpLocks/>
                        </p:cNvGrpSpPr>
                        <p:nvPr/>
                      </p:nvGrpSpPr>
                      <p:grpSpPr bwMode="auto">
                        <a:xfrm>
                          <a:off x="-33" y="5235"/>
                          <a:ext cx="4010" cy="1103"/>
                          <a:chOff x="-33" y="5235"/>
                          <a:chExt cx="4010" cy="1103"/>
                        </a:xfrm>
                      </p:grpSpPr>
                      <p:cxnSp>
                        <p:nvCxnSpPr>
                          <p:cNvPr id="117808" name="AutoShape 48"/>
                          <p:cNvCxnSpPr>
                            <a:cxnSpLocks noChangeShapeType="1"/>
                          </p:cNvCxnSpPr>
                          <p:nvPr/>
                        </p:nvCxnSpPr>
                        <p:spPr bwMode="auto">
                          <a:xfrm flipH="1">
                            <a:off x="3976" y="5235"/>
                            <a:ext cx="1" cy="796"/>
                          </a:xfrm>
                          <a:prstGeom prst="straightConnector1">
                            <a:avLst/>
                          </a:prstGeom>
                          <a:noFill/>
                          <a:ln w="38100">
                            <a:solidFill>
                              <a:srgbClr val="000000"/>
                            </a:solidFill>
                            <a:round/>
                            <a:headEnd/>
                            <a:tailEnd/>
                          </a:ln>
                        </p:spPr>
                      </p:cxnSp>
                      <p:sp>
                        <p:nvSpPr>
                          <p:cNvPr id="117809" name="Text Box 49"/>
                          <p:cNvSpPr txBox="1">
                            <a:spLocks noChangeArrowheads="1"/>
                          </p:cNvSpPr>
                          <p:nvPr/>
                        </p:nvSpPr>
                        <p:spPr bwMode="auto">
                          <a:xfrm>
                            <a:off x="1320" y="5697"/>
                            <a:ext cx="870" cy="387"/>
                          </a:xfrm>
                          <a:prstGeom prst="rect">
                            <a:avLst/>
                          </a:prstGeom>
                          <a:solidFill>
                            <a:srgbClr val="FFFFFF"/>
                          </a:solidFill>
                          <a:ln w="3810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1" eaLnBrk="1" fontAlgn="base" latinLnBrk="0" hangingPunct="1">
                              <a:lnSpc>
                                <a:spcPct val="100000"/>
                              </a:lnSpc>
                              <a:spcBef>
                                <a:spcPct val="0"/>
                              </a:spcBef>
                              <a:spcAft>
                                <a:spcPts val="1000"/>
                              </a:spcAft>
                              <a:buClrTx/>
                              <a:buSzTx/>
                              <a:buFontTx/>
                              <a:buNone/>
                              <a:tabLst/>
                            </a:pPr>
                            <a:r>
                              <a:rPr kumimoji="0" lang="fr-FR" sz="20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1100 </a:t>
                            </a:r>
                            <a:endParaRPr kumimoji="0" lang="fr-FR" sz="2800" b="0" i="0" u="none" strike="noStrike" cap="none" normalizeH="0" baseline="0" dirty="0" smtClean="0">
                              <a:ln>
                                <a:noFill/>
                              </a:ln>
                              <a:solidFill>
                                <a:schemeClr val="bg1"/>
                              </a:solidFill>
                              <a:effectLst/>
                              <a:latin typeface="Arial" pitchFamily="34" charset="0"/>
                              <a:cs typeface="Arial" pitchFamily="34" charset="0"/>
                            </a:endParaRPr>
                          </a:p>
                        </p:txBody>
                      </p:sp>
                      <p:cxnSp>
                        <p:nvCxnSpPr>
                          <p:cNvPr id="117810" name="AutoShape 50"/>
                          <p:cNvCxnSpPr>
                            <a:cxnSpLocks noChangeShapeType="1"/>
                          </p:cNvCxnSpPr>
                          <p:nvPr/>
                        </p:nvCxnSpPr>
                        <p:spPr bwMode="auto">
                          <a:xfrm flipH="1">
                            <a:off x="2176" y="6031"/>
                            <a:ext cx="1799" cy="0"/>
                          </a:xfrm>
                          <a:prstGeom prst="straightConnector1">
                            <a:avLst/>
                          </a:prstGeom>
                          <a:noFill/>
                          <a:ln w="38100">
                            <a:solidFill>
                              <a:srgbClr val="000000"/>
                            </a:solidFill>
                            <a:round/>
                            <a:headEnd/>
                            <a:tailEnd type="triangle" w="med" len="med"/>
                          </a:ln>
                        </p:spPr>
                      </p:cxnSp>
                      <p:sp>
                        <p:nvSpPr>
                          <p:cNvPr id="117811" name="Text Box 51"/>
                          <p:cNvSpPr txBox="1">
                            <a:spLocks noChangeArrowheads="1"/>
                          </p:cNvSpPr>
                          <p:nvPr/>
                        </p:nvSpPr>
                        <p:spPr bwMode="auto">
                          <a:xfrm>
                            <a:off x="1269" y="6041"/>
                            <a:ext cx="937" cy="297"/>
                          </a:xfrm>
                          <a:prstGeom prst="rect">
                            <a:avLst/>
                          </a:prstGeom>
                          <a:solidFill>
                            <a:srgbClr val="FFFFFF"/>
                          </a:solidFill>
                          <a:ln w="3810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1" eaLnBrk="1" fontAlgn="base" latinLnBrk="0" hangingPunct="1">
                              <a:lnSpc>
                                <a:spcPct val="100000"/>
                              </a:lnSpc>
                              <a:spcBef>
                                <a:spcPct val="0"/>
                              </a:spcBef>
                              <a:spcAft>
                                <a:spcPts val="1000"/>
                              </a:spcAft>
                              <a:buClrTx/>
                              <a:buSzTx/>
                              <a:buFontTx/>
                              <a:buNone/>
                              <a:tabLst/>
                            </a:pPr>
                            <a:r>
                              <a:rPr kumimoji="0" lang="fr-FR" sz="20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1.10 </a:t>
                            </a:r>
                            <a:r>
                              <a:rPr kumimoji="0" lang="fr-FR" sz="2000" b="1" i="0" u="none" strike="noStrike" cap="none" normalizeH="0" baseline="30000" dirty="0" smtClean="0">
                                <a:ln>
                                  <a:noFill/>
                                </a:ln>
                                <a:solidFill>
                                  <a:schemeClr val="bg1"/>
                                </a:solidFill>
                                <a:effectLst/>
                                <a:latin typeface="Times New Roman" pitchFamily="18" charset="0"/>
                                <a:ea typeface="Arial" pitchFamily="34" charset="0"/>
                                <a:cs typeface="Arial" pitchFamily="34" charset="0"/>
                              </a:rPr>
                              <a:t>1</a:t>
                            </a:r>
                            <a:endParaRPr kumimoji="0" lang="fr-FR" sz="2800" b="0" i="0" u="none" strike="noStrike" cap="none" normalizeH="0" baseline="0" dirty="0" smtClean="0">
                              <a:ln>
                                <a:noFill/>
                              </a:ln>
                              <a:solidFill>
                                <a:schemeClr val="bg1"/>
                              </a:solidFill>
                              <a:effectLst/>
                              <a:latin typeface="Arial" pitchFamily="34" charset="0"/>
                              <a:cs typeface="Arial" pitchFamily="34" charset="0"/>
                            </a:endParaRPr>
                          </a:p>
                        </p:txBody>
                      </p:sp>
                      <p:sp>
                        <p:nvSpPr>
                          <p:cNvPr id="117812" name="Text Box 52"/>
                          <p:cNvSpPr txBox="1">
                            <a:spLocks noChangeArrowheads="1"/>
                          </p:cNvSpPr>
                          <p:nvPr/>
                        </p:nvSpPr>
                        <p:spPr bwMode="auto">
                          <a:xfrm>
                            <a:off x="-33" y="5888"/>
                            <a:ext cx="1180" cy="358"/>
                          </a:xfrm>
                          <a:prstGeom prst="rect">
                            <a:avLst/>
                          </a:prstGeom>
                          <a:solidFill>
                            <a:srgbClr val="FF99FF"/>
                          </a:solidFill>
                          <a:ln w="38100">
                            <a:solidFill>
                              <a:srgbClr val="FFFFFF"/>
                            </a:solidFill>
                            <a:miter lim="800000"/>
                            <a:headEnd/>
                            <a:tailEnd/>
                          </a:ln>
                        </p:spPr>
                        <p:txBody>
                          <a:bodyPr vert="horz" wrap="square" lIns="91440" tIns="45720" rIns="91440" bIns="45720" numCol="1" anchor="t" anchorCtr="0" compatLnSpc="1">
                            <a:prstTxWarp prst="textNoShape">
                              <a:avLst/>
                            </a:prstTxWarp>
                          </a:bodyPr>
                          <a:lstStyle/>
                          <a:p>
                            <a:pPr lvl="0" algn="r" rtl="1" fontAlgn="base">
                              <a:spcBef>
                                <a:spcPct val="0"/>
                              </a:spcBef>
                              <a:spcAft>
                                <a:spcPts val="1000"/>
                              </a:spcAft>
                            </a:pPr>
                            <a:r>
                              <a:rPr lang="fr-FR" sz="2000" b="1" dirty="0" smtClean="0">
                                <a:solidFill>
                                  <a:schemeClr val="bg1"/>
                                </a:solidFill>
                                <a:latin typeface="Times New Roman" pitchFamily="18" charset="0"/>
                                <a:ea typeface="Arial" pitchFamily="34" charset="0"/>
                                <a:cs typeface="Arial" pitchFamily="34" charset="0"/>
                              </a:rPr>
                              <a:t>1000</a:t>
                            </a:r>
                            <a:r>
                              <a:rPr kumimoji="0" lang="fr-FR" sz="20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a:t>
                            </a:r>
                            <a:endParaRPr kumimoji="0" lang="fr-FR" sz="2800" b="0" i="0" u="none" strike="noStrike" cap="none" normalizeH="0" baseline="0" dirty="0" smtClean="0">
                              <a:ln>
                                <a:noFill/>
                              </a:ln>
                              <a:solidFill>
                                <a:schemeClr val="bg1"/>
                              </a:solidFill>
                              <a:effectLst/>
                              <a:latin typeface="Arial" pitchFamily="34" charset="0"/>
                              <a:cs typeface="Arial" pitchFamily="34" charset="0"/>
                            </a:endParaRPr>
                          </a:p>
                        </p:txBody>
                      </p:sp>
                      <p:cxnSp>
                        <p:nvCxnSpPr>
                          <p:cNvPr id="117813" name="AutoShape 53"/>
                          <p:cNvCxnSpPr>
                            <a:cxnSpLocks noChangeShapeType="1"/>
                          </p:cNvCxnSpPr>
                          <p:nvPr/>
                        </p:nvCxnSpPr>
                        <p:spPr bwMode="auto">
                          <a:xfrm flipH="1">
                            <a:off x="1320" y="6045"/>
                            <a:ext cx="735" cy="0"/>
                          </a:xfrm>
                          <a:prstGeom prst="straightConnector1">
                            <a:avLst/>
                          </a:prstGeom>
                          <a:noFill/>
                          <a:ln w="38100">
                            <a:solidFill>
                              <a:srgbClr val="000000"/>
                            </a:solidFill>
                            <a:round/>
                            <a:headEnd/>
                            <a:tailEnd/>
                          </a:ln>
                        </p:spPr>
                      </p:cxnSp>
                    </p:grpSp>
                    <p:cxnSp>
                      <p:nvCxnSpPr>
                        <p:cNvPr id="117814" name="AutoShape 54"/>
                        <p:cNvCxnSpPr>
                          <a:cxnSpLocks noChangeShapeType="1"/>
                        </p:cNvCxnSpPr>
                        <p:nvPr/>
                      </p:nvCxnSpPr>
                      <p:spPr bwMode="auto">
                        <a:xfrm>
                          <a:off x="2564" y="5265"/>
                          <a:ext cx="1" cy="210"/>
                        </a:xfrm>
                        <a:prstGeom prst="straightConnector1">
                          <a:avLst/>
                        </a:prstGeom>
                        <a:noFill/>
                        <a:ln w="38100">
                          <a:solidFill>
                            <a:srgbClr val="000000"/>
                          </a:solidFill>
                          <a:round/>
                          <a:headEnd/>
                          <a:tailEnd/>
                        </a:ln>
                      </p:spPr>
                    </p:cxnSp>
                    <p:cxnSp>
                      <p:nvCxnSpPr>
                        <p:cNvPr id="117815" name="AutoShape 55"/>
                        <p:cNvCxnSpPr>
                          <a:cxnSpLocks noChangeShapeType="1"/>
                          <a:endCxn id="117788" idx="3"/>
                        </p:cNvCxnSpPr>
                        <p:nvPr/>
                      </p:nvCxnSpPr>
                      <p:spPr bwMode="auto">
                        <a:xfrm rot="10800000">
                          <a:off x="1272" y="5450"/>
                          <a:ext cx="1292" cy="25"/>
                        </a:xfrm>
                        <a:prstGeom prst="straightConnector1">
                          <a:avLst/>
                        </a:prstGeom>
                        <a:noFill/>
                        <a:ln w="38100">
                          <a:solidFill>
                            <a:srgbClr val="000000"/>
                          </a:solidFill>
                          <a:round/>
                          <a:headEnd/>
                          <a:tailEnd type="triangle" w="med" len="med"/>
                        </a:ln>
                      </p:spPr>
                    </p:cxnSp>
                    <p:cxnSp>
                      <p:nvCxnSpPr>
                        <p:cNvPr id="117816" name="AutoShape 56"/>
                        <p:cNvCxnSpPr>
                          <a:cxnSpLocks noChangeShapeType="1"/>
                        </p:cNvCxnSpPr>
                        <p:nvPr/>
                      </p:nvCxnSpPr>
                      <p:spPr bwMode="auto">
                        <a:xfrm flipH="1">
                          <a:off x="5476" y="5235"/>
                          <a:ext cx="1" cy="1501"/>
                        </a:xfrm>
                        <a:prstGeom prst="straightConnector1">
                          <a:avLst/>
                        </a:prstGeom>
                        <a:noFill/>
                        <a:ln w="38100">
                          <a:solidFill>
                            <a:srgbClr val="000000"/>
                          </a:solidFill>
                          <a:round/>
                          <a:headEnd/>
                          <a:tailEnd/>
                        </a:ln>
                      </p:spPr>
                    </p:cxnSp>
                    <p:cxnSp>
                      <p:nvCxnSpPr>
                        <p:cNvPr id="117817" name="AutoShape 57"/>
                        <p:cNvCxnSpPr>
                          <a:cxnSpLocks noChangeShapeType="1"/>
                        </p:cNvCxnSpPr>
                        <p:nvPr/>
                      </p:nvCxnSpPr>
                      <p:spPr bwMode="auto">
                        <a:xfrm flipH="1">
                          <a:off x="2176" y="6736"/>
                          <a:ext cx="3299" cy="0"/>
                        </a:xfrm>
                        <a:prstGeom prst="straightConnector1">
                          <a:avLst/>
                        </a:prstGeom>
                        <a:noFill/>
                        <a:ln w="38100">
                          <a:solidFill>
                            <a:srgbClr val="000000"/>
                          </a:solidFill>
                          <a:round/>
                          <a:headEnd/>
                          <a:tailEnd type="triangle" w="med" len="med"/>
                        </a:ln>
                      </p:spPr>
                    </p:cxnSp>
                    <p:cxnSp>
                      <p:nvCxnSpPr>
                        <p:cNvPr id="117818" name="AutoShape 58"/>
                        <p:cNvCxnSpPr>
                          <a:cxnSpLocks noChangeShapeType="1"/>
                        </p:cNvCxnSpPr>
                        <p:nvPr/>
                      </p:nvCxnSpPr>
                      <p:spPr bwMode="auto">
                        <a:xfrm flipH="1">
                          <a:off x="2175" y="7489"/>
                          <a:ext cx="4664" cy="1"/>
                        </a:xfrm>
                        <a:prstGeom prst="straightConnector1">
                          <a:avLst/>
                        </a:prstGeom>
                        <a:noFill/>
                        <a:ln w="38100">
                          <a:solidFill>
                            <a:srgbClr val="000000"/>
                          </a:solidFill>
                          <a:round/>
                          <a:headEnd/>
                          <a:tailEnd type="triangle" w="med" len="med"/>
                        </a:ln>
                      </p:spPr>
                    </p:cxnSp>
                    <p:cxnSp>
                      <p:nvCxnSpPr>
                        <p:cNvPr id="117819" name="AutoShape 59"/>
                        <p:cNvCxnSpPr>
                          <a:cxnSpLocks noChangeShapeType="1"/>
                        </p:cNvCxnSpPr>
                        <p:nvPr/>
                      </p:nvCxnSpPr>
                      <p:spPr bwMode="auto">
                        <a:xfrm flipH="1">
                          <a:off x="2176" y="8330"/>
                          <a:ext cx="6090" cy="1"/>
                        </a:xfrm>
                        <a:prstGeom prst="straightConnector1">
                          <a:avLst/>
                        </a:prstGeom>
                        <a:noFill/>
                        <a:ln w="38100">
                          <a:solidFill>
                            <a:srgbClr val="000000"/>
                          </a:solidFill>
                          <a:round/>
                          <a:headEnd/>
                          <a:tailEnd type="triangle" w="med" len="med"/>
                        </a:ln>
                      </p:spPr>
                    </p:cxnSp>
                    <p:cxnSp>
                      <p:nvCxnSpPr>
                        <p:cNvPr id="117820" name="AutoShape 60"/>
                        <p:cNvCxnSpPr>
                          <a:cxnSpLocks noChangeShapeType="1"/>
                        </p:cNvCxnSpPr>
                        <p:nvPr/>
                      </p:nvCxnSpPr>
                      <p:spPr bwMode="auto">
                        <a:xfrm flipH="1">
                          <a:off x="2145" y="9138"/>
                          <a:ext cx="7545" cy="2"/>
                        </a:xfrm>
                        <a:prstGeom prst="straightConnector1">
                          <a:avLst/>
                        </a:prstGeom>
                        <a:noFill/>
                        <a:ln w="38100">
                          <a:solidFill>
                            <a:srgbClr val="000000"/>
                          </a:solidFill>
                          <a:round/>
                          <a:headEnd/>
                          <a:tailEnd type="triangle" w="med" len="med"/>
                        </a:ln>
                      </p:spPr>
                    </p:cxnSp>
                  </p:grpSp>
                  <p:cxnSp>
                    <p:nvCxnSpPr>
                      <p:cNvPr id="117821" name="AutoShape 61"/>
                      <p:cNvCxnSpPr>
                        <a:cxnSpLocks noChangeShapeType="1"/>
                      </p:cNvCxnSpPr>
                      <p:nvPr/>
                    </p:nvCxnSpPr>
                    <p:spPr bwMode="auto">
                      <a:xfrm>
                        <a:off x="300" y="9467"/>
                        <a:ext cx="3120" cy="0"/>
                      </a:xfrm>
                      <a:prstGeom prst="straightConnector1">
                        <a:avLst/>
                      </a:prstGeom>
                      <a:noFill/>
                      <a:ln w="38100">
                        <a:solidFill>
                          <a:srgbClr val="000000"/>
                        </a:solidFill>
                        <a:round/>
                        <a:headEnd/>
                        <a:tailEnd/>
                      </a:ln>
                    </p:spPr>
                  </p:cxnSp>
                  <p:sp>
                    <p:nvSpPr>
                      <p:cNvPr id="117822" name="Text Box 62"/>
                      <p:cNvSpPr txBox="1">
                        <a:spLocks noChangeArrowheads="1"/>
                      </p:cNvSpPr>
                      <p:nvPr/>
                    </p:nvSpPr>
                    <p:spPr bwMode="auto">
                      <a:xfrm>
                        <a:off x="-5" y="9526"/>
                        <a:ext cx="2490" cy="413"/>
                      </a:xfrm>
                      <a:prstGeom prst="rect">
                        <a:avLst/>
                      </a:prstGeom>
                      <a:solidFill>
                        <a:srgbClr val="33CCCC"/>
                      </a:solidFill>
                      <a:ln w="3810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1"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a:t>
                        </a:r>
                        <a:r>
                          <a:rPr kumimoji="0" lang="ar-DZ" sz="28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 </a:t>
                        </a: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 1169.83</a:t>
                        </a:r>
                        <a:endParaRPr kumimoji="0" lang="fr-FR" sz="3600" b="0" i="0" u="none" strike="noStrike" cap="none" normalizeH="0" baseline="0" dirty="0" smtClean="0">
                          <a:ln>
                            <a:noFill/>
                          </a:ln>
                          <a:solidFill>
                            <a:schemeClr val="bg1"/>
                          </a:solidFill>
                          <a:effectLst/>
                          <a:latin typeface="Arial" pitchFamily="34" charset="0"/>
                          <a:cs typeface="Arial" pitchFamily="34" charset="0"/>
                        </a:endParaRPr>
                      </a:p>
                    </p:txBody>
                  </p:sp>
                </p:grpSp>
              </p:grpSp>
            </p:grpSp>
          </p:grpSp>
        </p:grpSp>
        <p:sp>
          <p:nvSpPr>
            <p:cNvPr id="65" name="Text Box 49"/>
            <p:cNvSpPr txBox="1">
              <a:spLocks noChangeArrowheads="1"/>
            </p:cNvSpPr>
            <p:nvPr/>
          </p:nvSpPr>
          <p:spPr bwMode="auto">
            <a:xfrm>
              <a:off x="1295400" y="2828575"/>
              <a:ext cx="763562" cy="364612"/>
            </a:xfrm>
            <a:prstGeom prst="rect">
              <a:avLst/>
            </a:prstGeom>
            <a:solidFill>
              <a:srgbClr val="FFFFFF"/>
            </a:solidFill>
            <a:ln w="3810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1" eaLnBrk="1" fontAlgn="base" latinLnBrk="0" hangingPunct="1">
                <a:lnSpc>
                  <a:spcPct val="100000"/>
                </a:lnSpc>
                <a:spcBef>
                  <a:spcPct val="0"/>
                </a:spcBef>
                <a:spcAft>
                  <a:spcPts val="1000"/>
                </a:spcAft>
                <a:buClrTx/>
                <a:buSzTx/>
                <a:buFontTx/>
                <a:buNone/>
                <a:tabLst/>
              </a:pPr>
              <a:r>
                <a:rPr kumimoji="0" lang="fr-FR" sz="20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1100 </a:t>
              </a:r>
              <a:endParaRPr kumimoji="0" lang="fr-FR" sz="2800" b="0" i="0" u="none" strike="noStrike" cap="none" normalizeH="0" baseline="0" dirty="0" smtClean="0">
                <a:ln>
                  <a:noFill/>
                </a:ln>
                <a:solidFill>
                  <a:schemeClr val="bg1"/>
                </a:solidFill>
                <a:effectLst/>
                <a:latin typeface="Arial" pitchFamily="34" charset="0"/>
                <a:cs typeface="Arial" pitchFamily="34" charset="0"/>
              </a:endParaRPr>
            </a:p>
          </p:txBody>
        </p:sp>
      </p:grpSp>
      <p:sp>
        <p:nvSpPr>
          <p:cNvPr id="67" name="Text Box 19"/>
          <p:cNvSpPr txBox="1">
            <a:spLocks noChangeArrowheads="1"/>
          </p:cNvSpPr>
          <p:nvPr/>
        </p:nvSpPr>
        <p:spPr bwMode="auto">
          <a:xfrm>
            <a:off x="0" y="762000"/>
            <a:ext cx="1066799" cy="535860"/>
          </a:xfrm>
          <a:prstGeom prst="rect">
            <a:avLst/>
          </a:prstGeom>
          <a:solidFill>
            <a:srgbClr val="FFFFFF"/>
          </a:solidFill>
          <a:ln w="3810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lang="ar-DZ" sz="2400" b="1" dirty="0" smtClean="0">
                <a:solidFill>
                  <a:srgbClr val="C00000"/>
                </a:solidFill>
                <a:latin typeface="Times New Roman" pitchFamily="18" charset="0"/>
                <a:cs typeface="Arial" pitchFamily="34" charset="0"/>
              </a:rPr>
              <a:t>قيم حالية</a:t>
            </a:r>
            <a:endParaRPr kumimoji="0" lang="fr-FR" sz="3200" b="0" i="0" u="none" strike="noStrike" cap="none" normalizeH="0" baseline="0" dirty="0" smtClean="0">
              <a:ln>
                <a:noFill/>
              </a:ln>
              <a:solidFill>
                <a:srgbClr val="C00000"/>
              </a:solidFill>
              <a:effectLst/>
              <a:latin typeface="Arial" pitchFamily="34" charset="0"/>
              <a:cs typeface="Arial" pitchFamily="34" charset="0"/>
            </a:endParaRPr>
          </a:p>
        </p:txBody>
      </p:sp>
      <p:sp>
        <p:nvSpPr>
          <p:cNvPr id="68" name="Text Box 19"/>
          <p:cNvSpPr txBox="1">
            <a:spLocks noChangeArrowheads="1"/>
          </p:cNvSpPr>
          <p:nvPr/>
        </p:nvSpPr>
        <p:spPr bwMode="auto">
          <a:xfrm>
            <a:off x="2438400" y="6248400"/>
            <a:ext cx="2286000" cy="535860"/>
          </a:xfrm>
          <a:prstGeom prst="rect">
            <a:avLst/>
          </a:prstGeom>
          <a:solidFill>
            <a:srgbClr val="FFFFFF"/>
          </a:solidFill>
          <a:ln w="3810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lang="ar-DZ" sz="2800" b="1" dirty="0" smtClean="0">
                <a:solidFill>
                  <a:srgbClr val="C00000"/>
                </a:solidFill>
                <a:latin typeface="Times New Roman" pitchFamily="18" charset="0"/>
                <a:cs typeface="Arial" pitchFamily="34" charset="0"/>
              </a:rPr>
              <a:t>قيمة حالية صافية</a:t>
            </a:r>
            <a:endParaRPr kumimoji="0" lang="fr-FR" sz="3600" b="0" i="0" u="none" strike="noStrike" cap="none" normalizeH="0" baseline="0" dirty="0" smtClean="0">
              <a:ln>
                <a:noFill/>
              </a:ln>
              <a:solidFill>
                <a:srgbClr val="C00000"/>
              </a:solidFill>
              <a:effectLst/>
              <a:latin typeface="Arial" pitchFamily="34" charset="0"/>
              <a:cs typeface="Arial" pitchFamily="34" charset="0"/>
            </a:endParaRPr>
          </a:p>
        </p:txBody>
      </p:sp>
      <p:sp>
        <p:nvSpPr>
          <p:cNvPr id="69" name="Text Box 19"/>
          <p:cNvSpPr txBox="1">
            <a:spLocks noChangeArrowheads="1"/>
          </p:cNvSpPr>
          <p:nvPr/>
        </p:nvSpPr>
        <p:spPr bwMode="auto">
          <a:xfrm>
            <a:off x="3810000" y="3200400"/>
            <a:ext cx="5152105" cy="533400"/>
          </a:xfrm>
          <a:prstGeom prst="rect">
            <a:avLst/>
          </a:prstGeom>
          <a:solidFill>
            <a:srgbClr val="FFFFFF"/>
          </a:solidFill>
          <a:ln w="3810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1" eaLnBrk="1" fontAlgn="base" latinLnBrk="0" hangingPunct="1">
              <a:lnSpc>
                <a:spcPct val="100000"/>
              </a:lnSpc>
              <a:spcBef>
                <a:spcPct val="0"/>
              </a:spcBef>
              <a:spcAft>
                <a:spcPts val="1000"/>
              </a:spcAft>
              <a:buClrTx/>
              <a:buSzTx/>
              <a:buFontTx/>
              <a:buNone/>
              <a:tabLst/>
            </a:pPr>
            <a:r>
              <a:rPr lang="ar-DZ" sz="3200" b="1" dirty="0" smtClean="0">
                <a:solidFill>
                  <a:srgbClr val="C00000"/>
                </a:solidFill>
                <a:latin typeface="Times New Roman" pitchFamily="18" charset="0"/>
                <a:cs typeface="Arial" pitchFamily="34" charset="0"/>
              </a:rPr>
              <a:t>القيم الحالية والقيمة الحالية الصافية:</a:t>
            </a:r>
            <a:endParaRPr kumimoji="0" lang="fr-FR" sz="4000" b="0" i="0" u="none" strike="noStrike" cap="none" normalizeH="0" baseline="0" dirty="0" smtClean="0">
              <a:ln>
                <a:noFill/>
              </a:ln>
              <a:solidFill>
                <a:srgbClr val="C00000"/>
              </a:solidFill>
              <a:effectLst/>
              <a:latin typeface="Arial" pitchFamily="34" charset="0"/>
              <a:cs typeface="Arial" pitchFamily="34" charset="0"/>
            </a:endParaRP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5" name="Rectangle 1"/>
          <p:cNvSpPr>
            <a:spLocks noChangeArrowheads="1"/>
          </p:cNvSpPr>
          <p:nvPr/>
        </p:nvSpPr>
        <p:spPr bwMode="auto">
          <a:xfrm>
            <a:off x="152400" y="712887"/>
            <a:ext cx="8763000" cy="507831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1" eaLnBrk="1" fontAlgn="base" latinLnBrk="0" hangingPunct="1">
              <a:lnSpc>
                <a:spcPct val="100000"/>
              </a:lnSpc>
              <a:spcBef>
                <a:spcPct val="0"/>
              </a:spcBef>
              <a:spcAft>
                <a:spcPct val="0"/>
              </a:spcAft>
              <a:buClrTx/>
              <a:buSzTx/>
              <a:buFontTx/>
              <a:buNone/>
              <a:tabLst/>
            </a:pPr>
            <a:r>
              <a:rPr kumimoji="0" lang="ar-SA" sz="36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مثال: </a:t>
            </a:r>
            <a:endParaRPr kumimoji="0" lang="fr-FR" sz="3600" b="0" i="0" u="none" strike="noStrike" cap="none" normalizeH="0" baseline="0" dirty="0" smtClean="0">
              <a:ln>
                <a:noFill/>
              </a:ln>
              <a:solidFill>
                <a:srgbClr val="FF0000"/>
              </a:solidFill>
              <a:effectLst/>
              <a:latin typeface="Times New Roman" pitchFamily="18" charset="0"/>
              <a:cs typeface="Times New Roman" pitchFamily="18" charset="0"/>
            </a:endParaRPr>
          </a:p>
          <a:p>
            <a:pPr marL="0" marR="0" lvl="0" indent="0" algn="justLow" defTabSz="914400" rtl="1" eaLnBrk="0" fontAlgn="base" latinLnBrk="0" hangingPunct="0">
              <a:lnSpc>
                <a:spcPct val="100000"/>
              </a:lnSpc>
              <a:spcBef>
                <a:spcPct val="0"/>
              </a:spcBef>
              <a:spcAft>
                <a:spcPct val="0"/>
              </a:spcAft>
              <a:buClrTx/>
              <a:buSzTx/>
              <a:buFontTx/>
              <a:buNone/>
              <a:tabLst/>
            </a:pPr>
            <a:r>
              <a:rPr kumimoji="0" lang="fr-FR" sz="3200" b="1" i="0" u="none" strike="noStrike" cap="none" normalizeH="0" dirty="0" smtClean="0">
                <a:ln>
                  <a:noFill/>
                </a:ln>
                <a:solidFill>
                  <a:schemeClr val="bg1"/>
                </a:solidFill>
                <a:effectLst/>
                <a:latin typeface="Times New Roman" pitchFamily="18" charset="0"/>
                <a:ea typeface="Calibri" pitchFamily="34" charset="0"/>
                <a:cs typeface="Times New Roman" pitchFamily="18" charset="0"/>
              </a:rPr>
              <a:t>   </a:t>
            </a:r>
            <a:r>
              <a:rPr kumimoji="0" lang="ar-SA" sz="32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استلام مبلغ 1000 دج الآن، يعني إمكانية استثمار هذا المبلغ في</a:t>
            </a:r>
            <a:r>
              <a:rPr kumimoji="0" lang="ar-DZ" sz="32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 سنة</a:t>
            </a:r>
            <a:r>
              <a:rPr kumimoji="0" lang="ar-SA" sz="32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 والحصول على عائد</a:t>
            </a:r>
            <a:r>
              <a:rPr kumimoji="0" lang="ar-DZ" sz="32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a:t>
            </a:r>
            <a:r>
              <a:rPr kumimoji="0" lang="fr-FR" sz="32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 </a:t>
            </a:r>
            <a:r>
              <a:rPr lang="ar-DZ" sz="2800" b="1" dirty="0" smtClean="0">
                <a:solidFill>
                  <a:schemeClr val="bg1"/>
                </a:solidFill>
                <a:latin typeface="Times New Roman" pitchFamily="18" charset="0"/>
                <a:ea typeface="Calibri" pitchFamily="34" charset="0"/>
                <a:cs typeface="Times New Roman" pitchFamily="18" charset="0"/>
              </a:rPr>
              <a:t>(</a:t>
            </a:r>
            <a:r>
              <a:rPr kumimoji="0" lang="ar-SA"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بفرض أن معدل عائد الاستثمار 10%</a:t>
            </a:r>
            <a:r>
              <a:rPr kumimoji="0" lang="ar-DZ"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a:t>
            </a:r>
            <a:r>
              <a:rPr kumimoji="0" lang="ar-SA" sz="32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a:t>
            </a:r>
            <a:endParaRPr kumimoji="0" lang="fr-FR" sz="3200" b="0" i="0" u="none" strike="noStrike" cap="none" normalizeH="0" baseline="0" dirty="0" smtClean="0">
              <a:ln>
                <a:noFill/>
              </a:ln>
              <a:solidFill>
                <a:schemeClr val="bg1"/>
              </a:solidFill>
              <a:effectLst/>
              <a:latin typeface="Times New Roman" pitchFamily="18" charset="0"/>
              <a:cs typeface="Times New Roman" pitchFamily="18" charset="0"/>
            </a:endParaRPr>
          </a:p>
          <a:p>
            <a:pPr marL="0" marR="0" lvl="0" indent="0" algn="justLow" defTabSz="914400" rtl="1" eaLnBrk="0" fontAlgn="base" latinLnBrk="0" hangingPunct="0">
              <a:lnSpc>
                <a:spcPct val="100000"/>
              </a:lnSpc>
              <a:spcBef>
                <a:spcPct val="0"/>
              </a:spcBef>
              <a:spcAft>
                <a:spcPct val="0"/>
              </a:spcAft>
              <a:buClrTx/>
              <a:buSzTx/>
              <a:buFontTx/>
              <a:buNone/>
              <a:tabLst/>
            </a:pPr>
            <a:r>
              <a:rPr kumimoji="0" lang="ar-SA" sz="32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عائد الاستثمار لعام واحد = 1000 دج </a:t>
            </a:r>
            <a:r>
              <a:rPr kumimoji="0" lang="ar-DZ" sz="3200" b="1" i="0" u="none" strike="noStrike" cap="none" normalizeH="0" baseline="-30000" dirty="0" smtClean="0">
                <a:ln>
                  <a:noFill/>
                </a:ln>
                <a:solidFill>
                  <a:schemeClr val="bg1"/>
                </a:solidFill>
                <a:effectLst/>
                <a:latin typeface="Times New Roman" pitchFamily="18" charset="0"/>
                <a:ea typeface="Calibri" pitchFamily="34" charset="0"/>
                <a:cs typeface="Times New Roman" pitchFamily="18" charset="0"/>
              </a:rPr>
              <a:t>× </a:t>
            </a:r>
            <a:r>
              <a:rPr kumimoji="0" lang="ar-SA" sz="32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10% = 100 دج</a:t>
            </a:r>
            <a:r>
              <a:rPr kumimoji="0" lang="ar-DZ" sz="32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a:t>
            </a:r>
          </a:p>
          <a:p>
            <a:pPr marL="0" marR="0" lvl="0" indent="0" algn="justLow" defTabSz="914400" rtl="1" eaLnBrk="0" fontAlgn="base" latinLnBrk="0" hangingPunct="0">
              <a:lnSpc>
                <a:spcPct val="100000"/>
              </a:lnSpc>
              <a:spcBef>
                <a:spcPct val="0"/>
              </a:spcBef>
              <a:spcAft>
                <a:spcPct val="0"/>
              </a:spcAft>
              <a:buClrTx/>
              <a:buSzTx/>
              <a:buFontTx/>
              <a:buNone/>
              <a:tabLst/>
            </a:pPr>
            <a:r>
              <a:rPr lang="ar-DZ" sz="3200" b="1" dirty="0" smtClean="0">
                <a:solidFill>
                  <a:srgbClr val="FF0000"/>
                </a:solidFill>
                <a:latin typeface="Times New Roman" pitchFamily="18" charset="0"/>
                <a:ea typeface="Calibri" pitchFamily="34" charset="0"/>
                <a:cs typeface="Times New Roman" pitchFamily="18" charset="0"/>
              </a:rPr>
              <a:t>  </a:t>
            </a:r>
            <a:r>
              <a:rPr kumimoji="0" lang="ar-DZ" sz="32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 ومنه</a:t>
            </a:r>
            <a:r>
              <a:rPr lang="ar-DZ" sz="3200" b="1" dirty="0" smtClean="0">
                <a:solidFill>
                  <a:srgbClr val="FF0000"/>
                </a:solidFill>
                <a:latin typeface="Times New Roman" pitchFamily="18" charset="0"/>
                <a:ea typeface="Calibri" pitchFamily="34" charset="0"/>
                <a:cs typeface="Times New Roman" pitchFamily="18" charset="0"/>
              </a:rPr>
              <a:t>:</a:t>
            </a:r>
          </a:p>
          <a:p>
            <a:pPr marL="0" marR="0" lvl="0" indent="0" algn="justLow" defTabSz="914400" rtl="1" eaLnBrk="0" fontAlgn="base" latinLnBrk="0" hangingPunct="0">
              <a:lnSpc>
                <a:spcPct val="100000"/>
              </a:lnSpc>
              <a:spcBef>
                <a:spcPct val="0"/>
              </a:spcBef>
              <a:spcAft>
                <a:spcPct val="0"/>
              </a:spcAft>
              <a:buClrTx/>
              <a:buSzTx/>
              <a:buFontTx/>
              <a:buNone/>
              <a:tabLst/>
            </a:pPr>
            <a:r>
              <a:rPr kumimoji="0" lang="ar-DZ" sz="32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 </a:t>
            </a:r>
            <a:r>
              <a:rPr kumimoji="0" lang="ar-SA" sz="32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جملة المبلغ في نهاية العام = 1000 + 100 = 1100 دج</a:t>
            </a:r>
            <a:endParaRPr kumimoji="0" lang="fr-FR" sz="3200" b="0" i="0" u="none" strike="noStrike" cap="none" normalizeH="0" baseline="0" dirty="0" smtClean="0">
              <a:ln>
                <a:noFill/>
              </a:ln>
              <a:solidFill>
                <a:schemeClr val="bg1"/>
              </a:solidFill>
              <a:effectLst/>
              <a:latin typeface="Times New Roman" pitchFamily="18" charset="0"/>
              <a:cs typeface="Times New Roman" pitchFamily="18" charset="0"/>
            </a:endParaRPr>
          </a:p>
          <a:p>
            <a:pPr marL="0" marR="0" lvl="0" indent="0" algn="justLow" defTabSz="914400" rtl="1" eaLnBrk="0" fontAlgn="base" latinLnBrk="0" hangingPunct="0">
              <a:lnSpc>
                <a:spcPct val="100000"/>
              </a:lnSpc>
              <a:spcBef>
                <a:spcPct val="0"/>
              </a:spcBef>
              <a:spcAft>
                <a:spcPct val="0"/>
              </a:spcAft>
              <a:buClrTx/>
              <a:buSzTx/>
              <a:buFontTx/>
              <a:buNone/>
              <a:tabLst/>
            </a:pPr>
            <a:r>
              <a:rPr kumimoji="0" lang="ar-DZ" sz="32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   </a:t>
            </a:r>
            <a:r>
              <a:rPr kumimoji="0" lang="ar-SA" sz="32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إذن:</a:t>
            </a:r>
            <a:endParaRPr kumimoji="0" lang="fr-FR" sz="32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endParaRPr>
          </a:p>
          <a:p>
            <a:pPr marL="0" marR="0" lvl="0" indent="0" algn="justLow" defTabSz="914400" rtl="1" eaLnBrk="0" fontAlgn="base" latinLnBrk="0" hangingPunct="0">
              <a:lnSpc>
                <a:spcPct val="100000"/>
              </a:lnSpc>
              <a:spcBef>
                <a:spcPct val="0"/>
              </a:spcBef>
              <a:spcAft>
                <a:spcPct val="0"/>
              </a:spcAft>
              <a:buClrTx/>
              <a:buSzTx/>
              <a:buFontTx/>
              <a:buNone/>
              <a:tabLst/>
            </a:pPr>
            <a:r>
              <a:rPr kumimoji="0" lang="ar-SA" sz="32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 1000 دج(</a:t>
            </a:r>
            <a:r>
              <a:rPr kumimoji="0" lang="fr-FR" sz="32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t=</a:t>
            </a:r>
            <a:r>
              <a:rPr lang="fr-FR" sz="3200" b="1" dirty="0" smtClean="0">
                <a:solidFill>
                  <a:srgbClr val="FF0000"/>
                </a:solidFill>
                <a:latin typeface="Times New Roman" pitchFamily="18" charset="0"/>
                <a:ea typeface="Calibri" pitchFamily="34" charset="0"/>
                <a:cs typeface="Times New Roman" pitchFamily="18" charset="0"/>
              </a:rPr>
              <a:t>0</a:t>
            </a:r>
            <a:r>
              <a:rPr kumimoji="0" lang="ar-SA" sz="32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 = 1100 دج (</a:t>
            </a:r>
            <a:r>
              <a:rPr kumimoji="0" lang="fr-FR" sz="32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t=1</a:t>
            </a:r>
            <a:r>
              <a:rPr kumimoji="0" lang="ar-SA" sz="32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a:t>
            </a:r>
            <a:endParaRPr kumimoji="0" lang="fr-FR" sz="3200" b="0" i="0" u="none" strike="noStrike" cap="none" normalizeH="0" baseline="0" dirty="0" smtClean="0">
              <a:ln>
                <a:noFill/>
              </a:ln>
              <a:solidFill>
                <a:srgbClr val="FF0000"/>
              </a:solidFill>
              <a:effectLst/>
              <a:latin typeface="Times New Roman" pitchFamily="18" charset="0"/>
              <a:cs typeface="Times New Roman" pitchFamily="18" charset="0"/>
            </a:endParaRPr>
          </a:p>
          <a:p>
            <a:pPr marL="0" marR="0" lvl="0" indent="0" algn="justLow" defTabSz="914400" rtl="1" eaLnBrk="0" fontAlgn="base" latinLnBrk="0" hangingPunct="0">
              <a:lnSpc>
                <a:spcPct val="100000"/>
              </a:lnSpc>
              <a:spcBef>
                <a:spcPct val="0"/>
              </a:spcBef>
              <a:spcAft>
                <a:spcPct val="0"/>
              </a:spcAft>
              <a:buClrTx/>
              <a:buSzTx/>
              <a:buFontTx/>
              <a:buNone/>
              <a:tabLst/>
            </a:pPr>
            <a:r>
              <a:rPr kumimoji="0" lang="ar-SA" sz="32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استلام مبلغ 1000 دج بعد عام، </a:t>
            </a:r>
            <a:r>
              <a:rPr lang="ar-DZ" sz="3200" b="1" dirty="0" smtClean="0">
                <a:solidFill>
                  <a:schemeClr val="bg1"/>
                </a:solidFill>
                <a:latin typeface="Times New Roman" pitchFamily="18" charset="0"/>
                <a:ea typeface="Calibri" pitchFamily="34" charset="0"/>
                <a:cs typeface="Times New Roman" pitchFamily="18" charset="0"/>
              </a:rPr>
              <a:t>يعني ضياع</a:t>
            </a:r>
            <a:r>
              <a:rPr kumimoji="0" lang="ar-SA" sz="32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 فرصة استثمار هذا المبلغ، وبالتالي ستظل قيمة المبلغ كما هي.</a:t>
            </a:r>
            <a:endParaRPr kumimoji="0" lang="fr-FR" sz="3200" b="0" i="0" u="none" strike="noStrike" cap="none" normalizeH="0" baseline="0" dirty="0" smtClean="0">
              <a:ln>
                <a:noFill/>
              </a:ln>
              <a:solidFill>
                <a:schemeClr val="bg1"/>
              </a:solidFill>
              <a:effectLst/>
              <a:latin typeface="Times New Roman" pitchFamily="18" charset="0"/>
              <a:cs typeface="Times New Roman" pitchFamily="18" charset="0"/>
            </a:endParaRP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29" name="Rectangle 1"/>
          <p:cNvSpPr>
            <a:spLocks noChangeArrowheads="1"/>
          </p:cNvSpPr>
          <p:nvPr/>
        </p:nvSpPr>
        <p:spPr bwMode="auto">
          <a:xfrm>
            <a:off x="228600" y="228600"/>
            <a:ext cx="8534400" cy="612475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1" eaLnBrk="1" fontAlgn="base" latinLnBrk="0" hangingPunct="1">
              <a:lnSpc>
                <a:spcPct val="100000"/>
              </a:lnSpc>
              <a:spcBef>
                <a:spcPct val="0"/>
              </a:spcBef>
              <a:spcAft>
                <a:spcPct val="0"/>
              </a:spcAft>
              <a:buClrTx/>
              <a:buSzTx/>
              <a:buFontTx/>
              <a:buNone/>
              <a:tabLst>
                <a:tab pos="-720725" algn="l"/>
                <a:tab pos="2516188" algn="l"/>
              </a:tabLst>
            </a:pPr>
            <a:r>
              <a:rPr kumimoji="0" lang="ar-DZ" sz="36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مثال</a:t>
            </a:r>
            <a:r>
              <a:rPr kumimoji="0" lang="ar-DZ" sz="3600" b="1" i="0" u="none" strike="noStrike" cap="none" normalizeH="0" baseline="-30000" dirty="0" smtClean="0">
                <a:ln>
                  <a:noFill/>
                </a:ln>
                <a:solidFill>
                  <a:srgbClr val="FF0000"/>
                </a:solidFill>
                <a:effectLst/>
                <a:latin typeface="Times New Roman" pitchFamily="18" charset="0"/>
                <a:ea typeface="Calibri" pitchFamily="34" charset="0"/>
                <a:cs typeface="Times New Roman" pitchFamily="18" charset="0"/>
              </a:rPr>
              <a:t>2</a:t>
            </a:r>
            <a:r>
              <a:rPr kumimoji="0" lang="ar-DZ" sz="36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 </a:t>
            </a:r>
            <a:endParaRPr kumimoji="0" lang="fr-FR" sz="3600" b="0" i="0" u="none" strike="noStrike" cap="none" normalizeH="0" baseline="0" dirty="0" smtClean="0">
              <a:ln>
                <a:noFill/>
              </a:ln>
              <a:solidFill>
                <a:srgbClr val="FF0000"/>
              </a:solidFill>
              <a:effectLst/>
              <a:latin typeface="Times New Roman" pitchFamily="18" charset="0"/>
              <a:cs typeface="Times New Roman" pitchFamily="18" charset="0"/>
            </a:endParaRPr>
          </a:p>
          <a:p>
            <a:pPr marL="0" marR="0" lvl="0" indent="0" algn="justLow" defTabSz="914400" rtl="1" eaLnBrk="0" fontAlgn="base" latinLnBrk="0" hangingPunct="0">
              <a:lnSpc>
                <a:spcPct val="100000"/>
              </a:lnSpc>
              <a:spcBef>
                <a:spcPct val="0"/>
              </a:spcBef>
              <a:spcAft>
                <a:spcPct val="0"/>
              </a:spcAft>
              <a:buClrTx/>
              <a:buSzTx/>
              <a:buFontTx/>
              <a:buNone/>
              <a:tabLst>
                <a:tab pos="-720725" algn="l"/>
                <a:tab pos="2516188" algn="l"/>
              </a:tabLst>
            </a:pPr>
            <a:r>
              <a:rPr kumimoji="0" lang="fr-FR" sz="32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       </a:t>
            </a:r>
            <a:r>
              <a:rPr kumimoji="0" lang="ar-DZ" sz="32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عرض عليك استثمار مبلغ 1000دج لـ 5 سنوات بمعدل عائد 12% سنويا.</a:t>
            </a:r>
            <a:endParaRPr lang="ar-DZ" sz="3200" b="1" dirty="0" smtClean="0">
              <a:solidFill>
                <a:schemeClr val="bg1"/>
              </a:solidFill>
              <a:latin typeface="Times New Roman" pitchFamily="18" charset="0"/>
              <a:ea typeface="Calibri" pitchFamily="34" charset="0"/>
              <a:cs typeface="Times New Roman" pitchFamily="18" charset="0"/>
            </a:endParaRPr>
          </a:p>
          <a:p>
            <a:pPr marL="0" marR="0" lvl="0" indent="0" algn="justLow" defTabSz="914400" rtl="1" eaLnBrk="0" fontAlgn="base" latinLnBrk="0" hangingPunct="0">
              <a:lnSpc>
                <a:spcPct val="100000"/>
              </a:lnSpc>
              <a:spcBef>
                <a:spcPct val="0"/>
              </a:spcBef>
              <a:spcAft>
                <a:spcPct val="0"/>
              </a:spcAft>
              <a:buClrTx/>
              <a:buSzTx/>
              <a:buFontTx/>
              <a:buNone/>
              <a:tabLst>
                <a:tab pos="-720725" algn="l"/>
                <a:tab pos="2516188" algn="l"/>
              </a:tabLst>
            </a:pPr>
            <a:r>
              <a:rPr kumimoji="0" lang="ar-DZ" sz="3200" b="1" i="0" u="none" strike="noStrike" cap="none" normalizeH="0" dirty="0" smtClean="0">
                <a:ln>
                  <a:noFill/>
                </a:ln>
                <a:solidFill>
                  <a:schemeClr val="bg1"/>
                </a:solidFill>
                <a:effectLst/>
                <a:latin typeface="Times New Roman" pitchFamily="18" charset="0"/>
                <a:ea typeface="Calibri" pitchFamily="34" charset="0"/>
                <a:cs typeface="Times New Roman" pitchFamily="18" charset="0"/>
              </a:rPr>
              <a:t>   </a:t>
            </a:r>
            <a:r>
              <a:rPr kumimoji="0" lang="ar-DZ" sz="32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 ما قيمة المبلغ بعد 5 سنوات؟ وما العائد الإجمالي؟</a:t>
            </a:r>
            <a:endParaRPr kumimoji="0" lang="fr-FR" sz="3200" b="0" i="0" u="none" strike="noStrike" cap="none" normalizeH="0" baseline="0" dirty="0" smtClean="0">
              <a:ln>
                <a:noFill/>
              </a:ln>
              <a:solidFill>
                <a:schemeClr val="bg1"/>
              </a:solidFill>
              <a:effectLst/>
              <a:latin typeface="Times New Roman" pitchFamily="18" charset="0"/>
              <a:cs typeface="Times New Roman" pitchFamily="18" charset="0"/>
            </a:endParaRPr>
          </a:p>
          <a:p>
            <a:pPr marL="0" marR="0" lvl="0" indent="0" algn="justLow" defTabSz="914400" rtl="1" eaLnBrk="0" fontAlgn="base" latinLnBrk="0" hangingPunct="0">
              <a:lnSpc>
                <a:spcPct val="100000"/>
              </a:lnSpc>
              <a:spcBef>
                <a:spcPct val="0"/>
              </a:spcBef>
              <a:spcAft>
                <a:spcPct val="0"/>
              </a:spcAft>
              <a:buClrTx/>
              <a:buSzTx/>
              <a:buFontTx/>
              <a:buNone/>
              <a:tabLst>
                <a:tab pos="-720725" algn="l"/>
                <a:tab pos="2516188" algn="l"/>
              </a:tabLst>
            </a:pPr>
            <a:r>
              <a:rPr kumimoji="0" lang="ar-DZ" sz="36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الحل: </a:t>
            </a:r>
          </a:p>
          <a:p>
            <a:pPr marL="0" marR="0" lvl="0" indent="0" algn="justLow" defTabSz="914400" rtl="1" eaLnBrk="0" fontAlgn="base" latinLnBrk="0" hangingPunct="0">
              <a:lnSpc>
                <a:spcPct val="100000"/>
              </a:lnSpc>
              <a:spcBef>
                <a:spcPct val="0"/>
              </a:spcBef>
              <a:spcAft>
                <a:spcPct val="0"/>
              </a:spcAft>
              <a:buClrTx/>
              <a:buSzTx/>
              <a:buFontTx/>
              <a:buNone/>
              <a:tabLst>
                <a:tab pos="-720725" algn="l"/>
                <a:tab pos="2516188" algn="l"/>
              </a:tabLst>
            </a:pPr>
            <a:r>
              <a:rPr kumimoji="0" lang="ar-DZ" sz="32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قيمة المبلغ بعد 5 سنوات:</a:t>
            </a:r>
          </a:p>
          <a:p>
            <a:pPr marL="0" marR="0" lvl="0" indent="0" algn="justLow" defTabSz="914400" rtl="1" eaLnBrk="0" fontAlgn="base" latinLnBrk="0" hangingPunct="0">
              <a:lnSpc>
                <a:spcPct val="100000"/>
              </a:lnSpc>
              <a:spcBef>
                <a:spcPct val="0"/>
              </a:spcBef>
              <a:spcAft>
                <a:spcPct val="0"/>
              </a:spcAft>
              <a:buClrTx/>
              <a:buSzTx/>
              <a:buFontTx/>
              <a:buNone/>
              <a:tabLst>
                <a:tab pos="-720725" algn="l"/>
                <a:tab pos="2516188" algn="l"/>
              </a:tabLst>
            </a:pPr>
            <a:r>
              <a:rPr kumimoji="0" lang="ar-DZ" sz="32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 1000</a:t>
            </a:r>
            <a:r>
              <a:rPr kumimoji="0" lang="ar-DZ" sz="3200" b="1" i="0" u="none" strike="noStrike" cap="none" normalizeH="0" baseline="-30000" dirty="0" smtClean="0">
                <a:ln>
                  <a:noFill/>
                </a:ln>
                <a:solidFill>
                  <a:srgbClr val="FF0000"/>
                </a:solidFill>
                <a:effectLst/>
                <a:latin typeface="Times New Roman" pitchFamily="18" charset="0"/>
                <a:ea typeface="Calibri" pitchFamily="34" charset="0"/>
                <a:cs typeface="Times New Roman" pitchFamily="18" charset="0"/>
              </a:rPr>
              <a:t>× </a:t>
            </a:r>
            <a:r>
              <a:rPr kumimoji="0" lang="ar-DZ" sz="32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(1+0.12)</a:t>
            </a:r>
            <a:r>
              <a:rPr kumimoji="0" lang="ar-DZ" sz="3200" b="1" i="0" u="none" strike="noStrike" cap="none" normalizeH="0" baseline="30000" dirty="0" smtClean="0">
                <a:ln>
                  <a:noFill/>
                </a:ln>
                <a:solidFill>
                  <a:srgbClr val="FF0000"/>
                </a:solidFill>
                <a:effectLst/>
                <a:latin typeface="Times New Roman" pitchFamily="18" charset="0"/>
                <a:ea typeface="Calibri" pitchFamily="34" charset="0"/>
                <a:cs typeface="Times New Roman" pitchFamily="18" charset="0"/>
              </a:rPr>
              <a:t>5</a:t>
            </a:r>
            <a:r>
              <a:rPr kumimoji="0" lang="ar-DZ" sz="32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 1000 </a:t>
            </a:r>
            <a:r>
              <a:rPr kumimoji="0" lang="ar-DZ" sz="3200" b="1" i="0" u="none" strike="noStrike" cap="none" normalizeH="0" baseline="-30000" dirty="0" smtClean="0">
                <a:ln>
                  <a:noFill/>
                </a:ln>
                <a:solidFill>
                  <a:srgbClr val="FF0000"/>
                </a:solidFill>
                <a:effectLst/>
                <a:latin typeface="Times New Roman" pitchFamily="18" charset="0"/>
                <a:ea typeface="Calibri" pitchFamily="34" charset="0"/>
                <a:cs typeface="Times New Roman" pitchFamily="18" charset="0"/>
              </a:rPr>
              <a:t>× </a:t>
            </a:r>
            <a:r>
              <a:rPr kumimoji="0" lang="ar-DZ" sz="32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1.762= 1</a:t>
            </a:r>
            <a:r>
              <a:rPr kumimoji="0" lang="ar-DZ" sz="3200" b="1" i="0" u="none" strike="noStrike" cap="none" normalizeH="0" baseline="0" dirty="0" smtClean="0">
                <a:ln>
                  <a:noFill/>
                </a:ln>
                <a:solidFill>
                  <a:srgbClr val="006600"/>
                </a:solidFill>
                <a:effectLst/>
                <a:latin typeface="Times New Roman" pitchFamily="18" charset="0"/>
                <a:ea typeface="Calibri" pitchFamily="34" charset="0"/>
                <a:cs typeface="Times New Roman" pitchFamily="18" charset="0"/>
              </a:rPr>
              <a:t>762</a:t>
            </a:r>
            <a:r>
              <a:rPr kumimoji="0" lang="ar-DZ" sz="32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 دج.</a:t>
            </a:r>
            <a:endParaRPr kumimoji="0" lang="fr-FR" sz="3200" b="0" i="0" u="none" strike="noStrike" cap="none" normalizeH="0" baseline="0" dirty="0" smtClean="0">
              <a:ln>
                <a:noFill/>
              </a:ln>
              <a:solidFill>
                <a:srgbClr val="FF0000"/>
              </a:solidFill>
              <a:effectLst/>
              <a:latin typeface="Times New Roman" pitchFamily="18" charset="0"/>
              <a:cs typeface="Times New Roman" pitchFamily="18" charset="0"/>
            </a:endParaRPr>
          </a:p>
          <a:p>
            <a:pPr marL="0" marR="0" lvl="0" indent="0" algn="justLow" defTabSz="914400" rtl="1" eaLnBrk="0" fontAlgn="base" latinLnBrk="0" hangingPunct="0">
              <a:lnSpc>
                <a:spcPct val="100000"/>
              </a:lnSpc>
              <a:spcBef>
                <a:spcPct val="0"/>
              </a:spcBef>
              <a:spcAft>
                <a:spcPct val="0"/>
              </a:spcAft>
              <a:buClrTx/>
              <a:buSzTx/>
              <a:buFontTx/>
              <a:buNone/>
              <a:tabLst>
                <a:tab pos="-720725" algn="l"/>
                <a:tab pos="2516188" algn="l"/>
              </a:tabLst>
            </a:pPr>
            <a:r>
              <a:rPr kumimoji="0" lang="ar-DZ" sz="32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إذن:</a:t>
            </a:r>
          </a:p>
          <a:p>
            <a:pPr marL="0" marR="0" lvl="0" indent="0" algn="ctr" defTabSz="914400" rtl="1" eaLnBrk="0" fontAlgn="base" latinLnBrk="0" hangingPunct="0">
              <a:lnSpc>
                <a:spcPct val="100000"/>
              </a:lnSpc>
              <a:spcBef>
                <a:spcPct val="0"/>
              </a:spcBef>
              <a:spcAft>
                <a:spcPct val="0"/>
              </a:spcAft>
              <a:buClrTx/>
              <a:buSzTx/>
              <a:buFontTx/>
              <a:buNone/>
              <a:tabLst>
                <a:tab pos="-720725" algn="l"/>
                <a:tab pos="2516188" algn="l"/>
              </a:tabLst>
            </a:pPr>
            <a:r>
              <a:rPr kumimoji="0" lang="ar-DZ" sz="32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 1000دج </a:t>
            </a:r>
            <a:r>
              <a:rPr kumimoji="0" lang="ar-DZ" sz="28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a:t>
            </a:r>
            <a:r>
              <a:rPr kumimoji="0" lang="fr-FR" sz="28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(t=0</a:t>
            </a:r>
            <a:r>
              <a:rPr kumimoji="0" lang="ar-DZ" sz="28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 </a:t>
            </a:r>
            <a:r>
              <a:rPr kumimoji="0" lang="ar-DZ" sz="32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 1762 دج</a:t>
            </a:r>
            <a:r>
              <a:rPr kumimoji="0" lang="ar-DZ" sz="28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 </a:t>
            </a:r>
            <a:r>
              <a:rPr kumimoji="0" lang="fr-FR" sz="28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t=5</a:t>
            </a:r>
            <a:r>
              <a:rPr kumimoji="0" lang="ar-DZ" sz="28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a:t>
            </a:r>
            <a:endParaRPr kumimoji="0" lang="fr-FR" sz="3200" b="0" i="0" u="none" strike="noStrike" cap="none" normalizeH="0" baseline="0" dirty="0" smtClean="0">
              <a:ln>
                <a:noFill/>
              </a:ln>
              <a:solidFill>
                <a:srgbClr val="FF0000"/>
              </a:solidFill>
              <a:effectLst/>
              <a:latin typeface="Times New Roman" pitchFamily="18" charset="0"/>
              <a:cs typeface="Times New Roman" pitchFamily="18" charset="0"/>
            </a:endParaRPr>
          </a:p>
          <a:p>
            <a:pPr marL="0" marR="0" lvl="0" indent="0" algn="justLow" defTabSz="914400" rtl="1" eaLnBrk="0" fontAlgn="base" latinLnBrk="0" hangingPunct="0">
              <a:lnSpc>
                <a:spcPct val="100000"/>
              </a:lnSpc>
              <a:spcBef>
                <a:spcPct val="0"/>
              </a:spcBef>
              <a:spcAft>
                <a:spcPct val="0"/>
              </a:spcAft>
              <a:buClrTx/>
              <a:buSzTx/>
              <a:buFontTx/>
              <a:buNone/>
              <a:tabLst>
                <a:tab pos="-720725" algn="l"/>
                <a:tab pos="2516188" algn="l"/>
              </a:tabLst>
            </a:pPr>
            <a:r>
              <a:rPr kumimoji="0" lang="ar-DZ" sz="32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العائد السنوي</a:t>
            </a:r>
            <a:r>
              <a:rPr kumimoji="0" lang="ar-DZ" sz="32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 1000 </a:t>
            </a:r>
            <a:r>
              <a:rPr kumimoji="0" lang="ar-DZ" sz="3200" b="1" i="0" u="none" strike="noStrike" cap="none" normalizeH="0" baseline="-30000" dirty="0" smtClean="0">
                <a:ln>
                  <a:noFill/>
                </a:ln>
                <a:solidFill>
                  <a:srgbClr val="FF0000"/>
                </a:solidFill>
                <a:effectLst/>
                <a:latin typeface="Times New Roman" pitchFamily="18" charset="0"/>
                <a:ea typeface="Calibri" pitchFamily="34" charset="0"/>
                <a:cs typeface="Times New Roman" pitchFamily="18" charset="0"/>
              </a:rPr>
              <a:t>× </a:t>
            </a:r>
            <a:r>
              <a:rPr kumimoji="0" lang="ar-DZ" sz="32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0.12= 120 دج</a:t>
            </a:r>
            <a:r>
              <a:rPr kumimoji="0" lang="ar-DZ" sz="32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a:t>
            </a:r>
          </a:p>
          <a:p>
            <a:pPr marL="0" marR="0" lvl="0" indent="0" algn="justLow" defTabSz="914400" rtl="1" eaLnBrk="0" fontAlgn="base" latinLnBrk="0" hangingPunct="0">
              <a:lnSpc>
                <a:spcPct val="100000"/>
              </a:lnSpc>
              <a:spcBef>
                <a:spcPct val="0"/>
              </a:spcBef>
              <a:spcAft>
                <a:spcPct val="0"/>
              </a:spcAft>
              <a:buClrTx/>
              <a:buSzTx/>
              <a:buFontTx/>
              <a:buNone/>
              <a:tabLst>
                <a:tab pos="-720725" algn="l"/>
                <a:tab pos="2516188" algn="l"/>
              </a:tabLst>
            </a:pPr>
            <a:r>
              <a:rPr kumimoji="0" lang="ar-DZ" sz="32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ومنه: </a:t>
            </a:r>
            <a:r>
              <a:rPr kumimoji="0" lang="ar-DZ" sz="32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العائد لـ 5 سنوات: </a:t>
            </a:r>
            <a:r>
              <a:rPr kumimoji="0" lang="ar-DZ" sz="32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120 </a:t>
            </a:r>
            <a:r>
              <a:rPr kumimoji="0" lang="ar-DZ" sz="3200" b="1" i="0" u="none" strike="noStrike" cap="none" normalizeH="0" baseline="-30000" dirty="0" smtClean="0">
                <a:ln>
                  <a:noFill/>
                </a:ln>
                <a:solidFill>
                  <a:srgbClr val="FF0000"/>
                </a:solidFill>
                <a:effectLst/>
                <a:latin typeface="Times New Roman" pitchFamily="18" charset="0"/>
                <a:ea typeface="Calibri" pitchFamily="34" charset="0"/>
                <a:cs typeface="Times New Roman" pitchFamily="18" charset="0"/>
              </a:rPr>
              <a:t>× </a:t>
            </a:r>
            <a:r>
              <a:rPr kumimoji="0" lang="ar-DZ" sz="32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5= </a:t>
            </a:r>
            <a:r>
              <a:rPr kumimoji="0" lang="ar-DZ" sz="3200" b="1" i="0" u="none" strike="noStrike" cap="none" normalizeH="0" baseline="0" dirty="0" smtClean="0">
                <a:ln>
                  <a:noFill/>
                </a:ln>
                <a:solidFill>
                  <a:srgbClr val="006600"/>
                </a:solidFill>
                <a:effectLst/>
                <a:latin typeface="Times New Roman" pitchFamily="18" charset="0"/>
                <a:ea typeface="Calibri" pitchFamily="34" charset="0"/>
                <a:cs typeface="Times New Roman" pitchFamily="18" charset="0"/>
              </a:rPr>
              <a:t>600دج</a:t>
            </a:r>
            <a:r>
              <a:rPr kumimoji="0" lang="ar-DZ" sz="32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a:t>
            </a:r>
            <a:endParaRPr kumimoji="0" lang="fr-FR" sz="3200" b="0" i="0" u="none" strike="noStrike" cap="none" normalizeH="0" baseline="0" dirty="0" smtClean="0">
              <a:ln>
                <a:noFill/>
              </a:ln>
              <a:solidFill>
                <a:schemeClr val="bg1"/>
              </a:solidFill>
              <a:effectLst/>
              <a:latin typeface="Times New Roman" pitchFamily="18" charset="0"/>
              <a:cs typeface="Times New Roman" pitchFamily="18" charset="0"/>
            </a:endParaRPr>
          </a:p>
          <a:p>
            <a:pPr marL="0" marR="0" lvl="0" indent="0" algn="justLow" defTabSz="914400" rtl="1" eaLnBrk="0" fontAlgn="base" latinLnBrk="0" hangingPunct="0">
              <a:lnSpc>
                <a:spcPct val="100000"/>
              </a:lnSpc>
              <a:spcBef>
                <a:spcPct val="0"/>
              </a:spcBef>
              <a:spcAft>
                <a:spcPct val="0"/>
              </a:spcAft>
              <a:buClrTx/>
              <a:buSzTx/>
              <a:buFontTx/>
              <a:buNone/>
              <a:tabLst>
                <a:tab pos="-720725" algn="l"/>
                <a:tab pos="2516188" algn="l"/>
              </a:tabLst>
            </a:pPr>
            <a:r>
              <a:rPr kumimoji="0" lang="ar-DZ" sz="32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العائد الناتج عن إعادة استثمار العوائد: </a:t>
            </a:r>
            <a:r>
              <a:rPr kumimoji="0" lang="ar-DZ" sz="32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762- 600= 162 دج</a:t>
            </a:r>
            <a:r>
              <a:rPr kumimoji="0" lang="ar-DZ" sz="32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 </a:t>
            </a:r>
            <a:endParaRPr kumimoji="0" lang="ar-DZ" sz="3200" b="0" i="0" u="none" strike="noStrike" cap="none" normalizeH="0" baseline="0" dirty="0" smtClean="0">
              <a:ln>
                <a:noFill/>
              </a:ln>
              <a:solidFill>
                <a:schemeClr val="bg1"/>
              </a:solidFill>
              <a:effectLst/>
              <a:latin typeface="Times New Roman" pitchFamily="18" charset="0"/>
              <a:cs typeface="Times New Roman" pitchFamily="18" charset="0"/>
            </a:endParaRP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81000" y="2362200"/>
            <a:ext cx="8077200" cy="1569660"/>
          </a:xfrm>
          <a:prstGeom prst="rect">
            <a:avLst/>
          </a:prstGeom>
        </p:spPr>
        <p:txBody>
          <a:bodyPr wrap="square">
            <a:spAutoFit/>
          </a:bodyPr>
          <a:lstStyle/>
          <a:p>
            <a:pPr lvl="0" algn="justLow" rtl="1" eaLnBrk="0" fontAlgn="base" hangingPunct="0">
              <a:spcBef>
                <a:spcPct val="0"/>
              </a:spcBef>
              <a:spcAft>
                <a:spcPct val="0"/>
              </a:spcAft>
            </a:pPr>
            <a:r>
              <a:rPr lang="ar-DZ" sz="3200" b="1" dirty="0" smtClean="0">
                <a:solidFill>
                  <a:srgbClr val="FF0000"/>
                </a:solidFill>
                <a:latin typeface="Times New Roman" pitchFamily="18" charset="0"/>
                <a:ea typeface="Calibri" pitchFamily="34" charset="0"/>
                <a:cs typeface="Times New Roman" pitchFamily="18" charset="0"/>
              </a:rPr>
              <a:t>خلاصة:</a:t>
            </a:r>
          </a:p>
          <a:p>
            <a:pPr lvl="0" algn="justLow" rtl="1" eaLnBrk="0" fontAlgn="base" hangingPunct="0">
              <a:spcBef>
                <a:spcPct val="0"/>
              </a:spcBef>
              <a:spcAft>
                <a:spcPct val="0"/>
              </a:spcAft>
            </a:pPr>
            <a:r>
              <a:rPr lang="ar-DZ" sz="3200" b="1" dirty="0" smtClean="0">
                <a:solidFill>
                  <a:schemeClr val="bg1"/>
                </a:solidFill>
                <a:latin typeface="Times New Roman" pitchFamily="18" charset="0"/>
                <a:ea typeface="Calibri" pitchFamily="34" charset="0"/>
                <a:cs typeface="Times New Roman" pitchFamily="18" charset="0"/>
              </a:rPr>
              <a:t>    </a:t>
            </a:r>
            <a:r>
              <a:rPr lang="ar-DZ" sz="3200" b="1" dirty="0" smtClean="0">
                <a:solidFill>
                  <a:srgbClr val="FF0000"/>
                </a:solidFill>
                <a:latin typeface="Times New Roman" pitchFamily="18" charset="0"/>
                <a:ea typeface="Calibri" pitchFamily="34" charset="0"/>
                <a:cs typeface="Times New Roman" pitchFamily="18" charset="0"/>
              </a:rPr>
              <a:t>القيمة الزمنية للنقود </a:t>
            </a:r>
            <a:r>
              <a:rPr lang="ar-DZ" sz="3200" b="1" dirty="0" smtClean="0">
                <a:solidFill>
                  <a:schemeClr val="bg1"/>
                </a:solidFill>
                <a:latin typeface="Times New Roman" pitchFamily="18" charset="0"/>
                <a:ea typeface="Calibri" pitchFamily="34" charset="0"/>
                <a:cs typeface="Times New Roman" pitchFamily="18" charset="0"/>
              </a:rPr>
              <a:t>هي عائد استثمار المال لمدة زمنية محددة أو تكلفة الفرصة الضائعة لمدة زمنية محددة. </a:t>
            </a:r>
            <a:endParaRPr lang="ar-DZ" sz="3200" dirty="0" smtClean="0">
              <a:solidFill>
                <a:schemeClr val="bg1"/>
              </a:solidFill>
              <a:latin typeface="Times New Roman" pitchFamily="18" charset="0"/>
              <a:cs typeface="Times New Roman" pitchFamily="18" charset="0"/>
            </a:endParaRP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contenu 5"/>
          <p:cNvSpPr txBox="1">
            <a:spLocks/>
          </p:cNvSpPr>
          <p:nvPr/>
        </p:nvSpPr>
        <p:spPr>
          <a:xfrm>
            <a:off x="304800" y="381000"/>
            <a:ext cx="8458200" cy="4343400"/>
          </a:xfrm>
          <a:prstGeom prst="rect">
            <a:avLst/>
          </a:prstGeom>
        </p:spPr>
        <p:txBody>
          <a:bodyPr vert="horz">
            <a:noAutofit/>
          </a:bodyPr>
          <a:lstStyle/>
          <a:p>
            <a:pPr marL="548640" marR="0" lvl="0" indent="-411480" algn="ctr" defTabSz="914400" rtl="1" eaLnBrk="1" fontAlgn="auto" latinLnBrk="0" hangingPunct="1">
              <a:lnSpc>
                <a:spcPct val="100000"/>
              </a:lnSpc>
              <a:spcBef>
                <a:spcPts val="0"/>
              </a:spcBef>
              <a:spcAft>
                <a:spcPts val="0"/>
              </a:spcAft>
              <a:buClr>
                <a:schemeClr val="tx1">
                  <a:shade val="95000"/>
                </a:schemeClr>
              </a:buClr>
              <a:buSzPct val="65000"/>
              <a:tabLst/>
              <a:defRPr/>
            </a:pPr>
            <a:r>
              <a:rPr kumimoji="0" lang="ar-DZ" sz="2400" b="1" i="1" u="none" strike="noStrike" kern="1200" cap="none" spc="0" normalizeH="0" baseline="0" noProof="0" dirty="0" smtClean="0">
                <a:ln>
                  <a:noFill/>
                </a:ln>
                <a:solidFill>
                  <a:schemeClr val="bg1"/>
                </a:solidFill>
                <a:effectLst/>
                <a:uLnTx/>
                <a:uFillTx/>
                <a:latin typeface="Times New Roman" pitchFamily="18" charset="0"/>
                <a:ea typeface="+mn-ea"/>
                <a:cs typeface="Times New Roman" pitchFamily="18" charset="0"/>
              </a:rPr>
              <a:t>الجمهــورية الجزائــرية الديمقــراطية الشعبيـــة</a:t>
            </a:r>
            <a:endParaRPr kumimoji="0" lang="en-US" sz="2400" b="1" i="0" u="none" strike="noStrike" kern="1200" cap="none" spc="0" normalizeH="0" baseline="0" noProof="0" dirty="0" smtClean="0">
              <a:ln>
                <a:noFill/>
              </a:ln>
              <a:solidFill>
                <a:schemeClr val="bg1"/>
              </a:solidFill>
              <a:effectLst/>
              <a:uLnTx/>
              <a:uFillTx/>
              <a:latin typeface="Times New Roman" pitchFamily="18" charset="0"/>
              <a:ea typeface="+mn-ea"/>
              <a:cs typeface="Times New Roman" pitchFamily="18" charset="0"/>
            </a:endParaRPr>
          </a:p>
          <a:p>
            <a:pPr marL="548640" marR="0" lvl="0" indent="-411480" algn="ctr" defTabSz="914400" rtl="0" eaLnBrk="1" fontAlgn="auto" latinLnBrk="0" hangingPunct="1">
              <a:lnSpc>
                <a:spcPct val="100000"/>
              </a:lnSpc>
              <a:spcBef>
                <a:spcPts val="0"/>
              </a:spcBef>
              <a:spcAft>
                <a:spcPts val="0"/>
              </a:spcAft>
              <a:buClr>
                <a:schemeClr val="tx1">
                  <a:shade val="95000"/>
                </a:schemeClr>
              </a:buClr>
              <a:buSzPct val="65000"/>
              <a:tabLst/>
              <a:defRPr/>
            </a:pPr>
            <a:r>
              <a:rPr kumimoji="0" lang="fr-FR" sz="2400" b="1" i="1" u="none" strike="noStrike" kern="1200" cap="none" spc="0" normalizeH="0" baseline="0" noProof="0" dirty="0" smtClean="0">
                <a:ln>
                  <a:noFill/>
                </a:ln>
                <a:solidFill>
                  <a:schemeClr val="bg1"/>
                </a:solidFill>
                <a:effectLst/>
                <a:uLnTx/>
                <a:uFillTx/>
                <a:latin typeface="Times New Roman" pitchFamily="18" charset="0"/>
                <a:ea typeface="+mn-ea"/>
                <a:cs typeface="Times New Roman" pitchFamily="18" charset="0"/>
              </a:rPr>
              <a:t>République Algérienne Démocratique et Populaire</a:t>
            </a:r>
            <a:endParaRPr kumimoji="0" lang="en-US" sz="2400" b="1" i="0" u="none" strike="noStrike" kern="1200" cap="none" spc="0" normalizeH="0" baseline="0" noProof="0" dirty="0" smtClean="0">
              <a:ln>
                <a:noFill/>
              </a:ln>
              <a:solidFill>
                <a:schemeClr val="bg1"/>
              </a:solidFill>
              <a:effectLst/>
              <a:uLnTx/>
              <a:uFillTx/>
              <a:latin typeface="Times New Roman" pitchFamily="18" charset="0"/>
              <a:ea typeface="+mn-ea"/>
              <a:cs typeface="Times New Roman" pitchFamily="18" charset="0"/>
            </a:endParaRPr>
          </a:p>
          <a:p>
            <a:pPr marL="548640" marR="0" lvl="0" indent="-411480" algn="ctr" defTabSz="914400" rtl="1" eaLnBrk="1" fontAlgn="auto" latinLnBrk="0" hangingPunct="1">
              <a:lnSpc>
                <a:spcPct val="100000"/>
              </a:lnSpc>
              <a:spcBef>
                <a:spcPts val="0"/>
              </a:spcBef>
              <a:spcAft>
                <a:spcPts val="0"/>
              </a:spcAft>
              <a:buClr>
                <a:schemeClr val="tx1">
                  <a:shade val="95000"/>
                </a:schemeClr>
              </a:buClr>
              <a:buSzPct val="65000"/>
              <a:tabLst/>
              <a:defRPr/>
            </a:pPr>
            <a:r>
              <a:rPr kumimoji="0" lang="ar-DZ" sz="2400" b="1" i="0" u="none" strike="noStrike" kern="1200" cap="none" spc="0" normalizeH="0" baseline="0" noProof="0" dirty="0" smtClean="0">
                <a:ln>
                  <a:noFill/>
                </a:ln>
                <a:solidFill>
                  <a:schemeClr val="bg1"/>
                </a:solidFill>
                <a:effectLst/>
                <a:uLnTx/>
                <a:uFillTx/>
                <a:latin typeface="Times New Roman" pitchFamily="18" charset="0"/>
                <a:ea typeface="+mn-ea"/>
                <a:cs typeface="Times New Roman" pitchFamily="18" charset="0"/>
              </a:rPr>
              <a:t>وزارة التعليــم العــالي والبحــث العلمـي</a:t>
            </a:r>
            <a:endParaRPr kumimoji="0" lang="en-US" sz="2400" b="1" i="0" u="none" strike="noStrike" kern="1200" cap="none" spc="0" normalizeH="0" baseline="0" noProof="0" dirty="0" smtClean="0">
              <a:ln>
                <a:noFill/>
              </a:ln>
              <a:solidFill>
                <a:schemeClr val="bg1"/>
              </a:solidFill>
              <a:effectLst/>
              <a:uLnTx/>
              <a:uFillTx/>
              <a:latin typeface="Times New Roman" pitchFamily="18" charset="0"/>
              <a:ea typeface="+mn-ea"/>
              <a:cs typeface="Times New Roman" pitchFamily="18" charset="0"/>
            </a:endParaRPr>
          </a:p>
          <a:p>
            <a:pPr marL="548640" marR="0" lvl="0" indent="-411480" algn="ctr" defTabSz="914400" rtl="0" eaLnBrk="1" fontAlgn="auto" latinLnBrk="0" hangingPunct="1">
              <a:lnSpc>
                <a:spcPct val="100000"/>
              </a:lnSpc>
              <a:spcBef>
                <a:spcPts val="0"/>
              </a:spcBef>
              <a:spcAft>
                <a:spcPts val="0"/>
              </a:spcAft>
              <a:buClr>
                <a:schemeClr val="tx1">
                  <a:shade val="95000"/>
                </a:schemeClr>
              </a:buClr>
              <a:buSzPct val="65000"/>
              <a:tabLst/>
              <a:defRPr/>
            </a:pPr>
            <a:r>
              <a:rPr kumimoji="0" lang="fr-FR" sz="2000" b="1" i="1" u="none" strike="noStrike" kern="1200" cap="none" spc="0" normalizeH="0" baseline="0" noProof="0" dirty="0" smtClean="0">
                <a:ln>
                  <a:noFill/>
                </a:ln>
                <a:solidFill>
                  <a:schemeClr val="bg1"/>
                </a:solidFill>
                <a:effectLst/>
                <a:uLnTx/>
                <a:uFillTx/>
                <a:latin typeface="Times New Roman" pitchFamily="18" charset="0"/>
                <a:ea typeface="+mn-ea"/>
                <a:cs typeface="Times New Roman" pitchFamily="18" charset="0"/>
              </a:rPr>
              <a:t>Ministère de l’Enseignement Supérieur et de la Recherche Scientifique</a:t>
            </a:r>
            <a:endParaRPr kumimoji="0" lang="en-US" sz="2400" b="1" i="0" u="none" strike="noStrike" kern="1200" cap="none" spc="0" normalizeH="0" baseline="0" noProof="0" dirty="0" smtClean="0">
              <a:ln>
                <a:noFill/>
              </a:ln>
              <a:solidFill>
                <a:schemeClr val="bg1"/>
              </a:solidFill>
              <a:effectLst/>
              <a:uLnTx/>
              <a:uFillTx/>
              <a:latin typeface="Times New Roman" pitchFamily="18" charset="0"/>
              <a:ea typeface="+mn-ea"/>
              <a:cs typeface="Times New Roman" pitchFamily="18" charset="0"/>
            </a:endParaRPr>
          </a:p>
          <a:p>
            <a:pPr marL="548640" marR="0" lvl="0" indent="-411480" algn="ctr" defTabSz="914400" rtl="1" eaLnBrk="1" fontAlgn="auto" latinLnBrk="0" hangingPunct="1">
              <a:lnSpc>
                <a:spcPct val="100000"/>
              </a:lnSpc>
              <a:spcBef>
                <a:spcPts val="0"/>
              </a:spcBef>
              <a:spcAft>
                <a:spcPts val="0"/>
              </a:spcAft>
              <a:buClr>
                <a:schemeClr val="tx1">
                  <a:shade val="95000"/>
                </a:schemeClr>
              </a:buClr>
              <a:buSzPct val="65000"/>
              <a:tabLst/>
              <a:defRPr/>
            </a:pPr>
            <a:r>
              <a:rPr kumimoji="0" lang="ar-DZ" sz="2400" b="1" i="1" u="none" strike="noStrike" kern="1200" cap="none" spc="0" normalizeH="0" baseline="0" noProof="0" dirty="0" smtClean="0">
                <a:ln>
                  <a:noFill/>
                </a:ln>
                <a:solidFill>
                  <a:schemeClr val="bg1"/>
                </a:solidFill>
                <a:effectLst/>
                <a:uLnTx/>
                <a:uFillTx/>
                <a:latin typeface="Times New Roman" pitchFamily="18" charset="0"/>
                <a:ea typeface="+mn-ea"/>
                <a:cs typeface="Times New Roman" pitchFamily="18" charset="0"/>
              </a:rPr>
              <a:t>جــامعة محــمد خيضــر – بسكرة –</a:t>
            </a:r>
            <a:endParaRPr kumimoji="0" lang="en-US" sz="2400" b="1" i="0" u="none" strike="noStrike" kern="1200" cap="none" spc="0" normalizeH="0" baseline="0" noProof="0" dirty="0" smtClean="0">
              <a:ln>
                <a:noFill/>
              </a:ln>
              <a:solidFill>
                <a:schemeClr val="bg1"/>
              </a:solidFill>
              <a:effectLst/>
              <a:uLnTx/>
              <a:uFillTx/>
              <a:latin typeface="Times New Roman" pitchFamily="18" charset="0"/>
              <a:ea typeface="+mn-ea"/>
              <a:cs typeface="Times New Roman" pitchFamily="18" charset="0"/>
            </a:endParaRPr>
          </a:p>
          <a:p>
            <a:pPr marL="548640" marR="0" lvl="0" indent="-411480" algn="ctr" defTabSz="914400" rtl="1" eaLnBrk="1" fontAlgn="auto" latinLnBrk="0" hangingPunct="1">
              <a:lnSpc>
                <a:spcPct val="100000"/>
              </a:lnSpc>
              <a:spcBef>
                <a:spcPts val="0"/>
              </a:spcBef>
              <a:spcAft>
                <a:spcPts val="0"/>
              </a:spcAft>
              <a:buClr>
                <a:schemeClr val="tx1">
                  <a:shade val="95000"/>
                </a:schemeClr>
              </a:buClr>
              <a:buSzPct val="65000"/>
              <a:tabLst/>
              <a:defRPr/>
            </a:pPr>
            <a:r>
              <a:rPr kumimoji="0" lang="ar-DZ" sz="2400" b="1" i="1" u="none" strike="noStrike" kern="1200" cap="none" spc="0" normalizeH="0" baseline="0" noProof="0" dirty="0" smtClean="0">
                <a:ln>
                  <a:noFill/>
                </a:ln>
                <a:solidFill>
                  <a:schemeClr val="bg1"/>
                </a:solidFill>
                <a:effectLst/>
                <a:uLnTx/>
                <a:uFillTx/>
                <a:latin typeface="Times New Roman" pitchFamily="18" charset="0"/>
                <a:ea typeface="+mn-ea"/>
                <a:cs typeface="Times New Roman" pitchFamily="18" charset="0"/>
              </a:rPr>
              <a:t>كــلية العلــوم الاقتصــادية و التجــارية وعلــوم التسييــر</a:t>
            </a:r>
            <a:endParaRPr kumimoji="0" lang="en-US" sz="2400" b="1" i="0" u="none" strike="noStrike" kern="1200" cap="none" spc="0" normalizeH="0" baseline="0" noProof="0" dirty="0" smtClean="0">
              <a:ln>
                <a:noFill/>
              </a:ln>
              <a:solidFill>
                <a:schemeClr val="bg1"/>
              </a:solidFill>
              <a:effectLst/>
              <a:uLnTx/>
              <a:uFillTx/>
              <a:latin typeface="Times New Roman" pitchFamily="18" charset="0"/>
              <a:ea typeface="+mn-ea"/>
              <a:cs typeface="Times New Roman" pitchFamily="18" charset="0"/>
            </a:endParaRPr>
          </a:p>
          <a:p>
            <a:pPr marL="548640" marR="0" lvl="0" indent="-411480" algn="ctr" defTabSz="914400" rtl="1" eaLnBrk="1" fontAlgn="auto" latinLnBrk="0" hangingPunct="1">
              <a:lnSpc>
                <a:spcPct val="100000"/>
              </a:lnSpc>
              <a:spcBef>
                <a:spcPts val="0"/>
              </a:spcBef>
              <a:spcAft>
                <a:spcPts val="0"/>
              </a:spcAft>
              <a:buClr>
                <a:schemeClr val="tx1">
                  <a:shade val="95000"/>
                </a:schemeClr>
              </a:buClr>
              <a:buSzPct val="65000"/>
              <a:tabLst/>
              <a:defRPr/>
            </a:pPr>
            <a:r>
              <a:rPr kumimoji="0" lang="ar-DZ" sz="2400" b="1" i="1" u="none" strike="noStrike" kern="1200" cap="none" spc="0" normalizeH="0" baseline="0" noProof="0" dirty="0" smtClean="0">
                <a:ln>
                  <a:noFill/>
                </a:ln>
                <a:solidFill>
                  <a:schemeClr val="bg1"/>
                </a:solidFill>
                <a:effectLst/>
                <a:uLnTx/>
                <a:uFillTx/>
                <a:latin typeface="Times New Roman" pitchFamily="18" charset="0"/>
                <a:ea typeface="+mn-ea"/>
                <a:cs typeface="Times New Roman" pitchFamily="18" charset="0"/>
              </a:rPr>
              <a:t>قسم العلوم التجارية</a:t>
            </a:r>
            <a:endParaRPr kumimoji="0" lang="fr-FR" sz="2400" b="1" i="1" u="none" strike="noStrike" kern="1200" cap="none" spc="0" normalizeH="0" baseline="0" noProof="0" dirty="0" smtClean="0">
              <a:ln>
                <a:noFill/>
              </a:ln>
              <a:solidFill>
                <a:schemeClr val="bg1"/>
              </a:solidFill>
              <a:effectLst/>
              <a:uLnTx/>
              <a:uFillTx/>
              <a:latin typeface="Times New Roman" pitchFamily="18" charset="0"/>
              <a:ea typeface="+mn-ea"/>
              <a:cs typeface="Times New Roman" pitchFamily="18" charset="0"/>
            </a:endParaRPr>
          </a:p>
          <a:p>
            <a:pPr marL="548640" marR="0" lvl="0" indent="-411480" algn="ctr" defTabSz="914400" rtl="1" eaLnBrk="1" fontAlgn="auto" latinLnBrk="0" hangingPunct="1">
              <a:lnSpc>
                <a:spcPct val="100000"/>
              </a:lnSpc>
              <a:spcBef>
                <a:spcPts val="0"/>
              </a:spcBef>
              <a:spcAft>
                <a:spcPts val="0"/>
              </a:spcAft>
              <a:buClr>
                <a:schemeClr val="tx1">
                  <a:shade val="95000"/>
                </a:schemeClr>
              </a:buClr>
              <a:buSzPct val="65000"/>
              <a:tabLst/>
              <a:defRPr/>
            </a:pPr>
            <a:r>
              <a:rPr kumimoji="0" lang="ar-DZ" sz="2400" b="1" i="1" u="none" strike="noStrike" kern="1200" cap="none" spc="0" normalizeH="0" baseline="0" noProof="0" dirty="0" smtClean="0">
                <a:ln>
                  <a:noFill/>
                </a:ln>
                <a:solidFill>
                  <a:schemeClr val="bg1"/>
                </a:solidFill>
                <a:effectLst/>
                <a:uLnTx/>
                <a:uFillTx/>
                <a:latin typeface="Times New Roman" pitchFamily="18" charset="0"/>
                <a:ea typeface="+mn-ea"/>
                <a:cs typeface="Times New Roman" pitchFamily="18" charset="0"/>
              </a:rPr>
              <a:t>فرع</a:t>
            </a:r>
            <a:r>
              <a:rPr kumimoji="0" lang="ar-DZ" sz="2400" b="1" i="1" u="none" strike="noStrike" kern="1200" cap="none" spc="0" normalizeH="0" noProof="0" dirty="0" smtClean="0">
                <a:ln>
                  <a:noFill/>
                </a:ln>
                <a:solidFill>
                  <a:schemeClr val="bg1"/>
                </a:solidFill>
                <a:effectLst/>
                <a:uLnTx/>
                <a:uFillTx/>
                <a:latin typeface="Times New Roman" pitchFamily="18" charset="0"/>
                <a:ea typeface="+mn-ea"/>
                <a:cs typeface="Times New Roman" pitchFamily="18" charset="0"/>
              </a:rPr>
              <a:t> علوم مالية ومحاسبية</a:t>
            </a:r>
            <a:endParaRPr kumimoji="0" lang="en-US" sz="2400" b="1" i="1" u="none" strike="noStrike" kern="1200" cap="none" spc="0" normalizeH="0" baseline="0" noProof="0" dirty="0" smtClean="0">
              <a:ln>
                <a:noFill/>
              </a:ln>
              <a:solidFill>
                <a:schemeClr val="bg1"/>
              </a:solidFill>
              <a:effectLst/>
              <a:uLnTx/>
              <a:uFillTx/>
              <a:latin typeface="Times New Roman" pitchFamily="18" charset="0"/>
              <a:ea typeface="+mn-ea"/>
              <a:cs typeface="Times New Roman" pitchFamily="18" charset="0"/>
            </a:endParaRPr>
          </a:p>
          <a:p>
            <a:pPr marL="548640" marR="0" lvl="0" indent="-411480" algn="ctr" defTabSz="914400" rtl="1" eaLnBrk="1" fontAlgn="auto" latinLnBrk="0" hangingPunct="1">
              <a:lnSpc>
                <a:spcPct val="100000"/>
              </a:lnSpc>
              <a:spcBef>
                <a:spcPts val="0"/>
              </a:spcBef>
              <a:spcAft>
                <a:spcPts val="0"/>
              </a:spcAft>
              <a:buClr>
                <a:schemeClr val="tx1">
                  <a:shade val="95000"/>
                </a:schemeClr>
              </a:buClr>
              <a:buSzPct val="65000"/>
              <a:tabLst/>
              <a:defRPr/>
            </a:pPr>
            <a:r>
              <a:rPr kumimoji="0" lang="ar-DZ" sz="2400" b="1" i="0" u="none" strike="noStrike" kern="1200" cap="none" spc="0" normalizeH="0" baseline="0" noProof="0" dirty="0" smtClean="0">
                <a:ln>
                  <a:noFill/>
                </a:ln>
                <a:solidFill>
                  <a:schemeClr val="bg1"/>
                </a:solidFill>
                <a:effectLst/>
                <a:uLnTx/>
                <a:uFillTx/>
                <a:latin typeface="Times New Roman" pitchFamily="18" charset="0"/>
                <a:ea typeface="Tahoma" pitchFamily="34" charset="0"/>
                <a:cs typeface="Times New Roman" pitchFamily="18" charset="0"/>
              </a:rPr>
              <a:t>سنة ثالثة مالية المؤسسة</a:t>
            </a:r>
            <a:endParaRPr kumimoji="0" lang="ar-DZ" sz="1800" b="1" i="0" u="none" strike="noStrike" kern="1200" cap="none" spc="0" normalizeH="0" baseline="0" noProof="0" dirty="0" smtClean="0">
              <a:ln>
                <a:noFill/>
              </a:ln>
              <a:solidFill>
                <a:schemeClr val="bg1"/>
              </a:solidFill>
              <a:effectLst/>
              <a:uLnTx/>
              <a:uFillTx/>
              <a:latin typeface="Times New Roman" pitchFamily="18" charset="0"/>
              <a:ea typeface="Tahoma" pitchFamily="34" charset="0"/>
              <a:cs typeface="Times New Roman" pitchFamily="18" charset="0"/>
            </a:endParaRPr>
          </a:p>
          <a:p>
            <a:pPr marL="548640" marR="0" lvl="0" indent="-411480" algn="ctr" defTabSz="914400" rtl="1" eaLnBrk="1" fontAlgn="auto" latinLnBrk="0" hangingPunct="1">
              <a:lnSpc>
                <a:spcPct val="100000"/>
              </a:lnSpc>
              <a:spcBef>
                <a:spcPts val="0"/>
              </a:spcBef>
              <a:spcAft>
                <a:spcPts val="0"/>
              </a:spcAft>
              <a:buClr>
                <a:schemeClr val="tx1">
                  <a:shade val="95000"/>
                </a:schemeClr>
              </a:buClr>
              <a:buSzPct val="65000"/>
              <a:tabLst/>
              <a:defRPr/>
            </a:pPr>
            <a:r>
              <a:rPr kumimoji="0" lang="ar-DZ" sz="4000" b="1" i="0" u="none" strike="noStrike" kern="1200" cap="none" spc="0" normalizeH="0" baseline="0" noProof="0" dirty="0" smtClean="0">
                <a:ln>
                  <a:noFill/>
                </a:ln>
                <a:solidFill>
                  <a:srgbClr val="FF0000"/>
                </a:solidFill>
                <a:effectLst/>
                <a:uLnTx/>
                <a:uFillTx/>
                <a:latin typeface="Times New Roman" pitchFamily="18" charset="0"/>
                <a:ea typeface="Tahoma" pitchFamily="34" charset="0"/>
                <a:cs typeface="Times New Roman" pitchFamily="18" charset="0"/>
              </a:rPr>
              <a:t>مقياس: تسيير مالي 2</a:t>
            </a:r>
          </a:p>
          <a:p>
            <a:pPr marL="548640" marR="0" lvl="0" indent="-411480" algn="ctr" defTabSz="914400" rtl="1" eaLnBrk="1" fontAlgn="ctr" latinLnBrk="0" hangingPunct="1">
              <a:lnSpc>
                <a:spcPct val="100000"/>
              </a:lnSpc>
              <a:spcBef>
                <a:spcPct val="20000"/>
              </a:spcBef>
              <a:spcAft>
                <a:spcPts val="0"/>
              </a:spcAft>
              <a:buClr>
                <a:schemeClr val="tx1">
                  <a:shade val="95000"/>
                </a:schemeClr>
              </a:buClr>
              <a:buSzPct val="65000"/>
              <a:tabLst/>
              <a:defRPr/>
            </a:pPr>
            <a:r>
              <a:rPr kumimoji="0" lang="ar-DZ" sz="2000" b="1" i="0" u="none" strike="noStrike" kern="1200" cap="none" spc="0" normalizeH="0" baseline="0" noProof="0" dirty="0" smtClean="0">
                <a:ln>
                  <a:noFill/>
                </a:ln>
                <a:solidFill>
                  <a:schemeClr val="bg1"/>
                </a:solidFill>
                <a:effectLst/>
                <a:uLnTx/>
                <a:uFillTx/>
                <a:latin typeface="Times New Roman" pitchFamily="18" charset="0"/>
                <a:ea typeface="+mn-ea"/>
                <a:cs typeface="Times New Roman" pitchFamily="18" charset="0"/>
              </a:rPr>
              <a:t>الموسم الجامعي: 2021/2020</a:t>
            </a:r>
            <a:endParaRPr kumimoji="0" lang="ar-DZ" sz="2800" b="1" i="0" u="none" strike="noStrike" kern="1200" cap="none" spc="0" normalizeH="0" baseline="0" noProof="0" dirty="0" smtClean="0">
              <a:ln>
                <a:noFill/>
              </a:ln>
              <a:solidFill>
                <a:schemeClr val="bg1"/>
              </a:solidFill>
              <a:effectLst/>
              <a:uLnTx/>
              <a:uFillTx/>
              <a:latin typeface="Times New Roman" pitchFamily="18" charset="0"/>
              <a:ea typeface="+mn-ea"/>
              <a:cs typeface="Times New Roman" pitchFamily="18" charset="0"/>
            </a:endParaRPr>
          </a:p>
        </p:txBody>
      </p:sp>
      <p:sp>
        <p:nvSpPr>
          <p:cNvPr id="5" name="Rectangle 4"/>
          <p:cNvSpPr/>
          <p:nvPr/>
        </p:nvSpPr>
        <p:spPr>
          <a:xfrm>
            <a:off x="0" y="4648201"/>
            <a:ext cx="9144000" cy="1471172"/>
          </a:xfrm>
          <a:prstGeom prst="rect">
            <a:avLst/>
          </a:prstGeom>
        </p:spPr>
        <p:txBody>
          <a:bodyPr wrap="square">
            <a:spAutoFit/>
          </a:bodyPr>
          <a:lstStyle/>
          <a:p>
            <a:pPr lvl="0" algn="ctr" rtl="1" fontAlgn="ctr">
              <a:spcBef>
                <a:spcPct val="20000"/>
              </a:spcBef>
              <a:buClr>
                <a:srgbClr val="F0A22E"/>
              </a:buClr>
              <a:buSzPct val="70000"/>
              <a:defRPr/>
            </a:pPr>
            <a:r>
              <a:rPr lang="ar-DZ" sz="3200" b="1" dirty="0">
                <a:solidFill>
                  <a:prstClr val="black"/>
                </a:solidFill>
                <a:latin typeface="Adobe Arabic" pitchFamily="18" charset="-78"/>
                <a:cs typeface="Adobe Arabic" pitchFamily="18" charset="-78"/>
              </a:rPr>
              <a:t>موضوع </a:t>
            </a:r>
            <a:r>
              <a:rPr lang="ar-DZ" sz="3200" b="1" dirty="0" smtClean="0">
                <a:solidFill>
                  <a:prstClr val="black"/>
                </a:solidFill>
                <a:latin typeface="Adobe Arabic" pitchFamily="18" charset="-78"/>
                <a:cs typeface="Adobe Arabic" pitchFamily="18" charset="-78"/>
              </a:rPr>
              <a:t>المحاضرة 04:</a:t>
            </a:r>
            <a:endParaRPr lang="fr-FR" sz="3200" b="1" dirty="0" smtClean="0">
              <a:solidFill>
                <a:prstClr val="black"/>
              </a:solidFill>
              <a:latin typeface="Adobe Arabic" pitchFamily="18" charset="-78"/>
              <a:cs typeface="Adobe Arabic" pitchFamily="18" charset="-78"/>
            </a:endParaRPr>
          </a:p>
          <a:p>
            <a:pPr lvl="0" algn="ctr" rtl="1" fontAlgn="ctr">
              <a:spcBef>
                <a:spcPct val="20000"/>
              </a:spcBef>
              <a:buClr>
                <a:srgbClr val="F0A22E"/>
              </a:buClr>
              <a:buSzPct val="70000"/>
              <a:defRPr/>
            </a:pPr>
            <a:r>
              <a:rPr lang="ar-DZ" sz="4800" b="1" dirty="0" smtClean="0">
                <a:solidFill>
                  <a:srgbClr val="FF0000"/>
                </a:solidFill>
                <a:latin typeface="Adobe Arabic" pitchFamily="18" charset="-78"/>
                <a:cs typeface="Adobe Arabic" pitchFamily="18" charset="-78"/>
              </a:rPr>
              <a:t>معايير تقييم واختيار الاستثمارات</a:t>
            </a:r>
            <a:r>
              <a:rPr lang="ar-DZ" sz="4800" b="1" dirty="0" smtClean="0">
                <a:solidFill>
                  <a:srgbClr val="006600"/>
                </a:solidFill>
                <a:latin typeface="Adobe Arabic" pitchFamily="18" charset="-78"/>
                <a:cs typeface="Adobe Arabic" pitchFamily="18" charset="-78"/>
              </a:rPr>
              <a:t>(ج 3)</a:t>
            </a:r>
            <a:endParaRPr lang="ar-DZ" sz="4800" b="1" dirty="0">
              <a:solidFill>
                <a:srgbClr val="006600"/>
              </a:solidFill>
              <a:latin typeface="Adobe Arabic" pitchFamily="18" charset="-78"/>
              <a:cs typeface="Adobe Arabic" pitchFamily="18" charset="-78"/>
            </a:endParaRPr>
          </a:p>
        </p:txBody>
      </p:sp>
      <p:grpSp>
        <p:nvGrpSpPr>
          <p:cNvPr id="2" name="Group 1"/>
          <p:cNvGrpSpPr>
            <a:grpSpLocks/>
          </p:cNvGrpSpPr>
          <p:nvPr/>
        </p:nvGrpSpPr>
        <p:grpSpPr bwMode="auto">
          <a:xfrm>
            <a:off x="228600" y="304800"/>
            <a:ext cx="989398" cy="1143000"/>
            <a:chOff x="4041" y="5842"/>
            <a:chExt cx="1056" cy="1375"/>
          </a:xfrm>
        </p:grpSpPr>
        <p:sp>
          <p:nvSpPr>
            <p:cNvPr id="7" name="Oval 2"/>
            <p:cNvSpPr>
              <a:spLocks noChangeArrowheads="1"/>
            </p:cNvSpPr>
            <p:nvPr/>
          </p:nvSpPr>
          <p:spPr bwMode="auto">
            <a:xfrm>
              <a:off x="4041" y="5842"/>
              <a:ext cx="1056" cy="1375"/>
            </a:xfrm>
            <a:prstGeom prst="ellipse">
              <a:avLst/>
            </a:prstGeom>
            <a:solidFill>
              <a:srgbClr val="FFFFFF"/>
            </a:solidFill>
            <a:ln w="19050">
              <a:solidFill>
                <a:srgbClr val="333399"/>
              </a:solidFill>
              <a:round/>
              <a:headEnd/>
              <a:tailEnd/>
            </a:ln>
          </p:spPr>
          <p:txBody>
            <a:bodyPr vert="horz" wrap="square" lIns="91440" tIns="45720" rIns="91440" bIns="45720" numCol="1" anchor="t" anchorCtr="0" compatLnSpc="1">
              <a:prstTxWarp prst="textNoShape">
                <a:avLst/>
              </a:prstTxWarp>
            </a:bodyPr>
            <a:lstStyle/>
            <a:p>
              <a:endParaRPr lang="ar-DZ" dirty="0"/>
            </a:p>
          </p:txBody>
        </p:sp>
        <p:pic>
          <p:nvPicPr>
            <p:cNvPr id="8" name="Picture 3" descr="SigleUNI4"/>
            <p:cNvPicPr>
              <a:picLocks noChangeAspect="1" noChangeArrowheads="1"/>
            </p:cNvPicPr>
            <p:nvPr/>
          </p:nvPicPr>
          <p:blipFill>
            <a:blip r:embed="rId2" cstate="print">
              <a:extLst>
                <a:ext uri="{28A0092B-C50C-407E-A947-70E740481C1C}">
                  <a14:useLocalDpi xmlns:a14="http://schemas.microsoft.com/office/drawing/2010/main" xmlns="" val="0"/>
                </a:ext>
              </a:extLst>
            </a:blip>
            <a:srcRect l="2623" t="1465" r="1811"/>
            <a:stretch>
              <a:fillRect/>
            </a:stretch>
          </p:blipFill>
          <p:spPr bwMode="auto">
            <a:xfrm>
              <a:off x="4193" y="6073"/>
              <a:ext cx="742" cy="904"/>
            </a:xfrm>
            <a:prstGeom prst="rect">
              <a:avLst/>
            </a:prstGeom>
            <a:noFill/>
            <a:extLst>
              <a:ext uri="{909E8E84-426E-40DD-AFC4-6F175D3DCCD1}">
                <a14:hiddenFill xmlns:a14="http://schemas.microsoft.com/office/drawing/2010/main" xmlns="">
                  <a:solidFill>
                    <a:srgbClr val="FFFFFF"/>
                  </a:solidFill>
                </a14:hiddenFill>
              </a:ext>
            </a:extLst>
          </p:spPr>
        </p:pic>
        <p:sp>
          <p:nvSpPr>
            <p:cNvPr id="9" name="WordArt 4"/>
            <p:cNvSpPr>
              <a:spLocks noChangeArrowheads="1" noChangeShapeType="1" noTextEdit="1"/>
            </p:cNvSpPr>
            <p:nvPr/>
          </p:nvSpPr>
          <p:spPr bwMode="auto">
            <a:xfrm>
              <a:off x="4190" y="5978"/>
              <a:ext cx="733" cy="746"/>
            </a:xfrm>
            <a:prstGeom prst="rect">
              <a:avLst/>
            </a:prstGeom>
            <a:extLst>
              <a:ext uri="{91240B29-F687-4F45-9708-019B960494DF}">
                <a14:hiddenLine xmlns:a14="http://schemas.microsoft.com/office/drawing/2010/main" xmlns="" w="9525">
                  <a:solidFill>
                    <a:srgbClr val="000000"/>
                  </a:solidFill>
                  <a:round/>
                  <a:headEnd/>
                  <a:tailEnd/>
                </a14:hiddenLine>
              </a:ext>
              <a:ext uri="{AF507438-7753-43E0-B8FC-AC1667EBCBE1}">
                <a14:hiddenEffects xmlns:a14="http://schemas.microsoft.com/office/drawing/2010/main" xmlns="">
                  <a:effectLst/>
                </a14:hiddenEffects>
              </a:ext>
            </a:extLst>
          </p:spPr>
          <p:txBody>
            <a:bodyPr wrap="none" fromWordArt="1">
              <a:prstTxWarp prst="textArchUp">
                <a:avLst>
                  <a:gd name="adj" fmla="val 10800000"/>
                </a:avLst>
              </a:prstTxWarp>
            </a:bodyPr>
            <a:lstStyle/>
            <a:p>
              <a:pPr algn="ctr" rtl="1">
                <a:buNone/>
              </a:pPr>
              <a:r>
                <a:rPr lang="ar-DZ" sz="3600" kern="10" spc="0" dirty="0" smtClean="0">
                  <a:ln>
                    <a:noFill/>
                  </a:ln>
                  <a:solidFill>
                    <a:srgbClr val="000080"/>
                  </a:solidFill>
                  <a:effectLst/>
                  <a:latin typeface="AF_Aseer"/>
                </a:rPr>
                <a:t>جامعــــــة محمد خيضــــــــــــر</a:t>
              </a:r>
              <a:endParaRPr lang="ar-DZ" sz="3600" kern="10" spc="0" dirty="0">
                <a:ln>
                  <a:noFill/>
                </a:ln>
                <a:solidFill>
                  <a:srgbClr val="000080"/>
                </a:solidFill>
                <a:effectLst/>
                <a:latin typeface="AF_Aseer"/>
              </a:endParaRPr>
            </a:p>
          </p:txBody>
        </p:sp>
        <p:sp>
          <p:nvSpPr>
            <p:cNvPr id="10" name="WordArt 5"/>
            <p:cNvSpPr>
              <a:spLocks noChangeArrowheads="1" noChangeShapeType="1" noTextEdit="1"/>
            </p:cNvSpPr>
            <p:nvPr/>
          </p:nvSpPr>
          <p:spPr bwMode="auto">
            <a:xfrm>
              <a:off x="4316" y="7018"/>
              <a:ext cx="490" cy="123"/>
            </a:xfrm>
            <a:prstGeom prst="rect">
              <a:avLst/>
            </a:prstGeom>
            <a:extLst>
              <a:ext uri="{91240B29-F687-4F45-9708-019B960494DF}">
                <a14:hiddenLine xmlns:a14="http://schemas.microsoft.com/office/drawing/2010/main" xmlns="" w="9525">
                  <a:solidFill>
                    <a:srgbClr val="000000"/>
                  </a:solidFill>
                  <a:round/>
                  <a:headEnd/>
                  <a:tailEnd/>
                </a14:hiddenLine>
              </a:ext>
              <a:ext uri="{AF507438-7753-43E0-B8FC-AC1667EBCBE1}">
                <a14:hiddenEffects xmlns:a14="http://schemas.microsoft.com/office/drawing/2010/main" xmlns="">
                  <a:effectLst/>
                </a14:hiddenEffects>
              </a:ext>
            </a:extLst>
          </p:spPr>
          <p:txBody>
            <a:bodyPr wrap="none" fromWordArt="1">
              <a:prstTxWarp prst="textPlain">
                <a:avLst>
                  <a:gd name="adj" fmla="val 50000"/>
                </a:avLst>
              </a:prstTxWarp>
            </a:bodyPr>
            <a:lstStyle/>
            <a:p>
              <a:pPr algn="ctr" rtl="1">
                <a:buNone/>
              </a:pPr>
              <a:r>
                <a:rPr lang="ar-DZ" sz="3600" kern="10" spc="0" dirty="0" smtClean="0">
                  <a:ln>
                    <a:noFill/>
                  </a:ln>
                  <a:solidFill>
                    <a:srgbClr val="000080"/>
                  </a:solidFill>
                  <a:effectLst/>
                  <a:latin typeface="AF_Aseer"/>
                </a:rPr>
                <a:t>بــســكــــــــــــرة</a:t>
              </a:r>
              <a:endParaRPr lang="ar-DZ" sz="3600" kern="10" spc="0" dirty="0">
                <a:ln>
                  <a:noFill/>
                </a:ln>
                <a:solidFill>
                  <a:srgbClr val="000080"/>
                </a:solidFill>
                <a:effectLst/>
                <a:latin typeface="AF_Aseer"/>
              </a:endParaRPr>
            </a:p>
          </p:txBody>
        </p:sp>
      </p:grpSp>
      <p:grpSp>
        <p:nvGrpSpPr>
          <p:cNvPr id="3" name="Group 1"/>
          <p:cNvGrpSpPr>
            <a:grpSpLocks/>
          </p:cNvGrpSpPr>
          <p:nvPr/>
        </p:nvGrpSpPr>
        <p:grpSpPr bwMode="auto">
          <a:xfrm>
            <a:off x="7926002" y="304800"/>
            <a:ext cx="989398" cy="1143000"/>
            <a:chOff x="4041" y="5842"/>
            <a:chExt cx="1056" cy="1375"/>
          </a:xfrm>
        </p:grpSpPr>
        <p:sp>
          <p:nvSpPr>
            <p:cNvPr id="12" name="Oval 2"/>
            <p:cNvSpPr>
              <a:spLocks noChangeArrowheads="1"/>
            </p:cNvSpPr>
            <p:nvPr/>
          </p:nvSpPr>
          <p:spPr bwMode="auto">
            <a:xfrm>
              <a:off x="4041" y="5842"/>
              <a:ext cx="1056" cy="1375"/>
            </a:xfrm>
            <a:prstGeom prst="ellipse">
              <a:avLst/>
            </a:prstGeom>
            <a:solidFill>
              <a:srgbClr val="FFFFFF"/>
            </a:solidFill>
            <a:ln w="19050">
              <a:solidFill>
                <a:srgbClr val="333399"/>
              </a:solidFill>
              <a:round/>
              <a:headEnd/>
              <a:tailEnd/>
            </a:ln>
          </p:spPr>
          <p:txBody>
            <a:bodyPr vert="horz" wrap="square" lIns="91440" tIns="45720" rIns="91440" bIns="45720" numCol="1" anchor="t" anchorCtr="0" compatLnSpc="1">
              <a:prstTxWarp prst="textNoShape">
                <a:avLst/>
              </a:prstTxWarp>
            </a:bodyPr>
            <a:lstStyle/>
            <a:p>
              <a:endParaRPr lang="ar-DZ" dirty="0"/>
            </a:p>
          </p:txBody>
        </p:sp>
        <p:pic>
          <p:nvPicPr>
            <p:cNvPr id="13" name="Picture 3" descr="SigleUNI4"/>
            <p:cNvPicPr>
              <a:picLocks noChangeAspect="1" noChangeArrowheads="1"/>
            </p:cNvPicPr>
            <p:nvPr/>
          </p:nvPicPr>
          <p:blipFill>
            <a:blip r:embed="rId2" cstate="print">
              <a:extLst>
                <a:ext uri="{28A0092B-C50C-407E-A947-70E740481C1C}">
                  <a14:useLocalDpi xmlns:a14="http://schemas.microsoft.com/office/drawing/2010/main" xmlns="" val="0"/>
                </a:ext>
              </a:extLst>
            </a:blip>
            <a:srcRect l="2623" t="1465" r="1811"/>
            <a:stretch>
              <a:fillRect/>
            </a:stretch>
          </p:blipFill>
          <p:spPr bwMode="auto">
            <a:xfrm>
              <a:off x="4193" y="6073"/>
              <a:ext cx="742" cy="904"/>
            </a:xfrm>
            <a:prstGeom prst="rect">
              <a:avLst/>
            </a:prstGeom>
            <a:noFill/>
            <a:extLst>
              <a:ext uri="{909E8E84-426E-40DD-AFC4-6F175D3DCCD1}">
                <a14:hiddenFill xmlns:a14="http://schemas.microsoft.com/office/drawing/2010/main" xmlns="">
                  <a:solidFill>
                    <a:srgbClr val="FFFFFF"/>
                  </a:solidFill>
                </a14:hiddenFill>
              </a:ext>
            </a:extLst>
          </p:spPr>
        </p:pic>
        <p:sp>
          <p:nvSpPr>
            <p:cNvPr id="14" name="WordArt 4"/>
            <p:cNvSpPr>
              <a:spLocks noChangeArrowheads="1" noChangeShapeType="1" noTextEdit="1"/>
            </p:cNvSpPr>
            <p:nvPr/>
          </p:nvSpPr>
          <p:spPr bwMode="auto">
            <a:xfrm>
              <a:off x="4190" y="5978"/>
              <a:ext cx="733" cy="746"/>
            </a:xfrm>
            <a:prstGeom prst="rect">
              <a:avLst/>
            </a:prstGeom>
            <a:extLst>
              <a:ext uri="{91240B29-F687-4F45-9708-019B960494DF}">
                <a14:hiddenLine xmlns:a14="http://schemas.microsoft.com/office/drawing/2010/main" xmlns="" w="9525">
                  <a:solidFill>
                    <a:srgbClr val="000000"/>
                  </a:solidFill>
                  <a:round/>
                  <a:headEnd/>
                  <a:tailEnd/>
                </a14:hiddenLine>
              </a:ext>
              <a:ext uri="{AF507438-7753-43E0-B8FC-AC1667EBCBE1}">
                <a14:hiddenEffects xmlns:a14="http://schemas.microsoft.com/office/drawing/2010/main" xmlns="">
                  <a:effectLst/>
                </a14:hiddenEffects>
              </a:ext>
            </a:extLst>
          </p:spPr>
          <p:txBody>
            <a:bodyPr wrap="none" fromWordArt="1">
              <a:prstTxWarp prst="textArchUp">
                <a:avLst>
                  <a:gd name="adj" fmla="val 10800000"/>
                </a:avLst>
              </a:prstTxWarp>
            </a:bodyPr>
            <a:lstStyle/>
            <a:p>
              <a:pPr algn="ctr" rtl="1">
                <a:buNone/>
              </a:pPr>
              <a:r>
                <a:rPr lang="ar-DZ" sz="3600" kern="10" spc="0" dirty="0" smtClean="0">
                  <a:ln>
                    <a:noFill/>
                  </a:ln>
                  <a:solidFill>
                    <a:srgbClr val="000080"/>
                  </a:solidFill>
                  <a:effectLst/>
                  <a:latin typeface="AF_Aseer"/>
                </a:rPr>
                <a:t>جامعــــــة محمد خيضــــــــــــر</a:t>
              </a:r>
              <a:endParaRPr lang="ar-DZ" sz="3600" kern="10" spc="0" dirty="0">
                <a:ln>
                  <a:noFill/>
                </a:ln>
                <a:solidFill>
                  <a:srgbClr val="000080"/>
                </a:solidFill>
                <a:effectLst/>
                <a:latin typeface="AF_Aseer"/>
              </a:endParaRPr>
            </a:p>
          </p:txBody>
        </p:sp>
        <p:sp>
          <p:nvSpPr>
            <p:cNvPr id="15" name="WordArt 5"/>
            <p:cNvSpPr>
              <a:spLocks noChangeArrowheads="1" noChangeShapeType="1" noTextEdit="1"/>
            </p:cNvSpPr>
            <p:nvPr/>
          </p:nvSpPr>
          <p:spPr bwMode="auto">
            <a:xfrm>
              <a:off x="4316" y="7018"/>
              <a:ext cx="490" cy="123"/>
            </a:xfrm>
            <a:prstGeom prst="rect">
              <a:avLst/>
            </a:prstGeom>
            <a:extLst>
              <a:ext uri="{91240B29-F687-4F45-9708-019B960494DF}">
                <a14:hiddenLine xmlns:a14="http://schemas.microsoft.com/office/drawing/2010/main" xmlns="" w="9525">
                  <a:solidFill>
                    <a:srgbClr val="000000"/>
                  </a:solidFill>
                  <a:round/>
                  <a:headEnd/>
                  <a:tailEnd/>
                </a14:hiddenLine>
              </a:ext>
              <a:ext uri="{AF507438-7753-43E0-B8FC-AC1667EBCBE1}">
                <a14:hiddenEffects xmlns:a14="http://schemas.microsoft.com/office/drawing/2010/main" xmlns="">
                  <a:effectLst/>
                </a14:hiddenEffects>
              </a:ext>
            </a:extLst>
          </p:spPr>
          <p:txBody>
            <a:bodyPr wrap="none" fromWordArt="1">
              <a:prstTxWarp prst="textPlain">
                <a:avLst>
                  <a:gd name="adj" fmla="val 50000"/>
                </a:avLst>
              </a:prstTxWarp>
            </a:bodyPr>
            <a:lstStyle/>
            <a:p>
              <a:pPr algn="ctr" rtl="1">
                <a:buNone/>
              </a:pPr>
              <a:r>
                <a:rPr lang="ar-DZ" sz="3600" kern="10" spc="0" dirty="0" smtClean="0">
                  <a:ln>
                    <a:noFill/>
                  </a:ln>
                  <a:solidFill>
                    <a:srgbClr val="000080"/>
                  </a:solidFill>
                  <a:effectLst/>
                  <a:latin typeface="AF_Aseer"/>
                </a:rPr>
                <a:t>بــســكــــــــــــرة</a:t>
              </a:r>
              <a:endParaRPr lang="ar-DZ" sz="3600" kern="10" spc="0" dirty="0">
                <a:ln>
                  <a:noFill/>
                </a:ln>
                <a:solidFill>
                  <a:srgbClr val="000080"/>
                </a:solidFill>
                <a:effectLst/>
                <a:latin typeface="AF_Aseer"/>
              </a:endParaRPr>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with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additive="base">
                                        <p:cTn id="7"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anim calcmode="lin" valueType="num">
                                      <p:cBhvr additive="base">
                                        <p:cTn id="11" dur="500" fill="hold"/>
                                        <p:tgtEl>
                                          <p:spTgt spid="4">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4">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anim calcmode="lin" valueType="num">
                                      <p:cBhvr additive="base">
                                        <p:cTn id="15" dur="500" fill="hold"/>
                                        <p:tgtEl>
                                          <p:spTgt spid="4">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4">
                                            <p:txEl>
                                              <p:pRg st="2" end="2"/>
                                            </p:txEl>
                                          </p:spTgt>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4">
                                            <p:txEl>
                                              <p:pRg st="3" end="3"/>
                                            </p:txEl>
                                          </p:spTgt>
                                        </p:tgtEl>
                                        <p:attrNameLst>
                                          <p:attrName>style.visibility</p:attrName>
                                        </p:attrNameLst>
                                      </p:cBhvr>
                                      <p:to>
                                        <p:strVal val="visible"/>
                                      </p:to>
                                    </p:set>
                                    <p:anim calcmode="lin" valueType="num">
                                      <p:cBhvr additive="base">
                                        <p:cTn id="19" dur="500" fill="hold"/>
                                        <p:tgtEl>
                                          <p:spTgt spid="4">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4">
                                            <p:txEl>
                                              <p:pRg st="3" end="3"/>
                                            </p:txEl>
                                          </p:spTgt>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4">
                                            <p:txEl>
                                              <p:pRg st="4" end="4"/>
                                            </p:txEl>
                                          </p:spTgt>
                                        </p:tgtEl>
                                        <p:attrNameLst>
                                          <p:attrName>style.visibility</p:attrName>
                                        </p:attrNameLst>
                                      </p:cBhvr>
                                      <p:to>
                                        <p:strVal val="visible"/>
                                      </p:to>
                                    </p:set>
                                    <p:anim calcmode="lin" valueType="num">
                                      <p:cBhvr additive="base">
                                        <p:cTn id="23" dur="500" fill="hold"/>
                                        <p:tgtEl>
                                          <p:spTgt spid="4">
                                            <p:txEl>
                                              <p:pRg st="4" end="4"/>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4">
                                            <p:txEl>
                                              <p:pRg st="4" end="4"/>
                                            </p:txEl>
                                          </p:spTgt>
                                        </p:tgtEl>
                                        <p:attrNameLst>
                                          <p:attrName>ppt_y</p:attrName>
                                        </p:attrNameLst>
                                      </p:cBhvr>
                                      <p:tavLst>
                                        <p:tav tm="0">
                                          <p:val>
                                            <p:strVal val="1+#ppt_h/2"/>
                                          </p:val>
                                        </p:tav>
                                        <p:tav tm="100000">
                                          <p:val>
                                            <p:strVal val="#ppt_y"/>
                                          </p:val>
                                        </p:tav>
                                      </p:tavLst>
                                    </p:anim>
                                  </p:childTnLst>
                                </p:cTn>
                              </p:par>
                              <p:par>
                                <p:cTn id="25" presetID="2" presetClass="entr" presetSubtype="4" fill="hold" nodeType="withEffect">
                                  <p:stCondLst>
                                    <p:cond delay="0"/>
                                  </p:stCondLst>
                                  <p:childTnLst>
                                    <p:set>
                                      <p:cBhvr>
                                        <p:cTn id="26" dur="1" fill="hold">
                                          <p:stCondLst>
                                            <p:cond delay="0"/>
                                          </p:stCondLst>
                                        </p:cTn>
                                        <p:tgtEl>
                                          <p:spTgt spid="4">
                                            <p:txEl>
                                              <p:pRg st="5" end="5"/>
                                            </p:txEl>
                                          </p:spTgt>
                                        </p:tgtEl>
                                        <p:attrNameLst>
                                          <p:attrName>style.visibility</p:attrName>
                                        </p:attrNameLst>
                                      </p:cBhvr>
                                      <p:to>
                                        <p:strVal val="visible"/>
                                      </p:to>
                                    </p:set>
                                    <p:anim calcmode="lin" valueType="num">
                                      <p:cBhvr additive="base">
                                        <p:cTn id="27" dur="500" fill="hold"/>
                                        <p:tgtEl>
                                          <p:spTgt spid="4">
                                            <p:txEl>
                                              <p:pRg st="5" end="5"/>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4">
                                            <p:txEl>
                                              <p:pRg st="5" end="5"/>
                                            </p:txEl>
                                          </p:spTgt>
                                        </p:tgtEl>
                                        <p:attrNameLst>
                                          <p:attrName>ppt_y</p:attrName>
                                        </p:attrNameLst>
                                      </p:cBhvr>
                                      <p:tavLst>
                                        <p:tav tm="0">
                                          <p:val>
                                            <p:strVal val="1+#ppt_h/2"/>
                                          </p:val>
                                        </p:tav>
                                        <p:tav tm="100000">
                                          <p:val>
                                            <p:strVal val="#ppt_y"/>
                                          </p:val>
                                        </p:tav>
                                      </p:tavLst>
                                    </p:anim>
                                  </p:childTnLst>
                                </p:cTn>
                              </p:par>
                              <p:par>
                                <p:cTn id="29" presetID="2" presetClass="entr" presetSubtype="4" fill="hold" nodeType="withEffect">
                                  <p:stCondLst>
                                    <p:cond delay="0"/>
                                  </p:stCondLst>
                                  <p:childTnLst>
                                    <p:set>
                                      <p:cBhvr>
                                        <p:cTn id="30" dur="1" fill="hold">
                                          <p:stCondLst>
                                            <p:cond delay="0"/>
                                          </p:stCondLst>
                                        </p:cTn>
                                        <p:tgtEl>
                                          <p:spTgt spid="4">
                                            <p:txEl>
                                              <p:pRg st="6" end="6"/>
                                            </p:txEl>
                                          </p:spTgt>
                                        </p:tgtEl>
                                        <p:attrNameLst>
                                          <p:attrName>style.visibility</p:attrName>
                                        </p:attrNameLst>
                                      </p:cBhvr>
                                      <p:to>
                                        <p:strVal val="visible"/>
                                      </p:to>
                                    </p:set>
                                    <p:anim calcmode="lin" valueType="num">
                                      <p:cBhvr additive="base">
                                        <p:cTn id="31" dur="500" fill="hold"/>
                                        <p:tgtEl>
                                          <p:spTgt spid="4">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4">
                                            <p:txEl>
                                              <p:pRg st="6" end="6"/>
                                            </p:txEl>
                                          </p:spTgt>
                                        </p:tgtEl>
                                        <p:attrNameLst>
                                          <p:attrName>ppt_y</p:attrName>
                                        </p:attrNameLst>
                                      </p:cBhvr>
                                      <p:tavLst>
                                        <p:tav tm="0">
                                          <p:val>
                                            <p:strVal val="1+#ppt_h/2"/>
                                          </p:val>
                                        </p:tav>
                                        <p:tav tm="100000">
                                          <p:val>
                                            <p:strVal val="#ppt_y"/>
                                          </p:val>
                                        </p:tav>
                                      </p:tavLst>
                                    </p:anim>
                                  </p:childTnLst>
                                </p:cTn>
                              </p:par>
                              <p:par>
                                <p:cTn id="33" presetID="2" presetClass="entr" presetSubtype="4" fill="hold" nodeType="withEffect">
                                  <p:stCondLst>
                                    <p:cond delay="0"/>
                                  </p:stCondLst>
                                  <p:childTnLst>
                                    <p:set>
                                      <p:cBhvr>
                                        <p:cTn id="34" dur="1" fill="hold">
                                          <p:stCondLst>
                                            <p:cond delay="0"/>
                                          </p:stCondLst>
                                        </p:cTn>
                                        <p:tgtEl>
                                          <p:spTgt spid="4">
                                            <p:txEl>
                                              <p:pRg st="7" end="7"/>
                                            </p:txEl>
                                          </p:spTgt>
                                        </p:tgtEl>
                                        <p:attrNameLst>
                                          <p:attrName>style.visibility</p:attrName>
                                        </p:attrNameLst>
                                      </p:cBhvr>
                                      <p:to>
                                        <p:strVal val="visible"/>
                                      </p:to>
                                    </p:set>
                                    <p:anim calcmode="lin" valueType="num">
                                      <p:cBhvr additive="base">
                                        <p:cTn id="35" dur="500" fill="hold"/>
                                        <p:tgtEl>
                                          <p:spTgt spid="4">
                                            <p:txEl>
                                              <p:pRg st="7" end="7"/>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4">
                                            <p:txEl>
                                              <p:pRg st="7" end="7"/>
                                            </p:txEl>
                                          </p:spTgt>
                                        </p:tgtEl>
                                        <p:attrNameLst>
                                          <p:attrName>ppt_y</p:attrName>
                                        </p:attrNameLst>
                                      </p:cBhvr>
                                      <p:tavLst>
                                        <p:tav tm="0">
                                          <p:val>
                                            <p:strVal val="1+#ppt_h/2"/>
                                          </p:val>
                                        </p:tav>
                                        <p:tav tm="100000">
                                          <p:val>
                                            <p:strVal val="#ppt_y"/>
                                          </p:val>
                                        </p:tav>
                                      </p:tavLst>
                                    </p:anim>
                                  </p:childTnLst>
                                </p:cTn>
                              </p:par>
                              <p:par>
                                <p:cTn id="37" presetID="2" presetClass="entr" presetSubtype="4" fill="hold" nodeType="withEffect">
                                  <p:stCondLst>
                                    <p:cond delay="0"/>
                                  </p:stCondLst>
                                  <p:childTnLst>
                                    <p:set>
                                      <p:cBhvr>
                                        <p:cTn id="38" dur="1" fill="hold">
                                          <p:stCondLst>
                                            <p:cond delay="0"/>
                                          </p:stCondLst>
                                        </p:cTn>
                                        <p:tgtEl>
                                          <p:spTgt spid="4">
                                            <p:txEl>
                                              <p:pRg st="8" end="8"/>
                                            </p:txEl>
                                          </p:spTgt>
                                        </p:tgtEl>
                                        <p:attrNameLst>
                                          <p:attrName>style.visibility</p:attrName>
                                        </p:attrNameLst>
                                      </p:cBhvr>
                                      <p:to>
                                        <p:strVal val="visible"/>
                                      </p:to>
                                    </p:set>
                                    <p:anim calcmode="lin" valueType="num">
                                      <p:cBhvr additive="base">
                                        <p:cTn id="39" dur="500" fill="hold"/>
                                        <p:tgtEl>
                                          <p:spTgt spid="4">
                                            <p:txEl>
                                              <p:pRg st="8" end="8"/>
                                            </p:txEl>
                                          </p:spTgt>
                                        </p:tgtEl>
                                        <p:attrNameLst>
                                          <p:attrName>ppt_x</p:attrName>
                                        </p:attrNameLst>
                                      </p:cBhvr>
                                      <p:tavLst>
                                        <p:tav tm="0">
                                          <p:val>
                                            <p:strVal val="#ppt_x"/>
                                          </p:val>
                                        </p:tav>
                                        <p:tav tm="100000">
                                          <p:val>
                                            <p:strVal val="#ppt_x"/>
                                          </p:val>
                                        </p:tav>
                                      </p:tavLst>
                                    </p:anim>
                                    <p:anim calcmode="lin" valueType="num">
                                      <p:cBhvr additive="base">
                                        <p:cTn id="40" dur="500" fill="hold"/>
                                        <p:tgtEl>
                                          <p:spTgt spid="4">
                                            <p:txEl>
                                              <p:pRg st="8" end="8"/>
                                            </p:txEl>
                                          </p:spTgt>
                                        </p:tgtEl>
                                        <p:attrNameLst>
                                          <p:attrName>ppt_y</p:attrName>
                                        </p:attrNameLst>
                                      </p:cBhvr>
                                      <p:tavLst>
                                        <p:tav tm="0">
                                          <p:val>
                                            <p:strVal val="1+#ppt_h/2"/>
                                          </p:val>
                                        </p:tav>
                                        <p:tav tm="100000">
                                          <p:val>
                                            <p:strVal val="#ppt_y"/>
                                          </p:val>
                                        </p:tav>
                                      </p:tavLst>
                                    </p:anim>
                                  </p:childTnLst>
                                </p:cTn>
                              </p:par>
                              <p:par>
                                <p:cTn id="41" presetID="2" presetClass="entr" presetSubtype="4" fill="hold" nodeType="withEffect">
                                  <p:stCondLst>
                                    <p:cond delay="0"/>
                                  </p:stCondLst>
                                  <p:childTnLst>
                                    <p:set>
                                      <p:cBhvr>
                                        <p:cTn id="42" dur="1" fill="hold">
                                          <p:stCondLst>
                                            <p:cond delay="0"/>
                                          </p:stCondLst>
                                        </p:cTn>
                                        <p:tgtEl>
                                          <p:spTgt spid="4">
                                            <p:txEl>
                                              <p:pRg st="9" end="9"/>
                                            </p:txEl>
                                          </p:spTgt>
                                        </p:tgtEl>
                                        <p:attrNameLst>
                                          <p:attrName>style.visibility</p:attrName>
                                        </p:attrNameLst>
                                      </p:cBhvr>
                                      <p:to>
                                        <p:strVal val="visible"/>
                                      </p:to>
                                    </p:set>
                                    <p:anim calcmode="lin" valueType="num">
                                      <p:cBhvr additive="base">
                                        <p:cTn id="43" dur="500" fill="hold"/>
                                        <p:tgtEl>
                                          <p:spTgt spid="4">
                                            <p:txEl>
                                              <p:pRg st="9" end="9"/>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4">
                                            <p:txEl>
                                              <p:pRg st="9" end="9"/>
                                            </p:txEl>
                                          </p:spTgt>
                                        </p:tgtEl>
                                        <p:attrNameLst>
                                          <p:attrName>ppt_y</p:attrName>
                                        </p:attrNameLst>
                                      </p:cBhvr>
                                      <p:tavLst>
                                        <p:tav tm="0">
                                          <p:val>
                                            <p:strVal val="1+#ppt_h/2"/>
                                          </p:val>
                                        </p:tav>
                                        <p:tav tm="100000">
                                          <p:val>
                                            <p:strVal val="#ppt_y"/>
                                          </p:val>
                                        </p:tav>
                                      </p:tavLst>
                                    </p:anim>
                                  </p:childTnLst>
                                </p:cTn>
                              </p:par>
                              <p:par>
                                <p:cTn id="45" presetID="2" presetClass="entr" presetSubtype="4" fill="hold" nodeType="withEffect">
                                  <p:stCondLst>
                                    <p:cond delay="0"/>
                                  </p:stCondLst>
                                  <p:childTnLst>
                                    <p:set>
                                      <p:cBhvr>
                                        <p:cTn id="46" dur="1" fill="hold">
                                          <p:stCondLst>
                                            <p:cond delay="0"/>
                                          </p:stCondLst>
                                        </p:cTn>
                                        <p:tgtEl>
                                          <p:spTgt spid="4">
                                            <p:txEl>
                                              <p:pRg st="10" end="10"/>
                                            </p:txEl>
                                          </p:spTgt>
                                        </p:tgtEl>
                                        <p:attrNameLst>
                                          <p:attrName>style.visibility</p:attrName>
                                        </p:attrNameLst>
                                      </p:cBhvr>
                                      <p:to>
                                        <p:strVal val="visible"/>
                                      </p:to>
                                    </p:set>
                                    <p:anim calcmode="lin" valueType="num">
                                      <p:cBhvr additive="base">
                                        <p:cTn id="47" dur="500" fill="hold"/>
                                        <p:tgtEl>
                                          <p:spTgt spid="4">
                                            <p:txEl>
                                              <p:pRg st="10" end="10"/>
                                            </p:txEl>
                                          </p:spTgt>
                                        </p:tgtEl>
                                        <p:attrNameLst>
                                          <p:attrName>ppt_x</p:attrName>
                                        </p:attrNameLst>
                                      </p:cBhvr>
                                      <p:tavLst>
                                        <p:tav tm="0">
                                          <p:val>
                                            <p:strVal val="#ppt_x"/>
                                          </p:val>
                                        </p:tav>
                                        <p:tav tm="100000">
                                          <p:val>
                                            <p:strVal val="#ppt_x"/>
                                          </p:val>
                                        </p:tav>
                                      </p:tavLst>
                                    </p:anim>
                                    <p:anim calcmode="lin" valueType="num">
                                      <p:cBhvr additive="base">
                                        <p:cTn id="48" dur="500" fill="hold"/>
                                        <p:tgtEl>
                                          <p:spTgt spid="4">
                                            <p:txEl>
                                              <p:pRg st="10" end="1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 name="Rectangle 66"/>
          <p:cNvSpPr/>
          <p:nvPr/>
        </p:nvSpPr>
        <p:spPr>
          <a:xfrm>
            <a:off x="-180006" y="457200"/>
            <a:ext cx="1856406" cy="584775"/>
          </a:xfrm>
          <a:prstGeom prst="rect">
            <a:avLst/>
          </a:prstGeom>
        </p:spPr>
        <p:txBody>
          <a:bodyPr wrap="none">
            <a:spAutoFit/>
          </a:bodyPr>
          <a:lstStyle/>
          <a:p>
            <a:pPr algn="r" rtl="1"/>
            <a:r>
              <a:rPr lang="ar-DZ" sz="3200" b="1" dirty="0" smtClean="0">
                <a:solidFill>
                  <a:srgbClr val="FF0000"/>
                </a:solidFill>
                <a:latin typeface="Times New Roman" pitchFamily="18" charset="0"/>
                <a:ea typeface="Calibri" pitchFamily="34" charset="0"/>
                <a:cs typeface="Times New Roman" pitchFamily="18" charset="0"/>
              </a:rPr>
              <a:t>المشروع </a:t>
            </a:r>
            <a:r>
              <a:rPr lang="fr-FR" sz="3200" b="1" dirty="0" smtClean="0">
                <a:solidFill>
                  <a:srgbClr val="FF0000"/>
                </a:solidFill>
                <a:latin typeface="Times New Roman" pitchFamily="18" charset="0"/>
                <a:ea typeface="Calibri" pitchFamily="34" charset="0"/>
                <a:cs typeface="Times New Roman" pitchFamily="18" charset="0"/>
              </a:rPr>
              <a:t> A</a:t>
            </a:r>
            <a:endParaRPr lang="fr-FR" sz="3200" dirty="0"/>
          </a:p>
        </p:txBody>
      </p:sp>
      <p:grpSp>
        <p:nvGrpSpPr>
          <p:cNvPr id="70" name="Groupe 69"/>
          <p:cNvGrpSpPr/>
          <p:nvPr/>
        </p:nvGrpSpPr>
        <p:grpSpPr>
          <a:xfrm>
            <a:off x="1" y="177523"/>
            <a:ext cx="9144313" cy="6604277"/>
            <a:chOff x="1" y="177523"/>
            <a:chExt cx="9144313" cy="6604277"/>
          </a:xfrm>
        </p:grpSpPr>
        <p:grpSp>
          <p:nvGrpSpPr>
            <p:cNvPr id="4" name="Groupe 3"/>
            <p:cNvGrpSpPr/>
            <p:nvPr/>
          </p:nvGrpSpPr>
          <p:grpSpPr>
            <a:xfrm>
              <a:off x="1" y="177523"/>
              <a:ext cx="9144313" cy="6604277"/>
              <a:chOff x="1" y="381005"/>
              <a:chExt cx="9144313" cy="6233259"/>
            </a:xfrm>
          </p:grpSpPr>
          <p:grpSp>
            <p:nvGrpSpPr>
              <p:cNvPr id="5" name="Group 2"/>
              <p:cNvGrpSpPr>
                <a:grpSpLocks/>
              </p:cNvGrpSpPr>
              <p:nvPr/>
            </p:nvGrpSpPr>
            <p:grpSpPr bwMode="auto">
              <a:xfrm>
                <a:off x="1" y="381005"/>
                <a:ext cx="9144313" cy="6233259"/>
                <a:chOff x="-120" y="4155"/>
                <a:chExt cx="10419" cy="5761"/>
              </a:xfrm>
            </p:grpSpPr>
            <p:sp>
              <p:nvSpPr>
                <p:cNvPr id="7" name="Text Box 3"/>
                <p:cNvSpPr txBox="1">
                  <a:spLocks noChangeArrowheads="1"/>
                </p:cNvSpPr>
                <p:nvPr/>
              </p:nvSpPr>
              <p:spPr bwMode="auto">
                <a:xfrm>
                  <a:off x="1269" y="6827"/>
                  <a:ext cx="937" cy="282"/>
                </a:xfrm>
                <a:prstGeom prst="rect">
                  <a:avLst/>
                </a:prstGeom>
                <a:solidFill>
                  <a:srgbClr val="FFFFFF"/>
                </a:solidFill>
                <a:ln w="3810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1" eaLnBrk="1" fontAlgn="base" latinLnBrk="0" hangingPunct="1">
                    <a:lnSpc>
                      <a:spcPct val="100000"/>
                    </a:lnSpc>
                    <a:spcBef>
                      <a:spcPct val="0"/>
                    </a:spcBef>
                    <a:spcAft>
                      <a:spcPts val="1000"/>
                    </a:spcAft>
                    <a:buClrTx/>
                    <a:buSzTx/>
                    <a:buFontTx/>
                    <a:buNone/>
                    <a:tabLst/>
                  </a:pPr>
                  <a:r>
                    <a:rPr kumimoji="0" lang="fr-FR" sz="20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1.10 </a:t>
                  </a:r>
                  <a:r>
                    <a:rPr kumimoji="0" lang="fr-FR" sz="2000" b="1" i="0" u="none" strike="noStrike" cap="none" normalizeH="0" baseline="30000" dirty="0" smtClean="0">
                      <a:ln>
                        <a:noFill/>
                      </a:ln>
                      <a:solidFill>
                        <a:schemeClr val="bg1"/>
                      </a:solidFill>
                      <a:effectLst/>
                      <a:latin typeface="Times New Roman" pitchFamily="18" charset="0"/>
                      <a:ea typeface="Arial" pitchFamily="34" charset="0"/>
                      <a:cs typeface="Arial" pitchFamily="34" charset="0"/>
                    </a:rPr>
                    <a:t>2</a:t>
                  </a:r>
                  <a:endParaRPr kumimoji="0" lang="fr-FR" sz="2800" b="0" i="0" u="none" strike="noStrike" cap="none" normalizeH="0" baseline="0" dirty="0" smtClean="0">
                    <a:ln>
                      <a:noFill/>
                    </a:ln>
                    <a:solidFill>
                      <a:schemeClr val="bg1"/>
                    </a:solidFill>
                    <a:effectLst/>
                    <a:latin typeface="Arial" pitchFamily="34" charset="0"/>
                    <a:cs typeface="Arial" pitchFamily="34" charset="0"/>
                  </a:endParaRPr>
                </a:p>
              </p:txBody>
            </p:sp>
            <p:grpSp>
              <p:nvGrpSpPr>
                <p:cNvPr id="8" name="Group 4"/>
                <p:cNvGrpSpPr>
                  <a:grpSpLocks/>
                </p:cNvGrpSpPr>
                <p:nvPr/>
              </p:nvGrpSpPr>
              <p:grpSpPr bwMode="auto">
                <a:xfrm>
                  <a:off x="-120" y="4155"/>
                  <a:ext cx="10419" cy="5761"/>
                  <a:chOff x="-120" y="4155"/>
                  <a:chExt cx="10419" cy="5761"/>
                </a:xfrm>
              </p:grpSpPr>
              <p:cxnSp>
                <p:nvCxnSpPr>
                  <p:cNvPr id="9" name="AutoShape 5"/>
                  <p:cNvCxnSpPr>
                    <a:cxnSpLocks noChangeShapeType="1"/>
                  </p:cNvCxnSpPr>
                  <p:nvPr/>
                </p:nvCxnSpPr>
                <p:spPr bwMode="auto">
                  <a:xfrm>
                    <a:off x="3945" y="4545"/>
                    <a:ext cx="1" cy="270"/>
                  </a:xfrm>
                  <a:prstGeom prst="straightConnector1">
                    <a:avLst/>
                  </a:prstGeom>
                  <a:noFill/>
                  <a:ln w="38100">
                    <a:solidFill>
                      <a:srgbClr val="000000"/>
                    </a:solidFill>
                    <a:round/>
                    <a:headEnd/>
                    <a:tailEnd/>
                  </a:ln>
                </p:spPr>
              </p:cxnSp>
              <p:cxnSp>
                <p:nvCxnSpPr>
                  <p:cNvPr id="10" name="AutoShape 6"/>
                  <p:cNvCxnSpPr>
                    <a:cxnSpLocks noChangeShapeType="1"/>
                  </p:cNvCxnSpPr>
                  <p:nvPr/>
                </p:nvCxnSpPr>
                <p:spPr bwMode="auto">
                  <a:xfrm>
                    <a:off x="5460" y="4545"/>
                    <a:ext cx="1" cy="270"/>
                  </a:xfrm>
                  <a:prstGeom prst="straightConnector1">
                    <a:avLst/>
                  </a:prstGeom>
                  <a:noFill/>
                  <a:ln w="38100">
                    <a:solidFill>
                      <a:srgbClr val="000000"/>
                    </a:solidFill>
                    <a:round/>
                    <a:headEnd/>
                    <a:tailEnd/>
                  </a:ln>
                </p:spPr>
              </p:cxnSp>
              <p:grpSp>
                <p:nvGrpSpPr>
                  <p:cNvPr id="11" name="Group 7"/>
                  <p:cNvGrpSpPr>
                    <a:grpSpLocks/>
                  </p:cNvGrpSpPr>
                  <p:nvPr/>
                </p:nvGrpSpPr>
                <p:grpSpPr bwMode="auto">
                  <a:xfrm>
                    <a:off x="-120" y="4155"/>
                    <a:ext cx="10419" cy="5761"/>
                    <a:chOff x="-120" y="4155"/>
                    <a:chExt cx="10419" cy="5761"/>
                  </a:xfrm>
                </p:grpSpPr>
                <p:sp>
                  <p:nvSpPr>
                    <p:cNvPr id="12" name="Text Box 8"/>
                    <p:cNvSpPr txBox="1">
                      <a:spLocks noChangeArrowheads="1"/>
                    </p:cNvSpPr>
                    <p:nvPr/>
                  </p:nvSpPr>
                  <p:spPr bwMode="auto">
                    <a:xfrm>
                      <a:off x="1269" y="7573"/>
                      <a:ext cx="967" cy="308"/>
                    </a:xfrm>
                    <a:prstGeom prst="rect">
                      <a:avLst/>
                    </a:prstGeom>
                    <a:solidFill>
                      <a:srgbClr val="FFFFFF"/>
                    </a:solidFill>
                    <a:ln w="3810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eaLnBrk="1" fontAlgn="base" latinLnBrk="0" hangingPunct="1">
                        <a:lnSpc>
                          <a:spcPct val="100000"/>
                        </a:lnSpc>
                        <a:spcBef>
                          <a:spcPct val="0"/>
                        </a:spcBef>
                        <a:spcAft>
                          <a:spcPts val="1000"/>
                        </a:spcAft>
                        <a:buClrTx/>
                        <a:buSzTx/>
                        <a:buFontTx/>
                        <a:buNone/>
                        <a:tabLst/>
                      </a:pPr>
                      <a:r>
                        <a:rPr kumimoji="0" lang="fr-FR" sz="20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1.10 </a:t>
                      </a:r>
                      <a:r>
                        <a:rPr kumimoji="0" lang="fr-FR" sz="2000" b="1" i="0" u="none" strike="noStrike" cap="none" normalizeH="0" baseline="30000" dirty="0" smtClean="0">
                          <a:ln>
                            <a:noFill/>
                          </a:ln>
                          <a:solidFill>
                            <a:schemeClr val="bg1"/>
                          </a:solidFill>
                          <a:effectLst/>
                          <a:latin typeface="Times New Roman" pitchFamily="18" charset="0"/>
                          <a:ea typeface="Arial" pitchFamily="34" charset="0"/>
                          <a:cs typeface="Arial" pitchFamily="34" charset="0"/>
                        </a:rPr>
                        <a:t>3</a:t>
                      </a:r>
                      <a:endParaRPr kumimoji="0" lang="fr-FR" sz="2800" b="0" i="0" u="none" strike="noStrike" cap="none" normalizeH="0" baseline="0" dirty="0" smtClean="0">
                        <a:ln>
                          <a:noFill/>
                        </a:ln>
                        <a:solidFill>
                          <a:schemeClr val="bg1"/>
                        </a:solidFill>
                        <a:effectLst/>
                        <a:latin typeface="Arial" pitchFamily="34" charset="0"/>
                        <a:cs typeface="Arial" pitchFamily="34" charset="0"/>
                      </a:endParaRPr>
                    </a:p>
                  </p:txBody>
                </p:sp>
                <p:grpSp>
                  <p:nvGrpSpPr>
                    <p:cNvPr id="13" name="Group 9"/>
                    <p:cNvGrpSpPr>
                      <a:grpSpLocks/>
                    </p:cNvGrpSpPr>
                    <p:nvPr/>
                  </p:nvGrpSpPr>
                  <p:grpSpPr bwMode="auto">
                    <a:xfrm>
                      <a:off x="-120" y="4155"/>
                      <a:ext cx="10419" cy="5761"/>
                      <a:chOff x="-120" y="4155"/>
                      <a:chExt cx="10419" cy="5761"/>
                    </a:xfrm>
                  </p:grpSpPr>
                  <p:grpSp>
                    <p:nvGrpSpPr>
                      <p:cNvPr id="14" name="Group 10"/>
                      <p:cNvGrpSpPr>
                        <a:grpSpLocks/>
                      </p:cNvGrpSpPr>
                      <p:nvPr/>
                    </p:nvGrpSpPr>
                    <p:grpSpPr bwMode="auto">
                      <a:xfrm>
                        <a:off x="1794" y="4155"/>
                        <a:ext cx="8505" cy="1187"/>
                        <a:chOff x="1794" y="4155"/>
                        <a:chExt cx="8505" cy="1187"/>
                      </a:xfrm>
                    </p:grpSpPr>
                    <p:cxnSp>
                      <p:nvCxnSpPr>
                        <p:cNvPr id="50" name="AutoShape 11"/>
                        <p:cNvCxnSpPr>
                          <a:cxnSpLocks noChangeShapeType="1"/>
                        </p:cNvCxnSpPr>
                        <p:nvPr/>
                      </p:nvCxnSpPr>
                      <p:spPr bwMode="auto">
                        <a:xfrm>
                          <a:off x="2490" y="4590"/>
                          <a:ext cx="1" cy="270"/>
                        </a:xfrm>
                        <a:prstGeom prst="straightConnector1">
                          <a:avLst/>
                        </a:prstGeom>
                        <a:noFill/>
                        <a:ln w="38100">
                          <a:solidFill>
                            <a:srgbClr val="000000"/>
                          </a:solidFill>
                          <a:round/>
                          <a:headEnd/>
                          <a:tailEnd/>
                        </a:ln>
                      </p:spPr>
                    </p:cxnSp>
                    <p:cxnSp>
                      <p:nvCxnSpPr>
                        <p:cNvPr id="51" name="AutoShape 12"/>
                        <p:cNvCxnSpPr>
                          <a:cxnSpLocks noChangeShapeType="1"/>
                        </p:cNvCxnSpPr>
                        <p:nvPr/>
                      </p:nvCxnSpPr>
                      <p:spPr bwMode="auto">
                        <a:xfrm>
                          <a:off x="6855" y="4545"/>
                          <a:ext cx="1" cy="270"/>
                        </a:xfrm>
                        <a:prstGeom prst="straightConnector1">
                          <a:avLst/>
                        </a:prstGeom>
                        <a:noFill/>
                        <a:ln w="38100">
                          <a:solidFill>
                            <a:srgbClr val="000000"/>
                          </a:solidFill>
                          <a:round/>
                          <a:headEnd/>
                          <a:tailEnd/>
                        </a:ln>
                      </p:spPr>
                    </p:cxnSp>
                    <p:cxnSp>
                      <p:nvCxnSpPr>
                        <p:cNvPr id="52" name="AutoShape 13"/>
                        <p:cNvCxnSpPr>
                          <a:cxnSpLocks noChangeShapeType="1"/>
                        </p:cNvCxnSpPr>
                        <p:nvPr/>
                      </p:nvCxnSpPr>
                      <p:spPr bwMode="auto">
                        <a:xfrm>
                          <a:off x="8265" y="4545"/>
                          <a:ext cx="1" cy="270"/>
                        </a:xfrm>
                        <a:prstGeom prst="straightConnector1">
                          <a:avLst/>
                        </a:prstGeom>
                        <a:noFill/>
                        <a:ln w="38100">
                          <a:solidFill>
                            <a:srgbClr val="000000"/>
                          </a:solidFill>
                          <a:round/>
                          <a:headEnd/>
                          <a:tailEnd/>
                        </a:ln>
                      </p:spPr>
                    </p:cxnSp>
                    <p:cxnSp>
                      <p:nvCxnSpPr>
                        <p:cNvPr id="53" name="AutoShape 14"/>
                        <p:cNvCxnSpPr>
                          <a:cxnSpLocks noChangeShapeType="1"/>
                        </p:cNvCxnSpPr>
                        <p:nvPr/>
                      </p:nvCxnSpPr>
                      <p:spPr bwMode="auto">
                        <a:xfrm>
                          <a:off x="9675" y="4545"/>
                          <a:ext cx="1" cy="270"/>
                        </a:xfrm>
                        <a:prstGeom prst="straightConnector1">
                          <a:avLst/>
                        </a:prstGeom>
                        <a:noFill/>
                        <a:ln w="38100">
                          <a:solidFill>
                            <a:srgbClr val="000000"/>
                          </a:solidFill>
                          <a:round/>
                          <a:headEnd/>
                          <a:tailEnd/>
                        </a:ln>
                      </p:spPr>
                    </p:cxnSp>
                    <p:cxnSp>
                      <p:nvCxnSpPr>
                        <p:cNvPr id="54" name="AutoShape 15"/>
                        <p:cNvCxnSpPr>
                          <a:cxnSpLocks noChangeShapeType="1"/>
                        </p:cNvCxnSpPr>
                        <p:nvPr/>
                      </p:nvCxnSpPr>
                      <p:spPr bwMode="auto">
                        <a:xfrm>
                          <a:off x="1794" y="4696"/>
                          <a:ext cx="8505" cy="0"/>
                        </a:xfrm>
                        <a:prstGeom prst="straightConnector1">
                          <a:avLst/>
                        </a:prstGeom>
                        <a:noFill/>
                        <a:ln w="38100">
                          <a:solidFill>
                            <a:srgbClr val="000000"/>
                          </a:solidFill>
                          <a:round/>
                          <a:headEnd/>
                          <a:tailEnd type="triangle" w="med" len="med"/>
                        </a:ln>
                      </p:spPr>
                    </p:cxnSp>
                    <p:sp>
                      <p:nvSpPr>
                        <p:cNvPr id="55" name="Text Box 16"/>
                        <p:cNvSpPr txBox="1">
                          <a:spLocks noChangeArrowheads="1"/>
                        </p:cNvSpPr>
                        <p:nvPr/>
                      </p:nvSpPr>
                      <p:spPr bwMode="auto">
                        <a:xfrm>
                          <a:off x="2280" y="4155"/>
                          <a:ext cx="375" cy="390"/>
                        </a:xfrm>
                        <a:prstGeom prst="rect">
                          <a:avLst/>
                        </a:prstGeom>
                        <a:solidFill>
                          <a:srgbClr val="00FF00"/>
                        </a:solidFill>
                        <a:ln w="3810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sz="2000" b="1" i="0" u="none" strike="noStrike" cap="none" normalizeH="0" baseline="0" smtClean="0">
                              <a:ln>
                                <a:noFill/>
                              </a:ln>
                              <a:solidFill>
                                <a:schemeClr val="bg1"/>
                              </a:solidFill>
                              <a:effectLst/>
                              <a:latin typeface="Times New Roman" pitchFamily="18" charset="0"/>
                              <a:ea typeface="Arial" pitchFamily="34" charset="0"/>
                              <a:cs typeface="Arial" pitchFamily="34" charset="0"/>
                            </a:rPr>
                            <a:t>0</a:t>
                          </a:r>
                          <a:endParaRPr kumimoji="0" lang="fr-FR" sz="2800" b="0" i="0" u="none" strike="noStrike" cap="none" normalizeH="0" baseline="0" smtClean="0">
                            <a:ln>
                              <a:noFill/>
                            </a:ln>
                            <a:solidFill>
                              <a:schemeClr val="bg1"/>
                            </a:solidFill>
                            <a:effectLst/>
                            <a:latin typeface="Arial" pitchFamily="34" charset="0"/>
                            <a:cs typeface="Arial" pitchFamily="34" charset="0"/>
                          </a:endParaRPr>
                        </a:p>
                      </p:txBody>
                    </p:sp>
                    <p:sp>
                      <p:nvSpPr>
                        <p:cNvPr id="56" name="Text Box 17"/>
                        <p:cNvSpPr txBox="1">
                          <a:spLocks noChangeArrowheads="1"/>
                        </p:cNvSpPr>
                        <p:nvPr/>
                      </p:nvSpPr>
                      <p:spPr bwMode="auto">
                        <a:xfrm>
                          <a:off x="3705" y="4155"/>
                          <a:ext cx="375" cy="390"/>
                        </a:xfrm>
                        <a:prstGeom prst="rect">
                          <a:avLst/>
                        </a:prstGeom>
                        <a:solidFill>
                          <a:srgbClr val="00FF00"/>
                        </a:solidFill>
                        <a:ln w="3810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sz="20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1</a:t>
                          </a:r>
                          <a:endParaRPr kumimoji="0" lang="fr-FR" sz="2800" b="0" i="0" u="none" strike="noStrike" cap="none" normalizeH="0" baseline="0" dirty="0" smtClean="0">
                            <a:ln>
                              <a:noFill/>
                            </a:ln>
                            <a:solidFill>
                              <a:schemeClr val="bg1"/>
                            </a:solidFill>
                            <a:effectLst/>
                            <a:latin typeface="Arial" pitchFamily="34" charset="0"/>
                            <a:cs typeface="Arial" pitchFamily="34" charset="0"/>
                          </a:endParaRPr>
                        </a:p>
                      </p:txBody>
                    </p:sp>
                    <p:sp>
                      <p:nvSpPr>
                        <p:cNvPr id="57" name="Text Box 18"/>
                        <p:cNvSpPr txBox="1">
                          <a:spLocks noChangeArrowheads="1"/>
                        </p:cNvSpPr>
                        <p:nvPr/>
                      </p:nvSpPr>
                      <p:spPr bwMode="auto">
                        <a:xfrm>
                          <a:off x="5265" y="4155"/>
                          <a:ext cx="375" cy="390"/>
                        </a:xfrm>
                        <a:prstGeom prst="rect">
                          <a:avLst/>
                        </a:prstGeom>
                        <a:solidFill>
                          <a:srgbClr val="00FF00"/>
                        </a:solidFill>
                        <a:ln w="3810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sz="2000" b="1" i="0" u="none" strike="noStrike" cap="none" normalizeH="0" baseline="0" smtClean="0">
                              <a:ln>
                                <a:noFill/>
                              </a:ln>
                              <a:solidFill>
                                <a:schemeClr val="bg1"/>
                              </a:solidFill>
                              <a:effectLst/>
                              <a:latin typeface="Times New Roman" pitchFamily="18" charset="0"/>
                              <a:ea typeface="Arial" pitchFamily="34" charset="0"/>
                              <a:cs typeface="Arial" pitchFamily="34" charset="0"/>
                            </a:rPr>
                            <a:t>2</a:t>
                          </a:r>
                          <a:endParaRPr kumimoji="0" lang="fr-FR" sz="2800" b="0" i="0" u="none" strike="noStrike" cap="none" normalizeH="0" baseline="0" smtClean="0">
                            <a:ln>
                              <a:noFill/>
                            </a:ln>
                            <a:solidFill>
                              <a:schemeClr val="bg1"/>
                            </a:solidFill>
                            <a:effectLst/>
                            <a:latin typeface="Arial" pitchFamily="34" charset="0"/>
                            <a:cs typeface="Arial" pitchFamily="34" charset="0"/>
                          </a:endParaRPr>
                        </a:p>
                      </p:txBody>
                    </p:sp>
                    <p:sp>
                      <p:nvSpPr>
                        <p:cNvPr id="58" name="Text Box 19"/>
                        <p:cNvSpPr txBox="1">
                          <a:spLocks noChangeArrowheads="1"/>
                        </p:cNvSpPr>
                        <p:nvPr/>
                      </p:nvSpPr>
                      <p:spPr bwMode="auto">
                        <a:xfrm>
                          <a:off x="6660" y="4155"/>
                          <a:ext cx="375" cy="390"/>
                        </a:xfrm>
                        <a:prstGeom prst="rect">
                          <a:avLst/>
                        </a:prstGeom>
                        <a:solidFill>
                          <a:srgbClr val="00FF00"/>
                        </a:solidFill>
                        <a:ln w="3810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sz="2000" b="1" i="0" u="none" strike="noStrike" cap="none" normalizeH="0" baseline="0" smtClean="0">
                              <a:ln>
                                <a:noFill/>
                              </a:ln>
                              <a:solidFill>
                                <a:schemeClr val="bg1"/>
                              </a:solidFill>
                              <a:effectLst/>
                              <a:latin typeface="Times New Roman" pitchFamily="18" charset="0"/>
                              <a:ea typeface="Arial" pitchFamily="34" charset="0"/>
                              <a:cs typeface="Arial" pitchFamily="34" charset="0"/>
                            </a:rPr>
                            <a:t>3</a:t>
                          </a:r>
                          <a:endParaRPr kumimoji="0" lang="fr-FR" sz="2800" b="0" i="0" u="none" strike="noStrike" cap="none" normalizeH="0" baseline="0" smtClean="0">
                            <a:ln>
                              <a:noFill/>
                            </a:ln>
                            <a:solidFill>
                              <a:schemeClr val="bg1"/>
                            </a:solidFill>
                            <a:effectLst/>
                            <a:latin typeface="Arial" pitchFamily="34" charset="0"/>
                            <a:cs typeface="Arial" pitchFamily="34" charset="0"/>
                          </a:endParaRPr>
                        </a:p>
                      </p:txBody>
                    </p:sp>
                    <p:sp>
                      <p:nvSpPr>
                        <p:cNvPr id="59" name="Text Box 20"/>
                        <p:cNvSpPr txBox="1">
                          <a:spLocks noChangeArrowheads="1"/>
                        </p:cNvSpPr>
                        <p:nvPr/>
                      </p:nvSpPr>
                      <p:spPr bwMode="auto">
                        <a:xfrm>
                          <a:off x="8025" y="4155"/>
                          <a:ext cx="375" cy="390"/>
                        </a:xfrm>
                        <a:prstGeom prst="rect">
                          <a:avLst/>
                        </a:prstGeom>
                        <a:solidFill>
                          <a:srgbClr val="00FF00"/>
                        </a:solidFill>
                        <a:ln w="3810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sz="2000" b="1" i="0" u="none" strike="noStrike" cap="none" normalizeH="0" baseline="0" smtClean="0">
                              <a:ln>
                                <a:noFill/>
                              </a:ln>
                              <a:solidFill>
                                <a:schemeClr val="bg1"/>
                              </a:solidFill>
                              <a:effectLst/>
                              <a:latin typeface="Times New Roman" pitchFamily="18" charset="0"/>
                              <a:ea typeface="Arial" pitchFamily="34" charset="0"/>
                              <a:cs typeface="Arial" pitchFamily="34" charset="0"/>
                            </a:rPr>
                            <a:t>4</a:t>
                          </a:r>
                          <a:endParaRPr kumimoji="0" lang="fr-FR" sz="2800" b="0" i="0" u="none" strike="noStrike" cap="none" normalizeH="0" baseline="0" smtClean="0">
                            <a:ln>
                              <a:noFill/>
                            </a:ln>
                            <a:solidFill>
                              <a:schemeClr val="bg1"/>
                            </a:solidFill>
                            <a:effectLst/>
                            <a:latin typeface="Arial" pitchFamily="34" charset="0"/>
                            <a:cs typeface="Arial" pitchFamily="34" charset="0"/>
                          </a:endParaRPr>
                        </a:p>
                      </p:txBody>
                    </p:sp>
                    <p:sp>
                      <p:nvSpPr>
                        <p:cNvPr id="60" name="Text Box 21"/>
                        <p:cNvSpPr txBox="1">
                          <a:spLocks noChangeArrowheads="1"/>
                        </p:cNvSpPr>
                        <p:nvPr/>
                      </p:nvSpPr>
                      <p:spPr bwMode="auto">
                        <a:xfrm>
                          <a:off x="9435" y="4155"/>
                          <a:ext cx="375" cy="390"/>
                        </a:xfrm>
                        <a:prstGeom prst="rect">
                          <a:avLst/>
                        </a:prstGeom>
                        <a:solidFill>
                          <a:srgbClr val="00FF00"/>
                        </a:solidFill>
                        <a:ln w="3810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sz="2000" b="1" i="0" u="none" strike="noStrike" cap="none" normalizeH="0" baseline="0" smtClean="0">
                              <a:ln>
                                <a:noFill/>
                              </a:ln>
                              <a:solidFill>
                                <a:schemeClr val="bg1"/>
                              </a:solidFill>
                              <a:effectLst/>
                              <a:latin typeface="Times New Roman" pitchFamily="18" charset="0"/>
                              <a:ea typeface="Arial" pitchFamily="34" charset="0"/>
                              <a:cs typeface="Arial" pitchFamily="34" charset="0"/>
                            </a:rPr>
                            <a:t>5</a:t>
                          </a:r>
                          <a:endParaRPr kumimoji="0" lang="fr-FR" sz="2800" b="0" i="0" u="none" strike="noStrike" cap="none" normalizeH="0" baseline="0" smtClean="0">
                            <a:ln>
                              <a:noFill/>
                            </a:ln>
                            <a:solidFill>
                              <a:schemeClr val="bg1"/>
                            </a:solidFill>
                            <a:effectLst/>
                            <a:latin typeface="Arial" pitchFamily="34" charset="0"/>
                            <a:cs typeface="Arial" pitchFamily="34" charset="0"/>
                          </a:endParaRPr>
                        </a:p>
                      </p:txBody>
                    </p:sp>
                    <p:sp>
                      <p:nvSpPr>
                        <p:cNvPr id="61" name="Text Box 22"/>
                        <p:cNvSpPr txBox="1">
                          <a:spLocks noChangeArrowheads="1"/>
                        </p:cNvSpPr>
                        <p:nvPr/>
                      </p:nvSpPr>
                      <p:spPr bwMode="auto">
                        <a:xfrm>
                          <a:off x="1905" y="4860"/>
                          <a:ext cx="1080" cy="450"/>
                        </a:xfrm>
                        <a:prstGeom prst="rect">
                          <a:avLst/>
                        </a:prstGeom>
                        <a:solidFill>
                          <a:srgbClr val="FFFF00"/>
                        </a:solidFill>
                        <a:ln w="3810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 typeface="Arial" pitchFamily="34" charset="0"/>
                            <a:buChar char="-"/>
                            <a:tabLst/>
                          </a:pPr>
                          <a:r>
                            <a:rPr kumimoji="0" lang="fr-FR" sz="20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3000</a:t>
                          </a:r>
                          <a:endParaRPr kumimoji="0" lang="fr-FR" sz="2800" b="0" i="0" u="none" strike="noStrike" cap="none" normalizeH="0" baseline="0" dirty="0" smtClean="0">
                            <a:ln>
                              <a:noFill/>
                            </a:ln>
                            <a:solidFill>
                              <a:schemeClr val="bg1"/>
                            </a:solidFill>
                            <a:effectLst/>
                            <a:latin typeface="Arial" pitchFamily="34" charset="0"/>
                            <a:cs typeface="Arial" pitchFamily="34" charset="0"/>
                          </a:endParaRPr>
                        </a:p>
                      </p:txBody>
                    </p:sp>
                    <p:sp>
                      <p:nvSpPr>
                        <p:cNvPr id="62" name="Text Box 23"/>
                        <p:cNvSpPr txBox="1">
                          <a:spLocks noChangeArrowheads="1"/>
                        </p:cNvSpPr>
                        <p:nvPr/>
                      </p:nvSpPr>
                      <p:spPr bwMode="auto">
                        <a:xfrm>
                          <a:off x="3420" y="4892"/>
                          <a:ext cx="975" cy="450"/>
                        </a:xfrm>
                        <a:prstGeom prst="rect">
                          <a:avLst/>
                        </a:prstGeom>
                        <a:solidFill>
                          <a:srgbClr val="FFFF00"/>
                        </a:solidFill>
                        <a:ln w="3810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fr-FR" sz="20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1100</a:t>
                          </a:r>
                          <a:endParaRPr kumimoji="0" lang="fr-FR" sz="2800" b="0" i="0" u="none" strike="noStrike" cap="none" normalizeH="0" baseline="0" dirty="0" smtClean="0">
                            <a:ln>
                              <a:noFill/>
                            </a:ln>
                            <a:solidFill>
                              <a:schemeClr val="bg1"/>
                            </a:solidFill>
                            <a:effectLst/>
                            <a:latin typeface="Arial" pitchFamily="34" charset="0"/>
                            <a:cs typeface="Arial" pitchFamily="34" charset="0"/>
                          </a:endParaRPr>
                        </a:p>
                      </p:txBody>
                    </p:sp>
                    <p:sp>
                      <p:nvSpPr>
                        <p:cNvPr id="63" name="Text Box 24"/>
                        <p:cNvSpPr txBox="1">
                          <a:spLocks noChangeArrowheads="1"/>
                        </p:cNvSpPr>
                        <p:nvPr/>
                      </p:nvSpPr>
                      <p:spPr bwMode="auto">
                        <a:xfrm>
                          <a:off x="4965" y="4892"/>
                          <a:ext cx="975" cy="450"/>
                        </a:xfrm>
                        <a:prstGeom prst="rect">
                          <a:avLst/>
                        </a:prstGeom>
                        <a:solidFill>
                          <a:srgbClr val="FFFF00"/>
                        </a:solidFill>
                        <a:ln w="3810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fr-FR" sz="20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1100</a:t>
                          </a:r>
                          <a:endParaRPr kumimoji="0" lang="fr-FR" sz="2800" b="0" i="0" u="none" strike="noStrike" cap="none" normalizeH="0" baseline="0" dirty="0" smtClean="0">
                            <a:ln>
                              <a:noFill/>
                            </a:ln>
                            <a:solidFill>
                              <a:schemeClr val="bg1"/>
                            </a:solidFill>
                            <a:effectLst/>
                            <a:latin typeface="Arial" pitchFamily="34" charset="0"/>
                            <a:cs typeface="Arial" pitchFamily="34" charset="0"/>
                          </a:endParaRPr>
                        </a:p>
                      </p:txBody>
                    </p:sp>
                    <p:sp>
                      <p:nvSpPr>
                        <p:cNvPr id="64" name="Text Box 25"/>
                        <p:cNvSpPr txBox="1">
                          <a:spLocks noChangeArrowheads="1"/>
                        </p:cNvSpPr>
                        <p:nvPr/>
                      </p:nvSpPr>
                      <p:spPr bwMode="auto">
                        <a:xfrm>
                          <a:off x="6315" y="4892"/>
                          <a:ext cx="975" cy="450"/>
                        </a:xfrm>
                        <a:prstGeom prst="rect">
                          <a:avLst/>
                        </a:prstGeom>
                        <a:solidFill>
                          <a:srgbClr val="FFFF00"/>
                        </a:solidFill>
                        <a:ln w="3810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fr-FR" sz="20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1100</a:t>
                          </a:r>
                          <a:endParaRPr kumimoji="0" lang="fr-FR" sz="2800" b="0" i="0" u="none" strike="noStrike" cap="none" normalizeH="0" baseline="0" dirty="0" smtClean="0">
                            <a:ln>
                              <a:noFill/>
                            </a:ln>
                            <a:solidFill>
                              <a:schemeClr val="bg1"/>
                            </a:solidFill>
                            <a:effectLst/>
                            <a:latin typeface="Arial" pitchFamily="34" charset="0"/>
                            <a:cs typeface="Arial" pitchFamily="34" charset="0"/>
                          </a:endParaRPr>
                        </a:p>
                      </p:txBody>
                    </p:sp>
                    <p:sp>
                      <p:nvSpPr>
                        <p:cNvPr id="65" name="Text Box 26"/>
                        <p:cNvSpPr txBox="1">
                          <a:spLocks noChangeArrowheads="1"/>
                        </p:cNvSpPr>
                        <p:nvPr/>
                      </p:nvSpPr>
                      <p:spPr bwMode="auto">
                        <a:xfrm>
                          <a:off x="7800" y="4892"/>
                          <a:ext cx="975" cy="420"/>
                        </a:xfrm>
                        <a:prstGeom prst="rect">
                          <a:avLst/>
                        </a:prstGeom>
                        <a:solidFill>
                          <a:srgbClr val="FFFF00"/>
                        </a:solidFill>
                        <a:ln w="3810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fr-FR" sz="20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1100</a:t>
                          </a:r>
                          <a:endParaRPr kumimoji="0" lang="fr-FR" sz="2800" b="0" i="0" u="none" strike="noStrike" cap="none" normalizeH="0" baseline="0" dirty="0" smtClean="0">
                            <a:ln>
                              <a:noFill/>
                            </a:ln>
                            <a:solidFill>
                              <a:schemeClr val="bg1"/>
                            </a:solidFill>
                            <a:effectLst/>
                            <a:latin typeface="Arial" pitchFamily="34" charset="0"/>
                            <a:cs typeface="Arial" pitchFamily="34" charset="0"/>
                          </a:endParaRPr>
                        </a:p>
                      </p:txBody>
                    </p:sp>
                    <p:sp>
                      <p:nvSpPr>
                        <p:cNvPr id="66" name="Text Box 27"/>
                        <p:cNvSpPr txBox="1">
                          <a:spLocks noChangeArrowheads="1"/>
                        </p:cNvSpPr>
                        <p:nvPr/>
                      </p:nvSpPr>
                      <p:spPr bwMode="auto">
                        <a:xfrm>
                          <a:off x="9150" y="4880"/>
                          <a:ext cx="975" cy="435"/>
                        </a:xfrm>
                        <a:prstGeom prst="rect">
                          <a:avLst/>
                        </a:prstGeom>
                        <a:solidFill>
                          <a:srgbClr val="FFFF00"/>
                        </a:solidFill>
                        <a:ln w="3810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fr-FR" sz="20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1100</a:t>
                          </a:r>
                          <a:endParaRPr kumimoji="0" lang="fr-FR" sz="2800" b="0" i="0" u="none" strike="noStrike" cap="none" normalizeH="0" baseline="0" dirty="0" smtClean="0">
                            <a:ln>
                              <a:noFill/>
                            </a:ln>
                            <a:solidFill>
                              <a:schemeClr val="bg1"/>
                            </a:solidFill>
                            <a:effectLst/>
                            <a:latin typeface="Arial" pitchFamily="34" charset="0"/>
                            <a:cs typeface="Arial" pitchFamily="34" charset="0"/>
                          </a:endParaRPr>
                        </a:p>
                      </p:txBody>
                    </p:sp>
                  </p:grpSp>
                  <p:sp>
                    <p:nvSpPr>
                      <p:cNvPr id="15" name="Text Box 28"/>
                      <p:cNvSpPr txBox="1">
                        <a:spLocks noChangeArrowheads="1"/>
                      </p:cNvSpPr>
                      <p:nvPr/>
                    </p:nvSpPr>
                    <p:spPr bwMode="auto">
                      <a:xfrm>
                        <a:off x="-33" y="5265"/>
                        <a:ext cx="1305" cy="369"/>
                      </a:xfrm>
                      <a:prstGeom prst="rect">
                        <a:avLst/>
                      </a:prstGeom>
                      <a:solidFill>
                        <a:srgbClr val="FF99FF"/>
                      </a:solidFill>
                      <a:ln w="3810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1" eaLnBrk="1" fontAlgn="base" latinLnBrk="0" hangingPunct="1">
                          <a:lnSpc>
                            <a:spcPct val="100000"/>
                          </a:lnSpc>
                          <a:spcBef>
                            <a:spcPct val="0"/>
                          </a:spcBef>
                          <a:spcAft>
                            <a:spcPts val="1000"/>
                          </a:spcAft>
                          <a:buClrTx/>
                          <a:buSzTx/>
                          <a:buFontTx/>
                          <a:buNone/>
                          <a:tabLst/>
                        </a:pPr>
                        <a:r>
                          <a:rPr kumimoji="0" lang="ar-DZ" sz="20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=- 3000 </a:t>
                        </a:r>
                        <a:endParaRPr kumimoji="0" lang="fr-FR" sz="2800" b="0" i="0" u="none" strike="noStrike" cap="none" normalizeH="0" baseline="0" dirty="0" smtClean="0">
                          <a:ln>
                            <a:noFill/>
                          </a:ln>
                          <a:solidFill>
                            <a:schemeClr val="bg1"/>
                          </a:solidFill>
                          <a:effectLst/>
                          <a:latin typeface="Times New Roman" pitchFamily="18" charset="0"/>
                          <a:cs typeface="Times New Roman" pitchFamily="18" charset="0"/>
                        </a:endParaRPr>
                      </a:p>
                    </p:txBody>
                  </p:sp>
                  <p:grpSp>
                    <p:nvGrpSpPr>
                      <p:cNvPr id="16" name="Group 29"/>
                      <p:cNvGrpSpPr>
                        <a:grpSpLocks/>
                      </p:cNvGrpSpPr>
                      <p:nvPr/>
                    </p:nvGrpSpPr>
                    <p:grpSpPr bwMode="auto">
                      <a:xfrm>
                        <a:off x="-120" y="5235"/>
                        <a:ext cx="9810" cy="4681"/>
                        <a:chOff x="-120" y="5235"/>
                        <a:chExt cx="9810" cy="4681"/>
                      </a:xfrm>
                    </p:grpSpPr>
                    <p:sp>
                      <p:nvSpPr>
                        <p:cNvPr id="17" name="Text Box 30"/>
                        <p:cNvSpPr txBox="1">
                          <a:spLocks noChangeArrowheads="1"/>
                        </p:cNvSpPr>
                        <p:nvPr/>
                      </p:nvSpPr>
                      <p:spPr bwMode="auto">
                        <a:xfrm>
                          <a:off x="-75" y="6593"/>
                          <a:ext cx="1395" cy="384"/>
                        </a:xfrm>
                        <a:prstGeom prst="rect">
                          <a:avLst/>
                        </a:prstGeom>
                        <a:solidFill>
                          <a:srgbClr val="FF99FF"/>
                        </a:solidFill>
                        <a:ln w="3810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1" eaLnBrk="1" fontAlgn="base" latinLnBrk="0" hangingPunct="1">
                            <a:lnSpc>
                              <a:spcPct val="100000"/>
                            </a:lnSpc>
                            <a:spcBef>
                              <a:spcPct val="0"/>
                            </a:spcBef>
                            <a:spcAft>
                              <a:spcPts val="1000"/>
                            </a:spcAft>
                            <a:buClrTx/>
                            <a:buSzTx/>
                            <a:buFontTx/>
                            <a:buNone/>
                            <a:tabLst/>
                          </a:pPr>
                          <a:r>
                            <a:rPr kumimoji="0" lang="fr-FR" sz="20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 </a:t>
                          </a:r>
                          <a:r>
                            <a:rPr kumimoji="0" lang="ar-DZ" sz="20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 </a:t>
                          </a:r>
                          <a:r>
                            <a:rPr kumimoji="0" lang="fr-FR" sz="20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909.09</a:t>
                          </a:r>
                          <a:endParaRPr kumimoji="0" lang="fr-FR" sz="2800" b="0" i="0" u="none" strike="noStrike" cap="none" normalizeH="0" baseline="0" dirty="0" smtClean="0">
                            <a:ln>
                              <a:noFill/>
                            </a:ln>
                            <a:solidFill>
                              <a:schemeClr val="bg1"/>
                            </a:solidFill>
                            <a:effectLst/>
                            <a:latin typeface="Arial" pitchFamily="34" charset="0"/>
                            <a:cs typeface="Arial" pitchFamily="34" charset="0"/>
                          </a:endParaRPr>
                        </a:p>
                      </p:txBody>
                    </p:sp>
                    <p:cxnSp>
                      <p:nvCxnSpPr>
                        <p:cNvPr id="18" name="AutoShape 31"/>
                        <p:cNvCxnSpPr>
                          <a:cxnSpLocks noChangeShapeType="1"/>
                        </p:cNvCxnSpPr>
                        <p:nvPr/>
                      </p:nvCxnSpPr>
                      <p:spPr bwMode="auto">
                        <a:xfrm flipH="1">
                          <a:off x="1320" y="6761"/>
                          <a:ext cx="735" cy="0"/>
                        </a:xfrm>
                        <a:prstGeom prst="straightConnector1">
                          <a:avLst/>
                        </a:prstGeom>
                        <a:noFill/>
                        <a:ln w="38100">
                          <a:solidFill>
                            <a:srgbClr val="000000"/>
                          </a:solidFill>
                          <a:round/>
                          <a:headEnd/>
                          <a:tailEnd/>
                        </a:ln>
                      </p:spPr>
                    </p:cxnSp>
                    <p:sp>
                      <p:nvSpPr>
                        <p:cNvPr id="19" name="Text Box 32"/>
                        <p:cNvSpPr txBox="1">
                          <a:spLocks noChangeArrowheads="1"/>
                        </p:cNvSpPr>
                        <p:nvPr/>
                      </p:nvSpPr>
                      <p:spPr bwMode="auto">
                        <a:xfrm>
                          <a:off x="1350" y="7183"/>
                          <a:ext cx="870" cy="385"/>
                        </a:xfrm>
                        <a:prstGeom prst="rect">
                          <a:avLst/>
                        </a:prstGeom>
                        <a:solidFill>
                          <a:srgbClr val="FFFFFF"/>
                        </a:solidFill>
                        <a:ln w="3810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1" eaLnBrk="1" fontAlgn="base" latinLnBrk="0" hangingPunct="1">
                            <a:lnSpc>
                              <a:spcPct val="100000"/>
                            </a:lnSpc>
                            <a:spcBef>
                              <a:spcPct val="0"/>
                            </a:spcBef>
                            <a:spcAft>
                              <a:spcPts val="1000"/>
                            </a:spcAft>
                            <a:buClrTx/>
                            <a:buSzTx/>
                            <a:buFontTx/>
                            <a:buNone/>
                            <a:tabLst/>
                          </a:pPr>
                          <a:r>
                            <a:rPr kumimoji="0" lang="fr-FR" sz="20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1100 </a:t>
                          </a:r>
                          <a:endParaRPr kumimoji="0" lang="fr-FR" sz="2800" b="0" i="0" u="none" strike="noStrike" cap="none" normalizeH="0" baseline="0" dirty="0" smtClean="0">
                            <a:ln>
                              <a:noFill/>
                            </a:ln>
                            <a:solidFill>
                              <a:schemeClr val="bg1"/>
                            </a:solidFill>
                            <a:effectLst/>
                            <a:latin typeface="Arial" pitchFamily="34" charset="0"/>
                            <a:cs typeface="Arial" pitchFamily="34" charset="0"/>
                          </a:endParaRPr>
                        </a:p>
                      </p:txBody>
                    </p:sp>
                    <p:sp>
                      <p:nvSpPr>
                        <p:cNvPr id="20" name="Text Box 33"/>
                        <p:cNvSpPr txBox="1">
                          <a:spLocks noChangeArrowheads="1"/>
                        </p:cNvSpPr>
                        <p:nvPr/>
                      </p:nvSpPr>
                      <p:spPr bwMode="auto">
                        <a:xfrm>
                          <a:off x="-45" y="7335"/>
                          <a:ext cx="1395" cy="396"/>
                        </a:xfrm>
                        <a:prstGeom prst="rect">
                          <a:avLst/>
                        </a:prstGeom>
                        <a:solidFill>
                          <a:srgbClr val="FF99FF"/>
                        </a:solidFill>
                        <a:ln w="3810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1" eaLnBrk="1" fontAlgn="base" latinLnBrk="0" hangingPunct="1">
                            <a:lnSpc>
                              <a:spcPct val="100000"/>
                            </a:lnSpc>
                            <a:spcBef>
                              <a:spcPct val="0"/>
                            </a:spcBef>
                            <a:spcAft>
                              <a:spcPts val="1000"/>
                            </a:spcAft>
                            <a:buClrTx/>
                            <a:buSzTx/>
                            <a:buFontTx/>
                            <a:buNone/>
                            <a:tabLst/>
                          </a:pPr>
                          <a:r>
                            <a:rPr kumimoji="0" lang="fr-FR" sz="20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a:t>
                          </a:r>
                          <a:r>
                            <a:rPr kumimoji="0" lang="ar-DZ" sz="20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 </a:t>
                          </a:r>
                          <a:r>
                            <a:rPr kumimoji="0" lang="fr-FR" sz="20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 826.44</a:t>
                          </a:r>
                          <a:endParaRPr kumimoji="0" lang="fr-FR" sz="2800" b="0" i="0" u="none" strike="noStrike" cap="none" normalizeH="0" baseline="0" dirty="0" smtClean="0">
                            <a:ln>
                              <a:noFill/>
                            </a:ln>
                            <a:solidFill>
                              <a:schemeClr val="bg1"/>
                            </a:solidFill>
                            <a:effectLst/>
                            <a:latin typeface="Arial" pitchFamily="34" charset="0"/>
                            <a:cs typeface="Arial" pitchFamily="34" charset="0"/>
                          </a:endParaRPr>
                        </a:p>
                      </p:txBody>
                    </p:sp>
                    <p:cxnSp>
                      <p:nvCxnSpPr>
                        <p:cNvPr id="21" name="AutoShape 34"/>
                        <p:cNvCxnSpPr>
                          <a:cxnSpLocks noChangeShapeType="1"/>
                        </p:cNvCxnSpPr>
                        <p:nvPr/>
                      </p:nvCxnSpPr>
                      <p:spPr bwMode="auto">
                        <a:xfrm flipH="1">
                          <a:off x="1350" y="7519"/>
                          <a:ext cx="735" cy="0"/>
                        </a:xfrm>
                        <a:prstGeom prst="straightConnector1">
                          <a:avLst/>
                        </a:prstGeom>
                        <a:noFill/>
                        <a:ln w="38100">
                          <a:solidFill>
                            <a:srgbClr val="000000"/>
                          </a:solidFill>
                          <a:round/>
                          <a:headEnd/>
                          <a:tailEnd/>
                        </a:ln>
                      </p:spPr>
                    </p:cxnSp>
                    <p:sp>
                      <p:nvSpPr>
                        <p:cNvPr id="22" name="Text Box 35"/>
                        <p:cNvSpPr txBox="1">
                          <a:spLocks noChangeArrowheads="1"/>
                        </p:cNvSpPr>
                        <p:nvPr/>
                      </p:nvSpPr>
                      <p:spPr bwMode="auto">
                        <a:xfrm>
                          <a:off x="1275" y="7974"/>
                          <a:ext cx="870" cy="398"/>
                        </a:xfrm>
                        <a:prstGeom prst="rect">
                          <a:avLst/>
                        </a:prstGeom>
                        <a:solidFill>
                          <a:srgbClr val="FFFFFF"/>
                        </a:solidFill>
                        <a:ln w="3810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1" eaLnBrk="1" fontAlgn="base" latinLnBrk="0" hangingPunct="1">
                            <a:lnSpc>
                              <a:spcPct val="100000"/>
                            </a:lnSpc>
                            <a:spcBef>
                              <a:spcPct val="0"/>
                            </a:spcBef>
                            <a:spcAft>
                              <a:spcPts val="1000"/>
                            </a:spcAft>
                            <a:buClrTx/>
                            <a:buSzTx/>
                            <a:buFontTx/>
                            <a:buNone/>
                            <a:tabLst/>
                          </a:pPr>
                          <a:r>
                            <a:rPr kumimoji="0" lang="fr-FR" sz="20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1100 </a:t>
                          </a:r>
                          <a:endParaRPr kumimoji="0" lang="fr-FR" sz="2800" b="0" i="0" u="none" strike="noStrike" cap="none" normalizeH="0" baseline="0" dirty="0" smtClean="0">
                            <a:ln>
                              <a:noFill/>
                            </a:ln>
                            <a:solidFill>
                              <a:schemeClr val="bg1"/>
                            </a:solidFill>
                            <a:effectLst/>
                            <a:latin typeface="Arial" pitchFamily="34" charset="0"/>
                            <a:cs typeface="Arial" pitchFamily="34" charset="0"/>
                          </a:endParaRPr>
                        </a:p>
                      </p:txBody>
                    </p:sp>
                    <p:sp>
                      <p:nvSpPr>
                        <p:cNvPr id="23" name="Text Box 36"/>
                        <p:cNvSpPr txBox="1">
                          <a:spLocks noChangeArrowheads="1"/>
                        </p:cNvSpPr>
                        <p:nvPr/>
                      </p:nvSpPr>
                      <p:spPr bwMode="auto">
                        <a:xfrm>
                          <a:off x="1269" y="8383"/>
                          <a:ext cx="892" cy="305"/>
                        </a:xfrm>
                        <a:prstGeom prst="rect">
                          <a:avLst/>
                        </a:prstGeom>
                        <a:solidFill>
                          <a:srgbClr val="FFFFFF"/>
                        </a:solidFill>
                        <a:ln w="3810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1" eaLnBrk="1" fontAlgn="base" latinLnBrk="0" hangingPunct="1">
                            <a:lnSpc>
                              <a:spcPct val="100000"/>
                            </a:lnSpc>
                            <a:spcBef>
                              <a:spcPct val="0"/>
                            </a:spcBef>
                            <a:spcAft>
                              <a:spcPts val="1000"/>
                            </a:spcAft>
                            <a:buClrTx/>
                            <a:buSzTx/>
                            <a:buFontTx/>
                            <a:buNone/>
                            <a:tabLst/>
                          </a:pPr>
                          <a:r>
                            <a:rPr kumimoji="0" lang="fr-FR" sz="20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1.10 </a:t>
                          </a:r>
                          <a:r>
                            <a:rPr kumimoji="0" lang="fr-FR" sz="2000" b="1" i="0" u="none" strike="noStrike" cap="none" normalizeH="0" baseline="30000" dirty="0" smtClean="0">
                              <a:ln>
                                <a:noFill/>
                              </a:ln>
                              <a:solidFill>
                                <a:schemeClr val="bg1"/>
                              </a:solidFill>
                              <a:effectLst/>
                              <a:latin typeface="Times New Roman" pitchFamily="18" charset="0"/>
                              <a:ea typeface="Arial" pitchFamily="34" charset="0"/>
                              <a:cs typeface="Arial" pitchFamily="34" charset="0"/>
                            </a:rPr>
                            <a:t>4</a:t>
                          </a:r>
                          <a:endParaRPr kumimoji="0" lang="fr-FR" sz="2800" b="0" i="0" u="none" strike="noStrike" cap="none" normalizeH="0" baseline="0" dirty="0" smtClean="0">
                            <a:ln>
                              <a:noFill/>
                            </a:ln>
                            <a:solidFill>
                              <a:schemeClr val="bg1"/>
                            </a:solidFill>
                            <a:effectLst/>
                            <a:latin typeface="Arial" pitchFamily="34" charset="0"/>
                            <a:cs typeface="Arial" pitchFamily="34" charset="0"/>
                          </a:endParaRPr>
                        </a:p>
                      </p:txBody>
                    </p:sp>
                    <p:sp>
                      <p:nvSpPr>
                        <p:cNvPr id="24" name="Text Box 37"/>
                        <p:cNvSpPr txBox="1">
                          <a:spLocks noChangeArrowheads="1"/>
                        </p:cNvSpPr>
                        <p:nvPr/>
                      </p:nvSpPr>
                      <p:spPr bwMode="auto">
                        <a:xfrm>
                          <a:off x="-120" y="8165"/>
                          <a:ext cx="1395" cy="364"/>
                        </a:xfrm>
                        <a:prstGeom prst="rect">
                          <a:avLst/>
                        </a:prstGeom>
                        <a:solidFill>
                          <a:srgbClr val="FF99FF"/>
                        </a:solidFill>
                        <a:ln w="3810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1" eaLnBrk="1" fontAlgn="base" latinLnBrk="0" hangingPunct="1">
                            <a:lnSpc>
                              <a:spcPct val="100000"/>
                            </a:lnSpc>
                            <a:spcBef>
                              <a:spcPct val="0"/>
                            </a:spcBef>
                            <a:spcAft>
                              <a:spcPts val="1000"/>
                            </a:spcAft>
                            <a:buClrTx/>
                            <a:buSzTx/>
                            <a:buFontTx/>
                            <a:buNone/>
                            <a:tabLst/>
                          </a:pPr>
                          <a:r>
                            <a:rPr kumimoji="0" lang="fr-FR" sz="20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 </a:t>
                          </a:r>
                          <a:r>
                            <a:rPr kumimoji="0" lang="ar-DZ" sz="20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 </a:t>
                          </a:r>
                          <a:r>
                            <a:rPr kumimoji="0" lang="fr-FR" sz="20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751.31</a:t>
                          </a:r>
                          <a:endParaRPr kumimoji="0" lang="fr-FR" sz="2800" b="0" i="0" u="none" strike="noStrike" cap="none" normalizeH="0" baseline="0" dirty="0" smtClean="0">
                            <a:ln>
                              <a:noFill/>
                            </a:ln>
                            <a:solidFill>
                              <a:schemeClr val="bg1"/>
                            </a:solidFill>
                            <a:effectLst/>
                            <a:latin typeface="Arial" pitchFamily="34" charset="0"/>
                            <a:cs typeface="Arial" pitchFamily="34" charset="0"/>
                          </a:endParaRPr>
                        </a:p>
                      </p:txBody>
                    </p:sp>
                    <p:cxnSp>
                      <p:nvCxnSpPr>
                        <p:cNvPr id="25" name="AutoShape 38"/>
                        <p:cNvCxnSpPr>
                          <a:cxnSpLocks noChangeShapeType="1"/>
                        </p:cNvCxnSpPr>
                        <p:nvPr/>
                      </p:nvCxnSpPr>
                      <p:spPr bwMode="auto">
                        <a:xfrm flipH="1">
                          <a:off x="1309" y="8349"/>
                          <a:ext cx="735" cy="0"/>
                        </a:xfrm>
                        <a:prstGeom prst="straightConnector1">
                          <a:avLst/>
                        </a:prstGeom>
                        <a:noFill/>
                        <a:ln w="38100">
                          <a:solidFill>
                            <a:srgbClr val="000000"/>
                          </a:solidFill>
                          <a:round/>
                          <a:headEnd/>
                          <a:tailEnd/>
                        </a:ln>
                      </p:spPr>
                    </p:cxnSp>
                    <p:sp>
                      <p:nvSpPr>
                        <p:cNvPr id="26" name="Text Box 39"/>
                        <p:cNvSpPr txBox="1">
                          <a:spLocks noChangeArrowheads="1"/>
                        </p:cNvSpPr>
                        <p:nvPr/>
                      </p:nvSpPr>
                      <p:spPr bwMode="auto">
                        <a:xfrm>
                          <a:off x="1305" y="8783"/>
                          <a:ext cx="870" cy="387"/>
                        </a:xfrm>
                        <a:prstGeom prst="rect">
                          <a:avLst/>
                        </a:prstGeom>
                        <a:solidFill>
                          <a:srgbClr val="FFFFFF"/>
                        </a:solidFill>
                        <a:ln w="3810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1" eaLnBrk="1" fontAlgn="base" latinLnBrk="0" hangingPunct="1">
                            <a:lnSpc>
                              <a:spcPct val="100000"/>
                            </a:lnSpc>
                            <a:spcBef>
                              <a:spcPct val="0"/>
                            </a:spcBef>
                            <a:spcAft>
                              <a:spcPts val="1000"/>
                            </a:spcAft>
                            <a:buClrTx/>
                            <a:buSzTx/>
                            <a:buFontTx/>
                            <a:buNone/>
                            <a:tabLst/>
                          </a:pPr>
                          <a:r>
                            <a:rPr kumimoji="0" lang="fr-FR" sz="20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1100 </a:t>
                          </a:r>
                          <a:endParaRPr kumimoji="0" lang="fr-FR" sz="2800" b="0" i="0" u="none" strike="noStrike" cap="none" normalizeH="0" baseline="0" dirty="0" smtClean="0">
                            <a:ln>
                              <a:noFill/>
                            </a:ln>
                            <a:solidFill>
                              <a:schemeClr val="bg1"/>
                            </a:solidFill>
                            <a:effectLst/>
                            <a:latin typeface="Arial" pitchFamily="34" charset="0"/>
                            <a:cs typeface="Arial" pitchFamily="34" charset="0"/>
                          </a:endParaRPr>
                        </a:p>
                      </p:txBody>
                    </p:sp>
                    <p:sp>
                      <p:nvSpPr>
                        <p:cNvPr id="27" name="Text Box 40"/>
                        <p:cNvSpPr txBox="1">
                          <a:spLocks noChangeArrowheads="1"/>
                        </p:cNvSpPr>
                        <p:nvPr/>
                      </p:nvSpPr>
                      <p:spPr bwMode="auto">
                        <a:xfrm>
                          <a:off x="1269" y="9128"/>
                          <a:ext cx="922" cy="375"/>
                        </a:xfrm>
                        <a:prstGeom prst="rect">
                          <a:avLst/>
                        </a:prstGeom>
                        <a:solidFill>
                          <a:srgbClr val="FFFFFF"/>
                        </a:solidFill>
                        <a:ln w="3810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1" eaLnBrk="1" fontAlgn="base" latinLnBrk="0" hangingPunct="1">
                            <a:lnSpc>
                              <a:spcPct val="100000"/>
                            </a:lnSpc>
                            <a:spcBef>
                              <a:spcPct val="0"/>
                            </a:spcBef>
                            <a:spcAft>
                              <a:spcPts val="1000"/>
                            </a:spcAft>
                            <a:buClrTx/>
                            <a:buSzTx/>
                            <a:buFontTx/>
                            <a:buNone/>
                            <a:tabLst/>
                          </a:pPr>
                          <a:r>
                            <a:rPr kumimoji="0" lang="fr-FR" sz="20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1.10 </a:t>
                          </a:r>
                          <a:r>
                            <a:rPr kumimoji="0" lang="fr-FR" sz="2000" b="1" i="0" u="none" strike="noStrike" cap="none" normalizeH="0" baseline="30000" dirty="0" smtClean="0">
                              <a:ln>
                                <a:noFill/>
                              </a:ln>
                              <a:solidFill>
                                <a:schemeClr val="bg1"/>
                              </a:solidFill>
                              <a:effectLst/>
                              <a:latin typeface="Times New Roman" pitchFamily="18" charset="0"/>
                              <a:ea typeface="Arial" pitchFamily="34" charset="0"/>
                              <a:cs typeface="Arial" pitchFamily="34" charset="0"/>
                            </a:rPr>
                            <a:t>5</a:t>
                          </a:r>
                          <a:endParaRPr kumimoji="0" lang="fr-FR" sz="2800" b="0" i="0" u="none" strike="noStrike" cap="none" normalizeH="0" baseline="0" dirty="0" smtClean="0">
                            <a:ln>
                              <a:noFill/>
                            </a:ln>
                            <a:solidFill>
                              <a:schemeClr val="bg1"/>
                            </a:solidFill>
                            <a:effectLst/>
                            <a:latin typeface="Arial" pitchFamily="34" charset="0"/>
                            <a:cs typeface="Arial" pitchFamily="34" charset="0"/>
                          </a:endParaRPr>
                        </a:p>
                      </p:txBody>
                    </p:sp>
                    <p:sp>
                      <p:nvSpPr>
                        <p:cNvPr id="28" name="Text Box 41"/>
                        <p:cNvSpPr txBox="1">
                          <a:spLocks noChangeArrowheads="1"/>
                        </p:cNvSpPr>
                        <p:nvPr/>
                      </p:nvSpPr>
                      <p:spPr bwMode="auto">
                        <a:xfrm>
                          <a:off x="-90" y="8948"/>
                          <a:ext cx="1395" cy="450"/>
                        </a:xfrm>
                        <a:prstGeom prst="rect">
                          <a:avLst/>
                        </a:prstGeom>
                        <a:solidFill>
                          <a:srgbClr val="FF99FF"/>
                        </a:solidFill>
                        <a:ln w="3810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1" eaLnBrk="1" fontAlgn="base" latinLnBrk="0" hangingPunct="1">
                            <a:lnSpc>
                              <a:spcPct val="100000"/>
                            </a:lnSpc>
                            <a:spcBef>
                              <a:spcPct val="0"/>
                            </a:spcBef>
                            <a:spcAft>
                              <a:spcPts val="1000"/>
                            </a:spcAft>
                            <a:buClrTx/>
                            <a:buSzTx/>
                            <a:buFontTx/>
                            <a:buNone/>
                            <a:tabLst/>
                          </a:pPr>
                          <a:r>
                            <a:rPr kumimoji="0" lang="fr-FR" sz="20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a:t>
                          </a:r>
                          <a:r>
                            <a:rPr kumimoji="0" lang="ar-DZ" sz="20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 </a:t>
                          </a:r>
                          <a:r>
                            <a:rPr kumimoji="0" lang="fr-FR" sz="20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 683.01</a:t>
                          </a:r>
                          <a:endParaRPr kumimoji="0" lang="fr-FR" sz="2800" b="0" i="0" u="none" strike="noStrike" cap="none" normalizeH="0" baseline="0" dirty="0" smtClean="0">
                            <a:ln>
                              <a:noFill/>
                            </a:ln>
                            <a:solidFill>
                              <a:schemeClr val="bg1"/>
                            </a:solidFill>
                            <a:effectLst/>
                            <a:latin typeface="Arial" pitchFamily="34" charset="0"/>
                            <a:cs typeface="Arial" pitchFamily="34" charset="0"/>
                          </a:endParaRPr>
                        </a:p>
                      </p:txBody>
                    </p:sp>
                    <p:cxnSp>
                      <p:nvCxnSpPr>
                        <p:cNvPr id="29" name="AutoShape 42"/>
                        <p:cNvCxnSpPr>
                          <a:cxnSpLocks noChangeShapeType="1"/>
                        </p:cNvCxnSpPr>
                        <p:nvPr/>
                      </p:nvCxnSpPr>
                      <p:spPr bwMode="auto">
                        <a:xfrm flipH="1">
                          <a:off x="1372" y="9158"/>
                          <a:ext cx="735" cy="0"/>
                        </a:xfrm>
                        <a:prstGeom prst="straightConnector1">
                          <a:avLst/>
                        </a:prstGeom>
                        <a:noFill/>
                        <a:ln w="38100">
                          <a:solidFill>
                            <a:srgbClr val="000000"/>
                          </a:solidFill>
                          <a:round/>
                          <a:headEnd/>
                          <a:tailEnd/>
                        </a:ln>
                      </p:spPr>
                    </p:cxnSp>
                    <p:grpSp>
                      <p:nvGrpSpPr>
                        <p:cNvPr id="30" name="Group 43"/>
                        <p:cNvGrpSpPr>
                          <a:grpSpLocks/>
                        </p:cNvGrpSpPr>
                        <p:nvPr/>
                      </p:nvGrpSpPr>
                      <p:grpSpPr bwMode="auto">
                        <a:xfrm>
                          <a:off x="-33" y="5235"/>
                          <a:ext cx="9723" cy="3905"/>
                          <a:chOff x="-33" y="5235"/>
                          <a:chExt cx="9723" cy="3905"/>
                        </a:xfrm>
                      </p:grpSpPr>
                      <p:cxnSp>
                        <p:nvCxnSpPr>
                          <p:cNvPr id="33" name="AutoShape 44"/>
                          <p:cNvCxnSpPr>
                            <a:cxnSpLocks noChangeShapeType="1"/>
                          </p:cNvCxnSpPr>
                          <p:nvPr/>
                        </p:nvCxnSpPr>
                        <p:spPr bwMode="auto">
                          <a:xfrm>
                            <a:off x="6854" y="5284"/>
                            <a:ext cx="0" cy="2206"/>
                          </a:xfrm>
                          <a:prstGeom prst="straightConnector1">
                            <a:avLst/>
                          </a:prstGeom>
                          <a:noFill/>
                          <a:ln w="38100">
                            <a:solidFill>
                              <a:srgbClr val="000000"/>
                            </a:solidFill>
                            <a:round/>
                            <a:headEnd/>
                            <a:tailEnd/>
                          </a:ln>
                        </p:spPr>
                      </p:cxnSp>
                      <p:cxnSp>
                        <p:nvCxnSpPr>
                          <p:cNvPr id="34" name="AutoShape 45"/>
                          <p:cNvCxnSpPr>
                            <a:cxnSpLocks noChangeShapeType="1"/>
                          </p:cNvCxnSpPr>
                          <p:nvPr/>
                        </p:nvCxnSpPr>
                        <p:spPr bwMode="auto">
                          <a:xfrm>
                            <a:off x="8265" y="5315"/>
                            <a:ext cx="1" cy="3015"/>
                          </a:xfrm>
                          <a:prstGeom prst="straightConnector1">
                            <a:avLst/>
                          </a:prstGeom>
                          <a:noFill/>
                          <a:ln w="38100">
                            <a:solidFill>
                              <a:srgbClr val="000000"/>
                            </a:solidFill>
                            <a:round/>
                            <a:headEnd/>
                            <a:tailEnd/>
                          </a:ln>
                        </p:spPr>
                      </p:cxnSp>
                      <p:cxnSp>
                        <p:nvCxnSpPr>
                          <p:cNvPr id="35" name="AutoShape 46"/>
                          <p:cNvCxnSpPr>
                            <a:cxnSpLocks noChangeShapeType="1"/>
                          </p:cNvCxnSpPr>
                          <p:nvPr/>
                        </p:nvCxnSpPr>
                        <p:spPr bwMode="auto">
                          <a:xfrm>
                            <a:off x="9690" y="5494"/>
                            <a:ext cx="0" cy="3630"/>
                          </a:xfrm>
                          <a:prstGeom prst="straightConnector1">
                            <a:avLst/>
                          </a:prstGeom>
                          <a:noFill/>
                          <a:ln w="38100">
                            <a:solidFill>
                              <a:srgbClr val="000000"/>
                            </a:solidFill>
                            <a:round/>
                            <a:headEnd/>
                            <a:tailEnd/>
                          </a:ln>
                        </p:spPr>
                      </p:cxnSp>
                      <p:grpSp>
                        <p:nvGrpSpPr>
                          <p:cNvPr id="36" name="Group 47"/>
                          <p:cNvGrpSpPr>
                            <a:grpSpLocks/>
                          </p:cNvGrpSpPr>
                          <p:nvPr/>
                        </p:nvGrpSpPr>
                        <p:grpSpPr bwMode="auto">
                          <a:xfrm>
                            <a:off x="-33" y="5235"/>
                            <a:ext cx="4010" cy="1103"/>
                            <a:chOff x="-33" y="5235"/>
                            <a:chExt cx="4010" cy="1103"/>
                          </a:xfrm>
                        </p:grpSpPr>
                        <p:cxnSp>
                          <p:nvCxnSpPr>
                            <p:cNvPr id="44" name="AutoShape 48"/>
                            <p:cNvCxnSpPr>
                              <a:cxnSpLocks noChangeShapeType="1"/>
                            </p:cNvCxnSpPr>
                            <p:nvPr/>
                          </p:nvCxnSpPr>
                          <p:spPr bwMode="auto">
                            <a:xfrm flipH="1">
                              <a:off x="3976" y="5235"/>
                              <a:ext cx="1" cy="796"/>
                            </a:xfrm>
                            <a:prstGeom prst="straightConnector1">
                              <a:avLst/>
                            </a:prstGeom>
                            <a:noFill/>
                            <a:ln w="38100">
                              <a:solidFill>
                                <a:srgbClr val="000000"/>
                              </a:solidFill>
                              <a:round/>
                              <a:headEnd/>
                              <a:tailEnd/>
                            </a:ln>
                          </p:spPr>
                        </p:cxnSp>
                        <p:sp>
                          <p:nvSpPr>
                            <p:cNvPr id="45" name="Text Box 49"/>
                            <p:cNvSpPr txBox="1">
                              <a:spLocks noChangeArrowheads="1"/>
                            </p:cNvSpPr>
                            <p:nvPr/>
                          </p:nvSpPr>
                          <p:spPr bwMode="auto">
                            <a:xfrm>
                              <a:off x="1320" y="5697"/>
                              <a:ext cx="870" cy="387"/>
                            </a:xfrm>
                            <a:prstGeom prst="rect">
                              <a:avLst/>
                            </a:prstGeom>
                            <a:solidFill>
                              <a:srgbClr val="FFFFFF"/>
                            </a:solidFill>
                            <a:ln w="3810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1" eaLnBrk="1" fontAlgn="base" latinLnBrk="0" hangingPunct="1">
                                <a:lnSpc>
                                  <a:spcPct val="100000"/>
                                </a:lnSpc>
                                <a:spcBef>
                                  <a:spcPct val="0"/>
                                </a:spcBef>
                                <a:spcAft>
                                  <a:spcPts val="1000"/>
                                </a:spcAft>
                                <a:buClrTx/>
                                <a:buSzTx/>
                                <a:buFontTx/>
                                <a:buNone/>
                                <a:tabLst/>
                              </a:pPr>
                              <a:r>
                                <a:rPr kumimoji="0" lang="fr-FR" sz="20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1100 </a:t>
                              </a:r>
                              <a:endParaRPr kumimoji="0" lang="fr-FR" sz="2800" b="0" i="0" u="none" strike="noStrike" cap="none" normalizeH="0" baseline="0" dirty="0" smtClean="0">
                                <a:ln>
                                  <a:noFill/>
                                </a:ln>
                                <a:solidFill>
                                  <a:schemeClr val="bg1"/>
                                </a:solidFill>
                                <a:effectLst/>
                                <a:latin typeface="Arial" pitchFamily="34" charset="0"/>
                                <a:cs typeface="Arial" pitchFamily="34" charset="0"/>
                              </a:endParaRPr>
                            </a:p>
                          </p:txBody>
                        </p:sp>
                        <p:cxnSp>
                          <p:nvCxnSpPr>
                            <p:cNvPr id="46" name="AutoShape 50"/>
                            <p:cNvCxnSpPr>
                              <a:cxnSpLocks noChangeShapeType="1"/>
                            </p:cNvCxnSpPr>
                            <p:nvPr/>
                          </p:nvCxnSpPr>
                          <p:spPr bwMode="auto">
                            <a:xfrm flipH="1">
                              <a:off x="2176" y="6031"/>
                              <a:ext cx="1799" cy="0"/>
                            </a:xfrm>
                            <a:prstGeom prst="straightConnector1">
                              <a:avLst/>
                            </a:prstGeom>
                            <a:noFill/>
                            <a:ln w="38100">
                              <a:solidFill>
                                <a:srgbClr val="000000"/>
                              </a:solidFill>
                              <a:round/>
                              <a:headEnd/>
                              <a:tailEnd type="triangle" w="med" len="med"/>
                            </a:ln>
                          </p:spPr>
                        </p:cxnSp>
                        <p:sp>
                          <p:nvSpPr>
                            <p:cNvPr id="47" name="Text Box 51"/>
                            <p:cNvSpPr txBox="1">
                              <a:spLocks noChangeArrowheads="1"/>
                            </p:cNvSpPr>
                            <p:nvPr/>
                          </p:nvSpPr>
                          <p:spPr bwMode="auto">
                            <a:xfrm>
                              <a:off x="1269" y="6041"/>
                              <a:ext cx="937" cy="297"/>
                            </a:xfrm>
                            <a:prstGeom prst="rect">
                              <a:avLst/>
                            </a:prstGeom>
                            <a:solidFill>
                              <a:srgbClr val="FFFFFF"/>
                            </a:solidFill>
                            <a:ln w="3810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1" eaLnBrk="1" fontAlgn="base" latinLnBrk="0" hangingPunct="1">
                                <a:lnSpc>
                                  <a:spcPct val="100000"/>
                                </a:lnSpc>
                                <a:spcBef>
                                  <a:spcPct val="0"/>
                                </a:spcBef>
                                <a:spcAft>
                                  <a:spcPts val="1000"/>
                                </a:spcAft>
                                <a:buClrTx/>
                                <a:buSzTx/>
                                <a:buFontTx/>
                                <a:buNone/>
                                <a:tabLst/>
                              </a:pPr>
                              <a:r>
                                <a:rPr kumimoji="0" lang="fr-FR" sz="20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1.10 </a:t>
                              </a:r>
                              <a:r>
                                <a:rPr kumimoji="0" lang="fr-FR" sz="2000" b="1" i="0" u="none" strike="noStrike" cap="none" normalizeH="0" baseline="30000" dirty="0" smtClean="0">
                                  <a:ln>
                                    <a:noFill/>
                                  </a:ln>
                                  <a:solidFill>
                                    <a:schemeClr val="bg1"/>
                                  </a:solidFill>
                                  <a:effectLst/>
                                  <a:latin typeface="Times New Roman" pitchFamily="18" charset="0"/>
                                  <a:ea typeface="Arial" pitchFamily="34" charset="0"/>
                                  <a:cs typeface="Arial" pitchFamily="34" charset="0"/>
                                </a:rPr>
                                <a:t>1</a:t>
                              </a:r>
                              <a:endParaRPr kumimoji="0" lang="fr-FR" sz="2800" b="0" i="0" u="none" strike="noStrike" cap="none" normalizeH="0" baseline="0" dirty="0" smtClean="0">
                                <a:ln>
                                  <a:noFill/>
                                </a:ln>
                                <a:solidFill>
                                  <a:schemeClr val="bg1"/>
                                </a:solidFill>
                                <a:effectLst/>
                                <a:latin typeface="Arial" pitchFamily="34" charset="0"/>
                                <a:cs typeface="Arial" pitchFamily="34" charset="0"/>
                              </a:endParaRPr>
                            </a:p>
                          </p:txBody>
                        </p:sp>
                        <p:sp>
                          <p:nvSpPr>
                            <p:cNvPr id="48" name="Text Box 52"/>
                            <p:cNvSpPr txBox="1">
                              <a:spLocks noChangeArrowheads="1"/>
                            </p:cNvSpPr>
                            <p:nvPr/>
                          </p:nvSpPr>
                          <p:spPr bwMode="auto">
                            <a:xfrm>
                              <a:off x="-33" y="5888"/>
                              <a:ext cx="1180" cy="358"/>
                            </a:xfrm>
                            <a:prstGeom prst="rect">
                              <a:avLst/>
                            </a:prstGeom>
                            <a:solidFill>
                              <a:srgbClr val="FF99FF"/>
                            </a:solidFill>
                            <a:ln w="38100">
                              <a:solidFill>
                                <a:srgbClr val="FFFFFF"/>
                              </a:solidFill>
                              <a:miter lim="800000"/>
                              <a:headEnd/>
                              <a:tailEnd/>
                            </a:ln>
                          </p:spPr>
                          <p:txBody>
                            <a:bodyPr vert="horz" wrap="square" lIns="91440" tIns="45720" rIns="91440" bIns="45720" numCol="1" anchor="t" anchorCtr="0" compatLnSpc="1">
                              <a:prstTxWarp prst="textNoShape">
                                <a:avLst/>
                              </a:prstTxWarp>
                            </a:bodyPr>
                            <a:lstStyle/>
                            <a:p>
                              <a:pPr lvl="0" algn="r" rtl="1" fontAlgn="base">
                                <a:spcBef>
                                  <a:spcPct val="0"/>
                                </a:spcBef>
                                <a:spcAft>
                                  <a:spcPts val="1000"/>
                                </a:spcAft>
                              </a:pPr>
                              <a:r>
                                <a:rPr lang="fr-FR" sz="2000" b="1" dirty="0" smtClean="0">
                                  <a:solidFill>
                                    <a:schemeClr val="bg1"/>
                                  </a:solidFill>
                                  <a:latin typeface="Times New Roman" pitchFamily="18" charset="0"/>
                                  <a:ea typeface="Arial" pitchFamily="34" charset="0"/>
                                  <a:cs typeface="Arial" pitchFamily="34" charset="0"/>
                                </a:rPr>
                                <a:t>1000</a:t>
                              </a:r>
                              <a:r>
                                <a:rPr kumimoji="0" lang="fr-FR" sz="20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a:t>
                              </a:r>
                              <a:endParaRPr kumimoji="0" lang="fr-FR" sz="2800" b="0" i="0" u="none" strike="noStrike" cap="none" normalizeH="0" baseline="0" dirty="0" smtClean="0">
                                <a:ln>
                                  <a:noFill/>
                                </a:ln>
                                <a:solidFill>
                                  <a:schemeClr val="bg1"/>
                                </a:solidFill>
                                <a:effectLst/>
                                <a:latin typeface="Arial" pitchFamily="34" charset="0"/>
                                <a:cs typeface="Arial" pitchFamily="34" charset="0"/>
                              </a:endParaRPr>
                            </a:p>
                          </p:txBody>
                        </p:sp>
                        <p:cxnSp>
                          <p:nvCxnSpPr>
                            <p:cNvPr id="49" name="AutoShape 53"/>
                            <p:cNvCxnSpPr>
                              <a:cxnSpLocks noChangeShapeType="1"/>
                            </p:cNvCxnSpPr>
                            <p:nvPr/>
                          </p:nvCxnSpPr>
                          <p:spPr bwMode="auto">
                            <a:xfrm flipH="1">
                              <a:off x="1320" y="6045"/>
                              <a:ext cx="735" cy="0"/>
                            </a:xfrm>
                            <a:prstGeom prst="straightConnector1">
                              <a:avLst/>
                            </a:prstGeom>
                            <a:noFill/>
                            <a:ln w="38100">
                              <a:solidFill>
                                <a:srgbClr val="000000"/>
                              </a:solidFill>
                              <a:round/>
                              <a:headEnd/>
                              <a:tailEnd/>
                            </a:ln>
                          </p:spPr>
                        </p:cxnSp>
                      </p:grpSp>
                      <p:cxnSp>
                        <p:nvCxnSpPr>
                          <p:cNvPr id="37" name="AutoShape 54"/>
                          <p:cNvCxnSpPr>
                            <a:cxnSpLocks noChangeShapeType="1"/>
                          </p:cNvCxnSpPr>
                          <p:nvPr/>
                        </p:nvCxnSpPr>
                        <p:spPr bwMode="auto">
                          <a:xfrm>
                            <a:off x="2564" y="5265"/>
                            <a:ext cx="1" cy="210"/>
                          </a:xfrm>
                          <a:prstGeom prst="straightConnector1">
                            <a:avLst/>
                          </a:prstGeom>
                          <a:noFill/>
                          <a:ln w="38100">
                            <a:solidFill>
                              <a:srgbClr val="000000"/>
                            </a:solidFill>
                            <a:round/>
                            <a:headEnd/>
                            <a:tailEnd/>
                          </a:ln>
                        </p:spPr>
                      </p:cxnSp>
                      <p:cxnSp>
                        <p:nvCxnSpPr>
                          <p:cNvPr id="38" name="AutoShape 55"/>
                          <p:cNvCxnSpPr>
                            <a:cxnSpLocks noChangeShapeType="1"/>
                            <a:endCxn id="15" idx="3"/>
                          </p:cNvCxnSpPr>
                          <p:nvPr/>
                        </p:nvCxnSpPr>
                        <p:spPr bwMode="auto">
                          <a:xfrm rot="10800000">
                            <a:off x="1272" y="5450"/>
                            <a:ext cx="1292" cy="25"/>
                          </a:xfrm>
                          <a:prstGeom prst="straightConnector1">
                            <a:avLst/>
                          </a:prstGeom>
                          <a:noFill/>
                          <a:ln w="38100">
                            <a:solidFill>
                              <a:srgbClr val="000000"/>
                            </a:solidFill>
                            <a:round/>
                            <a:headEnd/>
                            <a:tailEnd type="triangle" w="med" len="med"/>
                          </a:ln>
                        </p:spPr>
                      </p:cxnSp>
                      <p:cxnSp>
                        <p:nvCxnSpPr>
                          <p:cNvPr id="39" name="AutoShape 56"/>
                          <p:cNvCxnSpPr>
                            <a:cxnSpLocks noChangeShapeType="1"/>
                          </p:cNvCxnSpPr>
                          <p:nvPr/>
                        </p:nvCxnSpPr>
                        <p:spPr bwMode="auto">
                          <a:xfrm flipH="1">
                            <a:off x="5476" y="5235"/>
                            <a:ext cx="1" cy="1501"/>
                          </a:xfrm>
                          <a:prstGeom prst="straightConnector1">
                            <a:avLst/>
                          </a:prstGeom>
                          <a:noFill/>
                          <a:ln w="38100">
                            <a:solidFill>
                              <a:srgbClr val="000000"/>
                            </a:solidFill>
                            <a:round/>
                            <a:headEnd/>
                            <a:tailEnd/>
                          </a:ln>
                        </p:spPr>
                      </p:cxnSp>
                      <p:cxnSp>
                        <p:nvCxnSpPr>
                          <p:cNvPr id="40" name="AutoShape 57"/>
                          <p:cNvCxnSpPr>
                            <a:cxnSpLocks noChangeShapeType="1"/>
                          </p:cNvCxnSpPr>
                          <p:nvPr/>
                        </p:nvCxnSpPr>
                        <p:spPr bwMode="auto">
                          <a:xfrm flipH="1">
                            <a:off x="2176" y="6736"/>
                            <a:ext cx="3299" cy="0"/>
                          </a:xfrm>
                          <a:prstGeom prst="straightConnector1">
                            <a:avLst/>
                          </a:prstGeom>
                          <a:noFill/>
                          <a:ln w="38100">
                            <a:solidFill>
                              <a:srgbClr val="000000"/>
                            </a:solidFill>
                            <a:round/>
                            <a:headEnd/>
                            <a:tailEnd type="triangle" w="med" len="med"/>
                          </a:ln>
                        </p:spPr>
                      </p:cxnSp>
                      <p:cxnSp>
                        <p:nvCxnSpPr>
                          <p:cNvPr id="41" name="AutoShape 58"/>
                          <p:cNvCxnSpPr>
                            <a:cxnSpLocks noChangeShapeType="1"/>
                          </p:cNvCxnSpPr>
                          <p:nvPr/>
                        </p:nvCxnSpPr>
                        <p:spPr bwMode="auto">
                          <a:xfrm flipH="1">
                            <a:off x="2175" y="7489"/>
                            <a:ext cx="4664" cy="1"/>
                          </a:xfrm>
                          <a:prstGeom prst="straightConnector1">
                            <a:avLst/>
                          </a:prstGeom>
                          <a:noFill/>
                          <a:ln w="38100">
                            <a:solidFill>
                              <a:srgbClr val="000000"/>
                            </a:solidFill>
                            <a:round/>
                            <a:headEnd/>
                            <a:tailEnd type="triangle" w="med" len="med"/>
                          </a:ln>
                        </p:spPr>
                      </p:cxnSp>
                      <p:cxnSp>
                        <p:nvCxnSpPr>
                          <p:cNvPr id="42" name="AutoShape 59"/>
                          <p:cNvCxnSpPr>
                            <a:cxnSpLocks noChangeShapeType="1"/>
                          </p:cNvCxnSpPr>
                          <p:nvPr/>
                        </p:nvCxnSpPr>
                        <p:spPr bwMode="auto">
                          <a:xfrm flipH="1">
                            <a:off x="2176" y="8330"/>
                            <a:ext cx="6090" cy="1"/>
                          </a:xfrm>
                          <a:prstGeom prst="straightConnector1">
                            <a:avLst/>
                          </a:prstGeom>
                          <a:noFill/>
                          <a:ln w="38100">
                            <a:solidFill>
                              <a:srgbClr val="000000"/>
                            </a:solidFill>
                            <a:round/>
                            <a:headEnd/>
                            <a:tailEnd type="triangle" w="med" len="med"/>
                          </a:ln>
                        </p:spPr>
                      </p:cxnSp>
                      <p:cxnSp>
                        <p:nvCxnSpPr>
                          <p:cNvPr id="43" name="AutoShape 60"/>
                          <p:cNvCxnSpPr>
                            <a:cxnSpLocks noChangeShapeType="1"/>
                          </p:cNvCxnSpPr>
                          <p:nvPr/>
                        </p:nvCxnSpPr>
                        <p:spPr bwMode="auto">
                          <a:xfrm flipH="1">
                            <a:off x="2145" y="9138"/>
                            <a:ext cx="7545" cy="2"/>
                          </a:xfrm>
                          <a:prstGeom prst="straightConnector1">
                            <a:avLst/>
                          </a:prstGeom>
                          <a:noFill/>
                          <a:ln w="38100">
                            <a:solidFill>
                              <a:srgbClr val="000000"/>
                            </a:solidFill>
                            <a:round/>
                            <a:headEnd/>
                            <a:tailEnd type="triangle" w="med" len="med"/>
                          </a:ln>
                        </p:spPr>
                      </p:cxnSp>
                    </p:grpSp>
                    <p:cxnSp>
                      <p:nvCxnSpPr>
                        <p:cNvPr id="31" name="AutoShape 61"/>
                        <p:cNvCxnSpPr>
                          <a:cxnSpLocks noChangeShapeType="1"/>
                        </p:cNvCxnSpPr>
                        <p:nvPr/>
                      </p:nvCxnSpPr>
                      <p:spPr bwMode="auto">
                        <a:xfrm>
                          <a:off x="300" y="9475"/>
                          <a:ext cx="3120" cy="0"/>
                        </a:xfrm>
                        <a:prstGeom prst="straightConnector1">
                          <a:avLst/>
                        </a:prstGeom>
                        <a:noFill/>
                        <a:ln w="38100">
                          <a:solidFill>
                            <a:srgbClr val="000000"/>
                          </a:solidFill>
                          <a:round/>
                          <a:headEnd/>
                          <a:tailEnd/>
                        </a:ln>
                      </p:spPr>
                    </p:cxnSp>
                    <p:sp>
                      <p:nvSpPr>
                        <p:cNvPr id="32" name="Text Box 62"/>
                        <p:cNvSpPr txBox="1">
                          <a:spLocks noChangeArrowheads="1"/>
                        </p:cNvSpPr>
                        <p:nvPr/>
                      </p:nvSpPr>
                      <p:spPr bwMode="auto">
                        <a:xfrm>
                          <a:off x="-120" y="9503"/>
                          <a:ext cx="2490" cy="413"/>
                        </a:xfrm>
                        <a:prstGeom prst="rect">
                          <a:avLst/>
                        </a:prstGeom>
                        <a:solidFill>
                          <a:srgbClr val="33CCCC"/>
                        </a:solidFill>
                        <a:ln w="3810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1"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a:t>
                          </a:r>
                          <a:r>
                            <a:rPr kumimoji="0" lang="ar-DZ" sz="28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 </a:t>
                          </a: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 1169.83</a:t>
                          </a:r>
                          <a:endParaRPr kumimoji="0" lang="fr-FR" sz="3600" b="0" i="0" u="none" strike="noStrike" cap="none" normalizeH="0" baseline="0" dirty="0" smtClean="0">
                            <a:ln>
                              <a:noFill/>
                            </a:ln>
                            <a:solidFill>
                              <a:schemeClr val="bg1"/>
                            </a:solidFill>
                            <a:effectLst/>
                            <a:latin typeface="Arial" pitchFamily="34" charset="0"/>
                            <a:cs typeface="Arial" pitchFamily="34" charset="0"/>
                          </a:endParaRPr>
                        </a:p>
                      </p:txBody>
                    </p:sp>
                  </p:grpSp>
                </p:grpSp>
              </p:grpSp>
            </p:grpSp>
          </p:grpSp>
          <p:sp>
            <p:nvSpPr>
              <p:cNvPr id="6" name="Text Box 49"/>
              <p:cNvSpPr txBox="1">
                <a:spLocks noChangeArrowheads="1"/>
              </p:cNvSpPr>
              <p:nvPr/>
            </p:nvSpPr>
            <p:spPr bwMode="auto">
              <a:xfrm>
                <a:off x="1295400" y="2828575"/>
                <a:ext cx="763562" cy="364612"/>
              </a:xfrm>
              <a:prstGeom prst="rect">
                <a:avLst/>
              </a:prstGeom>
              <a:solidFill>
                <a:srgbClr val="FFFFFF"/>
              </a:solidFill>
              <a:ln w="3810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1" eaLnBrk="1" fontAlgn="base" latinLnBrk="0" hangingPunct="1">
                  <a:lnSpc>
                    <a:spcPct val="100000"/>
                  </a:lnSpc>
                  <a:spcBef>
                    <a:spcPct val="0"/>
                  </a:spcBef>
                  <a:spcAft>
                    <a:spcPts val="1000"/>
                  </a:spcAft>
                  <a:buClrTx/>
                  <a:buSzTx/>
                  <a:buFontTx/>
                  <a:buNone/>
                  <a:tabLst/>
                </a:pPr>
                <a:r>
                  <a:rPr kumimoji="0" lang="fr-FR" sz="20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1100 </a:t>
                </a:r>
                <a:endParaRPr kumimoji="0" lang="fr-FR" sz="2800" b="0" i="0" u="none" strike="noStrike" cap="none" normalizeH="0" baseline="0" dirty="0" smtClean="0">
                  <a:ln>
                    <a:noFill/>
                  </a:ln>
                  <a:solidFill>
                    <a:schemeClr val="bg1"/>
                  </a:solidFill>
                  <a:effectLst/>
                  <a:latin typeface="Arial" pitchFamily="34" charset="0"/>
                  <a:cs typeface="Arial" pitchFamily="34" charset="0"/>
                </a:endParaRPr>
              </a:p>
            </p:txBody>
          </p:sp>
        </p:grpSp>
        <p:sp>
          <p:nvSpPr>
            <p:cNvPr id="69" name="Rectangle 68"/>
            <p:cNvSpPr/>
            <p:nvPr/>
          </p:nvSpPr>
          <p:spPr>
            <a:xfrm>
              <a:off x="5105400" y="6309852"/>
              <a:ext cx="3416320" cy="461665"/>
            </a:xfrm>
            <a:prstGeom prst="rect">
              <a:avLst/>
            </a:prstGeom>
          </p:spPr>
          <p:txBody>
            <a:bodyPr wrap="none">
              <a:spAutoFit/>
            </a:bodyPr>
            <a:lstStyle/>
            <a:p>
              <a:r>
                <a:rPr lang="ar-DZ" sz="2400" b="1" dirty="0" smtClean="0">
                  <a:solidFill>
                    <a:srgbClr val="FF0000"/>
                  </a:solidFill>
                  <a:latin typeface="Times New Roman" pitchFamily="18" charset="0"/>
                  <a:ea typeface="Arial" pitchFamily="34" charset="0"/>
                </a:rPr>
                <a:t>معدل الخصم ( التحيين)= 10 %</a:t>
              </a:r>
              <a:endParaRPr lang="fr-FR" sz="2400" dirty="0">
                <a:solidFill>
                  <a:srgbClr val="FF0000"/>
                </a:solidFill>
              </a:endParaRPr>
            </a:p>
          </p:txBody>
        </p:sp>
      </p:gr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3" name="Rectangle 1"/>
          <p:cNvSpPr>
            <a:spLocks noChangeArrowheads="1"/>
          </p:cNvSpPr>
          <p:nvPr/>
        </p:nvSpPr>
        <p:spPr bwMode="auto">
          <a:xfrm>
            <a:off x="2743200" y="228600"/>
            <a:ext cx="6019800" cy="64633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R="0" lvl="0" indent="60325" algn="just" defTabSz="914400" rtl="1" eaLnBrk="1" fontAlgn="base" latinLnBrk="0" hangingPunct="1">
              <a:lnSpc>
                <a:spcPct val="100000"/>
              </a:lnSpc>
              <a:spcBef>
                <a:spcPct val="0"/>
              </a:spcBef>
              <a:spcAft>
                <a:spcPct val="0"/>
              </a:spcAft>
              <a:buClrTx/>
              <a:buSzTx/>
              <a:tabLst>
                <a:tab pos="161925" algn="r"/>
              </a:tabLst>
            </a:pPr>
            <a:r>
              <a:rPr kumimoji="0" lang="ar-DZ" sz="36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3. </a:t>
            </a:r>
            <a:r>
              <a:rPr kumimoji="0" lang="ar-SA" sz="36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معيار فترة الاسترداد المخصومة</a:t>
            </a:r>
            <a:r>
              <a:rPr kumimoji="0" lang="fr-FR" sz="36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a:t>
            </a:r>
            <a:endParaRPr kumimoji="0" lang="fr-FR" sz="3600" b="0" i="0" u="none" strike="noStrike" cap="none" normalizeH="0" baseline="0" dirty="0" smtClean="0">
              <a:ln>
                <a:noFill/>
              </a:ln>
              <a:solidFill>
                <a:srgbClr val="FF0000"/>
              </a:solidFill>
              <a:effectLst/>
              <a:latin typeface="Times New Roman" pitchFamily="18" charset="0"/>
              <a:cs typeface="Times New Roman" pitchFamily="18" charset="0"/>
            </a:endParaRPr>
          </a:p>
        </p:txBody>
      </p:sp>
      <p:graphicFrame>
        <p:nvGraphicFramePr>
          <p:cNvPr id="9" name="Tableau 8"/>
          <p:cNvGraphicFramePr>
            <a:graphicFrameLocks noGrp="1"/>
          </p:cNvGraphicFramePr>
          <p:nvPr/>
        </p:nvGraphicFramePr>
        <p:xfrm>
          <a:off x="228601" y="3581400"/>
          <a:ext cx="8839199" cy="1706880"/>
        </p:xfrm>
        <a:graphic>
          <a:graphicData uri="http://schemas.openxmlformats.org/drawingml/2006/table">
            <a:tbl>
              <a:tblPr rtl="1"/>
              <a:tblGrid>
                <a:gridCol w="2569192"/>
                <a:gridCol w="1253264"/>
                <a:gridCol w="1254493"/>
                <a:gridCol w="1253264"/>
                <a:gridCol w="1254493"/>
                <a:gridCol w="1254493"/>
              </a:tblGrid>
              <a:tr h="0">
                <a:tc>
                  <a:txBody>
                    <a:bodyPr/>
                    <a:lstStyle/>
                    <a:p>
                      <a:pPr marL="0" marR="0" algn="just" rtl="1">
                        <a:spcBef>
                          <a:spcPts val="0"/>
                        </a:spcBef>
                        <a:spcAft>
                          <a:spcPts val="0"/>
                        </a:spcAft>
                      </a:pPr>
                      <a:r>
                        <a:rPr lang="ar-DZ" sz="2800" b="1" dirty="0">
                          <a:solidFill>
                            <a:schemeClr val="bg1"/>
                          </a:solidFill>
                          <a:latin typeface="Times New Roman" pitchFamily="18" charset="0"/>
                          <a:ea typeface="Calibri"/>
                          <a:cs typeface="Times New Roman" pitchFamily="18" charset="0"/>
                        </a:rPr>
                        <a:t>السنوات</a:t>
                      </a:r>
                      <a:endParaRPr lang="fr-FR" sz="2800" dirty="0">
                        <a:solidFill>
                          <a:schemeClr val="bg1"/>
                        </a:solidFill>
                        <a:latin typeface="Times New Roman" pitchFamily="18" charset="0"/>
                        <a:ea typeface="Times New Roman"/>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spcBef>
                          <a:spcPts val="0"/>
                        </a:spcBef>
                        <a:spcAft>
                          <a:spcPts val="0"/>
                        </a:spcAft>
                      </a:pPr>
                      <a:r>
                        <a:rPr lang="ar-DZ" sz="2600" b="1" dirty="0">
                          <a:solidFill>
                            <a:schemeClr val="bg1"/>
                          </a:solidFill>
                          <a:latin typeface="Times New Roman" pitchFamily="18" charset="0"/>
                          <a:ea typeface="Calibri"/>
                          <a:cs typeface="Times New Roman" pitchFamily="18" charset="0"/>
                        </a:rPr>
                        <a:t>1</a:t>
                      </a:r>
                      <a:endParaRPr lang="fr-FR" sz="2600" dirty="0">
                        <a:solidFill>
                          <a:schemeClr val="bg1"/>
                        </a:solidFill>
                        <a:latin typeface="Times New Roman" pitchFamily="18" charset="0"/>
                        <a:ea typeface="Times New Roman"/>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spcBef>
                          <a:spcPts val="0"/>
                        </a:spcBef>
                        <a:spcAft>
                          <a:spcPts val="0"/>
                        </a:spcAft>
                      </a:pPr>
                      <a:r>
                        <a:rPr lang="ar-DZ" sz="2600" b="1" dirty="0">
                          <a:solidFill>
                            <a:schemeClr val="bg1"/>
                          </a:solidFill>
                          <a:latin typeface="Times New Roman" pitchFamily="18" charset="0"/>
                          <a:ea typeface="Calibri"/>
                          <a:cs typeface="Times New Roman" pitchFamily="18" charset="0"/>
                        </a:rPr>
                        <a:t>2</a:t>
                      </a:r>
                      <a:endParaRPr lang="fr-FR" sz="2600" dirty="0">
                        <a:solidFill>
                          <a:schemeClr val="bg1"/>
                        </a:solidFill>
                        <a:latin typeface="Times New Roman" pitchFamily="18" charset="0"/>
                        <a:ea typeface="Times New Roman"/>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spcBef>
                          <a:spcPts val="0"/>
                        </a:spcBef>
                        <a:spcAft>
                          <a:spcPts val="0"/>
                        </a:spcAft>
                      </a:pPr>
                      <a:r>
                        <a:rPr lang="ar-DZ" sz="2600" b="1" dirty="0">
                          <a:solidFill>
                            <a:schemeClr val="bg1"/>
                          </a:solidFill>
                          <a:latin typeface="Times New Roman" pitchFamily="18" charset="0"/>
                          <a:ea typeface="Calibri"/>
                          <a:cs typeface="Times New Roman" pitchFamily="18" charset="0"/>
                        </a:rPr>
                        <a:t>3</a:t>
                      </a:r>
                      <a:endParaRPr lang="fr-FR" sz="2600" dirty="0">
                        <a:solidFill>
                          <a:schemeClr val="bg1"/>
                        </a:solidFill>
                        <a:latin typeface="Times New Roman" pitchFamily="18" charset="0"/>
                        <a:ea typeface="Times New Roman"/>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spcBef>
                          <a:spcPts val="0"/>
                        </a:spcBef>
                        <a:spcAft>
                          <a:spcPts val="0"/>
                        </a:spcAft>
                      </a:pPr>
                      <a:r>
                        <a:rPr lang="ar-DZ" sz="2600" b="1" dirty="0">
                          <a:solidFill>
                            <a:schemeClr val="bg1"/>
                          </a:solidFill>
                          <a:latin typeface="Times New Roman" pitchFamily="18" charset="0"/>
                          <a:ea typeface="Calibri"/>
                          <a:cs typeface="Times New Roman" pitchFamily="18" charset="0"/>
                        </a:rPr>
                        <a:t>4</a:t>
                      </a:r>
                      <a:endParaRPr lang="fr-FR" sz="2600" dirty="0">
                        <a:solidFill>
                          <a:schemeClr val="bg1"/>
                        </a:solidFill>
                        <a:latin typeface="Times New Roman" pitchFamily="18" charset="0"/>
                        <a:ea typeface="Times New Roman"/>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99FF"/>
                    </a:solidFill>
                  </a:tcPr>
                </a:tc>
                <a:tc>
                  <a:txBody>
                    <a:bodyPr/>
                    <a:lstStyle/>
                    <a:p>
                      <a:pPr marL="0" marR="0" algn="ctr" rtl="1">
                        <a:spcBef>
                          <a:spcPts val="0"/>
                        </a:spcBef>
                        <a:spcAft>
                          <a:spcPts val="0"/>
                        </a:spcAft>
                      </a:pPr>
                      <a:r>
                        <a:rPr lang="ar-DZ" sz="2600" b="1" dirty="0">
                          <a:solidFill>
                            <a:schemeClr val="bg1"/>
                          </a:solidFill>
                          <a:latin typeface="Times New Roman" pitchFamily="18" charset="0"/>
                          <a:ea typeface="Calibri"/>
                          <a:cs typeface="Times New Roman" pitchFamily="18" charset="0"/>
                        </a:rPr>
                        <a:t>5</a:t>
                      </a:r>
                      <a:endParaRPr lang="fr-FR" sz="2600" dirty="0">
                        <a:solidFill>
                          <a:schemeClr val="bg1"/>
                        </a:solidFill>
                        <a:latin typeface="Times New Roman" pitchFamily="18" charset="0"/>
                        <a:ea typeface="Times New Roman"/>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marL="0" marR="0" algn="just" rtl="1">
                        <a:spcBef>
                          <a:spcPts val="0"/>
                        </a:spcBef>
                        <a:spcAft>
                          <a:spcPts val="0"/>
                        </a:spcAft>
                      </a:pPr>
                      <a:r>
                        <a:rPr lang="ar-DZ" sz="2800" b="1" dirty="0" smtClean="0">
                          <a:solidFill>
                            <a:schemeClr val="bg1"/>
                          </a:solidFill>
                          <a:latin typeface="Times New Roman" pitchFamily="18" charset="0"/>
                          <a:ea typeface="Calibri"/>
                          <a:cs typeface="Times New Roman" pitchFamily="18" charset="0"/>
                        </a:rPr>
                        <a:t>تدفق نقدي</a:t>
                      </a:r>
                      <a:endParaRPr lang="fr-FR" sz="2800" dirty="0">
                        <a:solidFill>
                          <a:schemeClr val="bg1"/>
                        </a:solidFill>
                        <a:latin typeface="Times New Roman" pitchFamily="18" charset="0"/>
                        <a:ea typeface="Times New Roman"/>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spcBef>
                          <a:spcPts val="0"/>
                        </a:spcBef>
                        <a:spcAft>
                          <a:spcPts val="0"/>
                        </a:spcAft>
                      </a:pPr>
                      <a:r>
                        <a:rPr lang="ar-DZ" sz="2600" b="1" dirty="0">
                          <a:solidFill>
                            <a:schemeClr val="bg1"/>
                          </a:solidFill>
                          <a:latin typeface="Times New Roman" pitchFamily="18" charset="0"/>
                          <a:ea typeface="Calibri"/>
                          <a:cs typeface="Times New Roman" pitchFamily="18" charset="0"/>
                        </a:rPr>
                        <a:t>1100</a:t>
                      </a:r>
                      <a:endParaRPr lang="fr-FR" sz="2600" dirty="0">
                        <a:solidFill>
                          <a:schemeClr val="bg1"/>
                        </a:solidFill>
                        <a:latin typeface="Times New Roman" pitchFamily="18" charset="0"/>
                        <a:ea typeface="Times New Roman"/>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spcBef>
                          <a:spcPts val="0"/>
                        </a:spcBef>
                        <a:spcAft>
                          <a:spcPts val="0"/>
                        </a:spcAft>
                      </a:pPr>
                      <a:r>
                        <a:rPr lang="ar-DZ" sz="2600" b="1" dirty="0">
                          <a:solidFill>
                            <a:schemeClr val="bg1"/>
                          </a:solidFill>
                          <a:latin typeface="Times New Roman" pitchFamily="18" charset="0"/>
                          <a:ea typeface="Calibri"/>
                          <a:cs typeface="Times New Roman" pitchFamily="18" charset="0"/>
                        </a:rPr>
                        <a:t>1100</a:t>
                      </a:r>
                      <a:endParaRPr lang="fr-FR" sz="2600" dirty="0">
                        <a:solidFill>
                          <a:schemeClr val="bg1"/>
                        </a:solidFill>
                        <a:latin typeface="Times New Roman" pitchFamily="18" charset="0"/>
                        <a:ea typeface="Times New Roman"/>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spcBef>
                          <a:spcPts val="0"/>
                        </a:spcBef>
                        <a:spcAft>
                          <a:spcPts val="0"/>
                        </a:spcAft>
                      </a:pPr>
                      <a:r>
                        <a:rPr lang="ar-DZ" sz="2600" b="1" dirty="0">
                          <a:solidFill>
                            <a:schemeClr val="bg1"/>
                          </a:solidFill>
                          <a:latin typeface="Times New Roman" pitchFamily="18" charset="0"/>
                          <a:ea typeface="Calibri"/>
                          <a:cs typeface="Times New Roman" pitchFamily="18" charset="0"/>
                        </a:rPr>
                        <a:t>1100</a:t>
                      </a:r>
                      <a:endParaRPr lang="fr-FR" sz="2600" dirty="0">
                        <a:solidFill>
                          <a:schemeClr val="bg1"/>
                        </a:solidFill>
                        <a:latin typeface="Times New Roman" pitchFamily="18" charset="0"/>
                        <a:ea typeface="Times New Roman"/>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spcBef>
                          <a:spcPts val="0"/>
                        </a:spcBef>
                        <a:spcAft>
                          <a:spcPts val="0"/>
                        </a:spcAft>
                      </a:pPr>
                      <a:r>
                        <a:rPr lang="ar-DZ" sz="2600" b="1" dirty="0">
                          <a:solidFill>
                            <a:schemeClr val="bg1"/>
                          </a:solidFill>
                          <a:latin typeface="Times New Roman" pitchFamily="18" charset="0"/>
                          <a:ea typeface="Calibri"/>
                          <a:cs typeface="Times New Roman" pitchFamily="18" charset="0"/>
                        </a:rPr>
                        <a:t>1100</a:t>
                      </a:r>
                      <a:endParaRPr lang="fr-FR" sz="2600" dirty="0">
                        <a:solidFill>
                          <a:schemeClr val="bg1"/>
                        </a:solidFill>
                        <a:latin typeface="Times New Roman" pitchFamily="18" charset="0"/>
                        <a:ea typeface="Times New Roman"/>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99FF"/>
                    </a:solidFill>
                  </a:tcPr>
                </a:tc>
                <a:tc>
                  <a:txBody>
                    <a:bodyPr/>
                    <a:lstStyle/>
                    <a:p>
                      <a:pPr marL="0" marR="0" algn="ctr" rtl="1">
                        <a:spcBef>
                          <a:spcPts val="0"/>
                        </a:spcBef>
                        <a:spcAft>
                          <a:spcPts val="0"/>
                        </a:spcAft>
                      </a:pPr>
                      <a:r>
                        <a:rPr lang="ar-DZ" sz="2600" b="1" dirty="0">
                          <a:solidFill>
                            <a:schemeClr val="bg1"/>
                          </a:solidFill>
                          <a:latin typeface="Times New Roman" pitchFamily="18" charset="0"/>
                          <a:ea typeface="Calibri"/>
                          <a:cs typeface="Times New Roman" pitchFamily="18" charset="0"/>
                        </a:rPr>
                        <a:t>1100</a:t>
                      </a:r>
                      <a:endParaRPr lang="fr-FR" sz="2600" dirty="0">
                        <a:solidFill>
                          <a:schemeClr val="bg1"/>
                        </a:solidFill>
                        <a:latin typeface="Times New Roman" pitchFamily="18" charset="0"/>
                        <a:ea typeface="Times New Roman"/>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marL="0" marR="0" algn="just" rtl="1">
                        <a:spcBef>
                          <a:spcPts val="0"/>
                        </a:spcBef>
                        <a:spcAft>
                          <a:spcPts val="0"/>
                        </a:spcAft>
                      </a:pPr>
                      <a:r>
                        <a:rPr lang="ar-DZ" sz="2800" b="1" dirty="0" smtClean="0">
                          <a:solidFill>
                            <a:schemeClr val="bg1"/>
                          </a:solidFill>
                          <a:latin typeface="Times New Roman" pitchFamily="18" charset="0"/>
                          <a:ea typeface="Calibri"/>
                          <a:cs typeface="Times New Roman" pitchFamily="18" charset="0"/>
                        </a:rPr>
                        <a:t>تدفق مخصوم </a:t>
                      </a:r>
                      <a:r>
                        <a:rPr lang="ar-DZ" sz="2800" b="1" dirty="0" smtClean="0">
                          <a:solidFill>
                            <a:srgbClr val="FF0000"/>
                          </a:solidFill>
                          <a:latin typeface="Times New Roman" pitchFamily="18" charset="0"/>
                          <a:ea typeface="Calibri"/>
                          <a:cs typeface="Times New Roman" pitchFamily="18" charset="0"/>
                        </a:rPr>
                        <a:t>(</a:t>
                      </a:r>
                      <a:r>
                        <a:rPr lang="ar-DZ" sz="2400" b="1" dirty="0" smtClean="0">
                          <a:solidFill>
                            <a:srgbClr val="FF0000"/>
                          </a:solidFill>
                          <a:latin typeface="Times New Roman" pitchFamily="18" charset="0"/>
                          <a:ea typeface="Calibri"/>
                          <a:cs typeface="Times New Roman" pitchFamily="18" charset="0"/>
                        </a:rPr>
                        <a:t>محين)</a:t>
                      </a:r>
                      <a:endParaRPr lang="fr-FR" sz="2800" dirty="0">
                        <a:solidFill>
                          <a:srgbClr val="FF0000"/>
                        </a:solidFill>
                        <a:latin typeface="Times New Roman" pitchFamily="18" charset="0"/>
                        <a:ea typeface="Times New Roman"/>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spcBef>
                          <a:spcPts val="0"/>
                        </a:spcBef>
                        <a:spcAft>
                          <a:spcPts val="0"/>
                        </a:spcAft>
                      </a:pPr>
                      <a:r>
                        <a:rPr lang="ar-DZ" sz="2600" b="1" dirty="0">
                          <a:solidFill>
                            <a:schemeClr val="bg1"/>
                          </a:solidFill>
                          <a:latin typeface="Times New Roman" pitchFamily="18" charset="0"/>
                          <a:ea typeface="Calibri"/>
                          <a:cs typeface="Times New Roman" pitchFamily="18" charset="0"/>
                        </a:rPr>
                        <a:t>1000</a:t>
                      </a:r>
                      <a:endParaRPr lang="fr-FR" sz="2600" dirty="0">
                        <a:solidFill>
                          <a:schemeClr val="bg1"/>
                        </a:solidFill>
                        <a:latin typeface="Times New Roman" pitchFamily="18" charset="0"/>
                        <a:ea typeface="Times New Roman"/>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spcBef>
                          <a:spcPts val="0"/>
                        </a:spcBef>
                        <a:spcAft>
                          <a:spcPts val="0"/>
                        </a:spcAft>
                      </a:pPr>
                      <a:r>
                        <a:rPr lang="ar-DZ" sz="2600" b="1" dirty="0">
                          <a:solidFill>
                            <a:schemeClr val="bg1"/>
                          </a:solidFill>
                          <a:latin typeface="Times New Roman" pitchFamily="18" charset="0"/>
                          <a:ea typeface="Calibri"/>
                          <a:cs typeface="Times New Roman" pitchFamily="18" charset="0"/>
                        </a:rPr>
                        <a:t>909.09</a:t>
                      </a:r>
                      <a:endParaRPr lang="fr-FR" sz="2600" dirty="0">
                        <a:solidFill>
                          <a:schemeClr val="bg1"/>
                        </a:solidFill>
                        <a:latin typeface="Times New Roman" pitchFamily="18" charset="0"/>
                        <a:ea typeface="Times New Roman"/>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spcBef>
                          <a:spcPts val="0"/>
                        </a:spcBef>
                        <a:spcAft>
                          <a:spcPts val="0"/>
                        </a:spcAft>
                      </a:pPr>
                      <a:r>
                        <a:rPr lang="ar-DZ" sz="2600" b="1" dirty="0">
                          <a:solidFill>
                            <a:schemeClr val="bg1"/>
                          </a:solidFill>
                          <a:latin typeface="Times New Roman" pitchFamily="18" charset="0"/>
                          <a:ea typeface="Calibri"/>
                          <a:cs typeface="Times New Roman" pitchFamily="18" charset="0"/>
                        </a:rPr>
                        <a:t>826.44</a:t>
                      </a:r>
                      <a:endParaRPr lang="fr-FR" sz="2600" dirty="0">
                        <a:solidFill>
                          <a:schemeClr val="bg1"/>
                        </a:solidFill>
                        <a:latin typeface="Times New Roman" pitchFamily="18" charset="0"/>
                        <a:ea typeface="Times New Roman"/>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spcBef>
                          <a:spcPts val="0"/>
                        </a:spcBef>
                        <a:spcAft>
                          <a:spcPts val="0"/>
                        </a:spcAft>
                      </a:pPr>
                      <a:r>
                        <a:rPr lang="ar-DZ" sz="2600" b="1" dirty="0">
                          <a:solidFill>
                            <a:schemeClr val="bg1"/>
                          </a:solidFill>
                          <a:latin typeface="Times New Roman" pitchFamily="18" charset="0"/>
                          <a:ea typeface="Calibri"/>
                          <a:cs typeface="Times New Roman" pitchFamily="18" charset="0"/>
                        </a:rPr>
                        <a:t>751.31</a:t>
                      </a:r>
                      <a:endParaRPr lang="fr-FR" sz="2600" dirty="0">
                        <a:solidFill>
                          <a:schemeClr val="bg1"/>
                        </a:solidFill>
                        <a:latin typeface="Times New Roman" pitchFamily="18" charset="0"/>
                        <a:ea typeface="Times New Roman"/>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99FF"/>
                    </a:solidFill>
                  </a:tcPr>
                </a:tc>
                <a:tc>
                  <a:txBody>
                    <a:bodyPr/>
                    <a:lstStyle/>
                    <a:p>
                      <a:pPr marL="0" marR="0" algn="ctr" rtl="1">
                        <a:spcBef>
                          <a:spcPts val="0"/>
                        </a:spcBef>
                        <a:spcAft>
                          <a:spcPts val="0"/>
                        </a:spcAft>
                      </a:pPr>
                      <a:r>
                        <a:rPr lang="ar-DZ" sz="2600" b="1" dirty="0">
                          <a:solidFill>
                            <a:schemeClr val="bg1"/>
                          </a:solidFill>
                          <a:latin typeface="Times New Roman" pitchFamily="18" charset="0"/>
                          <a:ea typeface="Calibri"/>
                          <a:cs typeface="Times New Roman" pitchFamily="18" charset="0"/>
                        </a:rPr>
                        <a:t>683.01</a:t>
                      </a:r>
                      <a:endParaRPr lang="fr-FR" sz="2600" dirty="0">
                        <a:solidFill>
                          <a:schemeClr val="bg1"/>
                        </a:solidFill>
                        <a:latin typeface="Times New Roman" pitchFamily="18" charset="0"/>
                        <a:ea typeface="Times New Roman"/>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marL="0" marR="0" algn="just" rtl="1">
                        <a:spcBef>
                          <a:spcPts val="0"/>
                        </a:spcBef>
                        <a:spcAft>
                          <a:spcPts val="0"/>
                        </a:spcAft>
                      </a:pPr>
                      <a:r>
                        <a:rPr lang="ar-DZ" sz="2800" b="1" dirty="0" smtClean="0">
                          <a:solidFill>
                            <a:schemeClr val="bg1"/>
                          </a:solidFill>
                          <a:latin typeface="Times New Roman" pitchFamily="18" charset="0"/>
                          <a:ea typeface="Calibri"/>
                          <a:cs typeface="Times New Roman" pitchFamily="18" charset="0"/>
                        </a:rPr>
                        <a:t>تدفق مخصوم متراكم</a:t>
                      </a:r>
                      <a:endParaRPr lang="fr-FR" sz="2800" dirty="0">
                        <a:solidFill>
                          <a:schemeClr val="bg1"/>
                        </a:solidFill>
                        <a:latin typeface="Times New Roman" pitchFamily="18" charset="0"/>
                        <a:ea typeface="Times New Roman"/>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spcBef>
                          <a:spcPts val="0"/>
                        </a:spcBef>
                        <a:spcAft>
                          <a:spcPts val="0"/>
                        </a:spcAft>
                      </a:pPr>
                      <a:r>
                        <a:rPr lang="ar-DZ" sz="2600" b="1" dirty="0">
                          <a:solidFill>
                            <a:srgbClr val="006600"/>
                          </a:solidFill>
                          <a:latin typeface="Times New Roman" pitchFamily="18" charset="0"/>
                          <a:ea typeface="Calibri"/>
                          <a:cs typeface="Times New Roman" pitchFamily="18" charset="0"/>
                        </a:rPr>
                        <a:t>1000</a:t>
                      </a:r>
                      <a:endParaRPr lang="fr-FR" sz="2600" dirty="0">
                        <a:solidFill>
                          <a:srgbClr val="006600"/>
                        </a:solidFill>
                        <a:latin typeface="Times New Roman" pitchFamily="18" charset="0"/>
                        <a:ea typeface="Times New Roman"/>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spcBef>
                          <a:spcPts val="0"/>
                        </a:spcBef>
                        <a:spcAft>
                          <a:spcPts val="0"/>
                        </a:spcAft>
                      </a:pPr>
                      <a:r>
                        <a:rPr lang="ar-DZ" sz="2600" b="1" dirty="0">
                          <a:solidFill>
                            <a:srgbClr val="006600"/>
                          </a:solidFill>
                          <a:latin typeface="Times New Roman" pitchFamily="18" charset="0"/>
                          <a:ea typeface="Calibri"/>
                          <a:cs typeface="Times New Roman" pitchFamily="18" charset="0"/>
                        </a:rPr>
                        <a:t>1909.09</a:t>
                      </a:r>
                      <a:endParaRPr lang="fr-FR" sz="2600" dirty="0">
                        <a:solidFill>
                          <a:srgbClr val="006600"/>
                        </a:solidFill>
                        <a:latin typeface="Times New Roman" pitchFamily="18" charset="0"/>
                        <a:ea typeface="Times New Roman"/>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spcBef>
                          <a:spcPts val="0"/>
                        </a:spcBef>
                        <a:spcAft>
                          <a:spcPts val="0"/>
                        </a:spcAft>
                      </a:pPr>
                      <a:r>
                        <a:rPr lang="ar-DZ" sz="2600" b="1" dirty="0">
                          <a:solidFill>
                            <a:srgbClr val="006600"/>
                          </a:solidFill>
                          <a:latin typeface="Times New Roman" pitchFamily="18" charset="0"/>
                          <a:ea typeface="Calibri"/>
                          <a:cs typeface="Times New Roman" pitchFamily="18" charset="0"/>
                        </a:rPr>
                        <a:t>2735.53</a:t>
                      </a:r>
                      <a:endParaRPr lang="fr-FR" sz="2600" dirty="0">
                        <a:solidFill>
                          <a:srgbClr val="006600"/>
                        </a:solidFill>
                        <a:latin typeface="Times New Roman" pitchFamily="18" charset="0"/>
                        <a:ea typeface="Times New Roman"/>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spcBef>
                          <a:spcPts val="0"/>
                        </a:spcBef>
                        <a:spcAft>
                          <a:spcPts val="0"/>
                        </a:spcAft>
                      </a:pPr>
                      <a:r>
                        <a:rPr lang="ar-DZ" sz="2600" b="1" dirty="0">
                          <a:solidFill>
                            <a:srgbClr val="006600"/>
                          </a:solidFill>
                          <a:latin typeface="Times New Roman" pitchFamily="18" charset="0"/>
                          <a:ea typeface="Calibri"/>
                          <a:cs typeface="Times New Roman" pitchFamily="18" charset="0"/>
                        </a:rPr>
                        <a:t>3486.84</a:t>
                      </a:r>
                      <a:endParaRPr lang="fr-FR" sz="2600" dirty="0">
                        <a:solidFill>
                          <a:srgbClr val="006600"/>
                        </a:solidFill>
                        <a:latin typeface="Times New Roman" pitchFamily="18" charset="0"/>
                        <a:ea typeface="Times New Roman"/>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99FF"/>
                    </a:solidFill>
                  </a:tcPr>
                </a:tc>
                <a:tc>
                  <a:txBody>
                    <a:bodyPr/>
                    <a:lstStyle/>
                    <a:p>
                      <a:pPr marL="0" marR="0" algn="ctr" rtl="1">
                        <a:spcBef>
                          <a:spcPts val="0"/>
                        </a:spcBef>
                        <a:spcAft>
                          <a:spcPts val="0"/>
                        </a:spcAft>
                      </a:pPr>
                      <a:r>
                        <a:rPr lang="ar-DZ" sz="2600" b="1" dirty="0">
                          <a:solidFill>
                            <a:schemeClr val="bg1"/>
                          </a:solidFill>
                          <a:latin typeface="Times New Roman" pitchFamily="18" charset="0"/>
                          <a:ea typeface="Calibri"/>
                          <a:cs typeface="Times New Roman" pitchFamily="18" charset="0"/>
                        </a:rPr>
                        <a:t>/</a:t>
                      </a:r>
                      <a:endParaRPr lang="fr-FR" sz="2600" dirty="0">
                        <a:solidFill>
                          <a:schemeClr val="bg1"/>
                        </a:solidFill>
                        <a:latin typeface="Times New Roman" pitchFamily="18" charset="0"/>
                        <a:ea typeface="Times New Roman"/>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100364" name="Rectangle 12"/>
          <p:cNvSpPr>
            <a:spLocks noChangeArrowheads="1"/>
          </p:cNvSpPr>
          <p:nvPr/>
        </p:nvSpPr>
        <p:spPr bwMode="auto">
          <a:xfrm>
            <a:off x="0" y="137160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fr-FR"/>
          </a:p>
        </p:txBody>
      </p:sp>
      <p:sp>
        <p:nvSpPr>
          <p:cNvPr id="25" name="Rectangle 24"/>
          <p:cNvSpPr/>
          <p:nvPr/>
        </p:nvSpPr>
        <p:spPr>
          <a:xfrm>
            <a:off x="4396312" y="838200"/>
            <a:ext cx="4287777" cy="523220"/>
          </a:xfrm>
          <a:prstGeom prst="rect">
            <a:avLst/>
          </a:prstGeom>
        </p:spPr>
        <p:txBody>
          <a:bodyPr wrap="none">
            <a:spAutoFit/>
          </a:bodyPr>
          <a:lstStyle/>
          <a:p>
            <a:pPr algn="r" rtl="1" fontAlgn="base">
              <a:spcBef>
                <a:spcPct val="0"/>
              </a:spcBef>
              <a:spcAft>
                <a:spcPct val="0"/>
              </a:spcAft>
            </a:pPr>
            <a:r>
              <a:rPr lang="ar-DZ" sz="2800" b="1" dirty="0" smtClean="0">
                <a:solidFill>
                  <a:srgbClr val="FF0000"/>
                </a:solidFill>
                <a:latin typeface="Times New Roman" pitchFamily="18" charset="0"/>
                <a:ea typeface="Calibri" pitchFamily="34" charset="0"/>
                <a:cs typeface="Times New Roman" pitchFamily="18" charset="0"/>
              </a:rPr>
              <a:t>المشروع </a:t>
            </a:r>
            <a:r>
              <a:rPr lang="fr-FR" sz="2800" b="1" dirty="0" smtClean="0">
                <a:solidFill>
                  <a:srgbClr val="FF0000"/>
                </a:solidFill>
                <a:latin typeface="Times New Roman" pitchFamily="18" charset="0"/>
                <a:ea typeface="Calibri" pitchFamily="34" charset="0"/>
                <a:cs typeface="Times New Roman" pitchFamily="18" charset="0"/>
              </a:rPr>
              <a:t> A</a:t>
            </a:r>
            <a:r>
              <a:rPr lang="ar-DZ" sz="2400" b="1" dirty="0" smtClean="0">
                <a:solidFill>
                  <a:schemeClr val="bg1"/>
                </a:solidFill>
                <a:latin typeface="Times New Roman" pitchFamily="18" charset="0"/>
                <a:ea typeface="Calibri" pitchFamily="34" charset="0"/>
                <a:cs typeface="Times New Roman" pitchFamily="18" charset="0"/>
              </a:rPr>
              <a:t>(معدل الخصم </a:t>
            </a:r>
            <a:r>
              <a:rPr lang="fr-FR" sz="2400" b="1" dirty="0" smtClean="0">
                <a:solidFill>
                  <a:srgbClr val="FF0000"/>
                </a:solidFill>
                <a:latin typeface="Times New Roman" pitchFamily="18" charset="0"/>
                <a:ea typeface="Calibri" pitchFamily="34" charset="0"/>
                <a:cs typeface="Times New Roman" pitchFamily="18" charset="0"/>
              </a:rPr>
              <a:t>i = 10%</a:t>
            </a:r>
            <a:r>
              <a:rPr lang="ar-DZ" sz="2400" b="1" dirty="0" smtClean="0">
                <a:solidFill>
                  <a:schemeClr val="bg1"/>
                </a:solidFill>
                <a:latin typeface="Times New Roman" pitchFamily="18" charset="0"/>
                <a:ea typeface="Calibri" pitchFamily="34" charset="0"/>
                <a:cs typeface="Times New Roman" pitchFamily="18" charset="0"/>
              </a:rPr>
              <a:t>)</a:t>
            </a:r>
            <a:r>
              <a:rPr lang="ar-DZ" sz="2800" b="1" dirty="0" smtClean="0">
                <a:solidFill>
                  <a:schemeClr val="bg1"/>
                </a:solidFill>
                <a:latin typeface="Times New Roman" pitchFamily="18" charset="0"/>
                <a:ea typeface="Calibri" pitchFamily="34" charset="0"/>
                <a:cs typeface="Times New Roman" pitchFamily="18" charset="0"/>
              </a:rPr>
              <a:t>:</a:t>
            </a:r>
            <a:endParaRPr lang="ar-DZ" sz="2800" dirty="0" smtClean="0">
              <a:solidFill>
                <a:schemeClr val="bg1"/>
              </a:solidFill>
              <a:latin typeface="Times New Roman" pitchFamily="18" charset="0"/>
              <a:cs typeface="Times New Roman" pitchFamily="18" charset="0"/>
            </a:endParaRPr>
          </a:p>
        </p:txBody>
      </p:sp>
      <p:grpSp>
        <p:nvGrpSpPr>
          <p:cNvPr id="29" name="Groupe 28"/>
          <p:cNvGrpSpPr/>
          <p:nvPr/>
        </p:nvGrpSpPr>
        <p:grpSpPr>
          <a:xfrm>
            <a:off x="457200" y="1801764"/>
            <a:ext cx="2819400" cy="1322436"/>
            <a:chOff x="3048000" y="3124200"/>
            <a:chExt cx="2819400" cy="1322436"/>
          </a:xfrm>
          <a:solidFill>
            <a:srgbClr val="FFC000"/>
          </a:solidFill>
        </p:grpSpPr>
        <p:sp>
          <p:nvSpPr>
            <p:cNvPr id="30" name="Zone de texte 2"/>
            <p:cNvSpPr txBox="1">
              <a:spLocks noChangeArrowheads="1"/>
            </p:cNvSpPr>
            <p:nvPr/>
          </p:nvSpPr>
          <p:spPr bwMode="auto">
            <a:xfrm>
              <a:off x="3048000" y="3505201"/>
              <a:ext cx="2819400" cy="533399"/>
            </a:xfrm>
            <a:prstGeom prst="rect">
              <a:avLst/>
            </a:prstGeom>
            <a:grp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lvl="0" rtl="1" fontAlgn="base">
                <a:spcBef>
                  <a:spcPct val="0"/>
                </a:spcBef>
                <a:spcAft>
                  <a:spcPts val="1000"/>
                </a:spcAft>
              </a:pPr>
              <a:r>
                <a:rPr kumimoji="0" lang="el-GR"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Σ</a:t>
              </a: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 </a:t>
              </a:r>
              <a:r>
                <a:rPr kumimoji="0" lang="fr-FR" sz="2800" b="1" i="0" u="none" strike="noStrike" cap="none" normalizeH="0" baseline="0" dirty="0" smtClean="0">
                  <a:ln>
                    <a:noFill/>
                  </a:ln>
                  <a:solidFill>
                    <a:srgbClr val="FF0000"/>
                  </a:solidFill>
                  <a:effectLst/>
                  <a:latin typeface="Times New Roman" pitchFamily="18" charset="0"/>
                  <a:ea typeface="Arial" pitchFamily="34" charset="0"/>
                  <a:cs typeface="Times New Roman" pitchFamily="18" charset="0"/>
                </a:rPr>
                <a:t>CF</a:t>
              </a:r>
              <a:r>
                <a:rPr kumimoji="0" lang="fr-FR" sz="2800" b="1" i="0" u="none" strike="noStrike" cap="none" normalizeH="0" baseline="-25000" dirty="0" smtClean="0">
                  <a:ln>
                    <a:noFill/>
                  </a:ln>
                  <a:solidFill>
                    <a:srgbClr val="FF0000"/>
                  </a:solidFill>
                  <a:effectLst/>
                  <a:latin typeface="Times New Roman" pitchFamily="18" charset="0"/>
                  <a:ea typeface="Arial" pitchFamily="34" charset="0"/>
                  <a:cs typeface="Times New Roman" pitchFamily="18" charset="0"/>
                </a:rPr>
                <a:t>t </a:t>
              </a:r>
              <a:r>
                <a:rPr lang="fr-FR" sz="2800" b="1" dirty="0" smtClean="0">
                  <a:solidFill>
                    <a:srgbClr val="FF0000"/>
                  </a:solidFill>
                  <a:latin typeface="Times New Roman" pitchFamily="18" charset="0"/>
                  <a:ea typeface="Arial" pitchFamily="34" charset="0"/>
                  <a:cs typeface="Times New Roman" pitchFamily="18" charset="0"/>
                </a:rPr>
                <a:t>(1+i)</a:t>
              </a:r>
              <a:r>
                <a:rPr lang="en-US" sz="2800" b="1" baseline="30000" dirty="0" smtClean="0">
                  <a:solidFill>
                    <a:srgbClr val="FF0000"/>
                  </a:solidFill>
                  <a:latin typeface="Times New Roman" pitchFamily="18" charset="0"/>
                  <a:ea typeface="Arial" pitchFamily="34" charset="0"/>
                  <a:cs typeface="Times New Roman" pitchFamily="18" charset="0"/>
                </a:rPr>
                <a:t>-t</a:t>
              </a:r>
              <a:r>
                <a:rPr lang="en-US" sz="2800" b="1" baseline="30000" dirty="0" smtClean="0">
                  <a:solidFill>
                    <a:srgbClr val="FF0000"/>
                  </a:solidFill>
                  <a:latin typeface="Times New Roman" pitchFamily="18" charset="0"/>
                  <a:ea typeface="Times New Roman" pitchFamily="18" charset="0"/>
                  <a:cs typeface="Times New Roman" pitchFamily="18" charset="0"/>
                </a:rPr>
                <a:t>  </a:t>
              </a:r>
              <a:r>
                <a:rPr lang="fr-FR" sz="2800" b="1" dirty="0" smtClean="0">
                  <a:solidFill>
                    <a:schemeClr val="bg1"/>
                  </a:solidFill>
                  <a:latin typeface="Times New Roman" pitchFamily="18" charset="0"/>
                  <a:ea typeface="Arial" pitchFamily="34" charset="0"/>
                  <a:cs typeface="Times New Roman" pitchFamily="18" charset="0"/>
                </a:rPr>
                <a:t>= I</a:t>
              </a:r>
              <a:r>
                <a:rPr lang="fr-FR" sz="2800" b="1" baseline="-25000" dirty="0" smtClean="0">
                  <a:solidFill>
                    <a:schemeClr val="bg1"/>
                  </a:solidFill>
                  <a:latin typeface="Times New Roman" pitchFamily="18" charset="0"/>
                  <a:ea typeface="Arial" pitchFamily="34" charset="0"/>
                  <a:cs typeface="Times New Roman" pitchFamily="18" charset="0"/>
                </a:rPr>
                <a:t>0</a:t>
              </a:r>
              <a:r>
                <a:rPr lang="fr-FR" sz="2800" b="1" dirty="0" smtClean="0">
                  <a:solidFill>
                    <a:schemeClr val="bg1"/>
                  </a:solidFill>
                  <a:latin typeface="Times New Roman" pitchFamily="18" charset="0"/>
                  <a:ea typeface="Arial" pitchFamily="34" charset="0"/>
                  <a:cs typeface="Times New Roman" pitchFamily="18" charset="0"/>
                </a:rPr>
                <a:t> </a:t>
              </a:r>
              <a:endParaRPr kumimoji="0" lang="fr-FR" sz="2800" b="1"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31" name="Zone de texte 2"/>
            <p:cNvSpPr txBox="1">
              <a:spLocks noChangeArrowheads="1"/>
            </p:cNvSpPr>
            <p:nvPr/>
          </p:nvSpPr>
          <p:spPr bwMode="auto">
            <a:xfrm>
              <a:off x="3095470" y="3124200"/>
              <a:ext cx="609600" cy="380999"/>
            </a:xfrm>
            <a:prstGeom prst="rect">
              <a:avLst/>
            </a:prstGeom>
            <a:grp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defTabSz="914400" rtl="1" eaLnBrk="1" fontAlgn="base" latinLnBrk="0" hangingPunct="1">
                <a:lnSpc>
                  <a:spcPct val="100000"/>
                </a:lnSpc>
                <a:spcBef>
                  <a:spcPct val="0"/>
                </a:spcBef>
                <a:spcAft>
                  <a:spcPts val="1000"/>
                </a:spcAft>
                <a:buClrTx/>
                <a:buSzTx/>
                <a:buFontTx/>
                <a:buNone/>
                <a:tabLst/>
              </a:pPr>
              <a:r>
                <a:rPr kumimoji="0" lang="fr-FR" b="1" i="0" u="none" strike="noStrike" cap="none" normalizeH="0" baseline="0" dirty="0" smtClean="0">
                  <a:ln>
                    <a:noFill/>
                  </a:ln>
                  <a:solidFill>
                    <a:srgbClr val="FF0000"/>
                  </a:solidFill>
                  <a:effectLst/>
                  <a:latin typeface="Times New Roman" pitchFamily="18" charset="0"/>
                  <a:ea typeface="Arial" pitchFamily="34" charset="0"/>
                  <a:cs typeface="Times New Roman" pitchFamily="18" charset="0"/>
                </a:rPr>
                <a:t>DR</a:t>
              </a:r>
              <a:endParaRPr kumimoji="0" lang="fr-FR" b="1" i="0" u="none" strike="noStrike" cap="none" normalizeH="0" baseline="0" dirty="0" smtClean="0">
                <a:ln>
                  <a:noFill/>
                </a:ln>
                <a:solidFill>
                  <a:srgbClr val="FF0000"/>
                </a:solidFill>
                <a:effectLst/>
                <a:latin typeface="Times New Roman" pitchFamily="18" charset="0"/>
                <a:cs typeface="Times New Roman" pitchFamily="18" charset="0"/>
              </a:endParaRPr>
            </a:p>
          </p:txBody>
        </p:sp>
        <p:sp>
          <p:nvSpPr>
            <p:cNvPr id="32" name="Zone de texte 2"/>
            <p:cNvSpPr txBox="1">
              <a:spLocks noChangeArrowheads="1"/>
            </p:cNvSpPr>
            <p:nvPr/>
          </p:nvSpPr>
          <p:spPr bwMode="auto">
            <a:xfrm>
              <a:off x="3080722" y="4065637"/>
              <a:ext cx="609600" cy="380999"/>
            </a:xfrm>
            <a:prstGeom prst="rect">
              <a:avLst/>
            </a:prstGeom>
            <a:grp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defTabSz="914400" rtl="1" eaLnBrk="1" fontAlgn="base" latinLnBrk="0" hangingPunct="1">
                <a:lnSpc>
                  <a:spcPct val="100000"/>
                </a:lnSpc>
                <a:spcBef>
                  <a:spcPct val="0"/>
                </a:spcBef>
                <a:spcAft>
                  <a:spcPts val="1000"/>
                </a:spcAft>
                <a:buClrTx/>
                <a:buSzTx/>
                <a:buFontTx/>
                <a:buNone/>
                <a:tabLst/>
              </a:pPr>
              <a:r>
                <a:rPr lang="fr-FR" sz="2000" b="1" dirty="0" smtClean="0">
                  <a:solidFill>
                    <a:schemeClr val="bg1"/>
                  </a:solidFill>
                  <a:latin typeface="Times New Roman" pitchFamily="18" charset="0"/>
                  <a:ea typeface="Arial" pitchFamily="34" charset="0"/>
                  <a:cs typeface="Times New Roman" pitchFamily="18" charset="0"/>
                </a:rPr>
                <a:t>t</a:t>
              </a:r>
              <a:r>
                <a:rPr kumimoji="0" lang="fr-FR" sz="20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=1</a:t>
              </a:r>
              <a:endParaRPr kumimoji="0" lang="fr-FR" sz="2000" b="1" i="0" u="none" strike="noStrike" cap="none" normalizeH="0" baseline="0" dirty="0" smtClean="0">
                <a:ln>
                  <a:noFill/>
                </a:ln>
                <a:solidFill>
                  <a:schemeClr val="bg1"/>
                </a:solidFill>
                <a:effectLst/>
                <a:latin typeface="Times New Roman" pitchFamily="18" charset="0"/>
                <a:cs typeface="Times New Roman" pitchFamily="18" charset="0"/>
              </a:endParaRPr>
            </a:p>
          </p:txBody>
        </p:sp>
      </p:grpSp>
      <p:grpSp>
        <p:nvGrpSpPr>
          <p:cNvPr id="33" name="Groupe 32"/>
          <p:cNvGrpSpPr/>
          <p:nvPr/>
        </p:nvGrpSpPr>
        <p:grpSpPr>
          <a:xfrm>
            <a:off x="4297840" y="1752600"/>
            <a:ext cx="2407760" cy="1462548"/>
            <a:chOff x="2922202" y="3124200"/>
            <a:chExt cx="2854850" cy="1462548"/>
          </a:xfrm>
          <a:solidFill>
            <a:srgbClr val="FFC000"/>
          </a:solidFill>
        </p:grpSpPr>
        <p:sp>
          <p:nvSpPr>
            <p:cNvPr id="34" name="Zone de texte 2"/>
            <p:cNvSpPr txBox="1">
              <a:spLocks noChangeArrowheads="1"/>
            </p:cNvSpPr>
            <p:nvPr/>
          </p:nvSpPr>
          <p:spPr bwMode="auto">
            <a:xfrm>
              <a:off x="3048001" y="3505201"/>
              <a:ext cx="2729051" cy="685799"/>
            </a:xfrm>
            <a:prstGeom prst="rect">
              <a:avLst/>
            </a:prstGeom>
            <a:grp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lvl="0" rtl="1" fontAlgn="base">
                <a:spcBef>
                  <a:spcPct val="0"/>
                </a:spcBef>
                <a:spcAft>
                  <a:spcPts val="1000"/>
                </a:spcAft>
              </a:pPr>
              <a:r>
                <a:rPr kumimoji="0" lang="el-GR" sz="36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Σ</a:t>
              </a:r>
              <a:r>
                <a:rPr kumimoji="0" lang="fr-FR" sz="36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         </a:t>
              </a:r>
              <a:r>
                <a:rPr lang="fr-FR" sz="3600" b="1" dirty="0" smtClean="0">
                  <a:solidFill>
                    <a:schemeClr val="bg1"/>
                  </a:solidFill>
                  <a:latin typeface="Times New Roman" pitchFamily="18" charset="0"/>
                  <a:ea typeface="Arial" pitchFamily="34" charset="0"/>
                  <a:cs typeface="Times New Roman" pitchFamily="18" charset="0"/>
                </a:rPr>
                <a:t>= I</a:t>
              </a:r>
              <a:r>
                <a:rPr lang="fr-FR" sz="3600" b="1" baseline="-25000" dirty="0" smtClean="0">
                  <a:solidFill>
                    <a:schemeClr val="bg1"/>
                  </a:solidFill>
                  <a:latin typeface="Times New Roman" pitchFamily="18" charset="0"/>
                  <a:ea typeface="Arial" pitchFamily="34" charset="0"/>
                  <a:cs typeface="Times New Roman" pitchFamily="18" charset="0"/>
                </a:rPr>
                <a:t>0</a:t>
              </a:r>
              <a:r>
                <a:rPr lang="fr-FR" sz="3600" b="1" dirty="0" smtClean="0">
                  <a:solidFill>
                    <a:schemeClr val="bg1"/>
                  </a:solidFill>
                  <a:latin typeface="Times New Roman" pitchFamily="18" charset="0"/>
                  <a:ea typeface="Arial" pitchFamily="34" charset="0"/>
                  <a:cs typeface="Times New Roman" pitchFamily="18" charset="0"/>
                </a:rPr>
                <a:t> </a:t>
              </a:r>
              <a:endParaRPr kumimoji="0" lang="fr-FR" sz="3600" b="1"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35" name="Zone de texte 2"/>
            <p:cNvSpPr txBox="1">
              <a:spLocks noChangeArrowheads="1"/>
            </p:cNvSpPr>
            <p:nvPr/>
          </p:nvSpPr>
          <p:spPr bwMode="auto">
            <a:xfrm>
              <a:off x="2947990" y="3124200"/>
              <a:ext cx="609600" cy="380999"/>
            </a:xfrm>
            <a:prstGeom prst="rect">
              <a:avLst/>
            </a:prstGeom>
            <a:grp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defTabSz="914400" rtl="1" eaLnBrk="1" fontAlgn="base" latinLnBrk="0" hangingPunct="1">
                <a:lnSpc>
                  <a:spcPct val="100000"/>
                </a:lnSpc>
                <a:spcBef>
                  <a:spcPct val="0"/>
                </a:spcBef>
                <a:spcAft>
                  <a:spcPts val="1000"/>
                </a:spcAft>
                <a:buClrTx/>
                <a:buSzTx/>
                <a:buFontTx/>
                <a:buNone/>
                <a:tabLst/>
              </a:pPr>
              <a:r>
                <a:rPr kumimoji="0" lang="fr-FR" b="1" i="0" u="none" strike="noStrike" cap="none" normalizeH="0" baseline="0" dirty="0" smtClean="0">
                  <a:ln>
                    <a:noFill/>
                  </a:ln>
                  <a:solidFill>
                    <a:srgbClr val="FF0000"/>
                  </a:solidFill>
                  <a:effectLst/>
                  <a:latin typeface="Times New Roman" pitchFamily="18" charset="0"/>
                  <a:ea typeface="Arial" pitchFamily="34" charset="0"/>
                  <a:cs typeface="Times New Roman" pitchFamily="18" charset="0"/>
                </a:rPr>
                <a:t>DR</a:t>
              </a:r>
              <a:endParaRPr kumimoji="0" lang="fr-FR" b="1" i="0" u="none" strike="noStrike" cap="none" normalizeH="0" baseline="0" dirty="0" smtClean="0">
                <a:ln>
                  <a:noFill/>
                </a:ln>
                <a:solidFill>
                  <a:srgbClr val="FF0000"/>
                </a:solidFill>
                <a:effectLst/>
                <a:latin typeface="Times New Roman" pitchFamily="18" charset="0"/>
                <a:cs typeface="Times New Roman" pitchFamily="18" charset="0"/>
              </a:endParaRPr>
            </a:p>
          </p:txBody>
        </p:sp>
        <p:sp>
          <p:nvSpPr>
            <p:cNvPr id="36" name="Zone de texte 2"/>
            <p:cNvSpPr txBox="1">
              <a:spLocks noChangeArrowheads="1"/>
            </p:cNvSpPr>
            <p:nvPr/>
          </p:nvSpPr>
          <p:spPr bwMode="auto">
            <a:xfrm>
              <a:off x="2922202" y="4205749"/>
              <a:ext cx="686465" cy="380999"/>
            </a:xfrm>
            <a:prstGeom prst="rect">
              <a:avLst/>
            </a:prstGeom>
            <a:grp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defTabSz="914400" rtl="1" eaLnBrk="1" fontAlgn="base" latinLnBrk="0" hangingPunct="1">
                <a:lnSpc>
                  <a:spcPct val="100000"/>
                </a:lnSpc>
                <a:spcBef>
                  <a:spcPct val="0"/>
                </a:spcBef>
                <a:spcAft>
                  <a:spcPts val="1000"/>
                </a:spcAft>
                <a:buClrTx/>
                <a:buSzTx/>
                <a:buFontTx/>
                <a:buNone/>
                <a:tabLst/>
              </a:pPr>
              <a:r>
                <a:rPr lang="fr-FR" sz="2000" b="1" dirty="0" smtClean="0">
                  <a:solidFill>
                    <a:schemeClr val="bg1"/>
                  </a:solidFill>
                  <a:latin typeface="Times New Roman" pitchFamily="18" charset="0"/>
                  <a:ea typeface="Arial" pitchFamily="34" charset="0"/>
                  <a:cs typeface="Times New Roman" pitchFamily="18" charset="0"/>
                </a:rPr>
                <a:t>t</a:t>
              </a:r>
              <a:r>
                <a:rPr kumimoji="0" lang="fr-FR" sz="20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=1</a:t>
              </a:r>
              <a:endParaRPr kumimoji="0" lang="fr-FR" sz="2000" b="1" i="0" u="none" strike="noStrike" cap="none" normalizeH="0" baseline="0" dirty="0" smtClean="0">
                <a:ln>
                  <a:noFill/>
                </a:ln>
                <a:solidFill>
                  <a:schemeClr val="bg1"/>
                </a:solidFill>
                <a:effectLst/>
                <a:latin typeface="Times New Roman" pitchFamily="18" charset="0"/>
                <a:cs typeface="Times New Roman" pitchFamily="18" charset="0"/>
              </a:endParaRPr>
            </a:p>
          </p:txBody>
        </p:sp>
      </p:grpSp>
      <p:sp>
        <p:nvSpPr>
          <p:cNvPr id="37" name="Rectangle 36"/>
          <p:cNvSpPr/>
          <p:nvPr/>
        </p:nvSpPr>
        <p:spPr>
          <a:xfrm>
            <a:off x="4800600" y="2438401"/>
            <a:ext cx="992579" cy="457200"/>
          </a:xfrm>
          <a:prstGeom prst="rect">
            <a:avLst/>
          </a:prstGeom>
        </p:spPr>
        <p:txBody>
          <a:bodyPr wrap="square">
            <a:spAutoFit/>
          </a:bodyPr>
          <a:lstStyle/>
          <a:p>
            <a:r>
              <a:rPr lang="fr-FR" sz="2400" b="1" dirty="0" smtClean="0">
                <a:solidFill>
                  <a:srgbClr val="FF0000"/>
                </a:solidFill>
                <a:latin typeface="Times New Roman" pitchFamily="18" charset="0"/>
                <a:ea typeface="Arial" pitchFamily="34" charset="0"/>
                <a:cs typeface="Times New Roman" pitchFamily="18" charset="0"/>
              </a:rPr>
              <a:t>(1+i)</a:t>
            </a:r>
            <a:r>
              <a:rPr lang="en-US" sz="2400" b="1" baseline="30000" dirty="0" smtClean="0">
                <a:solidFill>
                  <a:srgbClr val="FF0000"/>
                </a:solidFill>
                <a:latin typeface="Times New Roman" pitchFamily="18" charset="0"/>
                <a:ea typeface="Arial" pitchFamily="34" charset="0"/>
                <a:cs typeface="Times New Roman" pitchFamily="18" charset="0"/>
              </a:rPr>
              <a:t> t</a:t>
            </a:r>
            <a:r>
              <a:rPr lang="en-US" sz="2400" b="1" baseline="30000" dirty="0" smtClean="0">
                <a:solidFill>
                  <a:srgbClr val="FF0000"/>
                </a:solidFill>
                <a:latin typeface="Times New Roman" pitchFamily="18" charset="0"/>
                <a:ea typeface="Times New Roman" pitchFamily="18" charset="0"/>
                <a:cs typeface="Times New Roman" pitchFamily="18" charset="0"/>
              </a:rPr>
              <a:t> </a:t>
            </a:r>
            <a:endParaRPr lang="fr-FR" sz="2400" dirty="0"/>
          </a:p>
        </p:txBody>
      </p:sp>
      <p:sp>
        <p:nvSpPr>
          <p:cNvPr id="42" name="Rectangle 41"/>
          <p:cNvSpPr/>
          <p:nvPr/>
        </p:nvSpPr>
        <p:spPr>
          <a:xfrm>
            <a:off x="4923540" y="2057400"/>
            <a:ext cx="715260" cy="461665"/>
          </a:xfrm>
          <a:prstGeom prst="rect">
            <a:avLst/>
          </a:prstGeom>
        </p:spPr>
        <p:txBody>
          <a:bodyPr wrap="none">
            <a:spAutoFit/>
          </a:bodyPr>
          <a:lstStyle/>
          <a:p>
            <a:r>
              <a:rPr lang="fr-FR" sz="2400" b="1" dirty="0" smtClean="0">
                <a:solidFill>
                  <a:srgbClr val="FF0000"/>
                </a:solidFill>
                <a:latin typeface="Times New Roman" pitchFamily="18" charset="0"/>
                <a:ea typeface="Arial" pitchFamily="34" charset="0"/>
                <a:cs typeface="Times New Roman" pitchFamily="18" charset="0"/>
              </a:rPr>
              <a:t>CF</a:t>
            </a:r>
            <a:r>
              <a:rPr lang="fr-FR" sz="2400" b="1" baseline="-25000" dirty="0" smtClean="0">
                <a:solidFill>
                  <a:srgbClr val="FF0000"/>
                </a:solidFill>
                <a:latin typeface="Times New Roman" pitchFamily="18" charset="0"/>
                <a:ea typeface="Arial" pitchFamily="34" charset="0"/>
                <a:cs typeface="Times New Roman" pitchFamily="18" charset="0"/>
              </a:rPr>
              <a:t>t </a:t>
            </a:r>
            <a:endParaRPr lang="fr-FR" sz="2400" dirty="0"/>
          </a:p>
        </p:txBody>
      </p:sp>
      <p:cxnSp>
        <p:nvCxnSpPr>
          <p:cNvPr id="44" name="Connecteur droit 43"/>
          <p:cNvCxnSpPr/>
          <p:nvPr/>
        </p:nvCxnSpPr>
        <p:spPr>
          <a:xfrm>
            <a:off x="4815348" y="2498264"/>
            <a:ext cx="914400" cy="1588"/>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grpSp>
        <p:nvGrpSpPr>
          <p:cNvPr id="48" name="Groupe 47"/>
          <p:cNvGrpSpPr/>
          <p:nvPr/>
        </p:nvGrpSpPr>
        <p:grpSpPr>
          <a:xfrm>
            <a:off x="2423652" y="5181600"/>
            <a:ext cx="1538750" cy="1295400"/>
            <a:chOff x="2423652" y="5562600"/>
            <a:chExt cx="1538750" cy="1295400"/>
          </a:xfrm>
        </p:grpSpPr>
        <p:grpSp>
          <p:nvGrpSpPr>
            <p:cNvPr id="10" name="Groupe 9"/>
            <p:cNvGrpSpPr/>
            <p:nvPr/>
          </p:nvGrpSpPr>
          <p:grpSpPr>
            <a:xfrm>
              <a:off x="2423652" y="5562600"/>
              <a:ext cx="1538750" cy="1295400"/>
              <a:chOff x="2422856" y="4497388"/>
              <a:chExt cx="1538750" cy="1295400"/>
            </a:xfrm>
          </p:grpSpPr>
          <p:sp>
            <p:nvSpPr>
              <p:cNvPr id="11" name="Zone de texte 2"/>
              <p:cNvSpPr txBox="1">
                <a:spLocks noChangeArrowheads="1"/>
              </p:cNvSpPr>
              <p:nvPr/>
            </p:nvSpPr>
            <p:spPr bwMode="auto">
              <a:xfrm>
                <a:off x="2527300" y="5253038"/>
                <a:ext cx="1434306" cy="46355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dirty="0" smtClean="0">
                    <a:ln>
                      <a:noFill/>
                    </a:ln>
                    <a:solidFill>
                      <a:srgbClr val="FF0000"/>
                    </a:solidFill>
                    <a:effectLst/>
                    <a:latin typeface="Times New Roman" pitchFamily="18" charset="0"/>
                    <a:ea typeface="Arial" pitchFamily="34" charset="0"/>
                    <a:cs typeface="Times New Roman" pitchFamily="18" charset="0"/>
                  </a:rPr>
                  <a:t>I</a:t>
                </a:r>
                <a:r>
                  <a:rPr kumimoji="0" lang="fr-FR" sz="2800" b="1" i="0" u="none" strike="noStrike" cap="none" normalizeH="0" baseline="-25000" dirty="0" smtClean="0">
                    <a:ln>
                      <a:noFill/>
                    </a:ln>
                    <a:solidFill>
                      <a:srgbClr val="FF0000"/>
                    </a:solidFill>
                    <a:effectLst/>
                    <a:latin typeface="Times New Roman" pitchFamily="18" charset="0"/>
                    <a:ea typeface="Arial" pitchFamily="34" charset="0"/>
                    <a:cs typeface="Times New Roman" pitchFamily="18" charset="0"/>
                  </a:rPr>
                  <a:t>0</a:t>
                </a:r>
                <a:r>
                  <a:rPr kumimoji="0" lang="fr-FR" sz="2800" b="1" i="0" u="none" strike="noStrike" cap="none" normalizeH="0" baseline="0" dirty="0" smtClean="0">
                    <a:ln>
                      <a:noFill/>
                    </a:ln>
                    <a:solidFill>
                      <a:srgbClr val="FF0000"/>
                    </a:solidFill>
                    <a:effectLst/>
                    <a:latin typeface="Times New Roman" pitchFamily="18" charset="0"/>
                    <a:ea typeface="Arial" pitchFamily="34" charset="0"/>
                    <a:cs typeface="Times New Roman" pitchFamily="18" charset="0"/>
                  </a:rPr>
                  <a:t>=3000</a:t>
                </a:r>
                <a:endParaRPr kumimoji="0" lang="fr-FR" sz="2800" b="0" i="0" u="none" strike="noStrike" cap="none" normalizeH="0" baseline="0" dirty="0" smtClean="0">
                  <a:ln>
                    <a:noFill/>
                  </a:ln>
                  <a:solidFill>
                    <a:srgbClr val="FF0000"/>
                  </a:solidFill>
                  <a:effectLst/>
                  <a:latin typeface="Times New Roman" pitchFamily="18" charset="0"/>
                  <a:cs typeface="Times New Roman" pitchFamily="18" charset="0"/>
                </a:endParaRPr>
              </a:p>
            </p:txBody>
          </p:sp>
          <p:cxnSp>
            <p:nvCxnSpPr>
              <p:cNvPr id="12" name="Connecteur droit avec flèche 11"/>
              <p:cNvCxnSpPr/>
              <p:nvPr/>
            </p:nvCxnSpPr>
            <p:spPr>
              <a:xfrm rot="5400000" flipH="1" flipV="1">
                <a:off x="1775554" y="5144690"/>
                <a:ext cx="1295400" cy="796"/>
              </a:xfrm>
              <a:prstGeom prst="straightConnector1">
                <a:avLst/>
              </a:prstGeom>
              <a:ln w="38100">
                <a:solidFill>
                  <a:schemeClr val="bg1"/>
                </a:solidFill>
                <a:tailEnd type="arrow"/>
              </a:ln>
            </p:spPr>
            <p:style>
              <a:lnRef idx="1">
                <a:schemeClr val="accent1"/>
              </a:lnRef>
              <a:fillRef idx="0">
                <a:schemeClr val="accent1"/>
              </a:fillRef>
              <a:effectRef idx="0">
                <a:schemeClr val="accent1"/>
              </a:effectRef>
              <a:fontRef idx="minor">
                <a:schemeClr val="tx1"/>
              </a:fontRef>
            </p:style>
          </p:cxnSp>
        </p:grpSp>
        <p:sp>
          <p:nvSpPr>
            <p:cNvPr id="45" name="Accolade ouvrante 44"/>
            <p:cNvSpPr/>
            <p:nvPr/>
          </p:nvSpPr>
          <p:spPr>
            <a:xfrm rot="15943131">
              <a:off x="2539632" y="5708369"/>
              <a:ext cx="206349" cy="305774"/>
            </a:xfrm>
            <a:prstGeom prst="leftBrace">
              <a:avLst/>
            </a:prstGeom>
            <a:solidFill>
              <a:schemeClr val="tx1"/>
            </a:solidFill>
            <a:ln w="38100">
              <a:solidFill>
                <a:srgbClr val="0066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a:p>
          </p:txBody>
        </p:sp>
        <p:sp>
          <p:nvSpPr>
            <p:cNvPr id="47" name="Rectangle 46"/>
            <p:cNvSpPr/>
            <p:nvPr/>
          </p:nvSpPr>
          <p:spPr>
            <a:xfrm>
              <a:off x="2438400" y="5869860"/>
              <a:ext cx="364202" cy="461665"/>
            </a:xfrm>
            <a:prstGeom prst="rect">
              <a:avLst/>
            </a:prstGeom>
          </p:spPr>
          <p:txBody>
            <a:bodyPr wrap="square">
              <a:spAutoFit/>
            </a:bodyPr>
            <a:lstStyle/>
            <a:p>
              <a:r>
                <a:rPr lang="fr-FR" sz="2400" b="1" dirty="0" smtClean="0">
                  <a:solidFill>
                    <a:srgbClr val="FF0000"/>
                  </a:solidFill>
                  <a:latin typeface="Times New Roman" pitchFamily="18" charset="0"/>
                  <a:ea typeface="Arial" pitchFamily="34" charset="0"/>
                  <a:cs typeface="Times New Roman" pitchFamily="18" charset="0"/>
                </a:rPr>
                <a:t>x</a:t>
              </a:r>
              <a:endParaRPr lang="fr-FR" sz="2400" dirty="0"/>
            </a:p>
          </p:txBody>
        </p:sp>
      </p:gr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0"/>
          <p:cNvSpPr>
            <a:spLocks noChangeArrowheads="1"/>
          </p:cNvSpPr>
          <p:nvPr/>
        </p:nvSpPr>
        <p:spPr bwMode="auto">
          <a:xfrm>
            <a:off x="3581400" y="381000"/>
            <a:ext cx="5410200" cy="52322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r" defTabSz="914400" rtl="1" eaLnBrk="0" fontAlgn="base" latinLnBrk="0" hangingPunct="0">
              <a:lnSpc>
                <a:spcPct val="100000"/>
              </a:lnSpc>
              <a:spcBef>
                <a:spcPct val="0"/>
              </a:spcBef>
              <a:spcAft>
                <a:spcPct val="0"/>
              </a:spcAft>
              <a:buClrTx/>
              <a:buSzTx/>
              <a:buFontTx/>
              <a:buNone/>
              <a:tabLst/>
            </a:pPr>
            <a:r>
              <a:rPr kumimoji="0" lang="ar-SA" sz="28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من الجدول</a:t>
            </a:r>
            <a:r>
              <a:rPr kumimoji="0" lang="ar-DZ" sz="28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a:t>
            </a:r>
            <a:r>
              <a:rPr kumimoji="0" lang="ar-DZ" sz="2800" b="1" i="0" u="none" strike="noStrike" cap="none" normalizeH="0" dirty="0" smtClean="0">
                <a:ln>
                  <a:noFill/>
                </a:ln>
                <a:solidFill>
                  <a:srgbClr val="FF0000"/>
                </a:solidFill>
                <a:effectLst/>
                <a:latin typeface="Times New Roman" pitchFamily="18" charset="0"/>
                <a:ea typeface="Calibri" pitchFamily="34" charset="0"/>
                <a:cs typeface="Times New Roman" pitchFamily="18" charset="0"/>
              </a:rPr>
              <a:t> </a:t>
            </a:r>
            <a:r>
              <a:rPr kumimoji="0" lang="ar-SA"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سنة الاسترداد هي السنة الرابعة</a:t>
            </a:r>
            <a:r>
              <a:rPr kumimoji="0" lang="ar-DZ"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a:t>
            </a:r>
            <a:endParaRPr kumimoji="0" lang="fr-FR" sz="28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5" name="Rectangle 11"/>
          <p:cNvSpPr>
            <a:spLocks noChangeArrowheads="1"/>
          </p:cNvSpPr>
          <p:nvPr/>
        </p:nvSpPr>
        <p:spPr bwMode="auto">
          <a:xfrm>
            <a:off x="1523998" y="1219200"/>
            <a:ext cx="7543802" cy="52322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r" rtl="1" eaLnBrk="0" fontAlgn="base" hangingPunct="0">
              <a:spcBef>
                <a:spcPct val="0"/>
              </a:spcBef>
              <a:spcAft>
                <a:spcPct val="0"/>
              </a:spcAft>
            </a:pPr>
            <a:r>
              <a:rPr lang="ar-SA" sz="2800" b="1" dirty="0" smtClean="0">
                <a:solidFill>
                  <a:srgbClr val="FF0000"/>
                </a:solidFill>
                <a:latin typeface="Times New Roman" pitchFamily="18" charset="0"/>
                <a:ea typeface="Calibri" pitchFamily="34" charset="0"/>
                <a:cs typeface="Times New Roman" pitchFamily="18" charset="0"/>
              </a:rPr>
              <a:t>إذن</a:t>
            </a:r>
            <a:r>
              <a:rPr lang="ar-DZ" sz="2800" b="1" dirty="0" smtClean="0">
                <a:solidFill>
                  <a:srgbClr val="FF0000"/>
                </a:solidFill>
                <a:latin typeface="Times New Roman" pitchFamily="18" charset="0"/>
                <a:ea typeface="Calibri" pitchFamily="34" charset="0"/>
                <a:cs typeface="Times New Roman" pitchFamily="18" charset="0"/>
              </a:rPr>
              <a:t>:</a:t>
            </a:r>
            <a:r>
              <a:rPr lang="ar-SA" sz="2800" b="1" dirty="0" smtClean="0">
                <a:solidFill>
                  <a:srgbClr val="FF0000"/>
                </a:solidFill>
                <a:latin typeface="Times New Roman" pitchFamily="18" charset="0"/>
                <a:ea typeface="Calibri" pitchFamily="34" charset="0"/>
                <a:cs typeface="Times New Roman" pitchFamily="18" charset="0"/>
              </a:rPr>
              <a:t> </a:t>
            </a:r>
            <a:r>
              <a:rPr lang="ar-SA" sz="2800" b="1" dirty="0" smtClean="0">
                <a:solidFill>
                  <a:schemeClr val="bg1"/>
                </a:solidFill>
                <a:latin typeface="Times New Roman" pitchFamily="18" charset="0"/>
                <a:ea typeface="Calibri" pitchFamily="34" charset="0"/>
                <a:cs typeface="Times New Roman" pitchFamily="18" charset="0"/>
              </a:rPr>
              <a:t>فترة الاسترداد هي </a:t>
            </a:r>
            <a:r>
              <a:rPr lang="ar-SA" sz="2800" b="1" dirty="0" smtClean="0">
                <a:solidFill>
                  <a:srgbClr val="FF0000"/>
                </a:solidFill>
                <a:latin typeface="Times New Roman" pitchFamily="18" charset="0"/>
                <a:ea typeface="Calibri" pitchFamily="34" charset="0"/>
                <a:cs typeface="Times New Roman" pitchFamily="18" charset="0"/>
              </a:rPr>
              <a:t>3 سنوات</a:t>
            </a:r>
            <a:r>
              <a:rPr lang="ar-DZ" sz="2800" b="1" dirty="0" smtClean="0">
                <a:solidFill>
                  <a:srgbClr val="FF0000"/>
                </a:solidFill>
                <a:latin typeface="Times New Roman" pitchFamily="18" charset="0"/>
                <a:ea typeface="Calibri" pitchFamily="34" charset="0"/>
                <a:cs typeface="Times New Roman" pitchFamily="18" charset="0"/>
              </a:rPr>
              <a:t> </a:t>
            </a:r>
            <a:r>
              <a:rPr lang="ar-DZ" sz="2800" b="1" dirty="0" smtClean="0">
                <a:solidFill>
                  <a:schemeClr val="bg1"/>
                </a:solidFill>
                <a:latin typeface="Times New Roman" pitchFamily="18" charset="0"/>
                <a:ea typeface="Calibri" pitchFamily="34" charset="0"/>
                <a:cs typeface="Times New Roman" pitchFamily="18" charset="0"/>
              </a:rPr>
              <a:t>وجزء من السنة الرابعة</a:t>
            </a:r>
            <a:r>
              <a:rPr lang="fr-FR" sz="2800" b="1" dirty="0" smtClean="0">
                <a:solidFill>
                  <a:schemeClr val="bg1"/>
                </a:solidFill>
                <a:latin typeface="Times New Roman" pitchFamily="18" charset="0"/>
                <a:ea typeface="Calibri" pitchFamily="34" charset="0"/>
                <a:cs typeface="Times New Roman" pitchFamily="18" charset="0"/>
              </a:rPr>
              <a:t> </a:t>
            </a:r>
            <a:r>
              <a:rPr lang="ar-DZ" sz="2800" b="1" dirty="0" smtClean="0">
                <a:solidFill>
                  <a:schemeClr val="bg1"/>
                </a:solidFill>
                <a:latin typeface="Times New Roman" pitchFamily="18" charset="0"/>
                <a:ea typeface="Calibri" pitchFamily="34" charset="0"/>
                <a:cs typeface="Times New Roman" pitchFamily="18" charset="0"/>
              </a:rPr>
              <a:t>.</a:t>
            </a:r>
            <a:endParaRPr kumimoji="0" lang="fr-FR" sz="2800" b="0" i="0" u="none" strike="noStrike" cap="none" normalizeH="0" baseline="0" dirty="0" smtClean="0">
              <a:ln>
                <a:noFill/>
              </a:ln>
              <a:solidFill>
                <a:schemeClr val="bg1"/>
              </a:solidFill>
              <a:effectLst/>
              <a:latin typeface="Times New Roman" pitchFamily="18" charset="0"/>
              <a:cs typeface="Times New Roman" pitchFamily="18" charset="0"/>
            </a:endParaRPr>
          </a:p>
        </p:txBody>
      </p:sp>
      <p:grpSp>
        <p:nvGrpSpPr>
          <p:cNvPr id="6" name="Groupe 5"/>
          <p:cNvGrpSpPr/>
          <p:nvPr/>
        </p:nvGrpSpPr>
        <p:grpSpPr>
          <a:xfrm>
            <a:off x="76200" y="2506662"/>
            <a:ext cx="5005879" cy="1105986"/>
            <a:chOff x="76200" y="5036471"/>
            <a:chExt cx="5005879" cy="1105986"/>
          </a:xfrm>
        </p:grpSpPr>
        <p:grpSp>
          <p:nvGrpSpPr>
            <p:cNvPr id="7" name="Group 14"/>
            <p:cNvGrpSpPr>
              <a:grpSpLocks/>
            </p:cNvGrpSpPr>
            <p:nvPr/>
          </p:nvGrpSpPr>
          <p:grpSpPr bwMode="auto">
            <a:xfrm>
              <a:off x="76199" y="5036484"/>
              <a:ext cx="5005878" cy="1105987"/>
              <a:chOff x="2541" y="10955"/>
              <a:chExt cx="3400" cy="901"/>
            </a:xfrm>
          </p:grpSpPr>
          <p:sp>
            <p:nvSpPr>
              <p:cNvPr id="10" name="Zone de texte 2"/>
              <p:cNvSpPr txBox="1">
                <a:spLocks noChangeArrowheads="1"/>
              </p:cNvSpPr>
              <p:nvPr/>
            </p:nvSpPr>
            <p:spPr bwMode="auto">
              <a:xfrm>
                <a:off x="2541" y="10955"/>
                <a:ext cx="2122" cy="429"/>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just"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3000- 2735.53=</a:t>
                </a:r>
                <a:r>
                  <a:rPr kumimoji="0" lang="ar-DZ" sz="24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 </a:t>
                </a:r>
                <a:r>
                  <a:rPr kumimoji="0" lang="fr-FR" sz="2400" b="1" i="0" u="none" strike="noStrike" cap="none" normalizeH="0" baseline="0" dirty="0" smtClean="0">
                    <a:ln>
                      <a:noFill/>
                    </a:ln>
                    <a:solidFill>
                      <a:srgbClr val="FF0000"/>
                    </a:solidFill>
                    <a:effectLst/>
                    <a:latin typeface="Times New Roman" pitchFamily="18" charset="0"/>
                    <a:ea typeface="Arial" pitchFamily="34" charset="0"/>
                    <a:cs typeface="Times New Roman" pitchFamily="18" charset="0"/>
                  </a:rPr>
                  <a:t>264.47</a:t>
                </a:r>
                <a:endParaRPr kumimoji="0" lang="fr-FR" sz="2400" b="0" i="0" u="none" strike="noStrike" cap="none" normalizeH="0" baseline="0" dirty="0" smtClean="0">
                  <a:ln>
                    <a:noFill/>
                  </a:ln>
                  <a:solidFill>
                    <a:srgbClr val="FF0000"/>
                  </a:solidFill>
                  <a:effectLst/>
                  <a:latin typeface="Times New Roman" pitchFamily="18" charset="0"/>
                  <a:cs typeface="Times New Roman" pitchFamily="18" charset="0"/>
                </a:endParaRPr>
              </a:p>
            </p:txBody>
          </p:sp>
          <p:sp>
            <p:nvSpPr>
              <p:cNvPr id="11" name="Zone de texte 2"/>
              <p:cNvSpPr txBox="1">
                <a:spLocks noChangeArrowheads="1"/>
              </p:cNvSpPr>
              <p:nvPr/>
            </p:nvSpPr>
            <p:spPr bwMode="auto">
              <a:xfrm>
                <a:off x="5077" y="10961"/>
                <a:ext cx="725" cy="39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just"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x mois</a:t>
                </a:r>
                <a:endParaRPr kumimoji="0" lang="fr-FR" sz="24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12" name="Zone de texte 2"/>
              <p:cNvSpPr txBox="1">
                <a:spLocks noChangeArrowheads="1"/>
              </p:cNvSpPr>
              <p:nvPr/>
            </p:nvSpPr>
            <p:spPr bwMode="auto">
              <a:xfrm>
                <a:off x="3938" y="11452"/>
                <a:ext cx="725" cy="372"/>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just"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smtClean="0">
                    <a:ln>
                      <a:noFill/>
                    </a:ln>
                    <a:solidFill>
                      <a:srgbClr val="FF0000"/>
                    </a:solidFill>
                    <a:effectLst/>
                    <a:latin typeface="Times New Roman" pitchFamily="18" charset="0"/>
                    <a:ea typeface="Arial" pitchFamily="34" charset="0"/>
                    <a:cs typeface="Times New Roman" pitchFamily="18" charset="0"/>
                  </a:rPr>
                  <a:t>751.31</a:t>
                </a:r>
                <a:endParaRPr kumimoji="0" lang="fr-FR" sz="2400" b="0" i="0" u="none" strike="noStrike" cap="none" normalizeH="0" baseline="0" dirty="0" smtClean="0">
                  <a:ln>
                    <a:noFill/>
                  </a:ln>
                  <a:solidFill>
                    <a:srgbClr val="FF0000"/>
                  </a:solidFill>
                  <a:effectLst/>
                  <a:latin typeface="Times New Roman" pitchFamily="18" charset="0"/>
                  <a:cs typeface="Times New Roman" pitchFamily="18" charset="0"/>
                </a:endParaRPr>
              </a:p>
            </p:txBody>
          </p:sp>
          <p:sp>
            <p:nvSpPr>
              <p:cNvPr id="13" name="Zone de texte 2"/>
              <p:cNvSpPr txBox="1">
                <a:spLocks noChangeArrowheads="1"/>
              </p:cNvSpPr>
              <p:nvPr/>
            </p:nvSpPr>
            <p:spPr bwMode="auto">
              <a:xfrm>
                <a:off x="5077" y="11451"/>
                <a:ext cx="864" cy="405"/>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just"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12 mois</a:t>
                </a:r>
                <a:endParaRPr kumimoji="0" lang="fr-FR" sz="2400" b="0" i="0" u="none" strike="noStrike" cap="none" normalizeH="0" baseline="0" dirty="0" smtClean="0">
                  <a:ln>
                    <a:noFill/>
                  </a:ln>
                  <a:solidFill>
                    <a:schemeClr val="bg1"/>
                  </a:solidFill>
                  <a:effectLst/>
                  <a:latin typeface="Times New Roman" pitchFamily="18" charset="0"/>
                  <a:cs typeface="Times New Roman" pitchFamily="18" charset="0"/>
                </a:endParaRPr>
              </a:p>
            </p:txBody>
          </p:sp>
        </p:grpSp>
        <p:cxnSp>
          <p:nvCxnSpPr>
            <p:cNvPr id="8" name="Connecteur droit avec flèche 7"/>
            <p:cNvCxnSpPr/>
            <p:nvPr/>
          </p:nvCxnSpPr>
          <p:spPr>
            <a:xfrm>
              <a:off x="3200400" y="5905901"/>
              <a:ext cx="609600" cy="1588"/>
            </a:xfrm>
            <a:prstGeom prst="straightConnector1">
              <a:avLst/>
            </a:prstGeom>
            <a:ln w="38100">
              <a:solidFill>
                <a:schemeClr val="bg1"/>
              </a:solidFill>
              <a:tailEnd type="arrow"/>
            </a:ln>
          </p:spPr>
          <p:style>
            <a:lnRef idx="1">
              <a:schemeClr val="accent1"/>
            </a:lnRef>
            <a:fillRef idx="0">
              <a:schemeClr val="accent1"/>
            </a:fillRef>
            <a:effectRef idx="0">
              <a:schemeClr val="accent1"/>
            </a:effectRef>
            <a:fontRef idx="minor">
              <a:schemeClr val="tx1"/>
            </a:fontRef>
          </p:style>
        </p:cxnSp>
        <p:cxnSp>
          <p:nvCxnSpPr>
            <p:cNvPr id="9" name="Connecteur droit avec flèche 8"/>
            <p:cNvCxnSpPr/>
            <p:nvPr/>
          </p:nvCxnSpPr>
          <p:spPr>
            <a:xfrm>
              <a:off x="3124200" y="5319010"/>
              <a:ext cx="609600" cy="1588"/>
            </a:xfrm>
            <a:prstGeom prst="straightConnector1">
              <a:avLst/>
            </a:prstGeom>
            <a:ln w="38100">
              <a:solidFill>
                <a:schemeClr val="bg1"/>
              </a:solidFill>
              <a:tailEnd type="arrow"/>
            </a:ln>
          </p:spPr>
          <p:style>
            <a:lnRef idx="1">
              <a:schemeClr val="accent1"/>
            </a:lnRef>
            <a:fillRef idx="0">
              <a:schemeClr val="accent1"/>
            </a:fillRef>
            <a:effectRef idx="0">
              <a:schemeClr val="accent1"/>
            </a:effectRef>
            <a:fontRef idx="minor">
              <a:schemeClr val="tx1"/>
            </a:fontRef>
          </p:style>
        </p:cxnSp>
      </p:grpSp>
      <p:sp>
        <p:nvSpPr>
          <p:cNvPr id="14" name="Accolade fermante 13"/>
          <p:cNvSpPr/>
          <p:nvPr/>
        </p:nvSpPr>
        <p:spPr>
          <a:xfrm>
            <a:off x="4876800" y="2509122"/>
            <a:ext cx="304800" cy="990600"/>
          </a:xfrm>
          <a:prstGeom prst="rightBrace">
            <a:avLst/>
          </a:prstGeom>
          <a:solidFill>
            <a:schemeClr val="tx1"/>
          </a:solidFill>
          <a:ln w="38100">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a:p>
        </p:txBody>
      </p:sp>
      <p:grpSp>
        <p:nvGrpSpPr>
          <p:cNvPr id="15" name="Groupe 14"/>
          <p:cNvGrpSpPr/>
          <p:nvPr/>
        </p:nvGrpSpPr>
        <p:grpSpPr>
          <a:xfrm>
            <a:off x="5181600" y="2582862"/>
            <a:ext cx="3918680" cy="914759"/>
            <a:chOff x="5181600" y="4875550"/>
            <a:chExt cx="3918680" cy="914759"/>
          </a:xfrm>
        </p:grpSpPr>
        <p:grpSp>
          <p:nvGrpSpPr>
            <p:cNvPr id="16" name="Group 21"/>
            <p:cNvGrpSpPr>
              <a:grpSpLocks/>
            </p:cNvGrpSpPr>
            <p:nvPr/>
          </p:nvGrpSpPr>
          <p:grpSpPr bwMode="auto">
            <a:xfrm>
              <a:off x="5181601" y="4875568"/>
              <a:ext cx="2209477" cy="914760"/>
              <a:chOff x="883" y="11485"/>
              <a:chExt cx="1677" cy="637"/>
            </a:xfrm>
          </p:grpSpPr>
          <p:sp>
            <p:nvSpPr>
              <p:cNvPr id="18" name="Zone de texte 2"/>
              <p:cNvSpPr txBox="1">
                <a:spLocks noChangeArrowheads="1"/>
              </p:cNvSpPr>
              <p:nvPr/>
            </p:nvSpPr>
            <p:spPr bwMode="auto">
              <a:xfrm>
                <a:off x="883" y="11644"/>
                <a:ext cx="452" cy="345"/>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x =</a:t>
                </a:r>
                <a:endParaRPr kumimoji="0" lang="fr-FR" sz="24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19" name="Zone de texte 2"/>
              <p:cNvSpPr txBox="1">
                <a:spLocks noChangeArrowheads="1"/>
              </p:cNvSpPr>
              <p:nvPr/>
            </p:nvSpPr>
            <p:spPr bwMode="auto">
              <a:xfrm>
                <a:off x="1320" y="11485"/>
                <a:ext cx="1229" cy="329"/>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264.47× 12</a:t>
                </a:r>
                <a:endParaRPr kumimoji="0" lang="fr-FR" sz="24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20" name="Zone de texte 2"/>
              <p:cNvSpPr txBox="1">
                <a:spLocks noChangeArrowheads="1"/>
              </p:cNvSpPr>
              <p:nvPr/>
            </p:nvSpPr>
            <p:spPr bwMode="auto">
              <a:xfrm>
                <a:off x="1508" y="11793"/>
                <a:ext cx="843" cy="329"/>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just"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751.31</a:t>
                </a:r>
                <a:endParaRPr kumimoji="0" lang="fr-FR" sz="24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21" name="Connecteur droit 337"/>
              <p:cNvSpPr>
                <a:spLocks noChangeShapeType="1"/>
              </p:cNvSpPr>
              <p:nvPr/>
            </p:nvSpPr>
            <p:spPr bwMode="auto">
              <a:xfrm>
                <a:off x="1450" y="11817"/>
                <a:ext cx="1110" cy="0"/>
              </a:xfrm>
              <a:prstGeom prst="line">
                <a:avLst/>
              </a:prstGeom>
              <a:noFill/>
              <a:ln w="25400" algn="ctr">
                <a:solidFill>
                  <a:srgbClr val="000000"/>
                </a:solidFill>
                <a:round/>
                <a:headEnd/>
                <a:tailEnd/>
              </a:ln>
              <a:effectLst>
                <a:outerShdw dist="20000" dir="5400000" rotWithShape="0">
                  <a:srgbClr val="000000">
                    <a:alpha val="37999"/>
                  </a:srgbClr>
                </a:outerShdw>
              </a:effectLst>
            </p:spPr>
            <p:txBody>
              <a:bodyPr vert="horz" wrap="square" lIns="91440" tIns="45720" rIns="91440" bIns="45720" numCol="1" anchor="t" anchorCtr="0" compatLnSpc="1">
                <a:prstTxWarp prst="textNoShape">
                  <a:avLst/>
                </a:prstTxWarp>
              </a:bodyPr>
              <a:lstStyle/>
              <a:p>
                <a:endParaRPr lang="fr-FR" sz="2400">
                  <a:solidFill>
                    <a:schemeClr val="bg1"/>
                  </a:solidFill>
                  <a:latin typeface="Times New Roman" pitchFamily="18" charset="0"/>
                  <a:cs typeface="Times New Roman" pitchFamily="18" charset="0"/>
                </a:endParaRPr>
              </a:p>
            </p:txBody>
          </p:sp>
        </p:grpSp>
        <p:sp>
          <p:nvSpPr>
            <p:cNvPr id="17" name="Zone de texte 2"/>
            <p:cNvSpPr txBox="1">
              <a:spLocks noChangeArrowheads="1"/>
            </p:cNvSpPr>
            <p:nvPr/>
          </p:nvSpPr>
          <p:spPr bwMode="auto">
            <a:xfrm>
              <a:off x="7407640" y="5105400"/>
              <a:ext cx="1692640" cy="454777"/>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 </a:t>
              </a:r>
              <a:r>
                <a:rPr kumimoji="0" lang="fr-FR" sz="2400" b="1" i="0" u="none" strike="noStrike" cap="none" normalizeH="0" baseline="0" dirty="0" smtClean="0">
                  <a:ln>
                    <a:noFill/>
                  </a:ln>
                  <a:solidFill>
                    <a:srgbClr val="FF0000"/>
                  </a:solidFill>
                  <a:effectLst/>
                  <a:latin typeface="Times New Roman" pitchFamily="18" charset="0"/>
                  <a:ea typeface="Arial" pitchFamily="34" charset="0"/>
                  <a:cs typeface="Times New Roman" pitchFamily="18" charset="0"/>
                </a:rPr>
                <a:t>4.</a:t>
              </a: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22 mois</a:t>
              </a:r>
              <a:endParaRPr kumimoji="0" lang="fr-FR" sz="2400" b="0" i="0" u="none" strike="noStrike" cap="none" normalizeH="0" baseline="0" dirty="0" smtClean="0">
                <a:ln>
                  <a:noFill/>
                </a:ln>
                <a:solidFill>
                  <a:schemeClr val="bg1"/>
                </a:solidFill>
                <a:effectLst/>
                <a:latin typeface="Times New Roman" pitchFamily="18" charset="0"/>
                <a:cs typeface="Times New Roman" pitchFamily="18" charset="0"/>
              </a:endParaRPr>
            </a:p>
          </p:txBody>
        </p:sp>
      </p:grpSp>
      <p:sp>
        <p:nvSpPr>
          <p:cNvPr id="22" name="Zone de texte 2"/>
          <p:cNvSpPr txBox="1">
            <a:spLocks noChangeArrowheads="1"/>
          </p:cNvSpPr>
          <p:nvPr/>
        </p:nvSpPr>
        <p:spPr bwMode="auto">
          <a:xfrm>
            <a:off x="5257800" y="4030662"/>
            <a:ext cx="2590800" cy="466725"/>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just"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0.22 × 30 = </a:t>
            </a:r>
            <a:r>
              <a:rPr kumimoji="0" lang="fr-FR" sz="2400" b="1" i="0" u="none" strike="noStrike" cap="none" normalizeH="0" baseline="0" dirty="0" smtClean="0">
                <a:ln>
                  <a:noFill/>
                </a:ln>
                <a:solidFill>
                  <a:srgbClr val="FF0000"/>
                </a:solidFill>
                <a:effectLst/>
                <a:latin typeface="Times New Roman" pitchFamily="18" charset="0"/>
                <a:ea typeface="Arial" pitchFamily="34" charset="0"/>
                <a:cs typeface="Times New Roman" pitchFamily="18" charset="0"/>
              </a:rPr>
              <a:t>6</a:t>
            </a: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 jours</a:t>
            </a:r>
            <a:endParaRPr kumimoji="0" lang="fr-FR" sz="24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23" name="Zone de texte 2"/>
          <p:cNvSpPr txBox="1">
            <a:spLocks noChangeArrowheads="1"/>
          </p:cNvSpPr>
          <p:nvPr/>
        </p:nvSpPr>
        <p:spPr bwMode="auto">
          <a:xfrm>
            <a:off x="2286000" y="4945062"/>
            <a:ext cx="4724400" cy="465138"/>
          </a:xfrm>
          <a:prstGeom prst="rect">
            <a:avLst/>
          </a:prstGeom>
          <a:solidFill>
            <a:srgbClr val="FFFF00"/>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just" defTabSz="914400" rtl="0"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dirty="0" smtClean="0">
                <a:ln>
                  <a:noFill/>
                </a:ln>
                <a:solidFill>
                  <a:srgbClr val="FF0000"/>
                </a:solidFill>
                <a:effectLst/>
                <a:latin typeface="Times New Roman" pitchFamily="18" charset="0"/>
                <a:ea typeface="Arial" pitchFamily="34" charset="0"/>
                <a:cs typeface="Times New Roman" pitchFamily="18" charset="0"/>
              </a:rPr>
              <a:t>DR</a:t>
            </a:r>
            <a:r>
              <a:rPr kumimoji="0" lang="fr-FR" sz="2800" b="1" i="0" u="none" strike="noStrike" cap="none" normalizeH="0" baseline="-25000" dirty="0" smtClean="0">
                <a:ln>
                  <a:noFill/>
                </a:ln>
                <a:solidFill>
                  <a:srgbClr val="FF0000"/>
                </a:solidFill>
                <a:effectLst/>
                <a:latin typeface="Times New Roman" pitchFamily="18" charset="0"/>
                <a:ea typeface="Arial" pitchFamily="34" charset="0"/>
                <a:cs typeface="Times New Roman" pitchFamily="18" charset="0"/>
              </a:rPr>
              <a:t>A</a:t>
            </a:r>
            <a:r>
              <a:rPr kumimoji="0" lang="fr-FR" sz="2800" b="1" i="0" u="none" strike="noStrike" cap="none" normalizeH="0" baseline="0" dirty="0" smtClean="0">
                <a:ln>
                  <a:noFill/>
                </a:ln>
                <a:solidFill>
                  <a:srgbClr val="FF0000"/>
                </a:solidFill>
                <a:effectLst/>
                <a:latin typeface="Times New Roman" pitchFamily="18" charset="0"/>
                <a:ea typeface="Arial" pitchFamily="34" charset="0"/>
                <a:cs typeface="Times New Roman" pitchFamily="18" charset="0"/>
              </a:rPr>
              <a:t>= 3 ans, 4 mois, 6 jours.</a:t>
            </a:r>
            <a:endParaRPr kumimoji="0" lang="fr-FR" sz="2800" b="0" i="0" u="none" strike="noStrike" cap="none" normalizeH="0" baseline="0" dirty="0" smtClean="0">
              <a:ln>
                <a:noFill/>
              </a:ln>
              <a:solidFill>
                <a:srgbClr val="FF0000"/>
              </a:solidFill>
              <a:effectLst/>
              <a:latin typeface="Times New Roman" pitchFamily="18" charset="0"/>
              <a:cs typeface="Times New Roman" pitchFamily="18" charset="0"/>
            </a:endParaRPr>
          </a:p>
        </p:txBody>
      </p:sp>
      <p:cxnSp>
        <p:nvCxnSpPr>
          <p:cNvPr id="24" name="Connecteur droit avec flèche 23"/>
          <p:cNvCxnSpPr/>
          <p:nvPr/>
        </p:nvCxnSpPr>
        <p:spPr>
          <a:xfrm>
            <a:off x="1447800" y="2057400"/>
            <a:ext cx="1142206" cy="457994"/>
          </a:xfrm>
          <a:prstGeom prst="straightConnector1">
            <a:avLst/>
          </a:prstGeom>
          <a:ln w="38100">
            <a:solidFill>
              <a:schemeClr val="bg1"/>
            </a:solidFill>
            <a:tailEnd type="arrow"/>
          </a:ln>
        </p:spPr>
        <p:style>
          <a:lnRef idx="1">
            <a:schemeClr val="accent1"/>
          </a:lnRef>
          <a:fillRef idx="0">
            <a:schemeClr val="accent1"/>
          </a:fillRef>
          <a:effectRef idx="0">
            <a:schemeClr val="accent1"/>
          </a:effectRef>
          <a:fontRef idx="minor">
            <a:schemeClr val="tx1"/>
          </a:fontRef>
        </p:style>
      </p:cxnSp>
      <p:sp>
        <p:nvSpPr>
          <p:cNvPr id="25" name="Rectangle 24"/>
          <p:cNvSpPr/>
          <p:nvPr/>
        </p:nvSpPr>
        <p:spPr>
          <a:xfrm>
            <a:off x="0" y="1600200"/>
            <a:ext cx="2582758" cy="461665"/>
          </a:xfrm>
          <a:prstGeom prst="rect">
            <a:avLst/>
          </a:prstGeom>
        </p:spPr>
        <p:txBody>
          <a:bodyPr wrap="none">
            <a:spAutoFit/>
          </a:bodyPr>
          <a:lstStyle/>
          <a:p>
            <a:r>
              <a:rPr lang="ar-DZ" sz="2400" b="1" dirty="0" smtClean="0">
                <a:solidFill>
                  <a:srgbClr val="FF0000"/>
                </a:solidFill>
                <a:latin typeface="Times New Roman" pitchFamily="18" charset="0"/>
                <a:ea typeface="Times New Roman" pitchFamily="18" charset="0"/>
                <a:cs typeface="Times New Roman" pitchFamily="18" charset="0"/>
              </a:rPr>
              <a:t>باقي الاسترداد المخصوم</a:t>
            </a:r>
            <a:endParaRPr lang="fr-FR" sz="2400" dirty="0">
              <a:solidFill>
                <a:srgbClr val="FF0000"/>
              </a:solidFill>
            </a:endParaRPr>
          </a:p>
        </p:txBody>
      </p:sp>
      <p:cxnSp>
        <p:nvCxnSpPr>
          <p:cNvPr id="26" name="Connecteur droit avec flèche 25"/>
          <p:cNvCxnSpPr/>
          <p:nvPr/>
        </p:nvCxnSpPr>
        <p:spPr>
          <a:xfrm flipV="1">
            <a:off x="1753394" y="3505200"/>
            <a:ext cx="837406" cy="685006"/>
          </a:xfrm>
          <a:prstGeom prst="straightConnector1">
            <a:avLst/>
          </a:prstGeom>
          <a:ln w="38100">
            <a:solidFill>
              <a:schemeClr val="bg1"/>
            </a:solidFill>
            <a:tailEnd type="arrow"/>
          </a:ln>
        </p:spPr>
        <p:style>
          <a:lnRef idx="1">
            <a:schemeClr val="accent1"/>
          </a:lnRef>
          <a:fillRef idx="0">
            <a:schemeClr val="accent1"/>
          </a:fillRef>
          <a:effectRef idx="0">
            <a:schemeClr val="accent1"/>
          </a:effectRef>
          <a:fontRef idx="minor">
            <a:schemeClr val="tx1"/>
          </a:fontRef>
        </p:style>
      </p:cxnSp>
      <p:sp>
        <p:nvSpPr>
          <p:cNvPr id="27" name="Rectangle 26"/>
          <p:cNvSpPr/>
          <p:nvPr/>
        </p:nvSpPr>
        <p:spPr>
          <a:xfrm>
            <a:off x="0" y="4114800"/>
            <a:ext cx="3124200" cy="461665"/>
          </a:xfrm>
          <a:prstGeom prst="rect">
            <a:avLst/>
          </a:prstGeom>
        </p:spPr>
        <p:txBody>
          <a:bodyPr wrap="square">
            <a:spAutoFit/>
          </a:bodyPr>
          <a:lstStyle/>
          <a:p>
            <a:pPr algn="r" rtl="1"/>
            <a:r>
              <a:rPr lang="ar-DZ" sz="2400" b="1" dirty="0" smtClean="0">
                <a:solidFill>
                  <a:srgbClr val="FF0000"/>
                </a:solidFill>
                <a:latin typeface="Times New Roman" pitchFamily="18" charset="0"/>
                <a:ea typeface="Times New Roman" pitchFamily="18" charset="0"/>
                <a:cs typeface="Times New Roman" pitchFamily="18" charset="0"/>
              </a:rPr>
              <a:t>تدفق سنة الاسترداد المخصوم</a:t>
            </a:r>
            <a:endParaRPr lang="fr-FR" sz="2400" dirty="0">
              <a:solidFill>
                <a:srgbClr val="FF0000"/>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28600" y="381000"/>
            <a:ext cx="8458200" cy="2185214"/>
          </a:xfrm>
          <a:prstGeom prst="rect">
            <a:avLst/>
          </a:prstGeom>
        </p:spPr>
        <p:txBody>
          <a:bodyPr wrap="square">
            <a:spAutoFit/>
          </a:bodyPr>
          <a:lstStyle/>
          <a:p>
            <a:pPr algn="just" rtl="1"/>
            <a:r>
              <a:rPr lang="ar-DZ" sz="3600" b="1" dirty="0" smtClean="0">
                <a:solidFill>
                  <a:srgbClr val="FF0000"/>
                </a:solidFill>
              </a:rPr>
              <a:t>مثال:</a:t>
            </a:r>
          </a:p>
          <a:p>
            <a:pPr algn="just" rtl="1"/>
            <a:r>
              <a:rPr lang="ar-DZ" sz="3600" b="1" dirty="0" smtClean="0">
                <a:solidFill>
                  <a:srgbClr val="FF0000"/>
                </a:solidFill>
              </a:rPr>
              <a:t>    </a:t>
            </a:r>
            <a:r>
              <a:rPr lang="ar-DZ" sz="3200" b="1" dirty="0" smtClean="0">
                <a:solidFill>
                  <a:schemeClr val="bg1"/>
                </a:solidFill>
              </a:rPr>
              <a:t>قدرت التكلفة الاستثمارية لمشروع بـ 480000 دج، القيمة المتبقية نهاية العمر مهملة، وكانت تدفقاته النقدية على مدى 5 سنوات، وفق الجدول التالي:</a:t>
            </a:r>
            <a:endParaRPr lang="fr-FR" sz="3200" b="1" dirty="0">
              <a:solidFill>
                <a:schemeClr val="bg1"/>
              </a:solidFill>
            </a:endParaRPr>
          </a:p>
        </p:txBody>
      </p:sp>
      <p:graphicFrame>
        <p:nvGraphicFramePr>
          <p:cNvPr id="5" name="Tableau 4"/>
          <p:cNvGraphicFramePr>
            <a:graphicFrameLocks noGrp="1"/>
          </p:cNvGraphicFramePr>
          <p:nvPr/>
        </p:nvGraphicFramePr>
        <p:xfrm>
          <a:off x="228600" y="2590800"/>
          <a:ext cx="8763000" cy="981456"/>
        </p:xfrm>
        <a:graphic>
          <a:graphicData uri="http://schemas.openxmlformats.org/drawingml/2006/table">
            <a:tbl>
              <a:tblPr rtl="1"/>
              <a:tblGrid>
                <a:gridCol w="1946788"/>
                <a:gridCol w="1473427"/>
                <a:gridCol w="1312263"/>
                <a:gridCol w="1405996"/>
                <a:gridCol w="1244567"/>
                <a:gridCol w="1379959"/>
              </a:tblGrid>
              <a:tr h="0">
                <a:tc>
                  <a:txBody>
                    <a:bodyPr/>
                    <a:lstStyle/>
                    <a:p>
                      <a:pPr marL="0" marR="0" algn="r" rtl="1">
                        <a:lnSpc>
                          <a:spcPct val="115000"/>
                        </a:lnSpc>
                        <a:spcBef>
                          <a:spcPts val="0"/>
                        </a:spcBef>
                        <a:spcAft>
                          <a:spcPts val="0"/>
                        </a:spcAft>
                      </a:pPr>
                      <a:r>
                        <a:rPr lang="ar-DZ" sz="2800" b="1" dirty="0">
                          <a:solidFill>
                            <a:srgbClr val="000000"/>
                          </a:solidFill>
                          <a:latin typeface="Calibri"/>
                          <a:ea typeface="Times New Roman"/>
                          <a:cs typeface="+mn-cs"/>
                        </a:rPr>
                        <a:t>السنوات</a:t>
                      </a:r>
                      <a:endParaRPr lang="fr-FR" sz="2000" b="1" dirty="0">
                        <a:latin typeface="Calibri"/>
                        <a:ea typeface="Calibri"/>
                        <a:cs typeface="+mn-cs"/>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ctr" rtl="1">
                        <a:lnSpc>
                          <a:spcPct val="115000"/>
                        </a:lnSpc>
                        <a:spcBef>
                          <a:spcPts val="0"/>
                        </a:spcBef>
                        <a:spcAft>
                          <a:spcPts val="0"/>
                        </a:spcAft>
                      </a:pPr>
                      <a:r>
                        <a:rPr lang="ar-DZ" sz="2800" b="1" dirty="0">
                          <a:solidFill>
                            <a:srgbClr val="000000"/>
                          </a:solidFill>
                          <a:latin typeface="Calibri"/>
                          <a:ea typeface="Times New Roman"/>
                          <a:cs typeface="+mn-cs"/>
                        </a:rPr>
                        <a:t>1</a:t>
                      </a:r>
                      <a:endParaRPr lang="fr-FR" sz="2000" b="1" dirty="0">
                        <a:latin typeface="Calibri"/>
                        <a:ea typeface="Calibri"/>
                        <a:cs typeface="+mn-cs"/>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ctr" rtl="1">
                        <a:lnSpc>
                          <a:spcPct val="115000"/>
                        </a:lnSpc>
                        <a:spcBef>
                          <a:spcPts val="0"/>
                        </a:spcBef>
                        <a:spcAft>
                          <a:spcPts val="0"/>
                        </a:spcAft>
                      </a:pPr>
                      <a:r>
                        <a:rPr lang="ar-DZ" sz="2800" b="1" dirty="0">
                          <a:solidFill>
                            <a:srgbClr val="000000"/>
                          </a:solidFill>
                          <a:latin typeface="Calibri"/>
                          <a:ea typeface="Times New Roman"/>
                          <a:cs typeface="+mn-cs"/>
                        </a:rPr>
                        <a:t>2</a:t>
                      </a:r>
                      <a:endParaRPr lang="fr-FR" sz="2000" b="1" dirty="0">
                        <a:latin typeface="Calibri"/>
                        <a:ea typeface="Calibri"/>
                        <a:cs typeface="+mn-cs"/>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ctr" rtl="1">
                        <a:lnSpc>
                          <a:spcPct val="115000"/>
                        </a:lnSpc>
                        <a:spcBef>
                          <a:spcPts val="0"/>
                        </a:spcBef>
                        <a:spcAft>
                          <a:spcPts val="0"/>
                        </a:spcAft>
                      </a:pPr>
                      <a:r>
                        <a:rPr lang="ar-DZ" sz="2800" b="1" dirty="0">
                          <a:solidFill>
                            <a:srgbClr val="000000"/>
                          </a:solidFill>
                          <a:latin typeface="Calibri"/>
                          <a:ea typeface="Times New Roman"/>
                          <a:cs typeface="+mn-cs"/>
                        </a:rPr>
                        <a:t>3</a:t>
                      </a:r>
                      <a:endParaRPr lang="fr-FR" sz="2000" b="1" dirty="0">
                        <a:latin typeface="Calibri"/>
                        <a:ea typeface="Calibri"/>
                        <a:cs typeface="+mn-cs"/>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ctr" rtl="1">
                        <a:lnSpc>
                          <a:spcPct val="115000"/>
                        </a:lnSpc>
                        <a:spcBef>
                          <a:spcPts val="0"/>
                        </a:spcBef>
                        <a:spcAft>
                          <a:spcPts val="0"/>
                        </a:spcAft>
                      </a:pPr>
                      <a:r>
                        <a:rPr lang="ar-DZ" sz="2800" b="1" dirty="0">
                          <a:solidFill>
                            <a:srgbClr val="000000"/>
                          </a:solidFill>
                          <a:latin typeface="Calibri"/>
                          <a:ea typeface="Times New Roman"/>
                          <a:cs typeface="+mn-cs"/>
                        </a:rPr>
                        <a:t>4</a:t>
                      </a:r>
                      <a:endParaRPr lang="fr-FR" sz="2000" b="1" dirty="0">
                        <a:latin typeface="Calibri"/>
                        <a:ea typeface="Calibri"/>
                        <a:cs typeface="+mn-cs"/>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ctr" rtl="1">
                        <a:lnSpc>
                          <a:spcPct val="115000"/>
                        </a:lnSpc>
                        <a:spcBef>
                          <a:spcPts val="0"/>
                        </a:spcBef>
                        <a:spcAft>
                          <a:spcPts val="0"/>
                        </a:spcAft>
                      </a:pPr>
                      <a:r>
                        <a:rPr lang="ar-DZ" sz="2800" b="1" dirty="0">
                          <a:solidFill>
                            <a:srgbClr val="000000"/>
                          </a:solidFill>
                          <a:latin typeface="Calibri"/>
                          <a:ea typeface="Times New Roman"/>
                          <a:cs typeface="+mn-cs"/>
                        </a:rPr>
                        <a:t>5</a:t>
                      </a:r>
                      <a:endParaRPr lang="fr-FR" sz="2000" b="1" dirty="0">
                        <a:latin typeface="Calibri"/>
                        <a:ea typeface="Calibri"/>
                        <a:cs typeface="+mn-cs"/>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0">
                <a:tc>
                  <a:txBody>
                    <a:bodyPr/>
                    <a:lstStyle/>
                    <a:p>
                      <a:pPr marL="0" marR="0" algn="r" rtl="1">
                        <a:lnSpc>
                          <a:spcPct val="115000"/>
                        </a:lnSpc>
                        <a:spcBef>
                          <a:spcPts val="0"/>
                        </a:spcBef>
                        <a:spcAft>
                          <a:spcPts val="0"/>
                        </a:spcAft>
                      </a:pPr>
                      <a:r>
                        <a:rPr lang="ar-DZ" sz="2800" b="1" dirty="0" smtClean="0">
                          <a:solidFill>
                            <a:srgbClr val="000000"/>
                          </a:solidFill>
                          <a:latin typeface="Calibri"/>
                          <a:ea typeface="Times New Roman"/>
                          <a:cs typeface="+mn-cs"/>
                        </a:rPr>
                        <a:t>الربح المحاسبي</a:t>
                      </a:r>
                      <a:endParaRPr lang="fr-FR" sz="2000" b="1" dirty="0">
                        <a:latin typeface="Calibri"/>
                        <a:ea typeface="Calibri"/>
                        <a:cs typeface="+mn-cs"/>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ctr" rtl="1">
                        <a:lnSpc>
                          <a:spcPct val="115000"/>
                        </a:lnSpc>
                        <a:spcBef>
                          <a:spcPts val="0"/>
                        </a:spcBef>
                        <a:spcAft>
                          <a:spcPts val="0"/>
                        </a:spcAft>
                      </a:pPr>
                      <a:r>
                        <a:rPr lang="ar-DZ" sz="2800" b="1" dirty="0">
                          <a:solidFill>
                            <a:srgbClr val="000000"/>
                          </a:solidFill>
                          <a:latin typeface="Calibri"/>
                          <a:ea typeface="Times New Roman"/>
                          <a:cs typeface="+mn-cs"/>
                        </a:rPr>
                        <a:t>60000</a:t>
                      </a:r>
                      <a:endParaRPr lang="fr-FR" sz="2000" b="1" dirty="0">
                        <a:latin typeface="Calibri"/>
                        <a:ea typeface="Calibri"/>
                        <a:cs typeface="+mn-cs"/>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ctr" rtl="1">
                        <a:lnSpc>
                          <a:spcPct val="115000"/>
                        </a:lnSpc>
                        <a:spcBef>
                          <a:spcPts val="0"/>
                        </a:spcBef>
                        <a:spcAft>
                          <a:spcPts val="0"/>
                        </a:spcAft>
                      </a:pPr>
                      <a:r>
                        <a:rPr lang="ar-DZ" sz="2800" b="1" dirty="0">
                          <a:solidFill>
                            <a:srgbClr val="000000"/>
                          </a:solidFill>
                          <a:latin typeface="Calibri"/>
                          <a:ea typeface="Times New Roman"/>
                          <a:cs typeface="+mn-cs"/>
                        </a:rPr>
                        <a:t>95000</a:t>
                      </a:r>
                      <a:endParaRPr lang="fr-FR" sz="2000" b="1" dirty="0">
                        <a:latin typeface="Calibri"/>
                        <a:ea typeface="Calibri"/>
                        <a:cs typeface="+mn-cs"/>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ctr" rtl="1">
                        <a:lnSpc>
                          <a:spcPct val="115000"/>
                        </a:lnSpc>
                        <a:spcBef>
                          <a:spcPts val="0"/>
                        </a:spcBef>
                        <a:spcAft>
                          <a:spcPts val="0"/>
                        </a:spcAft>
                      </a:pPr>
                      <a:r>
                        <a:rPr lang="ar-DZ" sz="2800" b="1" dirty="0">
                          <a:solidFill>
                            <a:srgbClr val="000000"/>
                          </a:solidFill>
                          <a:latin typeface="Calibri"/>
                          <a:ea typeface="Times New Roman"/>
                          <a:cs typeface="+mn-cs"/>
                        </a:rPr>
                        <a:t>135000</a:t>
                      </a:r>
                      <a:endParaRPr lang="fr-FR" sz="2000" b="1" dirty="0">
                        <a:latin typeface="Calibri"/>
                        <a:ea typeface="Calibri"/>
                        <a:cs typeface="+mn-cs"/>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ctr" rtl="1">
                        <a:lnSpc>
                          <a:spcPct val="115000"/>
                        </a:lnSpc>
                        <a:spcBef>
                          <a:spcPts val="0"/>
                        </a:spcBef>
                        <a:spcAft>
                          <a:spcPts val="0"/>
                        </a:spcAft>
                      </a:pPr>
                      <a:r>
                        <a:rPr lang="ar-DZ" sz="2800" b="1" dirty="0">
                          <a:solidFill>
                            <a:srgbClr val="000000"/>
                          </a:solidFill>
                          <a:latin typeface="Calibri"/>
                          <a:ea typeface="Times New Roman"/>
                          <a:cs typeface="+mn-cs"/>
                        </a:rPr>
                        <a:t>150000</a:t>
                      </a:r>
                      <a:endParaRPr lang="fr-FR" sz="2000" b="1" dirty="0">
                        <a:latin typeface="Calibri"/>
                        <a:ea typeface="Calibri"/>
                        <a:cs typeface="+mn-cs"/>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ctr" rtl="1">
                        <a:lnSpc>
                          <a:spcPct val="115000"/>
                        </a:lnSpc>
                        <a:spcBef>
                          <a:spcPts val="0"/>
                        </a:spcBef>
                        <a:spcAft>
                          <a:spcPts val="0"/>
                        </a:spcAft>
                      </a:pPr>
                      <a:r>
                        <a:rPr lang="ar-DZ" sz="2800" b="1" dirty="0">
                          <a:solidFill>
                            <a:srgbClr val="000000"/>
                          </a:solidFill>
                          <a:latin typeface="Calibri"/>
                          <a:ea typeface="Times New Roman"/>
                          <a:cs typeface="+mn-cs"/>
                        </a:rPr>
                        <a:t>100000</a:t>
                      </a:r>
                      <a:endParaRPr lang="fr-FR" sz="2000" b="1" dirty="0">
                        <a:latin typeface="Calibri"/>
                        <a:ea typeface="Calibri"/>
                        <a:cs typeface="+mn-cs"/>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bl>
          </a:graphicData>
        </a:graphic>
      </p:graphicFrame>
      <p:sp>
        <p:nvSpPr>
          <p:cNvPr id="74753" name="Rectangle 1"/>
          <p:cNvSpPr>
            <a:spLocks noChangeArrowheads="1"/>
          </p:cNvSpPr>
          <p:nvPr/>
        </p:nvSpPr>
        <p:spPr bwMode="auto">
          <a:xfrm>
            <a:off x="304800" y="3810000"/>
            <a:ext cx="8534400" cy="95410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1" eaLnBrk="1" fontAlgn="base" latinLnBrk="0" hangingPunct="1">
              <a:lnSpc>
                <a:spcPct val="100000"/>
              </a:lnSpc>
              <a:spcBef>
                <a:spcPct val="0"/>
              </a:spcBef>
              <a:spcAft>
                <a:spcPct val="0"/>
              </a:spcAft>
              <a:buClrTx/>
              <a:buSzTx/>
              <a:buFontTx/>
              <a:buNone/>
              <a:tabLst/>
            </a:pPr>
            <a:r>
              <a:rPr kumimoji="0" lang="ar-DZ" sz="2800" b="1" i="0" u="none" strike="noStrike" cap="none" normalizeH="0" baseline="0" dirty="0" smtClean="0">
                <a:ln>
                  <a:noFill/>
                </a:ln>
                <a:solidFill>
                  <a:srgbClr val="000000"/>
                </a:solidFill>
                <a:effectLst/>
                <a:latin typeface="Traditional Arabic"/>
                <a:ea typeface="Times New Roman" pitchFamily="18" charset="0"/>
                <a:cs typeface="Arial" pitchFamily="34" charset="0"/>
              </a:rPr>
              <a:t> فما هو معدل العائد المحاسبي ؟ وما هو القرار الاستثماري المتخذ إذا كان معدل  العائد الأمثل يساوي </a:t>
            </a:r>
            <a:r>
              <a:rPr kumimoji="0" lang="ar-DZ" sz="2800" b="1"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30% ؟</a:t>
            </a:r>
            <a:endParaRPr kumimoji="0" lang="ar-DZ" sz="3600" b="1"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70" name="Groupe 69"/>
          <p:cNvGrpSpPr/>
          <p:nvPr/>
        </p:nvGrpSpPr>
        <p:grpSpPr>
          <a:xfrm>
            <a:off x="-63912" y="117989"/>
            <a:ext cx="9155567" cy="6739549"/>
            <a:chOff x="-63912" y="117989"/>
            <a:chExt cx="9155567" cy="6739549"/>
          </a:xfrm>
        </p:grpSpPr>
        <p:sp>
          <p:nvSpPr>
            <p:cNvPr id="67" name="Rectangle 66"/>
            <p:cNvSpPr/>
            <p:nvPr/>
          </p:nvSpPr>
          <p:spPr>
            <a:xfrm>
              <a:off x="-63912" y="457200"/>
              <a:ext cx="1754006" cy="584775"/>
            </a:xfrm>
            <a:prstGeom prst="rect">
              <a:avLst/>
            </a:prstGeom>
          </p:spPr>
          <p:txBody>
            <a:bodyPr wrap="none">
              <a:spAutoFit/>
            </a:bodyPr>
            <a:lstStyle/>
            <a:p>
              <a:pPr algn="r" rtl="1"/>
              <a:r>
                <a:rPr lang="ar-DZ" sz="3200" b="1" dirty="0" smtClean="0">
                  <a:solidFill>
                    <a:srgbClr val="FF0000"/>
                  </a:solidFill>
                  <a:latin typeface="Times New Roman" pitchFamily="18" charset="0"/>
                  <a:ea typeface="Calibri" pitchFamily="34" charset="0"/>
                  <a:cs typeface="Times New Roman" pitchFamily="18" charset="0"/>
                </a:rPr>
                <a:t>المشروع </a:t>
              </a:r>
              <a:r>
                <a:rPr lang="fr-FR" sz="3200" b="1" dirty="0" smtClean="0">
                  <a:solidFill>
                    <a:srgbClr val="FF0000"/>
                  </a:solidFill>
                  <a:latin typeface="Times New Roman" pitchFamily="18" charset="0"/>
                  <a:ea typeface="Calibri" pitchFamily="34" charset="0"/>
                  <a:cs typeface="Times New Roman" pitchFamily="18" charset="0"/>
                </a:rPr>
                <a:t>B</a:t>
              </a:r>
              <a:endParaRPr lang="fr-FR" sz="3200" dirty="0"/>
            </a:p>
          </p:txBody>
        </p:sp>
        <p:grpSp>
          <p:nvGrpSpPr>
            <p:cNvPr id="69" name="Groupe 68"/>
            <p:cNvGrpSpPr/>
            <p:nvPr/>
          </p:nvGrpSpPr>
          <p:grpSpPr>
            <a:xfrm>
              <a:off x="1" y="117989"/>
              <a:ext cx="9091654" cy="6739549"/>
              <a:chOff x="1" y="117989"/>
              <a:chExt cx="9091654" cy="6739549"/>
            </a:xfrm>
          </p:grpSpPr>
          <p:grpSp>
            <p:nvGrpSpPr>
              <p:cNvPr id="4" name="Groupe 3"/>
              <p:cNvGrpSpPr/>
              <p:nvPr/>
            </p:nvGrpSpPr>
            <p:grpSpPr>
              <a:xfrm>
                <a:off x="1" y="117989"/>
                <a:ext cx="9091654" cy="6739549"/>
                <a:chOff x="1" y="381005"/>
                <a:chExt cx="9091654" cy="6360932"/>
              </a:xfrm>
            </p:grpSpPr>
            <p:grpSp>
              <p:nvGrpSpPr>
                <p:cNvPr id="5" name="Group 2"/>
                <p:cNvGrpSpPr>
                  <a:grpSpLocks/>
                </p:cNvGrpSpPr>
                <p:nvPr/>
              </p:nvGrpSpPr>
              <p:grpSpPr bwMode="auto">
                <a:xfrm>
                  <a:off x="1" y="381005"/>
                  <a:ext cx="9091654" cy="6360932"/>
                  <a:chOff x="-120" y="4155"/>
                  <a:chExt cx="10359" cy="5879"/>
                </a:xfrm>
              </p:grpSpPr>
              <p:sp>
                <p:nvSpPr>
                  <p:cNvPr id="7" name="Text Box 3"/>
                  <p:cNvSpPr txBox="1">
                    <a:spLocks noChangeArrowheads="1"/>
                  </p:cNvSpPr>
                  <p:nvPr/>
                </p:nvSpPr>
                <p:spPr bwMode="auto">
                  <a:xfrm>
                    <a:off x="1269" y="6827"/>
                    <a:ext cx="937" cy="282"/>
                  </a:xfrm>
                  <a:prstGeom prst="rect">
                    <a:avLst/>
                  </a:prstGeom>
                  <a:solidFill>
                    <a:srgbClr val="FFFFFF"/>
                  </a:solidFill>
                  <a:ln w="3810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1" eaLnBrk="1" fontAlgn="base" latinLnBrk="0" hangingPunct="1">
                      <a:lnSpc>
                        <a:spcPct val="100000"/>
                      </a:lnSpc>
                      <a:spcBef>
                        <a:spcPct val="0"/>
                      </a:spcBef>
                      <a:spcAft>
                        <a:spcPts val="1000"/>
                      </a:spcAft>
                      <a:buClrTx/>
                      <a:buSzTx/>
                      <a:buFontTx/>
                      <a:buNone/>
                      <a:tabLst/>
                    </a:pPr>
                    <a:r>
                      <a:rPr kumimoji="0" lang="fr-FR" sz="20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1.10 </a:t>
                    </a:r>
                    <a:r>
                      <a:rPr kumimoji="0" lang="fr-FR" sz="2000" b="1" i="0" u="none" strike="noStrike" cap="none" normalizeH="0" baseline="30000" dirty="0" smtClean="0">
                        <a:ln>
                          <a:noFill/>
                        </a:ln>
                        <a:solidFill>
                          <a:schemeClr val="bg1"/>
                        </a:solidFill>
                        <a:effectLst/>
                        <a:latin typeface="Times New Roman" pitchFamily="18" charset="0"/>
                        <a:ea typeface="Arial" pitchFamily="34" charset="0"/>
                        <a:cs typeface="Arial" pitchFamily="34" charset="0"/>
                      </a:rPr>
                      <a:t>2</a:t>
                    </a:r>
                    <a:endParaRPr kumimoji="0" lang="fr-FR" sz="2800" b="0" i="0" u="none" strike="noStrike" cap="none" normalizeH="0" baseline="0" dirty="0" smtClean="0">
                      <a:ln>
                        <a:noFill/>
                      </a:ln>
                      <a:solidFill>
                        <a:schemeClr val="bg1"/>
                      </a:solidFill>
                      <a:effectLst/>
                      <a:latin typeface="Arial" pitchFamily="34" charset="0"/>
                      <a:cs typeface="Arial" pitchFamily="34" charset="0"/>
                    </a:endParaRPr>
                  </a:p>
                </p:txBody>
              </p:sp>
              <p:grpSp>
                <p:nvGrpSpPr>
                  <p:cNvPr id="8" name="Group 4"/>
                  <p:cNvGrpSpPr>
                    <a:grpSpLocks/>
                  </p:cNvGrpSpPr>
                  <p:nvPr/>
                </p:nvGrpSpPr>
                <p:grpSpPr bwMode="auto">
                  <a:xfrm>
                    <a:off x="-120" y="4155"/>
                    <a:ext cx="10359" cy="5879"/>
                    <a:chOff x="-120" y="4155"/>
                    <a:chExt cx="10359" cy="5879"/>
                  </a:xfrm>
                </p:grpSpPr>
                <p:cxnSp>
                  <p:nvCxnSpPr>
                    <p:cNvPr id="9" name="AutoShape 5"/>
                    <p:cNvCxnSpPr>
                      <a:cxnSpLocks noChangeShapeType="1"/>
                    </p:cNvCxnSpPr>
                    <p:nvPr/>
                  </p:nvCxnSpPr>
                  <p:spPr bwMode="auto">
                    <a:xfrm>
                      <a:off x="3945" y="4545"/>
                      <a:ext cx="1" cy="270"/>
                    </a:xfrm>
                    <a:prstGeom prst="straightConnector1">
                      <a:avLst/>
                    </a:prstGeom>
                    <a:noFill/>
                    <a:ln w="38100">
                      <a:solidFill>
                        <a:srgbClr val="000000"/>
                      </a:solidFill>
                      <a:round/>
                      <a:headEnd/>
                      <a:tailEnd/>
                    </a:ln>
                  </p:spPr>
                </p:cxnSp>
                <p:cxnSp>
                  <p:nvCxnSpPr>
                    <p:cNvPr id="10" name="AutoShape 6"/>
                    <p:cNvCxnSpPr>
                      <a:cxnSpLocks noChangeShapeType="1"/>
                    </p:cNvCxnSpPr>
                    <p:nvPr/>
                  </p:nvCxnSpPr>
                  <p:spPr bwMode="auto">
                    <a:xfrm>
                      <a:off x="5460" y="4545"/>
                      <a:ext cx="1" cy="270"/>
                    </a:xfrm>
                    <a:prstGeom prst="straightConnector1">
                      <a:avLst/>
                    </a:prstGeom>
                    <a:noFill/>
                    <a:ln w="38100">
                      <a:solidFill>
                        <a:srgbClr val="000000"/>
                      </a:solidFill>
                      <a:round/>
                      <a:headEnd/>
                      <a:tailEnd/>
                    </a:ln>
                  </p:spPr>
                </p:cxnSp>
                <p:grpSp>
                  <p:nvGrpSpPr>
                    <p:cNvPr id="11" name="Group 7"/>
                    <p:cNvGrpSpPr>
                      <a:grpSpLocks/>
                    </p:cNvGrpSpPr>
                    <p:nvPr/>
                  </p:nvGrpSpPr>
                  <p:grpSpPr bwMode="auto">
                    <a:xfrm>
                      <a:off x="-120" y="4155"/>
                      <a:ext cx="10359" cy="5879"/>
                      <a:chOff x="-120" y="4155"/>
                      <a:chExt cx="10359" cy="5879"/>
                    </a:xfrm>
                  </p:grpSpPr>
                  <p:sp>
                    <p:nvSpPr>
                      <p:cNvPr id="12" name="Text Box 8"/>
                      <p:cNvSpPr txBox="1">
                        <a:spLocks noChangeArrowheads="1"/>
                      </p:cNvSpPr>
                      <p:nvPr/>
                    </p:nvSpPr>
                    <p:spPr bwMode="auto">
                      <a:xfrm>
                        <a:off x="1269" y="7573"/>
                        <a:ext cx="967" cy="308"/>
                      </a:xfrm>
                      <a:prstGeom prst="rect">
                        <a:avLst/>
                      </a:prstGeom>
                      <a:solidFill>
                        <a:srgbClr val="FFFFFF"/>
                      </a:solidFill>
                      <a:ln w="3810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eaLnBrk="1" fontAlgn="base" latinLnBrk="0" hangingPunct="1">
                          <a:lnSpc>
                            <a:spcPct val="100000"/>
                          </a:lnSpc>
                          <a:spcBef>
                            <a:spcPct val="0"/>
                          </a:spcBef>
                          <a:spcAft>
                            <a:spcPts val="1000"/>
                          </a:spcAft>
                          <a:buClrTx/>
                          <a:buSzTx/>
                          <a:buFontTx/>
                          <a:buNone/>
                          <a:tabLst/>
                        </a:pPr>
                        <a:r>
                          <a:rPr kumimoji="0" lang="fr-FR" sz="20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1.10 </a:t>
                        </a:r>
                        <a:r>
                          <a:rPr kumimoji="0" lang="fr-FR" sz="2000" b="1" i="0" u="none" strike="noStrike" cap="none" normalizeH="0" baseline="30000" dirty="0" smtClean="0">
                            <a:ln>
                              <a:noFill/>
                            </a:ln>
                            <a:solidFill>
                              <a:schemeClr val="bg1"/>
                            </a:solidFill>
                            <a:effectLst/>
                            <a:latin typeface="Times New Roman" pitchFamily="18" charset="0"/>
                            <a:ea typeface="Arial" pitchFamily="34" charset="0"/>
                            <a:cs typeface="Arial" pitchFamily="34" charset="0"/>
                          </a:rPr>
                          <a:t>3</a:t>
                        </a:r>
                        <a:endParaRPr kumimoji="0" lang="fr-FR" sz="2800" b="0" i="0" u="none" strike="noStrike" cap="none" normalizeH="0" baseline="0" dirty="0" smtClean="0">
                          <a:ln>
                            <a:noFill/>
                          </a:ln>
                          <a:solidFill>
                            <a:schemeClr val="bg1"/>
                          </a:solidFill>
                          <a:effectLst/>
                          <a:latin typeface="Arial" pitchFamily="34" charset="0"/>
                          <a:cs typeface="Arial" pitchFamily="34" charset="0"/>
                        </a:endParaRPr>
                      </a:p>
                    </p:txBody>
                  </p:sp>
                  <p:grpSp>
                    <p:nvGrpSpPr>
                      <p:cNvPr id="13" name="Group 9"/>
                      <p:cNvGrpSpPr>
                        <a:grpSpLocks/>
                      </p:cNvGrpSpPr>
                      <p:nvPr/>
                    </p:nvGrpSpPr>
                    <p:grpSpPr bwMode="auto">
                      <a:xfrm>
                        <a:off x="-120" y="4155"/>
                        <a:ext cx="10359" cy="5879"/>
                        <a:chOff x="-120" y="4155"/>
                        <a:chExt cx="10359" cy="5879"/>
                      </a:xfrm>
                    </p:grpSpPr>
                    <p:grpSp>
                      <p:nvGrpSpPr>
                        <p:cNvPr id="14" name="Group 10"/>
                        <p:cNvGrpSpPr>
                          <a:grpSpLocks/>
                        </p:cNvGrpSpPr>
                        <p:nvPr/>
                      </p:nvGrpSpPr>
                      <p:grpSpPr bwMode="auto">
                        <a:xfrm>
                          <a:off x="1734" y="4155"/>
                          <a:ext cx="8505" cy="1187"/>
                          <a:chOff x="1734" y="4155"/>
                          <a:chExt cx="8505" cy="1187"/>
                        </a:xfrm>
                      </p:grpSpPr>
                      <p:cxnSp>
                        <p:nvCxnSpPr>
                          <p:cNvPr id="50" name="AutoShape 11"/>
                          <p:cNvCxnSpPr>
                            <a:cxnSpLocks noChangeShapeType="1"/>
                          </p:cNvCxnSpPr>
                          <p:nvPr/>
                        </p:nvCxnSpPr>
                        <p:spPr bwMode="auto">
                          <a:xfrm>
                            <a:off x="2490" y="4590"/>
                            <a:ext cx="1" cy="270"/>
                          </a:xfrm>
                          <a:prstGeom prst="straightConnector1">
                            <a:avLst/>
                          </a:prstGeom>
                          <a:noFill/>
                          <a:ln w="38100">
                            <a:solidFill>
                              <a:srgbClr val="000000"/>
                            </a:solidFill>
                            <a:round/>
                            <a:headEnd/>
                            <a:tailEnd/>
                          </a:ln>
                        </p:spPr>
                      </p:cxnSp>
                      <p:cxnSp>
                        <p:nvCxnSpPr>
                          <p:cNvPr id="51" name="AutoShape 12"/>
                          <p:cNvCxnSpPr>
                            <a:cxnSpLocks noChangeShapeType="1"/>
                          </p:cNvCxnSpPr>
                          <p:nvPr/>
                        </p:nvCxnSpPr>
                        <p:spPr bwMode="auto">
                          <a:xfrm>
                            <a:off x="6855" y="4545"/>
                            <a:ext cx="1" cy="270"/>
                          </a:xfrm>
                          <a:prstGeom prst="straightConnector1">
                            <a:avLst/>
                          </a:prstGeom>
                          <a:noFill/>
                          <a:ln w="38100">
                            <a:solidFill>
                              <a:srgbClr val="000000"/>
                            </a:solidFill>
                            <a:round/>
                            <a:headEnd/>
                            <a:tailEnd/>
                          </a:ln>
                        </p:spPr>
                      </p:cxnSp>
                      <p:cxnSp>
                        <p:nvCxnSpPr>
                          <p:cNvPr id="52" name="AutoShape 13"/>
                          <p:cNvCxnSpPr>
                            <a:cxnSpLocks noChangeShapeType="1"/>
                          </p:cNvCxnSpPr>
                          <p:nvPr/>
                        </p:nvCxnSpPr>
                        <p:spPr bwMode="auto">
                          <a:xfrm>
                            <a:off x="8265" y="4545"/>
                            <a:ext cx="1" cy="270"/>
                          </a:xfrm>
                          <a:prstGeom prst="straightConnector1">
                            <a:avLst/>
                          </a:prstGeom>
                          <a:noFill/>
                          <a:ln w="38100">
                            <a:solidFill>
                              <a:srgbClr val="000000"/>
                            </a:solidFill>
                            <a:round/>
                            <a:headEnd/>
                            <a:tailEnd/>
                          </a:ln>
                        </p:spPr>
                      </p:cxnSp>
                      <p:cxnSp>
                        <p:nvCxnSpPr>
                          <p:cNvPr id="53" name="AutoShape 14"/>
                          <p:cNvCxnSpPr>
                            <a:cxnSpLocks noChangeShapeType="1"/>
                          </p:cNvCxnSpPr>
                          <p:nvPr/>
                        </p:nvCxnSpPr>
                        <p:spPr bwMode="auto">
                          <a:xfrm>
                            <a:off x="9675" y="4545"/>
                            <a:ext cx="1" cy="270"/>
                          </a:xfrm>
                          <a:prstGeom prst="straightConnector1">
                            <a:avLst/>
                          </a:prstGeom>
                          <a:noFill/>
                          <a:ln w="38100">
                            <a:solidFill>
                              <a:srgbClr val="000000"/>
                            </a:solidFill>
                            <a:round/>
                            <a:headEnd/>
                            <a:tailEnd/>
                          </a:ln>
                        </p:spPr>
                      </p:cxnSp>
                      <p:cxnSp>
                        <p:nvCxnSpPr>
                          <p:cNvPr id="54" name="AutoShape 15"/>
                          <p:cNvCxnSpPr>
                            <a:cxnSpLocks noChangeShapeType="1"/>
                          </p:cNvCxnSpPr>
                          <p:nvPr/>
                        </p:nvCxnSpPr>
                        <p:spPr bwMode="auto">
                          <a:xfrm>
                            <a:off x="1734" y="4696"/>
                            <a:ext cx="8505" cy="0"/>
                          </a:xfrm>
                          <a:prstGeom prst="straightConnector1">
                            <a:avLst/>
                          </a:prstGeom>
                          <a:noFill/>
                          <a:ln w="38100">
                            <a:solidFill>
                              <a:srgbClr val="000000"/>
                            </a:solidFill>
                            <a:round/>
                            <a:headEnd/>
                            <a:tailEnd type="triangle" w="med" len="med"/>
                          </a:ln>
                        </p:spPr>
                      </p:cxnSp>
                      <p:sp>
                        <p:nvSpPr>
                          <p:cNvPr id="55" name="Text Box 16"/>
                          <p:cNvSpPr txBox="1">
                            <a:spLocks noChangeArrowheads="1"/>
                          </p:cNvSpPr>
                          <p:nvPr/>
                        </p:nvSpPr>
                        <p:spPr bwMode="auto">
                          <a:xfrm>
                            <a:off x="2280" y="4155"/>
                            <a:ext cx="375" cy="390"/>
                          </a:xfrm>
                          <a:prstGeom prst="rect">
                            <a:avLst/>
                          </a:prstGeom>
                          <a:solidFill>
                            <a:srgbClr val="00FF00"/>
                          </a:solidFill>
                          <a:ln w="3810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sz="2000" b="1" i="0" u="none" strike="noStrike" cap="none" normalizeH="0" baseline="0" smtClean="0">
                                <a:ln>
                                  <a:noFill/>
                                </a:ln>
                                <a:solidFill>
                                  <a:schemeClr val="bg1"/>
                                </a:solidFill>
                                <a:effectLst/>
                                <a:latin typeface="Times New Roman" pitchFamily="18" charset="0"/>
                                <a:ea typeface="Arial" pitchFamily="34" charset="0"/>
                                <a:cs typeface="Arial" pitchFamily="34" charset="0"/>
                              </a:rPr>
                              <a:t>0</a:t>
                            </a:r>
                            <a:endParaRPr kumimoji="0" lang="fr-FR" sz="2800" b="0" i="0" u="none" strike="noStrike" cap="none" normalizeH="0" baseline="0" smtClean="0">
                              <a:ln>
                                <a:noFill/>
                              </a:ln>
                              <a:solidFill>
                                <a:schemeClr val="bg1"/>
                              </a:solidFill>
                              <a:effectLst/>
                              <a:latin typeface="Arial" pitchFamily="34" charset="0"/>
                              <a:cs typeface="Arial" pitchFamily="34" charset="0"/>
                            </a:endParaRPr>
                          </a:p>
                        </p:txBody>
                      </p:sp>
                      <p:sp>
                        <p:nvSpPr>
                          <p:cNvPr id="56" name="Text Box 17"/>
                          <p:cNvSpPr txBox="1">
                            <a:spLocks noChangeArrowheads="1"/>
                          </p:cNvSpPr>
                          <p:nvPr/>
                        </p:nvSpPr>
                        <p:spPr bwMode="auto">
                          <a:xfrm>
                            <a:off x="3705" y="4155"/>
                            <a:ext cx="375" cy="390"/>
                          </a:xfrm>
                          <a:prstGeom prst="rect">
                            <a:avLst/>
                          </a:prstGeom>
                          <a:solidFill>
                            <a:srgbClr val="00FF00"/>
                          </a:solidFill>
                          <a:ln w="3810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sz="2000" b="1" i="0" u="none" strike="noStrike" cap="none" normalizeH="0" baseline="0" smtClean="0">
                                <a:ln>
                                  <a:noFill/>
                                </a:ln>
                                <a:solidFill>
                                  <a:schemeClr val="bg1"/>
                                </a:solidFill>
                                <a:effectLst/>
                                <a:latin typeface="Times New Roman" pitchFamily="18" charset="0"/>
                                <a:ea typeface="Arial" pitchFamily="34" charset="0"/>
                                <a:cs typeface="Arial" pitchFamily="34" charset="0"/>
                              </a:rPr>
                              <a:t>1</a:t>
                            </a:r>
                            <a:endParaRPr kumimoji="0" lang="fr-FR" sz="2800" b="0" i="0" u="none" strike="noStrike" cap="none" normalizeH="0" baseline="0" smtClean="0">
                              <a:ln>
                                <a:noFill/>
                              </a:ln>
                              <a:solidFill>
                                <a:schemeClr val="bg1"/>
                              </a:solidFill>
                              <a:effectLst/>
                              <a:latin typeface="Arial" pitchFamily="34" charset="0"/>
                              <a:cs typeface="Arial" pitchFamily="34" charset="0"/>
                            </a:endParaRPr>
                          </a:p>
                        </p:txBody>
                      </p:sp>
                      <p:sp>
                        <p:nvSpPr>
                          <p:cNvPr id="57" name="Text Box 18"/>
                          <p:cNvSpPr txBox="1">
                            <a:spLocks noChangeArrowheads="1"/>
                          </p:cNvSpPr>
                          <p:nvPr/>
                        </p:nvSpPr>
                        <p:spPr bwMode="auto">
                          <a:xfrm>
                            <a:off x="5265" y="4155"/>
                            <a:ext cx="375" cy="390"/>
                          </a:xfrm>
                          <a:prstGeom prst="rect">
                            <a:avLst/>
                          </a:prstGeom>
                          <a:solidFill>
                            <a:srgbClr val="00FF00"/>
                          </a:solidFill>
                          <a:ln w="3810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sz="2000" b="1" i="0" u="none" strike="noStrike" cap="none" normalizeH="0" baseline="0" smtClean="0">
                                <a:ln>
                                  <a:noFill/>
                                </a:ln>
                                <a:solidFill>
                                  <a:schemeClr val="bg1"/>
                                </a:solidFill>
                                <a:effectLst/>
                                <a:latin typeface="Times New Roman" pitchFamily="18" charset="0"/>
                                <a:ea typeface="Arial" pitchFamily="34" charset="0"/>
                                <a:cs typeface="Arial" pitchFamily="34" charset="0"/>
                              </a:rPr>
                              <a:t>2</a:t>
                            </a:r>
                            <a:endParaRPr kumimoji="0" lang="fr-FR" sz="2800" b="0" i="0" u="none" strike="noStrike" cap="none" normalizeH="0" baseline="0" smtClean="0">
                              <a:ln>
                                <a:noFill/>
                              </a:ln>
                              <a:solidFill>
                                <a:schemeClr val="bg1"/>
                              </a:solidFill>
                              <a:effectLst/>
                              <a:latin typeface="Arial" pitchFamily="34" charset="0"/>
                              <a:cs typeface="Arial" pitchFamily="34" charset="0"/>
                            </a:endParaRPr>
                          </a:p>
                        </p:txBody>
                      </p:sp>
                      <p:sp>
                        <p:nvSpPr>
                          <p:cNvPr id="58" name="Text Box 19"/>
                          <p:cNvSpPr txBox="1">
                            <a:spLocks noChangeArrowheads="1"/>
                          </p:cNvSpPr>
                          <p:nvPr/>
                        </p:nvSpPr>
                        <p:spPr bwMode="auto">
                          <a:xfrm>
                            <a:off x="6660" y="4155"/>
                            <a:ext cx="375" cy="390"/>
                          </a:xfrm>
                          <a:prstGeom prst="rect">
                            <a:avLst/>
                          </a:prstGeom>
                          <a:solidFill>
                            <a:srgbClr val="00FF00"/>
                          </a:solidFill>
                          <a:ln w="3810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sz="2000" b="1" i="0" u="none" strike="noStrike" cap="none" normalizeH="0" baseline="0" smtClean="0">
                                <a:ln>
                                  <a:noFill/>
                                </a:ln>
                                <a:solidFill>
                                  <a:schemeClr val="bg1"/>
                                </a:solidFill>
                                <a:effectLst/>
                                <a:latin typeface="Times New Roman" pitchFamily="18" charset="0"/>
                                <a:ea typeface="Arial" pitchFamily="34" charset="0"/>
                                <a:cs typeface="Arial" pitchFamily="34" charset="0"/>
                              </a:rPr>
                              <a:t>3</a:t>
                            </a:r>
                            <a:endParaRPr kumimoji="0" lang="fr-FR" sz="2800" b="0" i="0" u="none" strike="noStrike" cap="none" normalizeH="0" baseline="0" smtClean="0">
                              <a:ln>
                                <a:noFill/>
                              </a:ln>
                              <a:solidFill>
                                <a:schemeClr val="bg1"/>
                              </a:solidFill>
                              <a:effectLst/>
                              <a:latin typeface="Arial" pitchFamily="34" charset="0"/>
                              <a:cs typeface="Arial" pitchFamily="34" charset="0"/>
                            </a:endParaRPr>
                          </a:p>
                        </p:txBody>
                      </p:sp>
                      <p:sp>
                        <p:nvSpPr>
                          <p:cNvPr id="59" name="Text Box 20"/>
                          <p:cNvSpPr txBox="1">
                            <a:spLocks noChangeArrowheads="1"/>
                          </p:cNvSpPr>
                          <p:nvPr/>
                        </p:nvSpPr>
                        <p:spPr bwMode="auto">
                          <a:xfrm>
                            <a:off x="8025" y="4155"/>
                            <a:ext cx="375" cy="390"/>
                          </a:xfrm>
                          <a:prstGeom prst="rect">
                            <a:avLst/>
                          </a:prstGeom>
                          <a:solidFill>
                            <a:srgbClr val="00FF00"/>
                          </a:solidFill>
                          <a:ln w="3810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sz="2000" b="1" i="0" u="none" strike="noStrike" cap="none" normalizeH="0" baseline="0" smtClean="0">
                                <a:ln>
                                  <a:noFill/>
                                </a:ln>
                                <a:solidFill>
                                  <a:schemeClr val="bg1"/>
                                </a:solidFill>
                                <a:effectLst/>
                                <a:latin typeface="Times New Roman" pitchFamily="18" charset="0"/>
                                <a:ea typeface="Arial" pitchFamily="34" charset="0"/>
                                <a:cs typeface="Arial" pitchFamily="34" charset="0"/>
                              </a:rPr>
                              <a:t>4</a:t>
                            </a:r>
                            <a:endParaRPr kumimoji="0" lang="fr-FR" sz="2800" b="0" i="0" u="none" strike="noStrike" cap="none" normalizeH="0" baseline="0" smtClean="0">
                              <a:ln>
                                <a:noFill/>
                              </a:ln>
                              <a:solidFill>
                                <a:schemeClr val="bg1"/>
                              </a:solidFill>
                              <a:effectLst/>
                              <a:latin typeface="Arial" pitchFamily="34" charset="0"/>
                              <a:cs typeface="Arial" pitchFamily="34" charset="0"/>
                            </a:endParaRPr>
                          </a:p>
                        </p:txBody>
                      </p:sp>
                      <p:sp>
                        <p:nvSpPr>
                          <p:cNvPr id="60" name="Text Box 21"/>
                          <p:cNvSpPr txBox="1">
                            <a:spLocks noChangeArrowheads="1"/>
                          </p:cNvSpPr>
                          <p:nvPr/>
                        </p:nvSpPr>
                        <p:spPr bwMode="auto">
                          <a:xfrm>
                            <a:off x="9435" y="4155"/>
                            <a:ext cx="375" cy="390"/>
                          </a:xfrm>
                          <a:prstGeom prst="rect">
                            <a:avLst/>
                          </a:prstGeom>
                          <a:solidFill>
                            <a:srgbClr val="00FF00"/>
                          </a:solidFill>
                          <a:ln w="3810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sz="2000" b="1" i="0" u="none" strike="noStrike" cap="none" normalizeH="0" baseline="0" smtClean="0">
                                <a:ln>
                                  <a:noFill/>
                                </a:ln>
                                <a:solidFill>
                                  <a:schemeClr val="bg1"/>
                                </a:solidFill>
                                <a:effectLst/>
                                <a:latin typeface="Times New Roman" pitchFamily="18" charset="0"/>
                                <a:ea typeface="Arial" pitchFamily="34" charset="0"/>
                                <a:cs typeface="Arial" pitchFamily="34" charset="0"/>
                              </a:rPr>
                              <a:t>5</a:t>
                            </a:r>
                            <a:endParaRPr kumimoji="0" lang="fr-FR" sz="2800" b="0" i="0" u="none" strike="noStrike" cap="none" normalizeH="0" baseline="0" smtClean="0">
                              <a:ln>
                                <a:noFill/>
                              </a:ln>
                              <a:solidFill>
                                <a:schemeClr val="bg1"/>
                              </a:solidFill>
                              <a:effectLst/>
                              <a:latin typeface="Arial" pitchFamily="34" charset="0"/>
                              <a:cs typeface="Arial" pitchFamily="34" charset="0"/>
                            </a:endParaRPr>
                          </a:p>
                        </p:txBody>
                      </p:sp>
                      <p:sp>
                        <p:nvSpPr>
                          <p:cNvPr id="61" name="Text Box 22"/>
                          <p:cNvSpPr txBox="1">
                            <a:spLocks noChangeArrowheads="1"/>
                          </p:cNvSpPr>
                          <p:nvPr/>
                        </p:nvSpPr>
                        <p:spPr bwMode="auto">
                          <a:xfrm>
                            <a:off x="1905" y="4860"/>
                            <a:ext cx="1080" cy="450"/>
                          </a:xfrm>
                          <a:prstGeom prst="rect">
                            <a:avLst/>
                          </a:prstGeom>
                          <a:solidFill>
                            <a:srgbClr val="FFFF00"/>
                          </a:solidFill>
                          <a:ln w="3810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 typeface="Arial" pitchFamily="34" charset="0"/>
                              <a:buChar char="-"/>
                              <a:tabLst/>
                            </a:pPr>
                            <a:r>
                              <a:rPr kumimoji="0" lang="fr-FR" sz="20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3000</a:t>
                            </a:r>
                            <a:endParaRPr kumimoji="0" lang="fr-FR" sz="2800" b="0" i="0" u="none" strike="noStrike" cap="none" normalizeH="0" baseline="0" dirty="0" smtClean="0">
                              <a:ln>
                                <a:noFill/>
                              </a:ln>
                              <a:solidFill>
                                <a:schemeClr val="bg1"/>
                              </a:solidFill>
                              <a:effectLst/>
                              <a:latin typeface="Arial" pitchFamily="34" charset="0"/>
                              <a:cs typeface="Arial" pitchFamily="34" charset="0"/>
                            </a:endParaRPr>
                          </a:p>
                        </p:txBody>
                      </p:sp>
                      <p:sp>
                        <p:nvSpPr>
                          <p:cNvPr id="62" name="Text Box 23"/>
                          <p:cNvSpPr txBox="1">
                            <a:spLocks noChangeArrowheads="1"/>
                          </p:cNvSpPr>
                          <p:nvPr/>
                        </p:nvSpPr>
                        <p:spPr bwMode="auto">
                          <a:xfrm>
                            <a:off x="3420" y="4892"/>
                            <a:ext cx="975" cy="450"/>
                          </a:xfrm>
                          <a:prstGeom prst="rect">
                            <a:avLst/>
                          </a:prstGeom>
                          <a:solidFill>
                            <a:srgbClr val="FFFF00"/>
                          </a:solidFill>
                          <a:ln w="3810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ar-DZ" sz="20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300</a:t>
                            </a:r>
                            <a:endParaRPr kumimoji="0" lang="fr-FR" sz="2800" b="0" i="0" u="none" strike="noStrike" cap="none" normalizeH="0" baseline="0" dirty="0" smtClean="0">
                              <a:ln>
                                <a:noFill/>
                              </a:ln>
                              <a:solidFill>
                                <a:schemeClr val="bg1"/>
                              </a:solidFill>
                              <a:effectLst/>
                              <a:latin typeface="Arial" pitchFamily="34" charset="0"/>
                              <a:cs typeface="Arial" pitchFamily="34" charset="0"/>
                            </a:endParaRPr>
                          </a:p>
                        </p:txBody>
                      </p:sp>
                      <p:sp>
                        <p:nvSpPr>
                          <p:cNvPr id="63" name="Text Box 24"/>
                          <p:cNvSpPr txBox="1">
                            <a:spLocks noChangeArrowheads="1"/>
                          </p:cNvSpPr>
                          <p:nvPr/>
                        </p:nvSpPr>
                        <p:spPr bwMode="auto">
                          <a:xfrm>
                            <a:off x="4965" y="4892"/>
                            <a:ext cx="975" cy="450"/>
                          </a:xfrm>
                          <a:prstGeom prst="rect">
                            <a:avLst/>
                          </a:prstGeom>
                          <a:solidFill>
                            <a:srgbClr val="FFFF00"/>
                          </a:solidFill>
                          <a:ln w="3810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lang="fr-FR" sz="2000" b="1" dirty="0" smtClean="0">
                                <a:solidFill>
                                  <a:schemeClr val="bg1"/>
                                </a:solidFill>
                                <a:latin typeface="Times New Roman" pitchFamily="18" charset="0"/>
                                <a:cs typeface="Arial" pitchFamily="34" charset="0"/>
                              </a:rPr>
                              <a:t>500</a:t>
                            </a:r>
                            <a:endParaRPr kumimoji="0" lang="fr-FR" sz="2800" b="0" i="0" u="none" strike="noStrike" cap="none" normalizeH="0" baseline="0" dirty="0" smtClean="0">
                              <a:ln>
                                <a:noFill/>
                              </a:ln>
                              <a:solidFill>
                                <a:schemeClr val="bg1"/>
                              </a:solidFill>
                              <a:effectLst/>
                              <a:latin typeface="Arial" pitchFamily="34" charset="0"/>
                              <a:cs typeface="Arial" pitchFamily="34" charset="0"/>
                            </a:endParaRPr>
                          </a:p>
                        </p:txBody>
                      </p:sp>
                      <p:sp>
                        <p:nvSpPr>
                          <p:cNvPr id="64" name="Text Box 25"/>
                          <p:cNvSpPr txBox="1">
                            <a:spLocks noChangeArrowheads="1"/>
                          </p:cNvSpPr>
                          <p:nvPr/>
                        </p:nvSpPr>
                        <p:spPr bwMode="auto">
                          <a:xfrm>
                            <a:off x="6315" y="4892"/>
                            <a:ext cx="975" cy="450"/>
                          </a:xfrm>
                          <a:prstGeom prst="rect">
                            <a:avLst/>
                          </a:prstGeom>
                          <a:solidFill>
                            <a:srgbClr val="FFFF00"/>
                          </a:solidFill>
                          <a:ln w="3810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fr-FR" sz="20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800</a:t>
                            </a:r>
                            <a:endParaRPr kumimoji="0" lang="fr-FR" sz="2800" b="0" i="0" u="none" strike="noStrike" cap="none" normalizeH="0" baseline="0" dirty="0" smtClean="0">
                              <a:ln>
                                <a:noFill/>
                              </a:ln>
                              <a:solidFill>
                                <a:schemeClr val="bg1"/>
                              </a:solidFill>
                              <a:effectLst/>
                              <a:latin typeface="Arial" pitchFamily="34" charset="0"/>
                              <a:cs typeface="Arial" pitchFamily="34" charset="0"/>
                            </a:endParaRPr>
                          </a:p>
                        </p:txBody>
                      </p:sp>
                      <p:sp>
                        <p:nvSpPr>
                          <p:cNvPr id="65" name="Text Box 26"/>
                          <p:cNvSpPr txBox="1">
                            <a:spLocks noChangeArrowheads="1"/>
                          </p:cNvSpPr>
                          <p:nvPr/>
                        </p:nvSpPr>
                        <p:spPr bwMode="auto">
                          <a:xfrm>
                            <a:off x="7800" y="4892"/>
                            <a:ext cx="975" cy="420"/>
                          </a:xfrm>
                          <a:prstGeom prst="rect">
                            <a:avLst/>
                          </a:prstGeom>
                          <a:solidFill>
                            <a:srgbClr val="FFFF00"/>
                          </a:solidFill>
                          <a:ln w="3810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fr-FR" sz="20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2200</a:t>
                            </a:r>
                            <a:endParaRPr kumimoji="0" lang="fr-FR" sz="2800" b="0" i="0" u="none" strike="noStrike" cap="none" normalizeH="0" baseline="0" dirty="0" smtClean="0">
                              <a:ln>
                                <a:noFill/>
                              </a:ln>
                              <a:solidFill>
                                <a:schemeClr val="bg1"/>
                              </a:solidFill>
                              <a:effectLst/>
                              <a:latin typeface="Arial" pitchFamily="34" charset="0"/>
                              <a:cs typeface="Arial" pitchFamily="34" charset="0"/>
                            </a:endParaRPr>
                          </a:p>
                        </p:txBody>
                      </p:sp>
                      <p:sp>
                        <p:nvSpPr>
                          <p:cNvPr id="66" name="Text Box 27"/>
                          <p:cNvSpPr txBox="1">
                            <a:spLocks noChangeArrowheads="1"/>
                          </p:cNvSpPr>
                          <p:nvPr/>
                        </p:nvSpPr>
                        <p:spPr bwMode="auto">
                          <a:xfrm>
                            <a:off x="9150" y="4880"/>
                            <a:ext cx="975" cy="435"/>
                          </a:xfrm>
                          <a:prstGeom prst="rect">
                            <a:avLst/>
                          </a:prstGeom>
                          <a:solidFill>
                            <a:srgbClr val="FFFF00"/>
                          </a:solidFill>
                          <a:ln w="3810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fr-FR" sz="20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2800</a:t>
                            </a:r>
                            <a:endParaRPr kumimoji="0" lang="fr-FR" sz="2800" b="0" i="0" u="none" strike="noStrike" cap="none" normalizeH="0" baseline="0" dirty="0" smtClean="0">
                              <a:ln>
                                <a:noFill/>
                              </a:ln>
                              <a:solidFill>
                                <a:schemeClr val="bg1"/>
                              </a:solidFill>
                              <a:effectLst/>
                              <a:latin typeface="Arial" pitchFamily="34" charset="0"/>
                              <a:cs typeface="Arial" pitchFamily="34" charset="0"/>
                            </a:endParaRPr>
                          </a:p>
                        </p:txBody>
                      </p:sp>
                    </p:grpSp>
                    <p:sp>
                      <p:nvSpPr>
                        <p:cNvPr id="15" name="Text Box 28"/>
                        <p:cNvSpPr txBox="1">
                          <a:spLocks noChangeArrowheads="1"/>
                        </p:cNvSpPr>
                        <p:nvPr/>
                      </p:nvSpPr>
                      <p:spPr bwMode="auto">
                        <a:xfrm>
                          <a:off x="-33" y="5265"/>
                          <a:ext cx="1305" cy="369"/>
                        </a:xfrm>
                        <a:prstGeom prst="rect">
                          <a:avLst/>
                        </a:prstGeom>
                        <a:solidFill>
                          <a:srgbClr val="FF99FF"/>
                        </a:solidFill>
                        <a:ln w="3810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1" eaLnBrk="1" fontAlgn="base" latinLnBrk="0" hangingPunct="1">
                            <a:lnSpc>
                              <a:spcPct val="100000"/>
                            </a:lnSpc>
                            <a:spcBef>
                              <a:spcPct val="0"/>
                            </a:spcBef>
                            <a:spcAft>
                              <a:spcPts val="1000"/>
                            </a:spcAft>
                            <a:buClrTx/>
                            <a:buSzTx/>
                            <a:buFontTx/>
                            <a:buNone/>
                            <a:tabLst/>
                          </a:pPr>
                          <a:r>
                            <a:rPr kumimoji="0" lang="ar-DZ" sz="20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=- 3000 </a:t>
                          </a:r>
                          <a:endParaRPr kumimoji="0" lang="fr-FR" sz="2800" b="0" i="0" u="none" strike="noStrike" cap="none" normalizeH="0" baseline="0" dirty="0" smtClean="0">
                            <a:ln>
                              <a:noFill/>
                            </a:ln>
                            <a:solidFill>
                              <a:schemeClr val="bg1"/>
                            </a:solidFill>
                            <a:effectLst/>
                            <a:latin typeface="Times New Roman" pitchFamily="18" charset="0"/>
                            <a:cs typeface="Times New Roman" pitchFamily="18" charset="0"/>
                          </a:endParaRPr>
                        </a:p>
                      </p:txBody>
                    </p:sp>
                    <p:grpSp>
                      <p:nvGrpSpPr>
                        <p:cNvPr id="16" name="Group 29"/>
                        <p:cNvGrpSpPr>
                          <a:grpSpLocks/>
                        </p:cNvGrpSpPr>
                        <p:nvPr/>
                      </p:nvGrpSpPr>
                      <p:grpSpPr bwMode="auto">
                        <a:xfrm>
                          <a:off x="-120" y="5235"/>
                          <a:ext cx="9810" cy="4799"/>
                          <a:chOff x="-120" y="5235"/>
                          <a:chExt cx="9810" cy="4799"/>
                        </a:xfrm>
                      </p:grpSpPr>
                      <p:sp>
                        <p:nvSpPr>
                          <p:cNvPr id="17" name="Text Box 30"/>
                          <p:cNvSpPr txBox="1">
                            <a:spLocks noChangeArrowheads="1"/>
                          </p:cNvSpPr>
                          <p:nvPr/>
                        </p:nvSpPr>
                        <p:spPr bwMode="auto">
                          <a:xfrm>
                            <a:off x="-75" y="6593"/>
                            <a:ext cx="1395" cy="384"/>
                          </a:xfrm>
                          <a:prstGeom prst="rect">
                            <a:avLst/>
                          </a:prstGeom>
                          <a:solidFill>
                            <a:srgbClr val="FF99FF"/>
                          </a:solidFill>
                          <a:ln w="3810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1" eaLnBrk="1" fontAlgn="base" latinLnBrk="0" hangingPunct="1">
                              <a:lnSpc>
                                <a:spcPct val="100000"/>
                              </a:lnSpc>
                              <a:spcBef>
                                <a:spcPct val="0"/>
                              </a:spcBef>
                              <a:spcAft>
                                <a:spcPts val="1000"/>
                              </a:spcAft>
                              <a:buClrTx/>
                              <a:buSzTx/>
                              <a:buFontTx/>
                              <a:buNone/>
                              <a:tabLst/>
                            </a:pPr>
                            <a:r>
                              <a:rPr kumimoji="0" lang="fr-FR" sz="20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 </a:t>
                            </a:r>
                            <a:r>
                              <a:rPr kumimoji="0" lang="ar-DZ" sz="20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 </a:t>
                            </a:r>
                            <a:r>
                              <a:rPr kumimoji="0" lang="fr-FR" sz="20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413.22</a:t>
                            </a:r>
                            <a:endParaRPr kumimoji="0" lang="fr-FR" sz="2800" b="0" i="0" u="none" strike="noStrike" cap="none" normalizeH="0" baseline="0" dirty="0" smtClean="0">
                              <a:ln>
                                <a:noFill/>
                              </a:ln>
                              <a:solidFill>
                                <a:schemeClr val="bg1"/>
                              </a:solidFill>
                              <a:effectLst/>
                              <a:latin typeface="Arial" pitchFamily="34" charset="0"/>
                              <a:cs typeface="Arial" pitchFamily="34" charset="0"/>
                            </a:endParaRPr>
                          </a:p>
                        </p:txBody>
                      </p:sp>
                      <p:cxnSp>
                        <p:nvCxnSpPr>
                          <p:cNvPr id="18" name="AutoShape 31"/>
                          <p:cNvCxnSpPr>
                            <a:cxnSpLocks noChangeShapeType="1"/>
                          </p:cNvCxnSpPr>
                          <p:nvPr/>
                        </p:nvCxnSpPr>
                        <p:spPr bwMode="auto">
                          <a:xfrm flipH="1">
                            <a:off x="1320" y="6761"/>
                            <a:ext cx="735" cy="0"/>
                          </a:xfrm>
                          <a:prstGeom prst="straightConnector1">
                            <a:avLst/>
                          </a:prstGeom>
                          <a:noFill/>
                          <a:ln w="38100">
                            <a:solidFill>
                              <a:srgbClr val="000000"/>
                            </a:solidFill>
                            <a:round/>
                            <a:headEnd/>
                            <a:tailEnd/>
                          </a:ln>
                        </p:spPr>
                      </p:cxnSp>
                      <p:sp>
                        <p:nvSpPr>
                          <p:cNvPr id="19" name="Text Box 32"/>
                          <p:cNvSpPr txBox="1">
                            <a:spLocks noChangeArrowheads="1"/>
                          </p:cNvSpPr>
                          <p:nvPr/>
                        </p:nvSpPr>
                        <p:spPr bwMode="auto">
                          <a:xfrm>
                            <a:off x="1350" y="7183"/>
                            <a:ext cx="870" cy="385"/>
                          </a:xfrm>
                          <a:prstGeom prst="rect">
                            <a:avLst/>
                          </a:prstGeom>
                          <a:solidFill>
                            <a:srgbClr val="FFFFFF"/>
                          </a:solidFill>
                          <a:ln w="3810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1" eaLnBrk="1" fontAlgn="base" latinLnBrk="0" hangingPunct="1">
                              <a:lnSpc>
                                <a:spcPct val="100000"/>
                              </a:lnSpc>
                              <a:spcBef>
                                <a:spcPct val="0"/>
                              </a:spcBef>
                              <a:spcAft>
                                <a:spcPts val="1000"/>
                              </a:spcAft>
                              <a:buClrTx/>
                              <a:buSzTx/>
                              <a:buFontTx/>
                              <a:buNone/>
                              <a:tabLst/>
                            </a:pPr>
                            <a:r>
                              <a:rPr kumimoji="0" lang="fr-FR" sz="20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800</a:t>
                            </a:r>
                            <a:endParaRPr kumimoji="0" lang="fr-FR" sz="2800" b="0" i="0" u="none" strike="noStrike" cap="none" normalizeH="0" baseline="0" dirty="0" smtClean="0">
                              <a:ln>
                                <a:noFill/>
                              </a:ln>
                              <a:solidFill>
                                <a:schemeClr val="bg1"/>
                              </a:solidFill>
                              <a:effectLst/>
                              <a:latin typeface="Arial" pitchFamily="34" charset="0"/>
                              <a:cs typeface="Arial" pitchFamily="34" charset="0"/>
                            </a:endParaRPr>
                          </a:p>
                        </p:txBody>
                      </p:sp>
                      <p:sp>
                        <p:nvSpPr>
                          <p:cNvPr id="20" name="Text Box 33"/>
                          <p:cNvSpPr txBox="1">
                            <a:spLocks noChangeArrowheads="1"/>
                          </p:cNvSpPr>
                          <p:nvPr/>
                        </p:nvSpPr>
                        <p:spPr bwMode="auto">
                          <a:xfrm>
                            <a:off x="-45" y="7335"/>
                            <a:ext cx="1395" cy="396"/>
                          </a:xfrm>
                          <a:prstGeom prst="rect">
                            <a:avLst/>
                          </a:prstGeom>
                          <a:solidFill>
                            <a:srgbClr val="FF99FF"/>
                          </a:solidFill>
                          <a:ln w="3810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1" eaLnBrk="1" fontAlgn="base" latinLnBrk="0" hangingPunct="1">
                              <a:lnSpc>
                                <a:spcPct val="100000"/>
                              </a:lnSpc>
                              <a:spcBef>
                                <a:spcPct val="0"/>
                              </a:spcBef>
                              <a:spcAft>
                                <a:spcPts val="1000"/>
                              </a:spcAft>
                              <a:buClrTx/>
                              <a:buSzTx/>
                              <a:buFontTx/>
                              <a:buNone/>
                              <a:tabLst/>
                            </a:pPr>
                            <a:r>
                              <a:rPr kumimoji="0" lang="fr-FR" sz="20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a:t>
                            </a:r>
                            <a:r>
                              <a:rPr kumimoji="0" lang="ar-DZ" sz="20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 </a:t>
                            </a:r>
                            <a:r>
                              <a:rPr kumimoji="0" lang="fr-FR" sz="20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601.05</a:t>
                            </a:r>
                            <a:endParaRPr kumimoji="0" lang="fr-FR" sz="2800" b="0" i="0" u="none" strike="noStrike" cap="none" normalizeH="0" baseline="0" dirty="0" smtClean="0">
                              <a:ln>
                                <a:noFill/>
                              </a:ln>
                              <a:solidFill>
                                <a:schemeClr val="bg1"/>
                              </a:solidFill>
                              <a:effectLst/>
                              <a:latin typeface="Arial" pitchFamily="34" charset="0"/>
                              <a:cs typeface="Arial" pitchFamily="34" charset="0"/>
                            </a:endParaRPr>
                          </a:p>
                        </p:txBody>
                      </p:sp>
                      <p:cxnSp>
                        <p:nvCxnSpPr>
                          <p:cNvPr id="21" name="AutoShape 34"/>
                          <p:cNvCxnSpPr>
                            <a:cxnSpLocks noChangeShapeType="1"/>
                          </p:cNvCxnSpPr>
                          <p:nvPr/>
                        </p:nvCxnSpPr>
                        <p:spPr bwMode="auto">
                          <a:xfrm flipH="1">
                            <a:off x="1350" y="7519"/>
                            <a:ext cx="735" cy="0"/>
                          </a:xfrm>
                          <a:prstGeom prst="straightConnector1">
                            <a:avLst/>
                          </a:prstGeom>
                          <a:noFill/>
                          <a:ln w="38100">
                            <a:solidFill>
                              <a:srgbClr val="000000"/>
                            </a:solidFill>
                            <a:round/>
                            <a:headEnd/>
                            <a:tailEnd/>
                          </a:ln>
                        </p:spPr>
                      </p:cxnSp>
                      <p:sp>
                        <p:nvSpPr>
                          <p:cNvPr id="22" name="Text Box 35"/>
                          <p:cNvSpPr txBox="1">
                            <a:spLocks noChangeArrowheads="1"/>
                          </p:cNvSpPr>
                          <p:nvPr/>
                        </p:nvSpPr>
                        <p:spPr bwMode="auto">
                          <a:xfrm>
                            <a:off x="1342" y="7974"/>
                            <a:ext cx="870" cy="398"/>
                          </a:xfrm>
                          <a:prstGeom prst="rect">
                            <a:avLst/>
                          </a:prstGeom>
                          <a:solidFill>
                            <a:srgbClr val="FFFFFF"/>
                          </a:solidFill>
                          <a:ln w="3810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1" eaLnBrk="1" fontAlgn="base" latinLnBrk="0" hangingPunct="1">
                              <a:lnSpc>
                                <a:spcPct val="100000"/>
                              </a:lnSpc>
                              <a:spcBef>
                                <a:spcPct val="0"/>
                              </a:spcBef>
                              <a:spcAft>
                                <a:spcPts val="1000"/>
                              </a:spcAft>
                              <a:buClrTx/>
                              <a:buSzTx/>
                              <a:buFontTx/>
                              <a:buNone/>
                              <a:tabLst/>
                            </a:pPr>
                            <a:r>
                              <a:rPr kumimoji="0" lang="fr-FR" sz="20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2200</a:t>
                            </a:r>
                            <a:endParaRPr kumimoji="0" lang="fr-FR" sz="2800" b="0" i="0" u="none" strike="noStrike" cap="none" normalizeH="0" baseline="0" dirty="0" smtClean="0">
                              <a:ln>
                                <a:noFill/>
                              </a:ln>
                              <a:solidFill>
                                <a:schemeClr val="bg1"/>
                              </a:solidFill>
                              <a:effectLst/>
                              <a:latin typeface="Arial" pitchFamily="34" charset="0"/>
                              <a:cs typeface="Arial" pitchFamily="34" charset="0"/>
                            </a:endParaRPr>
                          </a:p>
                        </p:txBody>
                      </p:sp>
                      <p:sp>
                        <p:nvSpPr>
                          <p:cNvPr id="23" name="Text Box 36"/>
                          <p:cNvSpPr txBox="1">
                            <a:spLocks noChangeArrowheads="1"/>
                          </p:cNvSpPr>
                          <p:nvPr/>
                        </p:nvSpPr>
                        <p:spPr bwMode="auto">
                          <a:xfrm>
                            <a:off x="1319" y="8383"/>
                            <a:ext cx="892" cy="305"/>
                          </a:xfrm>
                          <a:prstGeom prst="rect">
                            <a:avLst/>
                          </a:prstGeom>
                          <a:solidFill>
                            <a:srgbClr val="FFFFFF"/>
                          </a:solidFill>
                          <a:ln w="3810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1" eaLnBrk="1" fontAlgn="base" latinLnBrk="0" hangingPunct="1">
                              <a:lnSpc>
                                <a:spcPct val="100000"/>
                              </a:lnSpc>
                              <a:spcBef>
                                <a:spcPct val="0"/>
                              </a:spcBef>
                              <a:spcAft>
                                <a:spcPts val="1000"/>
                              </a:spcAft>
                              <a:buClrTx/>
                              <a:buSzTx/>
                              <a:buFontTx/>
                              <a:buNone/>
                              <a:tabLst/>
                            </a:pPr>
                            <a:r>
                              <a:rPr kumimoji="0" lang="fr-FR" sz="20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1.10 </a:t>
                            </a:r>
                            <a:r>
                              <a:rPr kumimoji="0" lang="fr-FR" sz="2000" b="1" i="0" u="none" strike="noStrike" cap="none" normalizeH="0" baseline="30000" dirty="0" smtClean="0">
                                <a:ln>
                                  <a:noFill/>
                                </a:ln>
                                <a:solidFill>
                                  <a:schemeClr val="bg1"/>
                                </a:solidFill>
                                <a:effectLst/>
                                <a:latin typeface="Times New Roman" pitchFamily="18" charset="0"/>
                                <a:ea typeface="Arial" pitchFamily="34" charset="0"/>
                                <a:cs typeface="Arial" pitchFamily="34" charset="0"/>
                              </a:rPr>
                              <a:t>4</a:t>
                            </a:r>
                            <a:endParaRPr kumimoji="0" lang="fr-FR" sz="2800" b="0" i="0" u="none" strike="noStrike" cap="none" normalizeH="0" baseline="0" dirty="0" smtClean="0">
                              <a:ln>
                                <a:noFill/>
                              </a:ln>
                              <a:solidFill>
                                <a:schemeClr val="bg1"/>
                              </a:solidFill>
                              <a:effectLst/>
                              <a:latin typeface="Arial" pitchFamily="34" charset="0"/>
                              <a:cs typeface="Arial" pitchFamily="34" charset="0"/>
                            </a:endParaRPr>
                          </a:p>
                        </p:txBody>
                      </p:sp>
                      <p:sp>
                        <p:nvSpPr>
                          <p:cNvPr id="24" name="Text Box 37"/>
                          <p:cNvSpPr txBox="1">
                            <a:spLocks noChangeArrowheads="1"/>
                          </p:cNvSpPr>
                          <p:nvPr/>
                        </p:nvSpPr>
                        <p:spPr bwMode="auto">
                          <a:xfrm>
                            <a:off x="-120" y="8165"/>
                            <a:ext cx="1476" cy="364"/>
                          </a:xfrm>
                          <a:prstGeom prst="rect">
                            <a:avLst/>
                          </a:prstGeom>
                          <a:solidFill>
                            <a:srgbClr val="FF99FF"/>
                          </a:solidFill>
                          <a:ln w="3810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1" eaLnBrk="1" fontAlgn="base" latinLnBrk="0" hangingPunct="1">
                              <a:lnSpc>
                                <a:spcPct val="100000"/>
                              </a:lnSpc>
                              <a:spcBef>
                                <a:spcPct val="0"/>
                              </a:spcBef>
                              <a:spcAft>
                                <a:spcPts val="1000"/>
                              </a:spcAft>
                              <a:buClrTx/>
                              <a:buSzTx/>
                              <a:buFontTx/>
                              <a:buNone/>
                              <a:tabLst/>
                            </a:pPr>
                            <a:r>
                              <a:rPr kumimoji="0" lang="fr-FR" sz="20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 </a:t>
                            </a:r>
                            <a:r>
                              <a:rPr kumimoji="0" lang="ar-DZ" sz="20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 </a:t>
                            </a:r>
                            <a:r>
                              <a:rPr kumimoji="0" lang="fr-FR" sz="20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1502.63</a:t>
                            </a:r>
                            <a:endParaRPr kumimoji="0" lang="fr-FR" sz="2800" b="0" i="0" u="none" strike="noStrike" cap="none" normalizeH="0" baseline="0" dirty="0" smtClean="0">
                              <a:ln>
                                <a:noFill/>
                              </a:ln>
                              <a:solidFill>
                                <a:schemeClr val="bg1"/>
                              </a:solidFill>
                              <a:effectLst/>
                              <a:latin typeface="Arial" pitchFamily="34" charset="0"/>
                              <a:cs typeface="Arial" pitchFamily="34" charset="0"/>
                            </a:endParaRPr>
                          </a:p>
                        </p:txBody>
                      </p:sp>
                      <p:cxnSp>
                        <p:nvCxnSpPr>
                          <p:cNvPr id="25" name="AutoShape 38"/>
                          <p:cNvCxnSpPr>
                            <a:cxnSpLocks noChangeShapeType="1"/>
                          </p:cNvCxnSpPr>
                          <p:nvPr/>
                        </p:nvCxnSpPr>
                        <p:spPr bwMode="auto">
                          <a:xfrm flipH="1">
                            <a:off x="1376" y="8349"/>
                            <a:ext cx="735" cy="0"/>
                          </a:xfrm>
                          <a:prstGeom prst="straightConnector1">
                            <a:avLst/>
                          </a:prstGeom>
                          <a:noFill/>
                          <a:ln w="38100">
                            <a:solidFill>
                              <a:srgbClr val="000000"/>
                            </a:solidFill>
                            <a:round/>
                            <a:headEnd/>
                            <a:tailEnd/>
                          </a:ln>
                        </p:spPr>
                      </p:cxnSp>
                      <p:sp>
                        <p:nvSpPr>
                          <p:cNvPr id="26" name="Text Box 39"/>
                          <p:cNvSpPr txBox="1">
                            <a:spLocks noChangeArrowheads="1"/>
                          </p:cNvSpPr>
                          <p:nvPr/>
                        </p:nvSpPr>
                        <p:spPr bwMode="auto">
                          <a:xfrm>
                            <a:off x="1305" y="8783"/>
                            <a:ext cx="870" cy="387"/>
                          </a:xfrm>
                          <a:prstGeom prst="rect">
                            <a:avLst/>
                          </a:prstGeom>
                          <a:solidFill>
                            <a:srgbClr val="FFFFFF"/>
                          </a:solidFill>
                          <a:ln w="3810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1" eaLnBrk="1" fontAlgn="base" latinLnBrk="0" hangingPunct="1">
                              <a:lnSpc>
                                <a:spcPct val="100000"/>
                              </a:lnSpc>
                              <a:spcBef>
                                <a:spcPct val="0"/>
                              </a:spcBef>
                              <a:spcAft>
                                <a:spcPts val="1000"/>
                              </a:spcAft>
                              <a:buClrTx/>
                              <a:buSzTx/>
                              <a:buFontTx/>
                              <a:buNone/>
                              <a:tabLst/>
                            </a:pPr>
                            <a:r>
                              <a:rPr kumimoji="0" lang="fr-FR" sz="20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2800</a:t>
                            </a:r>
                            <a:endParaRPr kumimoji="0" lang="fr-FR" sz="2800" b="0" i="0" u="none" strike="noStrike" cap="none" normalizeH="0" baseline="0" dirty="0" smtClean="0">
                              <a:ln>
                                <a:noFill/>
                              </a:ln>
                              <a:solidFill>
                                <a:schemeClr val="bg1"/>
                              </a:solidFill>
                              <a:effectLst/>
                              <a:latin typeface="Arial" pitchFamily="34" charset="0"/>
                              <a:cs typeface="Arial" pitchFamily="34" charset="0"/>
                            </a:endParaRPr>
                          </a:p>
                        </p:txBody>
                      </p:sp>
                      <p:sp>
                        <p:nvSpPr>
                          <p:cNvPr id="27" name="Text Box 40"/>
                          <p:cNvSpPr txBox="1">
                            <a:spLocks noChangeArrowheads="1"/>
                          </p:cNvSpPr>
                          <p:nvPr/>
                        </p:nvSpPr>
                        <p:spPr bwMode="auto">
                          <a:xfrm>
                            <a:off x="1269" y="9128"/>
                            <a:ext cx="922" cy="375"/>
                          </a:xfrm>
                          <a:prstGeom prst="rect">
                            <a:avLst/>
                          </a:prstGeom>
                          <a:solidFill>
                            <a:srgbClr val="FFFFFF"/>
                          </a:solidFill>
                          <a:ln w="3810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1" eaLnBrk="1" fontAlgn="base" latinLnBrk="0" hangingPunct="1">
                              <a:lnSpc>
                                <a:spcPct val="100000"/>
                              </a:lnSpc>
                              <a:spcBef>
                                <a:spcPct val="0"/>
                              </a:spcBef>
                              <a:spcAft>
                                <a:spcPts val="1000"/>
                              </a:spcAft>
                              <a:buClrTx/>
                              <a:buSzTx/>
                              <a:buFontTx/>
                              <a:buNone/>
                              <a:tabLst/>
                            </a:pPr>
                            <a:r>
                              <a:rPr kumimoji="0" lang="fr-FR" sz="2000" b="1" i="0" u="none" strike="noStrike" cap="none" normalizeH="0" baseline="0" smtClean="0">
                                <a:ln>
                                  <a:noFill/>
                                </a:ln>
                                <a:solidFill>
                                  <a:schemeClr val="bg1"/>
                                </a:solidFill>
                                <a:effectLst/>
                                <a:latin typeface="Times New Roman" pitchFamily="18" charset="0"/>
                                <a:ea typeface="Arial" pitchFamily="34" charset="0"/>
                                <a:cs typeface="Arial" pitchFamily="34" charset="0"/>
                              </a:rPr>
                              <a:t>1.10 </a:t>
                            </a:r>
                            <a:r>
                              <a:rPr kumimoji="0" lang="fr-FR" sz="2000" b="1" i="0" u="none" strike="noStrike" cap="none" normalizeH="0" baseline="30000" smtClean="0">
                                <a:ln>
                                  <a:noFill/>
                                </a:ln>
                                <a:solidFill>
                                  <a:schemeClr val="bg1"/>
                                </a:solidFill>
                                <a:effectLst/>
                                <a:latin typeface="Times New Roman" pitchFamily="18" charset="0"/>
                                <a:ea typeface="Arial" pitchFamily="34" charset="0"/>
                                <a:cs typeface="Arial" pitchFamily="34" charset="0"/>
                              </a:rPr>
                              <a:t>5</a:t>
                            </a:r>
                            <a:endParaRPr kumimoji="0" lang="fr-FR" sz="2800" b="0" i="0" u="none" strike="noStrike" cap="none" normalizeH="0" baseline="0" smtClean="0">
                              <a:ln>
                                <a:noFill/>
                              </a:ln>
                              <a:solidFill>
                                <a:schemeClr val="bg1"/>
                              </a:solidFill>
                              <a:effectLst/>
                              <a:latin typeface="Arial" pitchFamily="34" charset="0"/>
                              <a:cs typeface="Arial" pitchFamily="34" charset="0"/>
                            </a:endParaRPr>
                          </a:p>
                        </p:txBody>
                      </p:sp>
                      <p:sp>
                        <p:nvSpPr>
                          <p:cNvPr id="28" name="Text Box 41"/>
                          <p:cNvSpPr txBox="1">
                            <a:spLocks noChangeArrowheads="1"/>
                          </p:cNvSpPr>
                          <p:nvPr/>
                        </p:nvSpPr>
                        <p:spPr bwMode="auto">
                          <a:xfrm>
                            <a:off x="-90" y="8948"/>
                            <a:ext cx="1395" cy="450"/>
                          </a:xfrm>
                          <a:prstGeom prst="rect">
                            <a:avLst/>
                          </a:prstGeom>
                          <a:solidFill>
                            <a:srgbClr val="FF99FF"/>
                          </a:solidFill>
                          <a:ln w="3810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1" eaLnBrk="1" fontAlgn="base" latinLnBrk="0" hangingPunct="1">
                              <a:lnSpc>
                                <a:spcPct val="100000"/>
                              </a:lnSpc>
                              <a:spcBef>
                                <a:spcPct val="0"/>
                              </a:spcBef>
                              <a:spcAft>
                                <a:spcPts val="1000"/>
                              </a:spcAft>
                              <a:buClrTx/>
                              <a:buSzTx/>
                              <a:buFontTx/>
                              <a:buNone/>
                              <a:tabLst/>
                            </a:pPr>
                            <a:r>
                              <a:rPr lang="ar-DZ" sz="2000" b="1" dirty="0" smtClean="0">
                                <a:solidFill>
                                  <a:schemeClr val="bg1"/>
                                </a:solidFill>
                                <a:latin typeface="Times New Roman" pitchFamily="18" charset="0"/>
                                <a:cs typeface="Arial" pitchFamily="34" charset="0"/>
                              </a:rPr>
                              <a:t>=</a:t>
                            </a:r>
                            <a:r>
                              <a:rPr lang="fr-FR" sz="2000" b="1" dirty="0" smtClean="0">
                                <a:solidFill>
                                  <a:schemeClr val="bg1"/>
                                </a:solidFill>
                                <a:latin typeface="Times New Roman" pitchFamily="18" charset="0"/>
                                <a:cs typeface="Arial" pitchFamily="34" charset="0"/>
                              </a:rPr>
                              <a:t>1738.58</a:t>
                            </a:r>
                            <a:endParaRPr kumimoji="0" lang="fr-FR" sz="2800" b="0" i="0" u="none" strike="noStrike" cap="none" normalizeH="0" baseline="0" dirty="0" smtClean="0">
                              <a:ln>
                                <a:noFill/>
                              </a:ln>
                              <a:solidFill>
                                <a:schemeClr val="bg1"/>
                              </a:solidFill>
                              <a:effectLst/>
                              <a:latin typeface="Arial" pitchFamily="34" charset="0"/>
                              <a:cs typeface="Arial" pitchFamily="34" charset="0"/>
                            </a:endParaRPr>
                          </a:p>
                        </p:txBody>
                      </p:sp>
                      <p:cxnSp>
                        <p:nvCxnSpPr>
                          <p:cNvPr id="29" name="AutoShape 42"/>
                          <p:cNvCxnSpPr>
                            <a:cxnSpLocks noChangeShapeType="1"/>
                          </p:cNvCxnSpPr>
                          <p:nvPr/>
                        </p:nvCxnSpPr>
                        <p:spPr bwMode="auto">
                          <a:xfrm flipH="1">
                            <a:off x="1372" y="9158"/>
                            <a:ext cx="735" cy="0"/>
                          </a:xfrm>
                          <a:prstGeom prst="straightConnector1">
                            <a:avLst/>
                          </a:prstGeom>
                          <a:noFill/>
                          <a:ln w="38100">
                            <a:solidFill>
                              <a:srgbClr val="000000"/>
                            </a:solidFill>
                            <a:round/>
                            <a:headEnd/>
                            <a:tailEnd/>
                          </a:ln>
                        </p:spPr>
                      </p:cxnSp>
                      <p:grpSp>
                        <p:nvGrpSpPr>
                          <p:cNvPr id="30" name="Group 43"/>
                          <p:cNvGrpSpPr>
                            <a:grpSpLocks/>
                          </p:cNvGrpSpPr>
                          <p:nvPr/>
                        </p:nvGrpSpPr>
                        <p:grpSpPr bwMode="auto">
                          <a:xfrm>
                            <a:off x="2" y="5235"/>
                            <a:ext cx="9688" cy="3905"/>
                            <a:chOff x="2" y="5235"/>
                            <a:chExt cx="9688" cy="3905"/>
                          </a:xfrm>
                        </p:grpSpPr>
                        <p:cxnSp>
                          <p:nvCxnSpPr>
                            <p:cNvPr id="33" name="AutoShape 44"/>
                            <p:cNvCxnSpPr>
                              <a:cxnSpLocks noChangeShapeType="1"/>
                            </p:cNvCxnSpPr>
                            <p:nvPr/>
                          </p:nvCxnSpPr>
                          <p:spPr bwMode="auto">
                            <a:xfrm>
                              <a:off x="6854" y="5284"/>
                              <a:ext cx="0" cy="2206"/>
                            </a:xfrm>
                            <a:prstGeom prst="straightConnector1">
                              <a:avLst/>
                            </a:prstGeom>
                            <a:noFill/>
                            <a:ln w="38100">
                              <a:solidFill>
                                <a:srgbClr val="000000"/>
                              </a:solidFill>
                              <a:round/>
                              <a:headEnd/>
                              <a:tailEnd/>
                            </a:ln>
                          </p:spPr>
                        </p:cxnSp>
                        <p:cxnSp>
                          <p:nvCxnSpPr>
                            <p:cNvPr id="34" name="AutoShape 45"/>
                            <p:cNvCxnSpPr>
                              <a:cxnSpLocks noChangeShapeType="1"/>
                            </p:cNvCxnSpPr>
                            <p:nvPr/>
                          </p:nvCxnSpPr>
                          <p:spPr bwMode="auto">
                            <a:xfrm>
                              <a:off x="8265" y="5315"/>
                              <a:ext cx="1" cy="3015"/>
                            </a:xfrm>
                            <a:prstGeom prst="straightConnector1">
                              <a:avLst/>
                            </a:prstGeom>
                            <a:noFill/>
                            <a:ln w="38100">
                              <a:solidFill>
                                <a:srgbClr val="000000"/>
                              </a:solidFill>
                              <a:round/>
                              <a:headEnd/>
                              <a:tailEnd/>
                            </a:ln>
                          </p:spPr>
                        </p:cxnSp>
                        <p:cxnSp>
                          <p:nvCxnSpPr>
                            <p:cNvPr id="35" name="AutoShape 46"/>
                            <p:cNvCxnSpPr>
                              <a:cxnSpLocks noChangeShapeType="1"/>
                            </p:cNvCxnSpPr>
                            <p:nvPr/>
                          </p:nvCxnSpPr>
                          <p:spPr bwMode="auto">
                            <a:xfrm>
                              <a:off x="9690" y="5494"/>
                              <a:ext cx="0" cy="3630"/>
                            </a:xfrm>
                            <a:prstGeom prst="straightConnector1">
                              <a:avLst/>
                            </a:prstGeom>
                            <a:noFill/>
                            <a:ln w="38100">
                              <a:solidFill>
                                <a:srgbClr val="000000"/>
                              </a:solidFill>
                              <a:round/>
                              <a:headEnd/>
                              <a:tailEnd/>
                            </a:ln>
                          </p:spPr>
                        </p:cxnSp>
                        <p:grpSp>
                          <p:nvGrpSpPr>
                            <p:cNvPr id="36" name="Group 47"/>
                            <p:cNvGrpSpPr>
                              <a:grpSpLocks/>
                            </p:cNvGrpSpPr>
                            <p:nvPr/>
                          </p:nvGrpSpPr>
                          <p:grpSpPr bwMode="auto">
                            <a:xfrm>
                              <a:off x="2" y="5235"/>
                              <a:ext cx="3975" cy="1103"/>
                              <a:chOff x="2" y="5235"/>
                              <a:chExt cx="3975" cy="1103"/>
                            </a:xfrm>
                          </p:grpSpPr>
                          <p:cxnSp>
                            <p:nvCxnSpPr>
                              <p:cNvPr id="44" name="AutoShape 48"/>
                              <p:cNvCxnSpPr>
                                <a:cxnSpLocks noChangeShapeType="1"/>
                              </p:cNvCxnSpPr>
                              <p:nvPr/>
                            </p:nvCxnSpPr>
                            <p:spPr bwMode="auto">
                              <a:xfrm flipH="1">
                                <a:off x="3976" y="5235"/>
                                <a:ext cx="1" cy="796"/>
                              </a:xfrm>
                              <a:prstGeom prst="straightConnector1">
                                <a:avLst/>
                              </a:prstGeom>
                              <a:noFill/>
                              <a:ln w="38100">
                                <a:solidFill>
                                  <a:srgbClr val="000000"/>
                                </a:solidFill>
                                <a:round/>
                                <a:headEnd/>
                                <a:tailEnd/>
                              </a:ln>
                            </p:spPr>
                          </p:cxnSp>
                          <p:sp>
                            <p:nvSpPr>
                              <p:cNvPr id="45" name="Text Box 49"/>
                              <p:cNvSpPr txBox="1">
                                <a:spLocks noChangeArrowheads="1"/>
                              </p:cNvSpPr>
                              <p:nvPr/>
                            </p:nvSpPr>
                            <p:spPr bwMode="auto">
                              <a:xfrm>
                                <a:off x="1320" y="5697"/>
                                <a:ext cx="870" cy="387"/>
                              </a:xfrm>
                              <a:prstGeom prst="rect">
                                <a:avLst/>
                              </a:prstGeom>
                              <a:solidFill>
                                <a:srgbClr val="FFFFFF"/>
                              </a:solidFill>
                              <a:ln w="3810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1" eaLnBrk="1" fontAlgn="base" latinLnBrk="0" hangingPunct="1">
                                  <a:lnSpc>
                                    <a:spcPct val="100000"/>
                                  </a:lnSpc>
                                  <a:spcBef>
                                    <a:spcPct val="0"/>
                                  </a:spcBef>
                                  <a:spcAft>
                                    <a:spcPts val="1000"/>
                                  </a:spcAft>
                                  <a:buClrTx/>
                                  <a:buSzTx/>
                                  <a:buFontTx/>
                                  <a:buNone/>
                                  <a:tabLst/>
                                </a:pPr>
                                <a:r>
                                  <a:rPr kumimoji="0" lang="fr-FR" sz="20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300</a:t>
                                </a:r>
                                <a:endParaRPr kumimoji="0" lang="fr-FR" sz="2800" b="0" i="0" u="none" strike="noStrike" cap="none" normalizeH="0" baseline="0" dirty="0" smtClean="0">
                                  <a:ln>
                                    <a:noFill/>
                                  </a:ln>
                                  <a:solidFill>
                                    <a:schemeClr val="bg1"/>
                                  </a:solidFill>
                                  <a:effectLst/>
                                  <a:latin typeface="Arial" pitchFamily="34" charset="0"/>
                                  <a:cs typeface="Arial" pitchFamily="34" charset="0"/>
                                </a:endParaRPr>
                              </a:p>
                            </p:txBody>
                          </p:sp>
                          <p:cxnSp>
                            <p:nvCxnSpPr>
                              <p:cNvPr id="46" name="AutoShape 50"/>
                              <p:cNvCxnSpPr>
                                <a:cxnSpLocks noChangeShapeType="1"/>
                              </p:cNvCxnSpPr>
                              <p:nvPr/>
                            </p:nvCxnSpPr>
                            <p:spPr bwMode="auto">
                              <a:xfrm flipH="1">
                                <a:off x="2176" y="6031"/>
                                <a:ext cx="1799" cy="0"/>
                              </a:xfrm>
                              <a:prstGeom prst="straightConnector1">
                                <a:avLst/>
                              </a:prstGeom>
                              <a:noFill/>
                              <a:ln w="38100">
                                <a:solidFill>
                                  <a:srgbClr val="000000"/>
                                </a:solidFill>
                                <a:round/>
                                <a:headEnd/>
                                <a:tailEnd type="triangle" w="med" len="med"/>
                              </a:ln>
                            </p:spPr>
                          </p:cxnSp>
                          <p:sp>
                            <p:nvSpPr>
                              <p:cNvPr id="47" name="Text Box 51"/>
                              <p:cNvSpPr txBox="1">
                                <a:spLocks noChangeArrowheads="1"/>
                              </p:cNvSpPr>
                              <p:nvPr/>
                            </p:nvSpPr>
                            <p:spPr bwMode="auto">
                              <a:xfrm>
                                <a:off x="1269" y="6041"/>
                                <a:ext cx="937" cy="297"/>
                              </a:xfrm>
                              <a:prstGeom prst="rect">
                                <a:avLst/>
                              </a:prstGeom>
                              <a:solidFill>
                                <a:srgbClr val="FFFFFF"/>
                              </a:solidFill>
                              <a:ln w="3810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1" eaLnBrk="1" fontAlgn="base" latinLnBrk="0" hangingPunct="1">
                                  <a:lnSpc>
                                    <a:spcPct val="100000"/>
                                  </a:lnSpc>
                                  <a:spcBef>
                                    <a:spcPct val="0"/>
                                  </a:spcBef>
                                  <a:spcAft>
                                    <a:spcPts val="1000"/>
                                  </a:spcAft>
                                  <a:buClrTx/>
                                  <a:buSzTx/>
                                  <a:buFontTx/>
                                  <a:buNone/>
                                  <a:tabLst/>
                                </a:pPr>
                                <a:r>
                                  <a:rPr kumimoji="0" lang="fr-FR" sz="20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1.10 </a:t>
                                </a:r>
                                <a:r>
                                  <a:rPr kumimoji="0" lang="fr-FR" sz="2000" b="1" i="0" u="none" strike="noStrike" cap="none" normalizeH="0" baseline="30000" dirty="0" smtClean="0">
                                    <a:ln>
                                      <a:noFill/>
                                    </a:ln>
                                    <a:solidFill>
                                      <a:schemeClr val="bg1"/>
                                    </a:solidFill>
                                    <a:effectLst/>
                                    <a:latin typeface="Times New Roman" pitchFamily="18" charset="0"/>
                                    <a:ea typeface="Arial" pitchFamily="34" charset="0"/>
                                    <a:cs typeface="Arial" pitchFamily="34" charset="0"/>
                                  </a:rPr>
                                  <a:t>1</a:t>
                                </a:r>
                                <a:endParaRPr kumimoji="0" lang="fr-FR" sz="2800" b="0" i="0" u="none" strike="noStrike" cap="none" normalizeH="0" baseline="0" dirty="0" smtClean="0">
                                  <a:ln>
                                    <a:noFill/>
                                  </a:ln>
                                  <a:solidFill>
                                    <a:schemeClr val="bg1"/>
                                  </a:solidFill>
                                  <a:effectLst/>
                                  <a:latin typeface="Arial" pitchFamily="34" charset="0"/>
                                  <a:cs typeface="Arial" pitchFamily="34" charset="0"/>
                                </a:endParaRPr>
                              </a:p>
                            </p:txBody>
                          </p:sp>
                          <p:sp>
                            <p:nvSpPr>
                              <p:cNvPr id="48" name="Text Box 52"/>
                              <p:cNvSpPr txBox="1">
                                <a:spLocks noChangeArrowheads="1"/>
                              </p:cNvSpPr>
                              <p:nvPr/>
                            </p:nvSpPr>
                            <p:spPr bwMode="auto">
                              <a:xfrm>
                                <a:off x="2" y="5888"/>
                                <a:ext cx="1180" cy="358"/>
                              </a:xfrm>
                              <a:prstGeom prst="rect">
                                <a:avLst/>
                              </a:prstGeom>
                              <a:solidFill>
                                <a:srgbClr val="FF99FF"/>
                              </a:solidFill>
                              <a:ln w="38100">
                                <a:solidFill>
                                  <a:srgbClr val="FFFFFF"/>
                                </a:solidFill>
                                <a:miter lim="800000"/>
                                <a:headEnd/>
                                <a:tailEnd/>
                              </a:ln>
                            </p:spPr>
                            <p:txBody>
                              <a:bodyPr vert="horz" wrap="square" lIns="91440" tIns="45720" rIns="91440" bIns="45720" numCol="1" anchor="t" anchorCtr="0" compatLnSpc="1">
                                <a:prstTxWarp prst="textNoShape">
                                  <a:avLst/>
                                </a:prstTxWarp>
                              </a:bodyPr>
                              <a:lstStyle/>
                              <a:p>
                                <a:pPr lvl="0" algn="r" rtl="1" fontAlgn="base">
                                  <a:spcBef>
                                    <a:spcPct val="0"/>
                                  </a:spcBef>
                                  <a:spcAft>
                                    <a:spcPts val="1000"/>
                                  </a:spcAft>
                                </a:pPr>
                                <a:r>
                                  <a:rPr lang="fr-FR" sz="2000" b="1" dirty="0" smtClean="0">
                                    <a:solidFill>
                                      <a:schemeClr val="bg1"/>
                                    </a:solidFill>
                                    <a:latin typeface="Times New Roman" pitchFamily="18" charset="0"/>
                                    <a:ea typeface="Arial" pitchFamily="34" charset="0"/>
                                    <a:cs typeface="Arial" pitchFamily="34" charset="0"/>
                                  </a:rPr>
                                  <a:t>272.72</a:t>
                                </a:r>
                                <a:r>
                                  <a:rPr kumimoji="0" lang="fr-FR" sz="20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a:t>
                                </a:r>
                                <a:endParaRPr kumimoji="0" lang="fr-FR" sz="2800" b="0" i="0" u="none" strike="noStrike" cap="none" normalizeH="0" baseline="0" dirty="0" smtClean="0">
                                  <a:ln>
                                    <a:noFill/>
                                  </a:ln>
                                  <a:solidFill>
                                    <a:schemeClr val="bg1"/>
                                  </a:solidFill>
                                  <a:effectLst/>
                                  <a:latin typeface="Arial" pitchFamily="34" charset="0"/>
                                  <a:cs typeface="Arial" pitchFamily="34" charset="0"/>
                                </a:endParaRPr>
                              </a:p>
                            </p:txBody>
                          </p:sp>
                          <p:cxnSp>
                            <p:nvCxnSpPr>
                              <p:cNvPr id="49" name="AutoShape 53"/>
                              <p:cNvCxnSpPr>
                                <a:cxnSpLocks noChangeShapeType="1"/>
                              </p:cNvCxnSpPr>
                              <p:nvPr/>
                            </p:nvCxnSpPr>
                            <p:spPr bwMode="auto">
                              <a:xfrm flipH="1">
                                <a:off x="1320" y="6045"/>
                                <a:ext cx="735" cy="0"/>
                              </a:xfrm>
                              <a:prstGeom prst="straightConnector1">
                                <a:avLst/>
                              </a:prstGeom>
                              <a:noFill/>
                              <a:ln w="38100">
                                <a:solidFill>
                                  <a:srgbClr val="000000"/>
                                </a:solidFill>
                                <a:round/>
                                <a:headEnd/>
                                <a:tailEnd/>
                              </a:ln>
                            </p:spPr>
                          </p:cxnSp>
                        </p:grpSp>
                        <p:cxnSp>
                          <p:nvCxnSpPr>
                            <p:cNvPr id="37" name="AutoShape 54"/>
                            <p:cNvCxnSpPr>
                              <a:cxnSpLocks noChangeShapeType="1"/>
                            </p:cNvCxnSpPr>
                            <p:nvPr/>
                          </p:nvCxnSpPr>
                          <p:spPr bwMode="auto">
                            <a:xfrm>
                              <a:off x="2564" y="5265"/>
                              <a:ext cx="1" cy="210"/>
                            </a:xfrm>
                            <a:prstGeom prst="straightConnector1">
                              <a:avLst/>
                            </a:prstGeom>
                            <a:noFill/>
                            <a:ln w="38100">
                              <a:solidFill>
                                <a:srgbClr val="000000"/>
                              </a:solidFill>
                              <a:round/>
                              <a:headEnd/>
                              <a:tailEnd/>
                            </a:ln>
                          </p:spPr>
                        </p:cxnSp>
                        <p:cxnSp>
                          <p:nvCxnSpPr>
                            <p:cNvPr id="38" name="AutoShape 55"/>
                            <p:cNvCxnSpPr>
                              <a:cxnSpLocks noChangeShapeType="1"/>
                              <a:endCxn id="15" idx="3"/>
                            </p:cNvCxnSpPr>
                            <p:nvPr/>
                          </p:nvCxnSpPr>
                          <p:spPr bwMode="auto">
                            <a:xfrm rot="10800000">
                              <a:off x="1272" y="5450"/>
                              <a:ext cx="1292" cy="25"/>
                            </a:xfrm>
                            <a:prstGeom prst="straightConnector1">
                              <a:avLst/>
                            </a:prstGeom>
                            <a:noFill/>
                            <a:ln w="38100">
                              <a:solidFill>
                                <a:srgbClr val="000000"/>
                              </a:solidFill>
                              <a:round/>
                              <a:headEnd/>
                              <a:tailEnd type="triangle" w="med" len="med"/>
                            </a:ln>
                          </p:spPr>
                        </p:cxnSp>
                        <p:cxnSp>
                          <p:nvCxnSpPr>
                            <p:cNvPr id="39" name="AutoShape 56"/>
                            <p:cNvCxnSpPr>
                              <a:cxnSpLocks noChangeShapeType="1"/>
                            </p:cNvCxnSpPr>
                            <p:nvPr/>
                          </p:nvCxnSpPr>
                          <p:spPr bwMode="auto">
                            <a:xfrm flipH="1">
                              <a:off x="5476" y="5235"/>
                              <a:ext cx="1" cy="1501"/>
                            </a:xfrm>
                            <a:prstGeom prst="straightConnector1">
                              <a:avLst/>
                            </a:prstGeom>
                            <a:noFill/>
                            <a:ln w="38100">
                              <a:solidFill>
                                <a:srgbClr val="000000"/>
                              </a:solidFill>
                              <a:round/>
                              <a:headEnd/>
                              <a:tailEnd/>
                            </a:ln>
                          </p:spPr>
                        </p:cxnSp>
                        <p:cxnSp>
                          <p:nvCxnSpPr>
                            <p:cNvPr id="40" name="AutoShape 57"/>
                            <p:cNvCxnSpPr>
                              <a:cxnSpLocks noChangeShapeType="1"/>
                            </p:cNvCxnSpPr>
                            <p:nvPr/>
                          </p:nvCxnSpPr>
                          <p:spPr bwMode="auto">
                            <a:xfrm flipH="1">
                              <a:off x="2176" y="6736"/>
                              <a:ext cx="3299" cy="0"/>
                            </a:xfrm>
                            <a:prstGeom prst="straightConnector1">
                              <a:avLst/>
                            </a:prstGeom>
                            <a:noFill/>
                            <a:ln w="38100">
                              <a:solidFill>
                                <a:srgbClr val="000000"/>
                              </a:solidFill>
                              <a:round/>
                              <a:headEnd/>
                              <a:tailEnd type="triangle" w="med" len="med"/>
                            </a:ln>
                          </p:spPr>
                        </p:cxnSp>
                        <p:cxnSp>
                          <p:nvCxnSpPr>
                            <p:cNvPr id="41" name="AutoShape 58"/>
                            <p:cNvCxnSpPr>
                              <a:cxnSpLocks noChangeShapeType="1"/>
                            </p:cNvCxnSpPr>
                            <p:nvPr/>
                          </p:nvCxnSpPr>
                          <p:spPr bwMode="auto">
                            <a:xfrm flipH="1">
                              <a:off x="2175" y="7489"/>
                              <a:ext cx="4664" cy="1"/>
                            </a:xfrm>
                            <a:prstGeom prst="straightConnector1">
                              <a:avLst/>
                            </a:prstGeom>
                            <a:noFill/>
                            <a:ln w="38100">
                              <a:solidFill>
                                <a:srgbClr val="000000"/>
                              </a:solidFill>
                              <a:round/>
                              <a:headEnd/>
                              <a:tailEnd type="triangle" w="med" len="med"/>
                            </a:ln>
                          </p:spPr>
                        </p:cxnSp>
                        <p:cxnSp>
                          <p:nvCxnSpPr>
                            <p:cNvPr id="42" name="AutoShape 59"/>
                            <p:cNvCxnSpPr>
                              <a:cxnSpLocks noChangeShapeType="1"/>
                            </p:cNvCxnSpPr>
                            <p:nvPr/>
                          </p:nvCxnSpPr>
                          <p:spPr bwMode="auto">
                            <a:xfrm flipH="1">
                              <a:off x="2176" y="8330"/>
                              <a:ext cx="6090" cy="1"/>
                            </a:xfrm>
                            <a:prstGeom prst="straightConnector1">
                              <a:avLst/>
                            </a:prstGeom>
                            <a:noFill/>
                            <a:ln w="38100">
                              <a:solidFill>
                                <a:srgbClr val="000000"/>
                              </a:solidFill>
                              <a:round/>
                              <a:headEnd/>
                              <a:tailEnd type="triangle" w="med" len="med"/>
                            </a:ln>
                          </p:spPr>
                        </p:cxnSp>
                        <p:cxnSp>
                          <p:nvCxnSpPr>
                            <p:cNvPr id="43" name="AutoShape 60"/>
                            <p:cNvCxnSpPr>
                              <a:cxnSpLocks noChangeShapeType="1"/>
                            </p:cNvCxnSpPr>
                            <p:nvPr/>
                          </p:nvCxnSpPr>
                          <p:spPr bwMode="auto">
                            <a:xfrm flipH="1">
                              <a:off x="2145" y="9138"/>
                              <a:ext cx="7545" cy="2"/>
                            </a:xfrm>
                            <a:prstGeom prst="straightConnector1">
                              <a:avLst/>
                            </a:prstGeom>
                            <a:noFill/>
                            <a:ln w="38100">
                              <a:solidFill>
                                <a:srgbClr val="000000"/>
                              </a:solidFill>
                              <a:round/>
                              <a:headEnd/>
                              <a:tailEnd type="triangle" w="med" len="med"/>
                            </a:ln>
                          </p:spPr>
                        </p:cxnSp>
                      </p:grpSp>
                      <p:cxnSp>
                        <p:nvCxnSpPr>
                          <p:cNvPr id="31" name="AutoShape 61"/>
                          <p:cNvCxnSpPr>
                            <a:cxnSpLocks noChangeShapeType="1"/>
                          </p:cNvCxnSpPr>
                          <p:nvPr/>
                        </p:nvCxnSpPr>
                        <p:spPr bwMode="auto">
                          <a:xfrm>
                            <a:off x="300" y="9539"/>
                            <a:ext cx="3120" cy="0"/>
                          </a:xfrm>
                          <a:prstGeom prst="straightConnector1">
                            <a:avLst/>
                          </a:prstGeom>
                          <a:noFill/>
                          <a:ln w="38100">
                            <a:solidFill>
                              <a:srgbClr val="000000"/>
                            </a:solidFill>
                            <a:round/>
                            <a:headEnd/>
                            <a:tailEnd/>
                          </a:ln>
                        </p:spPr>
                      </p:cxnSp>
                      <p:sp>
                        <p:nvSpPr>
                          <p:cNvPr id="32" name="Text Box 62"/>
                          <p:cNvSpPr txBox="1">
                            <a:spLocks noChangeArrowheads="1"/>
                          </p:cNvSpPr>
                          <p:nvPr/>
                        </p:nvSpPr>
                        <p:spPr bwMode="auto">
                          <a:xfrm>
                            <a:off x="-120" y="9621"/>
                            <a:ext cx="2490" cy="413"/>
                          </a:xfrm>
                          <a:prstGeom prst="rect">
                            <a:avLst/>
                          </a:prstGeom>
                          <a:solidFill>
                            <a:srgbClr val="33CCCC"/>
                          </a:solidFill>
                          <a:ln w="3810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1"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a:t>
                            </a:r>
                            <a:r>
                              <a:rPr kumimoji="0" lang="ar-DZ" sz="28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 </a:t>
                            </a: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 1169.83</a:t>
                            </a:r>
                            <a:endParaRPr kumimoji="0" lang="fr-FR" sz="3600" b="0" i="0" u="none" strike="noStrike" cap="none" normalizeH="0" baseline="0" dirty="0" smtClean="0">
                              <a:ln>
                                <a:noFill/>
                              </a:ln>
                              <a:solidFill>
                                <a:schemeClr val="bg1"/>
                              </a:solidFill>
                              <a:effectLst/>
                              <a:latin typeface="Arial" pitchFamily="34" charset="0"/>
                              <a:cs typeface="Arial" pitchFamily="34" charset="0"/>
                            </a:endParaRPr>
                          </a:p>
                        </p:txBody>
                      </p:sp>
                    </p:grpSp>
                  </p:grpSp>
                </p:grpSp>
              </p:grpSp>
            </p:grpSp>
            <p:sp>
              <p:nvSpPr>
                <p:cNvPr id="6" name="Text Box 49"/>
                <p:cNvSpPr txBox="1">
                  <a:spLocks noChangeArrowheads="1"/>
                </p:cNvSpPr>
                <p:nvPr/>
              </p:nvSpPr>
              <p:spPr bwMode="auto">
                <a:xfrm>
                  <a:off x="1295400" y="2828575"/>
                  <a:ext cx="763562" cy="364612"/>
                </a:xfrm>
                <a:prstGeom prst="rect">
                  <a:avLst/>
                </a:prstGeom>
                <a:solidFill>
                  <a:srgbClr val="FFFFFF"/>
                </a:solidFill>
                <a:ln w="3810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1" eaLnBrk="1" fontAlgn="base" latinLnBrk="0" hangingPunct="1">
                    <a:lnSpc>
                      <a:spcPct val="100000"/>
                    </a:lnSpc>
                    <a:spcBef>
                      <a:spcPct val="0"/>
                    </a:spcBef>
                    <a:spcAft>
                      <a:spcPts val="1000"/>
                    </a:spcAft>
                    <a:buClrTx/>
                    <a:buSzTx/>
                    <a:buFontTx/>
                    <a:buNone/>
                    <a:tabLst/>
                  </a:pPr>
                  <a:r>
                    <a:rPr kumimoji="0" lang="fr-FR" sz="20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500</a:t>
                  </a:r>
                  <a:endParaRPr kumimoji="0" lang="fr-FR" sz="2800" b="0" i="0" u="none" strike="noStrike" cap="none" normalizeH="0" baseline="0" dirty="0" smtClean="0">
                    <a:ln>
                      <a:noFill/>
                    </a:ln>
                    <a:solidFill>
                      <a:schemeClr val="bg1"/>
                    </a:solidFill>
                    <a:effectLst/>
                    <a:latin typeface="Arial" pitchFamily="34" charset="0"/>
                    <a:cs typeface="Arial" pitchFamily="34" charset="0"/>
                  </a:endParaRPr>
                </a:p>
              </p:txBody>
            </p:sp>
          </p:grpSp>
          <p:sp>
            <p:nvSpPr>
              <p:cNvPr id="68" name="Rectangle 67"/>
              <p:cNvSpPr/>
              <p:nvPr/>
            </p:nvSpPr>
            <p:spPr>
              <a:xfrm>
                <a:off x="4267200" y="6172200"/>
                <a:ext cx="3416320" cy="461665"/>
              </a:xfrm>
              <a:prstGeom prst="rect">
                <a:avLst/>
              </a:prstGeom>
            </p:spPr>
            <p:txBody>
              <a:bodyPr wrap="none">
                <a:spAutoFit/>
              </a:bodyPr>
              <a:lstStyle/>
              <a:p>
                <a:r>
                  <a:rPr lang="ar-DZ" sz="2400" b="1" dirty="0" smtClean="0">
                    <a:solidFill>
                      <a:srgbClr val="FF0000"/>
                    </a:solidFill>
                    <a:latin typeface="Times New Roman" pitchFamily="18" charset="0"/>
                    <a:ea typeface="Arial" pitchFamily="34" charset="0"/>
                  </a:rPr>
                  <a:t>معدل الخصم ( التحيين)= 10 %</a:t>
                </a:r>
                <a:endParaRPr lang="fr-FR" sz="2400" dirty="0">
                  <a:solidFill>
                    <a:srgbClr val="FF0000"/>
                  </a:solidFill>
                </a:endParaRPr>
              </a:p>
            </p:txBody>
          </p:sp>
        </p:grpSp>
      </p:gr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4466267" y="304800"/>
            <a:ext cx="4217821" cy="523220"/>
          </a:xfrm>
          <a:prstGeom prst="rect">
            <a:avLst/>
          </a:prstGeom>
        </p:spPr>
        <p:txBody>
          <a:bodyPr wrap="none">
            <a:spAutoFit/>
          </a:bodyPr>
          <a:lstStyle/>
          <a:p>
            <a:pPr algn="r" rtl="1" fontAlgn="base">
              <a:spcBef>
                <a:spcPct val="0"/>
              </a:spcBef>
              <a:spcAft>
                <a:spcPct val="0"/>
              </a:spcAft>
            </a:pPr>
            <a:r>
              <a:rPr lang="ar-DZ" sz="2800" b="1" dirty="0" smtClean="0">
                <a:solidFill>
                  <a:srgbClr val="FF0000"/>
                </a:solidFill>
                <a:latin typeface="Times New Roman" pitchFamily="18" charset="0"/>
                <a:ea typeface="Calibri" pitchFamily="34" charset="0"/>
                <a:cs typeface="Times New Roman" pitchFamily="18" charset="0"/>
              </a:rPr>
              <a:t>المشروع </a:t>
            </a:r>
            <a:r>
              <a:rPr lang="fr-FR" sz="2800" b="1" dirty="0" smtClean="0">
                <a:solidFill>
                  <a:srgbClr val="FF0000"/>
                </a:solidFill>
                <a:latin typeface="Times New Roman" pitchFamily="18" charset="0"/>
                <a:ea typeface="Calibri" pitchFamily="34" charset="0"/>
                <a:cs typeface="Times New Roman" pitchFamily="18" charset="0"/>
              </a:rPr>
              <a:t>B</a:t>
            </a:r>
            <a:r>
              <a:rPr lang="ar-DZ" sz="2400" b="1" dirty="0" smtClean="0">
                <a:solidFill>
                  <a:schemeClr val="bg1"/>
                </a:solidFill>
                <a:latin typeface="Times New Roman" pitchFamily="18" charset="0"/>
                <a:ea typeface="Calibri" pitchFamily="34" charset="0"/>
                <a:cs typeface="Times New Roman" pitchFamily="18" charset="0"/>
              </a:rPr>
              <a:t>(معدل الخصم </a:t>
            </a:r>
            <a:r>
              <a:rPr lang="fr-FR" sz="2400" b="1" dirty="0" smtClean="0">
                <a:solidFill>
                  <a:schemeClr val="bg1"/>
                </a:solidFill>
                <a:latin typeface="Times New Roman" pitchFamily="18" charset="0"/>
                <a:ea typeface="Calibri" pitchFamily="34" charset="0"/>
                <a:cs typeface="Times New Roman" pitchFamily="18" charset="0"/>
              </a:rPr>
              <a:t>i = 10%</a:t>
            </a:r>
            <a:r>
              <a:rPr lang="ar-DZ" sz="2400" b="1" dirty="0" smtClean="0">
                <a:solidFill>
                  <a:schemeClr val="bg1"/>
                </a:solidFill>
                <a:latin typeface="Times New Roman" pitchFamily="18" charset="0"/>
                <a:ea typeface="Calibri" pitchFamily="34" charset="0"/>
                <a:cs typeface="Times New Roman" pitchFamily="18" charset="0"/>
              </a:rPr>
              <a:t>)</a:t>
            </a:r>
            <a:r>
              <a:rPr lang="ar-DZ" sz="2800" b="1" dirty="0" smtClean="0">
                <a:solidFill>
                  <a:schemeClr val="bg1"/>
                </a:solidFill>
                <a:latin typeface="Times New Roman" pitchFamily="18" charset="0"/>
                <a:ea typeface="Calibri" pitchFamily="34" charset="0"/>
                <a:cs typeface="Times New Roman" pitchFamily="18" charset="0"/>
              </a:rPr>
              <a:t>:</a:t>
            </a:r>
            <a:endParaRPr lang="ar-DZ" sz="2800" dirty="0" smtClean="0">
              <a:solidFill>
                <a:schemeClr val="bg1"/>
              </a:solidFill>
              <a:latin typeface="Times New Roman" pitchFamily="18" charset="0"/>
              <a:cs typeface="Times New Roman" pitchFamily="18" charset="0"/>
            </a:endParaRPr>
          </a:p>
        </p:txBody>
      </p:sp>
      <p:graphicFrame>
        <p:nvGraphicFramePr>
          <p:cNvPr id="5" name="Tableau 4"/>
          <p:cNvGraphicFramePr>
            <a:graphicFrameLocks noGrp="1"/>
          </p:cNvGraphicFramePr>
          <p:nvPr/>
        </p:nvGraphicFramePr>
        <p:xfrm>
          <a:off x="76200" y="975360"/>
          <a:ext cx="8915400" cy="1524000"/>
        </p:xfrm>
        <a:graphic>
          <a:graphicData uri="http://schemas.openxmlformats.org/drawingml/2006/table">
            <a:tbl>
              <a:tblPr rtl="1"/>
              <a:tblGrid>
                <a:gridCol w="2591340"/>
                <a:gridCol w="1264068"/>
                <a:gridCol w="1265308"/>
                <a:gridCol w="1264068"/>
                <a:gridCol w="1265308"/>
                <a:gridCol w="1265308"/>
              </a:tblGrid>
              <a:tr h="0">
                <a:tc>
                  <a:txBody>
                    <a:bodyPr/>
                    <a:lstStyle/>
                    <a:p>
                      <a:pPr marL="0" marR="0" algn="just" rtl="1">
                        <a:spcBef>
                          <a:spcPts val="0"/>
                        </a:spcBef>
                        <a:spcAft>
                          <a:spcPts val="0"/>
                        </a:spcAft>
                      </a:pPr>
                      <a:r>
                        <a:rPr lang="ar-DZ" sz="2400" b="1" dirty="0">
                          <a:solidFill>
                            <a:schemeClr val="bg1"/>
                          </a:solidFill>
                          <a:latin typeface="Times New Roman" pitchFamily="18" charset="0"/>
                          <a:ea typeface="Calibri"/>
                          <a:cs typeface="Times New Roman" pitchFamily="18" charset="0"/>
                        </a:rPr>
                        <a:t>السنوات</a:t>
                      </a:r>
                      <a:endParaRPr lang="fr-FR" sz="2400" dirty="0">
                        <a:solidFill>
                          <a:schemeClr val="bg1"/>
                        </a:solidFill>
                        <a:latin typeface="Times New Roman" pitchFamily="18" charset="0"/>
                        <a:ea typeface="Times New Roman"/>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spcBef>
                          <a:spcPts val="0"/>
                        </a:spcBef>
                        <a:spcAft>
                          <a:spcPts val="0"/>
                        </a:spcAft>
                      </a:pPr>
                      <a:r>
                        <a:rPr lang="ar-DZ" sz="2400" b="1">
                          <a:solidFill>
                            <a:schemeClr val="bg1"/>
                          </a:solidFill>
                          <a:latin typeface="Times New Roman" pitchFamily="18" charset="0"/>
                          <a:ea typeface="Calibri"/>
                          <a:cs typeface="Times New Roman" pitchFamily="18" charset="0"/>
                        </a:rPr>
                        <a:t>1</a:t>
                      </a:r>
                      <a:endParaRPr lang="fr-FR" sz="2400">
                        <a:solidFill>
                          <a:schemeClr val="bg1"/>
                        </a:solidFill>
                        <a:latin typeface="Times New Roman" pitchFamily="18" charset="0"/>
                        <a:ea typeface="Times New Roman"/>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spcBef>
                          <a:spcPts val="0"/>
                        </a:spcBef>
                        <a:spcAft>
                          <a:spcPts val="0"/>
                        </a:spcAft>
                      </a:pPr>
                      <a:r>
                        <a:rPr lang="ar-DZ" sz="2400" b="1">
                          <a:solidFill>
                            <a:schemeClr val="bg1"/>
                          </a:solidFill>
                          <a:latin typeface="Times New Roman" pitchFamily="18" charset="0"/>
                          <a:ea typeface="Calibri"/>
                          <a:cs typeface="Times New Roman" pitchFamily="18" charset="0"/>
                        </a:rPr>
                        <a:t>2</a:t>
                      </a:r>
                      <a:endParaRPr lang="fr-FR" sz="2400">
                        <a:solidFill>
                          <a:schemeClr val="bg1"/>
                        </a:solidFill>
                        <a:latin typeface="Times New Roman" pitchFamily="18" charset="0"/>
                        <a:ea typeface="Times New Roman"/>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spcBef>
                          <a:spcPts val="0"/>
                        </a:spcBef>
                        <a:spcAft>
                          <a:spcPts val="0"/>
                        </a:spcAft>
                      </a:pPr>
                      <a:r>
                        <a:rPr lang="ar-DZ" sz="2400" b="1">
                          <a:solidFill>
                            <a:schemeClr val="bg1"/>
                          </a:solidFill>
                          <a:latin typeface="Times New Roman" pitchFamily="18" charset="0"/>
                          <a:ea typeface="Calibri"/>
                          <a:cs typeface="Times New Roman" pitchFamily="18" charset="0"/>
                        </a:rPr>
                        <a:t>3</a:t>
                      </a:r>
                      <a:endParaRPr lang="fr-FR" sz="2400">
                        <a:solidFill>
                          <a:schemeClr val="bg1"/>
                        </a:solidFill>
                        <a:latin typeface="Times New Roman" pitchFamily="18" charset="0"/>
                        <a:ea typeface="Times New Roman"/>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spcBef>
                          <a:spcPts val="0"/>
                        </a:spcBef>
                        <a:spcAft>
                          <a:spcPts val="0"/>
                        </a:spcAft>
                      </a:pPr>
                      <a:r>
                        <a:rPr lang="ar-DZ" sz="2400" b="1">
                          <a:solidFill>
                            <a:schemeClr val="bg1"/>
                          </a:solidFill>
                          <a:latin typeface="Times New Roman" pitchFamily="18" charset="0"/>
                          <a:ea typeface="Calibri"/>
                          <a:cs typeface="Times New Roman" pitchFamily="18" charset="0"/>
                        </a:rPr>
                        <a:t>4</a:t>
                      </a:r>
                      <a:endParaRPr lang="fr-FR" sz="2400">
                        <a:solidFill>
                          <a:schemeClr val="bg1"/>
                        </a:solidFill>
                        <a:latin typeface="Times New Roman" pitchFamily="18" charset="0"/>
                        <a:ea typeface="Times New Roman"/>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spcBef>
                          <a:spcPts val="0"/>
                        </a:spcBef>
                        <a:spcAft>
                          <a:spcPts val="0"/>
                        </a:spcAft>
                      </a:pPr>
                      <a:r>
                        <a:rPr lang="ar-DZ" sz="2400" b="1" dirty="0">
                          <a:solidFill>
                            <a:schemeClr val="bg1"/>
                          </a:solidFill>
                          <a:latin typeface="Times New Roman" pitchFamily="18" charset="0"/>
                          <a:ea typeface="Calibri"/>
                          <a:cs typeface="Times New Roman" pitchFamily="18" charset="0"/>
                        </a:rPr>
                        <a:t>5</a:t>
                      </a:r>
                      <a:endParaRPr lang="fr-FR" sz="2400" dirty="0">
                        <a:solidFill>
                          <a:schemeClr val="bg1"/>
                        </a:solidFill>
                        <a:latin typeface="Times New Roman" pitchFamily="18" charset="0"/>
                        <a:ea typeface="Times New Roman"/>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99FF"/>
                    </a:solidFill>
                  </a:tcPr>
                </a:tc>
              </a:tr>
              <a:tr h="0">
                <a:tc>
                  <a:txBody>
                    <a:bodyPr/>
                    <a:lstStyle/>
                    <a:p>
                      <a:pPr marL="0" marR="0" algn="just" rtl="1">
                        <a:spcBef>
                          <a:spcPts val="0"/>
                        </a:spcBef>
                        <a:spcAft>
                          <a:spcPts val="0"/>
                        </a:spcAft>
                      </a:pPr>
                      <a:r>
                        <a:rPr lang="ar-DZ" sz="2400" b="1" dirty="0">
                          <a:solidFill>
                            <a:schemeClr val="bg1"/>
                          </a:solidFill>
                          <a:latin typeface="Times New Roman" pitchFamily="18" charset="0"/>
                          <a:ea typeface="Calibri"/>
                          <a:cs typeface="Times New Roman" pitchFamily="18" charset="0"/>
                        </a:rPr>
                        <a:t>التدفق </a:t>
                      </a:r>
                      <a:endParaRPr lang="fr-FR" sz="2400" dirty="0">
                        <a:solidFill>
                          <a:schemeClr val="bg1"/>
                        </a:solidFill>
                        <a:latin typeface="Times New Roman" pitchFamily="18" charset="0"/>
                        <a:ea typeface="Times New Roman"/>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0">
                        <a:spcBef>
                          <a:spcPts val="0"/>
                        </a:spcBef>
                        <a:spcAft>
                          <a:spcPts val="0"/>
                        </a:spcAft>
                      </a:pPr>
                      <a:r>
                        <a:rPr lang="fr-FR" sz="2400" b="1" dirty="0">
                          <a:solidFill>
                            <a:schemeClr val="bg1"/>
                          </a:solidFill>
                          <a:latin typeface="Times New Roman" pitchFamily="18" charset="0"/>
                          <a:ea typeface="Calibri"/>
                          <a:cs typeface="Times New Roman" pitchFamily="18" charset="0"/>
                        </a:rPr>
                        <a:t>300</a:t>
                      </a:r>
                      <a:endParaRPr lang="fr-FR" sz="2400" dirty="0">
                        <a:solidFill>
                          <a:schemeClr val="bg1"/>
                        </a:solidFill>
                        <a:latin typeface="Times New Roman" pitchFamily="18" charset="0"/>
                        <a:ea typeface="Times New Roman"/>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0">
                        <a:spcBef>
                          <a:spcPts val="0"/>
                        </a:spcBef>
                        <a:spcAft>
                          <a:spcPts val="0"/>
                        </a:spcAft>
                      </a:pPr>
                      <a:r>
                        <a:rPr lang="fr-FR" sz="2400" b="1" dirty="0">
                          <a:solidFill>
                            <a:schemeClr val="bg1"/>
                          </a:solidFill>
                          <a:latin typeface="Times New Roman" pitchFamily="18" charset="0"/>
                          <a:ea typeface="Calibri"/>
                          <a:cs typeface="Times New Roman" pitchFamily="18" charset="0"/>
                        </a:rPr>
                        <a:t>500</a:t>
                      </a:r>
                      <a:endParaRPr lang="fr-FR" sz="2400" dirty="0">
                        <a:solidFill>
                          <a:schemeClr val="bg1"/>
                        </a:solidFill>
                        <a:latin typeface="Times New Roman" pitchFamily="18" charset="0"/>
                        <a:ea typeface="Times New Roman"/>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0">
                        <a:spcBef>
                          <a:spcPts val="0"/>
                        </a:spcBef>
                        <a:spcAft>
                          <a:spcPts val="0"/>
                        </a:spcAft>
                      </a:pPr>
                      <a:r>
                        <a:rPr lang="fr-FR" sz="2400" b="1" dirty="0">
                          <a:solidFill>
                            <a:schemeClr val="bg1"/>
                          </a:solidFill>
                          <a:latin typeface="Times New Roman" pitchFamily="18" charset="0"/>
                          <a:ea typeface="Calibri"/>
                          <a:cs typeface="Times New Roman" pitchFamily="18" charset="0"/>
                        </a:rPr>
                        <a:t>800</a:t>
                      </a:r>
                      <a:endParaRPr lang="fr-FR" sz="2400" dirty="0">
                        <a:solidFill>
                          <a:schemeClr val="bg1"/>
                        </a:solidFill>
                        <a:latin typeface="Times New Roman" pitchFamily="18" charset="0"/>
                        <a:ea typeface="Times New Roman"/>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0">
                        <a:spcBef>
                          <a:spcPts val="0"/>
                        </a:spcBef>
                        <a:spcAft>
                          <a:spcPts val="0"/>
                        </a:spcAft>
                      </a:pPr>
                      <a:r>
                        <a:rPr lang="fr-FR" sz="2400" b="1" dirty="0">
                          <a:solidFill>
                            <a:schemeClr val="bg1"/>
                          </a:solidFill>
                          <a:latin typeface="Times New Roman" pitchFamily="18" charset="0"/>
                          <a:ea typeface="Calibri"/>
                          <a:cs typeface="Times New Roman" pitchFamily="18" charset="0"/>
                        </a:rPr>
                        <a:t>2200</a:t>
                      </a:r>
                      <a:endParaRPr lang="fr-FR" sz="2400" dirty="0">
                        <a:solidFill>
                          <a:schemeClr val="bg1"/>
                        </a:solidFill>
                        <a:latin typeface="Times New Roman" pitchFamily="18" charset="0"/>
                        <a:ea typeface="Times New Roman"/>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0">
                        <a:spcBef>
                          <a:spcPts val="0"/>
                        </a:spcBef>
                        <a:spcAft>
                          <a:spcPts val="0"/>
                        </a:spcAft>
                      </a:pPr>
                      <a:r>
                        <a:rPr lang="fr-FR" sz="2400" b="1" dirty="0">
                          <a:solidFill>
                            <a:schemeClr val="bg1"/>
                          </a:solidFill>
                          <a:latin typeface="Times New Roman" pitchFamily="18" charset="0"/>
                          <a:ea typeface="Calibri"/>
                          <a:cs typeface="Times New Roman" pitchFamily="18" charset="0"/>
                        </a:rPr>
                        <a:t>2800</a:t>
                      </a:r>
                      <a:endParaRPr lang="fr-FR" sz="2400" dirty="0">
                        <a:solidFill>
                          <a:schemeClr val="bg1"/>
                        </a:solidFill>
                        <a:latin typeface="Times New Roman" pitchFamily="18" charset="0"/>
                        <a:ea typeface="Times New Roman"/>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99FF"/>
                    </a:solidFill>
                  </a:tcPr>
                </a:tc>
              </a:tr>
              <a:tr h="0">
                <a:tc>
                  <a:txBody>
                    <a:bodyPr/>
                    <a:lstStyle/>
                    <a:p>
                      <a:pPr marL="0" marR="0" algn="just" rtl="1">
                        <a:spcBef>
                          <a:spcPts val="0"/>
                        </a:spcBef>
                        <a:spcAft>
                          <a:spcPts val="0"/>
                        </a:spcAft>
                      </a:pPr>
                      <a:r>
                        <a:rPr lang="ar-DZ" sz="2400" b="1" dirty="0">
                          <a:solidFill>
                            <a:schemeClr val="bg1"/>
                          </a:solidFill>
                          <a:latin typeface="Times New Roman" pitchFamily="18" charset="0"/>
                          <a:ea typeface="Calibri"/>
                          <a:cs typeface="Times New Roman" pitchFamily="18" charset="0"/>
                        </a:rPr>
                        <a:t>التدفق </a:t>
                      </a:r>
                      <a:r>
                        <a:rPr lang="ar-DZ" sz="2400" b="1" dirty="0" smtClean="0">
                          <a:solidFill>
                            <a:schemeClr val="bg1"/>
                          </a:solidFill>
                          <a:latin typeface="Times New Roman" pitchFamily="18" charset="0"/>
                          <a:ea typeface="Calibri"/>
                          <a:cs typeface="Times New Roman" pitchFamily="18" charset="0"/>
                        </a:rPr>
                        <a:t>المخصوم </a:t>
                      </a:r>
                      <a:r>
                        <a:rPr lang="ar-DZ" sz="2800" b="1" dirty="0" smtClean="0">
                          <a:solidFill>
                            <a:srgbClr val="FF0000"/>
                          </a:solidFill>
                          <a:latin typeface="Times New Roman" pitchFamily="18" charset="0"/>
                          <a:ea typeface="Calibri"/>
                          <a:cs typeface="Times New Roman" pitchFamily="18" charset="0"/>
                        </a:rPr>
                        <a:t>(</a:t>
                      </a:r>
                      <a:r>
                        <a:rPr lang="ar-DZ" sz="2400" b="1" dirty="0" smtClean="0">
                          <a:solidFill>
                            <a:srgbClr val="FF0000"/>
                          </a:solidFill>
                          <a:latin typeface="Times New Roman" pitchFamily="18" charset="0"/>
                          <a:ea typeface="Calibri"/>
                          <a:cs typeface="Times New Roman" pitchFamily="18" charset="0"/>
                        </a:rPr>
                        <a:t>محين)</a:t>
                      </a:r>
                      <a:endParaRPr lang="fr-FR" sz="2400" dirty="0">
                        <a:solidFill>
                          <a:schemeClr val="bg1"/>
                        </a:solidFill>
                        <a:latin typeface="Times New Roman" pitchFamily="18" charset="0"/>
                        <a:ea typeface="Times New Roman"/>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0">
                        <a:spcBef>
                          <a:spcPts val="0"/>
                        </a:spcBef>
                        <a:spcAft>
                          <a:spcPts val="0"/>
                        </a:spcAft>
                      </a:pPr>
                      <a:r>
                        <a:rPr lang="fr-FR" sz="2400" b="1" dirty="0">
                          <a:solidFill>
                            <a:schemeClr val="bg1"/>
                          </a:solidFill>
                          <a:latin typeface="Times New Roman" pitchFamily="18" charset="0"/>
                          <a:ea typeface="Calibri"/>
                          <a:cs typeface="Times New Roman" pitchFamily="18" charset="0"/>
                        </a:rPr>
                        <a:t>272.72</a:t>
                      </a:r>
                      <a:endParaRPr lang="fr-FR" sz="2400" dirty="0">
                        <a:solidFill>
                          <a:schemeClr val="bg1"/>
                        </a:solidFill>
                        <a:latin typeface="Times New Roman" pitchFamily="18" charset="0"/>
                        <a:ea typeface="Times New Roman"/>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0">
                        <a:spcBef>
                          <a:spcPts val="0"/>
                        </a:spcBef>
                        <a:spcAft>
                          <a:spcPts val="0"/>
                        </a:spcAft>
                      </a:pPr>
                      <a:r>
                        <a:rPr lang="fr-FR" sz="2400" b="1" dirty="0">
                          <a:solidFill>
                            <a:schemeClr val="bg1"/>
                          </a:solidFill>
                          <a:latin typeface="Times New Roman" pitchFamily="18" charset="0"/>
                          <a:ea typeface="Calibri"/>
                          <a:cs typeface="Times New Roman" pitchFamily="18" charset="0"/>
                        </a:rPr>
                        <a:t>413.22</a:t>
                      </a:r>
                      <a:endParaRPr lang="fr-FR" sz="2400" dirty="0">
                        <a:solidFill>
                          <a:schemeClr val="bg1"/>
                        </a:solidFill>
                        <a:latin typeface="Times New Roman" pitchFamily="18" charset="0"/>
                        <a:ea typeface="Times New Roman"/>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0">
                        <a:spcBef>
                          <a:spcPts val="0"/>
                        </a:spcBef>
                        <a:spcAft>
                          <a:spcPts val="0"/>
                        </a:spcAft>
                      </a:pPr>
                      <a:r>
                        <a:rPr lang="fr-FR" sz="2400" b="1" dirty="0">
                          <a:solidFill>
                            <a:schemeClr val="bg1"/>
                          </a:solidFill>
                          <a:latin typeface="Times New Roman" pitchFamily="18" charset="0"/>
                          <a:ea typeface="Calibri"/>
                          <a:cs typeface="Times New Roman" pitchFamily="18" charset="0"/>
                        </a:rPr>
                        <a:t>601.05</a:t>
                      </a:r>
                      <a:endParaRPr lang="fr-FR" sz="2400" dirty="0">
                        <a:solidFill>
                          <a:schemeClr val="bg1"/>
                        </a:solidFill>
                        <a:latin typeface="Times New Roman" pitchFamily="18" charset="0"/>
                        <a:ea typeface="Times New Roman"/>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0">
                        <a:spcBef>
                          <a:spcPts val="0"/>
                        </a:spcBef>
                        <a:spcAft>
                          <a:spcPts val="0"/>
                        </a:spcAft>
                      </a:pPr>
                      <a:r>
                        <a:rPr lang="fr-FR" sz="2400" b="1" dirty="0">
                          <a:solidFill>
                            <a:schemeClr val="bg1"/>
                          </a:solidFill>
                          <a:latin typeface="Times New Roman" pitchFamily="18" charset="0"/>
                          <a:ea typeface="Calibri"/>
                          <a:cs typeface="Times New Roman" pitchFamily="18" charset="0"/>
                        </a:rPr>
                        <a:t>1502.63</a:t>
                      </a:r>
                      <a:endParaRPr lang="fr-FR" sz="2400" dirty="0">
                        <a:solidFill>
                          <a:schemeClr val="bg1"/>
                        </a:solidFill>
                        <a:latin typeface="Times New Roman" pitchFamily="18" charset="0"/>
                        <a:ea typeface="Times New Roman"/>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0">
                        <a:spcBef>
                          <a:spcPts val="0"/>
                        </a:spcBef>
                        <a:spcAft>
                          <a:spcPts val="0"/>
                        </a:spcAft>
                      </a:pPr>
                      <a:r>
                        <a:rPr lang="fr-FR" sz="2400" b="1" dirty="0">
                          <a:solidFill>
                            <a:schemeClr val="bg1"/>
                          </a:solidFill>
                          <a:latin typeface="Times New Roman" pitchFamily="18" charset="0"/>
                          <a:ea typeface="Calibri"/>
                          <a:cs typeface="Times New Roman" pitchFamily="18" charset="0"/>
                        </a:rPr>
                        <a:t>1738.58</a:t>
                      </a:r>
                      <a:endParaRPr lang="fr-FR" sz="2400" dirty="0">
                        <a:solidFill>
                          <a:schemeClr val="bg1"/>
                        </a:solidFill>
                        <a:latin typeface="Times New Roman" pitchFamily="18" charset="0"/>
                        <a:ea typeface="Times New Roman"/>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99FF"/>
                    </a:solidFill>
                  </a:tcPr>
                </a:tc>
              </a:tr>
              <a:tr h="0">
                <a:tc>
                  <a:txBody>
                    <a:bodyPr/>
                    <a:lstStyle/>
                    <a:p>
                      <a:pPr marL="0" marR="0" algn="just" rtl="1">
                        <a:spcBef>
                          <a:spcPts val="0"/>
                        </a:spcBef>
                        <a:spcAft>
                          <a:spcPts val="0"/>
                        </a:spcAft>
                      </a:pPr>
                      <a:r>
                        <a:rPr lang="ar-DZ" sz="2400" b="1">
                          <a:solidFill>
                            <a:schemeClr val="bg1"/>
                          </a:solidFill>
                          <a:latin typeface="Times New Roman" pitchFamily="18" charset="0"/>
                          <a:ea typeface="Calibri"/>
                          <a:cs typeface="Times New Roman" pitchFamily="18" charset="0"/>
                        </a:rPr>
                        <a:t>التدفق المخصوم المتراكم</a:t>
                      </a:r>
                      <a:endParaRPr lang="fr-FR" sz="2400">
                        <a:solidFill>
                          <a:schemeClr val="bg1"/>
                        </a:solidFill>
                        <a:latin typeface="Times New Roman" pitchFamily="18" charset="0"/>
                        <a:ea typeface="Times New Roman"/>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0">
                        <a:spcBef>
                          <a:spcPts val="0"/>
                        </a:spcBef>
                        <a:spcAft>
                          <a:spcPts val="0"/>
                        </a:spcAft>
                      </a:pPr>
                      <a:r>
                        <a:rPr lang="fr-FR" sz="2400" b="1" dirty="0">
                          <a:solidFill>
                            <a:schemeClr val="bg1"/>
                          </a:solidFill>
                          <a:latin typeface="Times New Roman" pitchFamily="18" charset="0"/>
                          <a:ea typeface="Calibri"/>
                          <a:cs typeface="Times New Roman" pitchFamily="18" charset="0"/>
                        </a:rPr>
                        <a:t>272.72</a:t>
                      </a:r>
                      <a:endParaRPr lang="fr-FR" sz="2400" dirty="0">
                        <a:solidFill>
                          <a:schemeClr val="bg1"/>
                        </a:solidFill>
                        <a:latin typeface="Times New Roman" pitchFamily="18" charset="0"/>
                        <a:ea typeface="Times New Roman"/>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0">
                        <a:spcBef>
                          <a:spcPts val="0"/>
                        </a:spcBef>
                        <a:spcAft>
                          <a:spcPts val="0"/>
                        </a:spcAft>
                      </a:pPr>
                      <a:r>
                        <a:rPr lang="fr-FR" sz="2400" b="1" dirty="0">
                          <a:solidFill>
                            <a:schemeClr val="bg1"/>
                          </a:solidFill>
                          <a:latin typeface="Times New Roman" pitchFamily="18" charset="0"/>
                          <a:ea typeface="Calibri"/>
                          <a:cs typeface="Times New Roman" pitchFamily="18" charset="0"/>
                        </a:rPr>
                        <a:t>685.94</a:t>
                      </a:r>
                      <a:endParaRPr lang="fr-FR" sz="2400" dirty="0">
                        <a:solidFill>
                          <a:schemeClr val="bg1"/>
                        </a:solidFill>
                        <a:latin typeface="Times New Roman" pitchFamily="18" charset="0"/>
                        <a:ea typeface="Times New Roman"/>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0">
                        <a:spcBef>
                          <a:spcPts val="0"/>
                        </a:spcBef>
                        <a:spcAft>
                          <a:spcPts val="0"/>
                        </a:spcAft>
                      </a:pPr>
                      <a:r>
                        <a:rPr lang="fr-FR" sz="2400" b="1" dirty="0">
                          <a:solidFill>
                            <a:schemeClr val="bg1"/>
                          </a:solidFill>
                          <a:latin typeface="Times New Roman" pitchFamily="18" charset="0"/>
                          <a:ea typeface="Calibri"/>
                          <a:cs typeface="Times New Roman" pitchFamily="18" charset="0"/>
                        </a:rPr>
                        <a:t>1286.99</a:t>
                      </a:r>
                      <a:endParaRPr lang="fr-FR" sz="2400" dirty="0">
                        <a:solidFill>
                          <a:schemeClr val="bg1"/>
                        </a:solidFill>
                        <a:latin typeface="Times New Roman" pitchFamily="18" charset="0"/>
                        <a:ea typeface="Times New Roman"/>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0">
                        <a:spcBef>
                          <a:spcPts val="0"/>
                        </a:spcBef>
                        <a:spcAft>
                          <a:spcPts val="0"/>
                        </a:spcAft>
                      </a:pPr>
                      <a:r>
                        <a:rPr lang="fr-FR" sz="2400" b="1" dirty="0">
                          <a:solidFill>
                            <a:schemeClr val="bg1"/>
                          </a:solidFill>
                          <a:latin typeface="Times New Roman" pitchFamily="18" charset="0"/>
                          <a:ea typeface="Calibri"/>
                          <a:cs typeface="Times New Roman" pitchFamily="18" charset="0"/>
                        </a:rPr>
                        <a:t>2789.62</a:t>
                      </a:r>
                      <a:endParaRPr lang="fr-FR" sz="2400" dirty="0">
                        <a:solidFill>
                          <a:schemeClr val="bg1"/>
                        </a:solidFill>
                        <a:latin typeface="Times New Roman" pitchFamily="18" charset="0"/>
                        <a:ea typeface="Times New Roman"/>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0">
                        <a:spcBef>
                          <a:spcPts val="0"/>
                        </a:spcBef>
                        <a:spcAft>
                          <a:spcPts val="0"/>
                        </a:spcAft>
                      </a:pPr>
                      <a:r>
                        <a:rPr lang="fr-FR" sz="2400" b="1" dirty="0">
                          <a:solidFill>
                            <a:schemeClr val="bg1"/>
                          </a:solidFill>
                          <a:latin typeface="Times New Roman" pitchFamily="18" charset="0"/>
                          <a:ea typeface="Calibri"/>
                          <a:cs typeface="Times New Roman" pitchFamily="18" charset="0"/>
                        </a:rPr>
                        <a:t>4528.20</a:t>
                      </a:r>
                      <a:endParaRPr lang="fr-FR" sz="2400" dirty="0">
                        <a:solidFill>
                          <a:schemeClr val="bg1"/>
                        </a:solidFill>
                        <a:latin typeface="Times New Roman" pitchFamily="18" charset="0"/>
                        <a:ea typeface="Times New Roman"/>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99FF"/>
                    </a:solidFill>
                  </a:tcPr>
                </a:tc>
              </a:tr>
            </a:tbl>
          </a:graphicData>
        </a:graphic>
      </p:graphicFrame>
      <p:grpSp>
        <p:nvGrpSpPr>
          <p:cNvPr id="6" name="Groupe 5"/>
          <p:cNvGrpSpPr/>
          <p:nvPr/>
        </p:nvGrpSpPr>
        <p:grpSpPr>
          <a:xfrm>
            <a:off x="990600" y="2362200"/>
            <a:ext cx="1524000" cy="1073150"/>
            <a:chOff x="2360612" y="4497388"/>
            <a:chExt cx="1524000" cy="1073150"/>
          </a:xfrm>
        </p:grpSpPr>
        <p:sp>
          <p:nvSpPr>
            <p:cNvPr id="7" name="Zone de texte 2"/>
            <p:cNvSpPr txBox="1">
              <a:spLocks noChangeArrowheads="1"/>
            </p:cNvSpPr>
            <p:nvPr/>
          </p:nvSpPr>
          <p:spPr bwMode="auto">
            <a:xfrm>
              <a:off x="2450306" y="5106988"/>
              <a:ext cx="1434306" cy="46355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dirty="0" smtClean="0">
                  <a:ln>
                    <a:noFill/>
                  </a:ln>
                  <a:solidFill>
                    <a:srgbClr val="FF0000"/>
                  </a:solidFill>
                  <a:effectLst/>
                  <a:latin typeface="Times New Roman" pitchFamily="18" charset="0"/>
                  <a:ea typeface="Arial" pitchFamily="34" charset="0"/>
                  <a:cs typeface="Times New Roman" pitchFamily="18" charset="0"/>
                </a:rPr>
                <a:t>I</a:t>
              </a:r>
              <a:r>
                <a:rPr kumimoji="0" lang="fr-FR" sz="2800" b="1" i="0" u="none" strike="noStrike" cap="none" normalizeH="0" baseline="-25000" dirty="0" smtClean="0">
                  <a:ln>
                    <a:noFill/>
                  </a:ln>
                  <a:solidFill>
                    <a:srgbClr val="FF0000"/>
                  </a:solidFill>
                  <a:effectLst/>
                  <a:latin typeface="Times New Roman" pitchFamily="18" charset="0"/>
                  <a:ea typeface="Arial" pitchFamily="34" charset="0"/>
                  <a:cs typeface="Times New Roman" pitchFamily="18" charset="0"/>
                </a:rPr>
                <a:t>0</a:t>
              </a:r>
              <a:r>
                <a:rPr kumimoji="0" lang="fr-FR" sz="2800" b="1" i="0" u="none" strike="noStrike" cap="none" normalizeH="0" baseline="0" dirty="0" smtClean="0">
                  <a:ln>
                    <a:noFill/>
                  </a:ln>
                  <a:solidFill>
                    <a:srgbClr val="FF0000"/>
                  </a:solidFill>
                  <a:effectLst/>
                  <a:latin typeface="Times New Roman" pitchFamily="18" charset="0"/>
                  <a:ea typeface="Arial" pitchFamily="34" charset="0"/>
                  <a:cs typeface="Times New Roman" pitchFamily="18" charset="0"/>
                </a:rPr>
                <a:t>=3000</a:t>
              </a:r>
              <a:endParaRPr kumimoji="0" lang="fr-FR" sz="2800" b="0" i="0" u="none" strike="noStrike" cap="none" normalizeH="0" baseline="0" dirty="0" smtClean="0">
                <a:ln>
                  <a:noFill/>
                </a:ln>
                <a:solidFill>
                  <a:srgbClr val="FF0000"/>
                </a:solidFill>
                <a:effectLst/>
                <a:latin typeface="Times New Roman" pitchFamily="18" charset="0"/>
                <a:cs typeface="Times New Roman" pitchFamily="18" charset="0"/>
              </a:endParaRPr>
            </a:p>
          </p:txBody>
        </p:sp>
        <p:cxnSp>
          <p:nvCxnSpPr>
            <p:cNvPr id="8" name="Connecteur droit avec flèche 7"/>
            <p:cNvCxnSpPr/>
            <p:nvPr/>
          </p:nvCxnSpPr>
          <p:spPr>
            <a:xfrm rot="5400000" flipH="1" flipV="1">
              <a:off x="1828006" y="5029994"/>
              <a:ext cx="1066800" cy="1588"/>
            </a:xfrm>
            <a:prstGeom prst="straightConnector1">
              <a:avLst/>
            </a:prstGeom>
            <a:ln w="38100">
              <a:solidFill>
                <a:schemeClr val="bg1"/>
              </a:solidFill>
              <a:tailEnd type="arrow"/>
            </a:ln>
          </p:spPr>
          <p:style>
            <a:lnRef idx="1">
              <a:schemeClr val="accent1"/>
            </a:lnRef>
            <a:fillRef idx="0">
              <a:schemeClr val="accent1"/>
            </a:fillRef>
            <a:effectRef idx="0">
              <a:schemeClr val="accent1"/>
            </a:effectRef>
            <a:fontRef idx="minor">
              <a:schemeClr val="tx1"/>
            </a:fontRef>
          </p:style>
        </p:cxnSp>
      </p:grpSp>
      <p:sp>
        <p:nvSpPr>
          <p:cNvPr id="102406" name="Rectangle 6"/>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fr-FR"/>
          </a:p>
        </p:txBody>
      </p:sp>
      <p:sp>
        <p:nvSpPr>
          <p:cNvPr id="102407" name="Rectangle 7"/>
          <p:cNvSpPr>
            <a:spLocks noChangeArrowheads="1"/>
          </p:cNvSpPr>
          <p:nvPr/>
        </p:nvSpPr>
        <p:spPr bwMode="auto">
          <a:xfrm>
            <a:off x="4038600" y="2514600"/>
            <a:ext cx="4876800" cy="52322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r" defTabSz="914400" rtl="1" eaLnBrk="0" fontAlgn="base" latinLnBrk="0" hangingPunct="0">
              <a:lnSpc>
                <a:spcPct val="100000"/>
              </a:lnSpc>
              <a:spcBef>
                <a:spcPct val="0"/>
              </a:spcBef>
              <a:spcAft>
                <a:spcPct val="0"/>
              </a:spcAft>
              <a:buClrTx/>
              <a:buSzTx/>
              <a:buFontTx/>
              <a:buNone/>
              <a:tabLst/>
            </a:pPr>
            <a:r>
              <a:rPr kumimoji="0" lang="ar-SA" sz="28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من </a:t>
            </a:r>
            <a:r>
              <a:rPr kumimoji="0" lang="ar-SA" sz="2800" b="1" i="0" u="none" strike="noStrike" cap="none" normalizeH="0" baseline="0" dirty="0" err="1" smtClean="0">
                <a:ln>
                  <a:noFill/>
                </a:ln>
                <a:solidFill>
                  <a:srgbClr val="FF0000"/>
                </a:solidFill>
                <a:effectLst/>
                <a:latin typeface="Times New Roman" pitchFamily="18" charset="0"/>
                <a:ea typeface="Calibri" pitchFamily="34" charset="0"/>
                <a:cs typeface="Times New Roman" pitchFamily="18" charset="0"/>
              </a:rPr>
              <a:t>الجدو</a:t>
            </a:r>
            <a:r>
              <a:rPr kumimoji="0" lang="ar-DZ" sz="28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ل:</a:t>
            </a:r>
            <a:r>
              <a:rPr kumimoji="0" lang="ar-DZ" sz="2800" b="1" i="0" u="none" strike="noStrike" cap="none" normalizeH="0" dirty="0" smtClean="0">
                <a:ln>
                  <a:noFill/>
                </a:ln>
                <a:solidFill>
                  <a:srgbClr val="FF0000"/>
                </a:solidFill>
                <a:effectLst/>
                <a:latin typeface="Times New Roman" pitchFamily="18" charset="0"/>
                <a:ea typeface="Calibri" pitchFamily="34" charset="0"/>
                <a:cs typeface="Times New Roman" pitchFamily="18" charset="0"/>
              </a:rPr>
              <a:t> </a:t>
            </a:r>
            <a:r>
              <a:rPr kumimoji="0" lang="ar-SA"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سن</a:t>
            </a:r>
            <a:r>
              <a:rPr kumimoji="0" lang="ar-DZ"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ة</a:t>
            </a:r>
            <a:r>
              <a:rPr kumimoji="0" lang="ar-SA"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 الاسترداد هي السنة </a:t>
            </a:r>
            <a:r>
              <a:rPr kumimoji="0" lang="ar-DZ"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5.</a:t>
            </a:r>
            <a:endParaRPr kumimoji="0" lang="fr-FR" sz="2800" b="0"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102408" name="Rectangle 8"/>
          <p:cNvSpPr>
            <a:spLocks noChangeArrowheads="1"/>
          </p:cNvSpPr>
          <p:nvPr/>
        </p:nvSpPr>
        <p:spPr bwMode="auto">
          <a:xfrm>
            <a:off x="2590800" y="3094220"/>
            <a:ext cx="6340197" cy="52322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just" defTabSz="914400" rtl="1" eaLnBrk="0" fontAlgn="base" latinLnBrk="0" hangingPunct="0">
              <a:lnSpc>
                <a:spcPct val="100000"/>
              </a:lnSpc>
              <a:spcBef>
                <a:spcPct val="0"/>
              </a:spcBef>
              <a:spcAft>
                <a:spcPct val="0"/>
              </a:spcAft>
              <a:buClrTx/>
              <a:buSzTx/>
              <a:buFontTx/>
              <a:buNone/>
              <a:tabLst/>
            </a:pPr>
            <a:r>
              <a:rPr kumimoji="0" lang="ar-SA" sz="28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إذن</a:t>
            </a:r>
            <a:r>
              <a:rPr kumimoji="0" lang="ar-DZ" sz="28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a:t>
            </a:r>
            <a:r>
              <a:rPr kumimoji="0" lang="ar-SA" sz="28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 </a:t>
            </a:r>
            <a:r>
              <a:rPr kumimoji="0" lang="ar-SA"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فترة الاسترداد هي </a:t>
            </a:r>
            <a:r>
              <a:rPr kumimoji="0" lang="ar-DZ" sz="28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4 </a:t>
            </a:r>
            <a:r>
              <a:rPr kumimoji="0" lang="ar-SA" sz="28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سنوات </a:t>
            </a:r>
            <a:r>
              <a:rPr kumimoji="0" lang="ar-SA"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وجزء من السنة </a:t>
            </a:r>
            <a:r>
              <a:rPr kumimoji="0" lang="ar-DZ"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5</a:t>
            </a:r>
            <a:endParaRPr kumimoji="0" lang="fr-FR" sz="2800" b="0" i="0" u="none" strike="noStrike" cap="none" normalizeH="0" baseline="0" dirty="0" smtClean="0">
              <a:ln>
                <a:noFill/>
              </a:ln>
              <a:solidFill>
                <a:schemeClr val="bg1"/>
              </a:solidFill>
              <a:effectLst/>
              <a:latin typeface="Times New Roman" pitchFamily="18" charset="0"/>
              <a:cs typeface="Times New Roman" pitchFamily="18" charset="0"/>
            </a:endParaRPr>
          </a:p>
        </p:txBody>
      </p:sp>
      <p:grpSp>
        <p:nvGrpSpPr>
          <p:cNvPr id="36" name="Groupe 35"/>
          <p:cNvGrpSpPr/>
          <p:nvPr/>
        </p:nvGrpSpPr>
        <p:grpSpPr>
          <a:xfrm>
            <a:off x="76200" y="3733800"/>
            <a:ext cx="4932685" cy="1102206"/>
            <a:chOff x="76200" y="3733800"/>
            <a:chExt cx="4904753" cy="1102206"/>
          </a:xfrm>
        </p:grpSpPr>
        <p:grpSp>
          <p:nvGrpSpPr>
            <p:cNvPr id="102409" name="Group 9"/>
            <p:cNvGrpSpPr>
              <a:grpSpLocks/>
            </p:cNvGrpSpPr>
            <p:nvPr/>
          </p:nvGrpSpPr>
          <p:grpSpPr bwMode="auto">
            <a:xfrm>
              <a:off x="76200" y="3733800"/>
              <a:ext cx="4904753" cy="1102206"/>
              <a:chOff x="3623" y="13987"/>
              <a:chExt cx="3885" cy="1074"/>
            </a:xfrm>
          </p:grpSpPr>
          <p:sp>
            <p:nvSpPr>
              <p:cNvPr id="102410" name="Zone de texte 2"/>
              <p:cNvSpPr txBox="1">
                <a:spLocks noChangeArrowheads="1"/>
              </p:cNvSpPr>
              <p:nvPr/>
            </p:nvSpPr>
            <p:spPr bwMode="auto">
              <a:xfrm>
                <a:off x="3623" y="13987"/>
                <a:ext cx="2535" cy="48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3000- 2789.62 = 210.38</a:t>
                </a:r>
                <a:endParaRPr kumimoji="0" lang="fr-FR" sz="24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102413" name="Zone de texte 2"/>
              <p:cNvSpPr txBox="1">
                <a:spLocks noChangeArrowheads="1"/>
              </p:cNvSpPr>
              <p:nvPr/>
            </p:nvSpPr>
            <p:spPr bwMode="auto">
              <a:xfrm>
                <a:off x="5108" y="14581"/>
                <a:ext cx="1050" cy="48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1738.58</a:t>
                </a:r>
                <a:endParaRPr kumimoji="0" lang="fr-FR" sz="24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102414" name="Zone de texte 2"/>
              <p:cNvSpPr txBox="1">
                <a:spLocks noChangeArrowheads="1"/>
              </p:cNvSpPr>
              <p:nvPr/>
            </p:nvSpPr>
            <p:spPr bwMode="auto">
              <a:xfrm>
                <a:off x="6504" y="14507"/>
                <a:ext cx="1004" cy="48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just"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12 mois</a:t>
                </a:r>
                <a:endParaRPr kumimoji="0" lang="fr-FR" sz="24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102415" name="Zone de texte 2"/>
              <p:cNvSpPr txBox="1">
                <a:spLocks noChangeArrowheads="1"/>
              </p:cNvSpPr>
              <p:nvPr/>
            </p:nvSpPr>
            <p:spPr bwMode="auto">
              <a:xfrm>
                <a:off x="6504" y="13987"/>
                <a:ext cx="899" cy="446"/>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x mois</a:t>
                </a:r>
                <a:endParaRPr kumimoji="0" lang="fr-FR" sz="2400" b="0" i="0" u="none" strike="noStrike" cap="none" normalizeH="0" baseline="0" dirty="0" smtClean="0">
                  <a:ln>
                    <a:noFill/>
                  </a:ln>
                  <a:solidFill>
                    <a:schemeClr val="bg1"/>
                  </a:solidFill>
                  <a:effectLst/>
                  <a:latin typeface="Times New Roman" pitchFamily="18" charset="0"/>
                  <a:cs typeface="Times New Roman" pitchFamily="18" charset="0"/>
                </a:endParaRPr>
              </a:p>
            </p:txBody>
          </p:sp>
        </p:grpSp>
        <p:cxnSp>
          <p:nvCxnSpPr>
            <p:cNvPr id="26" name="Connecteur droit avec flèche 25"/>
            <p:cNvCxnSpPr/>
            <p:nvPr/>
          </p:nvCxnSpPr>
          <p:spPr>
            <a:xfrm>
              <a:off x="3249120" y="4038600"/>
              <a:ext cx="457200" cy="1588"/>
            </a:xfrm>
            <a:prstGeom prst="straightConnector1">
              <a:avLst/>
            </a:prstGeom>
            <a:ln w="38100">
              <a:solidFill>
                <a:schemeClr val="bg1"/>
              </a:solidFill>
              <a:tailEnd type="arrow"/>
            </a:ln>
          </p:spPr>
          <p:style>
            <a:lnRef idx="1">
              <a:schemeClr val="accent1"/>
            </a:lnRef>
            <a:fillRef idx="0">
              <a:schemeClr val="accent1"/>
            </a:fillRef>
            <a:effectRef idx="0">
              <a:schemeClr val="accent1"/>
            </a:effectRef>
            <a:fontRef idx="minor">
              <a:schemeClr val="tx1"/>
            </a:fontRef>
          </p:style>
        </p:cxnSp>
        <p:cxnSp>
          <p:nvCxnSpPr>
            <p:cNvPr id="27" name="Connecteur droit avec flèche 26"/>
            <p:cNvCxnSpPr/>
            <p:nvPr/>
          </p:nvCxnSpPr>
          <p:spPr>
            <a:xfrm>
              <a:off x="3249120" y="4570412"/>
              <a:ext cx="457200" cy="1588"/>
            </a:xfrm>
            <a:prstGeom prst="straightConnector1">
              <a:avLst/>
            </a:prstGeom>
            <a:ln w="38100">
              <a:solidFill>
                <a:schemeClr val="bg1"/>
              </a:solidFill>
              <a:tailEnd type="arrow"/>
            </a:ln>
          </p:spPr>
          <p:style>
            <a:lnRef idx="1">
              <a:schemeClr val="accent1"/>
            </a:lnRef>
            <a:fillRef idx="0">
              <a:schemeClr val="accent1"/>
            </a:fillRef>
            <a:effectRef idx="0">
              <a:schemeClr val="accent1"/>
            </a:effectRef>
            <a:fontRef idx="minor">
              <a:schemeClr val="tx1"/>
            </a:fontRef>
          </p:style>
        </p:cxnSp>
      </p:grpSp>
      <p:sp>
        <p:nvSpPr>
          <p:cNvPr id="28" name="Accolade fermante 27"/>
          <p:cNvSpPr/>
          <p:nvPr/>
        </p:nvSpPr>
        <p:spPr>
          <a:xfrm>
            <a:off x="4800600" y="3733800"/>
            <a:ext cx="304800" cy="990600"/>
          </a:xfrm>
          <a:prstGeom prst="rightBrace">
            <a:avLst/>
          </a:prstGeom>
          <a:solidFill>
            <a:schemeClr val="tx1"/>
          </a:solidFill>
          <a:ln w="38100">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a:p>
        </p:txBody>
      </p:sp>
      <p:grpSp>
        <p:nvGrpSpPr>
          <p:cNvPr id="37" name="Groupe 36"/>
          <p:cNvGrpSpPr/>
          <p:nvPr/>
        </p:nvGrpSpPr>
        <p:grpSpPr>
          <a:xfrm>
            <a:off x="5105503" y="3763418"/>
            <a:ext cx="4038498" cy="884782"/>
            <a:chOff x="5105503" y="3763418"/>
            <a:chExt cx="4038498" cy="884782"/>
          </a:xfrm>
        </p:grpSpPr>
        <p:grpSp>
          <p:nvGrpSpPr>
            <p:cNvPr id="102416" name="Group 16"/>
            <p:cNvGrpSpPr>
              <a:grpSpLocks/>
            </p:cNvGrpSpPr>
            <p:nvPr/>
          </p:nvGrpSpPr>
          <p:grpSpPr bwMode="auto">
            <a:xfrm>
              <a:off x="5105503" y="3763418"/>
              <a:ext cx="2438195" cy="884782"/>
              <a:chOff x="683" y="463"/>
              <a:chExt cx="2371" cy="734"/>
            </a:xfrm>
          </p:grpSpPr>
          <p:sp>
            <p:nvSpPr>
              <p:cNvPr id="102417" name="Zone de texte 2"/>
              <p:cNvSpPr txBox="1">
                <a:spLocks noChangeArrowheads="1"/>
              </p:cNvSpPr>
              <p:nvPr/>
            </p:nvSpPr>
            <p:spPr bwMode="auto">
              <a:xfrm>
                <a:off x="683" y="622"/>
                <a:ext cx="631" cy="405"/>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x =</a:t>
                </a:r>
                <a:endParaRPr kumimoji="0" lang="fr-FR" sz="24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102418" name="Zone de texte 2"/>
              <p:cNvSpPr txBox="1">
                <a:spLocks noChangeArrowheads="1"/>
              </p:cNvSpPr>
              <p:nvPr/>
            </p:nvSpPr>
            <p:spPr bwMode="auto">
              <a:xfrm>
                <a:off x="1350" y="463"/>
                <a:ext cx="1704" cy="435"/>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210.38 × 12</a:t>
                </a:r>
                <a:endParaRPr kumimoji="0" lang="fr-FR" sz="24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102419" name="Zone de texte 2"/>
              <p:cNvSpPr txBox="1">
                <a:spLocks noChangeArrowheads="1"/>
              </p:cNvSpPr>
              <p:nvPr/>
            </p:nvSpPr>
            <p:spPr bwMode="auto">
              <a:xfrm>
                <a:off x="1596" y="843"/>
                <a:ext cx="1236" cy="354"/>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just"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1738.58</a:t>
                </a:r>
                <a:endParaRPr kumimoji="0" lang="fr-FR" sz="24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102420" name="Connecteur droit 353"/>
              <p:cNvSpPr>
                <a:spLocks noChangeShapeType="1"/>
              </p:cNvSpPr>
              <p:nvPr/>
            </p:nvSpPr>
            <p:spPr bwMode="auto">
              <a:xfrm>
                <a:off x="1483" y="842"/>
                <a:ext cx="1349" cy="0"/>
              </a:xfrm>
              <a:prstGeom prst="line">
                <a:avLst/>
              </a:prstGeom>
              <a:noFill/>
              <a:ln w="25400" algn="ctr">
                <a:solidFill>
                  <a:srgbClr val="000000"/>
                </a:solidFill>
                <a:round/>
                <a:headEnd/>
                <a:tailEnd/>
              </a:ln>
              <a:effectLst>
                <a:outerShdw dist="20000" dir="5400000" rotWithShape="0">
                  <a:srgbClr val="000000">
                    <a:alpha val="37999"/>
                  </a:srgbClr>
                </a:outerShdw>
              </a:effectLst>
            </p:spPr>
            <p:txBody>
              <a:bodyPr vert="horz" wrap="square" lIns="91440" tIns="45720" rIns="91440" bIns="45720" numCol="1" anchor="t" anchorCtr="0" compatLnSpc="1">
                <a:prstTxWarp prst="textNoShape">
                  <a:avLst/>
                </a:prstTxWarp>
              </a:bodyPr>
              <a:lstStyle/>
              <a:p>
                <a:endParaRPr lang="fr-FR" sz="2400">
                  <a:solidFill>
                    <a:schemeClr val="bg1"/>
                  </a:solidFill>
                  <a:latin typeface="Times New Roman" pitchFamily="18" charset="0"/>
                  <a:cs typeface="Times New Roman" pitchFamily="18" charset="0"/>
                </a:endParaRPr>
              </a:p>
            </p:txBody>
          </p:sp>
        </p:grpSp>
        <p:sp>
          <p:nvSpPr>
            <p:cNvPr id="35" name="Zone de texte 2"/>
            <p:cNvSpPr txBox="1">
              <a:spLocks noChangeArrowheads="1"/>
            </p:cNvSpPr>
            <p:nvPr/>
          </p:nvSpPr>
          <p:spPr bwMode="auto">
            <a:xfrm>
              <a:off x="7391401" y="3962401"/>
              <a:ext cx="1752600" cy="45720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just"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 </a:t>
              </a:r>
              <a:r>
                <a:rPr kumimoji="0" lang="fr-FR" sz="2400" b="1" i="0" u="none" strike="noStrike" cap="none" normalizeH="0" baseline="0" dirty="0" smtClean="0">
                  <a:ln>
                    <a:noFill/>
                  </a:ln>
                  <a:solidFill>
                    <a:srgbClr val="FF0000"/>
                  </a:solidFill>
                  <a:effectLst/>
                  <a:latin typeface="Times New Roman" pitchFamily="18" charset="0"/>
                  <a:ea typeface="Arial" pitchFamily="34" charset="0"/>
                  <a:cs typeface="Times New Roman" pitchFamily="18" charset="0"/>
                </a:rPr>
                <a:t>1</a:t>
              </a: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.45 mois</a:t>
              </a:r>
              <a:endParaRPr kumimoji="0" lang="fr-FR" sz="2400" b="0" i="0" u="none" strike="noStrike" cap="none" normalizeH="0" baseline="0" dirty="0" smtClean="0">
                <a:ln>
                  <a:noFill/>
                </a:ln>
                <a:solidFill>
                  <a:schemeClr val="bg1"/>
                </a:solidFill>
                <a:effectLst/>
                <a:latin typeface="Times New Roman" pitchFamily="18" charset="0"/>
                <a:cs typeface="Times New Roman" pitchFamily="18" charset="0"/>
              </a:endParaRPr>
            </a:p>
          </p:txBody>
        </p:sp>
      </p:grpSp>
      <p:sp>
        <p:nvSpPr>
          <p:cNvPr id="102422" name="Zone de texte 2"/>
          <p:cNvSpPr txBox="1">
            <a:spLocks noChangeArrowheads="1"/>
          </p:cNvSpPr>
          <p:nvPr/>
        </p:nvSpPr>
        <p:spPr bwMode="auto">
          <a:xfrm>
            <a:off x="5257800" y="4800600"/>
            <a:ext cx="2881312" cy="433387"/>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just"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0.45 × 30 =</a:t>
            </a:r>
            <a:r>
              <a:rPr kumimoji="0" lang="fr-FR" sz="2400" b="1" i="0" u="none" strike="noStrike" cap="none" normalizeH="0" baseline="0" dirty="0" smtClean="0">
                <a:ln>
                  <a:noFill/>
                </a:ln>
                <a:solidFill>
                  <a:srgbClr val="FF0000"/>
                </a:solidFill>
                <a:effectLst/>
                <a:latin typeface="Times New Roman" pitchFamily="18" charset="0"/>
                <a:ea typeface="Arial" pitchFamily="34" charset="0"/>
                <a:cs typeface="Times New Roman" pitchFamily="18" charset="0"/>
              </a:rPr>
              <a:t> 13 </a:t>
            </a: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jours</a:t>
            </a:r>
            <a:endParaRPr kumimoji="0" lang="fr-FR" sz="24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102423" name="Zone de texte 2"/>
          <p:cNvSpPr txBox="1">
            <a:spLocks noChangeArrowheads="1"/>
          </p:cNvSpPr>
          <p:nvPr/>
        </p:nvSpPr>
        <p:spPr bwMode="auto">
          <a:xfrm>
            <a:off x="2514600" y="5334000"/>
            <a:ext cx="4953000" cy="566737"/>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0"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dirty="0" smtClean="0">
                <a:ln>
                  <a:noFill/>
                </a:ln>
                <a:solidFill>
                  <a:srgbClr val="FF0000"/>
                </a:solidFill>
                <a:effectLst/>
                <a:latin typeface="Times New Roman" pitchFamily="18" charset="0"/>
                <a:ea typeface="Arial" pitchFamily="34" charset="0"/>
                <a:cs typeface="Times New Roman" pitchFamily="18" charset="0"/>
              </a:rPr>
              <a:t>DR</a:t>
            </a:r>
            <a:r>
              <a:rPr kumimoji="0" lang="fr-FR" sz="2800" b="1" i="0" u="none" strike="noStrike" cap="none" normalizeH="0" baseline="-25000" dirty="0" smtClean="0">
                <a:ln>
                  <a:noFill/>
                </a:ln>
                <a:solidFill>
                  <a:srgbClr val="FF0000"/>
                </a:solidFill>
                <a:effectLst/>
                <a:latin typeface="Times New Roman" pitchFamily="18" charset="0"/>
                <a:ea typeface="Arial" pitchFamily="34" charset="0"/>
                <a:cs typeface="Times New Roman" pitchFamily="18" charset="0"/>
              </a:rPr>
              <a:t>B</a:t>
            </a:r>
            <a:r>
              <a:rPr kumimoji="0" lang="fr-FR" sz="2800" b="1" i="0" u="none" strike="noStrike" cap="none" normalizeH="0" baseline="0" dirty="0" smtClean="0">
                <a:ln>
                  <a:noFill/>
                </a:ln>
                <a:solidFill>
                  <a:srgbClr val="FF0000"/>
                </a:solidFill>
                <a:effectLst/>
                <a:latin typeface="Times New Roman" pitchFamily="18" charset="0"/>
                <a:ea typeface="Arial" pitchFamily="34" charset="0"/>
                <a:cs typeface="Times New Roman" pitchFamily="18" charset="0"/>
              </a:rPr>
              <a:t>= 4 ans, 1 mois, 13  jours </a:t>
            </a:r>
            <a:endParaRPr kumimoji="0" lang="fr-FR" sz="2800" b="0" i="0" u="none" strike="noStrike" cap="none" normalizeH="0" baseline="0" dirty="0" smtClean="0">
              <a:ln>
                <a:noFill/>
              </a:ln>
              <a:solidFill>
                <a:srgbClr val="FF0000"/>
              </a:solidFill>
              <a:effectLst/>
              <a:latin typeface="Times New Roman" pitchFamily="18" charset="0"/>
              <a:cs typeface="Times New Roman" pitchFamily="18" charset="0"/>
            </a:endParaRPr>
          </a:p>
        </p:txBody>
      </p:sp>
      <p:sp>
        <p:nvSpPr>
          <p:cNvPr id="102424" name="Rectangle 24"/>
          <p:cNvSpPr>
            <a:spLocks noChangeArrowheads="1"/>
          </p:cNvSpPr>
          <p:nvPr/>
        </p:nvSpPr>
        <p:spPr bwMode="auto">
          <a:xfrm>
            <a:off x="3371064" y="6182380"/>
            <a:ext cx="5322291" cy="52322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lvl="0" algn="r" rtl="1" fontAlgn="base">
              <a:spcBef>
                <a:spcPct val="0"/>
              </a:spcBef>
              <a:spcAft>
                <a:spcPct val="0"/>
              </a:spcAft>
            </a:pPr>
            <a:r>
              <a:rPr kumimoji="0" lang="ar-DZ"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يتم اختيار المشروع </a:t>
            </a:r>
            <a:r>
              <a:rPr lang="fr-FR" sz="2800" b="1" dirty="0" smtClean="0">
                <a:solidFill>
                  <a:schemeClr val="bg1"/>
                </a:solidFill>
                <a:latin typeface="Times New Roman" pitchFamily="18" charset="0"/>
                <a:ea typeface="Calibri" pitchFamily="34" charset="0"/>
                <a:cs typeface="Times New Roman" pitchFamily="18" charset="0"/>
              </a:rPr>
              <a:t>A</a:t>
            </a:r>
            <a:r>
              <a:rPr lang="ar-DZ" sz="2800" b="1" dirty="0" smtClean="0">
                <a:solidFill>
                  <a:schemeClr val="bg1"/>
                </a:solidFill>
                <a:latin typeface="Times New Roman" pitchFamily="18" charset="0"/>
                <a:ea typeface="Calibri" pitchFamily="34" charset="0"/>
                <a:cs typeface="Times New Roman" pitchFamily="18" charset="0"/>
              </a:rPr>
              <a:t>، </a:t>
            </a:r>
            <a:r>
              <a:rPr kumimoji="0" lang="ar-DZ"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لأن: </a:t>
            </a:r>
            <a:r>
              <a:rPr kumimoji="0" lang="fr-FR" sz="28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DR</a:t>
            </a:r>
            <a:r>
              <a:rPr kumimoji="0" lang="fr-FR" sz="2800" b="1" i="0" u="none" strike="noStrike" cap="none" normalizeH="0" baseline="-30000" dirty="0" smtClean="0">
                <a:ln>
                  <a:noFill/>
                </a:ln>
                <a:solidFill>
                  <a:srgbClr val="FF0000"/>
                </a:solidFill>
                <a:effectLst/>
                <a:latin typeface="Times New Roman" pitchFamily="18" charset="0"/>
                <a:ea typeface="Calibri" pitchFamily="34" charset="0"/>
                <a:cs typeface="Times New Roman" pitchFamily="18" charset="0"/>
              </a:rPr>
              <a:t>A</a:t>
            </a:r>
            <a:r>
              <a:rPr kumimoji="0" lang="fr-FR" sz="28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&lt; DR</a:t>
            </a:r>
            <a:r>
              <a:rPr kumimoji="0" lang="fr-FR" sz="2800" b="1" i="0" u="none" strike="noStrike" cap="none" normalizeH="0" baseline="-30000" dirty="0" smtClean="0">
                <a:ln>
                  <a:noFill/>
                </a:ln>
                <a:solidFill>
                  <a:srgbClr val="FF0000"/>
                </a:solidFill>
                <a:effectLst/>
                <a:latin typeface="Times New Roman" pitchFamily="18" charset="0"/>
                <a:ea typeface="Calibri" pitchFamily="34" charset="0"/>
                <a:cs typeface="Times New Roman" pitchFamily="18" charset="0"/>
              </a:rPr>
              <a:t>B</a:t>
            </a:r>
            <a:endParaRPr kumimoji="0" lang="fr-FR" sz="2800" b="0" i="0" u="none" strike="noStrike" cap="none" normalizeH="0" baseline="0" dirty="0" smtClean="0">
              <a:ln>
                <a:noFill/>
              </a:ln>
              <a:solidFill>
                <a:srgbClr val="FF0000"/>
              </a:solidFill>
              <a:effectLst/>
              <a:latin typeface="Times New Roman" pitchFamily="18" charset="0"/>
              <a:cs typeface="Times New Roman" pitchFamily="18" charset="0"/>
            </a:endParaRPr>
          </a:p>
        </p:txBody>
      </p:sp>
      <p:sp>
        <p:nvSpPr>
          <p:cNvPr id="29" name="Accolade ouvrante 28"/>
          <p:cNvSpPr/>
          <p:nvPr/>
        </p:nvSpPr>
        <p:spPr>
          <a:xfrm rot="15943131">
            <a:off x="1095975" y="2515792"/>
            <a:ext cx="206349" cy="305774"/>
          </a:xfrm>
          <a:prstGeom prst="leftBrace">
            <a:avLst/>
          </a:prstGeom>
          <a:solidFill>
            <a:schemeClr val="tx1"/>
          </a:solidFill>
          <a:ln w="38100">
            <a:solidFill>
              <a:srgbClr val="0066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a:p>
        </p:txBody>
      </p:sp>
      <p:sp>
        <p:nvSpPr>
          <p:cNvPr id="30" name="Rectangle 29"/>
          <p:cNvSpPr/>
          <p:nvPr/>
        </p:nvSpPr>
        <p:spPr>
          <a:xfrm>
            <a:off x="1024239" y="2662535"/>
            <a:ext cx="364202" cy="461665"/>
          </a:xfrm>
          <a:prstGeom prst="rect">
            <a:avLst/>
          </a:prstGeom>
        </p:spPr>
        <p:txBody>
          <a:bodyPr wrap="square">
            <a:spAutoFit/>
          </a:bodyPr>
          <a:lstStyle/>
          <a:p>
            <a:r>
              <a:rPr lang="fr-FR" sz="2400" b="1" dirty="0" smtClean="0">
                <a:solidFill>
                  <a:srgbClr val="FF0000"/>
                </a:solidFill>
                <a:latin typeface="Times New Roman" pitchFamily="18" charset="0"/>
                <a:ea typeface="Arial" pitchFamily="34" charset="0"/>
                <a:cs typeface="Times New Roman" pitchFamily="18" charset="0"/>
              </a:rPr>
              <a:t>x</a:t>
            </a:r>
            <a:endParaRPr lang="fr-FR" sz="2400" dirty="0"/>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
          <p:cNvSpPr>
            <a:spLocks noChangeArrowheads="1"/>
          </p:cNvSpPr>
          <p:nvPr/>
        </p:nvSpPr>
        <p:spPr bwMode="auto">
          <a:xfrm>
            <a:off x="152400" y="1478340"/>
            <a:ext cx="8610600" cy="255454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R="0" lvl="0" algn="just" defTabSz="914400" rtl="1" eaLnBrk="1" fontAlgn="base" latinLnBrk="0" hangingPunct="1">
              <a:lnSpc>
                <a:spcPct val="100000"/>
              </a:lnSpc>
              <a:spcBef>
                <a:spcPct val="0"/>
              </a:spcBef>
              <a:spcAft>
                <a:spcPct val="0"/>
              </a:spcAft>
              <a:buClrTx/>
              <a:buSzTx/>
              <a:tabLst>
                <a:tab pos="161925" algn="r"/>
              </a:tabLst>
            </a:pPr>
            <a:r>
              <a:rPr kumimoji="0" lang="ar-DZ" sz="3200" b="1" i="0" u="none" strike="noStrike" cap="none" normalizeH="0" dirty="0" smtClean="0">
                <a:ln>
                  <a:noFill/>
                </a:ln>
                <a:solidFill>
                  <a:srgbClr val="FF0000"/>
                </a:solidFill>
                <a:effectLst/>
                <a:latin typeface="Times New Roman" pitchFamily="18" charset="0"/>
                <a:ea typeface="Calibri" pitchFamily="34" charset="0"/>
                <a:cs typeface="Times New Roman" pitchFamily="18" charset="0"/>
              </a:rPr>
              <a:t>ملاحظة: </a:t>
            </a:r>
          </a:p>
          <a:p>
            <a:pPr marL="0" marR="0" lvl="0" indent="228600" algn="just" defTabSz="914400" rtl="1" eaLnBrk="1" fontAlgn="base" latinLnBrk="0" hangingPunct="1">
              <a:lnSpc>
                <a:spcPct val="100000"/>
              </a:lnSpc>
              <a:spcBef>
                <a:spcPct val="0"/>
              </a:spcBef>
              <a:spcAft>
                <a:spcPct val="0"/>
              </a:spcAft>
              <a:buClrTx/>
              <a:buSzTx/>
              <a:tabLst>
                <a:tab pos="161925" algn="r"/>
              </a:tabLst>
            </a:pPr>
            <a:r>
              <a:rPr kumimoji="0" lang="ar-DZ" sz="32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يتفادى معيار فترة الاسترداد</a:t>
            </a:r>
            <a:r>
              <a:rPr kumimoji="0" lang="ar-DZ" sz="3200" b="1" i="0" u="none" strike="noStrike" cap="none" normalizeH="0" dirty="0" smtClean="0">
                <a:ln>
                  <a:noFill/>
                </a:ln>
                <a:solidFill>
                  <a:schemeClr val="bg1"/>
                </a:solidFill>
                <a:effectLst/>
                <a:latin typeface="Times New Roman" pitchFamily="18" charset="0"/>
                <a:ea typeface="Calibri" pitchFamily="34" charset="0"/>
                <a:cs typeface="Times New Roman" pitchFamily="18" charset="0"/>
              </a:rPr>
              <a:t> المخصومة </a:t>
            </a:r>
            <a:r>
              <a:rPr kumimoji="0" lang="ar-DZ" sz="32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مشكلة القيمة الزمنية للنقود</a:t>
            </a:r>
            <a:r>
              <a:rPr kumimoji="0" lang="ar-DZ" sz="32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 التي تعاني منها فترة الاسترداد العادية، لكن </a:t>
            </a:r>
            <a:r>
              <a:rPr kumimoji="0" lang="ar-DZ" sz="32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باقي العيوب تبقى </a:t>
            </a:r>
            <a:r>
              <a:rPr kumimoji="0" lang="ar-DZ" sz="32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في هذا المعيار، كما يضيف مشكلة أخرى( </a:t>
            </a:r>
            <a:r>
              <a:rPr kumimoji="0" lang="ar-DZ" sz="32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تحديد معدل خصم التدفقات النقدية</a:t>
            </a:r>
            <a:r>
              <a:rPr kumimoji="0" lang="ar-DZ" sz="32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a:t>
            </a: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5" name="Rectangle 1"/>
          <p:cNvSpPr>
            <a:spLocks noChangeArrowheads="1"/>
          </p:cNvSpPr>
          <p:nvPr/>
        </p:nvSpPr>
        <p:spPr bwMode="auto">
          <a:xfrm>
            <a:off x="1371600" y="558225"/>
            <a:ext cx="7467600" cy="58477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lvl="0" algn="justLow" rtl="1" fontAlgn="base">
              <a:spcBef>
                <a:spcPct val="0"/>
              </a:spcBef>
              <a:spcAft>
                <a:spcPct val="0"/>
              </a:spcAft>
              <a:tabLst>
                <a:tab pos="161925" algn="r"/>
              </a:tabLst>
            </a:pPr>
            <a:r>
              <a:rPr kumimoji="0" lang="ar-DZ" sz="32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4. </a:t>
            </a:r>
            <a:r>
              <a:rPr kumimoji="0" lang="ar-SA" sz="32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القيمة الحالية الصافية</a:t>
            </a:r>
            <a:r>
              <a:rPr lang="fr-FR" sz="3200" b="1" dirty="0" smtClean="0">
                <a:solidFill>
                  <a:srgbClr val="FF0000"/>
                </a:solidFill>
                <a:latin typeface="Times New Roman" pitchFamily="18" charset="0"/>
                <a:ea typeface="Calibri" pitchFamily="34" charset="0"/>
                <a:cs typeface="Times New Roman" pitchFamily="18" charset="0"/>
              </a:rPr>
              <a:t>: </a:t>
            </a:r>
            <a:r>
              <a:rPr lang="fr-FR" sz="2800" b="1" dirty="0" smtClean="0">
                <a:solidFill>
                  <a:srgbClr val="FF0000"/>
                </a:solidFill>
                <a:latin typeface="Times New Roman" pitchFamily="18" charset="0"/>
                <a:ea typeface="Calibri" pitchFamily="34" charset="0"/>
                <a:cs typeface="Times New Roman" pitchFamily="18" charset="0"/>
              </a:rPr>
              <a:t>Valeur actuelle nette </a:t>
            </a:r>
            <a:endParaRPr lang="ar-DZ" sz="3200" dirty="0" smtClean="0">
              <a:solidFill>
                <a:srgbClr val="FF0000"/>
              </a:solidFill>
              <a:latin typeface="Times New Roman" pitchFamily="18" charset="0"/>
              <a:ea typeface="Calibri" pitchFamily="34" charset="0"/>
              <a:cs typeface="Times New Roman" pitchFamily="18" charset="0"/>
            </a:endParaRPr>
          </a:p>
        </p:txBody>
      </p:sp>
      <p:sp>
        <p:nvSpPr>
          <p:cNvPr id="6" name="Rectangle 1"/>
          <p:cNvSpPr>
            <a:spLocks noChangeArrowheads="1"/>
          </p:cNvSpPr>
          <p:nvPr/>
        </p:nvSpPr>
        <p:spPr bwMode="auto">
          <a:xfrm>
            <a:off x="304800" y="1179493"/>
            <a:ext cx="8534400" cy="95410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R="0" lvl="0" algn="justLow" defTabSz="914400" rtl="1" eaLnBrk="1" fontAlgn="base" latinLnBrk="0" hangingPunct="1">
              <a:lnSpc>
                <a:spcPct val="100000"/>
              </a:lnSpc>
              <a:spcBef>
                <a:spcPct val="0"/>
              </a:spcBef>
              <a:spcAft>
                <a:spcPct val="0"/>
              </a:spcAft>
              <a:buClrTx/>
              <a:buSzTx/>
              <a:tabLst>
                <a:tab pos="161925" algn="r"/>
              </a:tabLst>
            </a:pPr>
            <a:r>
              <a:rPr kumimoji="0" lang="ar-DZ" sz="2800" b="1" i="0" u="none" strike="noStrike" cap="none" normalizeH="0" dirty="0" smtClean="0">
                <a:ln>
                  <a:noFill/>
                </a:ln>
                <a:solidFill>
                  <a:schemeClr val="bg1"/>
                </a:solidFill>
                <a:effectLst/>
                <a:latin typeface="Simplified Arabic"/>
                <a:ea typeface="Calibri" pitchFamily="34" charset="0"/>
                <a:cs typeface="Arial" pitchFamily="34" charset="0"/>
              </a:rPr>
              <a:t>   </a:t>
            </a:r>
            <a:r>
              <a:rPr kumimoji="0" lang="ar-SA" sz="2800" b="1" i="0" u="none" strike="noStrike" cap="none" normalizeH="0" baseline="0" dirty="0" smtClean="0">
                <a:ln>
                  <a:noFill/>
                </a:ln>
                <a:solidFill>
                  <a:schemeClr val="bg1"/>
                </a:solidFill>
                <a:effectLst/>
                <a:latin typeface="Simplified Arabic"/>
                <a:ea typeface="Calibri" pitchFamily="34" charset="0"/>
                <a:cs typeface="Arial" pitchFamily="34" charset="0"/>
              </a:rPr>
              <a:t>هي الفرق بين القيمة الحالية للتدفقات النقدية الداخلة والتدفقات النقدية الخارجة. </a:t>
            </a:r>
            <a:endParaRPr kumimoji="0" lang="ar-DZ" sz="2800" b="0" i="0" u="none" strike="noStrike" cap="none" normalizeH="0" baseline="0" dirty="0" smtClean="0">
              <a:ln>
                <a:noFill/>
              </a:ln>
              <a:solidFill>
                <a:schemeClr val="bg1"/>
              </a:solidFill>
              <a:effectLst/>
              <a:latin typeface="Arial" pitchFamily="34" charset="0"/>
              <a:cs typeface="Arial" pitchFamily="34" charset="0"/>
            </a:endParaRPr>
          </a:p>
        </p:txBody>
      </p:sp>
      <p:sp>
        <p:nvSpPr>
          <p:cNvPr id="10" name="Rectangle 3"/>
          <p:cNvSpPr>
            <a:spLocks noChangeArrowheads="1"/>
          </p:cNvSpPr>
          <p:nvPr/>
        </p:nvSpPr>
        <p:spPr bwMode="auto">
          <a:xfrm>
            <a:off x="7315200" y="2133600"/>
            <a:ext cx="1334020" cy="584775"/>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r" defTabSz="914400" rtl="1" eaLnBrk="1" fontAlgn="base" latinLnBrk="0" hangingPunct="1">
              <a:lnSpc>
                <a:spcPct val="100000"/>
              </a:lnSpc>
              <a:spcBef>
                <a:spcPct val="0"/>
              </a:spcBef>
              <a:spcAft>
                <a:spcPct val="0"/>
              </a:spcAft>
              <a:buClrTx/>
              <a:buSzTx/>
              <a:buFontTx/>
              <a:buNone/>
              <a:tabLst/>
            </a:pPr>
            <a:r>
              <a:rPr kumimoji="0" lang="ar-DZ" sz="32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الحساب:</a:t>
            </a:r>
            <a:endParaRPr kumimoji="0" lang="fr-FR" sz="3200" b="0" i="0" u="none" strike="noStrike" cap="none" normalizeH="0" baseline="0" dirty="0" smtClean="0">
              <a:ln>
                <a:noFill/>
              </a:ln>
              <a:solidFill>
                <a:srgbClr val="FF0000"/>
              </a:solidFill>
              <a:effectLst/>
              <a:latin typeface="Times New Roman" pitchFamily="18" charset="0"/>
              <a:cs typeface="Times New Roman" pitchFamily="18" charset="0"/>
            </a:endParaRPr>
          </a:p>
        </p:txBody>
      </p:sp>
      <p:grpSp>
        <p:nvGrpSpPr>
          <p:cNvPr id="11" name="Group 7"/>
          <p:cNvGrpSpPr>
            <a:grpSpLocks/>
          </p:cNvGrpSpPr>
          <p:nvPr/>
        </p:nvGrpSpPr>
        <p:grpSpPr bwMode="auto">
          <a:xfrm>
            <a:off x="4495800" y="2438400"/>
            <a:ext cx="3429697" cy="1260129"/>
            <a:chOff x="5052" y="3503"/>
            <a:chExt cx="2416" cy="979"/>
          </a:xfrm>
          <a:solidFill>
            <a:srgbClr val="FFFF00"/>
          </a:solidFill>
        </p:grpSpPr>
        <p:sp>
          <p:nvSpPr>
            <p:cNvPr id="12" name="Zone de texte 2"/>
            <p:cNvSpPr txBox="1">
              <a:spLocks noChangeArrowheads="1"/>
            </p:cNvSpPr>
            <p:nvPr/>
          </p:nvSpPr>
          <p:spPr bwMode="auto">
            <a:xfrm>
              <a:off x="5052" y="3772"/>
              <a:ext cx="731" cy="382"/>
            </a:xfrm>
            <a:prstGeom prst="rect">
              <a:avLst/>
            </a:prstGeom>
            <a:grp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VAN=</a:t>
              </a:r>
              <a:endParaRPr kumimoji="0" lang="fr-FR" sz="24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13" name="Zone de texte 2"/>
            <p:cNvSpPr txBox="1">
              <a:spLocks noChangeArrowheads="1"/>
            </p:cNvSpPr>
            <p:nvPr/>
          </p:nvSpPr>
          <p:spPr bwMode="auto">
            <a:xfrm>
              <a:off x="5750" y="4156"/>
              <a:ext cx="429" cy="326"/>
            </a:xfrm>
            <a:prstGeom prst="rect">
              <a:avLst/>
            </a:prstGeom>
            <a:grp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0" eaLnBrk="1" fontAlgn="base" latinLnBrk="0" hangingPunct="1">
                <a:lnSpc>
                  <a:spcPct val="100000"/>
                </a:lnSpc>
                <a:spcBef>
                  <a:spcPct val="0"/>
                </a:spcBef>
                <a:spcAft>
                  <a:spcPts val="1000"/>
                </a:spcAft>
                <a:buClrTx/>
                <a:buSzTx/>
                <a:buFontTx/>
                <a:buNone/>
                <a:tabLst/>
              </a:pPr>
              <a:r>
                <a:rPr kumimoji="0" lang="fr-FR" sz="20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t=1</a:t>
              </a:r>
              <a:endParaRPr kumimoji="0" lang="fr-FR" sz="20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14" name="Zone de texte 2"/>
            <p:cNvSpPr txBox="1">
              <a:spLocks noChangeArrowheads="1"/>
            </p:cNvSpPr>
            <p:nvPr/>
          </p:nvSpPr>
          <p:spPr bwMode="auto">
            <a:xfrm>
              <a:off x="5760" y="3503"/>
              <a:ext cx="215" cy="316"/>
            </a:xfrm>
            <a:prstGeom prst="rect">
              <a:avLst/>
            </a:prstGeom>
            <a:grp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fr-FR" sz="20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n</a:t>
              </a:r>
              <a:endParaRPr kumimoji="0" lang="fr-FR" sz="20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15" name="Zone de texte 2"/>
            <p:cNvSpPr txBox="1">
              <a:spLocks noChangeArrowheads="1"/>
            </p:cNvSpPr>
            <p:nvPr/>
          </p:nvSpPr>
          <p:spPr bwMode="auto">
            <a:xfrm>
              <a:off x="5723" y="3776"/>
              <a:ext cx="1745" cy="435"/>
            </a:xfrm>
            <a:prstGeom prst="rect">
              <a:avLst/>
            </a:prstGeom>
            <a:grp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lvl="0" fontAlgn="base">
                <a:spcBef>
                  <a:spcPct val="0"/>
                </a:spcBef>
                <a:spcAft>
                  <a:spcPts val="1000"/>
                </a:spcAft>
              </a:pPr>
              <a:r>
                <a:rPr kumimoji="0" lang="el-GR" sz="32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Σ</a:t>
              </a:r>
              <a:r>
                <a:rPr kumimoji="0" lang="el-GR" sz="2400" b="1" i="0" u="none" strike="noStrike" cap="none" normalizeH="0" baseline="0" noProof="1" smtClean="0">
                  <a:ln>
                    <a:noFill/>
                  </a:ln>
                  <a:solidFill>
                    <a:schemeClr val="bg1"/>
                  </a:solidFill>
                  <a:effectLst/>
                  <a:latin typeface="Times New Roman" pitchFamily="18" charset="0"/>
                  <a:ea typeface="Arial" pitchFamily="34" charset="0"/>
                  <a:cs typeface="Times New Roman" pitchFamily="18" charset="0"/>
                </a:rPr>
                <a:t> </a:t>
              </a: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CF</a:t>
              </a:r>
              <a:r>
                <a:rPr kumimoji="0" lang="fr-FR" sz="2400" b="1" i="0" u="none" strike="noStrike" cap="none" normalizeH="0" baseline="-25000" dirty="0" smtClean="0">
                  <a:ln>
                    <a:noFill/>
                  </a:ln>
                  <a:solidFill>
                    <a:schemeClr val="bg1"/>
                  </a:solidFill>
                  <a:effectLst/>
                  <a:latin typeface="Times New Roman" pitchFamily="18" charset="0"/>
                  <a:ea typeface="Arial" pitchFamily="34" charset="0"/>
                  <a:cs typeface="Times New Roman" pitchFamily="18" charset="0"/>
                </a:rPr>
                <a:t>t </a:t>
              </a: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(1+i)</a:t>
              </a:r>
              <a:r>
                <a:rPr kumimoji="0" lang="fr-FR" sz="2400" b="1" i="0" u="none" strike="noStrike" cap="none" normalizeH="0" baseline="30000" dirty="0" smtClean="0">
                  <a:ln>
                    <a:noFill/>
                  </a:ln>
                  <a:solidFill>
                    <a:schemeClr val="bg1"/>
                  </a:solidFill>
                  <a:effectLst/>
                  <a:latin typeface="Times New Roman" pitchFamily="18" charset="0"/>
                  <a:ea typeface="Arial" pitchFamily="34" charset="0"/>
                  <a:cs typeface="Times New Roman" pitchFamily="18" charset="0"/>
                </a:rPr>
                <a:t>-t</a:t>
              </a:r>
              <a:r>
                <a:rPr lang="fr-FR" sz="2400" b="1" dirty="0" smtClean="0">
                  <a:solidFill>
                    <a:schemeClr val="bg1"/>
                  </a:solidFill>
                  <a:latin typeface="Times New Roman" pitchFamily="18" charset="0"/>
                  <a:ea typeface="Arial" pitchFamily="34" charset="0"/>
                  <a:cs typeface="Times New Roman" pitchFamily="18" charset="0"/>
                </a:rPr>
                <a:t> </a:t>
              </a:r>
              <a:r>
                <a:rPr lang="ar-DZ" sz="2400" b="1" dirty="0" smtClean="0">
                  <a:solidFill>
                    <a:schemeClr val="bg1"/>
                  </a:solidFill>
                  <a:latin typeface="Times New Roman" pitchFamily="18" charset="0"/>
                  <a:ea typeface="Arial" pitchFamily="34" charset="0"/>
                  <a:cs typeface="Times New Roman" pitchFamily="18" charset="0"/>
                </a:rPr>
                <a:t> </a:t>
              </a:r>
              <a:r>
                <a:rPr lang="ar-SA" sz="2400" b="1" dirty="0" smtClean="0">
                  <a:solidFill>
                    <a:schemeClr val="bg1"/>
                  </a:solidFill>
                  <a:latin typeface="Times New Roman" pitchFamily="18" charset="0"/>
                  <a:ea typeface="Arial" pitchFamily="34" charset="0"/>
                  <a:cs typeface="Times New Roman" pitchFamily="18" charset="0"/>
                </a:rPr>
                <a:t>ـــ</a:t>
              </a:r>
              <a:r>
                <a:rPr lang="fr-FR" sz="2400" b="1" dirty="0" smtClean="0">
                  <a:solidFill>
                    <a:schemeClr val="bg1"/>
                  </a:solidFill>
                  <a:latin typeface="Times New Roman" pitchFamily="18" charset="0"/>
                  <a:ea typeface="Arial" pitchFamily="34" charset="0"/>
                  <a:cs typeface="Times New Roman" pitchFamily="18" charset="0"/>
                </a:rPr>
                <a:t>I</a:t>
              </a:r>
              <a:r>
                <a:rPr lang="fr-FR" sz="2400" b="1" baseline="-25000" dirty="0" smtClean="0">
                  <a:solidFill>
                    <a:schemeClr val="bg1"/>
                  </a:solidFill>
                  <a:latin typeface="Times New Roman" pitchFamily="18" charset="0"/>
                  <a:ea typeface="Arial" pitchFamily="34" charset="0"/>
                  <a:cs typeface="Times New Roman" pitchFamily="18" charset="0"/>
                </a:rPr>
                <a:t>0</a:t>
              </a:r>
              <a:endParaRPr kumimoji="0" lang="fr-FR" sz="2400" b="0" i="0" u="none" strike="noStrike" cap="none" normalizeH="0" baseline="0" dirty="0" smtClean="0">
                <a:ln>
                  <a:noFill/>
                </a:ln>
                <a:solidFill>
                  <a:schemeClr val="bg1"/>
                </a:solidFill>
                <a:effectLst/>
                <a:latin typeface="Times New Roman" pitchFamily="18" charset="0"/>
                <a:cs typeface="Times New Roman" pitchFamily="18" charset="0"/>
              </a:endParaRPr>
            </a:p>
          </p:txBody>
        </p:sp>
      </p:grpSp>
      <p:sp>
        <p:nvSpPr>
          <p:cNvPr id="16" name="Rectangle 15"/>
          <p:cNvSpPr/>
          <p:nvPr/>
        </p:nvSpPr>
        <p:spPr>
          <a:xfrm>
            <a:off x="7848600" y="3810000"/>
            <a:ext cx="914033" cy="584775"/>
          </a:xfrm>
          <a:prstGeom prst="rect">
            <a:avLst/>
          </a:prstGeom>
        </p:spPr>
        <p:txBody>
          <a:bodyPr wrap="none">
            <a:spAutoFit/>
          </a:bodyPr>
          <a:lstStyle/>
          <a:p>
            <a:r>
              <a:rPr lang="ar-DZ" sz="3200" b="1" dirty="0" smtClean="0">
                <a:solidFill>
                  <a:srgbClr val="FF0000"/>
                </a:solidFill>
                <a:latin typeface="Times New Roman" pitchFamily="18" charset="0"/>
                <a:ea typeface="Calibri" pitchFamily="34" charset="0"/>
                <a:cs typeface="Times New Roman" pitchFamily="18" charset="0"/>
              </a:rPr>
              <a:t>حيث:</a:t>
            </a:r>
            <a:endParaRPr lang="fr-FR" sz="3200" dirty="0"/>
          </a:p>
        </p:txBody>
      </p:sp>
      <p:sp>
        <p:nvSpPr>
          <p:cNvPr id="17" name="Rectangle 16"/>
          <p:cNvSpPr/>
          <p:nvPr/>
        </p:nvSpPr>
        <p:spPr>
          <a:xfrm>
            <a:off x="3962400" y="4415135"/>
            <a:ext cx="3757760" cy="461665"/>
          </a:xfrm>
          <a:prstGeom prst="rect">
            <a:avLst/>
          </a:prstGeom>
        </p:spPr>
        <p:txBody>
          <a:bodyPr wrap="none">
            <a:spAutoFit/>
          </a:bodyPr>
          <a:lstStyle/>
          <a:p>
            <a:pPr algn="r" rtl="1"/>
            <a:r>
              <a:rPr lang="fr-FR" sz="2400" b="1" dirty="0" smtClean="0">
                <a:solidFill>
                  <a:schemeClr val="bg1"/>
                </a:solidFill>
                <a:latin typeface="Times New Roman" pitchFamily="18" charset="0"/>
                <a:ea typeface="Arial" pitchFamily="34" charset="0"/>
                <a:cs typeface="Times New Roman" pitchFamily="18" charset="0"/>
              </a:rPr>
              <a:t>CF</a:t>
            </a:r>
            <a:r>
              <a:rPr lang="fr-FR" sz="2400" b="1" baseline="-25000" dirty="0" smtClean="0">
                <a:solidFill>
                  <a:schemeClr val="bg1"/>
                </a:solidFill>
                <a:latin typeface="Times New Roman" pitchFamily="18" charset="0"/>
                <a:ea typeface="Arial" pitchFamily="34" charset="0"/>
                <a:cs typeface="Times New Roman" pitchFamily="18" charset="0"/>
              </a:rPr>
              <a:t>t </a:t>
            </a:r>
            <a:r>
              <a:rPr lang="ar-DZ" sz="2400" b="1" baseline="-25000" dirty="0" smtClean="0">
                <a:solidFill>
                  <a:schemeClr val="bg1"/>
                </a:solidFill>
                <a:latin typeface="Times New Roman" pitchFamily="18" charset="0"/>
                <a:ea typeface="Arial" pitchFamily="34" charset="0"/>
                <a:cs typeface="Times New Roman" pitchFamily="18" charset="0"/>
              </a:rPr>
              <a:t> </a:t>
            </a:r>
            <a:r>
              <a:rPr lang="ar-DZ" sz="2400" b="1" dirty="0" smtClean="0">
                <a:solidFill>
                  <a:schemeClr val="bg1"/>
                </a:solidFill>
                <a:latin typeface="Times New Roman" pitchFamily="18" charset="0"/>
                <a:ea typeface="Calibri" pitchFamily="34" charset="0"/>
                <a:cs typeface="Times New Roman" pitchFamily="18" charset="0"/>
              </a:rPr>
              <a:t>التدفق النقدي</a:t>
            </a:r>
            <a:r>
              <a:rPr lang="fr-FR" sz="2400" b="1" dirty="0" smtClean="0">
                <a:solidFill>
                  <a:schemeClr val="bg1"/>
                </a:solidFill>
                <a:latin typeface="Times New Roman" pitchFamily="18" charset="0"/>
                <a:ea typeface="Calibri" pitchFamily="34" charset="0"/>
                <a:cs typeface="Times New Roman" pitchFamily="18" charset="0"/>
              </a:rPr>
              <a:t> </a:t>
            </a:r>
            <a:r>
              <a:rPr lang="ar-DZ" sz="2400" b="1" dirty="0" smtClean="0">
                <a:solidFill>
                  <a:schemeClr val="bg1"/>
                </a:solidFill>
                <a:latin typeface="Times New Roman" pitchFamily="18" charset="0"/>
                <a:ea typeface="Calibri" pitchFamily="34" charset="0"/>
                <a:cs typeface="Times New Roman" pitchFamily="18" charset="0"/>
              </a:rPr>
              <a:t> الصافي للسنة </a:t>
            </a:r>
            <a:r>
              <a:rPr lang="fr-FR" sz="2400" b="1" dirty="0" smtClean="0">
                <a:solidFill>
                  <a:schemeClr val="bg1"/>
                </a:solidFill>
                <a:latin typeface="Times New Roman" pitchFamily="18" charset="0"/>
                <a:ea typeface="Calibri" pitchFamily="34" charset="0"/>
                <a:cs typeface="Times New Roman" pitchFamily="18" charset="0"/>
              </a:rPr>
              <a:t>t</a:t>
            </a:r>
            <a:endParaRPr lang="fr-FR" sz="2400" dirty="0">
              <a:solidFill>
                <a:schemeClr val="bg1"/>
              </a:solidFill>
            </a:endParaRPr>
          </a:p>
        </p:txBody>
      </p:sp>
      <p:sp>
        <p:nvSpPr>
          <p:cNvPr id="18" name="Rectangle 17"/>
          <p:cNvSpPr/>
          <p:nvPr/>
        </p:nvSpPr>
        <p:spPr>
          <a:xfrm>
            <a:off x="4876800" y="5024735"/>
            <a:ext cx="2669320" cy="461665"/>
          </a:xfrm>
          <a:prstGeom prst="rect">
            <a:avLst/>
          </a:prstGeom>
        </p:spPr>
        <p:txBody>
          <a:bodyPr wrap="none">
            <a:spAutoFit/>
          </a:bodyPr>
          <a:lstStyle/>
          <a:p>
            <a:pPr algn="r" rtl="1"/>
            <a:r>
              <a:rPr lang="fr-FR" sz="2400" b="1" dirty="0" smtClean="0">
                <a:solidFill>
                  <a:schemeClr val="bg1"/>
                </a:solidFill>
                <a:latin typeface="Times New Roman" pitchFamily="18" charset="0"/>
                <a:ea typeface="Calibri" pitchFamily="34" charset="0"/>
                <a:cs typeface="Times New Roman" pitchFamily="18" charset="0"/>
              </a:rPr>
              <a:t>i</a:t>
            </a:r>
            <a:r>
              <a:rPr lang="ar-DZ" sz="2400" b="1" dirty="0" smtClean="0">
                <a:solidFill>
                  <a:schemeClr val="bg1"/>
                </a:solidFill>
                <a:latin typeface="Times New Roman" pitchFamily="18" charset="0"/>
                <a:ea typeface="Calibri" pitchFamily="34" charset="0"/>
                <a:cs typeface="Times New Roman" pitchFamily="18" charset="0"/>
              </a:rPr>
              <a:t> معدل الخصم ( التحيين)</a:t>
            </a:r>
            <a:endParaRPr lang="fr-FR" sz="2400" dirty="0">
              <a:solidFill>
                <a:schemeClr val="bg1"/>
              </a:solidFill>
            </a:endParaRPr>
          </a:p>
        </p:txBody>
      </p:sp>
      <p:sp>
        <p:nvSpPr>
          <p:cNvPr id="19" name="Rectangle 18"/>
          <p:cNvSpPr/>
          <p:nvPr/>
        </p:nvSpPr>
        <p:spPr>
          <a:xfrm>
            <a:off x="4724400" y="5634335"/>
            <a:ext cx="2842445" cy="461665"/>
          </a:xfrm>
          <a:prstGeom prst="rect">
            <a:avLst/>
          </a:prstGeom>
        </p:spPr>
        <p:txBody>
          <a:bodyPr wrap="none">
            <a:spAutoFit/>
          </a:bodyPr>
          <a:lstStyle/>
          <a:p>
            <a:pPr algn="r" rtl="1"/>
            <a:r>
              <a:rPr lang="fr-FR" sz="2400" b="1" dirty="0" smtClean="0">
                <a:solidFill>
                  <a:schemeClr val="bg1"/>
                </a:solidFill>
                <a:latin typeface="Times New Roman" pitchFamily="18" charset="0"/>
                <a:ea typeface="Calibri" pitchFamily="34" charset="0"/>
                <a:cs typeface="Times New Roman" pitchFamily="18" charset="0"/>
              </a:rPr>
              <a:t>n</a:t>
            </a:r>
            <a:r>
              <a:rPr lang="ar-DZ" sz="2400" b="1" dirty="0" smtClean="0">
                <a:solidFill>
                  <a:schemeClr val="bg1"/>
                </a:solidFill>
                <a:latin typeface="Times New Roman" pitchFamily="18" charset="0"/>
                <a:ea typeface="Calibri" pitchFamily="34" charset="0"/>
                <a:cs typeface="Times New Roman" pitchFamily="18" charset="0"/>
              </a:rPr>
              <a:t> العمر مدة حياة الاستثمار</a:t>
            </a:r>
            <a:endParaRPr lang="fr-FR" sz="2400" dirty="0">
              <a:solidFill>
                <a:schemeClr val="bg1"/>
              </a:solidFill>
            </a:endParaRPr>
          </a:p>
        </p:txBody>
      </p:sp>
      <p:sp>
        <p:nvSpPr>
          <p:cNvPr id="20" name="Rectangle 19"/>
          <p:cNvSpPr/>
          <p:nvPr/>
        </p:nvSpPr>
        <p:spPr>
          <a:xfrm>
            <a:off x="5582188" y="6167735"/>
            <a:ext cx="2061782" cy="461665"/>
          </a:xfrm>
          <a:prstGeom prst="rect">
            <a:avLst/>
          </a:prstGeom>
        </p:spPr>
        <p:txBody>
          <a:bodyPr wrap="none">
            <a:spAutoFit/>
          </a:bodyPr>
          <a:lstStyle/>
          <a:p>
            <a:pPr algn="r" rtl="1"/>
            <a:r>
              <a:rPr lang="fr-FR" sz="2400" b="1" dirty="0" smtClean="0">
                <a:solidFill>
                  <a:schemeClr val="bg1"/>
                </a:solidFill>
                <a:latin typeface="Times New Roman" pitchFamily="18" charset="0"/>
                <a:ea typeface="Arial" pitchFamily="34" charset="0"/>
                <a:cs typeface="Times New Roman" pitchFamily="18" charset="0"/>
              </a:rPr>
              <a:t>I</a:t>
            </a:r>
            <a:r>
              <a:rPr lang="fr-FR" sz="2400" b="1" baseline="-25000" dirty="0" smtClean="0">
                <a:solidFill>
                  <a:schemeClr val="bg1"/>
                </a:solidFill>
                <a:latin typeface="Times New Roman" pitchFamily="18" charset="0"/>
                <a:ea typeface="Arial" pitchFamily="34" charset="0"/>
                <a:cs typeface="Times New Roman" pitchFamily="18" charset="0"/>
              </a:rPr>
              <a:t>0 </a:t>
            </a:r>
            <a:r>
              <a:rPr lang="ar-DZ" sz="2400" b="1" baseline="-25000" dirty="0" smtClean="0">
                <a:solidFill>
                  <a:schemeClr val="bg1"/>
                </a:solidFill>
                <a:latin typeface="Times New Roman" pitchFamily="18" charset="0"/>
                <a:ea typeface="Arial" pitchFamily="34" charset="0"/>
                <a:cs typeface="Times New Roman" pitchFamily="18" charset="0"/>
              </a:rPr>
              <a:t> </a:t>
            </a:r>
            <a:r>
              <a:rPr lang="ar-DZ" sz="2400" b="1" dirty="0" smtClean="0">
                <a:solidFill>
                  <a:schemeClr val="bg1"/>
                </a:solidFill>
                <a:latin typeface="Times New Roman" pitchFamily="18" charset="0"/>
                <a:ea typeface="Calibri" pitchFamily="34" charset="0"/>
                <a:cs typeface="Times New Roman" pitchFamily="18" charset="0"/>
              </a:rPr>
              <a:t> تكلفة الاستثمار</a:t>
            </a:r>
            <a:endParaRPr lang="fr-FR" sz="2400" dirty="0">
              <a:solidFill>
                <a:schemeClr val="bg1"/>
              </a:solidFill>
            </a:endParaRPr>
          </a:p>
        </p:txBody>
      </p:sp>
      <p:sp>
        <p:nvSpPr>
          <p:cNvPr id="21" name="Rectangle 20"/>
          <p:cNvSpPr/>
          <p:nvPr/>
        </p:nvSpPr>
        <p:spPr>
          <a:xfrm>
            <a:off x="4648200" y="3886200"/>
            <a:ext cx="3035190" cy="461665"/>
          </a:xfrm>
          <a:prstGeom prst="rect">
            <a:avLst/>
          </a:prstGeom>
        </p:spPr>
        <p:txBody>
          <a:bodyPr wrap="none">
            <a:spAutoFit/>
          </a:bodyPr>
          <a:lstStyle/>
          <a:p>
            <a:pPr algn="r" rtl="1"/>
            <a:r>
              <a:rPr lang="fr-FR" sz="2400" b="1" dirty="0" smtClean="0">
                <a:solidFill>
                  <a:schemeClr val="bg1"/>
                </a:solidFill>
                <a:latin typeface="Times New Roman" pitchFamily="18" charset="0"/>
                <a:ea typeface="Arial" pitchFamily="34" charset="0"/>
                <a:cs typeface="Times New Roman" pitchFamily="18" charset="0"/>
              </a:rPr>
              <a:t>VAN</a:t>
            </a:r>
            <a:r>
              <a:rPr lang="ar-DZ" sz="2400" b="1" dirty="0" smtClean="0">
                <a:solidFill>
                  <a:schemeClr val="bg1"/>
                </a:solidFill>
                <a:latin typeface="Times New Roman" pitchFamily="18" charset="0"/>
                <a:ea typeface="Arial" pitchFamily="34" charset="0"/>
                <a:cs typeface="Times New Roman" pitchFamily="18" charset="0"/>
              </a:rPr>
              <a:t> القيمة الحالية الصافية</a:t>
            </a:r>
            <a:endParaRPr lang="fr-FR" sz="2400" dirty="0"/>
          </a:p>
        </p:txBody>
      </p:sp>
      <p:grpSp>
        <p:nvGrpSpPr>
          <p:cNvPr id="22" name="Groupe 21"/>
          <p:cNvGrpSpPr/>
          <p:nvPr/>
        </p:nvGrpSpPr>
        <p:grpSpPr>
          <a:xfrm>
            <a:off x="304800" y="2395155"/>
            <a:ext cx="3352804" cy="1338645"/>
            <a:chOff x="304796" y="2436858"/>
            <a:chExt cx="3352804" cy="1338645"/>
          </a:xfrm>
        </p:grpSpPr>
        <p:grpSp>
          <p:nvGrpSpPr>
            <p:cNvPr id="23" name="Groupe 29"/>
            <p:cNvGrpSpPr/>
            <p:nvPr/>
          </p:nvGrpSpPr>
          <p:grpSpPr>
            <a:xfrm>
              <a:off x="304801" y="2436856"/>
              <a:ext cx="3352799" cy="1338644"/>
              <a:chOff x="304801" y="2436856"/>
              <a:chExt cx="3352799" cy="1338644"/>
            </a:xfrm>
            <a:solidFill>
              <a:srgbClr val="FF99FF"/>
            </a:solidFill>
          </p:grpSpPr>
          <p:grpSp>
            <p:nvGrpSpPr>
              <p:cNvPr id="25" name="Group 7"/>
              <p:cNvGrpSpPr>
                <a:grpSpLocks/>
              </p:cNvGrpSpPr>
              <p:nvPr/>
            </p:nvGrpSpPr>
            <p:grpSpPr bwMode="auto">
              <a:xfrm>
                <a:off x="304801" y="2436856"/>
                <a:ext cx="1447968" cy="1338644"/>
                <a:chOff x="5052" y="3652"/>
                <a:chExt cx="1020" cy="1040"/>
              </a:xfrm>
              <a:grpFill/>
            </p:grpSpPr>
            <p:sp>
              <p:nvSpPr>
                <p:cNvPr id="29" name="Zone de texte 2"/>
                <p:cNvSpPr txBox="1">
                  <a:spLocks noChangeArrowheads="1"/>
                </p:cNvSpPr>
                <p:nvPr/>
              </p:nvSpPr>
              <p:spPr bwMode="auto">
                <a:xfrm>
                  <a:off x="5052" y="4009"/>
                  <a:ext cx="731" cy="355"/>
                </a:xfrm>
                <a:prstGeom prst="rect">
                  <a:avLst/>
                </a:prstGeom>
                <a:grp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VAN=</a:t>
                  </a:r>
                  <a:endParaRPr kumimoji="0" lang="fr-FR" sz="24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30" name="Zone de texte 2"/>
                <p:cNvSpPr txBox="1">
                  <a:spLocks noChangeArrowheads="1"/>
                </p:cNvSpPr>
                <p:nvPr/>
              </p:nvSpPr>
              <p:spPr bwMode="auto">
                <a:xfrm>
                  <a:off x="5696" y="4366"/>
                  <a:ext cx="375" cy="326"/>
                </a:xfrm>
                <a:prstGeom prst="rect">
                  <a:avLst/>
                </a:prstGeom>
                <a:grp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0" eaLnBrk="1" fontAlgn="base" latinLnBrk="0" hangingPunct="1">
                    <a:lnSpc>
                      <a:spcPct val="100000"/>
                    </a:lnSpc>
                    <a:spcBef>
                      <a:spcPct val="0"/>
                    </a:spcBef>
                    <a:spcAft>
                      <a:spcPts val="1000"/>
                    </a:spcAft>
                    <a:buClrTx/>
                    <a:buSzTx/>
                    <a:buFontTx/>
                    <a:buNone/>
                    <a:tabLst/>
                  </a:pPr>
                  <a:r>
                    <a:rPr kumimoji="0" lang="fr-FR"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t=1</a:t>
                  </a:r>
                  <a:endParaRPr kumimoji="0" lang="fr-FR"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31" name="Zone de texte 2"/>
                <p:cNvSpPr txBox="1">
                  <a:spLocks noChangeArrowheads="1"/>
                </p:cNvSpPr>
                <p:nvPr/>
              </p:nvSpPr>
              <p:spPr bwMode="auto">
                <a:xfrm>
                  <a:off x="5795" y="3652"/>
                  <a:ext cx="215" cy="316"/>
                </a:xfrm>
                <a:prstGeom prst="rect">
                  <a:avLst/>
                </a:prstGeom>
                <a:grp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fr-FR" sz="20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n</a:t>
                  </a:r>
                  <a:endParaRPr kumimoji="0" lang="fr-FR" sz="20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32" name="Zone de texte 2"/>
                <p:cNvSpPr txBox="1">
                  <a:spLocks noChangeArrowheads="1"/>
                </p:cNvSpPr>
                <p:nvPr/>
              </p:nvSpPr>
              <p:spPr bwMode="auto">
                <a:xfrm>
                  <a:off x="5723" y="3925"/>
                  <a:ext cx="349" cy="435"/>
                </a:xfrm>
                <a:prstGeom prst="rect">
                  <a:avLst/>
                </a:prstGeom>
                <a:grp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lvl="0" fontAlgn="base">
                    <a:spcBef>
                      <a:spcPct val="0"/>
                    </a:spcBef>
                    <a:spcAft>
                      <a:spcPts val="1000"/>
                    </a:spcAft>
                  </a:pPr>
                  <a:r>
                    <a:rPr kumimoji="0" lang="el-GR" sz="40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Σ</a:t>
                  </a:r>
                  <a:endParaRPr kumimoji="0" lang="fr-FR" sz="3200" b="0" i="0" u="none" strike="noStrike" cap="none" normalizeH="0" baseline="0" dirty="0" smtClean="0">
                    <a:ln>
                      <a:noFill/>
                    </a:ln>
                    <a:solidFill>
                      <a:schemeClr val="bg1"/>
                    </a:solidFill>
                    <a:effectLst/>
                    <a:latin typeface="Times New Roman" pitchFamily="18" charset="0"/>
                    <a:cs typeface="Times New Roman" pitchFamily="18" charset="0"/>
                  </a:endParaRPr>
                </a:p>
              </p:txBody>
            </p:sp>
          </p:grpSp>
          <p:sp>
            <p:nvSpPr>
              <p:cNvPr id="26" name="Rectangle 25"/>
              <p:cNvSpPr/>
              <p:nvPr/>
            </p:nvSpPr>
            <p:spPr>
              <a:xfrm>
                <a:off x="1794384" y="3048000"/>
                <a:ext cx="1025016" cy="523220"/>
              </a:xfrm>
              <a:prstGeom prst="rect">
                <a:avLst/>
              </a:prstGeom>
              <a:grpFill/>
            </p:spPr>
            <p:txBody>
              <a:bodyPr wrap="square">
                <a:spAutoFit/>
              </a:bodyPr>
              <a:lstStyle/>
              <a:p>
                <a:r>
                  <a:rPr lang="fr-FR" sz="2800" b="1" dirty="0" smtClean="0">
                    <a:solidFill>
                      <a:schemeClr val="bg1"/>
                    </a:solidFill>
                    <a:latin typeface="Times New Roman" pitchFamily="18" charset="0"/>
                    <a:ea typeface="Arial" pitchFamily="34" charset="0"/>
                    <a:cs typeface="Times New Roman" pitchFamily="18" charset="0"/>
                  </a:rPr>
                  <a:t>(1+i)</a:t>
                </a:r>
                <a:r>
                  <a:rPr lang="fr-FR" sz="2800" b="1" baseline="30000" dirty="0" smtClean="0">
                    <a:solidFill>
                      <a:schemeClr val="bg1"/>
                    </a:solidFill>
                    <a:latin typeface="Times New Roman" pitchFamily="18" charset="0"/>
                    <a:ea typeface="Arial" pitchFamily="34" charset="0"/>
                    <a:cs typeface="Times New Roman" pitchFamily="18" charset="0"/>
                  </a:rPr>
                  <a:t>t</a:t>
                </a:r>
                <a:r>
                  <a:rPr lang="fr-FR" sz="2800" b="1" dirty="0" smtClean="0">
                    <a:solidFill>
                      <a:schemeClr val="bg1"/>
                    </a:solidFill>
                    <a:latin typeface="Times New Roman" pitchFamily="18" charset="0"/>
                    <a:ea typeface="Arial" pitchFamily="34" charset="0"/>
                    <a:cs typeface="Times New Roman" pitchFamily="18" charset="0"/>
                  </a:rPr>
                  <a:t> </a:t>
                </a:r>
                <a:endParaRPr lang="fr-FR" sz="2800" dirty="0"/>
              </a:p>
            </p:txBody>
          </p:sp>
          <p:sp>
            <p:nvSpPr>
              <p:cNvPr id="27" name="Rectangle 26"/>
              <p:cNvSpPr/>
              <p:nvPr/>
            </p:nvSpPr>
            <p:spPr>
              <a:xfrm>
                <a:off x="1922886" y="2514600"/>
                <a:ext cx="744114" cy="523220"/>
              </a:xfrm>
              <a:prstGeom prst="rect">
                <a:avLst/>
              </a:prstGeom>
              <a:grpFill/>
            </p:spPr>
            <p:txBody>
              <a:bodyPr wrap="square">
                <a:spAutoFit/>
              </a:bodyPr>
              <a:lstStyle/>
              <a:p>
                <a:pPr lvl="0" fontAlgn="base">
                  <a:spcBef>
                    <a:spcPct val="0"/>
                  </a:spcBef>
                  <a:spcAft>
                    <a:spcPts val="1000"/>
                  </a:spcAft>
                </a:pPr>
                <a:r>
                  <a:rPr lang="fr-FR" sz="2800" b="1" dirty="0" smtClean="0">
                    <a:solidFill>
                      <a:schemeClr val="bg1"/>
                    </a:solidFill>
                    <a:latin typeface="Times New Roman" pitchFamily="18" charset="0"/>
                    <a:ea typeface="Arial" pitchFamily="34" charset="0"/>
                    <a:cs typeface="Times New Roman" pitchFamily="18" charset="0"/>
                  </a:rPr>
                  <a:t>CF</a:t>
                </a:r>
                <a:r>
                  <a:rPr lang="fr-FR" sz="2800" b="1" baseline="-25000" dirty="0" smtClean="0">
                    <a:solidFill>
                      <a:schemeClr val="bg1"/>
                    </a:solidFill>
                    <a:latin typeface="Times New Roman" pitchFamily="18" charset="0"/>
                    <a:ea typeface="Arial" pitchFamily="34" charset="0"/>
                    <a:cs typeface="Times New Roman" pitchFamily="18" charset="0"/>
                  </a:rPr>
                  <a:t>t</a:t>
                </a:r>
                <a:endParaRPr lang="fr-FR" sz="2800" dirty="0" smtClean="0">
                  <a:solidFill>
                    <a:schemeClr val="bg1"/>
                  </a:solidFill>
                  <a:latin typeface="Times New Roman" pitchFamily="18" charset="0"/>
                  <a:cs typeface="Times New Roman" pitchFamily="18" charset="0"/>
                </a:endParaRPr>
              </a:p>
            </p:txBody>
          </p:sp>
          <p:sp>
            <p:nvSpPr>
              <p:cNvPr id="28" name="Rectangle 27"/>
              <p:cNvSpPr/>
              <p:nvPr/>
            </p:nvSpPr>
            <p:spPr>
              <a:xfrm>
                <a:off x="2942340" y="2743200"/>
                <a:ext cx="715260" cy="523220"/>
              </a:xfrm>
              <a:prstGeom prst="rect">
                <a:avLst/>
              </a:prstGeom>
              <a:grpFill/>
            </p:spPr>
            <p:txBody>
              <a:bodyPr wrap="none">
                <a:spAutoFit/>
              </a:bodyPr>
              <a:lstStyle/>
              <a:p>
                <a:r>
                  <a:rPr lang="ar-DZ" sz="2800" b="1" baseline="-25000" dirty="0" smtClean="0">
                    <a:solidFill>
                      <a:schemeClr val="bg1"/>
                    </a:solidFill>
                    <a:latin typeface="Times New Roman" pitchFamily="18" charset="0"/>
                    <a:ea typeface="Arial" pitchFamily="34" charset="0"/>
                    <a:cs typeface="Times New Roman" pitchFamily="18" charset="0"/>
                  </a:rPr>
                  <a:t> </a:t>
                </a:r>
                <a:r>
                  <a:rPr lang="ar-SA" sz="2800" b="1" dirty="0" smtClean="0">
                    <a:solidFill>
                      <a:schemeClr val="bg1"/>
                    </a:solidFill>
                    <a:latin typeface="Times New Roman" pitchFamily="18" charset="0"/>
                    <a:ea typeface="Arial" pitchFamily="34" charset="0"/>
                    <a:cs typeface="Times New Roman" pitchFamily="18" charset="0"/>
                  </a:rPr>
                  <a:t>ـــ</a:t>
                </a:r>
                <a:r>
                  <a:rPr lang="fr-FR" sz="2800" b="1" dirty="0" smtClean="0">
                    <a:solidFill>
                      <a:schemeClr val="bg1"/>
                    </a:solidFill>
                    <a:latin typeface="Times New Roman" pitchFamily="18" charset="0"/>
                    <a:ea typeface="Arial" pitchFamily="34" charset="0"/>
                    <a:cs typeface="Times New Roman" pitchFamily="18" charset="0"/>
                  </a:rPr>
                  <a:t>I</a:t>
                </a:r>
                <a:r>
                  <a:rPr lang="fr-FR" sz="2800" b="1" baseline="-25000" dirty="0" smtClean="0">
                    <a:solidFill>
                      <a:schemeClr val="bg1"/>
                    </a:solidFill>
                    <a:latin typeface="Times New Roman" pitchFamily="18" charset="0"/>
                    <a:ea typeface="Arial" pitchFamily="34" charset="0"/>
                    <a:cs typeface="Times New Roman" pitchFamily="18" charset="0"/>
                  </a:rPr>
                  <a:t>0</a:t>
                </a:r>
                <a:endParaRPr lang="fr-FR" sz="2800" dirty="0"/>
              </a:p>
            </p:txBody>
          </p:sp>
        </p:grpSp>
        <p:cxnSp>
          <p:nvCxnSpPr>
            <p:cNvPr id="24" name="Connecteur droit 23"/>
            <p:cNvCxnSpPr/>
            <p:nvPr/>
          </p:nvCxnSpPr>
          <p:spPr>
            <a:xfrm>
              <a:off x="1828800" y="3048000"/>
              <a:ext cx="1066800" cy="1588"/>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gr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5" name="Rectangle 1"/>
          <p:cNvSpPr>
            <a:spLocks noChangeArrowheads="1"/>
          </p:cNvSpPr>
          <p:nvPr/>
        </p:nvSpPr>
        <p:spPr bwMode="auto">
          <a:xfrm>
            <a:off x="4781679" y="710625"/>
            <a:ext cx="4057521" cy="584775"/>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justLow" defTabSz="914400" rtl="1" eaLnBrk="1" fontAlgn="base" latinLnBrk="0" hangingPunct="1">
              <a:lnSpc>
                <a:spcPct val="100000"/>
              </a:lnSpc>
              <a:spcBef>
                <a:spcPct val="0"/>
              </a:spcBef>
              <a:spcAft>
                <a:spcPct val="0"/>
              </a:spcAft>
              <a:buClrTx/>
              <a:buSzTx/>
              <a:buFontTx/>
              <a:buNone/>
              <a:tabLst/>
            </a:pPr>
            <a:r>
              <a:rPr kumimoji="0" lang="ar-DZ" sz="3200" b="1" i="0" u="none" strike="noStrike" cap="none" normalizeH="0" baseline="0" dirty="0" smtClean="0">
                <a:ln>
                  <a:noFill/>
                </a:ln>
                <a:solidFill>
                  <a:srgbClr val="FF0000"/>
                </a:solidFill>
                <a:effectLst/>
                <a:latin typeface="Calibri" pitchFamily="34" charset="0"/>
                <a:ea typeface="Calibri" pitchFamily="34" charset="0"/>
                <a:cs typeface="Arial" pitchFamily="34" charset="0"/>
              </a:rPr>
              <a:t>قانون القيمة الحالية الصافية:</a:t>
            </a:r>
            <a:endParaRPr kumimoji="0" lang="ar-DZ" sz="4000" b="0" i="0" u="none" strike="noStrike" cap="none" normalizeH="0" baseline="0" dirty="0" smtClean="0">
              <a:ln>
                <a:noFill/>
              </a:ln>
              <a:solidFill>
                <a:schemeClr val="tx1"/>
              </a:solidFill>
              <a:effectLst/>
              <a:latin typeface="Arial" pitchFamily="34" charset="0"/>
              <a:cs typeface="Arial" pitchFamily="34" charset="0"/>
            </a:endParaRPr>
          </a:p>
        </p:txBody>
      </p:sp>
      <p:grpSp>
        <p:nvGrpSpPr>
          <p:cNvPr id="36" name="Groupe 35"/>
          <p:cNvGrpSpPr/>
          <p:nvPr/>
        </p:nvGrpSpPr>
        <p:grpSpPr>
          <a:xfrm>
            <a:off x="275962" y="2200755"/>
            <a:ext cx="8323261" cy="1203275"/>
            <a:chOff x="439738" y="729016"/>
            <a:chExt cx="8323261" cy="1203275"/>
          </a:xfrm>
        </p:grpSpPr>
        <p:grpSp>
          <p:nvGrpSpPr>
            <p:cNvPr id="1026" name="Group 2"/>
            <p:cNvGrpSpPr>
              <a:grpSpLocks/>
            </p:cNvGrpSpPr>
            <p:nvPr/>
          </p:nvGrpSpPr>
          <p:grpSpPr bwMode="auto">
            <a:xfrm>
              <a:off x="439738" y="729016"/>
              <a:ext cx="2989645" cy="1203275"/>
              <a:chOff x="693" y="1579"/>
              <a:chExt cx="2620" cy="1046"/>
            </a:xfrm>
          </p:grpSpPr>
          <p:sp>
            <p:nvSpPr>
              <p:cNvPr id="1027" name="Text Box 3"/>
              <p:cNvSpPr txBox="1">
                <a:spLocks noChangeArrowheads="1"/>
              </p:cNvSpPr>
              <p:nvPr/>
            </p:nvSpPr>
            <p:spPr bwMode="auto">
              <a:xfrm>
                <a:off x="2808" y="1917"/>
                <a:ext cx="505" cy="389"/>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 typeface="Times New Roman" pitchFamily="18" charset="0"/>
                  <a:buChar char="-"/>
                  <a:tabLst/>
                </a:pP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I</a:t>
                </a:r>
                <a:r>
                  <a:rPr kumimoji="0" lang="fr-FR" sz="2400" b="1" i="0" u="none" strike="noStrike" cap="none" normalizeH="0" baseline="-25000" dirty="0" smtClean="0">
                    <a:ln>
                      <a:noFill/>
                    </a:ln>
                    <a:solidFill>
                      <a:schemeClr val="bg1"/>
                    </a:solidFill>
                    <a:effectLst/>
                    <a:latin typeface="Times New Roman" pitchFamily="18" charset="0"/>
                    <a:ea typeface="Arial" pitchFamily="34" charset="0"/>
                    <a:cs typeface="Arial" pitchFamily="34" charset="0"/>
                  </a:rPr>
                  <a:t>0</a:t>
                </a:r>
                <a:endParaRPr kumimoji="0" lang="fr-FR" sz="2400" b="0" i="0" u="none" strike="noStrike" cap="none" normalizeH="0" baseline="0" dirty="0" smtClean="0">
                  <a:ln>
                    <a:noFill/>
                  </a:ln>
                  <a:solidFill>
                    <a:schemeClr val="bg1"/>
                  </a:solidFill>
                  <a:effectLst/>
                  <a:latin typeface="Arial" pitchFamily="34" charset="0"/>
                  <a:cs typeface="Arial" pitchFamily="34" charset="0"/>
                </a:endParaRPr>
              </a:p>
            </p:txBody>
          </p:sp>
          <p:sp>
            <p:nvSpPr>
              <p:cNvPr id="1028" name="Text Box 4"/>
              <p:cNvSpPr txBox="1">
                <a:spLocks noChangeArrowheads="1"/>
              </p:cNvSpPr>
              <p:nvPr/>
            </p:nvSpPr>
            <p:spPr bwMode="auto">
              <a:xfrm>
                <a:off x="693" y="1875"/>
                <a:ext cx="1151" cy="419"/>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VAN= ∑</a:t>
                </a:r>
                <a:endParaRPr kumimoji="0" lang="fr-FR" sz="2400" b="0" i="0" u="none" strike="noStrike" cap="none" normalizeH="0" baseline="0" dirty="0" smtClean="0">
                  <a:ln>
                    <a:noFill/>
                  </a:ln>
                  <a:solidFill>
                    <a:schemeClr val="bg1"/>
                  </a:solidFill>
                  <a:effectLst/>
                  <a:latin typeface="Arial" pitchFamily="34" charset="0"/>
                  <a:cs typeface="Arial" pitchFamily="34" charset="0"/>
                </a:endParaRPr>
              </a:p>
            </p:txBody>
          </p:sp>
          <p:sp>
            <p:nvSpPr>
              <p:cNvPr id="1029" name="Text Box 5"/>
              <p:cNvSpPr txBox="1">
                <a:spLocks noChangeArrowheads="1"/>
              </p:cNvSpPr>
              <p:nvPr/>
            </p:nvSpPr>
            <p:spPr bwMode="auto">
              <a:xfrm>
                <a:off x="1956" y="2118"/>
                <a:ext cx="822" cy="374"/>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(1+i)</a:t>
                </a:r>
                <a:r>
                  <a:rPr kumimoji="0" lang="fr-FR" sz="2400" b="1" i="0" u="none" strike="noStrike" cap="none" normalizeH="0" baseline="30000" dirty="0" smtClean="0">
                    <a:ln>
                      <a:noFill/>
                    </a:ln>
                    <a:solidFill>
                      <a:schemeClr val="bg1"/>
                    </a:solidFill>
                    <a:effectLst/>
                    <a:latin typeface="Times New Roman" pitchFamily="18" charset="0"/>
                    <a:ea typeface="Arial" pitchFamily="34" charset="0"/>
                    <a:cs typeface="Arial" pitchFamily="34" charset="0"/>
                  </a:rPr>
                  <a:t>t</a:t>
                </a:r>
                <a:endParaRPr kumimoji="0" lang="fr-FR" sz="2400" b="0" i="0" u="none" strike="noStrike" cap="none" normalizeH="0" baseline="0" dirty="0" smtClean="0">
                  <a:ln>
                    <a:noFill/>
                  </a:ln>
                  <a:solidFill>
                    <a:schemeClr val="bg1"/>
                  </a:solidFill>
                  <a:effectLst/>
                  <a:latin typeface="Arial" pitchFamily="34" charset="0"/>
                  <a:cs typeface="Arial" pitchFamily="34" charset="0"/>
                </a:endParaRPr>
              </a:p>
            </p:txBody>
          </p:sp>
          <p:sp>
            <p:nvSpPr>
              <p:cNvPr id="1030" name="Text Box 6"/>
              <p:cNvSpPr txBox="1">
                <a:spLocks noChangeArrowheads="1"/>
              </p:cNvSpPr>
              <p:nvPr/>
            </p:nvSpPr>
            <p:spPr bwMode="auto">
              <a:xfrm>
                <a:off x="2016" y="1764"/>
                <a:ext cx="629" cy="399"/>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CF</a:t>
                </a:r>
                <a:r>
                  <a:rPr kumimoji="0" lang="fr-FR" sz="2400" b="1" i="0" u="none" strike="noStrike" cap="none" normalizeH="0" baseline="-25000" dirty="0" smtClean="0">
                    <a:ln>
                      <a:noFill/>
                    </a:ln>
                    <a:solidFill>
                      <a:schemeClr val="bg1"/>
                    </a:solidFill>
                    <a:effectLst/>
                    <a:latin typeface="Times New Roman" pitchFamily="18" charset="0"/>
                    <a:ea typeface="Arial" pitchFamily="34" charset="0"/>
                    <a:cs typeface="Arial" pitchFamily="34" charset="0"/>
                  </a:rPr>
                  <a:t>t</a:t>
                </a:r>
                <a:endParaRPr kumimoji="0" lang="fr-FR" sz="2400" b="0" i="0" u="none" strike="noStrike" cap="none" normalizeH="0" baseline="0" dirty="0" smtClean="0">
                  <a:ln>
                    <a:noFill/>
                  </a:ln>
                  <a:solidFill>
                    <a:schemeClr val="bg1"/>
                  </a:solidFill>
                  <a:effectLst/>
                  <a:latin typeface="Arial" pitchFamily="34" charset="0"/>
                  <a:cs typeface="Arial" pitchFamily="34" charset="0"/>
                </a:endParaRPr>
              </a:p>
            </p:txBody>
          </p:sp>
          <p:sp>
            <p:nvSpPr>
              <p:cNvPr id="1031" name="Text Box 7"/>
              <p:cNvSpPr txBox="1">
                <a:spLocks noChangeArrowheads="1"/>
              </p:cNvSpPr>
              <p:nvPr/>
            </p:nvSpPr>
            <p:spPr bwMode="auto">
              <a:xfrm>
                <a:off x="1413" y="2339"/>
                <a:ext cx="497" cy="286"/>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fr-FR"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t=1</a:t>
                </a:r>
                <a:endParaRPr kumimoji="0" lang="fr-FR" b="0" i="0" u="none" strike="noStrike" cap="none" normalizeH="0" baseline="0" dirty="0" smtClean="0">
                  <a:ln>
                    <a:noFill/>
                  </a:ln>
                  <a:solidFill>
                    <a:schemeClr val="bg1"/>
                  </a:solidFill>
                  <a:effectLst/>
                  <a:latin typeface="Arial" pitchFamily="34" charset="0"/>
                  <a:cs typeface="Arial" pitchFamily="34" charset="0"/>
                </a:endParaRPr>
              </a:p>
            </p:txBody>
          </p:sp>
          <p:sp>
            <p:nvSpPr>
              <p:cNvPr id="1032" name="Text Box 8"/>
              <p:cNvSpPr txBox="1">
                <a:spLocks noChangeArrowheads="1"/>
              </p:cNvSpPr>
              <p:nvPr/>
            </p:nvSpPr>
            <p:spPr bwMode="auto">
              <a:xfrm>
                <a:off x="1472" y="1579"/>
                <a:ext cx="305" cy="237"/>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n</a:t>
                </a:r>
                <a:endParaRPr kumimoji="0" lang="fr-FR" b="0" i="0" u="none" strike="noStrike" cap="none" normalizeH="0" baseline="0" dirty="0" smtClean="0">
                  <a:ln>
                    <a:noFill/>
                  </a:ln>
                  <a:solidFill>
                    <a:schemeClr val="bg1"/>
                  </a:solidFill>
                  <a:effectLst/>
                  <a:latin typeface="Arial" pitchFamily="34" charset="0"/>
                  <a:cs typeface="Arial" pitchFamily="34" charset="0"/>
                </a:endParaRPr>
              </a:p>
            </p:txBody>
          </p:sp>
          <p:cxnSp>
            <p:nvCxnSpPr>
              <p:cNvPr id="1033" name="AutoShape 9"/>
              <p:cNvCxnSpPr>
                <a:cxnSpLocks noChangeShapeType="1"/>
              </p:cNvCxnSpPr>
              <p:nvPr/>
            </p:nvCxnSpPr>
            <p:spPr bwMode="auto">
              <a:xfrm>
                <a:off x="1968" y="2148"/>
                <a:ext cx="780" cy="0"/>
              </a:xfrm>
              <a:prstGeom prst="straightConnector1">
                <a:avLst/>
              </a:prstGeom>
              <a:noFill/>
              <a:ln w="38100">
                <a:solidFill>
                  <a:srgbClr val="000000"/>
                </a:solidFill>
                <a:round/>
                <a:headEnd/>
                <a:tailEnd/>
              </a:ln>
            </p:spPr>
          </p:cxnSp>
        </p:grpSp>
        <p:sp>
          <p:nvSpPr>
            <p:cNvPr id="1034" name="Text Box 10"/>
            <p:cNvSpPr txBox="1">
              <a:spLocks noChangeArrowheads="1"/>
            </p:cNvSpPr>
            <p:nvPr/>
          </p:nvSpPr>
          <p:spPr bwMode="auto">
            <a:xfrm>
              <a:off x="4191000" y="895064"/>
              <a:ext cx="4571999" cy="847725"/>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lvl="0" algn="r" rtl="1" fontAlgn="base">
                <a:spcBef>
                  <a:spcPct val="0"/>
                </a:spcBef>
                <a:spcAft>
                  <a:spcPct val="0"/>
                </a:spcAft>
              </a:pPr>
              <a:r>
                <a:rPr kumimoji="0" lang="ar-DZ" sz="2400" b="1" i="0" u="none" strike="noStrike" cap="none" normalizeH="0" baseline="0" dirty="0" smtClean="0">
                  <a:ln>
                    <a:noFill/>
                  </a:ln>
                  <a:solidFill>
                    <a:schemeClr val="bg1"/>
                  </a:solidFill>
                  <a:effectLst/>
                  <a:latin typeface="Arial" pitchFamily="34" charset="0"/>
                  <a:ea typeface="Arial" pitchFamily="34" charset="0"/>
                  <a:cs typeface="Arial" pitchFamily="34" charset="0"/>
                </a:rPr>
                <a:t>القيمة المتقية</a:t>
              </a: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VR</a:t>
              </a:r>
              <a:r>
                <a:rPr kumimoji="0" lang="fr-FR" sz="2400" b="1" i="0" u="none" strike="noStrike" cap="none" normalizeH="0" baseline="-25000" dirty="0" smtClean="0">
                  <a:ln>
                    <a:noFill/>
                  </a:ln>
                  <a:solidFill>
                    <a:schemeClr val="bg1"/>
                  </a:solidFill>
                  <a:effectLst/>
                  <a:latin typeface="Times New Roman" pitchFamily="18" charset="0"/>
                  <a:ea typeface="Arial" pitchFamily="34" charset="0"/>
                  <a:cs typeface="Arial" pitchFamily="34" charset="0"/>
                </a:rPr>
                <a:t>n</a:t>
              </a:r>
              <a:r>
                <a:rPr kumimoji="0" lang="ar-DZ" sz="2400" b="1" i="0" u="none" strike="noStrike" cap="none" normalizeH="0" baseline="-25000" dirty="0" smtClean="0">
                  <a:ln>
                    <a:noFill/>
                  </a:ln>
                  <a:solidFill>
                    <a:schemeClr val="bg1"/>
                  </a:solidFill>
                  <a:effectLst/>
                  <a:latin typeface="Arial" pitchFamily="34" charset="0"/>
                  <a:ea typeface="Arial" pitchFamily="34" charset="0"/>
                  <a:cs typeface="Arial" pitchFamily="34" charset="0"/>
                </a:rPr>
                <a:t> </a:t>
              </a:r>
              <a:r>
                <a:rPr kumimoji="0" lang="ar-DZ" sz="2400" b="1" i="0" u="none" strike="noStrike" cap="none" normalizeH="0" baseline="0" dirty="0" smtClean="0">
                  <a:ln>
                    <a:noFill/>
                  </a:ln>
                  <a:solidFill>
                    <a:schemeClr val="bg1"/>
                  </a:solidFill>
                  <a:effectLst/>
                  <a:latin typeface="Arial" pitchFamily="34" charset="0"/>
                  <a:ea typeface="Arial" pitchFamily="34" charset="0"/>
                  <a:cs typeface="Arial" pitchFamily="34" charset="0"/>
                </a:rPr>
                <a:t>مدمجة في التدفق النقدي </a:t>
              </a:r>
              <a:r>
                <a:rPr lang="fr-FR" sz="2400" b="1" dirty="0" err="1" smtClean="0">
                  <a:solidFill>
                    <a:schemeClr val="bg1"/>
                  </a:solidFill>
                  <a:latin typeface="Times New Roman" pitchFamily="18" charset="0"/>
                  <a:ea typeface="Arial" pitchFamily="34" charset="0"/>
                  <a:cs typeface="Times New Roman" pitchFamily="18" charset="0"/>
                </a:rPr>
                <a:t>CF</a:t>
              </a:r>
              <a:r>
                <a:rPr lang="fr-FR" sz="2400" b="1" baseline="-25000" dirty="0" err="1" smtClean="0">
                  <a:solidFill>
                    <a:schemeClr val="bg1"/>
                  </a:solidFill>
                  <a:latin typeface="Times New Roman" pitchFamily="18" charset="0"/>
                  <a:ea typeface="Arial" pitchFamily="34" charset="0"/>
                  <a:cs typeface="Times New Roman" pitchFamily="18" charset="0"/>
                </a:rPr>
                <a:t>n</a:t>
              </a:r>
              <a:r>
                <a:rPr lang="ar-DZ" sz="2400" b="1" baseline="-25000" dirty="0" smtClean="0">
                  <a:solidFill>
                    <a:schemeClr val="bg1"/>
                  </a:solidFill>
                  <a:latin typeface="Times New Roman" pitchFamily="18" charset="0"/>
                  <a:ea typeface="Arial" pitchFamily="34" charset="0"/>
                  <a:cs typeface="Times New Roman" pitchFamily="18" charset="0"/>
                </a:rPr>
                <a:t> </a:t>
              </a:r>
              <a:r>
                <a:rPr kumimoji="0" lang="ar-DZ" sz="2400" b="1" i="0" u="none" strike="noStrike" cap="none" normalizeH="0" baseline="0" dirty="0" smtClean="0">
                  <a:ln>
                    <a:noFill/>
                  </a:ln>
                  <a:solidFill>
                    <a:schemeClr val="bg1"/>
                  </a:solidFill>
                  <a:effectLst/>
                  <a:latin typeface="Arial" pitchFamily="34" charset="0"/>
                  <a:ea typeface="Arial" pitchFamily="34" charset="0"/>
                  <a:cs typeface="Arial" pitchFamily="34" charset="0"/>
                </a:rPr>
                <a:t>للسنة الأخيرة </a:t>
              </a:r>
              <a:r>
                <a:rPr kumimoji="0" lang="fr-FR" sz="2400" b="1" i="0" u="none" strike="noStrike" cap="none" normalizeH="0" baseline="0" smtClean="0">
                  <a:ln>
                    <a:noFill/>
                  </a:ln>
                  <a:solidFill>
                    <a:schemeClr val="bg1"/>
                  </a:solidFill>
                  <a:effectLst/>
                  <a:latin typeface="Times New Roman" pitchFamily="18" charset="0"/>
                  <a:ea typeface="Arial" pitchFamily="34" charset="0"/>
                  <a:cs typeface="Times New Roman" pitchFamily="18" charset="0"/>
                </a:rPr>
                <a:t>n</a:t>
              </a:r>
              <a:r>
                <a:rPr kumimoji="0" lang="ar-DZ" sz="2400" b="1" i="0" u="none" strike="noStrike" cap="none" normalizeH="0" baseline="0" smtClean="0">
                  <a:ln>
                    <a:noFill/>
                  </a:ln>
                  <a:solidFill>
                    <a:schemeClr val="bg1"/>
                  </a:solidFill>
                  <a:effectLst/>
                  <a:latin typeface="Times New Roman" pitchFamily="18" charset="0"/>
                  <a:ea typeface="Arial" pitchFamily="34" charset="0"/>
                  <a:cs typeface="Times New Roman" pitchFamily="18" charset="0"/>
                </a:rPr>
                <a:t>:</a:t>
              </a:r>
              <a:endParaRPr kumimoji="0" lang="fr-FR" sz="3200" b="0" i="0" u="none" strike="noStrike" cap="none" normalizeH="0" baseline="0" dirty="0" smtClean="0">
                <a:ln>
                  <a:noFill/>
                </a:ln>
                <a:solidFill>
                  <a:schemeClr val="bg1"/>
                </a:solidFill>
                <a:effectLst/>
                <a:latin typeface="Times New Roman" pitchFamily="18" charset="0"/>
                <a:cs typeface="Times New Roman" pitchFamily="18" charset="0"/>
              </a:endParaRPr>
            </a:p>
          </p:txBody>
        </p:sp>
      </p:grpSp>
      <p:grpSp>
        <p:nvGrpSpPr>
          <p:cNvPr id="37" name="Groupe 36"/>
          <p:cNvGrpSpPr/>
          <p:nvPr/>
        </p:nvGrpSpPr>
        <p:grpSpPr>
          <a:xfrm>
            <a:off x="274088" y="3814990"/>
            <a:ext cx="8450239" cy="1297037"/>
            <a:chOff x="465160" y="2643507"/>
            <a:chExt cx="8450239" cy="1297037"/>
          </a:xfrm>
        </p:grpSpPr>
        <p:grpSp>
          <p:nvGrpSpPr>
            <p:cNvPr id="1035" name="Group 11"/>
            <p:cNvGrpSpPr>
              <a:grpSpLocks/>
            </p:cNvGrpSpPr>
            <p:nvPr/>
          </p:nvGrpSpPr>
          <p:grpSpPr bwMode="auto">
            <a:xfrm>
              <a:off x="465160" y="2643507"/>
              <a:ext cx="4590730" cy="1297037"/>
              <a:chOff x="3798" y="1495"/>
              <a:chExt cx="4858" cy="1293"/>
            </a:xfrm>
          </p:grpSpPr>
          <p:sp>
            <p:nvSpPr>
              <p:cNvPr id="1036" name="Text Box 12"/>
              <p:cNvSpPr txBox="1">
                <a:spLocks noChangeArrowheads="1"/>
              </p:cNvSpPr>
              <p:nvPr/>
            </p:nvSpPr>
            <p:spPr bwMode="auto">
              <a:xfrm>
                <a:off x="6721" y="1875"/>
                <a:ext cx="1935" cy="54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000" b="1" i="0" u="none" strike="noStrike" cap="none" normalizeH="0" baseline="0" smtClean="0">
                    <a:ln>
                      <a:noFill/>
                    </a:ln>
                    <a:solidFill>
                      <a:schemeClr val="bg1"/>
                    </a:solidFill>
                    <a:effectLst/>
                    <a:latin typeface="Times New Roman" pitchFamily="18" charset="0"/>
                    <a:ea typeface="Arial" pitchFamily="34" charset="0"/>
                    <a:cs typeface="Arial" pitchFamily="34" charset="0"/>
                  </a:rPr>
                  <a:t>t=0 : CF</a:t>
                </a:r>
                <a:r>
                  <a:rPr kumimoji="0" lang="fr-FR" sz="2000" b="1" i="0" u="none" strike="noStrike" cap="none" normalizeH="0" baseline="-25000" smtClean="0">
                    <a:ln>
                      <a:noFill/>
                    </a:ln>
                    <a:solidFill>
                      <a:schemeClr val="bg1"/>
                    </a:solidFill>
                    <a:effectLst/>
                    <a:latin typeface="Times New Roman" pitchFamily="18" charset="0"/>
                    <a:ea typeface="Arial" pitchFamily="34" charset="0"/>
                    <a:cs typeface="Arial" pitchFamily="34" charset="0"/>
                  </a:rPr>
                  <a:t>0</a:t>
                </a:r>
                <a:r>
                  <a:rPr kumimoji="0" lang="fr-FR" sz="2000" b="1" i="0" u="none" strike="noStrike" cap="none" normalizeH="0" baseline="0" smtClean="0">
                    <a:ln>
                      <a:noFill/>
                    </a:ln>
                    <a:solidFill>
                      <a:schemeClr val="bg1"/>
                    </a:solidFill>
                    <a:effectLst/>
                    <a:latin typeface="Times New Roman" pitchFamily="18" charset="0"/>
                    <a:ea typeface="Arial" pitchFamily="34" charset="0"/>
                    <a:cs typeface="Arial" pitchFamily="34" charset="0"/>
                  </a:rPr>
                  <a:t> = - I</a:t>
                </a:r>
                <a:r>
                  <a:rPr kumimoji="0" lang="fr-FR" sz="2000" b="1" i="0" u="none" strike="noStrike" cap="none" normalizeH="0" baseline="-25000" smtClean="0">
                    <a:ln>
                      <a:noFill/>
                    </a:ln>
                    <a:solidFill>
                      <a:schemeClr val="bg1"/>
                    </a:solidFill>
                    <a:effectLst/>
                    <a:latin typeface="Times New Roman" pitchFamily="18" charset="0"/>
                    <a:ea typeface="Arial" pitchFamily="34" charset="0"/>
                    <a:cs typeface="Arial" pitchFamily="34" charset="0"/>
                  </a:rPr>
                  <a:t>0</a:t>
                </a:r>
                <a:endParaRPr kumimoji="0" lang="fr-FR" sz="2000" b="0" i="0" u="none" strike="noStrike" cap="none" normalizeH="0" baseline="0" smtClean="0">
                  <a:ln>
                    <a:noFill/>
                  </a:ln>
                  <a:solidFill>
                    <a:schemeClr val="bg1"/>
                  </a:solidFill>
                  <a:effectLst/>
                  <a:latin typeface="Arial" pitchFamily="34" charset="0"/>
                  <a:cs typeface="Arial" pitchFamily="34" charset="0"/>
                </a:endParaRPr>
              </a:p>
            </p:txBody>
          </p:sp>
          <p:sp>
            <p:nvSpPr>
              <p:cNvPr id="1037" name="Text Box 13"/>
              <p:cNvSpPr txBox="1">
                <a:spLocks noChangeArrowheads="1"/>
              </p:cNvSpPr>
              <p:nvPr/>
            </p:nvSpPr>
            <p:spPr bwMode="auto">
              <a:xfrm>
                <a:off x="3798" y="1875"/>
                <a:ext cx="1392" cy="522"/>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2400" b="1" i="0" u="none" strike="noStrike" cap="none" normalizeH="0" baseline="0" smtClean="0">
                    <a:ln>
                      <a:noFill/>
                    </a:ln>
                    <a:solidFill>
                      <a:schemeClr val="bg1"/>
                    </a:solidFill>
                    <a:effectLst/>
                    <a:latin typeface="Times New Roman" pitchFamily="18" charset="0"/>
                    <a:ea typeface="Arial" pitchFamily="34" charset="0"/>
                    <a:cs typeface="Arial" pitchFamily="34" charset="0"/>
                  </a:rPr>
                  <a:t>VAN= ∑</a:t>
                </a:r>
                <a:endParaRPr kumimoji="0" lang="fr-FR" sz="2400" b="0" i="0" u="none" strike="noStrike" cap="none" normalizeH="0" baseline="0" smtClean="0">
                  <a:ln>
                    <a:noFill/>
                  </a:ln>
                  <a:solidFill>
                    <a:schemeClr val="bg1"/>
                  </a:solidFill>
                  <a:effectLst/>
                  <a:latin typeface="Arial" pitchFamily="34" charset="0"/>
                  <a:cs typeface="Arial" pitchFamily="34" charset="0"/>
                </a:endParaRPr>
              </a:p>
            </p:txBody>
          </p:sp>
          <p:sp>
            <p:nvSpPr>
              <p:cNvPr id="1038" name="Text Box 14"/>
              <p:cNvSpPr txBox="1">
                <a:spLocks noChangeArrowheads="1"/>
              </p:cNvSpPr>
              <p:nvPr/>
            </p:nvSpPr>
            <p:spPr bwMode="auto">
              <a:xfrm>
                <a:off x="5290" y="2130"/>
                <a:ext cx="942" cy="435"/>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(1+i)</a:t>
                </a:r>
                <a:r>
                  <a:rPr kumimoji="0" lang="fr-FR" sz="2400" b="1" i="0" u="none" strike="noStrike" cap="none" normalizeH="0" baseline="30000" dirty="0" smtClean="0">
                    <a:ln>
                      <a:noFill/>
                    </a:ln>
                    <a:solidFill>
                      <a:schemeClr val="bg1"/>
                    </a:solidFill>
                    <a:effectLst/>
                    <a:latin typeface="Times New Roman" pitchFamily="18" charset="0"/>
                    <a:ea typeface="Arial" pitchFamily="34" charset="0"/>
                    <a:cs typeface="Arial" pitchFamily="34" charset="0"/>
                  </a:rPr>
                  <a:t>t</a:t>
                </a:r>
                <a:endParaRPr kumimoji="0" lang="fr-FR" sz="2400" b="0" i="0" u="none" strike="noStrike" cap="none" normalizeH="0" baseline="0" dirty="0" smtClean="0">
                  <a:ln>
                    <a:noFill/>
                  </a:ln>
                  <a:solidFill>
                    <a:schemeClr val="bg1"/>
                  </a:solidFill>
                  <a:effectLst/>
                  <a:latin typeface="Arial" pitchFamily="34" charset="0"/>
                  <a:cs typeface="Arial" pitchFamily="34" charset="0"/>
                </a:endParaRPr>
              </a:p>
            </p:txBody>
          </p:sp>
          <p:sp>
            <p:nvSpPr>
              <p:cNvPr id="1039" name="Text Box 15"/>
              <p:cNvSpPr txBox="1">
                <a:spLocks noChangeArrowheads="1"/>
              </p:cNvSpPr>
              <p:nvPr/>
            </p:nvSpPr>
            <p:spPr bwMode="auto">
              <a:xfrm>
                <a:off x="5379" y="1740"/>
                <a:ext cx="762" cy="435"/>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CF</a:t>
                </a:r>
                <a:r>
                  <a:rPr kumimoji="0" lang="fr-FR" sz="2400" b="1" i="0" u="none" strike="noStrike" cap="none" normalizeH="0" baseline="-25000" dirty="0" smtClean="0">
                    <a:ln>
                      <a:noFill/>
                    </a:ln>
                    <a:solidFill>
                      <a:schemeClr val="bg1"/>
                    </a:solidFill>
                    <a:effectLst/>
                    <a:latin typeface="Times New Roman" pitchFamily="18" charset="0"/>
                    <a:ea typeface="Arial" pitchFamily="34" charset="0"/>
                    <a:cs typeface="Arial" pitchFamily="34" charset="0"/>
                  </a:rPr>
                  <a:t>t</a:t>
                </a:r>
                <a:endParaRPr kumimoji="0" lang="fr-FR" sz="2400" b="0" i="0" u="none" strike="noStrike" cap="none" normalizeH="0" baseline="0" dirty="0" smtClean="0">
                  <a:ln>
                    <a:noFill/>
                  </a:ln>
                  <a:solidFill>
                    <a:schemeClr val="bg1"/>
                  </a:solidFill>
                  <a:effectLst/>
                  <a:latin typeface="Arial" pitchFamily="34" charset="0"/>
                  <a:cs typeface="Arial" pitchFamily="34" charset="0"/>
                </a:endParaRPr>
              </a:p>
            </p:txBody>
          </p:sp>
          <p:sp>
            <p:nvSpPr>
              <p:cNvPr id="1040" name="Text Box 16"/>
              <p:cNvSpPr txBox="1">
                <a:spLocks noChangeArrowheads="1"/>
              </p:cNvSpPr>
              <p:nvPr/>
            </p:nvSpPr>
            <p:spPr bwMode="auto">
              <a:xfrm>
                <a:off x="4685" y="2443"/>
                <a:ext cx="535" cy="345"/>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fr-FR"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t=0</a:t>
                </a:r>
                <a:endParaRPr kumimoji="0" lang="fr-FR" b="0" i="0" u="none" strike="noStrike" cap="none" normalizeH="0" baseline="0" dirty="0" smtClean="0">
                  <a:ln>
                    <a:noFill/>
                  </a:ln>
                  <a:solidFill>
                    <a:schemeClr val="bg1"/>
                  </a:solidFill>
                  <a:effectLst/>
                  <a:latin typeface="Arial" pitchFamily="34" charset="0"/>
                  <a:cs typeface="Arial" pitchFamily="34" charset="0"/>
                </a:endParaRPr>
              </a:p>
            </p:txBody>
          </p:sp>
          <p:sp>
            <p:nvSpPr>
              <p:cNvPr id="1041" name="Text Box 17"/>
              <p:cNvSpPr txBox="1">
                <a:spLocks noChangeArrowheads="1"/>
              </p:cNvSpPr>
              <p:nvPr/>
            </p:nvSpPr>
            <p:spPr bwMode="auto">
              <a:xfrm>
                <a:off x="4713" y="1495"/>
                <a:ext cx="372" cy="345"/>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n</a:t>
                </a:r>
                <a:endParaRPr kumimoji="0" lang="fr-FR" b="0" i="0" u="none" strike="noStrike" cap="none" normalizeH="0" baseline="0" dirty="0" smtClean="0">
                  <a:ln>
                    <a:noFill/>
                  </a:ln>
                  <a:solidFill>
                    <a:schemeClr val="bg1"/>
                  </a:solidFill>
                  <a:effectLst/>
                  <a:latin typeface="Arial" pitchFamily="34" charset="0"/>
                  <a:cs typeface="Arial" pitchFamily="34" charset="0"/>
                </a:endParaRPr>
              </a:p>
            </p:txBody>
          </p:sp>
          <p:cxnSp>
            <p:nvCxnSpPr>
              <p:cNvPr id="1042" name="AutoShape 18"/>
              <p:cNvCxnSpPr>
                <a:cxnSpLocks noChangeShapeType="1"/>
              </p:cNvCxnSpPr>
              <p:nvPr/>
            </p:nvCxnSpPr>
            <p:spPr bwMode="auto">
              <a:xfrm>
                <a:off x="5345" y="2160"/>
                <a:ext cx="780" cy="0"/>
              </a:xfrm>
              <a:prstGeom prst="straightConnector1">
                <a:avLst/>
              </a:prstGeom>
              <a:noFill/>
              <a:ln w="38100">
                <a:solidFill>
                  <a:srgbClr val="000000"/>
                </a:solidFill>
                <a:round/>
                <a:headEnd/>
                <a:tailEnd/>
              </a:ln>
            </p:spPr>
          </p:cxnSp>
        </p:grpSp>
        <p:sp>
          <p:nvSpPr>
            <p:cNvPr id="22" name="Text Box 10"/>
            <p:cNvSpPr txBox="1">
              <a:spLocks noChangeArrowheads="1"/>
            </p:cNvSpPr>
            <p:nvPr/>
          </p:nvSpPr>
          <p:spPr bwMode="auto">
            <a:xfrm>
              <a:off x="5181600" y="2862616"/>
              <a:ext cx="3733799" cy="847725"/>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lvl="0" algn="r" rtl="1" fontAlgn="base">
                <a:spcBef>
                  <a:spcPct val="0"/>
                </a:spcBef>
                <a:spcAft>
                  <a:spcPct val="0"/>
                </a:spcAft>
              </a:pPr>
              <a:r>
                <a:rPr kumimoji="0" lang="ar-DZ" sz="2400" b="1" i="0" u="none" strike="noStrike" cap="none" normalizeH="0" baseline="0" dirty="0" smtClean="0">
                  <a:ln>
                    <a:noFill/>
                  </a:ln>
                  <a:solidFill>
                    <a:schemeClr val="bg1"/>
                  </a:solidFill>
                  <a:effectLst/>
                  <a:latin typeface="Arial" pitchFamily="34" charset="0"/>
                  <a:ea typeface="Arial" pitchFamily="34" charset="0"/>
                  <a:cs typeface="Arial" pitchFamily="34" charset="0"/>
                </a:rPr>
                <a:t>تكلفة الاستثمار</a:t>
              </a:r>
              <a:r>
                <a:rPr lang="fr-FR" sz="2400" b="1" dirty="0" smtClean="0">
                  <a:solidFill>
                    <a:schemeClr val="bg1"/>
                  </a:solidFill>
                  <a:latin typeface="Times New Roman" pitchFamily="18" charset="0"/>
                  <a:ea typeface="Arial" pitchFamily="34" charset="0"/>
                  <a:cs typeface="Arial" pitchFamily="34" charset="0"/>
                </a:rPr>
                <a:t>I</a:t>
              </a:r>
              <a:r>
                <a:rPr lang="fr-FR" sz="2400" b="1" baseline="-25000" dirty="0" smtClean="0">
                  <a:solidFill>
                    <a:schemeClr val="bg1"/>
                  </a:solidFill>
                  <a:latin typeface="Times New Roman" pitchFamily="18" charset="0"/>
                  <a:ea typeface="Arial" pitchFamily="34" charset="0"/>
                  <a:cs typeface="Arial" pitchFamily="34" charset="0"/>
                </a:rPr>
                <a:t>0 </a:t>
              </a:r>
              <a:r>
                <a:rPr lang="ar-DZ" sz="2400" b="1" baseline="-25000" dirty="0" smtClean="0">
                  <a:solidFill>
                    <a:schemeClr val="bg1"/>
                  </a:solidFill>
                  <a:latin typeface="Times New Roman" pitchFamily="18" charset="0"/>
                  <a:ea typeface="Arial" pitchFamily="34" charset="0"/>
                  <a:cs typeface="Arial" pitchFamily="34" charset="0"/>
                </a:rPr>
                <a:t> </a:t>
              </a:r>
              <a:r>
                <a:rPr lang="ar-DZ" sz="2400" b="1" dirty="0" smtClean="0">
                  <a:solidFill>
                    <a:schemeClr val="bg1"/>
                  </a:solidFill>
                  <a:latin typeface="Arial" pitchFamily="34" charset="0"/>
                  <a:ea typeface="Arial" pitchFamily="34" charset="0"/>
                  <a:cs typeface="Arial" pitchFamily="34" charset="0"/>
                </a:rPr>
                <a:t>ممثلة </a:t>
              </a:r>
              <a:r>
                <a:rPr kumimoji="0" lang="ar-DZ" sz="2400" b="1" i="0" u="none" strike="noStrike" cap="none" normalizeH="0" baseline="0" dirty="0" smtClean="0">
                  <a:ln>
                    <a:noFill/>
                  </a:ln>
                  <a:solidFill>
                    <a:schemeClr val="bg1"/>
                  </a:solidFill>
                  <a:effectLst/>
                  <a:latin typeface="Arial" pitchFamily="34" charset="0"/>
                  <a:ea typeface="Arial" pitchFamily="34" charset="0"/>
                  <a:cs typeface="Arial" pitchFamily="34" charset="0"/>
                </a:rPr>
                <a:t>في </a:t>
              </a:r>
              <a:r>
                <a:rPr kumimoji="0" lang="ar-DZ" sz="2400" b="1" i="0" u="none" strike="noStrike" cap="none" normalizeH="0" baseline="0" dirty="0" smtClean="0">
                  <a:ln>
                    <a:noFill/>
                  </a:ln>
                  <a:solidFill>
                    <a:schemeClr val="bg1"/>
                  </a:solidFill>
                  <a:effectLst/>
                  <a:latin typeface="Arial" pitchFamily="34" charset="0"/>
                  <a:ea typeface="Arial" pitchFamily="34" charset="0"/>
                  <a:cs typeface="Arial" pitchFamily="34" charset="0"/>
                </a:rPr>
                <a:t>التدفق النقدي </a:t>
              </a:r>
              <a:r>
                <a:rPr lang="fr-FR" sz="2400" b="1" dirty="0" smtClean="0">
                  <a:solidFill>
                    <a:schemeClr val="bg1"/>
                  </a:solidFill>
                  <a:latin typeface="Times New Roman" pitchFamily="18" charset="0"/>
                  <a:ea typeface="Arial" pitchFamily="34" charset="0"/>
                  <a:cs typeface="Times New Roman" pitchFamily="18" charset="0"/>
                </a:rPr>
                <a:t>CF</a:t>
              </a:r>
              <a:r>
                <a:rPr lang="fr-FR" sz="2400" b="1" baseline="-25000" dirty="0" smtClean="0">
                  <a:solidFill>
                    <a:schemeClr val="bg1"/>
                  </a:solidFill>
                  <a:latin typeface="Times New Roman" pitchFamily="18" charset="0"/>
                  <a:ea typeface="Arial" pitchFamily="34" charset="0"/>
                  <a:cs typeface="Times New Roman" pitchFamily="18" charset="0"/>
                </a:rPr>
                <a:t>0</a:t>
              </a:r>
              <a:r>
                <a:rPr lang="ar-DZ" sz="2400" b="1" baseline="-25000" dirty="0" smtClean="0">
                  <a:solidFill>
                    <a:schemeClr val="bg1"/>
                  </a:solidFill>
                  <a:latin typeface="Times New Roman" pitchFamily="18" charset="0"/>
                  <a:ea typeface="Arial" pitchFamily="34" charset="0"/>
                  <a:cs typeface="Times New Roman" pitchFamily="18" charset="0"/>
                </a:rPr>
                <a:t> </a:t>
              </a:r>
              <a:r>
                <a:rPr kumimoji="0" lang="ar-DZ" sz="2400" b="1" i="0" u="none" strike="noStrike" cap="none" normalizeH="0" baseline="0" dirty="0" smtClean="0">
                  <a:ln>
                    <a:noFill/>
                  </a:ln>
                  <a:solidFill>
                    <a:schemeClr val="bg1"/>
                  </a:solidFill>
                  <a:effectLst/>
                  <a:latin typeface="Arial" pitchFamily="34" charset="0"/>
                  <a:ea typeface="Arial" pitchFamily="34" charset="0"/>
                  <a:cs typeface="Arial" pitchFamily="34" charset="0"/>
                </a:rPr>
                <a:t>لسنة الإنشاء </a:t>
              </a: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0</a:t>
              </a:r>
              <a:r>
                <a:rPr kumimoji="0" lang="ar-DZ" sz="24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a:t>
              </a:r>
              <a:endParaRPr kumimoji="0" lang="fr-FR" sz="3200" b="0" i="0" u="none" strike="noStrike" cap="none" normalizeH="0" baseline="0" dirty="0" smtClean="0">
                <a:ln>
                  <a:noFill/>
                </a:ln>
                <a:solidFill>
                  <a:schemeClr val="bg1"/>
                </a:solidFill>
                <a:effectLst/>
                <a:latin typeface="Times New Roman" pitchFamily="18" charset="0"/>
                <a:cs typeface="Times New Roman" pitchFamily="18" charset="0"/>
              </a:endParaRPr>
            </a:p>
          </p:txBody>
        </p:sp>
      </p:grpSp>
      <p:grpSp>
        <p:nvGrpSpPr>
          <p:cNvPr id="38" name="Groupe 37"/>
          <p:cNvGrpSpPr/>
          <p:nvPr/>
        </p:nvGrpSpPr>
        <p:grpSpPr>
          <a:xfrm>
            <a:off x="217474" y="5545921"/>
            <a:ext cx="8545526" cy="1235879"/>
            <a:chOff x="217474" y="4756582"/>
            <a:chExt cx="8545526" cy="1235879"/>
          </a:xfrm>
        </p:grpSpPr>
        <p:grpSp>
          <p:nvGrpSpPr>
            <p:cNvPr id="1043" name="Group 19"/>
            <p:cNvGrpSpPr>
              <a:grpSpLocks/>
            </p:cNvGrpSpPr>
            <p:nvPr/>
          </p:nvGrpSpPr>
          <p:grpSpPr bwMode="auto">
            <a:xfrm>
              <a:off x="217474" y="4756582"/>
              <a:ext cx="4578788" cy="1235879"/>
              <a:chOff x="539" y="2800"/>
              <a:chExt cx="4312" cy="1178"/>
            </a:xfrm>
          </p:grpSpPr>
          <p:sp>
            <p:nvSpPr>
              <p:cNvPr id="1044" name="Text Box 20"/>
              <p:cNvSpPr txBox="1">
                <a:spLocks noChangeArrowheads="1"/>
              </p:cNvSpPr>
              <p:nvPr/>
            </p:nvSpPr>
            <p:spPr bwMode="auto">
              <a:xfrm>
                <a:off x="3331" y="3390"/>
                <a:ext cx="928" cy="435"/>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(1+i)</a:t>
                </a:r>
                <a:r>
                  <a:rPr kumimoji="0" lang="fr-FR" sz="2400" b="1" i="0" u="none" strike="noStrike" cap="none" normalizeH="0" baseline="30000" dirty="0" smtClean="0">
                    <a:ln>
                      <a:noFill/>
                    </a:ln>
                    <a:solidFill>
                      <a:schemeClr val="bg1"/>
                    </a:solidFill>
                    <a:effectLst/>
                    <a:latin typeface="Times New Roman" pitchFamily="18" charset="0"/>
                    <a:ea typeface="Arial" pitchFamily="34" charset="0"/>
                    <a:cs typeface="Arial" pitchFamily="34" charset="0"/>
                  </a:rPr>
                  <a:t>n</a:t>
                </a:r>
                <a:endParaRPr kumimoji="0" lang="fr-FR" sz="2400" b="0" i="0" u="none" strike="noStrike" cap="none" normalizeH="0" baseline="0" dirty="0" smtClean="0">
                  <a:ln>
                    <a:noFill/>
                  </a:ln>
                  <a:solidFill>
                    <a:schemeClr val="bg1"/>
                  </a:solidFill>
                  <a:effectLst/>
                  <a:latin typeface="Arial" pitchFamily="34" charset="0"/>
                  <a:cs typeface="Arial" pitchFamily="34" charset="0"/>
                </a:endParaRPr>
              </a:p>
            </p:txBody>
          </p:sp>
          <p:sp>
            <p:nvSpPr>
              <p:cNvPr id="1045" name="Text Box 21"/>
              <p:cNvSpPr txBox="1">
                <a:spLocks noChangeArrowheads="1"/>
              </p:cNvSpPr>
              <p:nvPr/>
            </p:nvSpPr>
            <p:spPr bwMode="auto">
              <a:xfrm>
                <a:off x="3421" y="3000"/>
                <a:ext cx="766" cy="435"/>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VR</a:t>
                </a:r>
                <a:r>
                  <a:rPr kumimoji="0" lang="fr-FR" sz="2400" b="1" i="0" u="none" strike="noStrike" cap="none" normalizeH="0" baseline="-25000" dirty="0" smtClean="0">
                    <a:ln>
                      <a:noFill/>
                    </a:ln>
                    <a:solidFill>
                      <a:schemeClr val="bg1"/>
                    </a:solidFill>
                    <a:effectLst/>
                    <a:latin typeface="Times New Roman" pitchFamily="18" charset="0"/>
                    <a:ea typeface="Arial" pitchFamily="34" charset="0"/>
                    <a:cs typeface="Arial" pitchFamily="34" charset="0"/>
                  </a:rPr>
                  <a:t>n</a:t>
                </a:r>
                <a:endParaRPr kumimoji="0" lang="fr-FR" sz="2400" b="0" i="0" u="none" strike="noStrike" cap="none" normalizeH="0" baseline="0" dirty="0" smtClean="0">
                  <a:ln>
                    <a:noFill/>
                  </a:ln>
                  <a:solidFill>
                    <a:schemeClr val="bg1"/>
                  </a:solidFill>
                  <a:effectLst/>
                  <a:latin typeface="Arial" pitchFamily="34" charset="0"/>
                  <a:cs typeface="Arial" pitchFamily="34" charset="0"/>
                </a:endParaRPr>
              </a:p>
            </p:txBody>
          </p:sp>
          <p:cxnSp>
            <p:nvCxnSpPr>
              <p:cNvPr id="1046" name="AutoShape 22"/>
              <p:cNvCxnSpPr>
                <a:cxnSpLocks noChangeShapeType="1"/>
              </p:cNvCxnSpPr>
              <p:nvPr/>
            </p:nvCxnSpPr>
            <p:spPr bwMode="auto">
              <a:xfrm>
                <a:off x="3373" y="3420"/>
                <a:ext cx="780" cy="0"/>
              </a:xfrm>
              <a:prstGeom prst="straightConnector1">
                <a:avLst/>
              </a:prstGeom>
              <a:noFill/>
              <a:ln w="38100">
                <a:solidFill>
                  <a:srgbClr val="000000"/>
                </a:solidFill>
                <a:round/>
                <a:headEnd/>
                <a:tailEnd/>
              </a:ln>
            </p:spPr>
          </p:cxnSp>
          <p:sp>
            <p:nvSpPr>
              <p:cNvPr id="1047" name="Text Box 23"/>
              <p:cNvSpPr txBox="1">
                <a:spLocks noChangeArrowheads="1"/>
              </p:cNvSpPr>
              <p:nvPr/>
            </p:nvSpPr>
            <p:spPr bwMode="auto">
              <a:xfrm>
                <a:off x="2883" y="3195"/>
                <a:ext cx="390" cy="435"/>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smtClean="0">
                    <a:ln>
                      <a:noFill/>
                    </a:ln>
                    <a:solidFill>
                      <a:schemeClr val="bg1"/>
                    </a:solidFill>
                    <a:effectLst/>
                    <a:latin typeface="Times New Roman" pitchFamily="18" charset="0"/>
                    <a:ea typeface="Arial" pitchFamily="34" charset="0"/>
                    <a:cs typeface="Arial" pitchFamily="34" charset="0"/>
                  </a:rPr>
                  <a:t>+</a:t>
                </a:r>
                <a:endParaRPr kumimoji="0" lang="fr-FR" sz="2400" b="0" i="0" u="none" strike="noStrike" cap="none" normalizeH="0" baseline="0" smtClean="0">
                  <a:ln>
                    <a:noFill/>
                  </a:ln>
                  <a:solidFill>
                    <a:schemeClr val="bg1"/>
                  </a:solidFill>
                  <a:effectLst/>
                  <a:latin typeface="Arial" pitchFamily="34" charset="0"/>
                  <a:cs typeface="Arial" pitchFamily="34" charset="0"/>
                </a:endParaRPr>
              </a:p>
            </p:txBody>
          </p:sp>
          <p:sp>
            <p:nvSpPr>
              <p:cNvPr id="1048" name="Text Box 24"/>
              <p:cNvSpPr txBox="1">
                <a:spLocks noChangeArrowheads="1"/>
              </p:cNvSpPr>
              <p:nvPr/>
            </p:nvSpPr>
            <p:spPr bwMode="auto">
              <a:xfrm>
                <a:off x="4306" y="3150"/>
                <a:ext cx="545" cy="459"/>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 typeface="Times New Roman" pitchFamily="18" charset="0"/>
                  <a:buChar char="-"/>
                  <a:tabLst/>
                </a:pPr>
                <a:r>
                  <a:rPr kumimoji="0" lang="fr-FR" sz="2400" b="1" i="0" u="none" strike="noStrike" cap="none" normalizeH="0" baseline="0" smtClean="0">
                    <a:ln>
                      <a:noFill/>
                    </a:ln>
                    <a:solidFill>
                      <a:schemeClr val="bg1"/>
                    </a:solidFill>
                    <a:effectLst/>
                    <a:latin typeface="Times New Roman" pitchFamily="18" charset="0"/>
                    <a:ea typeface="Arial" pitchFamily="34" charset="0"/>
                    <a:cs typeface="Arial" pitchFamily="34" charset="0"/>
                  </a:rPr>
                  <a:t>I</a:t>
                </a:r>
                <a:r>
                  <a:rPr kumimoji="0" lang="fr-FR" sz="2400" b="1" i="0" u="none" strike="noStrike" cap="none" normalizeH="0" baseline="-25000" smtClean="0">
                    <a:ln>
                      <a:noFill/>
                    </a:ln>
                    <a:solidFill>
                      <a:schemeClr val="bg1"/>
                    </a:solidFill>
                    <a:effectLst/>
                    <a:latin typeface="Times New Roman" pitchFamily="18" charset="0"/>
                    <a:ea typeface="Arial" pitchFamily="34" charset="0"/>
                    <a:cs typeface="Arial" pitchFamily="34" charset="0"/>
                  </a:rPr>
                  <a:t>0</a:t>
                </a:r>
                <a:endParaRPr kumimoji="0" lang="fr-FR" sz="2400" b="0" i="0" u="none" strike="noStrike" cap="none" normalizeH="0" baseline="0" smtClean="0">
                  <a:ln>
                    <a:noFill/>
                  </a:ln>
                  <a:solidFill>
                    <a:schemeClr val="bg1"/>
                  </a:solidFill>
                  <a:effectLst/>
                  <a:latin typeface="Arial" pitchFamily="34" charset="0"/>
                  <a:cs typeface="Arial" pitchFamily="34" charset="0"/>
                </a:endParaRPr>
              </a:p>
            </p:txBody>
          </p:sp>
          <p:sp>
            <p:nvSpPr>
              <p:cNvPr id="1049" name="Text Box 25"/>
              <p:cNvSpPr txBox="1">
                <a:spLocks noChangeArrowheads="1"/>
              </p:cNvSpPr>
              <p:nvPr/>
            </p:nvSpPr>
            <p:spPr bwMode="auto">
              <a:xfrm>
                <a:off x="539" y="3150"/>
                <a:ext cx="1392" cy="459"/>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2400" b="1" i="0" u="none" strike="noStrike" cap="none" normalizeH="0" baseline="0" smtClean="0">
                    <a:ln>
                      <a:noFill/>
                    </a:ln>
                    <a:solidFill>
                      <a:schemeClr val="bg1"/>
                    </a:solidFill>
                    <a:effectLst/>
                    <a:latin typeface="Times New Roman" pitchFamily="18" charset="0"/>
                    <a:ea typeface="Arial" pitchFamily="34" charset="0"/>
                    <a:cs typeface="Arial" pitchFamily="34" charset="0"/>
                  </a:rPr>
                  <a:t>VAN= ∑</a:t>
                </a:r>
                <a:endParaRPr kumimoji="0" lang="fr-FR" sz="2400" b="0" i="0" u="none" strike="noStrike" cap="none" normalizeH="0" baseline="0" smtClean="0">
                  <a:ln>
                    <a:noFill/>
                  </a:ln>
                  <a:solidFill>
                    <a:schemeClr val="bg1"/>
                  </a:solidFill>
                  <a:effectLst/>
                  <a:latin typeface="Arial" pitchFamily="34" charset="0"/>
                  <a:cs typeface="Arial" pitchFamily="34" charset="0"/>
                </a:endParaRPr>
              </a:p>
            </p:txBody>
          </p:sp>
          <p:sp>
            <p:nvSpPr>
              <p:cNvPr id="1050" name="Text Box 26"/>
              <p:cNvSpPr txBox="1">
                <a:spLocks noChangeArrowheads="1"/>
              </p:cNvSpPr>
              <p:nvPr/>
            </p:nvSpPr>
            <p:spPr bwMode="auto">
              <a:xfrm>
                <a:off x="1968" y="3405"/>
                <a:ext cx="878" cy="435"/>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sz="2400" b="1" i="0" u="none" strike="noStrike" cap="none" normalizeH="0" baseline="0" smtClean="0">
                    <a:ln>
                      <a:noFill/>
                    </a:ln>
                    <a:solidFill>
                      <a:schemeClr val="bg1"/>
                    </a:solidFill>
                    <a:effectLst/>
                    <a:latin typeface="Times New Roman" pitchFamily="18" charset="0"/>
                    <a:ea typeface="Arial" pitchFamily="34" charset="0"/>
                    <a:cs typeface="Arial" pitchFamily="34" charset="0"/>
                  </a:rPr>
                  <a:t>(1+i)</a:t>
                </a:r>
                <a:r>
                  <a:rPr kumimoji="0" lang="fr-FR" sz="2400" b="1" i="0" u="none" strike="noStrike" cap="none" normalizeH="0" baseline="30000" smtClean="0">
                    <a:ln>
                      <a:noFill/>
                    </a:ln>
                    <a:solidFill>
                      <a:schemeClr val="bg1"/>
                    </a:solidFill>
                    <a:effectLst/>
                    <a:latin typeface="Times New Roman" pitchFamily="18" charset="0"/>
                    <a:ea typeface="Arial" pitchFamily="34" charset="0"/>
                    <a:cs typeface="Arial" pitchFamily="34" charset="0"/>
                  </a:rPr>
                  <a:t>t</a:t>
                </a:r>
                <a:endParaRPr kumimoji="0" lang="fr-FR" sz="2400" b="0" i="0" u="none" strike="noStrike" cap="none" normalizeH="0" baseline="0" smtClean="0">
                  <a:ln>
                    <a:noFill/>
                  </a:ln>
                  <a:solidFill>
                    <a:schemeClr val="bg1"/>
                  </a:solidFill>
                  <a:effectLst/>
                  <a:latin typeface="Arial" pitchFamily="34" charset="0"/>
                  <a:cs typeface="Arial" pitchFamily="34" charset="0"/>
                </a:endParaRPr>
              </a:p>
            </p:txBody>
          </p:sp>
          <p:sp>
            <p:nvSpPr>
              <p:cNvPr id="1051" name="Text Box 27"/>
              <p:cNvSpPr txBox="1">
                <a:spLocks noChangeArrowheads="1"/>
              </p:cNvSpPr>
              <p:nvPr/>
            </p:nvSpPr>
            <p:spPr bwMode="auto">
              <a:xfrm>
                <a:off x="2028" y="3015"/>
                <a:ext cx="674" cy="435"/>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CF</a:t>
                </a:r>
                <a:r>
                  <a:rPr kumimoji="0" lang="fr-FR" sz="2400" b="1" i="0" u="none" strike="noStrike" cap="none" normalizeH="0" baseline="-25000" dirty="0" smtClean="0">
                    <a:ln>
                      <a:noFill/>
                    </a:ln>
                    <a:solidFill>
                      <a:schemeClr val="bg1"/>
                    </a:solidFill>
                    <a:effectLst/>
                    <a:latin typeface="Times New Roman" pitchFamily="18" charset="0"/>
                    <a:ea typeface="Arial" pitchFamily="34" charset="0"/>
                    <a:cs typeface="Arial" pitchFamily="34" charset="0"/>
                  </a:rPr>
                  <a:t>t</a:t>
                </a:r>
                <a:endParaRPr kumimoji="0" lang="fr-FR" sz="2400" b="0" i="0" u="none" strike="noStrike" cap="none" normalizeH="0" baseline="0" dirty="0" smtClean="0">
                  <a:ln>
                    <a:noFill/>
                  </a:ln>
                  <a:solidFill>
                    <a:schemeClr val="bg1"/>
                  </a:solidFill>
                  <a:effectLst/>
                  <a:latin typeface="Arial" pitchFamily="34" charset="0"/>
                  <a:cs typeface="Arial" pitchFamily="34" charset="0"/>
                </a:endParaRPr>
              </a:p>
            </p:txBody>
          </p:sp>
          <p:sp>
            <p:nvSpPr>
              <p:cNvPr id="1052" name="Text Box 28"/>
              <p:cNvSpPr txBox="1">
                <a:spLocks noChangeArrowheads="1"/>
              </p:cNvSpPr>
              <p:nvPr/>
            </p:nvSpPr>
            <p:spPr bwMode="auto">
              <a:xfrm>
                <a:off x="1259" y="3633"/>
                <a:ext cx="572" cy="345"/>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fr-FR"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t=1</a:t>
                </a:r>
                <a:endParaRPr kumimoji="0" lang="fr-FR" b="0" i="0" u="none" strike="noStrike" cap="none" normalizeH="0" baseline="0" dirty="0" smtClean="0">
                  <a:ln>
                    <a:noFill/>
                  </a:ln>
                  <a:solidFill>
                    <a:schemeClr val="bg1"/>
                  </a:solidFill>
                  <a:effectLst/>
                  <a:latin typeface="Arial" pitchFamily="34" charset="0"/>
                  <a:cs typeface="Arial" pitchFamily="34" charset="0"/>
                </a:endParaRPr>
              </a:p>
            </p:txBody>
          </p:sp>
          <p:sp>
            <p:nvSpPr>
              <p:cNvPr id="1053" name="Text Box 29"/>
              <p:cNvSpPr txBox="1">
                <a:spLocks noChangeArrowheads="1"/>
              </p:cNvSpPr>
              <p:nvPr/>
            </p:nvSpPr>
            <p:spPr bwMode="auto">
              <a:xfrm>
                <a:off x="1390" y="2800"/>
                <a:ext cx="305" cy="309"/>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n</a:t>
                </a:r>
                <a:endParaRPr kumimoji="0" lang="fr-FR" b="0" i="0" u="none" strike="noStrike" cap="none" normalizeH="0" baseline="0" dirty="0" smtClean="0">
                  <a:ln>
                    <a:noFill/>
                  </a:ln>
                  <a:solidFill>
                    <a:schemeClr val="bg1"/>
                  </a:solidFill>
                  <a:effectLst/>
                  <a:latin typeface="Arial" pitchFamily="34" charset="0"/>
                  <a:cs typeface="Arial" pitchFamily="34" charset="0"/>
                </a:endParaRPr>
              </a:p>
            </p:txBody>
          </p:sp>
          <p:cxnSp>
            <p:nvCxnSpPr>
              <p:cNvPr id="1054" name="AutoShape 30"/>
              <p:cNvCxnSpPr>
                <a:cxnSpLocks noChangeShapeType="1"/>
              </p:cNvCxnSpPr>
              <p:nvPr/>
            </p:nvCxnSpPr>
            <p:spPr bwMode="auto">
              <a:xfrm>
                <a:off x="1980" y="3435"/>
                <a:ext cx="780" cy="0"/>
              </a:xfrm>
              <a:prstGeom prst="straightConnector1">
                <a:avLst/>
              </a:prstGeom>
              <a:noFill/>
              <a:ln w="38100">
                <a:solidFill>
                  <a:srgbClr val="000000"/>
                </a:solidFill>
                <a:round/>
                <a:headEnd/>
                <a:tailEnd/>
              </a:ln>
            </p:spPr>
          </p:cxnSp>
        </p:grpSp>
        <p:sp>
          <p:nvSpPr>
            <p:cNvPr id="1055" name="Text Box 31"/>
            <p:cNvSpPr txBox="1">
              <a:spLocks noChangeArrowheads="1"/>
            </p:cNvSpPr>
            <p:nvPr/>
          </p:nvSpPr>
          <p:spPr bwMode="auto">
            <a:xfrm>
              <a:off x="5029200" y="4953000"/>
              <a:ext cx="3733800" cy="83820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lvl="0" algn="r" rtl="1" fontAlgn="base">
                <a:spcBef>
                  <a:spcPct val="0"/>
                </a:spcBef>
                <a:spcAft>
                  <a:spcPct val="0"/>
                </a:spcAft>
              </a:pPr>
              <a:r>
                <a:rPr kumimoji="0" lang="ar-DZ" sz="2400" b="1" i="0" u="none" strike="noStrike" cap="none" normalizeH="0" baseline="0" dirty="0" smtClean="0">
                  <a:ln>
                    <a:noFill/>
                  </a:ln>
                  <a:solidFill>
                    <a:schemeClr val="bg1"/>
                  </a:solidFill>
                  <a:effectLst/>
                  <a:latin typeface="Arial" pitchFamily="34" charset="0"/>
                  <a:ea typeface="Arial" pitchFamily="34" charset="0"/>
                  <a:cs typeface="Arial" pitchFamily="34" charset="0"/>
                </a:rPr>
                <a:t>فصل القيمة المتقية</a:t>
              </a: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VR</a:t>
              </a:r>
              <a:r>
                <a:rPr kumimoji="0" lang="fr-FR" sz="2400" b="1" i="0" u="none" strike="noStrike" cap="none" normalizeH="0" baseline="-25000" dirty="0" smtClean="0">
                  <a:ln>
                    <a:noFill/>
                  </a:ln>
                  <a:solidFill>
                    <a:schemeClr val="bg1"/>
                  </a:solidFill>
                  <a:effectLst/>
                  <a:latin typeface="Times New Roman" pitchFamily="18" charset="0"/>
                  <a:ea typeface="Arial" pitchFamily="34" charset="0"/>
                  <a:cs typeface="Arial" pitchFamily="34" charset="0"/>
                </a:rPr>
                <a:t>n</a:t>
              </a:r>
              <a:r>
                <a:rPr kumimoji="0" lang="ar-DZ" sz="2400" b="1" i="0" u="none" strike="noStrike" cap="none" normalizeH="0" baseline="-25000" dirty="0" smtClean="0">
                  <a:ln>
                    <a:noFill/>
                  </a:ln>
                  <a:solidFill>
                    <a:schemeClr val="bg1"/>
                  </a:solidFill>
                  <a:effectLst/>
                  <a:latin typeface="Arial" pitchFamily="34" charset="0"/>
                  <a:ea typeface="Arial" pitchFamily="34" charset="0"/>
                  <a:cs typeface="Arial" pitchFamily="34" charset="0"/>
                </a:rPr>
                <a:t> </a:t>
              </a:r>
              <a:r>
                <a:rPr kumimoji="0" lang="ar-DZ" sz="2400" b="1" i="0" u="none" strike="noStrike" cap="none" normalizeH="0" baseline="0" dirty="0" smtClean="0">
                  <a:ln>
                    <a:noFill/>
                  </a:ln>
                  <a:solidFill>
                    <a:schemeClr val="bg1"/>
                  </a:solidFill>
                  <a:effectLst/>
                  <a:latin typeface="Arial" pitchFamily="34" charset="0"/>
                  <a:ea typeface="Arial" pitchFamily="34" charset="0"/>
                  <a:cs typeface="Arial" pitchFamily="34" charset="0"/>
                </a:rPr>
                <a:t>عن التدفق النقدي </a:t>
              </a:r>
              <a:r>
                <a:rPr lang="fr-FR" sz="2400" b="1" dirty="0" err="1" smtClean="0">
                  <a:solidFill>
                    <a:schemeClr val="bg1"/>
                  </a:solidFill>
                  <a:latin typeface="Times New Roman" pitchFamily="18" charset="0"/>
                  <a:ea typeface="Arial" pitchFamily="34" charset="0"/>
                  <a:cs typeface="Times New Roman" pitchFamily="18" charset="0"/>
                </a:rPr>
                <a:t>CF</a:t>
              </a:r>
              <a:r>
                <a:rPr lang="fr-FR" sz="2400" b="1" baseline="-25000" dirty="0" err="1" smtClean="0">
                  <a:solidFill>
                    <a:schemeClr val="bg1"/>
                  </a:solidFill>
                  <a:latin typeface="Times New Roman" pitchFamily="18" charset="0"/>
                  <a:ea typeface="Arial" pitchFamily="34" charset="0"/>
                  <a:cs typeface="Times New Roman" pitchFamily="18" charset="0"/>
                </a:rPr>
                <a:t>n</a:t>
              </a:r>
              <a:r>
                <a:rPr kumimoji="0" lang="ar-DZ" sz="2400" b="1" i="0" u="none" strike="noStrike" cap="none" normalizeH="0" baseline="0" dirty="0" smtClean="0">
                  <a:ln>
                    <a:noFill/>
                  </a:ln>
                  <a:solidFill>
                    <a:schemeClr val="bg1"/>
                  </a:solidFill>
                  <a:effectLst/>
                  <a:latin typeface="Arial" pitchFamily="34" charset="0"/>
                  <a:ea typeface="Arial" pitchFamily="34" charset="0"/>
                  <a:cs typeface="Arial" pitchFamily="34" charset="0"/>
                </a:rPr>
                <a:t> للسنة الأخيرة </a:t>
              </a: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n</a:t>
              </a:r>
              <a:r>
                <a:rPr kumimoji="0" lang="ar-DZ" sz="24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a:t>
              </a:r>
              <a:endParaRPr kumimoji="0" lang="fr-FR" sz="3200" b="0" i="0" u="none" strike="noStrike" cap="none" normalizeH="0" baseline="0" dirty="0" smtClean="0">
                <a:ln>
                  <a:noFill/>
                </a:ln>
                <a:solidFill>
                  <a:schemeClr val="bg1"/>
                </a:solidFill>
                <a:effectLst/>
                <a:latin typeface="Times New Roman" pitchFamily="18" charset="0"/>
                <a:cs typeface="Times New Roman" pitchFamily="18" charset="0"/>
              </a:endParaRPr>
            </a:p>
          </p:txBody>
        </p:sp>
      </p:grpSp>
      <p:grpSp>
        <p:nvGrpSpPr>
          <p:cNvPr id="39" name="Group 7"/>
          <p:cNvGrpSpPr>
            <a:grpSpLocks/>
          </p:cNvGrpSpPr>
          <p:nvPr/>
        </p:nvGrpSpPr>
        <p:grpSpPr bwMode="auto">
          <a:xfrm>
            <a:off x="304800" y="914144"/>
            <a:ext cx="3429697" cy="1142998"/>
            <a:chOff x="5052" y="3562"/>
            <a:chExt cx="2416" cy="888"/>
          </a:xfrm>
          <a:solidFill>
            <a:srgbClr val="FFFF00"/>
          </a:solidFill>
        </p:grpSpPr>
        <p:sp>
          <p:nvSpPr>
            <p:cNvPr id="40" name="Zone de texte 2"/>
            <p:cNvSpPr txBox="1">
              <a:spLocks noChangeArrowheads="1"/>
            </p:cNvSpPr>
            <p:nvPr/>
          </p:nvSpPr>
          <p:spPr bwMode="auto">
            <a:xfrm>
              <a:off x="5052" y="3772"/>
              <a:ext cx="731" cy="382"/>
            </a:xfrm>
            <a:prstGeom prst="rect">
              <a:avLst/>
            </a:prstGeom>
            <a:grp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VAN=</a:t>
              </a:r>
              <a:endParaRPr kumimoji="0" lang="fr-FR" sz="24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41" name="Zone de texte 2"/>
            <p:cNvSpPr txBox="1">
              <a:spLocks noChangeArrowheads="1"/>
            </p:cNvSpPr>
            <p:nvPr/>
          </p:nvSpPr>
          <p:spPr bwMode="auto">
            <a:xfrm>
              <a:off x="5744" y="4156"/>
              <a:ext cx="401" cy="294"/>
            </a:xfrm>
            <a:prstGeom prst="rect">
              <a:avLst/>
            </a:prstGeom>
            <a:grp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0" eaLnBrk="1" fontAlgn="base" latinLnBrk="0" hangingPunct="1">
                <a:lnSpc>
                  <a:spcPct val="100000"/>
                </a:lnSpc>
                <a:spcBef>
                  <a:spcPct val="0"/>
                </a:spcBef>
                <a:spcAft>
                  <a:spcPts val="1000"/>
                </a:spcAft>
                <a:buClrTx/>
                <a:buSzTx/>
                <a:buFontTx/>
                <a:buNone/>
                <a:tabLst/>
              </a:pPr>
              <a:r>
                <a:rPr kumimoji="0" lang="fr-FR"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t=1</a:t>
              </a:r>
              <a:endParaRPr kumimoji="0" lang="fr-FR" sz="20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42" name="Zone de texte 2"/>
            <p:cNvSpPr txBox="1">
              <a:spLocks noChangeArrowheads="1"/>
            </p:cNvSpPr>
            <p:nvPr/>
          </p:nvSpPr>
          <p:spPr bwMode="auto">
            <a:xfrm>
              <a:off x="5803" y="3562"/>
              <a:ext cx="172" cy="257"/>
            </a:xfrm>
            <a:prstGeom prst="rect">
              <a:avLst/>
            </a:prstGeom>
            <a:grp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fr-FR"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n</a:t>
              </a:r>
              <a:endParaRPr kumimoji="0" lang="fr-FR"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43" name="Zone de texte 2"/>
            <p:cNvSpPr txBox="1">
              <a:spLocks noChangeArrowheads="1"/>
            </p:cNvSpPr>
            <p:nvPr/>
          </p:nvSpPr>
          <p:spPr bwMode="auto">
            <a:xfrm>
              <a:off x="5723" y="3776"/>
              <a:ext cx="1745" cy="435"/>
            </a:xfrm>
            <a:prstGeom prst="rect">
              <a:avLst/>
            </a:prstGeom>
            <a:grp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lvl="0" fontAlgn="base">
                <a:spcBef>
                  <a:spcPct val="0"/>
                </a:spcBef>
                <a:spcAft>
                  <a:spcPts val="1000"/>
                </a:spcAft>
              </a:pPr>
              <a:r>
                <a:rPr kumimoji="0" lang="el-GR" sz="32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Σ</a:t>
              </a:r>
              <a:r>
                <a:rPr kumimoji="0" lang="el-GR" sz="2400" b="1" i="0" u="none" strike="noStrike" cap="none" normalizeH="0" baseline="0" noProof="1" smtClean="0">
                  <a:ln>
                    <a:noFill/>
                  </a:ln>
                  <a:solidFill>
                    <a:schemeClr val="bg1"/>
                  </a:solidFill>
                  <a:effectLst/>
                  <a:latin typeface="Times New Roman" pitchFamily="18" charset="0"/>
                  <a:ea typeface="Arial" pitchFamily="34" charset="0"/>
                  <a:cs typeface="Times New Roman" pitchFamily="18" charset="0"/>
                </a:rPr>
                <a:t> </a:t>
              </a: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CF</a:t>
              </a:r>
              <a:r>
                <a:rPr kumimoji="0" lang="fr-FR" sz="2400" b="1" i="0" u="none" strike="noStrike" cap="none" normalizeH="0" baseline="-25000" dirty="0" smtClean="0">
                  <a:ln>
                    <a:noFill/>
                  </a:ln>
                  <a:solidFill>
                    <a:schemeClr val="bg1"/>
                  </a:solidFill>
                  <a:effectLst/>
                  <a:latin typeface="Times New Roman" pitchFamily="18" charset="0"/>
                  <a:ea typeface="Arial" pitchFamily="34" charset="0"/>
                  <a:cs typeface="Times New Roman" pitchFamily="18" charset="0"/>
                </a:rPr>
                <a:t>t </a:t>
              </a: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(1+i)</a:t>
              </a:r>
              <a:r>
                <a:rPr kumimoji="0" lang="fr-FR" sz="2400" b="1" i="0" u="none" strike="noStrike" cap="none" normalizeH="0" baseline="30000" dirty="0" smtClean="0">
                  <a:ln>
                    <a:noFill/>
                  </a:ln>
                  <a:solidFill>
                    <a:schemeClr val="bg1"/>
                  </a:solidFill>
                  <a:effectLst/>
                  <a:latin typeface="Times New Roman" pitchFamily="18" charset="0"/>
                  <a:ea typeface="Arial" pitchFamily="34" charset="0"/>
                  <a:cs typeface="Times New Roman" pitchFamily="18" charset="0"/>
                </a:rPr>
                <a:t>-t</a:t>
              </a:r>
              <a:r>
                <a:rPr lang="fr-FR" sz="2400" b="1" dirty="0" smtClean="0">
                  <a:solidFill>
                    <a:schemeClr val="bg1"/>
                  </a:solidFill>
                  <a:latin typeface="Times New Roman" pitchFamily="18" charset="0"/>
                  <a:ea typeface="Arial" pitchFamily="34" charset="0"/>
                  <a:cs typeface="Times New Roman" pitchFamily="18" charset="0"/>
                </a:rPr>
                <a:t> </a:t>
              </a:r>
              <a:r>
                <a:rPr lang="ar-DZ" sz="2400" b="1" dirty="0" smtClean="0">
                  <a:solidFill>
                    <a:schemeClr val="bg1"/>
                  </a:solidFill>
                  <a:latin typeface="Times New Roman" pitchFamily="18" charset="0"/>
                  <a:ea typeface="Arial" pitchFamily="34" charset="0"/>
                  <a:cs typeface="Times New Roman" pitchFamily="18" charset="0"/>
                </a:rPr>
                <a:t> </a:t>
              </a:r>
              <a:r>
                <a:rPr lang="ar-SA" sz="2400" b="1" dirty="0" smtClean="0">
                  <a:solidFill>
                    <a:schemeClr val="bg1"/>
                  </a:solidFill>
                  <a:latin typeface="Times New Roman" pitchFamily="18" charset="0"/>
                  <a:ea typeface="Arial" pitchFamily="34" charset="0"/>
                  <a:cs typeface="Times New Roman" pitchFamily="18" charset="0"/>
                </a:rPr>
                <a:t>ـــ</a:t>
              </a:r>
              <a:r>
                <a:rPr lang="fr-FR" sz="2400" b="1" dirty="0" smtClean="0">
                  <a:solidFill>
                    <a:schemeClr val="bg1"/>
                  </a:solidFill>
                  <a:latin typeface="Times New Roman" pitchFamily="18" charset="0"/>
                  <a:ea typeface="Arial" pitchFamily="34" charset="0"/>
                  <a:cs typeface="Times New Roman" pitchFamily="18" charset="0"/>
                </a:rPr>
                <a:t>I</a:t>
              </a:r>
              <a:r>
                <a:rPr lang="fr-FR" sz="2400" b="1" baseline="-25000" dirty="0" smtClean="0">
                  <a:solidFill>
                    <a:schemeClr val="bg1"/>
                  </a:solidFill>
                  <a:latin typeface="Times New Roman" pitchFamily="18" charset="0"/>
                  <a:ea typeface="Arial" pitchFamily="34" charset="0"/>
                  <a:cs typeface="Times New Roman" pitchFamily="18" charset="0"/>
                </a:rPr>
                <a:t>0</a:t>
              </a:r>
              <a:endParaRPr kumimoji="0" lang="fr-FR" sz="2400" b="0" i="0" u="none" strike="noStrike" cap="none" normalizeH="0" baseline="0" dirty="0" smtClean="0">
                <a:ln>
                  <a:noFill/>
                </a:ln>
                <a:solidFill>
                  <a:schemeClr val="bg1"/>
                </a:solidFill>
                <a:effectLst/>
                <a:latin typeface="Times New Roman" pitchFamily="18" charset="0"/>
                <a:cs typeface="Times New Roman" pitchFamily="18" charset="0"/>
              </a:endParaRPr>
            </a:p>
          </p:txBody>
        </p:sp>
      </p:gr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 name="Rectangle 1"/>
          <p:cNvSpPr>
            <a:spLocks noChangeArrowheads="1"/>
          </p:cNvSpPr>
          <p:nvPr/>
        </p:nvSpPr>
        <p:spPr bwMode="auto">
          <a:xfrm>
            <a:off x="228600" y="762000"/>
            <a:ext cx="8534400" cy="187743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R="0" lvl="0" algn="justLow" defTabSz="914400" rtl="1" eaLnBrk="0" fontAlgn="base" latinLnBrk="0" hangingPunct="0">
              <a:lnSpc>
                <a:spcPct val="100000"/>
              </a:lnSpc>
              <a:spcBef>
                <a:spcPct val="0"/>
              </a:spcBef>
              <a:spcAft>
                <a:spcPct val="0"/>
              </a:spcAft>
              <a:buClrTx/>
              <a:buSzTx/>
              <a:buFontTx/>
              <a:buNone/>
              <a:tabLst>
                <a:tab pos="161925" algn="r"/>
              </a:tabLst>
            </a:pPr>
            <a:r>
              <a:rPr kumimoji="0" lang="ar-DZ" sz="3200" b="1" i="0" u="none" strike="noStrike" cap="none" normalizeH="0" baseline="0" dirty="0" smtClean="0">
                <a:ln>
                  <a:noFill/>
                </a:ln>
                <a:solidFill>
                  <a:srgbClr val="FF0000"/>
                </a:solidFill>
                <a:effectLst/>
                <a:latin typeface="Simplified Arabic"/>
                <a:ea typeface="Calibri" pitchFamily="34" charset="0"/>
                <a:cs typeface="Arial" pitchFamily="34" charset="0"/>
              </a:rPr>
              <a:t>ملاحظة: </a:t>
            </a:r>
          </a:p>
          <a:p>
            <a:pPr marL="0" marR="0" lvl="0" indent="228600" algn="justLow" defTabSz="914400" rtl="1" eaLnBrk="0" fontAlgn="base" latinLnBrk="0" hangingPunct="0">
              <a:lnSpc>
                <a:spcPct val="100000"/>
              </a:lnSpc>
              <a:spcBef>
                <a:spcPct val="0"/>
              </a:spcBef>
              <a:spcAft>
                <a:spcPct val="0"/>
              </a:spcAft>
              <a:buClrTx/>
              <a:buSzTx/>
              <a:buFontTx/>
              <a:buNone/>
              <a:tabLst>
                <a:tab pos="161925" algn="r"/>
              </a:tabLst>
            </a:pPr>
            <a:r>
              <a:rPr kumimoji="0" lang="ar-DZ" sz="2800" b="1" i="0" u="none" strike="noStrike" cap="none" normalizeH="0" baseline="0" dirty="0" smtClean="0">
                <a:ln>
                  <a:noFill/>
                </a:ln>
                <a:solidFill>
                  <a:schemeClr val="bg1"/>
                </a:solidFill>
                <a:effectLst/>
                <a:latin typeface="Simplified Arabic"/>
                <a:ea typeface="Calibri" pitchFamily="34" charset="0"/>
                <a:cs typeface="Arial" pitchFamily="34" charset="0"/>
              </a:rPr>
              <a:t>صافي القيمة الحالية موجب يعني أن المؤسسة</a:t>
            </a:r>
            <a:r>
              <a:rPr kumimoji="0" lang="ar-DZ" sz="2800" b="1" i="0" u="none" strike="noStrike" cap="none" normalizeH="0" dirty="0" smtClean="0">
                <a:ln>
                  <a:noFill/>
                </a:ln>
                <a:solidFill>
                  <a:schemeClr val="bg1"/>
                </a:solidFill>
                <a:effectLst/>
                <a:latin typeface="Simplified Arabic"/>
                <a:ea typeface="Calibri" pitchFamily="34" charset="0"/>
                <a:cs typeface="Arial" pitchFamily="34" charset="0"/>
              </a:rPr>
              <a:t> ا</a:t>
            </a:r>
            <a:r>
              <a:rPr kumimoji="0" lang="ar-DZ" sz="2800" b="1" i="0" u="none" strike="noStrike" cap="none" normalizeH="0" baseline="0" dirty="0" smtClean="0">
                <a:ln>
                  <a:noFill/>
                </a:ln>
                <a:solidFill>
                  <a:schemeClr val="bg1"/>
                </a:solidFill>
                <a:effectLst/>
                <a:latin typeface="Simplified Arabic"/>
                <a:ea typeface="Calibri" pitchFamily="34" charset="0"/>
                <a:cs typeface="Arial" pitchFamily="34" charset="0"/>
              </a:rPr>
              <a:t>ستطاعت: استرداد المبلغ المستثمر، تغطية</a:t>
            </a:r>
            <a:r>
              <a:rPr kumimoji="0" lang="ar-DZ" sz="2800" b="1" i="0" u="none" strike="noStrike" cap="none" normalizeH="0" dirty="0" smtClean="0">
                <a:ln>
                  <a:noFill/>
                </a:ln>
                <a:solidFill>
                  <a:schemeClr val="bg1"/>
                </a:solidFill>
                <a:effectLst/>
                <a:latin typeface="Simplified Arabic"/>
                <a:ea typeface="Calibri" pitchFamily="34" charset="0"/>
                <a:cs typeface="Arial" pitchFamily="34" charset="0"/>
              </a:rPr>
              <a:t> </a:t>
            </a:r>
            <a:r>
              <a:rPr kumimoji="0" lang="ar-DZ" sz="2800" b="1" i="0" u="none" strike="noStrike" cap="none" normalizeH="0" baseline="0" dirty="0" smtClean="0">
                <a:ln>
                  <a:noFill/>
                </a:ln>
                <a:solidFill>
                  <a:schemeClr val="bg1"/>
                </a:solidFill>
                <a:effectLst/>
                <a:latin typeface="Simplified Arabic"/>
                <a:ea typeface="Calibri" pitchFamily="34" charset="0"/>
                <a:cs typeface="Arial" pitchFamily="34" charset="0"/>
              </a:rPr>
              <a:t>تكلفة التمويل، وتحقيق ربح فائضا يساوي صافي القيمة الحالية.</a:t>
            </a:r>
            <a:endParaRPr kumimoji="0" lang="ar-DZ" sz="2800" b="0" i="0" u="none" strike="noStrike" cap="none" normalizeH="0" baseline="0" dirty="0" smtClean="0">
              <a:ln>
                <a:noFill/>
              </a:ln>
              <a:solidFill>
                <a:schemeClr val="bg1"/>
              </a:solidFill>
              <a:effectLst/>
              <a:latin typeface="Arial" pitchFamily="34" charset="0"/>
              <a:cs typeface="Arial" pitchFamily="34" charset="0"/>
            </a:endParaRPr>
          </a:p>
        </p:txBody>
      </p:sp>
      <p:sp>
        <p:nvSpPr>
          <p:cNvPr id="29" name="Rectangle 2"/>
          <p:cNvSpPr>
            <a:spLocks noChangeArrowheads="1"/>
          </p:cNvSpPr>
          <p:nvPr/>
        </p:nvSpPr>
        <p:spPr bwMode="auto">
          <a:xfrm>
            <a:off x="6248400" y="3124200"/>
            <a:ext cx="2514600" cy="58477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1" eaLnBrk="1" fontAlgn="base" latinLnBrk="0" hangingPunct="1">
              <a:lnSpc>
                <a:spcPct val="100000"/>
              </a:lnSpc>
              <a:spcBef>
                <a:spcPct val="0"/>
              </a:spcBef>
              <a:spcAft>
                <a:spcPct val="0"/>
              </a:spcAft>
              <a:buClrTx/>
              <a:buSzTx/>
              <a:buFontTx/>
              <a:buNone/>
              <a:tabLst/>
            </a:pPr>
            <a:r>
              <a:rPr kumimoji="0" lang="ar-DZ" sz="32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قاعدة القرار</a:t>
            </a:r>
            <a:r>
              <a:rPr lang="ar-DZ" sz="2800" b="1" dirty="0" smtClean="0">
                <a:solidFill>
                  <a:srgbClr val="FF0000"/>
                </a:solidFill>
                <a:latin typeface="Times New Roman" pitchFamily="18" charset="0"/>
                <a:ea typeface="Calibri" pitchFamily="34" charset="0"/>
                <a:cs typeface="Times New Roman" pitchFamily="18" charset="0"/>
              </a:rPr>
              <a:t>:</a:t>
            </a:r>
            <a:endParaRPr kumimoji="0" lang="fr-FR" sz="2800" b="0" i="0" u="none" strike="noStrike" cap="none" normalizeH="0" baseline="0" dirty="0" smtClean="0">
              <a:ln>
                <a:noFill/>
              </a:ln>
              <a:solidFill>
                <a:srgbClr val="FF0000"/>
              </a:solidFill>
              <a:effectLst/>
              <a:latin typeface="Times New Roman" pitchFamily="18" charset="0"/>
              <a:cs typeface="Times New Roman" pitchFamily="18" charset="0"/>
            </a:endParaRPr>
          </a:p>
        </p:txBody>
      </p:sp>
      <p:sp>
        <p:nvSpPr>
          <p:cNvPr id="31" name="Rectangle 2"/>
          <p:cNvSpPr>
            <a:spLocks noChangeArrowheads="1"/>
          </p:cNvSpPr>
          <p:nvPr/>
        </p:nvSpPr>
        <p:spPr bwMode="auto">
          <a:xfrm>
            <a:off x="152400" y="3998893"/>
            <a:ext cx="8610600" cy="52322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1" eaLnBrk="1" fontAlgn="base" latinLnBrk="0" hangingPunct="1">
              <a:lnSpc>
                <a:spcPct val="100000"/>
              </a:lnSpc>
              <a:spcBef>
                <a:spcPct val="0"/>
              </a:spcBef>
              <a:spcAft>
                <a:spcPct val="0"/>
              </a:spcAft>
              <a:buClrTx/>
              <a:buSzTx/>
              <a:buFontTx/>
              <a:buNone/>
              <a:tabLst/>
            </a:pPr>
            <a:r>
              <a:rPr kumimoji="0" lang="ar-DZ" sz="28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حالة مشروع واحد أو مشاريع مستقلة: </a:t>
            </a:r>
            <a:r>
              <a:rPr kumimoji="0" lang="ar-DZ"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اختيار المشروع ذو</a:t>
            </a:r>
            <a:r>
              <a:rPr kumimoji="0" lang="fr-FR"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VAN </a:t>
            </a:r>
            <a:r>
              <a:rPr lang="ar-DZ" sz="2800" b="1" dirty="0" smtClean="0">
                <a:solidFill>
                  <a:schemeClr val="bg1"/>
                </a:solidFill>
                <a:latin typeface="Times New Roman" pitchFamily="18" charset="0"/>
                <a:ea typeface="Calibri" pitchFamily="34" charset="0"/>
                <a:cs typeface="Times New Roman" pitchFamily="18" charset="0"/>
              </a:rPr>
              <a:t> </a:t>
            </a:r>
            <a:r>
              <a:rPr kumimoji="0" lang="ar-DZ"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موجبة.</a:t>
            </a:r>
            <a:endParaRPr kumimoji="0" lang="fr-FR" sz="28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32" name="Rectangle 2"/>
          <p:cNvSpPr>
            <a:spLocks noChangeArrowheads="1"/>
          </p:cNvSpPr>
          <p:nvPr/>
        </p:nvSpPr>
        <p:spPr bwMode="auto">
          <a:xfrm>
            <a:off x="381000" y="4734580"/>
            <a:ext cx="8382000" cy="52322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1" eaLnBrk="1" fontAlgn="base" latinLnBrk="0" hangingPunct="1">
              <a:lnSpc>
                <a:spcPct val="100000"/>
              </a:lnSpc>
              <a:spcBef>
                <a:spcPct val="0"/>
              </a:spcBef>
              <a:spcAft>
                <a:spcPct val="0"/>
              </a:spcAft>
              <a:buClrTx/>
              <a:buSzTx/>
              <a:buFontTx/>
              <a:buNone/>
              <a:tabLst/>
            </a:pPr>
            <a:r>
              <a:rPr kumimoji="0" lang="ar-SA" sz="28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حالة مشاريع مانعة تبادليا</a:t>
            </a:r>
            <a:r>
              <a:rPr kumimoji="0" lang="ar-DZ" sz="28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 </a:t>
            </a:r>
            <a:r>
              <a:rPr kumimoji="0" lang="ar-SA"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اختيار المشروع ذو قيمة</a:t>
            </a:r>
            <a:r>
              <a:rPr kumimoji="0" lang="fr-FR"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  VAN </a:t>
            </a:r>
            <a:r>
              <a:rPr kumimoji="0" lang="ar-SA"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الأكبر</a:t>
            </a:r>
            <a:r>
              <a:rPr kumimoji="0" lang="fr-FR"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a:t>
            </a:r>
            <a:endParaRPr kumimoji="0" lang="fr-FR" sz="2800" b="0" i="0" u="none" strike="noStrike" cap="none" normalizeH="0" baseline="0" dirty="0" smtClean="0">
              <a:ln>
                <a:noFill/>
              </a:ln>
              <a:solidFill>
                <a:schemeClr val="bg1"/>
              </a:solidFill>
              <a:effectLst/>
              <a:latin typeface="Times New Roman" pitchFamily="18" charset="0"/>
              <a:cs typeface="Times New Roman" pitchFamily="18" charset="0"/>
            </a:endParaRP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a:spLocks noChangeArrowheads="1"/>
          </p:cNvSpPr>
          <p:nvPr/>
        </p:nvSpPr>
        <p:spPr bwMode="auto">
          <a:xfrm>
            <a:off x="3414333" y="228600"/>
            <a:ext cx="5471177" cy="584775"/>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r" defTabSz="914400" rtl="1" eaLnBrk="1" fontAlgn="base" latinLnBrk="0" hangingPunct="1">
              <a:lnSpc>
                <a:spcPct val="100000"/>
              </a:lnSpc>
              <a:spcBef>
                <a:spcPct val="0"/>
              </a:spcBef>
              <a:spcAft>
                <a:spcPct val="0"/>
              </a:spcAft>
              <a:buClrTx/>
              <a:buSzTx/>
              <a:buFontTx/>
              <a:buNone/>
              <a:tabLst/>
            </a:pPr>
            <a:r>
              <a:rPr kumimoji="0" lang="ar-SA" sz="32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حالة تدفقات نقدية منتظمة: مشروع</a:t>
            </a:r>
            <a:r>
              <a:rPr kumimoji="0" lang="ar-DZ" sz="32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 </a:t>
            </a:r>
            <a:r>
              <a:rPr kumimoji="0" lang="fr-FR" sz="32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 A</a:t>
            </a:r>
            <a:endParaRPr kumimoji="0" lang="fr-FR" sz="3200" b="0" i="0" u="none" strike="noStrike" cap="none" normalizeH="0" baseline="0" dirty="0" smtClean="0">
              <a:ln>
                <a:noFill/>
              </a:ln>
              <a:solidFill>
                <a:srgbClr val="FF0000"/>
              </a:solidFill>
              <a:effectLst/>
              <a:latin typeface="Times New Roman" pitchFamily="18" charset="0"/>
              <a:cs typeface="Times New Roman" pitchFamily="18" charset="0"/>
            </a:endParaRPr>
          </a:p>
        </p:txBody>
      </p:sp>
      <p:grpSp>
        <p:nvGrpSpPr>
          <p:cNvPr id="41" name="Groupe 40"/>
          <p:cNvGrpSpPr/>
          <p:nvPr/>
        </p:nvGrpSpPr>
        <p:grpSpPr>
          <a:xfrm>
            <a:off x="381000" y="914400"/>
            <a:ext cx="4451321" cy="990508"/>
            <a:chOff x="381000" y="914400"/>
            <a:chExt cx="4451321" cy="990508"/>
          </a:xfrm>
        </p:grpSpPr>
        <p:grpSp>
          <p:nvGrpSpPr>
            <p:cNvPr id="105474" name="Group 2"/>
            <p:cNvGrpSpPr>
              <a:grpSpLocks/>
            </p:cNvGrpSpPr>
            <p:nvPr/>
          </p:nvGrpSpPr>
          <p:grpSpPr bwMode="auto">
            <a:xfrm>
              <a:off x="381000" y="914400"/>
              <a:ext cx="4451321" cy="990508"/>
              <a:chOff x="442" y="4640"/>
              <a:chExt cx="3339" cy="766"/>
            </a:xfrm>
            <a:solidFill>
              <a:srgbClr val="FFFF00"/>
            </a:solidFill>
          </p:grpSpPr>
          <p:sp>
            <p:nvSpPr>
              <p:cNvPr id="105475" name="Zone de texte 2"/>
              <p:cNvSpPr txBox="1">
                <a:spLocks noChangeArrowheads="1"/>
              </p:cNvSpPr>
              <p:nvPr/>
            </p:nvSpPr>
            <p:spPr bwMode="auto">
              <a:xfrm>
                <a:off x="442" y="4802"/>
                <a:ext cx="1315" cy="427"/>
              </a:xfrm>
              <a:prstGeom prst="rect">
                <a:avLst/>
              </a:prstGeom>
              <a:grp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lvl="0" fontAlgn="base">
                  <a:spcBef>
                    <a:spcPct val="0"/>
                  </a:spcBef>
                  <a:spcAft>
                    <a:spcPts val="1000"/>
                  </a:spcAft>
                </a:pP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VAN=</a:t>
                </a:r>
                <a:r>
                  <a:rPr lang="fr-FR" sz="2800" b="1" dirty="0" smtClean="0">
                    <a:solidFill>
                      <a:schemeClr val="bg1"/>
                    </a:solidFill>
                    <a:latin typeface="Times New Roman" pitchFamily="18" charset="0"/>
                    <a:ea typeface="Arial" pitchFamily="34" charset="0"/>
                    <a:cs typeface="Times New Roman" pitchFamily="18" charset="0"/>
                  </a:rPr>
                  <a:t> CF </a:t>
                </a:r>
                <a:endParaRPr kumimoji="0" lang="fr-FR" sz="28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105477" name="Zone de texte 2"/>
              <p:cNvSpPr txBox="1">
                <a:spLocks noChangeArrowheads="1"/>
              </p:cNvSpPr>
              <p:nvPr/>
            </p:nvSpPr>
            <p:spPr bwMode="auto">
              <a:xfrm>
                <a:off x="1744" y="4640"/>
                <a:ext cx="1441" cy="412"/>
              </a:xfrm>
              <a:prstGeom prst="rect">
                <a:avLst/>
              </a:prstGeom>
              <a:grp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[1- (1+i) </a:t>
                </a:r>
                <a:r>
                  <a:rPr kumimoji="0" lang="fr-FR" sz="2800" b="1" i="0" u="none" strike="noStrike" cap="none" normalizeH="0" baseline="30000" dirty="0" smtClean="0">
                    <a:ln>
                      <a:noFill/>
                    </a:ln>
                    <a:solidFill>
                      <a:schemeClr val="bg1"/>
                    </a:solidFill>
                    <a:effectLst/>
                    <a:latin typeface="Times New Roman" pitchFamily="18" charset="0"/>
                    <a:ea typeface="Arial" pitchFamily="34" charset="0"/>
                    <a:cs typeface="Times New Roman" pitchFamily="18" charset="0"/>
                  </a:rPr>
                  <a:t>- n</a:t>
                </a: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a:t>
                </a:r>
                <a:endParaRPr kumimoji="0" lang="fr-FR" sz="28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105478" name="Zone de texte 2"/>
              <p:cNvSpPr txBox="1">
                <a:spLocks noChangeArrowheads="1"/>
              </p:cNvSpPr>
              <p:nvPr/>
            </p:nvSpPr>
            <p:spPr bwMode="auto">
              <a:xfrm>
                <a:off x="2385" y="5045"/>
                <a:ext cx="318" cy="361"/>
              </a:xfrm>
              <a:prstGeom prst="rect">
                <a:avLst/>
              </a:prstGeom>
              <a:grp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i</a:t>
                </a:r>
                <a:endParaRPr kumimoji="0" lang="fr-FR" sz="28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105480" name="Zone de texte 2"/>
              <p:cNvSpPr txBox="1">
                <a:spLocks noChangeArrowheads="1"/>
              </p:cNvSpPr>
              <p:nvPr/>
            </p:nvSpPr>
            <p:spPr bwMode="auto">
              <a:xfrm>
                <a:off x="3210" y="4793"/>
                <a:ext cx="571" cy="436"/>
              </a:xfrm>
              <a:prstGeom prst="rect">
                <a:avLst/>
              </a:prstGeom>
              <a:grp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125413" lvl="0" indent="0" algn="l" defTabSz="914400" rtl="0" eaLnBrk="1" fontAlgn="base" latinLnBrk="0" hangingPunct="1">
                  <a:lnSpc>
                    <a:spcPct val="100000"/>
                  </a:lnSpc>
                  <a:spcBef>
                    <a:spcPct val="0"/>
                  </a:spcBef>
                  <a:spcAft>
                    <a:spcPts val="1000"/>
                  </a:spcAft>
                  <a:buClrTx/>
                  <a:buSzTx/>
                  <a:buFont typeface="Times New Roman" pitchFamily="18" charset="0"/>
                  <a:buChar char="-"/>
                  <a:tabLst/>
                </a:pP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I</a:t>
                </a:r>
                <a:r>
                  <a:rPr kumimoji="0" lang="fr-FR" sz="2800" b="1" i="0" u="none" strike="noStrike" cap="none" normalizeH="0" baseline="-25000" dirty="0" smtClean="0">
                    <a:ln>
                      <a:noFill/>
                    </a:ln>
                    <a:solidFill>
                      <a:schemeClr val="bg1"/>
                    </a:solidFill>
                    <a:effectLst/>
                    <a:latin typeface="Times New Roman" pitchFamily="18" charset="0"/>
                    <a:ea typeface="Arial" pitchFamily="34" charset="0"/>
                    <a:cs typeface="Times New Roman" pitchFamily="18" charset="0"/>
                  </a:rPr>
                  <a:t>0</a:t>
                </a:r>
                <a:endParaRPr kumimoji="0" lang="fr-FR" sz="2800" b="0" i="0" u="none" strike="noStrike" cap="none" normalizeH="0" baseline="0" dirty="0" smtClean="0">
                  <a:ln>
                    <a:noFill/>
                  </a:ln>
                  <a:solidFill>
                    <a:schemeClr val="bg1"/>
                  </a:solidFill>
                  <a:effectLst/>
                  <a:latin typeface="Times New Roman" pitchFamily="18" charset="0"/>
                  <a:cs typeface="Times New Roman" pitchFamily="18" charset="0"/>
                </a:endParaRPr>
              </a:p>
            </p:txBody>
          </p:sp>
        </p:grpSp>
        <p:cxnSp>
          <p:nvCxnSpPr>
            <p:cNvPr id="13" name="Connecteur droit 12"/>
            <p:cNvCxnSpPr/>
            <p:nvPr/>
          </p:nvCxnSpPr>
          <p:spPr>
            <a:xfrm>
              <a:off x="2133600" y="1447800"/>
              <a:ext cx="1981200" cy="1588"/>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grpSp>
      <p:grpSp>
        <p:nvGrpSpPr>
          <p:cNvPr id="24" name="Groupe 23"/>
          <p:cNvGrpSpPr/>
          <p:nvPr/>
        </p:nvGrpSpPr>
        <p:grpSpPr>
          <a:xfrm>
            <a:off x="457200" y="2057400"/>
            <a:ext cx="6562730" cy="888999"/>
            <a:chOff x="914729" y="2210296"/>
            <a:chExt cx="6562730" cy="888999"/>
          </a:xfrm>
        </p:grpSpPr>
        <p:grpSp>
          <p:nvGrpSpPr>
            <p:cNvPr id="105481" name="Group 9"/>
            <p:cNvGrpSpPr>
              <a:grpSpLocks/>
            </p:cNvGrpSpPr>
            <p:nvPr/>
          </p:nvGrpSpPr>
          <p:grpSpPr bwMode="auto">
            <a:xfrm>
              <a:off x="914729" y="2210296"/>
              <a:ext cx="6562730" cy="888999"/>
              <a:chOff x="4461" y="4596"/>
              <a:chExt cx="4067" cy="707"/>
            </a:xfrm>
          </p:grpSpPr>
          <p:sp>
            <p:nvSpPr>
              <p:cNvPr id="105482" name="Zone de texte 2"/>
              <p:cNvSpPr txBox="1">
                <a:spLocks noChangeArrowheads="1"/>
              </p:cNvSpPr>
              <p:nvPr/>
            </p:nvSpPr>
            <p:spPr bwMode="auto">
              <a:xfrm>
                <a:off x="4461" y="4786"/>
                <a:ext cx="1133" cy="355"/>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lvl="0" fontAlgn="base">
                  <a:spcBef>
                    <a:spcPct val="0"/>
                  </a:spcBef>
                  <a:spcAft>
                    <a:spcPts val="1000"/>
                  </a:spcAft>
                </a:pP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VAN</a:t>
                </a:r>
                <a:r>
                  <a:rPr kumimoji="0" lang="fr-FR" sz="2400" b="1" i="0" u="none" strike="noStrike" cap="none" normalizeH="0" baseline="-25000" dirty="0" smtClean="0">
                    <a:ln>
                      <a:noFill/>
                    </a:ln>
                    <a:solidFill>
                      <a:schemeClr val="bg1"/>
                    </a:solidFill>
                    <a:effectLst/>
                    <a:latin typeface="Times New Roman" pitchFamily="18" charset="0"/>
                    <a:ea typeface="Arial" pitchFamily="34" charset="0"/>
                    <a:cs typeface="Times New Roman" pitchFamily="18" charset="0"/>
                  </a:rPr>
                  <a:t>A</a:t>
                </a: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a:t>
                </a:r>
                <a:r>
                  <a:rPr lang="fr-FR" sz="2400" b="1" dirty="0" smtClean="0">
                    <a:solidFill>
                      <a:schemeClr val="bg1"/>
                    </a:solidFill>
                    <a:latin typeface="Times New Roman" pitchFamily="18" charset="0"/>
                    <a:ea typeface="Arial" pitchFamily="34" charset="0"/>
                    <a:cs typeface="Times New Roman" pitchFamily="18" charset="0"/>
                  </a:rPr>
                  <a:t> 1100 </a:t>
                </a:r>
                <a:endParaRPr kumimoji="0" lang="fr-FR" sz="24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105484" name="Zone de texte 2"/>
              <p:cNvSpPr txBox="1">
                <a:spLocks noChangeArrowheads="1"/>
              </p:cNvSpPr>
              <p:nvPr/>
            </p:nvSpPr>
            <p:spPr bwMode="auto">
              <a:xfrm>
                <a:off x="5603" y="4596"/>
                <a:ext cx="1219" cy="374"/>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[1- (1+0.1) </a:t>
                </a:r>
                <a:r>
                  <a:rPr kumimoji="0" lang="fr-FR" sz="2400" b="1" i="0" u="none" strike="noStrike" cap="none" normalizeH="0" baseline="30000" dirty="0" smtClean="0">
                    <a:ln>
                      <a:noFill/>
                    </a:ln>
                    <a:solidFill>
                      <a:schemeClr val="bg1"/>
                    </a:solidFill>
                    <a:effectLst/>
                    <a:latin typeface="Times New Roman" pitchFamily="18" charset="0"/>
                    <a:ea typeface="Arial" pitchFamily="34" charset="0"/>
                    <a:cs typeface="Times New Roman" pitchFamily="18" charset="0"/>
                  </a:rPr>
                  <a:t>- 5</a:t>
                </a: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a:t>
                </a:r>
                <a:endParaRPr kumimoji="0" lang="fr-FR" sz="24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105486" name="Zone de texte 2"/>
              <p:cNvSpPr txBox="1">
                <a:spLocks noChangeArrowheads="1"/>
              </p:cNvSpPr>
              <p:nvPr/>
            </p:nvSpPr>
            <p:spPr bwMode="auto">
              <a:xfrm>
                <a:off x="6869" y="4738"/>
                <a:ext cx="1659" cy="362"/>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R="125413" fontAlgn="base">
                  <a:spcBef>
                    <a:spcPct val="0"/>
                  </a:spcBef>
                  <a:spcAft>
                    <a:spcPts val="1000"/>
                  </a:spcAft>
                  <a:buFont typeface="Times New Roman" pitchFamily="18" charset="0"/>
                  <a:buChar char="-"/>
                </a:pP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3000</a:t>
                </a:r>
                <a:r>
                  <a:rPr lang="fr-FR" sz="2400" b="1" dirty="0" smtClean="0">
                    <a:solidFill>
                      <a:schemeClr val="bg1"/>
                    </a:solidFill>
                    <a:latin typeface="Times New Roman" pitchFamily="18" charset="0"/>
                    <a:ea typeface="Arial" pitchFamily="34" charset="0"/>
                    <a:cs typeface="Times New Roman" pitchFamily="18" charset="0"/>
                  </a:rPr>
                  <a:t>= 1169.86&gt; 0</a:t>
                </a:r>
                <a:endParaRPr lang="fr-FR" sz="2400" dirty="0" smtClean="0">
                  <a:solidFill>
                    <a:schemeClr val="bg1"/>
                  </a:solidFill>
                  <a:latin typeface="Times New Roman" pitchFamily="18" charset="0"/>
                  <a:cs typeface="Times New Roman" pitchFamily="18" charset="0"/>
                </a:endParaRPr>
              </a:p>
              <a:p>
                <a:pPr marL="0" marR="125413" lvl="0" indent="0" algn="l" defTabSz="914400" rtl="0" eaLnBrk="1" fontAlgn="base" latinLnBrk="0" hangingPunct="1">
                  <a:lnSpc>
                    <a:spcPct val="100000"/>
                  </a:lnSpc>
                  <a:spcBef>
                    <a:spcPct val="0"/>
                  </a:spcBef>
                  <a:spcAft>
                    <a:spcPts val="1000"/>
                  </a:spcAft>
                  <a:buClrTx/>
                  <a:buSzTx/>
                  <a:buFont typeface="Times New Roman" pitchFamily="18" charset="0"/>
                  <a:buChar char="-"/>
                  <a:tabLst/>
                </a:pPr>
                <a:endParaRPr kumimoji="0" lang="fr-FR" sz="24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105488" name="Zone de texte 2"/>
              <p:cNvSpPr txBox="1">
                <a:spLocks noChangeArrowheads="1"/>
              </p:cNvSpPr>
              <p:nvPr/>
            </p:nvSpPr>
            <p:spPr bwMode="auto">
              <a:xfrm>
                <a:off x="6053" y="4989"/>
                <a:ext cx="557" cy="314"/>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0.10</a:t>
                </a:r>
                <a:endParaRPr kumimoji="0" lang="fr-FR" sz="2400" b="0" i="0" u="none" strike="noStrike" cap="none" normalizeH="0" baseline="0" dirty="0" smtClean="0">
                  <a:ln>
                    <a:noFill/>
                  </a:ln>
                  <a:solidFill>
                    <a:schemeClr val="bg1"/>
                  </a:solidFill>
                  <a:effectLst/>
                  <a:latin typeface="Times New Roman" pitchFamily="18" charset="0"/>
                  <a:cs typeface="Times New Roman" pitchFamily="18" charset="0"/>
                </a:endParaRPr>
              </a:p>
            </p:txBody>
          </p:sp>
        </p:grpSp>
        <p:cxnSp>
          <p:nvCxnSpPr>
            <p:cNvPr id="23" name="Connecteur droit 22"/>
            <p:cNvCxnSpPr/>
            <p:nvPr/>
          </p:nvCxnSpPr>
          <p:spPr>
            <a:xfrm>
              <a:off x="2743200" y="2667000"/>
              <a:ext cx="2057400" cy="1588"/>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grpSp>
      <p:sp>
        <p:nvSpPr>
          <p:cNvPr id="105489" name="Rectangle 17"/>
          <p:cNvSpPr>
            <a:spLocks noChangeArrowheads="1"/>
          </p:cNvSpPr>
          <p:nvPr/>
        </p:nvSpPr>
        <p:spPr bwMode="auto">
          <a:xfrm>
            <a:off x="4576225" y="2895600"/>
            <a:ext cx="4415375" cy="461665"/>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justLow" defTabSz="914400" rtl="1" eaLnBrk="1" fontAlgn="base" latinLnBrk="0" hangingPunct="1">
              <a:lnSpc>
                <a:spcPct val="100000"/>
              </a:lnSpc>
              <a:spcBef>
                <a:spcPct val="0"/>
              </a:spcBef>
              <a:spcAft>
                <a:spcPct val="0"/>
              </a:spcAft>
              <a:buClrTx/>
              <a:buSzTx/>
              <a:buFontTx/>
              <a:buNone/>
              <a:tabLst/>
            </a:pPr>
            <a:r>
              <a:rPr kumimoji="0" lang="ar-DZ"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بما أن </a:t>
            </a:r>
            <a:r>
              <a:rPr kumimoji="0" lang="fr-FR"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VAN</a:t>
            </a:r>
            <a:r>
              <a:rPr kumimoji="0" lang="ar-DZ"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 موجبة، فالمشروع </a:t>
            </a:r>
            <a:r>
              <a:rPr kumimoji="0" lang="fr-FR" sz="24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A</a:t>
            </a:r>
            <a:r>
              <a:rPr kumimoji="0" lang="ar-DZ" sz="24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 مقبول</a:t>
            </a:r>
            <a:r>
              <a:rPr kumimoji="0" lang="ar-DZ"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a:t>
            </a:r>
            <a:endParaRPr kumimoji="0" lang="ar-DZ" sz="24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27" name="Rectangle 26"/>
          <p:cNvSpPr>
            <a:spLocks noChangeArrowheads="1"/>
          </p:cNvSpPr>
          <p:nvPr/>
        </p:nvSpPr>
        <p:spPr bwMode="auto">
          <a:xfrm>
            <a:off x="2923196" y="3429000"/>
            <a:ext cx="5900783" cy="584775"/>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r" defTabSz="914400" rtl="1" eaLnBrk="1" fontAlgn="base" latinLnBrk="0" hangingPunct="1">
              <a:lnSpc>
                <a:spcPct val="100000"/>
              </a:lnSpc>
              <a:spcBef>
                <a:spcPct val="0"/>
              </a:spcBef>
              <a:spcAft>
                <a:spcPct val="0"/>
              </a:spcAft>
              <a:buClrTx/>
              <a:buSzTx/>
              <a:buFontTx/>
              <a:buNone/>
              <a:tabLst/>
            </a:pPr>
            <a:r>
              <a:rPr kumimoji="0" lang="ar-SA" sz="32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حالة تدفقات نقدية </a:t>
            </a:r>
            <a:r>
              <a:rPr kumimoji="0" lang="ar-DZ" sz="32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غير </a:t>
            </a:r>
            <a:r>
              <a:rPr kumimoji="0" lang="ar-SA" sz="32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منتظمة: مشروع</a:t>
            </a:r>
            <a:r>
              <a:rPr kumimoji="0" lang="ar-DZ" sz="32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 </a:t>
            </a:r>
            <a:r>
              <a:rPr kumimoji="0" lang="fr-FR" sz="32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 B</a:t>
            </a:r>
            <a:endParaRPr kumimoji="0" lang="fr-FR" sz="3200" b="0" i="0" u="none" strike="noStrike" cap="none" normalizeH="0" baseline="0" dirty="0" smtClean="0">
              <a:ln>
                <a:noFill/>
              </a:ln>
              <a:solidFill>
                <a:srgbClr val="FF0000"/>
              </a:solidFill>
              <a:effectLst/>
              <a:latin typeface="Times New Roman" pitchFamily="18" charset="0"/>
              <a:cs typeface="Times New Roman" pitchFamily="18" charset="0"/>
            </a:endParaRPr>
          </a:p>
        </p:txBody>
      </p:sp>
      <p:grpSp>
        <p:nvGrpSpPr>
          <p:cNvPr id="105490" name="Group 18"/>
          <p:cNvGrpSpPr>
            <a:grpSpLocks/>
          </p:cNvGrpSpPr>
          <p:nvPr/>
        </p:nvGrpSpPr>
        <p:grpSpPr bwMode="auto">
          <a:xfrm>
            <a:off x="76200" y="4102098"/>
            <a:ext cx="9067988" cy="850649"/>
            <a:chOff x="1598" y="5690"/>
            <a:chExt cx="8444" cy="790"/>
          </a:xfrm>
        </p:grpSpPr>
        <p:sp>
          <p:nvSpPr>
            <p:cNvPr id="105491" name="Zone de texte 2"/>
            <p:cNvSpPr txBox="1">
              <a:spLocks noChangeArrowheads="1"/>
            </p:cNvSpPr>
            <p:nvPr/>
          </p:nvSpPr>
          <p:spPr bwMode="auto">
            <a:xfrm>
              <a:off x="1598" y="5879"/>
              <a:ext cx="993" cy="45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fr-FR" sz="20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VAN</a:t>
              </a:r>
              <a:r>
                <a:rPr kumimoji="0" lang="fr-FR" sz="2000" b="1" i="0" u="none" strike="noStrike" cap="none" normalizeH="0" baseline="-25000" dirty="0" smtClean="0">
                  <a:ln>
                    <a:noFill/>
                  </a:ln>
                  <a:solidFill>
                    <a:schemeClr val="bg1"/>
                  </a:solidFill>
                  <a:effectLst/>
                  <a:latin typeface="Times New Roman" pitchFamily="18" charset="0"/>
                  <a:ea typeface="Arial" pitchFamily="34" charset="0"/>
                  <a:cs typeface="Times New Roman" pitchFamily="18" charset="0"/>
                </a:rPr>
                <a:t>B</a:t>
              </a:r>
              <a:r>
                <a:rPr kumimoji="0" lang="fr-FR" sz="20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a:t>
              </a:r>
            </a:p>
            <a:p>
              <a:pPr marL="0" marR="0" lvl="0" indent="0" algn="ctr" defTabSz="914400" rtl="0" eaLnBrk="1" fontAlgn="base" latinLnBrk="0" hangingPunct="1">
                <a:lnSpc>
                  <a:spcPct val="100000"/>
                </a:lnSpc>
                <a:spcBef>
                  <a:spcPct val="0"/>
                </a:spcBef>
                <a:spcAft>
                  <a:spcPct val="0"/>
                </a:spcAft>
                <a:buClrTx/>
                <a:buSzTx/>
                <a:buFontTx/>
                <a:buNone/>
                <a:tabLst/>
              </a:pPr>
              <a:endParaRPr kumimoji="0" lang="fr-FR" sz="20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105492" name="Zone de texte 2"/>
            <p:cNvSpPr txBox="1">
              <a:spLocks noChangeArrowheads="1"/>
            </p:cNvSpPr>
            <p:nvPr/>
          </p:nvSpPr>
          <p:spPr bwMode="auto">
            <a:xfrm>
              <a:off x="2669" y="5720"/>
              <a:ext cx="675" cy="336"/>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fr-FR" sz="20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300</a:t>
              </a:r>
              <a:endParaRPr kumimoji="0" lang="fr-FR" sz="20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105493" name="Zone de texte 2"/>
            <p:cNvSpPr txBox="1">
              <a:spLocks noChangeArrowheads="1"/>
            </p:cNvSpPr>
            <p:nvPr/>
          </p:nvSpPr>
          <p:spPr bwMode="auto">
            <a:xfrm>
              <a:off x="2622" y="6086"/>
              <a:ext cx="750" cy="394"/>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fr-FR" sz="20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1,10</a:t>
              </a:r>
              <a:r>
                <a:rPr kumimoji="0" lang="fr-FR" sz="2000" b="1" i="0" u="none" strike="noStrike" cap="none" normalizeH="0" baseline="30000" dirty="0" smtClean="0">
                  <a:ln>
                    <a:noFill/>
                  </a:ln>
                  <a:solidFill>
                    <a:schemeClr val="bg1"/>
                  </a:solidFill>
                  <a:effectLst/>
                  <a:latin typeface="Times New Roman" pitchFamily="18" charset="0"/>
                  <a:ea typeface="Arial" pitchFamily="34" charset="0"/>
                  <a:cs typeface="Times New Roman" pitchFamily="18" charset="0"/>
                </a:rPr>
                <a:t>1</a:t>
              </a:r>
              <a:endParaRPr kumimoji="0" lang="fr-FR" sz="20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105494" name="Zone de texte 2"/>
            <p:cNvSpPr txBox="1">
              <a:spLocks noChangeArrowheads="1"/>
            </p:cNvSpPr>
            <p:nvPr/>
          </p:nvSpPr>
          <p:spPr bwMode="auto">
            <a:xfrm>
              <a:off x="3758" y="5714"/>
              <a:ext cx="675" cy="45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fr-FR" sz="20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500</a:t>
              </a:r>
              <a:endParaRPr kumimoji="0" lang="fr-FR" sz="20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105495" name="Zone de texte 2"/>
            <p:cNvSpPr txBox="1">
              <a:spLocks noChangeArrowheads="1"/>
            </p:cNvSpPr>
            <p:nvPr/>
          </p:nvSpPr>
          <p:spPr bwMode="auto">
            <a:xfrm>
              <a:off x="3712" y="6101"/>
              <a:ext cx="724" cy="379"/>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fr-FR" sz="20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1,10</a:t>
              </a:r>
              <a:r>
                <a:rPr kumimoji="0" lang="fr-FR" sz="2000" b="1" i="0" u="none" strike="noStrike" cap="none" normalizeH="0" baseline="30000" dirty="0" smtClean="0">
                  <a:ln>
                    <a:noFill/>
                  </a:ln>
                  <a:solidFill>
                    <a:schemeClr val="bg1"/>
                  </a:solidFill>
                  <a:effectLst/>
                  <a:latin typeface="Times New Roman" pitchFamily="18" charset="0"/>
                  <a:ea typeface="Arial" pitchFamily="34" charset="0"/>
                  <a:cs typeface="Times New Roman" pitchFamily="18" charset="0"/>
                </a:rPr>
                <a:t>2</a:t>
              </a:r>
              <a:endParaRPr kumimoji="0" lang="fr-FR" sz="20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105496" name="Zone de texte 2"/>
            <p:cNvSpPr txBox="1">
              <a:spLocks noChangeArrowheads="1"/>
            </p:cNvSpPr>
            <p:nvPr/>
          </p:nvSpPr>
          <p:spPr bwMode="auto">
            <a:xfrm>
              <a:off x="4826" y="5702"/>
              <a:ext cx="675" cy="45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fr-FR" sz="20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800</a:t>
              </a:r>
              <a:endParaRPr kumimoji="0" lang="fr-FR" sz="20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105497" name="Zone de texte 2"/>
            <p:cNvSpPr txBox="1">
              <a:spLocks noChangeArrowheads="1"/>
            </p:cNvSpPr>
            <p:nvPr/>
          </p:nvSpPr>
          <p:spPr bwMode="auto">
            <a:xfrm>
              <a:off x="4814" y="6071"/>
              <a:ext cx="758" cy="409"/>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fr-FR" sz="20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1,10</a:t>
              </a:r>
              <a:r>
                <a:rPr kumimoji="0" lang="fr-FR" sz="2000" b="1" i="0" u="none" strike="noStrike" cap="none" normalizeH="0" baseline="30000" dirty="0" smtClean="0">
                  <a:ln>
                    <a:noFill/>
                  </a:ln>
                  <a:solidFill>
                    <a:schemeClr val="bg1"/>
                  </a:solidFill>
                  <a:effectLst/>
                  <a:latin typeface="Times New Roman" pitchFamily="18" charset="0"/>
                  <a:ea typeface="Arial" pitchFamily="34" charset="0"/>
                  <a:cs typeface="Times New Roman" pitchFamily="18" charset="0"/>
                </a:rPr>
                <a:t>3</a:t>
              </a:r>
              <a:endParaRPr kumimoji="0" lang="fr-FR" sz="20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105498" name="Zone de texte 2"/>
            <p:cNvSpPr txBox="1">
              <a:spLocks noChangeArrowheads="1"/>
            </p:cNvSpPr>
            <p:nvPr/>
          </p:nvSpPr>
          <p:spPr bwMode="auto">
            <a:xfrm>
              <a:off x="5901" y="6056"/>
              <a:ext cx="735" cy="424"/>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fr-FR" sz="20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1,10</a:t>
              </a:r>
              <a:r>
                <a:rPr kumimoji="0" lang="fr-FR" sz="2000" b="1" i="0" u="none" strike="noStrike" cap="none" normalizeH="0" baseline="30000" dirty="0" smtClean="0">
                  <a:ln>
                    <a:noFill/>
                  </a:ln>
                  <a:solidFill>
                    <a:schemeClr val="bg1"/>
                  </a:solidFill>
                  <a:effectLst/>
                  <a:latin typeface="Times New Roman" pitchFamily="18" charset="0"/>
                  <a:ea typeface="Arial" pitchFamily="34" charset="0"/>
                  <a:cs typeface="Times New Roman" pitchFamily="18" charset="0"/>
                </a:rPr>
                <a:t>4</a:t>
              </a:r>
              <a:endParaRPr kumimoji="0" lang="fr-FR" sz="20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105499" name="Zone de texte 2"/>
            <p:cNvSpPr txBox="1">
              <a:spLocks noChangeArrowheads="1"/>
            </p:cNvSpPr>
            <p:nvPr/>
          </p:nvSpPr>
          <p:spPr bwMode="auto">
            <a:xfrm>
              <a:off x="7083" y="5705"/>
              <a:ext cx="759" cy="45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fr-FR" sz="20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2800</a:t>
              </a:r>
              <a:endParaRPr kumimoji="0" lang="fr-FR" sz="20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105500" name="Zone de texte 2"/>
            <p:cNvSpPr txBox="1">
              <a:spLocks noChangeArrowheads="1"/>
            </p:cNvSpPr>
            <p:nvPr/>
          </p:nvSpPr>
          <p:spPr bwMode="auto">
            <a:xfrm>
              <a:off x="7067" y="6056"/>
              <a:ext cx="704" cy="424"/>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fr-FR" sz="20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1,10</a:t>
              </a:r>
              <a:r>
                <a:rPr kumimoji="0" lang="fr-FR" sz="2000" b="1" i="0" u="none" strike="noStrike" cap="none" normalizeH="0" baseline="30000" dirty="0" smtClean="0">
                  <a:ln>
                    <a:noFill/>
                  </a:ln>
                  <a:solidFill>
                    <a:schemeClr val="bg1"/>
                  </a:solidFill>
                  <a:effectLst/>
                  <a:latin typeface="Times New Roman" pitchFamily="18" charset="0"/>
                  <a:ea typeface="Arial" pitchFamily="34" charset="0"/>
                  <a:cs typeface="Times New Roman" pitchFamily="18" charset="0"/>
                </a:rPr>
                <a:t>5</a:t>
              </a:r>
              <a:endParaRPr kumimoji="0" lang="fr-FR" sz="20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105501" name="Zone de texte 2"/>
            <p:cNvSpPr txBox="1">
              <a:spLocks noChangeArrowheads="1"/>
            </p:cNvSpPr>
            <p:nvPr/>
          </p:nvSpPr>
          <p:spPr bwMode="auto">
            <a:xfrm>
              <a:off x="3372" y="5870"/>
              <a:ext cx="390" cy="398"/>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fr-FR" sz="2000" b="1" i="0" u="none" strike="noStrike" cap="none" normalizeH="0" baseline="0" smtClean="0">
                  <a:ln>
                    <a:noFill/>
                  </a:ln>
                  <a:solidFill>
                    <a:schemeClr val="bg1"/>
                  </a:solidFill>
                  <a:effectLst/>
                  <a:latin typeface="Times New Roman" pitchFamily="18" charset="0"/>
                  <a:ea typeface="Arial" pitchFamily="34" charset="0"/>
                  <a:cs typeface="Times New Roman" pitchFamily="18" charset="0"/>
                </a:rPr>
                <a:t>+</a:t>
              </a:r>
              <a:endParaRPr kumimoji="0" lang="fr-FR" sz="2000" b="0" i="0" u="none" strike="noStrike" cap="none" normalizeH="0" baseline="0" smtClean="0">
                <a:ln>
                  <a:noFill/>
                </a:ln>
                <a:solidFill>
                  <a:schemeClr val="bg1"/>
                </a:solidFill>
                <a:effectLst/>
                <a:latin typeface="Times New Roman" pitchFamily="18" charset="0"/>
                <a:cs typeface="Times New Roman" pitchFamily="18" charset="0"/>
              </a:endParaRPr>
            </a:p>
          </p:txBody>
        </p:sp>
        <p:sp>
          <p:nvSpPr>
            <p:cNvPr id="105502" name="Zone de texte 2"/>
            <p:cNvSpPr txBox="1">
              <a:spLocks noChangeArrowheads="1"/>
            </p:cNvSpPr>
            <p:nvPr/>
          </p:nvSpPr>
          <p:spPr bwMode="auto">
            <a:xfrm>
              <a:off x="4433" y="5870"/>
              <a:ext cx="390" cy="398"/>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fr-FR" sz="20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a:t>
              </a:r>
              <a:endParaRPr kumimoji="0" lang="fr-FR" sz="20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105503" name="Zone de texte 2"/>
            <p:cNvSpPr txBox="1">
              <a:spLocks noChangeArrowheads="1"/>
            </p:cNvSpPr>
            <p:nvPr/>
          </p:nvSpPr>
          <p:spPr bwMode="auto">
            <a:xfrm>
              <a:off x="6667" y="5897"/>
              <a:ext cx="466" cy="327"/>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fr-FR" sz="20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a:t>
              </a:r>
              <a:endParaRPr kumimoji="0" lang="fr-FR" sz="20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105504" name="Connecteur droit 415"/>
            <p:cNvSpPr>
              <a:spLocks noChangeShapeType="1"/>
            </p:cNvSpPr>
            <p:nvPr/>
          </p:nvSpPr>
          <p:spPr bwMode="auto">
            <a:xfrm>
              <a:off x="2591" y="6092"/>
              <a:ext cx="750" cy="0"/>
            </a:xfrm>
            <a:prstGeom prst="line">
              <a:avLst/>
            </a:prstGeom>
            <a:noFill/>
            <a:ln w="25400" algn="ctr">
              <a:solidFill>
                <a:srgbClr val="000000"/>
              </a:solidFill>
              <a:round/>
              <a:headEnd/>
              <a:tailEnd/>
            </a:ln>
            <a:effectLst>
              <a:outerShdw dist="20000" dir="5400000" rotWithShape="0">
                <a:srgbClr val="000000">
                  <a:alpha val="37999"/>
                </a:srgbClr>
              </a:outerShdw>
            </a:effectLst>
          </p:spPr>
          <p:txBody>
            <a:bodyPr vert="horz" wrap="square" lIns="91440" tIns="45720" rIns="91440" bIns="45720" numCol="1" anchor="t" anchorCtr="0" compatLnSpc="1">
              <a:prstTxWarp prst="textNoShape">
                <a:avLst/>
              </a:prstTxWarp>
            </a:bodyPr>
            <a:lstStyle/>
            <a:p>
              <a:pPr algn="ctr"/>
              <a:endParaRPr lang="fr-FR" sz="2000">
                <a:solidFill>
                  <a:schemeClr val="bg1"/>
                </a:solidFill>
                <a:latin typeface="Times New Roman" pitchFamily="18" charset="0"/>
                <a:cs typeface="Times New Roman" pitchFamily="18" charset="0"/>
              </a:endParaRPr>
            </a:p>
          </p:txBody>
        </p:sp>
        <p:sp>
          <p:nvSpPr>
            <p:cNvPr id="105505" name="Connecteur droit 416"/>
            <p:cNvSpPr>
              <a:spLocks noChangeShapeType="1"/>
            </p:cNvSpPr>
            <p:nvPr/>
          </p:nvSpPr>
          <p:spPr bwMode="auto">
            <a:xfrm>
              <a:off x="3656" y="6077"/>
              <a:ext cx="750" cy="0"/>
            </a:xfrm>
            <a:prstGeom prst="line">
              <a:avLst/>
            </a:prstGeom>
            <a:noFill/>
            <a:ln w="25400" algn="ctr">
              <a:solidFill>
                <a:srgbClr val="000000"/>
              </a:solidFill>
              <a:round/>
              <a:headEnd/>
              <a:tailEnd/>
            </a:ln>
            <a:effectLst>
              <a:outerShdw dist="20000" dir="5400000" rotWithShape="0">
                <a:srgbClr val="000000">
                  <a:alpha val="37999"/>
                </a:srgbClr>
              </a:outerShdw>
            </a:effectLst>
          </p:spPr>
          <p:txBody>
            <a:bodyPr vert="horz" wrap="square" lIns="91440" tIns="45720" rIns="91440" bIns="45720" numCol="1" anchor="t" anchorCtr="0" compatLnSpc="1">
              <a:prstTxWarp prst="textNoShape">
                <a:avLst/>
              </a:prstTxWarp>
            </a:bodyPr>
            <a:lstStyle/>
            <a:p>
              <a:pPr algn="ctr"/>
              <a:endParaRPr lang="fr-FR" sz="2000">
                <a:solidFill>
                  <a:schemeClr val="bg1"/>
                </a:solidFill>
                <a:latin typeface="Times New Roman" pitchFamily="18" charset="0"/>
                <a:cs typeface="Times New Roman" pitchFamily="18" charset="0"/>
              </a:endParaRPr>
            </a:p>
          </p:txBody>
        </p:sp>
        <p:sp>
          <p:nvSpPr>
            <p:cNvPr id="105506" name="Connecteur droit 417"/>
            <p:cNvSpPr>
              <a:spLocks noChangeShapeType="1"/>
            </p:cNvSpPr>
            <p:nvPr/>
          </p:nvSpPr>
          <p:spPr bwMode="auto">
            <a:xfrm>
              <a:off x="4791" y="6056"/>
              <a:ext cx="750" cy="0"/>
            </a:xfrm>
            <a:prstGeom prst="line">
              <a:avLst/>
            </a:prstGeom>
            <a:noFill/>
            <a:ln w="25400" algn="ctr">
              <a:solidFill>
                <a:srgbClr val="000000"/>
              </a:solidFill>
              <a:round/>
              <a:headEnd/>
              <a:tailEnd/>
            </a:ln>
            <a:effectLst>
              <a:outerShdw dist="20000" dir="5400000" rotWithShape="0">
                <a:srgbClr val="000000">
                  <a:alpha val="37999"/>
                </a:srgbClr>
              </a:outerShdw>
            </a:effectLst>
          </p:spPr>
          <p:txBody>
            <a:bodyPr vert="horz" wrap="square" lIns="91440" tIns="45720" rIns="91440" bIns="45720" numCol="1" anchor="t" anchorCtr="0" compatLnSpc="1">
              <a:prstTxWarp prst="textNoShape">
                <a:avLst/>
              </a:prstTxWarp>
            </a:bodyPr>
            <a:lstStyle/>
            <a:p>
              <a:pPr algn="ctr"/>
              <a:endParaRPr lang="fr-FR" sz="2000">
                <a:solidFill>
                  <a:schemeClr val="bg1"/>
                </a:solidFill>
                <a:latin typeface="Times New Roman" pitchFamily="18" charset="0"/>
                <a:cs typeface="Times New Roman" pitchFamily="18" charset="0"/>
              </a:endParaRPr>
            </a:p>
          </p:txBody>
        </p:sp>
        <p:sp>
          <p:nvSpPr>
            <p:cNvPr id="105507" name="Connecteur droit 419"/>
            <p:cNvSpPr>
              <a:spLocks noChangeShapeType="1"/>
            </p:cNvSpPr>
            <p:nvPr/>
          </p:nvSpPr>
          <p:spPr bwMode="auto">
            <a:xfrm>
              <a:off x="6982" y="6107"/>
              <a:ext cx="750" cy="0"/>
            </a:xfrm>
            <a:prstGeom prst="line">
              <a:avLst/>
            </a:prstGeom>
            <a:noFill/>
            <a:ln w="25400" algn="ctr">
              <a:solidFill>
                <a:srgbClr val="000000"/>
              </a:solidFill>
              <a:round/>
              <a:headEnd/>
              <a:tailEnd/>
            </a:ln>
            <a:effectLst>
              <a:outerShdw dist="20000" dir="5400000" rotWithShape="0">
                <a:srgbClr val="000000">
                  <a:alpha val="37999"/>
                </a:srgbClr>
              </a:outerShdw>
            </a:effectLst>
          </p:spPr>
          <p:txBody>
            <a:bodyPr vert="horz" wrap="square" lIns="91440" tIns="45720" rIns="91440" bIns="45720" numCol="1" anchor="t" anchorCtr="0" compatLnSpc="1">
              <a:prstTxWarp prst="textNoShape">
                <a:avLst/>
              </a:prstTxWarp>
            </a:bodyPr>
            <a:lstStyle/>
            <a:p>
              <a:pPr algn="ctr"/>
              <a:endParaRPr lang="fr-FR" sz="2000">
                <a:solidFill>
                  <a:schemeClr val="bg1"/>
                </a:solidFill>
                <a:latin typeface="Times New Roman" pitchFamily="18" charset="0"/>
                <a:cs typeface="Times New Roman" pitchFamily="18" charset="0"/>
              </a:endParaRPr>
            </a:p>
          </p:txBody>
        </p:sp>
        <p:sp>
          <p:nvSpPr>
            <p:cNvPr id="105508" name="Zone de texte 2"/>
            <p:cNvSpPr txBox="1">
              <a:spLocks noChangeArrowheads="1"/>
            </p:cNvSpPr>
            <p:nvPr/>
          </p:nvSpPr>
          <p:spPr bwMode="auto">
            <a:xfrm>
              <a:off x="7777" y="5891"/>
              <a:ext cx="2265" cy="45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fr-FR" sz="20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-3000= </a:t>
              </a: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1528.21&gt; 0</a:t>
              </a:r>
              <a:endParaRPr kumimoji="0" lang="fr-FR" sz="20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105509" name="Zone de texte 2"/>
            <p:cNvSpPr txBox="1">
              <a:spLocks noChangeArrowheads="1"/>
            </p:cNvSpPr>
            <p:nvPr/>
          </p:nvSpPr>
          <p:spPr bwMode="auto">
            <a:xfrm>
              <a:off x="5977" y="5690"/>
              <a:ext cx="840" cy="45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fr-FR" sz="20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2200</a:t>
              </a:r>
              <a:endParaRPr kumimoji="0" lang="fr-FR" sz="20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105510" name="Connecteur droit 417"/>
            <p:cNvSpPr>
              <a:spLocks noChangeShapeType="1"/>
            </p:cNvSpPr>
            <p:nvPr/>
          </p:nvSpPr>
          <p:spPr bwMode="auto">
            <a:xfrm>
              <a:off x="5947" y="6092"/>
              <a:ext cx="750" cy="0"/>
            </a:xfrm>
            <a:prstGeom prst="line">
              <a:avLst/>
            </a:prstGeom>
            <a:noFill/>
            <a:ln w="25400" algn="ctr">
              <a:solidFill>
                <a:srgbClr val="000000"/>
              </a:solidFill>
              <a:round/>
              <a:headEnd/>
              <a:tailEnd/>
            </a:ln>
            <a:effectLst>
              <a:outerShdw dist="20000" dir="5400000" rotWithShape="0">
                <a:srgbClr val="000000">
                  <a:alpha val="37999"/>
                </a:srgbClr>
              </a:outerShdw>
            </a:effectLst>
          </p:spPr>
          <p:txBody>
            <a:bodyPr vert="horz" wrap="square" lIns="91440" tIns="45720" rIns="91440" bIns="45720" numCol="1" anchor="t" anchorCtr="0" compatLnSpc="1">
              <a:prstTxWarp prst="textNoShape">
                <a:avLst/>
              </a:prstTxWarp>
            </a:bodyPr>
            <a:lstStyle/>
            <a:p>
              <a:pPr algn="ctr"/>
              <a:endParaRPr lang="fr-FR" sz="2000">
                <a:solidFill>
                  <a:schemeClr val="bg1"/>
                </a:solidFill>
                <a:latin typeface="Times New Roman" pitchFamily="18" charset="0"/>
                <a:cs typeface="Times New Roman" pitchFamily="18" charset="0"/>
              </a:endParaRPr>
            </a:p>
          </p:txBody>
        </p:sp>
      </p:grpSp>
      <p:sp>
        <p:nvSpPr>
          <p:cNvPr id="49" name="Zone de texte 2"/>
          <p:cNvSpPr txBox="1">
            <a:spLocks noChangeArrowheads="1"/>
          </p:cNvSpPr>
          <p:nvPr/>
        </p:nvSpPr>
        <p:spPr bwMode="auto">
          <a:xfrm>
            <a:off x="4305580" y="4316053"/>
            <a:ext cx="418820" cy="408347"/>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fr-FR" sz="2000" b="1" i="0" u="none" strike="noStrike" cap="none" normalizeH="0" baseline="0" smtClean="0">
                <a:ln>
                  <a:noFill/>
                </a:ln>
                <a:solidFill>
                  <a:schemeClr val="bg1"/>
                </a:solidFill>
                <a:effectLst/>
                <a:latin typeface="Times New Roman" pitchFamily="18" charset="0"/>
                <a:ea typeface="Arial" pitchFamily="34" charset="0"/>
                <a:cs typeface="Times New Roman" pitchFamily="18" charset="0"/>
              </a:rPr>
              <a:t>+</a:t>
            </a:r>
            <a:endParaRPr kumimoji="0" lang="fr-FR" sz="2000" b="0" i="0" u="none" strike="noStrike" cap="none" normalizeH="0" baseline="0" smtClean="0">
              <a:ln>
                <a:noFill/>
              </a:ln>
              <a:solidFill>
                <a:schemeClr val="bg1"/>
              </a:solidFill>
              <a:effectLst/>
              <a:latin typeface="Times New Roman" pitchFamily="18" charset="0"/>
              <a:cs typeface="Times New Roman" pitchFamily="18" charset="0"/>
            </a:endParaRPr>
          </a:p>
        </p:txBody>
      </p:sp>
      <p:sp>
        <p:nvSpPr>
          <p:cNvPr id="105511" name="Rectangle 39"/>
          <p:cNvSpPr>
            <a:spLocks noChangeArrowheads="1"/>
          </p:cNvSpPr>
          <p:nvPr/>
        </p:nvSpPr>
        <p:spPr bwMode="auto">
          <a:xfrm>
            <a:off x="304800" y="5181600"/>
            <a:ext cx="8839200" cy="138499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1" eaLnBrk="1" fontAlgn="base" latinLnBrk="0" hangingPunct="1">
              <a:lnSpc>
                <a:spcPct val="100000"/>
              </a:lnSpc>
              <a:spcBef>
                <a:spcPct val="0"/>
              </a:spcBef>
              <a:spcAft>
                <a:spcPct val="0"/>
              </a:spcAft>
              <a:buClrTx/>
              <a:buSzTx/>
              <a:buFontTx/>
              <a:buNone/>
              <a:tabLst/>
            </a:pPr>
            <a:r>
              <a:rPr kumimoji="0" lang="ar-DZ"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بما أن </a:t>
            </a:r>
            <a:r>
              <a:rPr kumimoji="0" lang="fr-FR"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VAN</a:t>
            </a:r>
            <a:r>
              <a:rPr kumimoji="0" lang="ar-DZ"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 موجبة، فالمشروع </a:t>
            </a:r>
            <a:r>
              <a:rPr kumimoji="0" lang="fr-FR" sz="28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B</a:t>
            </a:r>
            <a:r>
              <a:rPr kumimoji="0" lang="ar-DZ" sz="28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 مقبول</a:t>
            </a:r>
            <a:r>
              <a:rPr kumimoji="0" lang="ar-DZ"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 </a:t>
            </a:r>
            <a:endParaRPr kumimoji="0" lang="fr-FR"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endParaRPr>
          </a:p>
          <a:p>
            <a:pPr marL="0" marR="0" lvl="0" indent="0" algn="justLow" defTabSz="914400" rtl="1" eaLnBrk="1" fontAlgn="base" latinLnBrk="0" hangingPunct="1">
              <a:lnSpc>
                <a:spcPct val="100000"/>
              </a:lnSpc>
              <a:spcBef>
                <a:spcPct val="0"/>
              </a:spcBef>
              <a:spcAft>
                <a:spcPct val="0"/>
              </a:spcAft>
              <a:buClrTx/>
              <a:buSzTx/>
              <a:buFontTx/>
              <a:buNone/>
              <a:tabLst/>
            </a:pPr>
            <a:r>
              <a:rPr kumimoji="0" lang="ar-DZ"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وللمفاضلة بين المشروعين: </a:t>
            </a:r>
            <a:endParaRPr kumimoji="0" lang="fr-FR"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endParaRPr>
          </a:p>
          <a:p>
            <a:pPr marL="0" marR="0" lvl="0" indent="0" algn="justLow" defTabSz="914400" rtl="1" eaLnBrk="1" fontAlgn="base" latinLnBrk="0" hangingPunct="1">
              <a:lnSpc>
                <a:spcPct val="100000"/>
              </a:lnSpc>
              <a:spcBef>
                <a:spcPct val="0"/>
              </a:spcBef>
              <a:spcAft>
                <a:spcPct val="0"/>
              </a:spcAft>
              <a:buClrTx/>
              <a:buSzTx/>
              <a:buFontTx/>
              <a:buNone/>
              <a:tabLst/>
            </a:pPr>
            <a:r>
              <a:rPr kumimoji="0" lang="ar-DZ"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بما أن</a:t>
            </a:r>
            <a:r>
              <a:rPr kumimoji="0" lang="fr-FR"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 </a:t>
            </a:r>
            <a:r>
              <a:rPr kumimoji="0" lang="fr-FR" sz="28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VAN</a:t>
            </a:r>
            <a:r>
              <a:rPr kumimoji="0" lang="fr-FR" sz="2800" b="1" i="0" u="none" strike="noStrike" cap="none" normalizeH="0" baseline="-30000" dirty="0" smtClean="0">
                <a:ln>
                  <a:noFill/>
                </a:ln>
                <a:solidFill>
                  <a:srgbClr val="FF0000"/>
                </a:solidFill>
                <a:effectLst/>
                <a:latin typeface="Times New Roman" pitchFamily="18" charset="0"/>
                <a:ea typeface="Calibri" pitchFamily="34" charset="0"/>
                <a:cs typeface="Times New Roman" pitchFamily="18" charset="0"/>
              </a:rPr>
              <a:t>A</a:t>
            </a:r>
            <a:r>
              <a:rPr kumimoji="0" lang="fr-FR"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  </a:t>
            </a:r>
            <a:r>
              <a:rPr kumimoji="0" lang="ar-DZ" sz="28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&lt; </a:t>
            </a:r>
            <a:r>
              <a:rPr kumimoji="0" lang="fr-FR" sz="28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VAN</a:t>
            </a:r>
            <a:r>
              <a:rPr kumimoji="0" lang="fr-FR" sz="2800" b="1" i="0" u="none" strike="noStrike" cap="none" normalizeH="0" baseline="-30000" dirty="0" smtClean="0">
                <a:ln>
                  <a:noFill/>
                </a:ln>
                <a:solidFill>
                  <a:srgbClr val="FF0000"/>
                </a:solidFill>
                <a:effectLst/>
                <a:latin typeface="Times New Roman" pitchFamily="18" charset="0"/>
                <a:ea typeface="Calibri" pitchFamily="34" charset="0"/>
                <a:cs typeface="Times New Roman" pitchFamily="18" charset="0"/>
              </a:rPr>
              <a:t>B </a:t>
            </a:r>
            <a:r>
              <a:rPr kumimoji="0" lang="ar-DZ"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 نختار المشروع  </a:t>
            </a:r>
            <a:r>
              <a:rPr kumimoji="0" lang="fr-FR"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B</a:t>
            </a:r>
            <a:endParaRPr kumimoji="0" lang="fr-FR" sz="2800" b="0" i="0" u="none" strike="noStrike" cap="none" normalizeH="0" baseline="0" dirty="0" smtClean="0">
              <a:ln>
                <a:noFill/>
              </a:ln>
              <a:solidFill>
                <a:schemeClr val="bg1"/>
              </a:solidFill>
              <a:effectLst/>
              <a:latin typeface="Times New Roman" pitchFamily="18" charset="0"/>
              <a:cs typeface="Times New Roman" pitchFamily="18" charset="0"/>
            </a:endParaRP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7" name="Rectangle 1"/>
          <p:cNvSpPr>
            <a:spLocks noChangeArrowheads="1"/>
          </p:cNvSpPr>
          <p:nvPr/>
        </p:nvSpPr>
        <p:spPr bwMode="auto">
          <a:xfrm>
            <a:off x="381000" y="437614"/>
            <a:ext cx="8458200" cy="58477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1" eaLnBrk="1" fontAlgn="base" latinLnBrk="0" hangingPunct="1">
              <a:lnSpc>
                <a:spcPct val="100000"/>
              </a:lnSpc>
              <a:spcBef>
                <a:spcPct val="0"/>
              </a:spcBef>
              <a:spcAft>
                <a:spcPct val="0"/>
              </a:spcAft>
              <a:buClrTx/>
              <a:buSzTx/>
              <a:buFontTx/>
              <a:buNone/>
              <a:tabLst>
                <a:tab pos="136525" algn="r"/>
              </a:tabLst>
            </a:pPr>
            <a:r>
              <a:rPr kumimoji="0" lang="ar-DZ" sz="32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مزايا معيار القيمة الحالية الصافية:</a:t>
            </a:r>
            <a:endParaRPr kumimoji="0" lang="fr-FR" sz="28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5" name="Rectangle 1"/>
          <p:cNvSpPr>
            <a:spLocks noChangeArrowheads="1"/>
          </p:cNvSpPr>
          <p:nvPr/>
        </p:nvSpPr>
        <p:spPr bwMode="auto">
          <a:xfrm>
            <a:off x="381000" y="1158657"/>
            <a:ext cx="8458200" cy="52322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1" eaLnBrk="0" fontAlgn="base" latinLnBrk="0" hangingPunct="0">
              <a:lnSpc>
                <a:spcPct val="100000"/>
              </a:lnSpc>
              <a:spcBef>
                <a:spcPct val="0"/>
              </a:spcBef>
              <a:spcAft>
                <a:spcPct val="0"/>
              </a:spcAft>
              <a:buClr>
                <a:srgbClr val="FF0000"/>
              </a:buClr>
              <a:buSzTx/>
              <a:buFont typeface="Wingdings" pitchFamily="2" charset="2"/>
              <a:buChar char="ü"/>
              <a:tabLst>
                <a:tab pos="136525" algn="r"/>
              </a:tabLst>
            </a:pPr>
            <a:r>
              <a:rPr kumimoji="0" lang="ar-SA"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يأخذ في الحسان </a:t>
            </a:r>
            <a:r>
              <a:rPr kumimoji="0" lang="ar-SA" sz="28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جميع التدفقات</a:t>
            </a:r>
            <a:r>
              <a:rPr kumimoji="0" lang="fr-FR" sz="28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  </a:t>
            </a:r>
            <a:r>
              <a:rPr kumimoji="0" lang="ar-SA" sz="28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النقدية </a:t>
            </a:r>
            <a:r>
              <a:rPr kumimoji="0" lang="ar-SA"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للمشروع طيلة حياته</a:t>
            </a:r>
            <a:r>
              <a:rPr lang="fr-FR" sz="2800" b="1" dirty="0" smtClean="0">
                <a:solidFill>
                  <a:schemeClr val="bg1"/>
                </a:solidFill>
                <a:latin typeface="Times New Roman" pitchFamily="18" charset="0"/>
                <a:ea typeface="Calibri" pitchFamily="34" charset="0"/>
                <a:cs typeface="Times New Roman" pitchFamily="18" charset="0"/>
              </a:rPr>
              <a:t>.</a:t>
            </a:r>
            <a:endParaRPr kumimoji="0" lang="fr-FR" sz="28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6" name="Rectangle 1"/>
          <p:cNvSpPr>
            <a:spLocks noChangeArrowheads="1"/>
          </p:cNvSpPr>
          <p:nvPr/>
        </p:nvSpPr>
        <p:spPr bwMode="auto">
          <a:xfrm>
            <a:off x="381000" y="1970544"/>
            <a:ext cx="8458200" cy="52322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1" eaLnBrk="0" fontAlgn="base" latinLnBrk="0" hangingPunct="0">
              <a:lnSpc>
                <a:spcPct val="100000"/>
              </a:lnSpc>
              <a:spcBef>
                <a:spcPct val="0"/>
              </a:spcBef>
              <a:spcAft>
                <a:spcPct val="0"/>
              </a:spcAft>
              <a:buClr>
                <a:srgbClr val="FF0000"/>
              </a:buClr>
              <a:buSzTx/>
              <a:buFont typeface="Wingdings" pitchFamily="2" charset="2"/>
              <a:buChar char="ü"/>
              <a:tabLst>
                <a:tab pos="136525" algn="r"/>
              </a:tabLst>
            </a:pPr>
            <a:r>
              <a:rPr kumimoji="0" lang="ar-SA"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يأخذ في الاعتبار </a:t>
            </a:r>
            <a:r>
              <a:rPr kumimoji="0" lang="ar-SA" sz="28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تكلفة التمويل </a:t>
            </a:r>
            <a:r>
              <a:rPr kumimoji="0" lang="ar-SA"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من خلال عملية الخصم</a:t>
            </a:r>
            <a:r>
              <a:rPr kumimoji="0" lang="fr-FR"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a:t>
            </a:r>
            <a:endParaRPr kumimoji="0" lang="fr-FR" sz="28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7" name="Rectangle 1"/>
          <p:cNvSpPr>
            <a:spLocks noChangeArrowheads="1"/>
          </p:cNvSpPr>
          <p:nvPr/>
        </p:nvSpPr>
        <p:spPr bwMode="auto">
          <a:xfrm>
            <a:off x="381000" y="2706231"/>
            <a:ext cx="8458200" cy="95410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1" eaLnBrk="0" fontAlgn="base" latinLnBrk="0" hangingPunct="0">
              <a:lnSpc>
                <a:spcPct val="100000"/>
              </a:lnSpc>
              <a:spcBef>
                <a:spcPct val="0"/>
              </a:spcBef>
              <a:spcAft>
                <a:spcPct val="0"/>
              </a:spcAft>
              <a:buClr>
                <a:srgbClr val="FF0000"/>
              </a:buClr>
              <a:buSzTx/>
              <a:buFont typeface="Wingdings" pitchFamily="2" charset="2"/>
              <a:buChar char="ü"/>
              <a:tabLst>
                <a:tab pos="136525" algn="r"/>
              </a:tabLst>
            </a:pPr>
            <a:r>
              <a:rPr kumimoji="0" lang="ar-SA"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ينسجم مع </a:t>
            </a:r>
            <a:r>
              <a:rPr kumimoji="0" lang="ar-SA" sz="28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هدف الاستثمار</a:t>
            </a:r>
            <a:r>
              <a:rPr kumimoji="0" lang="ar-DZ"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 </a:t>
            </a:r>
            <a:r>
              <a:rPr kumimoji="0" lang="ar-SA"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تحقيق ربح يفوق الحد الأدنى من العائد</a:t>
            </a:r>
            <a:r>
              <a:rPr kumimoji="0" lang="ar-DZ"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 المطلوب</a:t>
            </a:r>
            <a:r>
              <a:rPr lang="ar-DZ" sz="2800" b="1" dirty="0" smtClean="0">
                <a:solidFill>
                  <a:schemeClr val="bg1"/>
                </a:solidFill>
                <a:latin typeface="Times New Roman" pitchFamily="18" charset="0"/>
                <a:ea typeface="Calibri" pitchFamily="34" charset="0"/>
                <a:cs typeface="Times New Roman" pitchFamily="18" charset="0"/>
              </a:rPr>
              <a:t>(</a:t>
            </a:r>
            <a:r>
              <a:rPr kumimoji="0" lang="ar-SA"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تكلفة رأس المال</a:t>
            </a:r>
            <a:r>
              <a:rPr kumimoji="0" lang="ar-DZ"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a:t>
            </a:r>
            <a:endParaRPr kumimoji="0" lang="fr-FR" sz="28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8" name="Rectangle 1"/>
          <p:cNvSpPr>
            <a:spLocks noChangeArrowheads="1"/>
          </p:cNvSpPr>
          <p:nvPr/>
        </p:nvSpPr>
        <p:spPr bwMode="auto">
          <a:xfrm>
            <a:off x="381000" y="3998893"/>
            <a:ext cx="8458200" cy="95410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lvl="0" algn="justLow" rtl="1" eaLnBrk="0" fontAlgn="base" hangingPunct="0">
              <a:spcBef>
                <a:spcPct val="0"/>
              </a:spcBef>
              <a:spcAft>
                <a:spcPct val="0"/>
              </a:spcAft>
              <a:buClr>
                <a:srgbClr val="FF0000"/>
              </a:buClr>
              <a:buFont typeface="Wingdings" pitchFamily="2" charset="2"/>
              <a:buChar char="ü"/>
              <a:tabLst>
                <a:tab pos="136525" algn="r"/>
              </a:tabLst>
            </a:pPr>
            <a:r>
              <a:rPr kumimoji="0" lang="ar-SA"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يعالج </a:t>
            </a:r>
            <a:r>
              <a:rPr kumimoji="0" lang="ar-SA" sz="28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مشكلة القيمة الزمنية للنقود</a:t>
            </a:r>
            <a:r>
              <a:rPr kumimoji="0" lang="ar-DZ"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a:t>
            </a:r>
            <a:r>
              <a:rPr lang="ar-DZ" sz="2800" b="1" dirty="0" smtClean="0">
                <a:solidFill>
                  <a:schemeClr val="bg1"/>
                </a:solidFill>
                <a:latin typeface="Times New Roman" pitchFamily="18" charset="0"/>
                <a:ea typeface="Calibri" pitchFamily="34" charset="0"/>
                <a:cs typeface="Times New Roman" pitchFamily="18" charset="0"/>
              </a:rPr>
              <a:t>يأخذ في الحسبان اختلاف زمن التدفقات عبر خصمها </a:t>
            </a:r>
            <a:r>
              <a:rPr lang="ar-DZ" sz="2800" b="1" dirty="0" err="1" smtClean="0">
                <a:solidFill>
                  <a:schemeClr val="bg1"/>
                </a:solidFill>
                <a:latin typeface="Times New Roman" pitchFamily="18" charset="0"/>
                <a:ea typeface="Calibri" pitchFamily="34" charset="0"/>
                <a:cs typeface="Times New Roman" pitchFamily="18" charset="0"/>
              </a:rPr>
              <a:t>ب</a:t>
            </a:r>
            <a:r>
              <a:rPr kumimoji="0" lang="ar-SA"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معدل خصم مناسب</a:t>
            </a:r>
            <a:r>
              <a:rPr kumimoji="0" lang="ar-DZ"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a:t>
            </a:r>
            <a:endParaRPr kumimoji="0" lang="fr-FR" sz="2800" b="0" i="0" u="none" strike="noStrike" cap="none" normalizeH="0" baseline="0" dirty="0" smtClean="0">
              <a:ln>
                <a:noFill/>
              </a:ln>
              <a:solidFill>
                <a:schemeClr val="bg1"/>
              </a:solidFill>
              <a:effectLst/>
              <a:latin typeface="Times New Roman" pitchFamily="18" charset="0"/>
              <a:cs typeface="Times New Roman" pitchFamily="18" charset="0"/>
            </a:endParaRPr>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1" name="Rectangle 1"/>
          <p:cNvSpPr>
            <a:spLocks noChangeArrowheads="1"/>
          </p:cNvSpPr>
          <p:nvPr/>
        </p:nvSpPr>
        <p:spPr bwMode="auto">
          <a:xfrm>
            <a:off x="3581400" y="443091"/>
            <a:ext cx="5181600" cy="58477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1" eaLnBrk="1" fontAlgn="base" latinLnBrk="0" hangingPunct="1">
              <a:lnSpc>
                <a:spcPct val="100000"/>
              </a:lnSpc>
              <a:spcBef>
                <a:spcPct val="0"/>
              </a:spcBef>
              <a:spcAft>
                <a:spcPct val="0"/>
              </a:spcAft>
              <a:buClrTx/>
              <a:buSzTx/>
              <a:buFontTx/>
              <a:buNone/>
              <a:tabLst>
                <a:tab pos="136525" algn="r"/>
                <a:tab pos="193675" algn="r"/>
              </a:tabLst>
            </a:pPr>
            <a:r>
              <a:rPr kumimoji="0" lang="ar-DZ" sz="32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عيوب معيار القيمة الحالية الصافية:</a:t>
            </a:r>
            <a:endParaRPr kumimoji="0" lang="fr-FR" sz="28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5" name="Rectangle 1"/>
          <p:cNvSpPr>
            <a:spLocks noChangeArrowheads="1"/>
          </p:cNvSpPr>
          <p:nvPr/>
        </p:nvSpPr>
        <p:spPr bwMode="auto">
          <a:xfrm>
            <a:off x="304800" y="1087934"/>
            <a:ext cx="8458200" cy="95410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1" eaLnBrk="0" fontAlgn="base" latinLnBrk="0" hangingPunct="0">
              <a:lnSpc>
                <a:spcPct val="100000"/>
              </a:lnSpc>
              <a:spcBef>
                <a:spcPct val="0"/>
              </a:spcBef>
              <a:spcAft>
                <a:spcPct val="0"/>
              </a:spcAft>
              <a:buClr>
                <a:srgbClr val="FF0000"/>
              </a:buClr>
              <a:buSzTx/>
              <a:buFont typeface="Wingdings" pitchFamily="2" charset="2"/>
              <a:buChar char="ü"/>
              <a:tabLst>
                <a:tab pos="136525" algn="r"/>
                <a:tab pos="193675" algn="r"/>
              </a:tabLst>
            </a:pPr>
            <a:r>
              <a:rPr kumimoji="0" lang="ar-SA"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يكتفي بحساب </a:t>
            </a:r>
            <a:r>
              <a:rPr kumimoji="0" lang="ar-SA" sz="28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الربح المطلق </a:t>
            </a:r>
            <a:r>
              <a:rPr kumimoji="0" lang="ar-DZ"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وليس </a:t>
            </a:r>
            <a:r>
              <a:rPr kumimoji="0" lang="ar-SA"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الربح النسبي </a:t>
            </a:r>
            <a:r>
              <a:rPr lang="ar-DZ" sz="2800" b="1" dirty="0" smtClean="0">
                <a:solidFill>
                  <a:schemeClr val="bg1"/>
                </a:solidFill>
                <a:latin typeface="Times New Roman" pitchFamily="18" charset="0"/>
                <a:ea typeface="Calibri" pitchFamily="34" charset="0"/>
                <a:cs typeface="Times New Roman" pitchFamily="18" charset="0"/>
              </a:rPr>
              <a:t>الم</a:t>
            </a:r>
            <a:r>
              <a:rPr kumimoji="0" lang="ar-SA"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توقع </a:t>
            </a:r>
            <a:r>
              <a:rPr kumimoji="0" lang="ar-DZ"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من</a:t>
            </a:r>
            <a:r>
              <a:rPr kumimoji="0" lang="ar-DZ" sz="2800" b="1" i="0" u="none" strike="noStrike" cap="none" normalizeH="0" dirty="0" smtClean="0">
                <a:ln>
                  <a:noFill/>
                </a:ln>
                <a:solidFill>
                  <a:schemeClr val="bg1"/>
                </a:solidFill>
                <a:effectLst/>
                <a:latin typeface="Times New Roman" pitchFamily="18" charset="0"/>
                <a:ea typeface="Calibri" pitchFamily="34" charset="0"/>
                <a:cs typeface="Times New Roman" pitchFamily="18" charset="0"/>
              </a:rPr>
              <a:t> </a:t>
            </a:r>
            <a:r>
              <a:rPr kumimoji="0" lang="ar-SA"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استثمار </a:t>
            </a:r>
            <a:r>
              <a:rPr kumimoji="0" lang="ar-DZ"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كل </a:t>
            </a:r>
            <a:r>
              <a:rPr kumimoji="0" lang="ar-SA"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وحدة نقدية</a:t>
            </a:r>
            <a:r>
              <a:rPr kumimoji="0" lang="ar-DZ"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a:t>
            </a:r>
            <a:r>
              <a:rPr kumimoji="0" lang="ar-SA"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المؤشر الحقيقي لكفاءة المشروع</a:t>
            </a:r>
            <a:r>
              <a:rPr kumimoji="0" lang="fr-FR"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a:t>
            </a:r>
            <a:r>
              <a:rPr kumimoji="0" lang="ar-DZ"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a:t>
            </a:r>
            <a:endParaRPr kumimoji="0" lang="fr-FR" sz="28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6" name="Rectangle 1"/>
          <p:cNvSpPr>
            <a:spLocks noChangeArrowheads="1"/>
          </p:cNvSpPr>
          <p:nvPr/>
        </p:nvSpPr>
        <p:spPr bwMode="auto">
          <a:xfrm>
            <a:off x="304800" y="2209800"/>
            <a:ext cx="8458200" cy="95410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1" eaLnBrk="0" fontAlgn="base" latinLnBrk="0" hangingPunct="0">
              <a:lnSpc>
                <a:spcPct val="100000"/>
              </a:lnSpc>
              <a:spcBef>
                <a:spcPct val="0"/>
              </a:spcBef>
              <a:spcAft>
                <a:spcPct val="0"/>
              </a:spcAft>
              <a:buClr>
                <a:srgbClr val="FF0000"/>
              </a:buClr>
              <a:buSzTx/>
              <a:buFont typeface="Wingdings" pitchFamily="2" charset="2"/>
              <a:buChar char="ü"/>
              <a:tabLst>
                <a:tab pos="136525" algn="r"/>
                <a:tab pos="193675" algn="r"/>
              </a:tabLst>
            </a:pPr>
            <a:r>
              <a:rPr kumimoji="0" lang="ar-SA"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يصعب </a:t>
            </a:r>
            <a:r>
              <a:rPr kumimoji="0" lang="ar-SA" sz="28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تقدير معدل الخصم </a:t>
            </a:r>
            <a:r>
              <a:rPr kumimoji="0" lang="ar-SA"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في لاعتماده على عوامل </a:t>
            </a:r>
            <a:r>
              <a:rPr kumimoji="0" lang="ar-DZ"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كثيرة</a:t>
            </a:r>
            <a:r>
              <a:rPr kumimoji="0" lang="ar-DZ" sz="2800" b="1" i="0" u="none" strike="noStrike" cap="none" normalizeH="0" dirty="0" smtClean="0">
                <a:ln>
                  <a:noFill/>
                </a:ln>
                <a:solidFill>
                  <a:schemeClr val="bg1"/>
                </a:solidFill>
                <a:effectLst/>
                <a:latin typeface="Times New Roman" pitchFamily="18" charset="0"/>
                <a:ea typeface="Calibri" pitchFamily="34" charset="0"/>
                <a:cs typeface="Times New Roman" pitchFamily="18" charset="0"/>
              </a:rPr>
              <a:t> تتحكم بها </a:t>
            </a:r>
            <a:r>
              <a:rPr kumimoji="0" lang="ar-SA"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الظروف المستقبلية</a:t>
            </a:r>
            <a:r>
              <a:rPr kumimoji="0" lang="fr-FR"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a:t>
            </a:r>
            <a:endParaRPr kumimoji="0" lang="fr-FR" sz="28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7" name="Rectangle 1"/>
          <p:cNvSpPr>
            <a:spLocks noChangeArrowheads="1"/>
          </p:cNvSpPr>
          <p:nvPr/>
        </p:nvSpPr>
        <p:spPr bwMode="auto">
          <a:xfrm>
            <a:off x="304800" y="3265944"/>
            <a:ext cx="8458200" cy="95410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1" eaLnBrk="0" fontAlgn="base" latinLnBrk="0" hangingPunct="0">
              <a:lnSpc>
                <a:spcPct val="100000"/>
              </a:lnSpc>
              <a:spcBef>
                <a:spcPct val="0"/>
              </a:spcBef>
              <a:spcAft>
                <a:spcPct val="0"/>
              </a:spcAft>
              <a:buClr>
                <a:srgbClr val="FF0000"/>
              </a:buClr>
              <a:buSzTx/>
              <a:buFont typeface="Wingdings" pitchFamily="2" charset="2"/>
              <a:buChar char="ü"/>
              <a:tabLst>
                <a:tab pos="136525" algn="r"/>
                <a:tab pos="193675" algn="r"/>
              </a:tabLst>
            </a:pPr>
            <a:r>
              <a:rPr kumimoji="0" lang="ar-SA"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يفترض </a:t>
            </a:r>
            <a:r>
              <a:rPr kumimoji="0" lang="ar-SA" sz="28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ثبات معدل الخصم</a:t>
            </a:r>
            <a:r>
              <a:rPr kumimoji="0" lang="ar-SA"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 طيلة العمر الاقتصادي، </a:t>
            </a:r>
            <a:r>
              <a:rPr kumimoji="0" lang="ar-DZ"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أي لا </a:t>
            </a:r>
            <a:r>
              <a:rPr kumimoji="0" lang="ar-SA"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يتم استخدام </a:t>
            </a:r>
            <a:r>
              <a:rPr kumimoji="0" lang="ar-DZ"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ديون </a:t>
            </a:r>
            <a:r>
              <a:rPr kumimoji="0" lang="ar-SA"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أو حقوق ملكية جديدة خلال عمر المشروع، وهو غير صحيح</a:t>
            </a:r>
            <a:r>
              <a:rPr kumimoji="0" lang="fr-FR"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a:t>
            </a:r>
            <a:endParaRPr kumimoji="0" lang="fr-FR" sz="28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8" name="Rectangle 1"/>
          <p:cNvSpPr>
            <a:spLocks noChangeArrowheads="1"/>
          </p:cNvSpPr>
          <p:nvPr/>
        </p:nvSpPr>
        <p:spPr bwMode="auto">
          <a:xfrm>
            <a:off x="304800" y="4432518"/>
            <a:ext cx="8458200" cy="95410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1" eaLnBrk="0" fontAlgn="base" latinLnBrk="0" hangingPunct="0">
              <a:lnSpc>
                <a:spcPct val="100000"/>
              </a:lnSpc>
              <a:spcBef>
                <a:spcPct val="0"/>
              </a:spcBef>
              <a:spcAft>
                <a:spcPct val="0"/>
              </a:spcAft>
              <a:buClr>
                <a:srgbClr val="FF0000"/>
              </a:buClr>
              <a:buSzTx/>
              <a:buFont typeface="Wingdings" pitchFamily="2" charset="2"/>
              <a:buChar char="ü"/>
              <a:tabLst>
                <a:tab pos="136525" algn="r"/>
                <a:tab pos="193675" algn="r"/>
              </a:tabLst>
            </a:pPr>
            <a:r>
              <a:rPr kumimoji="0" lang="ar-SA"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يفترض </a:t>
            </a:r>
            <a:r>
              <a:rPr kumimoji="0" lang="ar-SA" sz="28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إعادة استثمار التدفقات النقدية </a:t>
            </a:r>
            <a:r>
              <a:rPr kumimoji="0" lang="ar-SA"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مستقبلا بنفس معدل الخصم</a:t>
            </a:r>
            <a:r>
              <a:rPr kumimoji="0" lang="ar-DZ"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a:t>
            </a:r>
            <a:r>
              <a:rPr kumimoji="0" lang="ar-SA"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 هذا الفرض لا يكون صحيحا في جميع الأحوال</a:t>
            </a:r>
            <a:r>
              <a:rPr kumimoji="0" lang="fr-FR"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a:t>
            </a:r>
            <a:endParaRPr kumimoji="0" lang="fr-FR" sz="28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9" name="Rectangle 1"/>
          <p:cNvSpPr>
            <a:spLocks noChangeArrowheads="1"/>
          </p:cNvSpPr>
          <p:nvPr/>
        </p:nvSpPr>
        <p:spPr bwMode="auto">
          <a:xfrm>
            <a:off x="304800" y="5675293"/>
            <a:ext cx="8458200" cy="95410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1" eaLnBrk="0" fontAlgn="base" latinLnBrk="0" hangingPunct="0">
              <a:lnSpc>
                <a:spcPct val="100000"/>
              </a:lnSpc>
              <a:spcBef>
                <a:spcPct val="0"/>
              </a:spcBef>
              <a:spcAft>
                <a:spcPct val="0"/>
              </a:spcAft>
              <a:buClr>
                <a:srgbClr val="FF0000"/>
              </a:buClr>
              <a:buSzTx/>
              <a:buFont typeface="Wingdings" pitchFamily="2" charset="2"/>
              <a:buChar char="ü"/>
              <a:tabLst>
                <a:tab pos="136525" algn="r"/>
                <a:tab pos="193675" algn="r"/>
              </a:tabLst>
            </a:pPr>
            <a:r>
              <a:rPr kumimoji="0" lang="ar-SA" sz="28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لا يصلح </a:t>
            </a:r>
            <a:r>
              <a:rPr kumimoji="0" lang="ar-SA"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لتقييم المشاريع عند اختلاف تكلفة الاستثمار أو مدة الحياة، كما أن له له أهمية محدودة في ظروف التضخم(تقلبات الأسعار</a:t>
            </a:r>
            <a:r>
              <a:rPr kumimoji="0" lang="ar-DZ"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a:t>
            </a:r>
            <a:endParaRPr kumimoji="0" lang="fr-FR" sz="2800" b="0" i="0" u="none" strike="noStrike" cap="none" normalizeH="0" baseline="0" dirty="0" smtClean="0">
              <a:ln>
                <a:noFill/>
              </a:ln>
              <a:solidFill>
                <a:schemeClr val="bg1"/>
              </a:solidFill>
              <a:effectLst/>
              <a:latin typeface="Times New Roman" pitchFamily="18" charset="0"/>
              <a:cs typeface="Times New Roman" pitchFamily="18" charset="0"/>
            </a:endParaRPr>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7848600" y="152400"/>
            <a:ext cx="798617" cy="523220"/>
          </a:xfrm>
          <a:prstGeom prst="rect">
            <a:avLst/>
          </a:prstGeom>
        </p:spPr>
        <p:txBody>
          <a:bodyPr wrap="none">
            <a:spAutoFit/>
          </a:bodyPr>
          <a:lstStyle/>
          <a:p>
            <a:r>
              <a:rPr lang="ar-DZ" sz="2800" b="1" dirty="0" smtClean="0">
                <a:solidFill>
                  <a:srgbClr val="FF0000"/>
                </a:solidFill>
                <a:latin typeface="Simplified Arabic"/>
                <a:ea typeface="Calibri" pitchFamily="34" charset="0"/>
                <a:cs typeface="Arial" pitchFamily="34" charset="0"/>
              </a:rPr>
              <a:t>مثال:</a:t>
            </a:r>
            <a:endParaRPr lang="fr-FR" sz="2800" dirty="0"/>
          </a:p>
        </p:txBody>
      </p:sp>
      <p:sp>
        <p:nvSpPr>
          <p:cNvPr id="5" name="Rectangle 4"/>
          <p:cNvSpPr>
            <a:spLocks noChangeArrowheads="1"/>
          </p:cNvSpPr>
          <p:nvPr/>
        </p:nvSpPr>
        <p:spPr bwMode="auto">
          <a:xfrm>
            <a:off x="152400" y="838200"/>
            <a:ext cx="8610600" cy="83099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1" eaLnBrk="1" fontAlgn="base" latinLnBrk="0" hangingPunct="1">
              <a:lnSpc>
                <a:spcPct val="100000"/>
              </a:lnSpc>
              <a:spcBef>
                <a:spcPct val="0"/>
              </a:spcBef>
              <a:spcAft>
                <a:spcPct val="0"/>
              </a:spcAft>
              <a:buClrTx/>
              <a:buSzTx/>
              <a:buFontTx/>
              <a:buNone/>
              <a:tabLst/>
            </a:pPr>
            <a:r>
              <a:rPr kumimoji="0" lang="ar-DZ"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مشروع </a:t>
            </a:r>
            <a:r>
              <a:rPr kumimoji="0" lang="fr-FR"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A</a:t>
            </a:r>
            <a:r>
              <a:rPr kumimoji="0" lang="ar-DZ"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  </a:t>
            </a:r>
            <a:r>
              <a:rPr kumimoji="0" lang="fr-FR"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I</a:t>
            </a:r>
            <a:r>
              <a:rPr kumimoji="0" lang="fr-FR" sz="2400" b="1" i="0" u="none" strike="noStrike" cap="none" normalizeH="0" baseline="-30000" dirty="0" smtClean="0">
                <a:ln>
                  <a:noFill/>
                </a:ln>
                <a:solidFill>
                  <a:schemeClr val="bg1"/>
                </a:solidFill>
                <a:effectLst/>
                <a:latin typeface="Times New Roman" pitchFamily="18" charset="0"/>
                <a:ea typeface="Calibri" pitchFamily="34" charset="0"/>
                <a:cs typeface="Times New Roman" pitchFamily="18" charset="0"/>
              </a:rPr>
              <a:t>0</a:t>
            </a:r>
            <a:r>
              <a:rPr kumimoji="0" lang="fr-FR"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 3000 ;  n=5 ;  VAN</a:t>
            </a:r>
            <a:r>
              <a:rPr kumimoji="0" lang="fr-FR" sz="2400" b="1" i="0" u="none" strike="noStrike" cap="none" normalizeH="0" baseline="-30000" dirty="0" smtClean="0">
                <a:ln>
                  <a:noFill/>
                </a:ln>
                <a:solidFill>
                  <a:schemeClr val="bg1"/>
                </a:solidFill>
                <a:effectLst/>
                <a:latin typeface="Times New Roman" pitchFamily="18" charset="0"/>
                <a:ea typeface="Calibri" pitchFamily="34" charset="0"/>
                <a:cs typeface="Times New Roman" pitchFamily="18" charset="0"/>
              </a:rPr>
              <a:t>A</a:t>
            </a:r>
            <a:r>
              <a:rPr kumimoji="0" lang="fr-FR"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 450</a:t>
            </a:r>
            <a:endParaRPr kumimoji="0" lang="fr-FR" sz="2400" b="1" i="0" u="none" strike="noStrike" cap="none" normalizeH="0" baseline="0" dirty="0" smtClean="0">
              <a:ln>
                <a:noFill/>
              </a:ln>
              <a:solidFill>
                <a:schemeClr val="bg1"/>
              </a:solidFill>
              <a:effectLst/>
              <a:latin typeface="Times New Roman" pitchFamily="18" charset="0"/>
              <a:cs typeface="Times New Roman" pitchFamily="18" charset="0"/>
            </a:endParaRPr>
          </a:p>
          <a:p>
            <a:pPr marL="0" marR="0" lvl="0" indent="0" algn="just" defTabSz="914400" rtl="1" eaLnBrk="0" fontAlgn="base" latinLnBrk="0" hangingPunct="0">
              <a:lnSpc>
                <a:spcPct val="100000"/>
              </a:lnSpc>
              <a:spcBef>
                <a:spcPct val="0"/>
              </a:spcBef>
              <a:spcAft>
                <a:spcPct val="0"/>
              </a:spcAft>
              <a:buClrTx/>
              <a:buSzTx/>
              <a:buFontTx/>
              <a:buNone/>
              <a:tabLst/>
            </a:pPr>
            <a:r>
              <a:rPr kumimoji="0" lang="ar-DZ"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مشروع </a:t>
            </a:r>
            <a:r>
              <a:rPr kumimoji="0" lang="fr-FR"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B</a:t>
            </a:r>
            <a:r>
              <a:rPr kumimoji="0" lang="ar-DZ"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  </a:t>
            </a:r>
            <a:r>
              <a:rPr kumimoji="0" lang="fr-FR"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I</a:t>
            </a:r>
            <a:r>
              <a:rPr kumimoji="0" lang="fr-FR" sz="2400" b="1" i="0" u="none" strike="noStrike" cap="none" normalizeH="0" baseline="-30000" dirty="0" smtClean="0">
                <a:ln>
                  <a:noFill/>
                </a:ln>
                <a:solidFill>
                  <a:schemeClr val="bg1"/>
                </a:solidFill>
                <a:effectLst/>
                <a:latin typeface="Times New Roman" pitchFamily="18" charset="0"/>
                <a:ea typeface="Calibri" pitchFamily="34" charset="0"/>
                <a:cs typeface="Times New Roman" pitchFamily="18" charset="0"/>
              </a:rPr>
              <a:t>0</a:t>
            </a:r>
            <a:r>
              <a:rPr kumimoji="0" lang="fr-FR"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 5000 ; n=5 ;  VAN</a:t>
            </a:r>
            <a:r>
              <a:rPr kumimoji="0" lang="fr-FR" sz="2400" b="1" i="0" u="none" strike="noStrike" cap="none" normalizeH="0" baseline="-30000" dirty="0" smtClean="0">
                <a:ln>
                  <a:noFill/>
                </a:ln>
                <a:solidFill>
                  <a:schemeClr val="bg1"/>
                </a:solidFill>
                <a:effectLst/>
                <a:latin typeface="Times New Roman" pitchFamily="18" charset="0"/>
                <a:ea typeface="Calibri" pitchFamily="34" charset="0"/>
                <a:cs typeface="Times New Roman" pitchFamily="18" charset="0"/>
              </a:rPr>
              <a:t>B</a:t>
            </a:r>
            <a:r>
              <a:rPr kumimoji="0" lang="fr-FR"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 600</a:t>
            </a:r>
            <a:endParaRPr kumimoji="0" lang="fr-FR" sz="2400" b="1"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6" name="Rectangle 5"/>
          <p:cNvSpPr/>
          <p:nvPr/>
        </p:nvSpPr>
        <p:spPr>
          <a:xfrm>
            <a:off x="8001000" y="3972580"/>
            <a:ext cx="798617" cy="523220"/>
          </a:xfrm>
          <a:prstGeom prst="rect">
            <a:avLst/>
          </a:prstGeom>
        </p:spPr>
        <p:txBody>
          <a:bodyPr wrap="none">
            <a:spAutoFit/>
          </a:bodyPr>
          <a:lstStyle/>
          <a:p>
            <a:r>
              <a:rPr lang="ar-DZ" sz="2800" b="1" dirty="0" smtClean="0">
                <a:solidFill>
                  <a:srgbClr val="FF0000"/>
                </a:solidFill>
                <a:latin typeface="Simplified Arabic"/>
                <a:ea typeface="Calibri" pitchFamily="34" charset="0"/>
                <a:cs typeface="Arial" pitchFamily="34" charset="0"/>
              </a:rPr>
              <a:t>مثال:</a:t>
            </a:r>
            <a:endParaRPr lang="fr-FR" sz="2800" dirty="0"/>
          </a:p>
        </p:txBody>
      </p:sp>
      <p:sp>
        <p:nvSpPr>
          <p:cNvPr id="7" name="Rectangle 6"/>
          <p:cNvSpPr>
            <a:spLocks noChangeArrowheads="1"/>
          </p:cNvSpPr>
          <p:nvPr/>
        </p:nvSpPr>
        <p:spPr bwMode="auto">
          <a:xfrm>
            <a:off x="457200" y="4397276"/>
            <a:ext cx="8458200" cy="230832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1" eaLnBrk="1" fontAlgn="base" latinLnBrk="0" hangingPunct="1">
              <a:lnSpc>
                <a:spcPct val="100000"/>
              </a:lnSpc>
              <a:spcBef>
                <a:spcPct val="0"/>
              </a:spcBef>
              <a:spcAft>
                <a:spcPct val="0"/>
              </a:spcAft>
              <a:buClrTx/>
              <a:buSzTx/>
              <a:buFontTx/>
              <a:buNone/>
              <a:tabLst/>
            </a:pPr>
            <a:r>
              <a:rPr kumimoji="0" lang="ar-DZ"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مشروع </a:t>
            </a:r>
            <a:r>
              <a:rPr kumimoji="0" lang="fr-FR"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A</a:t>
            </a:r>
            <a:r>
              <a:rPr kumimoji="0" lang="ar-DZ"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  </a:t>
            </a:r>
            <a:r>
              <a:rPr kumimoji="0" lang="fr-FR"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I</a:t>
            </a:r>
            <a:r>
              <a:rPr kumimoji="0" lang="fr-FR" sz="2400" b="1" i="0" u="none" strike="noStrike" cap="none" normalizeH="0" baseline="-30000" dirty="0" smtClean="0">
                <a:ln>
                  <a:noFill/>
                </a:ln>
                <a:solidFill>
                  <a:schemeClr val="bg1"/>
                </a:solidFill>
                <a:effectLst/>
                <a:latin typeface="Times New Roman" pitchFamily="18" charset="0"/>
                <a:ea typeface="Calibri" pitchFamily="34" charset="0"/>
                <a:cs typeface="Times New Roman" pitchFamily="18" charset="0"/>
              </a:rPr>
              <a:t>0</a:t>
            </a:r>
            <a:r>
              <a:rPr kumimoji="0" lang="fr-FR"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 3000 ;  n=5 ;  VAN</a:t>
            </a:r>
            <a:r>
              <a:rPr kumimoji="0" lang="fr-FR" sz="2400" b="1" i="0" u="none" strike="noStrike" cap="none" normalizeH="0" baseline="-30000" dirty="0" smtClean="0">
                <a:ln>
                  <a:noFill/>
                </a:ln>
                <a:solidFill>
                  <a:schemeClr val="bg1"/>
                </a:solidFill>
                <a:effectLst/>
                <a:latin typeface="Times New Roman" pitchFamily="18" charset="0"/>
                <a:ea typeface="Calibri" pitchFamily="34" charset="0"/>
                <a:cs typeface="Times New Roman" pitchFamily="18" charset="0"/>
              </a:rPr>
              <a:t>A</a:t>
            </a:r>
            <a:r>
              <a:rPr kumimoji="0" lang="fr-FR"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 450</a:t>
            </a:r>
            <a:endParaRPr kumimoji="0" lang="fr-FR" sz="2400" b="1" i="0" u="none" strike="noStrike" cap="none" normalizeH="0" baseline="0" dirty="0" smtClean="0">
              <a:ln>
                <a:noFill/>
              </a:ln>
              <a:solidFill>
                <a:schemeClr val="bg1"/>
              </a:solidFill>
              <a:effectLst/>
              <a:latin typeface="Times New Roman" pitchFamily="18" charset="0"/>
              <a:cs typeface="Times New Roman" pitchFamily="18" charset="0"/>
            </a:endParaRPr>
          </a:p>
          <a:p>
            <a:pPr marL="0" marR="0" lvl="0" indent="0" algn="just" defTabSz="914400" rtl="1" eaLnBrk="0" fontAlgn="base" latinLnBrk="0" hangingPunct="0">
              <a:lnSpc>
                <a:spcPct val="100000"/>
              </a:lnSpc>
              <a:spcBef>
                <a:spcPct val="0"/>
              </a:spcBef>
              <a:spcAft>
                <a:spcPct val="0"/>
              </a:spcAft>
              <a:buClrTx/>
              <a:buSzTx/>
              <a:buFontTx/>
              <a:buNone/>
              <a:tabLst/>
            </a:pPr>
            <a:r>
              <a:rPr kumimoji="0" lang="ar-DZ"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مشروع </a:t>
            </a:r>
            <a:r>
              <a:rPr kumimoji="0" lang="fr-FR"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B</a:t>
            </a:r>
            <a:r>
              <a:rPr kumimoji="0" lang="ar-DZ"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  </a:t>
            </a:r>
            <a:r>
              <a:rPr kumimoji="0" lang="fr-FR"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I</a:t>
            </a:r>
            <a:r>
              <a:rPr kumimoji="0" lang="fr-FR" sz="2400" b="1" i="0" u="none" strike="noStrike" cap="none" normalizeH="0" baseline="-30000" dirty="0" smtClean="0">
                <a:ln>
                  <a:noFill/>
                </a:ln>
                <a:solidFill>
                  <a:schemeClr val="bg1"/>
                </a:solidFill>
                <a:effectLst/>
                <a:latin typeface="Times New Roman" pitchFamily="18" charset="0"/>
                <a:ea typeface="Calibri" pitchFamily="34" charset="0"/>
                <a:cs typeface="Times New Roman" pitchFamily="18" charset="0"/>
              </a:rPr>
              <a:t>0</a:t>
            </a:r>
            <a:r>
              <a:rPr kumimoji="0" lang="fr-FR"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 3000 ; n=8 ;  VAN</a:t>
            </a:r>
            <a:r>
              <a:rPr kumimoji="0" lang="fr-FR" sz="2400" b="1" i="0" u="none" strike="noStrike" cap="none" normalizeH="0" baseline="-30000" dirty="0" smtClean="0">
                <a:ln>
                  <a:noFill/>
                </a:ln>
                <a:solidFill>
                  <a:schemeClr val="bg1"/>
                </a:solidFill>
                <a:effectLst/>
                <a:latin typeface="Times New Roman" pitchFamily="18" charset="0"/>
                <a:ea typeface="Calibri" pitchFamily="34" charset="0"/>
                <a:cs typeface="Times New Roman" pitchFamily="18" charset="0"/>
              </a:rPr>
              <a:t>B</a:t>
            </a:r>
            <a:r>
              <a:rPr kumimoji="0" lang="fr-FR"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 600</a:t>
            </a:r>
            <a:endParaRPr kumimoji="0" lang="fr-FR" sz="2400" b="1" i="0" u="none" strike="noStrike" cap="none" normalizeH="0" baseline="0" dirty="0" smtClean="0">
              <a:ln>
                <a:noFill/>
              </a:ln>
              <a:solidFill>
                <a:schemeClr val="bg1"/>
              </a:solidFill>
              <a:effectLst/>
              <a:latin typeface="Times New Roman" pitchFamily="18" charset="0"/>
              <a:cs typeface="Times New Roman" pitchFamily="18" charset="0"/>
            </a:endParaRPr>
          </a:p>
          <a:p>
            <a:pPr marL="0" marR="0" lvl="0" indent="0" algn="just" defTabSz="914400" rtl="1" eaLnBrk="0" fontAlgn="base" latinLnBrk="0" hangingPunct="0">
              <a:lnSpc>
                <a:spcPct val="100000"/>
              </a:lnSpc>
              <a:spcBef>
                <a:spcPct val="0"/>
              </a:spcBef>
              <a:spcAft>
                <a:spcPct val="0"/>
              </a:spcAft>
              <a:buClrTx/>
              <a:buSzTx/>
              <a:buFontTx/>
              <a:buNone/>
              <a:tabLst/>
            </a:pPr>
            <a:r>
              <a:rPr kumimoji="0" lang="ar-DZ"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حسب معيار القيمة الحالية الصافية: </a:t>
            </a:r>
            <a:r>
              <a:rPr kumimoji="0" lang="ar-DZ" sz="24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المشروع الأفضل هو </a:t>
            </a:r>
            <a:r>
              <a:rPr kumimoji="0" lang="fr-FR" sz="24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B</a:t>
            </a:r>
            <a:r>
              <a:rPr kumimoji="0" lang="ar-DZ" sz="24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 لأن: </a:t>
            </a:r>
            <a:r>
              <a:rPr kumimoji="0" lang="fr-FR" sz="24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VAN</a:t>
            </a:r>
            <a:r>
              <a:rPr kumimoji="0" lang="fr-FR" sz="2400" b="1" i="0" u="none" strike="noStrike" cap="none" normalizeH="0" baseline="-30000" dirty="0" smtClean="0">
                <a:ln>
                  <a:noFill/>
                </a:ln>
                <a:solidFill>
                  <a:srgbClr val="FF0000"/>
                </a:solidFill>
                <a:effectLst/>
                <a:latin typeface="Times New Roman" pitchFamily="18" charset="0"/>
                <a:ea typeface="Calibri" pitchFamily="34" charset="0"/>
                <a:cs typeface="Times New Roman" pitchFamily="18" charset="0"/>
              </a:rPr>
              <a:t>A</a:t>
            </a:r>
            <a:r>
              <a:rPr kumimoji="0" lang="ar-DZ" sz="24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&lt;</a:t>
            </a:r>
            <a:r>
              <a:rPr kumimoji="0" lang="fr-FR" sz="24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VAN</a:t>
            </a:r>
            <a:r>
              <a:rPr kumimoji="0" lang="fr-FR" sz="2400" b="1" i="0" u="none" strike="noStrike" cap="none" normalizeH="0" baseline="-30000" dirty="0" smtClean="0">
                <a:ln>
                  <a:noFill/>
                </a:ln>
                <a:solidFill>
                  <a:srgbClr val="FF0000"/>
                </a:solidFill>
                <a:effectLst/>
                <a:latin typeface="Times New Roman" pitchFamily="18" charset="0"/>
                <a:ea typeface="Calibri" pitchFamily="34" charset="0"/>
                <a:cs typeface="Times New Roman" pitchFamily="18" charset="0"/>
              </a:rPr>
              <a:t>B</a:t>
            </a:r>
            <a:endParaRPr kumimoji="0" lang="fr-FR" sz="2400" b="1" i="0" u="none" strike="noStrike" cap="none" normalizeH="0" baseline="0" dirty="0" smtClean="0">
              <a:ln>
                <a:noFill/>
              </a:ln>
              <a:solidFill>
                <a:srgbClr val="FF0000"/>
              </a:solidFill>
              <a:effectLst/>
              <a:latin typeface="Times New Roman" pitchFamily="18" charset="0"/>
              <a:cs typeface="Times New Roman" pitchFamily="18" charset="0"/>
            </a:endParaRPr>
          </a:p>
          <a:p>
            <a:pPr marL="0" marR="0" lvl="0" indent="0" algn="just" defTabSz="914400" rtl="1" eaLnBrk="0" fontAlgn="base" latinLnBrk="0" hangingPunct="0">
              <a:lnSpc>
                <a:spcPct val="100000"/>
              </a:lnSpc>
              <a:spcBef>
                <a:spcPct val="0"/>
              </a:spcBef>
              <a:spcAft>
                <a:spcPct val="0"/>
              </a:spcAft>
              <a:buClrTx/>
              <a:buSzTx/>
              <a:buFontTx/>
              <a:buNone/>
              <a:tabLst/>
            </a:pPr>
            <a:r>
              <a:rPr kumimoji="0" lang="ar-DZ"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لكن الاستثمار في المشروع </a:t>
            </a:r>
            <a:r>
              <a:rPr kumimoji="0" lang="fr-FR"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A</a:t>
            </a:r>
            <a:r>
              <a:rPr kumimoji="0" lang="ar-DZ"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 </a:t>
            </a:r>
            <a:r>
              <a:rPr lang="ar-DZ" sz="2400" b="1" dirty="0" smtClean="0">
                <a:solidFill>
                  <a:schemeClr val="bg1"/>
                </a:solidFill>
                <a:latin typeface="Times New Roman" pitchFamily="18" charset="0"/>
                <a:ea typeface="Calibri" pitchFamily="34" charset="0"/>
                <a:cs typeface="Times New Roman" pitchFamily="18" charset="0"/>
              </a:rPr>
              <a:t>يتطلب انتظار 5 سنوات فقط لتحقيق 450</a:t>
            </a:r>
            <a:endParaRPr kumimoji="0" lang="fr-FR" sz="2400" b="1" i="0" u="none" strike="noStrike" cap="none" normalizeH="0" baseline="0" dirty="0" smtClean="0">
              <a:ln>
                <a:noFill/>
              </a:ln>
              <a:solidFill>
                <a:schemeClr val="bg1"/>
              </a:solidFill>
              <a:effectLst/>
              <a:latin typeface="Times New Roman" pitchFamily="18" charset="0"/>
              <a:cs typeface="Times New Roman" pitchFamily="18" charset="0"/>
            </a:endParaRPr>
          </a:p>
          <a:p>
            <a:pPr marL="0" marR="0" lvl="0" indent="0" algn="just" defTabSz="914400" rtl="1" eaLnBrk="0" fontAlgn="base" latinLnBrk="0" hangingPunct="0">
              <a:lnSpc>
                <a:spcPct val="100000"/>
              </a:lnSpc>
              <a:spcBef>
                <a:spcPct val="0"/>
              </a:spcBef>
              <a:spcAft>
                <a:spcPct val="0"/>
              </a:spcAft>
              <a:buClrTx/>
              <a:buSzTx/>
              <a:buFontTx/>
              <a:buNone/>
              <a:tabLst/>
            </a:pPr>
            <a:r>
              <a:rPr lang="ar-DZ" sz="2400" b="1" dirty="0" smtClean="0">
                <a:solidFill>
                  <a:schemeClr val="bg1"/>
                </a:solidFill>
                <a:latin typeface="Times New Roman" pitchFamily="18" charset="0"/>
                <a:ea typeface="Calibri" pitchFamily="34" charset="0"/>
                <a:cs typeface="Times New Roman" pitchFamily="18" charset="0"/>
              </a:rPr>
              <a:t>و</a:t>
            </a:r>
            <a:r>
              <a:rPr kumimoji="0" lang="ar-DZ"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الاستثمار في المشروع </a:t>
            </a:r>
            <a:r>
              <a:rPr kumimoji="0" lang="fr-FR"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B</a:t>
            </a:r>
            <a:r>
              <a:rPr kumimoji="0" lang="ar-DZ"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 يتطلب انتظار 8 سنوات لتحقيق 650</a:t>
            </a:r>
            <a:endParaRPr kumimoji="0" lang="fr-FR" sz="2400" b="1" i="0" u="none" strike="noStrike" cap="none" normalizeH="0" baseline="0" dirty="0" smtClean="0">
              <a:ln>
                <a:noFill/>
              </a:ln>
              <a:solidFill>
                <a:schemeClr val="bg1"/>
              </a:solidFill>
              <a:effectLst/>
              <a:latin typeface="Times New Roman" pitchFamily="18" charset="0"/>
              <a:cs typeface="Times New Roman" pitchFamily="18" charset="0"/>
            </a:endParaRPr>
          </a:p>
          <a:p>
            <a:pPr marL="0" marR="0" lvl="0" indent="0" algn="just" defTabSz="914400" rtl="1" eaLnBrk="0" fontAlgn="base" latinLnBrk="0" hangingPunct="0">
              <a:lnSpc>
                <a:spcPct val="100000"/>
              </a:lnSpc>
              <a:spcBef>
                <a:spcPct val="0"/>
              </a:spcBef>
              <a:spcAft>
                <a:spcPct val="0"/>
              </a:spcAft>
              <a:buClrTx/>
              <a:buSzTx/>
              <a:buFontTx/>
              <a:buNone/>
              <a:tabLst/>
            </a:pPr>
            <a:r>
              <a:rPr kumimoji="0" lang="ar-DZ" sz="24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المشروع الأفضل هو </a:t>
            </a:r>
            <a:r>
              <a:rPr kumimoji="0" lang="fr-FR" sz="24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A</a:t>
            </a:r>
            <a:r>
              <a:rPr kumimoji="0" lang="ar-DZ" sz="24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 وليس </a:t>
            </a:r>
            <a:r>
              <a:rPr kumimoji="0" lang="fr-FR" sz="24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B</a:t>
            </a:r>
            <a:r>
              <a:rPr kumimoji="0" lang="ar-DZ" sz="2400" b="1" i="0" u="none" strike="noStrike" cap="none" normalizeH="0" dirty="0" smtClean="0">
                <a:ln>
                  <a:noFill/>
                </a:ln>
                <a:solidFill>
                  <a:srgbClr val="FF0000"/>
                </a:solidFill>
                <a:effectLst/>
                <a:latin typeface="Times New Roman" pitchFamily="18" charset="0"/>
                <a:ea typeface="Calibri" pitchFamily="34" charset="0"/>
                <a:cs typeface="Times New Roman" pitchFamily="18" charset="0"/>
              </a:rPr>
              <a:t>.</a:t>
            </a:r>
            <a:endParaRPr kumimoji="0" lang="fr-FR" sz="2400" b="1"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8" name="Rectangle 7"/>
          <p:cNvSpPr>
            <a:spLocks noChangeArrowheads="1"/>
          </p:cNvSpPr>
          <p:nvPr/>
        </p:nvSpPr>
        <p:spPr bwMode="auto">
          <a:xfrm>
            <a:off x="152400" y="1859340"/>
            <a:ext cx="8610600" cy="46166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1" eaLnBrk="0" fontAlgn="base" latinLnBrk="0" hangingPunct="0">
              <a:lnSpc>
                <a:spcPct val="100000"/>
              </a:lnSpc>
              <a:spcBef>
                <a:spcPct val="0"/>
              </a:spcBef>
              <a:spcAft>
                <a:spcPct val="0"/>
              </a:spcAft>
              <a:buClrTx/>
              <a:buSzTx/>
              <a:buFontTx/>
              <a:buNone/>
              <a:tabLst/>
            </a:pPr>
            <a:r>
              <a:rPr kumimoji="0" lang="ar-DZ"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حسب معيار القيمة الحالية الصافية: </a:t>
            </a:r>
            <a:r>
              <a:rPr kumimoji="0" lang="ar-DZ" sz="24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المشروع الأفضل هو </a:t>
            </a:r>
            <a:r>
              <a:rPr kumimoji="0" lang="fr-FR" sz="24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B</a:t>
            </a:r>
            <a:r>
              <a:rPr kumimoji="0" lang="ar-DZ" sz="24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 لأن: </a:t>
            </a:r>
            <a:r>
              <a:rPr kumimoji="0" lang="fr-FR" sz="24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VAN</a:t>
            </a:r>
            <a:r>
              <a:rPr kumimoji="0" lang="fr-FR" sz="2400" b="1" i="0" u="none" strike="noStrike" cap="none" normalizeH="0" baseline="-30000" dirty="0" smtClean="0">
                <a:ln>
                  <a:noFill/>
                </a:ln>
                <a:solidFill>
                  <a:srgbClr val="FF0000"/>
                </a:solidFill>
                <a:effectLst/>
                <a:latin typeface="Times New Roman" pitchFamily="18" charset="0"/>
                <a:ea typeface="Calibri" pitchFamily="34" charset="0"/>
                <a:cs typeface="Times New Roman" pitchFamily="18" charset="0"/>
              </a:rPr>
              <a:t>A</a:t>
            </a:r>
            <a:r>
              <a:rPr kumimoji="0" lang="ar-DZ" sz="24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&lt;</a:t>
            </a:r>
            <a:r>
              <a:rPr kumimoji="0" lang="fr-FR" sz="24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VAN</a:t>
            </a:r>
            <a:r>
              <a:rPr kumimoji="0" lang="fr-FR" sz="2400" b="1" i="0" u="none" strike="noStrike" cap="none" normalizeH="0" baseline="-30000" dirty="0" smtClean="0">
                <a:ln>
                  <a:noFill/>
                </a:ln>
                <a:solidFill>
                  <a:srgbClr val="FF0000"/>
                </a:solidFill>
                <a:effectLst/>
                <a:latin typeface="Times New Roman" pitchFamily="18" charset="0"/>
                <a:ea typeface="Calibri" pitchFamily="34" charset="0"/>
                <a:cs typeface="Times New Roman" pitchFamily="18" charset="0"/>
              </a:rPr>
              <a:t>B</a:t>
            </a:r>
            <a:endParaRPr kumimoji="0" lang="fr-FR" sz="2400" b="1"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9" name="Rectangle 8"/>
          <p:cNvSpPr>
            <a:spLocks noChangeArrowheads="1"/>
          </p:cNvSpPr>
          <p:nvPr/>
        </p:nvSpPr>
        <p:spPr bwMode="auto">
          <a:xfrm>
            <a:off x="152400" y="2457271"/>
            <a:ext cx="8610600" cy="83099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1" eaLnBrk="0" fontAlgn="base" latinLnBrk="0" hangingPunct="0">
              <a:lnSpc>
                <a:spcPct val="100000"/>
              </a:lnSpc>
              <a:spcBef>
                <a:spcPct val="0"/>
              </a:spcBef>
              <a:spcAft>
                <a:spcPct val="0"/>
              </a:spcAft>
              <a:buClrTx/>
              <a:buSzTx/>
              <a:buFontTx/>
              <a:buNone/>
              <a:tabLst/>
            </a:pPr>
            <a:r>
              <a:rPr kumimoji="0" lang="ar-DZ"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لكن استثمار دينار واحد في المشروع </a:t>
            </a:r>
            <a:r>
              <a:rPr kumimoji="0" lang="fr-FR"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A</a:t>
            </a:r>
            <a:r>
              <a:rPr kumimoji="0" lang="ar-DZ"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 يحقق 3000/450</a:t>
            </a:r>
            <a:r>
              <a:rPr kumimoji="0" lang="ar-DZ" sz="2400" b="1" i="0" u="none" strike="noStrike" cap="none" normalizeH="0" dirty="0" smtClean="0">
                <a:ln>
                  <a:noFill/>
                </a:ln>
                <a:solidFill>
                  <a:schemeClr val="bg1"/>
                </a:solidFill>
                <a:effectLst/>
                <a:latin typeface="Times New Roman" pitchFamily="18" charset="0"/>
                <a:ea typeface="Calibri" pitchFamily="34" charset="0"/>
                <a:cs typeface="Times New Roman" pitchFamily="18" charset="0"/>
              </a:rPr>
              <a:t> </a:t>
            </a:r>
            <a:r>
              <a:rPr kumimoji="0" lang="ar-DZ"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 0.</a:t>
            </a:r>
            <a:r>
              <a:rPr kumimoji="0" lang="ar-DZ" sz="2400" b="1" i="0" u="none" strike="noStrike" cap="none" normalizeH="0" baseline="0" dirty="0" smtClean="0">
                <a:ln>
                  <a:noFill/>
                </a:ln>
                <a:solidFill>
                  <a:srgbClr val="006600"/>
                </a:solidFill>
                <a:effectLst/>
                <a:latin typeface="Times New Roman" pitchFamily="18" charset="0"/>
                <a:ea typeface="Calibri" pitchFamily="34" charset="0"/>
                <a:cs typeface="Times New Roman" pitchFamily="18" charset="0"/>
              </a:rPr>
              <a:t>15</a:t>
            </a:r>
            <a:r>
              <a:rPr kumimoji="0" lang="ar-DZ"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 دينار ربح صافي</a:t>
            </a:r>
            <a:endParaRPr kumimoji="0" lang="fr-FR" sz="2400" b="1" i="0" u="none" strike="noStrike" cap="none" normalizeH="0" baseline="0" dirty="0" smtClean="0">
              <a:ln>
                <a:noFill/>
              </a:ln>
              <a:solidFill>
                <a:schemeClr val="bg1"/>
              </a:solidFill>
              <a:effectLst/>
              <a:latin typeface="Times New Roman" pitchFamily="18" charset="0"/>
              <a:cs typeface="Times New Roman" pitchFamily="18" charset="0"/>
            </a:endParaRPr>
          </a:p>
          <a:p>
            <a:pPr marL="0" marR="0" lvl="0" indent="0" algn="just" defTabSz="914400" rtl="1" eaLnBrk="0" fontAlgn="base" latinLnBrk="0" hangingPunct="0">
              <a:lnSpc>
                <a:spcPct val="100000"/>
              </a:lnSpc>
              <a:spcBef>
                <a:spcPct val="0"/>
              </a:spcBef>
              <a:spcAft>
                <a:spcPct val="0"/>
              </a:spcAft>
              <a:buClrTx/>
              <a:buSzTx/>
              <a:buFontTx/>
              <a:buNone/>
              <a:tabLst/>
            </a:pPr>
            <a:r>
              <a:rPr kumimoji="0" lang="ar-DZ"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لكن استثمار دينار واحد في المشروع </a:t>
            </a:r>
            <a:r>
              <a:rPr kumimoji="0" lang="fr-FR"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B</a:t>
            </a:r>
            <a:r>
              <a:rPr kumimoji="0" lang="ar-DZ"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 يحقق </a:t>
            </a:r>
            <a:r>
              <a:rPr kumimoji="0" lang="fr-FR"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600</a:t>
            </a:r>
            <a:r>
              <a:rPr kumimoji="0" lang="ar-DZ"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a:t>
            </a:r>
            <a:r>
              <a:rPr kumimoji="0" lang="fr-FR"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5000 </a:t>
            </a:r>
            <a:r>
              <a:rPr kumimoji="0" lang="ar-DZ"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 </a:t>
            </a:r>
            <a:r>
              <a:rPr lang="fr-FR" sz="2400" b="1" dirty="0" smtClean="0">
                <a:solidFill>
                  <a:schemeClr val="bg1"/>
                </a:solidFill>
                <a:latin typeface="Times New Roman" pitchFamily="18" charset="0"/>
                <a:ea typeface="Calibri" pitchFamily="34" charset="0"/>
                <a:cs typeface="Times New Roman" pitchFamily="18" charset="0"/>
              </a:rPr>
              <a:t>0</a:t>
            </a:r>
            <a:r>
              <a:rPr kumimoji="0" lang="fr-FR"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a:t>
            </a:r>
            <a:r>
              <a:rPr kumimoji="0" lang="fr-FR" sz="2400" b="1" i="0" u="none" strike="noStrike" cap="none" normalizeH="0" baseline="0" dirty="0" smtClean="0">
                <a:ln>
                  <a:noFill/>
                </a:ln>
                <a:solidFill>
                  <a:srgbClr val="006600"/>
                </a:solidFill>
                <a:effectLst/>
                <a:latin typeface="Times New Roman" pitchFamily="18" charset="0"/>
                <a:ea typeface="Calibri" pitchFamily="34" charset="0"/>
                <a:cs typeface="Times New Roman" pitchFamily="18" charset="0"/>
              </a:rPr>
              <a:t>12</a:t>
            </a:r>
            <a:r>
              <a:rPr kumimoji="0" lang="ar-DZ"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 دينار</a:t>
            </a:r>
            <a:r>
              <a:rPr lang="ar-DZ" sz="2400" b="1" dirty="0" smtClean="0">
                <a:solidFill>
                  <a:schemeClr val="bg1"/>
                </a:solidFill>
                <a:latin typeface="Times New Roman" pitchFamily="18" charset="0"/>
                <a:ea typeface="Calibri" pitchFamily="34" charset="0"/>
                <a:cs typeface="Times New Roman" pitchFamily="18" charset="0"/>
              </a:rPr>
              <a:t> ربح صافي</a:t>
            </a:r>
            <a:endParaRPr kumimoji="0" lang="fr-FR" sz="2400" b="1"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10" name="Rectangle 9"/>
          <p:cNvSpPr>
            <a:spLocks noChangeArrowheads="1"/>
          </p:cNvSpPr>
          <p:nvPr/>
        </p:nvSpPr>
        <p:spPr bwMode="auto">
          <a:xfrm>
            <a:off x="2209800" y="3424535"/>
            <a:ext cx="6553200" cy="46166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lvl="0" algn="just" rtl="1" eaLnBrk="0" fontAlgn="base" hangingPunct="0">
              <a:spcBef>
                <a:spcPct val="0"/>
              </a:spcBef>
              <a:spcAft>
                <a:spcPct val="0"/>
              </a:spcAft>
            </a:pPr>
            <a:r>
              <a:rPr kumimoji="0" lang="ar-DZ" sz="24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المشروع الأفضل هو </a:t>
            </a:r>
            <a:r>
              <a:rPr kumimoji="0" lang="fr-FR" sz="24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A</a:t>
            </a:r>
            <a:r>
              <a:rPr kumimoji="0" lang="ar-DZ" sz="24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 وليس </a:t>
            </a:r>
            <a:r>
              <a:rPr kumimoji="0" lang="fr-FR" sz="24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B</a:t>
            </a:r>
            <a:r>
              <a:rPr lang="ar-DZ" sz="2400" b="1" dirty="0" smtClean="0">
                <a:solidFill>
                  <a:srgbClr val="FF0000"/>
                </a:solidFill>
                <a:latin typeface="Times New Roman" pitchFamily="18" charset="0"/>
                <a:ea typeface="Calibri" pitchFamily="34" charset="0"/>
                <a:cs typeface="Times New Roman" pitchFamily="18" charset="0"/>
              </a:rPr>
              <a:t>(حسب معيار مؤشر </a:t>
            </a:r>
            <a:r>
              <a:rPr kumimoji="0" lang="ar-DZ" sz="24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 </a:t>
            </a:r>
            <a:r>
              <a:rPr kumimoji="0" lang="ar-DZ" sz="2400" b="1" i="0" u="none" strike="noStrike" cap="none" normalizeH="0" dirty="0" smtClean="0">
                <a:ln>
                  <a:noFill/>
                </a:ln>
                <a:solidFill>
                  <a:srgbClr val="FF0000"/>
                </a:solidFill>
                <a:effectLst/>
                <a:latin typeface="Times New Roman" pitchFamily="18" charset="0"/>
                <a:ea typeface="Calibri" pitchFamily="34" charset="0"/>
                <a:cs typeface="Times New Roman" pitchFamily="18" charset="0"/>
              </a:rPr>
              <a:t>الربحية).</a:t>
            </a:r>
            <a:endParaRPr kumimoji="0" lang="fr-FR" sz="2400" b="1" i="0" u="none" strike="noStrike" cap="none" normalizeH="0" baseline="0" dirty="0" smtClean="0">
              <a:ln>
                <a:noFill/>
              </a:ln>
              <a:solidFill>
                <a:schemeClr val="bg1"/>
              </a:solidFill>
              <a:effectLst/>
              <a:latin typeface="Times New Roman" pitchFamily="18" charset="0"/>
              <a:cs typeface="Times New Roman" pitchFamily="18"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ChangeArrowheads="1"/>
          </p:cNvSpPr>
          <p:nvPr/>
        </p:nvSpPr>
        <p:spPr bwMode="auto">
          <a:xfrm>
            <a:off x="7848600" y="304800"/>
            <a:ext cx="907621" cy="584775"/>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r" defTabSz="914400" rtl="1" eaLnBrk="1" fontAlgn="base" latinLnBrk="0" hangingPunct="1">
              <a:lnSpc>
                <a:spcPct val="100000"/>
              </a:lnSpc>
              <a:spcBef>
                <a:spcPct val="0"/>
              </a:spcBef>
              <a:spcAft>
                <a:spcPct val="0"/>
              </a:spcAft>
              <a:buClrTx/>
              <a:buSzTx/>
              <a:buFontTx/>
              <a:buNone/>
              <a:tabLst/>
            </a:pPr>
            <a:r>
              <a:rPr kumimoji="0" lang="ar-DZ" sz="3200" b="1" i="0" u="sng" strike="noStrike" cap="none" normalizeH="0" baseline="0" dirty="0" smtClean="0">
                <a:ln>
                  <a:noFill/>
                </a:ln>
                <a:solidFill>
                  <a:srgbClr val="FF0000"/>
                </a:solidFill>
                <a:effectLst/>
                <a:latin typeface="Arial" pitchFamily="34" charset="0"/>
                <a:ea typeface="Times New Roman" pitchFamily="18" charset="0"/>
                <a:cs typeface="Arial" pitchFamily="34" charset="0"/>
              </a:rPr>
              <a:t>الحل:</a:t>
            </a:r>
            <a:endParaRPr kumimoji="0" lang="ar-DZ" sz="4000" b="0" i="0" u="none" strike="noStrike" cap="none" normalizeH="0" baseline="0" dirty="0" smtClean="0">
              <a:ln>
                <a:noFill/>
              </a:ln>
              <a:solidFill>
                <a:srgbClr val="FF0000"/>
              </a:solidFill>
              <a:effectLst/>
              <a:latin typeface="Arial" pitchFamily="34" charset="0"/>
              <a:cs typeface="Arial" pitchFamily="34" charset="0"/>
            </a:endParaRPr>
          </a:p>
        </p:txBody>
      </p:sp>
      <p:grpSp>
        <p:nvGrpSpPr>
          <p:cNvPr id="75778" name="Group 2"/>
          <p:cNvGrpSpPr>
            <a:grpSpLocks/>
          </p:cNvGrpSpPr>
          <p:nvPr/>
        </p:nvGrpSpPr>
        <p:grpSpPr bwMode="auto">
          <a:xfrm>
            <a:off x="2895600" y="990600"/>
            <a:ext cx="5895975" cy="1143000"/>
            <a:chOff x="6600" y="7462"/>
            <a:chExt cx="4605" cy="885"/>
          </a:xfrm>
        </p:grpSpPr>
        <p:sp>
          <p:nvSpPr>
            <p:cNvPr id="75779" name="Text Box 3"/>
            <p:cNvSpPr txBox="1">
              <a:spLocks noChangeArrowheads="1"/>
            </p:cNvSpPr>
            <p:nvPr/>
          </p:nvSpPr>
          <p:spPr bwMode="auto">
            <a:xfrm>
              <a:off x="8820" y="7627"/>
              <a:ext cx="2385" cy="480"/>
            </a:xfrm>
            <a:prstGeom prst="rect">
              <a:avLst/>
            </a:prstGeom>
            <a:solidFill>
              <a:srgbClr val="FFFFFF"/>
            </a:solidFill>
            <a:ln w="3810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1" eaLnBrk="1" fontAlgn="base" latinLnBrk="0" hangingPunct="1">
                <a:lnSpc>
                  <a:spcPct val="100000"/>
                </a:lnSpc>
                <a:spcBef>
                  <a:spcPct val="0"/>
                </a:spcBef>
                <a:spcAft>
                  <a:spcPts val="1000"/>
                </a:spcAft>
                <a:buClrTx/>
                <a:buSzTx/>
                <a:buFontTx/>
                <a:buNone/>
                <a:tabLst/>
              </a:pPr>
              <a:r>
                <a:rPr kumimoji="0" lang="ar-DZ"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معدل الربح المحاسبي=</a:t>
              </a:r>
              <a:endParaRPr kumimoji="0" lang="fr-FR" sz="2800" b="1" i="0" u="none" strike="noStrike" cap="none" normalizeH="0" baseline="0" dirty="0" smtClean="0">
                <a:ln>
                  <a:noFill/>
                </a:ln>
                <a:solidFill>
                  <a:schemeClr val="bg1"/>
                </a:solidFill>
                <a:effectLst/>
                <a:latin typeface="Arial" pitchFamily="34" charset="0"/>
                <a:cs typeface="Arial" pitchFamily="34" charset="0"/>
              </a:endParaRPr>
            </a:p>
          </p:txBody>
        </p:sp>
        <p:sp>
          <p:nvSpPr>
            <p:cNvPr id="75780" name="Text Box 4"/>
            <p:cNvSpPr txBox="1">
              <a:spLocks noChangeArrowheads="1"/>
            </p:cNvSpPr>
            <p:nvPr/>
          </p:nvSpPr>
          <p:spPr bwMode="auto">
            <a:xfrm>
              <a:off x="6600" y="7462"/>
              <a:ext cx="2385" cy="480"/>
            </a:xfrm>
            <a:prstGeom prst="rect">
              <a:avLst/>
            </a:prstGeom>
            <a:solidFill>
              <a:srgbClr val="FFFFFF"/>
            </a:solidFill>
            <a:ln w="3810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1" eaLnBrk="1" fontAlgn="base" latinLnBrk="0" hangingPunct="1">
                <a:lnSpc>
                  <a:spcPct val="100000"/>
                </a:lnSpc>
                <a:spcBef>
                  <a:spcPct val="0"/>
                </a:spcBef>
                <a:spcAft>
                  <a:spcPts val="1000"/>
                </a:spcAft>
                <a:buClrTx/>
                <a:buSzTx/>
                <a:buFontTx/>
                <a:buNone/>
                <a:tabLst/>
              </a:pPr>
              <a:r>
                <a:rPr kumimoji="0" lang="ar-DZ" sz="2800" b="1" i="0" u="none" strike="noStrike" cap="none" normalizeH="0" baseline="0" smtClean="0">
                  <a:ln>
                    <a:noFill/>
                  </a:ln>
                  <a:solidFill>
                    <a:schemeClr val="bg1"/>
                  </a:solidFill>
                  <a:effectLst/>
                  <a:latin typeface="Times New Roman" pitchFamily="18" charset="0"/>
                  <a:ea typeface="Arial" pitchFamily="34" charset="0"/>
                  <a:cs typeface="Times New Roman" pitchFamily="18" charset="0"/>
                </a:rPr>
                <a:t>متوسط الربح المحاسبي</a:t>
              </a:r>
              <a:endParaRPr kumimoji="0" lang="fr-FR" sz="2800" b="1" i="0" u="none" strike="noStrike" cap="none" normalizeH="0" baseline="0" smtClean="0">
                <a:ln>
                  <a:noFill/>
                </a:ln>
                <a:solidFill>
                  <a:schemeClr val="bg1"/>
                </a:solidFill>
                <a:effectLst/>
                <a:latin typeface="Arial" pitchFamily="34" charset="0"/>
                <a:cs typeface="Arial" pitchFamily="34" charset="0"/>
              </a:endParaRPr>
            </a:p>
          </p:txBody>
        </p:sp>
        <p:sp>
          <p:nvSpPr>
            <p:cNvPr id="75781" name="Text Box 5"/>
            <p:cNvSpPr txBox="1">
              <a:spLocks noChangeArrowheads="1"/>
            </p:cNvSpPr>
            <p:nvPr/>
          </p:nvSpPr>
          <p:spPr bwMode="auto">
            <a:xfrm>
              <a:off x="6600" y="7867"/>
              <a:ext cx="2385" cy="480"/>
            </a:xfrm>
            <a:prstGeom prst="rect">
              <a:avLst/>
            </a:prstGeom>
            <a:solidFill>
              <a:srgbClr val="FFFFFF"/>
            </a:solidFill>
            <a:ln w="3810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1" eaLnBrk="1" fontAlgn="base" latinLnBrk="0" hangingPunct="1">
                <a:lnSpc>
                  <a:spcPct val="100000"/>
                </a:lnSpc>
                <a:spcBef>
                  <a:spcPct val="0"/>
                </a:spcBef>
                <a:spcAft>
                  <a:spcPts val="1000"/>
                </a:spcAft>
                <a:buClrTx/>
                <a:buSzTx/>
                <a:buFontTx/>
                <a:buNone/>
                <a:tabLst/>
              </a:pPr>
              <a:r>
                <a:rPr kumimoji="0" lang="ar-DZ"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متوسطة تكلفة الاستثمار</a:t>
              </a:r>
              <a:endParaRPr kumimoji="0" lang="fr-FR" sz="2800" b="1" i="0" u="none" strike="noStrike" cap="none" normalizeH="0" baseline="0" dirty="0" smtClean="0">
                <a:ln>
                  <a:noFill/>
                </a:ln>
                <a:solidFill>
                  <a:schemeClr val="bg1"/>
                </a:solidFill>
                <a:effectLst/>
                <a:latin typeface="Arial" pitchFamily="34" charset="0"/>
                <a:cs typeface="Arial" pitchFamily="34" charset="0"/>
              </a:endParaRPr>
            </a:p>
          </p:txBody>
        </p:sp>
        <p:cxnSp>
          <p:nvCxnSpPr>
            <p:cNvPr id="75782" name="AutoShape 6"/>
            <p:cNvCxnSpPr>
              <a:cxnSpLocks noChangeShapeType="1"/>
            </p:cNvCxnSpPr>
            <p:nvPr/>
          </p:nvCxnSpPr>
          <p:spPr bwMode="auto">
            <a:xfrm>
              <a:off x="6690" y="7912"/>
              <a:ext cx="2295" cy="0"/>
            </a:xfrm>
            <a:prstGeom prst="straightConnector1">
              <a:avLst/>
            </a:prstGeom>
            <a:noFill/>
            <a:ln w="38100">
              <a:solidFill>
                <a:srgbClr val="000000"/>
              </a:solidFill>
              <a:round/>
              <a:headEnd/>
              <a:tailEnd/>
            </a:ln>
          </p:spPr>
        </p:cxnSp>
      </p:grpSp>
      <p:grpSp>
        <p:nvGrpSpPr>
          <p:cNvPr id="75783" name="Group 7"/>
          <p:cNvGrpSpPr>
            <a:grpSpLocks/>
          </p:cNvGrpSpPr>
          <p:nvPr/>
        </p:nvGrpSpPr>
        <p:grpSpPr bwMode="auto">
          <a:xfrm>
            <a:off x="0" y="2286000"/>
            <a:ext cx="9144000" cy="914400"/>
            <a:chOff x="2580" y="8227"/>
            <a:chExt cx="8865" cy="885"/>
          </a:xfrm>
        </p:grpSpPr>
        <p:sp>
          <p:nvSpPr>
            <p:cNvPr id="75784" name="Text Box 8"/>
            <p:cNvSpPr txBox="1">
              <a:spLocks noChangeArrowheads="1"/>
            </p:cNvSpPr>
            <p:nvPr/>
          </p:nvSpPr>
          <p:spPr bwMode="auto">
            <a:xfrm>
              <a:off x="8820" y="8422"/>
              <a:ext cx="2625" cy="480"/>
            </a:xfrm>
            <a:prstGeom prst="rect">
              <a:avLst/>
            </a:prstGeom>
            <a:solidFill>
              <a:srgbClr val="FFFFFF"/>
            </a:solidFill>
            <a:ln w="3810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1" eaLnBrk="1" fontAlgn="base" latinLnBrk="0" hangingPunct="1">
                <a:lnSpc>
                  <a:spcPct val="100000"/>
                </a:lnSpc>
                <a:spcBef>
                  <a:spcPct val="0"/>
                </a:spcBef>
                <a:spcAft>
                  <a:spcPts val="1000"/>
                </a:spcAft>
                <a:buClrTx/>
                <a:buSzTx/>
                <a:buFontTx/>
                <a:buNone/>
                <a:tabLst/>
              </a:pPr>
              <a:r>
                <a:rPr kumimoji="0" lang="ar-DZ" sz="2300" b="1" i="0" u="none" strike="noStrike" cap="none" normalizeH="0" baseline="0" dirty="0" smtClean="0">
                  <a:ln>
                    <a:noFill/>
                  </a:ln>
                  <a:solidFill>
                    <a:schemeClr val="bg1"/>
                  </a:solidFill>
                  <a:effectLst/>
                  <a:latin typeface="Times New Roman" pitchFamily="18" charset="0"/>
                  <a:ea typeface="Arial" pitchFamily="34" charset="0"/>
                </a:rPr>
                <a:t>متوسط الربح المحاسبي=</a:t>
              </a:r>
              <a:endParaRPr kumimoji="0" lang="fr-FR" sz="2300" b="1" i="0" u="none" strike="noStrike" cap="none" normalizeH="0" baseline="0" dirty="0" smtClean="0">
                <a:ln>
                  <a:noFill/>
                </a:ln>
                <a:solidFill>
                  <a:schemeClr val="bg1"/>
                </a:solidFill>
                <a:effectLst/>
                <a:latin typeface="Arial" pitchFamily="34" charset="0"/>
              </a:endParaRPr>
            </a:p>
          </p:txBody>
        </p:sp>
        <p:sp>
          <p:nvSpPr>
            <p:cNvPr id="75785" name="Text Box 9"/>
            <p:cNvSpPr txBox="1">
              <a:spLocks noChangeArrowheads="1"/>
            </p:cNvSpPr>
            <p:nvPr/>
          </p:nvSpPr>
          <p:spPr bwMode="auto">
            <a:xfrm>
              <a:off x="3910" y="8227"/>
              <a:ext cx="5150" cy="480"/>
            </a:xfrm>
            <a:prstGeom prst="rect">
              <a:avLst/>
            </a:prstGeom>
            <a:solidFill>
              <a:srgbClr val="FFFFFF"/>
            </a:solidFill>
            <a:ln w="3810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1" eaLnBrk="1" fontAlgn="base" latinLnBrk="0" hangingPunct="1">
                <a:lnSpc>
                  <a:spcPct val="100000"/>
                </a:lnSpc>
                <a:spcBef>
                  <a:spcPct val="0"/>
                </a:spcBef>
                <a:spcAft>
                  <a:spcPts val="1000"/>
                </a:spcAft>
                <a:buClrTx/>
                <a:buSzTx/>
                <a:buFontTx/>
                <a:buNone/>
                <a:tabLst/>
              </a:pPr>
              <a:r>
                <a:rPr kumimoji="0" lang="fr-FR" sz="2300" b="1" i="0" u="none" strike="noStrike" cap="none" normalizeH="0" baseline="0" dirty="0" smtClean="0">
                  <a:ln>
                    <a:noFill/>
                  </a:ln>
                  <a:solidFill>
                    <a:schemeClr val="bg1"/>
                  </a:solidFill>
                  <a:effectLst/>
                  <a:latin typeface="Times New Roman" pitchFamily="18" charset="0"/>
                  <a:ea typeface="Arial" pitchFamily="34" charset="0"/>
                </a:rPr>
                <a:t>60000+ 95000+ 135000+ 150000+ 100000</a:t>
              </a:r>
              <a:endParaRPr kumimoji="0" lang="fr-FR" sz="2300" b="1" i="0" u="none" strike="noStrike" cap="none" normalizeH="0" baseline="0" dirty="0" smtClean="0">
                <a:ln>
                  <a:noFill/>
                </a:ln>
                <a:solidFill>
                  <a:schemeClr val="bg1"/>
                </a:solidFill>
                <a:effectLst/>
                <a:latin typeface="Arial" pitchFamily="34" charset="0"/>
              </a:endParaRPr>
            </a:p>
          </p:txBody>
        </p:sp>
        <p:sp>
          <p:nvSpPr>
            <p:cNvPr id="75786" name="Text Box 10"/>
            <p:cNvSpPr txBox="1">
              <a:spLocks noChangeArrowheads="1"/>
            </p:cNvSpPr>
            <p:nvPr/>
          </p:nvSpPr>
          <p:spPr bwMode="auto">
            <a:xfrm>
              <a:off x="6675" y="8632"/>
              <a:ext cx="375" cy="480"/>
            </a:xfrm>
            <a:prstGeom prst="rect">
              <a:avLst/>
            </a:prstGeom>
            <a:solidFill>
              <a:srgbClr val="FFFFFF"/>
            </a:solidFill>
            <a:ln w="3810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1" eaLnBrk="1" fontAlgn="base" latinLnBrk="0" hangingPunct="1">
                <a:lnSpc>
                  <a:spcPct val="100000"/>
                </a:lnSpc>
                <a:spcBef>
                  <a:spcPct val="0"/>
                </a:spcBef>
                <a:spcAft>
                  <a:spcPts val="1000"/>
                </a:spcAft>
                <a:buClrTx/>
                <a:buSzTx/>
                <a:buFontTx/>
                <a:buNone/>
                <a:tabLst/>
              </a:pPr>
              <a:r>
                <a:rPr kumimoji="0" lang="fr-FR" sz="2300" b="1" i="0" u="none" strike="noStrike" cap="none" normalizeH="0" baseline="0" dirty="0" smtClean="0">
                  <a:ln>
                    <a:noFill/>
                  </a:ln>
                  <a:solidFill>
                    <a:schemeClr val="bg1"/>
                  </a:solidFill>
                  <a:effectLst/>
                  <a:latin typeface="Times New Roman" pitchFamily="18" charset="0"/>
                  <a:ea typeface="Arial" pitchFamily="34" charset="0"/>
                </a:rPr>
                <a:t>5</a:t>
              </a:r>
              <a:endParaRPr kumimoji="0" lang="fr-FR" sz="2300" b="1" i="0" u="none" strike="noStrike" cap="none" normalizeH="0" baseline="0" dirty="0" smtClean="0">
                <a:ln>
                  <a:noFill/>
                </a:ln>
                <a:solidFill>
                  <a:schemeClr val="bg1"/>
                </a:solidFill>
                <a:effectLst/>
                <a:latin typeface="Arial" pitchFamily="34" charset="0"/>
              </a:endParaRPr>
            </a:p>
          </p:txBody>
        </p:sp>
        <p:cxnSp>
          <p:nvCxnSpPr>
            <p:cNvPr id="75787" name="AutoShape 11"/>
            <p:cNvCxnSpPr>
              <a:cxnSpLocks noChangeShapeType="1"/>
            </p:cNvCxnSpPr>
            <p:nvPr/>
          </p:nvCxnSpPr>
          <p:spPr bwMode="auto">
            <a:xfrm>
              <a:off x="3975" y="8707"/>
              <a:ext cx="4920" cy="1"/>
            </a:xfrm>
            <a:prstGeom prst="straightConnector1">
              <a:avLst/>
            </a:prstGeom>
            <a:noFill/>
            <a:ln w="38100">
              <a:solidFill>
                <a:srgbClr val="000000"/>
              </a:solidFill>
              <a:round/>
              <a:headEnd/>
              <a:tailEnd/>
            </a:ln>
          </p:spPr>
        </p:cxnSp>
        <p:sp>
          <p:nvSpPr>
            <p:cNvPr id="75788" name="Text Box 12"/>
            <p:cNvSpPr txBox="1">
              <a:spLocks noChangeArrowheads="1"/>
            </p:cNvSpPr>
            <p:nvPr/>
          </p:nvSpPr>
          <p:spPr bwMode="auto">
            <a:xfrm>
              <a:off x="2580" y="8422"/>
              <a:ext cx="1395" cy="480"/>
            </a:xfrm>
            <a:prstGeom prst="rect">
              <a:avLst/>
            </a:prstGeom>
            <a:solidFill>
              <a:srgbClr val="FFFFFF"/>
            </a:solidFill>
            <a:ln w="3810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1" eaLnBrk="1" fontAlgn="base" latinLnBrk="0" hangingPunct="1">
                <a:lnSpc>
                  <a:spcPct val="100000"/>
                </a:lnSpc>
                <a:spcBef>
                  <a:spcPct val="0"/>
                </a:spcBef>
                <a:spcAft>
                  <a:spcPts val="1000"/>
                </a:spcAft>
                <a:buClrTx/>
                <a:buSzTx/>
                <a:buFontTx/>
                <a:buNone/>
                <a:tabLst/>
              </a:pPr>
              <a:r>
                <a:rPr kumimoji="0" lang="ar-DZ" sz="2300" b="1" i="0" u="none" strike="noStrike" cap="none" normalizeH="0" baseline="0" dirty="0" smtClean="0">
                  <a:ln>
                    <a:noFill/>
                  </a:ln>
                  <a:solidFill>
                    <a:schemeClr val="bg1"/>
                  </a:solidFill>
                  <a:effectLst/>
                  <a:latin typeface="Times New Roman" pitchFamily="18" charset="0"/>
                  <a:ea typeface="Arial" pitchFamily="34" charset="0"/>
                </a:rPr>
                <a:t>= </a:t>
              </a:r>
              <a:r>
                <a:rPr kumimoji="0" lang="ar-DZ" sz="2300" b="1" i="0" u="none" strike="noStrike" cap="none" normalizeH="0" baseline="0" dirty="0" smtClean="0">
                  <a:ln>
                    <a:noFill/>
                  </a:ln>
                  <a:solidFill>
                    <a:srgbClr val="FF0000"/>
                  </a:solidFill>
                  <a:effectLst/>
                  <a:latin typeface="Times New Roman" pitchFamily="18" charset="0"/>
                  <a:ea typeface="Arial" pitchFamily="34" charset="0"/>
                </a:rPr>
                <a:t>108000</a:t>
              </a:r>
              <a:endParaRPr kumimoji="0" lang="fr-FR" sz="2300" b="1" i="0" u="none" strike="noStrike" cap="none" normalizeH="0" baseline="0" dirty="0" smtClean="0">
                <a:ln>
                  <a:noFill/>
                </a:ln>
                <a:solidFill>
                  <a:srgbClr val="FF0000"/>
                </a:solidFill>
                <a:effectLst/>
                <a:latin typeface="Arial" pitchFamily="34" charset="0"/>
              </a:endParaRPr>
            </a:p>
          </p:txBody>
        </p:sp>
      </p:grpSp>
      <p:grpSp>
        <p:nvGrpSpPr>
          <p:cNvPr id="75789" name="Group 13"/>
          <p:cNvGrpSpPr>
            <a:grpSpLocks/>
          </p:cNvGrpSpPr>
          <p:nvPr/>
        </p:nvGrpSpPr>
        <p:grpSpPr bwMode="auto">
          <a:xfrm>
            <a:off x="-262" y="3276600"/>
            <a:ext cx="9068059" cy="990600"/>
            <a:chOff x="2985" y="9374"/>
            <a:chExt cx="8910" cy="960"/>
          </a:xfrm>
        </p:grpSpPr>
        <p:sp>
          <p:nvSpPr>
            <p:cNvPr id="75790" name="Text Box 14"/>
            <p:cNvSpPr txBox="1">
              <a:spLocks noChangeArrowheads="1"/>
            </p:cNvSpPr>
            <p:nvPr/>
          </p:nvSpPr>
          <p:spPr bwMode="auto">
            <a:xfrm>
              <a:off x="9300" y="9559"/>
              <a:ext cx="2595" cy="480"/>
            </a:xfrm>
            <a:prstGeom prst="rect">
              <a:avLst/>
            </a:prstGeom>
            <a:solidFill>
              <a:srgbClr val="FFFFFF"/>
            </a:solidFill>
            <a:ln w="3810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1" eaLnBrk="1" fontAlgn="base" latinLnBrk="0" hangingPunct="1">
                <a:lnSpc>
                  <a:spcPct val="100000"/>
                </a:lnSpc>
                <a:spcBef>
                  <a:spcPct val="0"/>
                </a:spcBef>
                <a:spcAft>
                  <a:spcPts val="1000"/>
                </a:spcAft>
                <a:buClrTx/>
                <a:buSzTx/>
                <a:buFontTx/>
                <a:buNone/>
                <a:tabLst/>
              </a:pPr>
              <a:r>
                <a:rPr kumimoji="0" lang="ar-DZ" sz="23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متوسط تكلفة الاستثمار</a:t>
              </a:r>
              <a:r>
                <a:rPr kumimoji="0" lang="ar-DZ" sz="23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a:t>
              </a:r>
              <a:endParaRPr kumimoji="0" lang="fr-FR" sz="2300" b="1" i="0" u="none" strike="noStrike" cap="none" normalizeH="0" baseline="0" dirty="0" smtClean="0">
                <a:ln>
                  <a:noFill/>
                </a:ln>
                <a:solidFill>
                  <a:schemeClr val="bg1"/>
                </a:solidFill>
                <a:effectLst/>
                <a:latin typeface="Arial" pitchFamily="34" charset="0"/>
                <a:cs typeface="Arial" pitchFamily="34" charset="0"/>
              </a:endParaRPr>
            </a:p>
          </p:txBody>
        </p:sp>
        <p:sp>
          <p:nvSpPr>
            <p:cNvPr id="75791" name="Text Box 15"/>
            <p:cNvSpPr txBox="1">
              <a:spLocks noChangeArrowheads="1"/>
            </p:cNvSpPr>
            <p:nvPr/>
          </p:nvSpPr>
          <p:spPr bwMode="auto">
            <a:xfrm>
              <a:off x="6354" y="9374"/>
              <a:ext cx="2995" cy="480"/>
            </a:xfrm>
            <a:prstGeom prst="rect">
              <a:avLst/>
            </a:prstGeom>
            <a:solidFill>
              <a:srgbClr val="FFFFFF"/>
            </a:solidFill>
            <a:ln w="3810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1" eaLnBrk="1" fontAlgn="base" latinLnBrk="0" hangingPunct="1">
                <a:lnSpc>
                  <a:spcPct val="100000"/>
                </a:lnSpc>
                <a:spcBef>
                  <a:spcPct val="0"/>
                </a:spcBef>
                <a:spcAft>
                  <a:spcPts val="1000"/>
                </a:spcAft>
                <a:buClrTx/>
                <a:buSzTx/>
                <a:buFontTx/>
                <a:buNone/>
                <a:tabLst/>
              </a:pPr>
              <a:r>
                <a:rPr kumimoji="0" lang="ar-DZ" sz="23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استثمار المبدئي+ قيمة متبقية</a:t>
              </a:r>
              <a:endParaRPr kumimoji="0" lang="fr-FR" sz="2300" b="1" i="0" u="none" strike="noStrike" cap="none" normalizeH="0" baseline="0" dirty="0" smtClean="0">
                <a:ln>
                  <a:noFill/>
                </a:ln>
                <a:solidFill>
                  <a:schemeClr val="bg1"/>
                </a:solidFill>
                <a:effectLst/>
                <a:latin typeface="Arial" pitchFamily="34" charset="0"/>
                <a:cs typeface="Arial" pitchFamily="34" charset="0"/>
              </a:endParaRPr>
            </a:p>
          </p:txBody>
        </p:sp>
        <p:sp>
          <p:nvSpPr>
            <p:cNvPr id="75792" name="Text Box 16"/>
            <p:cNvSpPr txBox="1">
              <a:spLocks noChangeArrowheads="1"/>
            </p:cNvSpPr>
            <p:nvPr/>
          </p:nvSpPr>
          <p:spPr bwMode="auto">
            <a:xfrm>
              <a:off x="7815" y="9779"/>
              <a:ext cx="435" cy="480"/>
            </a:xfrm>
            <a:prstGeom prst="rect">
              <a:avLst/>
            </a:prstGeom>
            <a:solidFill>
              <a:srgbClr val="FFFFFF"/>
            </a:solidFill>
            <a:ln w="3810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1" eaLnBrk="1" fontAlgn="base" latinLnBrk="0" hangingPunct="1">
                <a:lnSpc>
                  <a:spcPct val="100000"/>
                </a:lnSpc>
                <a:spcBef>
                  <a:spcPct val="0"/>
                </a:spcBef>
                <a:spcAft>
                  <a:spcPts val="1000"/>
                </a:spcAft>
                <a:buClrTx/>
                <a:buSzTx/>
                <a:buFontTx/>
                <a:buNone/>
                <a:tabLst/>
              </a:pPr>
              <a:r>
                <a:rPr kumimoji="0" lang="fr-FR" sz="2300" b="1" i="0" u="none" strike="noStrike" cap="none" normalizeH="0" baseline="0" smtClean="0">
                  <a:ln>
                    <a:noFill/>
                  </a:ln>
                  <a:solidFill>
                    <a:schemeClr val="bg1"/>
                  </a:solidFill>
                  <a:effectLst/>
                  <a:latin typeface="Times New Roman" pitchFamily="18" charset="0"/>
                  <a:ea typeface="Arial" pitchFamily="34" charset="0"/>
                  <a:cs typeface="Arial" pitchFamily="34" charset="0"/>
                </a:rPr>
                <a:t>2</a:t>
              </a:r>
              <a:endParaRPr kumimoji="0" lang="fr-FR" sz="2300" b="1" i="0" u="none" strike="noStrike" cap="none" normalizeH="0" baseline="0" smtClean="0">
                <a:ln>
                  <a:noFill/>
                </a:ln>
                <a:solidFill>
                  <a:schemeClr val="bg1"/>
                </a:solidFill>
                <a:effectLst/>
                <a:latin typeface="Arial" pitchFamily="34" charset="0"/>
                <a:cs typeface="Arial" pitchFamily="34" charset="0"/>
              </a:endParaRPr>
            </a:p>
          </p:txBody>
        </p:sp>
        <p:cxnSp>
          <p:nvCxnSpPr>
            <p:cNvPr id="75793" name="AutoShape 17"/>
            <p:cNvCxnSpPr>
              <a:cxnSpLocks noChangeShapeType="1"/>
            </p:cNvCxnSpPr>
            <p:nvPr/>
          </p:nvCxnSpPr>
          <p:spPr bwMode="auto">
            <a:xfrm>
              <a:off x="6504" y="9817"/>
              <a:ext cx="2715" cy="0"/>
            </a:xfrm>
            <a:prstGeom prst="straightConnector1">
              <a:avLst/>
            </a:prstGeom>
            <a:noFill/>
            <a:ln w="38100">
              <a:solidFill>
                <a:srgbClr val="000000"/>
              </a:solidFill>
              <a:round/>
              <a:headEnd/>
              <a:tailEnd/>
            </a:ln>
          </p:spPr>
        </p:cxnSp>
        <p:sp>
          <p:nvSpPr>
            <p:cNvPr id="75794" name="Text Box 18"/>
            <p:cNvSpPr txBox="1">
              <a:spLocks noChangeArrowheads="1"/>
            </p:cNvSpPr>
            <p:nvPr/>
          </p:nvSpPr>
          <p:spPr bwMode="auto">
            <a:xfrm>
              <a:off x="5980" y="9596"/>
              <a:ext cx="354" cy="480"/>
            </a:xfrm>
            <a:prstGeom prst="rect">
              <a:avLst/>
            </a:prstGeom>
            <a:solidFill>
              <a:srgbClr val="FFFFFF"/>
            </a:solidFill>
            <a:ln w="3810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1" eaLnBrk="1" fontAlgn="base" latinLnBrk="0" hangingPunct="1">
                <a:lnSpc>
                  <a:spcPct val="100000"/>
                </a:lnSpc>
                <a:spcBef>
                  <a:spcPct val="0"/>
                </a:spcBef>
                <a:spcAft>
                  <a:spcPts val="1000"/>
                </a:spcAft>
                <a:buClrTx/>
                <a:buSzTx/>
                <a:buFontTx/>
                <a:buNone/>
                <a:tabLst/>
              </a:pPr>
              <a:r>
                <a:rPr kumimoji="0" lang="fr-FR" sz="23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a:t>
              </a:r>
              <a:endParaRPr kumimoji="0" lang="fr-FR" sz="2300" b="1" i="0" u="none" strike="noStrike" cap="none" normalizeH="0" baseline="0" dirty="0" smtClean="0">
                <a:ln>
                  <a:noFill/>
                </a:ln>
                <a:solidFill>
                  <a:schemeClr val="bg1"/>
                </a:solidFill>
                <a:effectLst/>
                <a:latin typeface="Arial" pitchFamily="34" charset="0"/>
                <a:cs typeface="Arial" pitchFamily="34" charset="0"/>
              </a:endParaRPr>
            </a:p>
          </p:txBody>
        </p:sp>
        <p:sp>
          <p:nvSpPr>
            <p:cNvPr id="75795" name="Text Box 19"/>
            <p:cNvSpPr txBox="1">
              <a:spLocks noChangeArrowheads="1"/>
            </p:cNvSpPr>
            <p:nvPr/>
          </p:nvSpPr>
          <p:spPr bwMode="auto">
            <a:xfrm>
              <a:off x="4408" y="9405"/>
              <a:ext cx="1572" cy="480"/>
            </a:xfrm>
            <a:prstGeom prst="rect">
              <a:avLst/>
            </a:prstGeom>
            <a:solidFill>
              <a:srgbClr val="FFFFFF"/>
            </a:solidFill>
            <a:ln w="3810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1" eaLnBrk="1" fontAlgn="base" latinLnBrk="0" hangingPunct="1">
                <a:lnSpc>
                  <a:spcPct val="100000"/>
                </a:lnSpc>
                <a:spcBef>
                  <a:spcPct val="0"/>
                </a:spcBef>
                <a:spcAft>
                  <a:spcPts val="1000"/>
                </a:spcAft>
                <a:buClrTx/>
                <a:buSzTx/>
                <a:buFontTx/>
                <a:buNone/>
                <a:tabLst/>
              </a:pPr>
              <a:r>
                <a:rPr kumimoji="0" lang="ar-DZ" sz="2300" b="1" i="0" u="none" strike="noStrike" cap="none" normalizeH="0" baseline="0" dirty="0" smtClean="0">
                  <a:ln>
                    <a:noFill/>
                  </a:ln>
                  <a:solidFill>
                    <a:schemeClr val="bg1"/>
                  </a:solidFill>
                  <a:effectLst/>
                  <a:latin typeface="Times New Roman" pitchFamily="18" charset="0"/>
                  <a:ea typeface="Arial" pitchFamily="34" charset="0"/>
                </a:rPr>
                <a:t>480000+ 0</a:t>
              </a:r>
              <a:endParaRPr kumimoji="0" lang="fr-FR" sz="2300" b="1" i="0" u="none" strike="noStrike" cap="none" normalizeH="0" baseline="0" dirty="0" smtClean="0">
                <a:ln>
                  <a:noFill/>
                </a:ln>
                <a:solidFill>
                  <a:schemeClr val="bg1"/>
                </a:solidFill>
                <a:effectLst/>
                <a:latin typeface="Arial" pitchFamily="34" charset="0"/>
              </a:endParaRPr>
            </a:p>
          </p:txBody>
        </p:sp>
        <p:sp>
          <p:nvSpPr>
            <p:cNvPr id="75796" name="Text Box 20"/>
            <p:cNvSpPr txBox="1">
              <a:spLocks noChangeArrowheads="1"/>
            </p:cNvSpPr>
            <p:nvPr/>
          </p:nvSpPr>
          <p:spPr bwMode="auto">
            <a:xfrm>
              <a:off x="4932" y="9854"/>
              <a:ext cx="435" cy="480"/>
            </a:xfrm>
            <a:prstGeom prst="rect">
              <a:avLst/>
            </a:prstGeom>
            <a:solidFill>
              <a:srgbClr val="FFFFFF"/>
            </a:solidFill>
            <a:ln w="3810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1" eaLnBrk="1" fontAlgn="base" latinLnBrk="0" hangingPunct="1">
                <a:lnSpc>
                  <a:spcPct val="100000"/>
                </a:lnSpc>
                <a:spcBef>
                  <a:spcPct val="0"/>
                </a:spcBef>
                <a:spcAft>
                  <a:spcPts val="1000"/>
                </a:spcAft>
                <a:buClrTx/>
                <a:buSzTx/>
                <a:buFontTx/>
                <a:buNone/>
                <a:tabLst/>
              </a:pPr>
              <a:r>
                <a:rPr kumimoji="0" lang="fr-FR" sz="23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2</a:t>
              </a:r>
              <a:endParaRPr kumimoji="0" lang="fr-FR" sz="2300" b="1" i="0" u="none" strike="noStrike" cap="none" normalizeH="0" baseline="0" dirty="0" smtClean="0">
                <a:ln>
                  <a:noFill/>
                </a:ln>
                <a:solidFill>
                  <a:schemeClr val="bg1"/>
                </a:solidFill>
                <a:effectLst/>
                <a:latin typeface="Arial" pitchFamily="34" charset="0"/>
                <a:cs typeface="Arial" pitchFamily="34" charset="0"/>
              </a:endParaRPr>
            </a:p>
          </p:txBody>
        </p:sp>
        <p:cxnSp>
          <p:nvCxnSpPr>
            <p:cNvPr id="75797" name="AutoShape 21"/>
            <p:cNvCxnSpPr>
              <a:cxnSpLocks noChangeShapeType="1"/>
            </p:cNvCxnSpPr>
            <p:nvPr/>
          </p:nvCxnSpPr>
          <p:spPr bwMode="auto">
            <a:xfrm>
              <a:off x="4632" y="9827"/>
              <a:ext cx="1275" cy="0"/>
            </a:xfrm>
            <a:prstGeom prst="straightConnector1">
              <a:avLst/>
            </a:prstGeom>
            <a:noFill/>
            <a:ln w="38100">
              <a:solidFill>
                <a:srgbClr val="000000"/>
              </a:solidFill>
              <a:round/>
              <a:headEnd/>
              <a:tailEnd/>
            </a:ln>
          </p:spPr>
        </p:cxnSp>
        <p:sp>
          <p:nvSpPr>
            <p:cNvPr id="75798" name="Text Box 22"/>
            <p:cNvSpPr txBox="1">
              <a:spLocks noChangeArrowheads="1"/>
            </p:cNvSpPr>
            <p:nvPr/>
          </p:nvSpPr>
          <p:spPr bwMode="auto">
            <a:xfrm>
              <a:off x="2985" y="9596"/>
              <a:ext cx="1497" cy="480"/>
            </a:xfrm>
            <a:prstGeom prst="rect">
              <a:avLst/>
            </a:prstGeom>
            <a:solidFill>
              <a:srgbClr val="FFFFFF"/>
            </a:solidFill>
            <a:ln w="3810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1" eaLnBrk="1" fontAlgn="base" latinLnBrk="0" hangingPunct="1">
                <a:lnSpc>
                  <a:spcPct val="100000"/>
                </a:lnSpc>
                <a:spcBef>
                  <a:spcPct val="0"/>
                </a:spcBef>
                <a:spcAft>
                  <a:spcPts val="1000"/>
                </a:spcAft>
                <a:buClrTx/>
                <a:buSzTx/>
                <a:buFontTx/>
                <a:buNone/>
                <a:tabLst/>
              </a:pPr>
              <a:r>
                <a:rPr kumimoji="0" lang="ar-DZ" sz="23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 </a:t>
              </a:r>
              <a:r>
                <a:rPr kumimoji="0" lang="ar-DZ" sz="2300" b="1" i="0" u="none" strike="noStrike" cap="none" normalizeH="0" baseline="0" dirty="0" smtClean="0">
                  <a:ln>
                    <a:noFill/>
                  </a:ln>
                  <a:solidFill>
                    <a:srgbClr val="FF0000"/>
                  </a:solidFill>
                  <a:effectLst/>
                  <a:latin typeface="Times New Roman" pitchFamily="18" charset="0"/>
                  <a:ea typeface="Arial" pitchFamily="34" charset="0"/>
                  <a:cs typeface="Arial" pitchFamily="34" charset="0"/>
                </a:rPr>
                <a:t>240000</a:t>
              </a:r>
              <a:endParaRPr kumimoji="0" lang="fr-FR" sz="2300" b="1" i="0" u="none" strike="noStrike" cap="none" normalizeH="0" baseline="0" dirty="0" smtClean="0">
                <a:ln>
                  <a:noFill/>
                </a:ln>
                <a:solidFill>
                  <a:srgbClr val="FF0000"/>
                </a:solidFill>
                <a:effectLst/>
                <a:latin typeface="Arial" pitchFamily="34" charset="0"/>
                <a:cs typeface="Arial" pitchFamily="34" charset="0"/>
              </a:endParaRPr>
            </a:p>
          </p:txBody>
        </p:sp>
      </p:grpSp>
      <p:grpSp>
        <p:nvGrpSpPr>
          <p:cNvPr id="75799" name="Group 23"/>
          <p:cNvGrpSpPr>
            <a:grpSpLocks/>
          </p:cNvGrpSpPr>
          <p:nvPr/>
        </p:nvGrpSpPr>
        <p:grpSpPr bwMode="auto">
          <a:xfrm>
            <a:off x="1981752" y="4419600"/>
            <a:ext cx="6943173" cy="1019175"/>
            <a:chOff x="5850" y="9877"/>
            <a:chExt cx="5475" cy="885"/>
          </a:xfrm>
        </p:grpSpPr>
        <p:sp>
          <p:nvSpPr>
            <p:cNvPr id="75800" name="Text Box 24"/>
            <p:cNvSpPr txBox="1">
              <a:spLocks noChangeArrowheads="1"/>
            </p:cNvSpPr>
            <p:nvPr/>
          </p:nvSpPr>
          <p:spPr bwMode="auto">
            <a:xfrm>
              <a:off x="8940" y="10042"/>
              <a:ext cx="2385" cy="48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1" eaLnBrk="1" fontAlgn="base" latinLnBrk="0" hangingPunct="1">
                <a:lnSpc>
                  <a:spcPct val="100000"/>
                </a:lnSpc>
                <a:spcBef>
                  <a:spcPct val="0"/>
                </a:spcBef>
                <a:spcAft>
                  <a:spcPts val="1000"/>
                </a:spcAft>
                <a:buClrTx/>
                <a:buSzTx/>
                <a:buFontTx/>
                <a:buNone/>
                <a:tabLst/>
              </a:pPr>
              <a:r>
                <a:rPr kumimoji="0" lang="ar-DZ" sz="2800" b="1" i="0" u="none" strike="noStrike" cap="none" normalizeH="0" baseline="0" dirty="0" smtClean="0">
                  <a:ln>
                    <a:noFill/>
                  </a:ln>
                  <a:solidFill>
                    <a:schemeClr val="bg1"/>
                  </a:solidFill>
                  <a:effectLst/>
                  <a:latin typeface="Times New Roman" pitchFamily="18" charset="0"/>
                  <a:ea typeface="Arial" pitchFamily="34" charset="0"/>
                </a:rPr>
                <a:t>معدل الربح المحاسبي=</a:t>
              </a:r>
              <a:endParaRPr kumimoji="0" lang="fr-FR" sz="3600" b="1" i="0" u="none" strike="noStrike" cap="none" normalizeH="0" baseline="0" dirty="0" smtClean="0">
                <a:ln>
                  <a:noFill/>
                </a:ln>
                <a:solidFill>
                  <a:schemeClr val="bg1"/>
                </a:solidFill>
                <a:effectLst/>
                <a:latin typeface="Arial" pitchFamily="34" charset="0"/>
              </a:endParaRPr>
            </a:p>
          </p:txBody>
        </p:sp>
        <p:sp>
          <p:nvSpPr>
            <p:cNvPr id="75801" name="Text Box 25"/>
            <p:cNvSpPr txBox="1">
              <a:spLocks noChangeArrowheads="1"/>
            </p:cNvSpPr>
            <p:nvPr/>
          </p:nvSpPr>
          <p:spPr bwMode="auto">
            <a:xfrm>
              <a:off x="7935" y="9877"/>
              <a:ext cx="1170" cy="48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1"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dirty="0" smtClean="0">
                  <a:ln>
                    <a:noFill/>
                  </a:ln>
                  <a:solidFill>
                    <a:schemeClr val="bg1"/>
                  </a:solidFill>
                  <a:effectLst/>
                  <a:latin typeface="Times New Roman" pitchFamily="18" charset="0"/>
                  <a:ea typeface="Arial" pitchFamily="34" charset="0"/>
                </a:rPr>
                <a:t>108000</a:t>
              </a:r>
              <a:endParaRPr kumimoji="0" lang="fr-FR" sz="3600" b="1" i="0" u="none" strike="noStrike" cap="none" normalizeH="0" baseline="0" dirty="0" smtClean="0">
                <a:ln>
                  <a:noFill/>
                </a:ln>
                <a:solidFill>
                  <a:schemeClr val="bg1"/>
                </a:solidFill>
                <a:effectLst/>
                <a:latin typeface="Arial" pitchFamily="34" charset="0"/>
              </a:endParaRPr>
            </a:p>
          </p:txBody>
        </p:sp>
        <p:sp>
          <p:nvSpPr>
            <p:cNvPr id="75802" name="Text Box 26"/>
            <p:cNvSpPr txBox="1">
              <a:spLocks noChangeArrowheads="1"/>
            </p:cNvSpPr>
            <p:nvPr/>
          </p:nvSpPr>
          <p:spPr bwMode="auto">
            <a:xfrm>
              <a:off x="7935" y="10282"/>
              <a:ext cx="1170" cy="48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1"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dirty="0" smtClean="0">
                  <a:ln>
                    <a:noFill/>
                  </a:ln>
                  <a:solidFill>
                    <a:schemeClr val="bg1"/>
                  </a:solidFill>
                  <a:effectLst/>
                  <a:latin typeface="Times New Roman" pitchFamily="18" charset="0"/>
                  <a:ea typeface="Arial" pitchFamily="34" charset="0"/>
                </a:rPr>
                <a:t>240000</a:t>
              </a:r>
              <a:endParaRPr kumimoji="0" lang="fr-FR" sz="3600" b="1" i="0" u="none" strike="noStrike" cap="none" normalizeH="0" baseline="0" dirty="0" smtClean="0">
                <a:ln>
                  <a:noFill/>
                </a:ln>
                <a:solidFill>
                  <a:schemeClr val="bg1"/>
                </a:solidFill>
                <a:effectLst/>
                <a:latin typeface="Arial" pitchFamily="34" charset="0"/>
              </a:endParaRPr>
            </a:p>
          </p:txBody>
        </p:sp>
        <p:cxnSp>
          <p:nvCxnSpPr>
            <p:cNvPr id="75803" name="AutoShape 27"/>
            <p:cNvCxnSpPr>
              <a:cxnSpLocks noChangeShapeType="1"/>
            </p:cNvCxnSpPr>
            <p:nvPr/>
          </p:nvCxnSpPr>
          <p:spPr bwMode="auto">
            <a:xfrm>
              <a:off x="8040" y="10328"/>
              <a:ext cx="1065" cy="1"/>
            </a:xfrm>
            <a:prstGeom prst="straightConnector1">
              <a:avLst/>
            </a:prstGeom>
            <a:noFill/>
            <a:ln w="9525">
              <a:solidFill>
                <a:srgbClr val="000000"/>
              </a:solidFill>
              <a:round/>
              <a:headEnd/>
              <a:tailEnd/>
            </a:ln>
          </p:spPr>
        </p:cxnSp>
        <p:sp>
          <p:nvSpPr>
            <p:cNvPr id="75804" name="Text Box 28"/>
            <p:cNvSpPr txBox="1">
              <a:spLocks noChangeArrowheads="1"/>
            </p:cNvSpPr>
            <p:nvPr/>
          </p:nvSpPr>
          <p:spPr bwMode="auto">
            <a:xfrm>
              <a:off x="5850" y="10087"/>
              <a:ext cx="2190" cy="48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1" eaLnBrk="1" fontAlgn="base" latinLnBrk="0" hangingPunct="1">
                <a:lnSpc>
                  <a:spcPct val="100000"/>
                </a:lnSpc>
                <a:spcBef>
                  <a:spcPct val="0"/>
                </a:spcBef>
                <a:spcAft>
                  <a:spcPts val="1000"/>
                </a:spcAft>
                <a:buClrTx/>
                <a:buSzTx/>
                <a:buFontTx/>
                <a:buNone/>
                <a:tabLst/>
              </a:pPr>
              <a:r>
                <a:rPr kumimoji="0" lang="ar-DZ" sz="2800" b="1" i="0" u="none" strike="noStrike" cap="none" normalizeH="0" baseline="0" dirty="0" smtClean="0">
                  <a:ln>
                    <a:noFill/>
                  </a:ln>
                  <a:solidFill>
                    <a:schemeClr val="bg1"/>
                  </a:solidFill>
                  <a:effectLst/>
                  <a:latin typeface="Times New Roman" pitchFamily="18" charset="0"/>
                  <a:ea typeface="Arial" pitchFamily="34" charset="0"/>
                </a:rPr>
                <a:t>= </a:t>
              </a:r>
              <a:r>
                <a:rPr kumimoji="0" lang="ar-DZ" sz="2800" b="1" i="0" u="none" strike="noStrike" cap="none" normalizeH="0" baseline="0" dirty="0" smtClean="0">
                  <a:ln>
                    <a:noFill/>
                  </a:ln>
                  <a:solidFill>
                    <a:srgbClr val="FF0000"/>
                  </a:solidFill>
                  <a:effectLst/>
                  <a:latin typeface="Times New Roman" pitchFamily="18" charset="0"/>
                  <a:ea typeface="Arial" pitchFamily="34" charset="0"/>
                </a:rPr>
                <a:t>0.45= 45%</a:t>
              </a:r>
              <a:endParaRPr kumimoji="0" lang="fr-FR" sz="3600" b="1" i="0" u="none" strike="noStrike" cap="none" normalizeH="0" baseline="0" dirty="0" smtClean="0">
                <a:ln>
                  <a:noFill/>
                </a:ln>
                <a:solidFill>
                  <a:srgbClr val="FF0000"/>
                </a:solidFill>
                <a:effectLst/>
                <a:latin typeface="Arial" pitchFamily="34" charset="0"/>
              </a:endParaRPr>
            </a:p>
          </p:txBody>
        </p:sp>
      </p:grpSp>
      <p:sp>
        <p:nvSpPr>
          <p:cNvPr id="75805" name="Rectangle 29"/>
          <p:cNvSpPr>
            <a:spLocks noChangeArrowheads="1"/>
          </p:cNvSpPr>
          <p:nvPr/>
        </p:nvSpPr>
        <p:spPr bwMode="auto">
          <a:xfrm>
            <a:off x="304800" y="5562600"/>
            <a:ext cx="8610600" cy="138499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1" eaLnBrk="1" fontAlgn="base" latinLnBrk="0" hangingPunct="1">
              <a:lnSpc>
                <a:spcPct val="100000"/>
              </a:lnSpc>
              <a:spcBef>
                <a:spcPct val="0"/>
              </a:spcBef>
              <a:spcAft>
                <a:spcPct val="0"/>
              </a:spcAft>
              <a:buClrTx/>
              <a:buSzTx/>
              <a:buFontTx/>
              <a:buNone/>
              <a:tabLst/>
            </a:pPr>
            <a:r>
              <a:rPr kumimoji="0" lang="ar-DZ" sz="2800" b="1" i="0" u="none" strike="noStrike" cap="none" normalizeH="0" baseline="0" dirty="0" smtClean="0">
                <a:ln>
                  <a:noFill/>
                </a:ln>
                <a:solidFill>
                  <a:srgbClr val="000000"/>
                </a:solidFill>
                <a:effectLst/>
                <a:latin typeface="Traditional Arabic"/>
                <a:ea typeface="Times New Roman" pitchFamily="18" charset="0"/>
                <a:cs typeface="Arial" pitchFamily="34" charset="0"/>
              </a:rPr>
              <a:t>لدينا معدل العائد المحاسبي</a:t>
            </a:r>
            <a:r>
              <a:rPr kumimoji="0" lang="ar-DZ" sz="2800" b="1" i="0" u="none" strike="noStrike" cap="none" normalizeH="0" baseline="0" dirty="0" smtClean="0">
                <a:ln>
                  <a:noFill/>
                </a:ln>
                <a:solidFill>
                  <a:srgbClr val="FF0000"/>
                </a:solidFill>
                <a:effectLst/>
                <a:latin typeface="Traditional Arabic"/>
                <a:ea typeface="Times New Roman" pitchFamily="18" charset="0"/>
                <a:cs typeface="Arial" pitchFamily="34" charset="0"/>
              </a:rPr>
              <a:t> 45</a:t>
            </a:r>
            <a:r>
              <a:rPr kumimoji="0" lang="en-US" sz="2800" b="1" i="0" u="none" strike="noStrike" cap="none" normalizeH="0" baseline="0" dirty="0" smtClean="0">
                <a:ln>
                  <a:noFill/>
                </a:ln>
                <a:solidFill>
                  <a:srgbClr val="FF0000"/>
                </a:solidFill>
                <a:effectLst/>
                <a:latin typeface="Arial" pitchFamily="34" charset="0"/>
                <a:ea typeface="Times New Roman" pitchFamily="18" charset="0"/>
                <a:cs typeface="Arial" pitchFamily="34" charset="0"/>
              </a:rPr>
              <a:t>%</a:t>
            </a:r>
            <a:r>
              <a:rPr lang="ar-DZ" sz="2800" b="1" dirty="0" smtClean="0">
                <a:solidFill>
                  <a:srgbClr val="000000"/>
                </a:solidFill>
                <a:latin typeface="Traditional Arabic"/>
                <a:ea typeface="Times New Roman" pitchFamily="18" charset="0"/>
                <a:cs typeface="Arial" pitchFamily="34" charset="0"/>
              </a:rPr>
              <a:t>، </a:t>
            </a:r>
            <a:r>
              <a:rPr kumimoji="0" lang="ar-DZ" sz="2800" b="1" i="0" u="none" strike="noStrike" cap="none" normalizeH="0" baseline="0" dirty="0" smtClean="0">
                <a:ln>
                  <a:noFill/>
                </a:ln>
                <a:solidFill>
                  <a:srgbClr val="000000"/>
                </a:solidFill>
                <a:effectLst/>
                <a:latin typeface="Traditional Arabic"/>
                <a:ea typeface="Times New Roman" pitchFamily="18" charset="0"/>
                <a:cs typeface="Arial" pitchFamily="34" charset="0"/>
              </a:rPr>
              <a:t>وبما أن معدل العائد الأمثل </a:t>
            </a:r>
            <a:r>
              <a:rPr kumimoji="0" lang="ar-DZ" sz="2800" b="1" i="0" u="none" strike="noStrike" cap="none" normalizeH="0" baseline="0" dirty="0" smtClean="0">
                <a:ln>
                  <a:noFill/>
                </a:ln>
                <a:solidFill>
                  <a:srgbClr val="FF0000"/>
                </a:solidFill>
                <a:effectLst/>
                <a:latin typeface="Traditional Arabic"/>
                <a:ea typeface="Times New Roman" pitchFamily="18" charset="0"/>
                <a:cs typeface="Arial" pitchFamily="34" charset="0"/>
              </a:rPr>
              <a:t>30</a:t>
            </a:r>
            <a:r>
              <a:rPr kumimoji="0" lang="en-US" sz="2800" b="1" i="0" u="none" strike="noStrike" cap="none" normalizeH="0" baseline="0" dirty="0" smtClean="0">
                <a:ln>
                  <a:noFill/>
                </a:ln>
                <a:solidFill>
                  <a:srgbClr val="FF0000"/>
                </a:solidFill>
                <a:effectLst/>
                <a:latin typeface="Arial" pitchFamily="34" charset="0"/>
                <a:ea typeface="Times New Roman" pitchFamily="18" charset="0"/>
                <a:cs typeface="Arial" pitchFamily="34" charset="0"/>
              </a:rPr>
              <a:t>%</a:t>
            </a:r>
            <a:r>
              <a:rPr kumimoji="0" lang="ar-DZ" sz="2800" b="1" i="0" u="none" strike="noStrike" cap="none" normalizeH="0" baseline="0" dirty="0" smtClean="0">
                <a:ln>
                  <a:noFill/>
                </a:ln>
                <a:solidFill>
                  <a:srgbClr val="000000"/>
                </a:solidFill>
                <a:effectLst/>
                <a:latin typeface="Traditional Arabic"/>
                <a:ea typeface="Times New Roman" pitchFamily="18" charset="0"/>
                <a:cs typeface="Arial" pitchFamily="34" charset="0"/>
              </a:rPr>
              <a:t>، وبما أن معدل العائد المحاسبي أكبر من معدل العائد الأمثل، فإن </a:t>
            </a:r>
            <a:r>
              <a:rPr kumimoji="0" lang="ar-DZ" sz="2800" b="1" i="0" u="none" strike="noStrike" cap="none" normalizeH="0" baseline="0" dirty="0" smtClean="0">
                <a:ln>
                  <a:noFill/>
                </a:ln>
                <a:solidFill>
                  <a:srgbClr val="FF0000"/>
                </a:solidFill>
                <a:effectLst/>
                <a:latin typeface="Traditional Arabic"/>
                <a:ea typeface="Times New Roman" pitchFamily="18" charset="0"/>
                <a:cs typeface="Arial" pitchFamily="34" charset="0"/>
              </a:rPr>
              <a:t>المشروع مقبول اقتصاديا.</a:t>
            </a:r>
            <a:endParaRPr kumimoji="0" lang="ar-DZ" sz="3600" b="1" i="0" u="none" strike="noStrike" cap="none" normalizeH="0" baseline="0" dirty="0" smtClean="0">
              <a:ln>
                <a:noFill/>
              </a:ln>
              <a:solidFill>
                <a:srgbClr val="FF0000"/>
              </a:solidFill>
              <a:effectLst/>
              <a:latin typeface="Arial" pitchFamily="34" charset="0"/>
              <a:cs typeface="Arial" pitchFamily="34" charset="0"/>
            </a:endParaRPr>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2" name="Rectangle 4"/>
          <p:cNvSpPr>
            <a:spLocks noChangeArrowheads="1"/>
          </p:cNvSpPr>
          <p:nvPr/>
        </p:nvSpPr>
        <p:spPr bwMode="auto">
          <a:xfrm>
            <a:off x="0" y="45720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fr-FR"/>
          </a:p>
        </p:txBody>
      </p:sp>
      <p:sp>
        <p:nvSpPr>
          <p:cNvPr id="2056" name="Rectangle 8"/>
          <p:cNvSpPr>
            <a:spLocks noChangeArrowheads="1"/>
          </p:cNvSpPr>
          <p:nvPr/>
        </p:nvSpPr>
        <p:spPr bwMode="auto">
          <a:xfrm>
            <a:off x="1371301" y="381000"/>
            <a:ext cx="7391703" cy="646331"/>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lvl="0" algn="r" rtl="1" fontAlgn="base">
              <a:spcBef>
                <a:spcPct val="0"/>
              </a:spcBef>
              <a:spcAft>
                <a:spcPct val="0"/>
              </a:spcAft>
              <a:tabLst>
                <a:tab pos="161925" algn="r"/>
                <a:tab pos="311150" algn="r"/>
              </a:tabLst>
            </a:pPr>
            <a:r>
              <a:rPr kumimoji="0" lang="ar-DZ" sz="3600" b="1" i="0" u="none" strike="noStrike" cap="none" normalizeH="0" baseline="0" dirty="0" smtClean="0">
                <a:ln>
                  <a:noFill/>
                </a:ln>
                <a:solidFill>
                  <a:srgbClr val="FF0000"/>
                </a:solidFill>
                <a:effectLst/>
                <a:latin typeface="Simplified Arabic" charset="0"/>
                <a:ea typeface="Calibri" pitchFamily="34" charset="0"/>
              </a:rPr>
              <a:t>5. </a:t>
            </a:r>
            <a:r>
              <a:rPr kumimoji="0" lang="ar-SA" sz="3600" b="1" i="0" u="none" strike="noStrike" cap="none" normalizeH="0" baseline="0" dirty="0" smtClean="0">
                <a:ln>
                  <a:noFill/>
                </a:ln>
                <a:solidFill>
                  <a:srgbClr val="FF0000"/>
                </a:solidFill>
                <a:effectLst/>
                <a:latin typeface="Simplified Arabic" charset="0"/>
                <a:ea typeface="Calibri" pitchFamily="34" charset="0"/>
              </a:rPr>
              <a:t>معيار مؤشر الربحية</a:t>
            </a:r>
            <a:r>
              <a:rPr lang="fr-FR" sz="3600" b="1" dirty="0" smtClean="0">
                <a:solidFill>
                  <a:srgbClr val="FF0000"/>
                </a:solidFill>
                <a:latin typeface="Simplified Arabic" charset="0"/>
                <a:ea typeface="Calibri" pitchFamily="34" charset="0"/>
              </a:rPr>
              <a:t>:</a:t>
            </a:r>
            <a:r>
              <a:rPr lang="fr-FR" sz="2800" b="1" dirty="0" smtClean="0">
                <a:solidFill>
                  <a:srgbClr val="FF0000"/>
                </a:solidFill>
                <a:latin typeface="Times New Roman" pitchFamily="18" charset="0"/>
                <a:ea typeface="Calibri" pitchFamily="34" charset="0"/>
                <a:cs typeface="Times New Roman" pitchFamily="18" charset="0"/>
              </a:rPr>
              <a:t>Indice de profitabilité </a:t>
            </a:r>
            <a:r>
              <a:rPr lang="ar-DZ" sz="2800" b="1" dirty="0" smtClean="0">
                <a:solidFill>
                  <a:srgbClr val="FF0000"/>
                </a:solidFill>
                <a:latin typeface="Times New Roman" pitchFamily="18" charset="0"/>
                <a:ea typeface="Calibri" pitchFamily="34" charset="0"/>
                <a:cs typeface="Times New Roman" pitchFamily="18" charset="0"/>
              </a:rPr>
              <a:t> </a:t>
            </a:r>
            <a:endParaRPr kumimoji="0" lang="fr-FR" sz="3600" b="0" i="0" u="none" strike="noStrike" cap="none" normalizeH="0" baseline="0" dirty="0" smtClean="0">
              <a:ln>
                <a:noFill/>
              </a:ln>
              <a:solidFill>
                <a:srgbClr val="FF0000"/>
              </a:solidFill>
              <a:effectLst/>
              <a:latin typeface="Times New Roman" pitchFamily="18" charset="0"/>
              <a:cs typeface="Times New Roman" pitchFamily="18" charset="0"/>
            </a:endParaRPr>
          </a:p>
        </p:txBody>
      </p:sp>
      <p:sp>
        <p:nvSpPr>
          <p:cNvPr id="2057" name="Rectangle 9"/>
          <p:cNvSpPr>
            <a:spLocks noChangeArrowheads="1"/>
          </p:cNvSpPr>
          <p:nvPr/>
        </p:nvSpPr>
        <p:spPr bwMode="auto">
          <a:xfrm>
            <a:off x="0" y="45720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fr-FR"/>
          </a:p>
        </p:txBody>
      </p:sp>
      <p:sp>
        <p:nvSpPr>
          <p:cNvPr id="2058" name="Rectangle 10"/>
          <p:cNvSpPr>
            <a:spLocks noChangeArrowheads="1"/>
          </p:cNvSpPr>
          <p:nvPr/>
        </p:nvSpPr>
        <p:spPr bwMode="auto">
          <a:xfrm>
            <a:off x="304800" y="1066800"/>
            <a:ext cx="8458200" cy="107721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1" eaLnBrk="0" fontAlgn="base" latinLnBrk="0" hangingPunct="0">
              <a:lnSpc>
                <a:spcPct val="100000"/>
              </a:lnSpc>
              <a:spcBef>
                <a:spcPct val="0"/>
              </a:spcBef>
              <a:spcAft>
                <a:spcPct val="0"/>
              </a:spcAft>
              <a:buClrTx/>
              <a:buSzTx/>
              <a:buFontTx/>
              <a:buNone/>
              <a:tabLst/>
            </a:pPr>
            <a:r>
              <a:rPr kumimoji="0" lang="ar-DZ" sz="3200" b="1" i="0" u="none" strike="noStrike" cap="none" normalizeH="0" baseline="0" dirty="0" smtClean="0">
                <a:ln>
                  <a:noFill/>
                </a:ln>
                <a:solidFill>
                  <a:schemeClr val="bg1"/>
                </a:solidFill>
                <a:effectLst/>
                <a:latin typeface="Simplified Arabic" charset="0"/>
                <a:ea typeface="Calibri" pitchFamily="34" charset="0"/>
                <a:cs typeface="Arial" pitchFamily="34" charset="0"/>
              </a:rPr>
              <a:t>   هو النسبة بين مجموع التدفقات النقدية المخصومة الداخلة وتكلفة الاستثمار الابتدائية.</a:t>
            </a:r>
          </a:p>
        </p:txBody>
      </p:sp>
      <p:sp>
        <p:nvSpPr>
          <p:cNvPr id="14" name="Rectangle 10"/>
          <p:cNvSpPr>
            <a:spLocks noChangeArrowheads="1"/>
          </p:cNvSpPr>
          <p:nvPr/>
        </p:nvSpPr>
        <p:spPr bwMode="auto">
          <a:xfrm>
            <a:off x="304800" y="2209800"/>
            <a:ext cx="8458200" cy="52322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1" eaLnBrk="0" fontAlgn="base" latinLnBrk="0" hangingPunct="0">
              <a:lnSpc>
                <a:spcPct val="100000"/>
              </a:lnSpc>
              <a:spcBef>
                <a:spcPct val="0"/>
              </a:spcBef>
              <a:spcAft>
                <a:spcPct val="0"/>
              </a:spcAft>
              <a:buClrTx/>
              <a:buSzTx/>
              <a:buFontTx/>
              <a:buNone/>
              <a:tabLst/>
            </a:pPr>
            <a:r>
              <a:rPr lang="ar-DZ" sz="2800" b="1" dirty="0" smtClean="0">
                <a:solidFill>
                  <a:srgbClr val="FF0000"/>
                </a:solidFill>
                <a:latin typeface="Simplified Arabic" charset="0"/>
                <a:ea typeface="Calibri" pitchFamily="34" charset="0"/>
                <a:cs typeface="Arial" pitchFamily="34" charset="0"/>
              </a:rPr>
              <a:t>   هو </a:t>
            </a:r>
            <a:r>
              <a:rPr kumimoji="0" lang="ar-DZ" sz="2800" b="1" i="0" u="none" strike="noStrike" cap="none" normalizeH="0" baseline="0" dirty="0" smtClean="0">
                <a:ln>
                  <a:noFill/>
                </a:ln>
                <a:solidFill>
                  <a:srgbClr val="FF0000"/>
                </a:solidFill>
                <a:effectLst/>
                <a:latin typeface="Simplified Arabic" charset="0"/>
                <a:ea typeface="Calibri" pitchFamily="34" charset="0"/>
                <a:cs typeface="Arial" pitchFamily="34" charset="0"/>
              </a:rPr>
              <a:t>العائد المتوقع أن تحققه كل وحدة نقدية</a:t>
            </a:r>
            <a:r>
              <a:rPr kumimoji="0" lang="fr-FR" sz="2800" b="1" i="0" u="none" strike="noStrike" cap="none" normalizeH="0" baseline="0" dirty="0" smtClean="0">
                <a:ln>
                  <a:noFill/>
                </a:ln>
                <a:solidFill>
                  <a:srgbClr val="FF0000"/>
                </a:solidFill>
                <a:effectLst/>
                <a:latin typeface="Simplified Arabic" charset="0"/>
                <a:ea typeface="Calibri" pitchFamily="34" charset="0"/>
                <a:cs typeface="Arial" pitchFamily="34" charset="0"/>
              </a:rPr>
              <a:t>  </a:t>
            </a:r>
            <a:r>
              <a:rPr kumimoji="0" lang="ar-DZ" sz="2800" b="1" i="0" u="none" strike="noStrike" cap="none" normalizeH="0" baseline="0" dirty="0" smtClean="0">
                <a:ln>
                  <a:noFill/>
                </a:ln>
                <a:solidFill>
                  <a:srgbClr val="FF0000"/>
                </a:solidFill>
                <a:effectLst/>
                <a:latin typeface="Simplified Arabic" charset="0"/>
                <a:ea typeface="Calibri" pitchFamily="34" charset="0"/>
                <a:cs typeface="Arial" pitchFamily="34" charset="0"/>
              </a:rPr>
              <a:t>مستثمرة في المشروع</a:t>
            </a:r>
            <a:r>
              <a:rPr kumimoji="0" lang="fr-FR" sz="2800" b="0" i="0" u="none" strike="noStrike" cap="none" normalizeH="0" baseline="0" dirty="0" smtClean="0">
                <a:ln>
                  <a:noFill/>
                </a:ln>
                <a:solidFill>
                  <a:srgbClr val="FF0000"/>
                </a:solidFill>
                <a:effectLst/>
                <a:latin typeface="Arial" pitchFamily="34" charset="0"/>
                <a:cs typeface="Arial" pitchFamily="34" charset="0"/>
              </a:rPr>
              <a:t> </a:t>
            </a:r>
            <a:r>
              <a:rPr lang="ar-DZ" sz="2800" dirty="0" smtClean="0">
                <a:solidFill>
                  <a:srgbClr val="FF0000"/>
                </a:solidFill>
                <a:latin typeface="Arial" pitchFamily="34" charset="0"/>
                <a:cs typeface="Arial" pitchFamily="34" charset="0"/>
              </a:rPr>
              <a:t>.</a:t>
            </a:r>
            <a:endParaRPr kumimoji="0" lang="ar-DZ" sz="2800" b="0" i="0" u="none" strike="noStrike" cap="none" normalizeH="0" baseline="0" dirty="0" smtClean="0">
              <a:ln>
                <a:noFill/>
              </a:ln>
              <a:solidFill>
                <a:srgbClr val="FF0000"/>
              </a:solidFill>
              <a:effectLst/>
              <a:latin typeface="Arial" pitchFamily="34" charset="0"/>
              <a:cs typeface="Arial" pitchFamily="34" charset="0"/>
            </a:endParaRPr>
          </a:p>
        </p:txBody>
      </p:sp>
      <p:grpSp>
        <p:nvGrpSpPr>
          <p:cNvPr id="40" name="Groupe 39"/>
          <p:cNvGrpSpPr/>
          <p:nvPr/>
        </p:nvGrpSpPr>
        <p:grpSpPr>
          <a:xfrm>
            <a:off x="398208" y="2971800"/>
            <a:ext cx="7602792" cy="1020781"/>
            <a:chOff x="152400" y="3580949"/>
            <a:chExt cx="7602792" cy="1020781"/>
          </a:xfrm>
        </p:grpSpPr>
        <p:grpSp>
          <p:nvGrpSpPr>
            <p:cNvPr id="24" name="Groupe 23"/>
            <p:cNvGrpSpPr/>
            <p:nvPr/>
          </p:nvGrpSpPr>
          <p:grpSpPr>
            <a:xfrm>
              <a:off x="152400" y="3622256"/>
              <a:ext cx="2961874" cy="979474"/>
              <a:chOff x="484334" y="3622256"/>
              <a:chExt cx="2961874" cy="979474"/>
            </a:xfrm>
            <a:solidFill>
              <a:schemeClr val="tx1"/>
            </a:solidFill>
          </p:grpSpPr>
          <p:grpSp>
            <p:nvGrpSpPr>
              <p:cNvPr id="2059" name="Group 11"/>
              <p:cNvGrpSpPr>
                <a:grpSpLocks/>
              </p:cNvGrpSpPr>
              <p:nvPr/>
            </p:nvGrpSpPr>
            <p:grpSpPr bwMode="auto">
              <a:xfrm>
                <a:off x="484334" y="3622256"/>
                <a:ext cx="2874023" cy="979474"/>
                <a:chOff x="4944" y="12674"/>
                <a:chExt cx="2531" cy="730"/>
              </a:xfrm>
              <a:grpFill/>
            </p:grpSpPr>
            <p:sp>
              <p:nvSpPr>
                <p:cNvPr id="2060" name="Zone de texte 2"/>
                <p:cNvSpPr txBox="1">
                  <a:spLocks noChangeArrowheads="1"/>
                </p:cNvSpPr>
                <p:nvPr/>
              </p:nvSpPr>
              <p:spPr bwMode="auto">
                <a:xfrm>
                  <a:off x="4944" y="12894"/>
                  <a:ext cx="738" cy="374"/>
                </a:xfrm>
                <a:prstGeom prst="rect">
                  <a:avLst/>
                </a:prstGeom>
                <a:grp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lvl="0" algn="just" fontAlgn="base">
                    <a:spcBef>
                      <a:spcPct val="0"/>
                    </a:spcBef>
                    <a:spcAft>
                      <a:spcPts val="1000"/>
                    </a:spcAft>
                  </a:pPr>
                  <a:r>
                    <a:rPr lang="fr-FR" sz="2800" b="1" dirty="0" smtClean="0">
                      <a:solidFill>
                        <a:schemeClr val="bg1"/>
                      </a:solidFill>
                      <a:latin typeface="Times New Roman" pitchFamily="18" charset="0"/>
                      <a:ea typeface="Arial" pitchFamily="34" charset="0"/>
                      <a:cs typeface="Times New Roman" pitchFamily="18" charset="0"/>
                    </a:rPr>
                    <a:t>IP</a:t>
                  </a: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fr-FR" sz="28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2061" name="Zone de texte 2"/>
                <p:cNvSpPr txBox="1">
                  <a:spLocks noChangeArrowheads="1"/>
                </p:cNvSpPr>
                <p:nvPr/>
              </p:nvSpPr>
              <p:spPr bwMode="auto">
                <a:xfrm>
                  <a:off x="5730" y="12674"/>
                  <a:ext cx="1745" cy="367"/>
                </a:xfrm>
                <a:prstGeom prst="rect">
                  <a:avLst/>
                </a:prstGeom>
                <a:grp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0" eaLnBrk="1" fontAlgn="base" latinLnBrk="0" hangingPunct="1">
                    <a:lnSpc>
                      <a:spcPct val="100000"/>
                    </a:lnSpc>
                    <a:spcBef>
                      <a:spcPct val="0"/>
                    </a:spcBef>
                    <a:spcAft>
                      <a:spcPts val="1000"/>
                    </a:spcAft>
                    <a:buClrTx/>
                    <a:buSzTx/>
                    <a:buFontTx/>
                    <a:buNone/>
                    <a:tabLst/>
                  </a:pPr>
                  <a:r>
                    <a:rPr kumimoji="0" lang="el-GR"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Σ</a:t>
                  </a: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 </a:t>
                  </a:r>
                  <a:r>
                    <a:rPr kumimoji="0" lang="fr-FR" sz="2800" b="1" i="0" u="none" strike="noStrike" cap="none" normalizeH="0" baseline="0" dirty="0" err="1" smtClean="0">
                      <a:ln>
                        <a:noFill/>
                      </a:ln>
                      <a:solidFill>
                        <a:schemeClr val="bg1"/>
                      </a:solidFill>
                      <a:effectLst/>
                      <a:latin typeface="Times New Roman" pitchFamily="18" charset="0"/>
                      <a:ea typeface="Arial" pitchFamily="34" charset="0"/>
                      <a:cs typeface="Times New Roman" pitchFamily="18" charset="0"/>
                    </a:rPr>
                    <a:t>CF</a:t>
                  </a:r>
                  <a:r>
                    <a:rPr kumimoji="0" lang="fr-FR" sz="2800" b="1" i="0" u="none" strike="noStrike" cap="none" normalizeH="0" baseline="-25000" dirty="0" err="1" smtClean="0">
                      <a:ln>
                        <a:noFill/>
                      </a:ln>
                      <a:solidFill>
                        <a:schemeClr val="bg1"/>
                      </a:solidFill>
                      <a:effectLst/>
                      <a:latin typeface="Times New Roman" pitchFamily="18" charset="0"/>
                      <a:ea typeface="Arial" pitchFamily="34" charset="0"/>
                      <a:cs typeface="Times New Roman" pitchFamily="18" charset="0"/>
                    </a:rPr>
                    <a:t>t</a:t>
                  </a: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(1+i)</a:t>
                  </a:r>
                  <a:r>
                    <a:rPr kumimoji="0" lang="fr-FR" sz="2800" b="1" i="0" u="none" strike="noStrike" cap="none" normalizeH="0" baseline="30000" dirty="0" smtClean="0">
                      <a:ln>
                        <a:noFill/>
                      </a:ln>
                      <a:solidFill>
                        <a:schemeClr val="bg1"/>
                      </a:solidFill>
                      <a:effectLst/>
                      <a:latin typeface="Times New Roman" pitchFamily="18" charset="0"/>
                      <a:ea typeface="Arial" pitchFamily="34" charset="0"/>
                      <a:cs typeface="Times New Roman" pitchFamily="18" charset="0"/>
                    </a:rPr>
                    <a:t>-t</a:t>
                  </a:r>
                  <a:endParaRPr kumimoji="0" lang="fr-FR" sz="28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2064" name="Zone de texte 2"/>
                <p:cNvSpPr txBox="1">
                  <a:spLocks noChangeArrowheads="1"/>
                </p:cNvSpPr>
                <p:nvPr/>
              </p:nvSpPr>
              <p:spPr bwMode="auto">
                <a:xfrm>
                  <a:off x="6219" y="13063"/>
                  <a:ext cx="591" cy="341"/>
                </a:xfrm>
                <a:prstGeom prst="rect">
                  <a:avLst/>
                </a:prstGeom>
                <a:grp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I</a:t>
                  </a:r>
                  <a:r>
                    <a:rPr kumimoji="0" lang="fr-FR" sz="2800" b="1" i="0" u="none" strike="noStrike" cap="none" normalizeH="0" baseline="-25000" dirty="0" smtClean="0">
                      <a:ln>
                        <a:noFill/>
                      </a:ln>
                      <a:solidFill>
                        <a:schemeClr val="bg1"/>
                      </a:solidFill>
                      <a:effectLst/>
                      <a:latin typeface="Times New Roman" pitchFamily="18" charset="0"/>
                      <a:ea typeface="Arial" pitchFamily="34" charset="0"/>
                      <a:cs typeface="Times New Roman" pitchFamily="18" charset="0"/>
                    </a:rPr>
                    <a:t>0</a:t>
                  </a:r>
                  <a:endParaRPr kumimoji="0" lang="fr-FR"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fr-FR" sz="2800" b="0" i="0" u="none" strike="noStrike" cap="none" normalizeH="0" baseline="0" dirty="0" smtClean="0">
                    <a:ln>
                      <a:noFill/>
                    </a:ln>
                    <a:solidFill>
                      <a:schemeClr val="bg1"/>
                    </a:solidFill>
                    <a:effectLst/>
                    <a:latin typeface="Times New Roman" pitchFamily="18" charset="0"/>
                    <a:cs typeface="Times New Roman" pitchFamily="18" charset="0"/>
                  </a:endParaRPr>
                </a:p>
              </p:txBody>
            </p:sp>
          </p:grpSp>
          <p:cxnSp>
            <p:nvCxnSpPr>
              <p:cNvPr id="23" name="Connecteur droit 22"/>
              <p:cNvCxnSpPr/>
              <p:nvPr/>
            </p:nvCxnSpPr>
            <p:spPr>
              <a:xfrm>
                <a:off x="1388808" y="4149228"/>
                <a:ext cx="2057400" cy="1588"/>
              </a:xfrm>
              <a:prstGeom prst="line">
                <a:avLst/>
              </a:prstGeom>
              <a:grpFill/>
              <a:ln w="38100">
                <a:solidFill>
                  <a:schemeClr val="bg1"/>
                </a:solidFill>
              </a:ln>
            </p:spPr>
            <p:style>
              <a:lnRef idx="1">
                <a:schemeClr val="accent1"/>
              </a:lnRef>
              <a:fillRef idx="0">
                <a:schemeClr val="accent1"/>
              </a:fillRef>
              <a:effectRef idx="0">
                <a:schemeClr val="accent1"/>
              </a:effectRef>
              <a:fontRef idx="minor">
                <a:schemeClr val="tx1"/>
              </a:fontRef>
            </p:style>
          </p:cxnSp>
        </p:grpSp>
        <p:grpSp>
          <p:nvGrpSpPr>
            <p:cNvPr id="25" name="Groupe 24"/>
            <p:cNvGrpSpPr/>
            <p:nvPr/>
          </p:nvGrpSpPr>
          <p:grpSpPr>
            <a:xfrm>
              <a:off x="3657601" y="3580949"/>
              <a:ext cx="4097591" cy="987525"/>
              <a:chOff x="484335" y="3614215"/>
              <a:chExt cx="4097591" cy="987525"/>
            </a:xfrm>
          </p:grpSpPr>
          <p:grpSp>
            <p:nvGrpSpPr>
              <p:cNvPr id="26" name="Group 11"/>
              <p:cNvGrpSpPr>
                <a:grpSpLocks/>
              </p:cNvGrpSpPr>
              <p:nvPr/>
            </p:nvGrpSpPr>
            <p:grpSpPr bwMode="auto">
              <a:xfrm>
                <a:off x="484335" y="3614215"/>
                <a:ext cx="3961860" cy="987525"/>
                <a:chOff x="4944" y="12668"/>
                <a:chExt cx="3489" cy="736"/>
              </a:xfrm>
            </p:grpSpPr>
            <p:sp>
              <p:nvSpPr>
                <p:cNvPr id="28" name="Zone de texte 2"/>
                <p:cNvSpPr txBox="1">
                  <a:spLocks noChangeArrowheads="1"/>
                </p:cNvSpPr>
                <p:nvPr/>
              </p:nvSpPr>
              <p:spPr bwMode="auto">
                <a:xfrm>
                  <a:off x="4944" y="12919"/>
                  <a:ext cx="738" cy="374"/>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lvl="0" algn="just" fontAlgn="base">
                    <a:spcBef>
                      <a:spcPct val="0"/>
                    </a:spcBef>
                    <a:spcAft>
                      <a:spcPts val="1000"/>
                    </a:spcAft>
                  </a:pPr>
                  <a:r>
                    <a:rPr lang="fr-FR" sz="2800" b="1" dirty="0" smtClean="0">
                      <a:solidFill>
                        <a:schemeClr val="bg1"/>
                      </a:solidFill>
                      <a:latin typeface="Times New Roman" pitchFamily="18" charset="0"/>
                      <a:ea typeface="Arial" pitchFamily="34" charset="0"/>
                      <a:cs typeface="Times New Roman" pitchFamily="18" charset="0"/>
                    </a:rPr>
                    <a:t>IP</a:t>
                  </a: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fr-FR" sz="28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29" name="Zone de texte 2"/>
                <p:cNvSpPr txBox="1">
                  <a:spLocks noChangeArrowheads="1"/>
                </p:cNvSpPr>
                <p:nvPr/>
              </p:nvSpPr>
              <p:spPr bwMode="auto">
                <a:xfrm>
                  <a:off x="5730" y="12668"/>
                  <a:ext cx="2703" cy="398"/>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fontAlgn="base">
                    <a:spcBef>
                      <a:spcPct val="0"/>
                    </a:spcBef>
                    <a:spcAft>
                      <a:spcPts val="1000"/>
                    </a:spcAft>
                  </a:pPr>
                  <a:r>
                    <a:rPr kumimoji="0" lang="el-GR"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Σ</a:t>
                  </a: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 CF</a:t>
                  </a:r>
                  <a:r>
                    <a:rPr kumimoji="0" lang="fr-FR" sz="2800" b="1" i="0" u="none" strike="noStrike" cap="none" normalizeH="0" baseline="-25000" dirty="0" smtClean="0">
                      <a:ln>
                        <a:noFill/>
                      </a:ln>
                      <a:solidFill>
                        <a:schemeClr val="bg1"/>
                      </a:solidFill>
                      <a:effectLst/>
                      <a:latin typeface="Times New Roman" pitchFamily="18" charset="0"/>
                      <a:ea typeface="Arial" pitchFamily="34" charset="0"/>
                      <a:cs typeface="Times New Roman" pitchFamily="18" charset="0"/>
                    </a:rPr>
                    <a:t>t</a:t>
                  </a: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(1+i)</a:t>
                  </a:r>
                  <a:r>
                    <a:rPr kumimoji="0" lang="fr-FR" sz="2800" b="1" i="0" u="none" strike="noStrike" cap="none" normalizeH="0" baseline="30000" dirty="0" smtClean="0">
                      <a:ln>
                        <a:noFill/>
                      </a:ln>
                      <a:solidFill>
                        <a:schemeClr val="bg1"/>
                      </a:solidFill>
                      <a:effectLst/>
                      <a:latin typeface="Times New Roman" pitchFamily="18" charset="0"/>
                      <a:ea typeface="Arial" pitchFamily="34" charset="0"/>
                      <a:cs typeface="Times New Roman" pitchFamily="18" charset="0"/>
                    </a:rPr>
                    <a:t>-t</a:t>
                  </a:r>
                  <a:r>
                    <a:rPr lang="ar-DZ" sz="2800" b="1" dirty="0" smtClean="0">
                      <a:solidFill>
                        <a:schemeClr val="bg1"/>
                      </a:solidFill>
                      <a:latin typeface="Times New Roman" pitchFamily="18" charset="0"/>
                      <a:ea typeface="Arial" pitchFamily="34" charset="0"/>
                      <a:cs typeface="Times New Roman" pitchFamily="18" charset="0"/>
                    </a:rPr>
                    <a:t>-</a:t>
                  </a:r>
                  <a:r>
                    <a:rPr lang="fr-FR" sz="2800" b="1" dirty="0" smtClean="0">
                      <a:solidFill>
                        <a:schemeClr val="bg1"/>
                      </a:solidFill>
                      <a:latin typeface="Times New Roman" pitchFamily="18" charset="0"/>
                      <a:ea typeface="Arial" pitchFamily="34" charset="0"/>
                      <a:cs typeface="Times New Roman" pitchFamily="18" charset="0"/>
                    </a:rPr>
                    <a:t> I</a:t>
                  </a:r>
                  <a:r>
                    <a:rPr lang="fr-FR" sz="2800" b="1" baseline="-25000" dirty="0" smtClean="0">
                      <a:solidFill>
                        <a:schemeClr val="bg1"/>
                      </a:solidFill>
                      <a:latin typeface="Times New Roman" pitchFamily="18" charset="0"/>
                      <a:ea typeface="Arial" pitchFamily="34" charset="0"/>
                      <a:cs typeface="Times New Roman" pitchFamily="18" charset="0"/>
                    </a:rPr>
                    <a:t>0</a:t>
                  </a:r>
                  <a:r>
                    <a:rPr lang="ar-DZ" sz="2800" b="1" baseline="-25000" dirty="0" smtClean="0">
                      <a:solidFill>
                        <a:schemeClr val="bg1"/>
                      </a:solidFill>
                      <a:latin typeface="Times New Roman" pitchFamily="18" charset="0"/>
                      <a:ea typeface="Arial" pitchFamily="34" charset="0"/>
                      <a:cs typeface="Times New Roman" pitchFamily="18" charset="0"/>
                    </a:rPr>
                    <a:t> </a:t>
                  </a:r>
                  <a:r>
                    <a:rPr lang="fr-FR" sz="2800" b="1" dirty="0" smtClean="0">
                      <a:solidFill>
                        <a:schemeClr val="bg1"/>
                      </a:solidFill>
                      <a:latin typeface="Times New Roman" pitchFamily="18" charset="0"/>
                      <a:ea typeface="Arial" pitchFamily="34" charset="0"/>
                      <a:cs typeface="Times New Roman" pitchFamily="18" charset="0"/>
                    </a:rPr>
                    <a:t>+</a:t>
                  </a:r>
                  <a:r>
                    <a:rPr lang="ar-DZ" sz="2800" b="1" dirty="0" smtClean="0">
                      <a:solidFill>
                        <a:schemeClr val="bg1"/>
                      </a:solidFill>
                      <a:latin typeface="Times New Roman" pitchFamily="18" charset="0"/>
                      <a:ea typeface="Arial" pitchFamily="34" charset="0"/>
                      <a:cs typeface="Times New Roman" pitchFamily="18" charset="0"/>
                    </a:rPr>
                    <a:t> </a:t>
                  </a:r>
                  <a:r>
                    <a:rPr lang="fr-FR" sz="2800" b="1" dirty="0" smtClean="0">
                      <a:solidFill>
                        <a:schemeClr val="bg1"/>
                      </a:solidFill>
                      <a:latin typeface="Times New Roman" pitchFamily="18" charset="0"/>
                      <a:ea typeface="Arial" pitchFamily="34" charset="0"/>
                      <a:cs typeface="Times New Roman" pitchFamily="18" charset="0"/>
                    </a:rPr>
                    <a:t>I</a:t>
                  </a:r>
                  <a:r>
                    <a:rPr lang="fr-FR" sz="2800" b="1" baseline="-25000" dirty="0" smtClean="0">
                      <a:solidFill>
                        <a:schemeClr val="bg1"/>
                      </a:solidFill>
                      <a:latin typeface="Times New Roman" pitchFamily="18" charset="0"/>
                      <a:ea typeface="Arial" pitchFamily="34" charset="0"/>
                      <a:cs typeface="Times New Roman" pitchFamily="18" charset="0"/>
                    </a:rPr>
                    <a:t>0</a:t>
                  </a:r>
                  <a:r>
                    <a:rPr lang="ar-DZ" sz="2800" b="1" dirty="0" smtClean="0">
                      <a:solidFill>
                        <a:schemeClr val="bg1"/>
                      </a:solidFill>
                      <a:latin typeface="Times New Roman" pitchFamily="18" charset="0"/>
                      <a:ea typeface="Arial" pitchFamily="34" charset="0"/>
                      <a:cs typeface="Times New Roman" pitchFamily="18" charset="0"/>
                    </a:rPr>
                    <a:t> </a:t>
                  </a:r>
                  <a:endParaRPr lang="fr-FR" sz="2800" b="1" dirty="0" smtClean="0">
                    <a:solidFill>
                      <a:schemeClr val="bg1"/>
                    </a:solidFill>
                    <a:latin typeface="Times New Roman" pitchFamily="18" charset="0"/>
                    <a:ea typeface="Arial" pitchFamily="34" charset="0"/>
                    <a:cs typeface="Times New Roman" pitchFamily="18" charset="0"/>
                  </a:endParaRPr>
                </a:p>
                <a:p>
                  <a:pPr marL="0" marR="0" lvl="0" indent="0" defTabSz="914400" rtl="0" eaLnBrk="1" fontAlgn="base" latinLnBrk="0" hangingPunct="1">
                    <a:lnSpc>
                      <a:spcPct val="100000"/>
                    </a:lnSpc>
                    <a:spcBef>
                      <a:spcPct val="0"/>
                    </a:spcBef>
                    <a:spcAft>
                      <a:spcPts val="1000"/>
                    </a:spcAft>
                    <a:buClrTx/>
                    <a:buSzTx/>
                    <a:buFontTx/>
                    <a:buNone/>
                    <a:tabLst/>
                  </a:pPr>
                  <a:endParaRPr kumimoji="0" lang="fr-FR" sz="28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31" name="Zone de texte 2"/>
                <p:cNvSpPr txBox="1">
                  <a:spLocks noChangeArrowheads="1"/>
                </p:cNvSpPr>
                <p:nvPr/>
              </p:nvSpPr>
              <p:spPr bwMode="auto">
                <a:xfrm>
                  <a:off x="6823" y="13063"/>
                  <a:ext cx="591" cy="341"/>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I</a:t>
                  </a:r>
                  <a:r>
                    <a:rPr kumimoji="0" lang="fr-FR" sz="2800" b="1" i="0" u="none" strike="noStrike" cap="none" normalizeH="0" baseline="-25000" dirty="0" smtClean="0">
                      <a:ln>
                        <a:noFill/>
                      </a:ln>
                      <a:solidFill>
                        <a:schemeClr val="bg1"/>
                      </a:solidFill>
                      <a:effectLst/>
                      <a:latin typeface="Times New Roman" pitchFamily="18" charset="0"/>
                      <a:ea typeface="Arial" pitchFamily="34" charset="0"/>
                      <a:cs typeface="Times New Roman" pitchFamily="18" charset="0"/>
                    </a:rPr>
                    <a:t>0</a:t>
                  </a:r>
                  <a:endParaRPr kumimoji="0" lang="fr-FR"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fr-FR" sz="2800" b="0" i="0" u="none" strike="noStrike" cap="none" normalizeH="0" baseline="0" dirty="0" smtClean="0">
                    <a:ln>
                      <a:noFill/>
                    </a:ln>
                    <a:solidFill>
                      <a:schemeClr val="bg1"/>
                    </a:solidFill>
                    <a:effectLst/>
                    <a:latin typeface="Times New Roman" pitchFamily="18" charset="0"/>
                    <a:cs typeface="Times New Roman" pitchFamily="18" charset="0"/>
                  </a:endParaRPr>
                </a:p>
              </p:txBody>
            </p:sp>
          </p:grpSp>
          <p:cxnSp>
            <p:nvCxnSpPr>
              <p:cNvPr id="27" name="Connecteur droit 26"/>
              <p:cNvCxnSpPr/>
              <p:nvPr/>
            </p:nvCxnSpPr>
            <p:spPr>
              <a:xfrm flipV="1">
                <a:off x="1246334" y="4148066"/>
                <a:ext cx="3335592" cy="4695"/>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grpSp>
        <p:sp>
          <p:nvSpPr>
            <p:cNvPr id="37" name="Flèche droite 36"/>
            <p:cNvSpPr/>
            <p:nvPr/>
          </p:nvSpPr>
          <p:spPr>
            <a:xfrm>
              <a:off x="3276600" y="4038600"/>
              <a:ext cx="304800" cy="228600"/>
            </a:xfrm>
            <a:prstGeom prst="rightArrow">
              <a:avLst/>
            </a:prstGeom>
            <a:solidFill>
              <a:schemeClr val="tx1"/>
            </a:solid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grpSp>
        <p:nvGrpSpPr>
          <p:cNvPr id="42" name="Groupe 41"/>
          <p:cNvGrpSpPr/>
          <p:nvPr/>
        </p:nvGrpSpPr>
        <p:grpSpPr>
          <a:xfrm>
            <a:off x="3581400" y="4190999"/>
            <a:ext cx="2819400" cy="1143001"/>
            <a:chOff x="3352800" y="4648200"/>
            <a:chExt cx="2819400" cy="1143001"/>
          </a:xfrm>
        </p:grpSpPr>
        <p:grpSp>
          <p:nvGrpSpPr>
            <p:cNvPr id="44" name="Groupe 43"/>
            <p:cNvGrpSpPr/>
            <p:nvPr/>
          </p:nvGrpSpPr>
          <p:grpSpPr>
            <a:xfrm>
              <a:off x="3733800" y="4648200"/>
              <a:ext cx="2438400" cy="1143001"/>
              <a:chOff x="4191001" y="5181598"/>
              <a:chExt cx="2438400" cy="1143001"/>
            </a:xfrm>
          </p:grpSpPr>
          <p:grpSp>
            <p:nvGrpSpPr>
              <p:cNvPr id="41" name="Groupe 40"/>
              <p:cNvGrpSpPr/>
              <p:nvPr/>
            </p:nvGrpSpPr>
            <p:grpSpPr>
              <a:xfrm>
                <a:off x="4191001" y="5181598"/>
                <a:ext cx="2438400" cy="1143001"/>
                <a:chOff x="5163250" y="5772150"/>
                <a:chExt cx="1477934" cy="580572"/>
              </a:xfrm>
            </p:grpSpPr>
            <p:sp>
              <p:nvSpPr>
                <p:cNvPr id="2066" name="Zone de texte 2"/>
                <p:cNvSpPr txBox="1">
                  <a:spLocks noChangeArrowheads="1"/>
                </p:cNvSpPr>
                <p:nvPr/>
              </p:nvSpPr>
              <p:spPr bwMode="auto">
                <a:xfrm>
                  <a:off x="5163250" y="5903913"/>
                  <a:ext cx="505712" cy="28575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lvl="0" algn="ctr" fontAlgn="base">
                    <a:spcBef>
                      <a:spcPct val="0"/>
                    </a:spcBef>
                    <a:spcAft>
                      <a:spcPts val="1000"/>
                    </a:spcAft>
                  </a:pPr>
                  <a:r>
                    <a:rPr lang="fr-FR" sz="2800" b="1" dirty="0" smtClean="0">
                      <a:solidFill>
                        <a:schemeClr val="bg1"/>
                      </a:solidFill>
                      <a:latin typeface="Times New Roman" pitchFamily="18" charset="0"/>
                      <a:ea typeface="Arial" pitchFamily="34" charset="0"/>
                      <a:cs typeface="Times New Roman" pitchFamily="18" charset="0"/>
                    </a:rPr>
                    <a:t>IP </a:t>
                  </a: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 </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fr-FR" sz="28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2067" name="Zone de texte 2"/>
                <p:cNvSpPr txBox="1">
                  <a:spLocks noChangeArrowheads="1"/>
                </p:cNvSpPr>
                <p:nvPr/>
              </p:nvSpPr>
              <p:spPr bwMode="auto">
                <a:xfrm>
                  <a:off x="5649912" y="5772150"/>
                  <a:ext cx="991272" cy="28575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lvl="0" algn="ctr" fontAlgn="base">
                    <a:spcBef>
                      <a:spcPct val="0"/>
                    </a:spcBef>
                    <a:spcAft>
                      <a:spcPts val="1000"/>
                    </a:spcAft>
                  </a:pP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VAN</a:t>
                  </a:r>
                  <a:r>
                    <a:rPr lang="fr-FR" sz="2800" b="1" dirty="0" smtClean="0">
                      <a:solidFill>
                        <a:schemeClr val="bg1"/>
                      </a:solidFill>
                      <a:latin typeface="Times New Roman" pitchFamily="18" charset="0"/>
                      <a:ea typeface="Arial" pitchFamily="34" charset="0"/>
                      <a:cs typeface="Times New Roman" pitchFamily="18" charset="0"/>
                    </a:rPr>
                    <a:t> +</a:t>
                  </a:r>
                  <a:r>
                    <a:rPr lang="ar-DZ" sz="2800" b="1" dirty="0" smtClean="0">
                      <a:solidFill>
                        <a:schemeClr val="bg1"/>
                      </a:solidFill>
                      <a:latin typeface="Times New Roman" pitchFamily="18" charset="0"/>
                      <a:ea typeface="Arial" pitchFamily="34" charset="0"/>
                      <a:cs typeface="Times New Roman" pitchFamily="18" charset="0"/>
                    </a:rPr>
                    <a:t> </a:t>
                  </a:r>
                  <a:r>
                    <a:rPr lang="fr-FR" sz="2800" b="1" dirty="0" smtClean="0">
                      <a:solidFill>
                        <a:schemeClr val="bg1"/>
                      </a:solidFill>
                      <a:latin typeface="Times New Roman" pitchFamily="18" charset="0"/>
                      <a:ea typeface="Arial" pitchFamily="34" charset="0"/>
                      <a:cs typeface="Times New Roman" pitchFamily="18" charset="0"/>
                    </a:rPr>
                    <a:t>I</a:t>
                  </a:r>
                  <a:r>
                    <a:rPr lang="fr-FR" sz="2800" b="1" baseline="-25000" dirty="0" smtClean="0">
                      <a:solidFill>
                        <a:schemeClr val="bg1"/>
                      </a:solidFill>
                      <a:latin typeface="Times New Roman" pitchFamily="18" charset="0"/>
                      <a:ea typeface="Arial" pitchFamily="34" charset="0"/>
                      <a:cs typeface="Times New Roman" pitchFamily="18" charset="0"/>
                    </a:rPr>
                    <a:t>0</a:t>
                  </a:r>
                  <a:r>
                    <a:rPr lang="ar-DZ" sz="2800" b="1" dirty="0" smtClean="0">
                      <a:solidFill>
                        <a:schemeClr val="bg1"/>
                      </a:solidFill>
                      <a:latin typeface="Times New Roman" pitchFamily="18" charset="0"/>
                      <a:ea typeface="Arial" pitchFamily="34" charset="0"/>
                      <a:cs typeface="Times New Roman" pitchFamily="18" charset="0"/>
                    </a:rPr>
                    <a:t> </a:t>
                  </a:r>
                  <a:endParaRPr kumimoji="0" lang="fr-FR"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fr-FR" sz="28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2068" name="Zone de texte 2"/>
                <p:cNvSpPr txBox="1">
                  <a:spLocks noChangeArrowheads="1"/>
                </p:cNvSpPr>
                <p:nvPr/>
              </p:nvSpPr>
              <p:spPr bwMode="auto">
                <a:xfrm>
                  <a:off x="5975943" y="6096001"/>
                  <a:ext cx="369848" cy="256721"/>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I</a:t>
                  </a:r>
                  <a:r>
                    <a:rPr kumimoji="0" lang="fr-FR" sz="2800" b="1" i="0" u="none" strike="noStrike" cap="none" normalizeH="0" baseline="-25000" dirty="0" smtClean="0">
                      <a:ln>
                        <a:noFill/>
                      </a:ln>
                      <a:solidFill>
                        <a:schemeClr val="bg1"/>
                      </a:solidFill>
                      <a:effectLst/>
                      <a:latin typeface="Times New Roman" pitchFamily="18" charset="0"/>
                      <a:ea typeface="Arial" pitchFamily="34" charset="0"/>
                      <a:cs typeface="Times New Roman" pitchFamily="18" charset="0"/>
                    </a:rPr>
                    <a:t>0</a:t>
                  </a: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 </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fr-FR" sz="2800" b="0" i="0" u="none" strike="noStrike" cap="none" normalizeH="0" baseline="0" dirty="0" smtClean="0">
                    <a:ln>
                      <a:noFill/>
                    </a:ln>
                    <a:solidFill>
                      <a:schemeClr val="bg1"/>
                    </a:solidFill>
                    <a:effectLst/>
                    <a:latin typeface="Times New Roman" pitchFamily="18" charset="0"/>
                    <a:cs typeface="Times New Roman" pitchFamily="18" charset="0"/>
                  </a:endParaRPr>
                </a:p>
              </p:txBody>
            </p:sp>
          </p:grpSp>
          <p:cxnSp>
            <p:nvCxnSpPr>
              <p:cNvPr id="43" name="Connecteur droit 42"/>
              <p:cNvCxnSpPr/>
              <p:nvPr/>
            </p:nvCxnSpPr>
            <p:spPr>
              <a:xfrm>
                <a:off x="5029200" y="5717460"/>
                <a:ext cx="1524000" cy="1588"/>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grpSp>
        <p:sp>
          <p:nvSpPr>
            <p:cNvPr id="38" name="Flèche droite 37"/>
            <p:cNvSpPr/>
            <p:nvPr/>
          </p:nvSpPr>
          <p:spPr>
            <a:xfrm>
              <a:off x="3352800" y="5105400"/>
              <a:ext cx="304800" cy="228600"/>
            </a:xfrm>
            <a:prstGeom prst="rightArrow">
              <a:avLst/>
            </a:prstGeom>
            <a:solidFill>
              <a:schemeClr val="tx1"/>
            </a:solid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grpSp>
        <p:nvGrpSpPr>
          <p:cNvPr id="45" name="Groupe 44"/>
          <p:cNvGrpSpPr/>
          <p:nvPr/>
        </p:nvGrpSpPr>
        <p:grpSpPr>
          <a:xfrm>
            <a:off x="3672318" y="5562600"/>
            <a:ext cx="2880882" cy="980260"/>
            <a:chOff x="3352800" y="5725340"/>
            <a:chExt cx="2880882" cy="980260"/>
          </a:xfrm>
        </p:grpSpPr>
        <p:grpSp>
          <p:nvGrpSpPr>
            <p:cNvPr id="2071" name="Group 23"/>
            <p:cNvGrpSpPr>
              <a:grpSpLocks/>
            </p:cNvGrpSpPr>
            <p:nvPr/>
          </p:nvGrpSpPr>
          <p:grpSpPr bwMode="auto">
            <a:xfrm>
              <a:off x="3810000" y="5725340"/>
              <a:ext cx="2423682" cy="980260"/>
              <a:chOff x="7032" y="12677"/>
              <a:chExt cx="2203" cy="1027"/>
            </a:xfrm>
            <a:solidFill>
              <a:srgbClr val="00FF00"/>
            </a:solidFill>
          </p:grpSpPr>
          <p:sp>
            <p:nvSpPr>
              <p:cNvPr id="2072" name="Zone de texte 2"/>
              <p:cNvSpPr txBox="1">
                <a:spLocks noChangeArrowheads="1"/>
              </p:cNvSpPr>
              <p:nvPr/>
            </p:nvSpPr>
            <p:spPr bwMode="auto">
              <a:xfrm>
                <a:off x="7032" y="12905"/>
                <a:ext cx="776" cy="450"/>
              </a:xfrm>
              <a:prstGeom prst="rect">
                <a:avLst/>
              </a:prstGeom>
              <a:grp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lvl="0" algn="ctr" fontAlgn="base">
                  <a:spcBef>
                    <a:spcPct val="0"/>
                  </a:spcBef>
                  <a:spcAft>
                    <a:spcPts val="1000"/>
                  </a:spcAft>
                </a:pPr>
                <a:r>
                  <a:rPr lang="fr-FR" sz="2800" b="1" dirty="0" smtClean="0">
                    <a:solidFill>
                      <a:schemeClr val="bg1"/>
                    </a:solidFill>
                    <a:latin typeface="Times New Roman" pitchFamily="18" charset="0"/>
                    <a:ea typeface="Arial" pitchFamily="34" charset="0"/>
                    <a:cs typeface="Times New Roman" pitchFamily="18" charset="0"/>
                  </a:rPr>
                  <a:t>IP </a:t>
                </a: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 </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fr-FR" sz="28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2073" name="Zone de texte 2"/>
              <p:cNvSpPr txBox="1">
                <a:spLocks noChangeArrowheads="1"/>
              </p:cNvSpPr>
              <p:nvPr/>
            </p:nvSpPr>
            <p:spPr bwMode="auto">
              <a:xfrm>
                <a:off x="7777" y="12677"/>
                <a:ext cx="864" cy="450"/>
              </a:xfrm>
              <a:prstGeom prst="rect">
                <a:avLst/>
              </a:prstGeom>
              <a:grp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defTabSz="914400" rtl="0"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VAN</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fr-FR" sz="28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2074" name="Zone de texte 2"/>
              <p:cNvSpPr txBox="1">
                <a:spLocks noChangeArrowheads="1"/>
              </p:cNvSpPr>
              <p:nvPr/>
            </p:nvSpPr>
            <p:spPr bwMode="auto">
              <a:xfrm>
                <a:off x="8001" y="13145"/>
                <a:ext cx="432" cy="559"/>
              </a:xfrm>
              <a:prstGeom prst="rect">
                <a:avLst/>
              </a:prstGeom>
              <a:grp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defTabSz="914400" rtl="0"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I</a:t>
                </a:r>
                <a:r>
                  <a:rPr kumimoji="0" lang="fr-FR" sz="2800" b="1" i="0" u="none" strike="noStrike" cap="none" normalizeH="0" baseline="-25000" dirty="0" smtClean="0">
                    <a:ln>
                      <a:noFill/>
                    </a:ln>
                    <a:solidFill>
                      <a:schemeClr val="bg1"/>
                    </a:solidFill>
                    <a:effectLst/>
                    <a:latin typeface="Times New Roman" pitchFamily="18" charset="0"/>
                    <a:ea typeface="Arial" pitchFamily="34" charset="0"/>
                    <a:cs typeface="Times New Roman" pitchFamily="18" charset="0"/>
                  </a:rPr>
                  <a:t>0</a:t>
                </a: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 </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fr-FR" sz="28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2075" name="Connecteur droit 386"/>
              <p:cNvSpPr>
                <a:spLocks noChangeShapeType="1"/>
              </p:cNvSpPr>
              <p:nvPr/>
            </p:nvSpPr>
            <p:spPr bwMode="auto">
              <a:xfrm>
                <a:off x="7793" y="13145"/>
                <a:ext cx="960" cy="0"/>
              </a:xfrm>
              <a:prstGeom prst="line">
                <a:avLst/>
              </a:prstGeom>
              <a:grpFill/>
              <a:ln w="25400" algn="ctr">
                <a:solidFill>
                  <a:srgbClr val="000000"/>
                </a:solidFill>
                <a:round/>
                <a:headEnd/>
                <a:tailEnd/>
              </a:ln>
              <a:effectLst>
                <a:outerShdw dist="20000" dir="5400000" rotWithShape="0">
                  <a:srgbClr val="000000">
                    <a:alpha val="37999"/>
                  </a:srgbClr>
                </a:outerShdw>
              </a:effectLst>
            </p:spPr>
            <p:txBody>
              <a:bodyPr vert="horz" wrap="square" lIns="91440" tIns="45720" rIns="91440" bIns="45720" numCol="1" anchor="t" anchorCtr="0" compatLnSpc="1">
                <a:prstTxWarp prst="textNoShape">
                  <a:avLst/>
                </a:prstTxWarp>
              </a:bodyPr>
              <a:lstStyle/>
              <a:p>
                <a:endParaRPr lang="fr-FR" sz="2800">
                  <a:solidFill>
                    <a:schemeClr val="bg1"/>
                  </a:solidFill>
                  <a:latin typeface="Times New Roman" pitchFamily="18" charset="0"/>
                  <a:cs typeface="Times New Roman" pitchFamily="18" charset="0"/>
                </a:endParaRPr>
              </a:p>
            </p:txBody>
          </p:sp>
          <p:sp>
            <p:nvSpPr>
              <p:cNvPr id="2076" name="Zone de texte 2"/>
              <p:cNvSpPr txBox="1">
                <a:spLocks noChangeArrowheads="1"/>
              </p:cNvSpPr>
              <p:nvPr/>
            </p:nvSpPr>
            <p:spPr bwMode="auto">
              <a:xfrm>
                <a:off x="8652" y="12905"/>
                <a:ext cx="583" cy="450"/>
              </a:xfrm>
              <a:prstGeom prst="rect">
                <a:avLst/>
              </a:prstGeom>
              <a:grp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+1 </a:t>
                </a:r>
                <a:endParaRPr kumimoji="0" lang="fr-FR" sz="2800" b="0" i="0" u="none" strike="noStrike" cap="none" normalizeH="0" baseline="0" dirty="0" smtClean="0">
                  <a:ln>
                    <a:noFill/>
                  </a:ln>
                  <a:solidFill>
                    <a:schemeClr val="bg1"/>
                  </a:solidFill>
                  <a:effectLst/>
                  <a:latin typeface="Times New Roman" pitchFamily="18" charset="0"/>
                  <a:cs typeface="Times New Roman" pitchFamily="18" charset="0"/>
                </a:endParaRPr>
              </a:p>
            </p:txBody>
          </p:sp>
        </p:grpSp>
        <p:sp>
          <p:nvSpPr>
            <p:cNvPr id="39" name="Flèche droite 38"/>
            <p:cNvSpPr/>
            <p:nvPr/>
          </p:nvSpPr>
          <p:spPr>
            <a:xfrm>
              <a:off x="3352800" y="6172200"/>
              <a:ext cx="304800" cy="228600"/>
            </a:xfrm>
            <a:prstGeom prst="rightArrow">
              <a:avLst/>
            </a:prstGeom>
            <a:solidFill>
              <a:schemeClr val="tx1"/>
            </a:solid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45" name="Rectangle 5"/>
          <p:cNvSpPr>
            <a:spLocks noChangeArrowheads="1"/>
          </p:cNvSpPr>
          <p:nvPr/>
        </p:nvSpPr>
        <p:spPr bwMode="auto">
          <a:xfrm>
            <a:off x="381000" y="304800"/>
            <a:ext cx="8382000" cy="150810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1" eaLnBrk="1" fontAlgn="base" latinLnBrk="0" hangingPunct="1">
              <a:lnSpc>
                <a:spcPct val="100000"/>
              </a:lnSpc>
              <a:spcBef>
                <a:spcPct val="0"/>
              </a:spcBef>
              <a:spcAft>
                <a:spcPct val="0"/>
              </a:spcAft>
              <a:buClrTx/>
              <a:buSzTx/>
              <a:buFontTx/>
              <a:buNone/>
              <a:tabLst/>
            </a:pPr>
            <a:r>
              <a:rPr kumimoji="0" lang="ar-DZ" sz="36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قاعدة القرار: </a:t>
            </a:r>
          </a:p>
          <a:p>
            <a:pPr marL="0" marR="0" lvl="0" indent="0" algn="just" defTabSz="914400" rtl="1" eaLnBrk="1" fontAlgn="base" latinLnBrk="0" hangingPunct="1">
              <a:lnSpc>
                <a:spcPct val="100000"/>
              </a:lnSpc>
              <a:spcBef>
                <a:spcPct val="0"/>
              </a:spcBef>
              <a:spcAft>
                <a:spcPct val="0"/>
              </a:spcAft>
              <a:buClrTx/>
              <a:buSzTx/>
              <a:buFontTx/>
              <a:buNone/>
              <a:tabLst/>
            </a:pPr>
            <a:r>
              <a:rPr kumimoji="0" lang="ar-DZ" sz="28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حالة مشروع واحد أو عدة مشاريع مستقلة:</a:t>
            </a:r>
            <a:r>
              <a:rPr kumimoji="0" lang="ar-DZ" sz="2800" b="1" i="0" u="none" strike="noStrike" cap="none" normalizeH="0" dirty="0" smtClean="0">
                <a:ln>
                  <a:noFill/>
                </a:ln>
                <a:solidFill>
                  <a:srgbClr val="FF0000"/>
                </a:solidFill>
                <a:effectLst/>
                <a:latin typeface="Times New Roman" pitchFamily="18" charset="0"/>
                <a:ea typeface="Calibri" pitchFamily="34" charset="0"/>
                <a:cs typeface="Times New Roman" pitchFamily="18" charset="0"/>
              </a:rPr>
              <a:t> </a:t>
            </a:r>
            <a:r>
              <a:rPr kumimoji="0" lang="ar-DZ" sz="2800" b="1" i="0" u="none" strike="noStrike" cap="none" normalizeH="0" dirty="0" smtClean="0">
                <a:ln>
                  <a:noFill/>
                </a:ln>
                <a:solidFill>
                  <a:schemeClr val="bg1"/>
                </a:solidFill>
                <a:effectLst/>
                <a:latin typeface="Times New Roman" pitchFamily="18" charset="0"/>
                <a:ea typeface="Calibri" pitchFamily="34" charset="0"/>
                <a:cs typeface="Times New Roman" pitchFamily="18" charset="0"/>
              </a:rPr>
              <a:t>يتم</a:t>
            </a:r>
            <a:r>
              <a:rPr kumimoji="0" lang="ar-DZ" sz="2800" b="1" i="0" u="none" strike="noStrike" cap="none" normalizeH="0" dirty="0" smtClean="0">
                <a:ln>
                  <a:noFill/>
                </a:ln>
                <a:solidFill>
                  <a:srgbClr val="FF0000"/>
                </a:solidFill>
                <a:effectLst/>
                <a:latin typeface="Times New Roman" pitchFamily="18" charset="0"/>
                <a:ea typeface="Calibri" pitchFamily="34" charset="0"/>
                <a:cs typeface="Times New Roman" pitchFamily="18" charset="0"/>
              </a:rPr>
              <a:t> </a:t>
            </a:r>
            <a:r>
              <a:rPr kumimoji="0" lang="ar-DZ"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اختيار المشروع إذا كان:</a:t>
            </a:r>
            <a:r>
              <a:rPr kumimoji="0" lang="fr-FR"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 </a:t>
            </a:r>
            <a:r>
              <a:rPr lang="fr-FR" sz="2800" b="1" dirty="0" smtClean="0">
                <a:solidFill>
                  <a:schemeClr val="bg1"/>
                </a:solidFill>
                <a:latin typeface="Times New Roman" pitchFamily="18" charset="0"/>
                <a:ea typeface="Calibri" pitchFamily="34" charset="0"/>
                <a:cs typeface="Times New Roman" pitchFamily="18" charset="0"/>
              </a:rPr>
              <a:t>IP &gt;</a:t>
            </a:r>
            <a:r>
              <a:rPr kumimoji="0" lang="fr-FR"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1</a:t>
            </a:r>
            <a:r>
              <a:rPr kumimoji="0" lang="ar-DZ"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أو أكب</a:t>
            </a:r>
            <a:r>
              <a:rPr lang="ar-DZ" sz="2800" b="1" baseline="0" dirty="0" smtClean="0">
                <a:solidFill>
                  <a:schemeClr val="bg1"/>
                </a:solidFill>
                <a:latin typeface="Times New Roman" pitchFamily="18" charset="0"/>
                <a:ea typeface="Calibri" pitchFamily="34" charset="0"/>
                <a:cs typeface="Times New Roman" pitchFamily="18" charset="0"/>
              </a:rPr>
              <a:t>ر</a:t>
            </a:r>
            <a:r>
              <a:rPr lang="ar-DZ" sz="2800" b="1" dirty="0" smtClean="0">
                <a:solidFill>
                  <a:schemeClr val="bg1"/>
                </a:solidFill>
                <a:latin typeface="Times New Roman" pitchFamily="18" charset="0"/>
                <a:ea typeface="Calibri" pitchFamily="34" charset="0"/>
                <a:cs typeface="Times New Roman" pitchFamily="18" charset="0"/>
              </a:rPr>
              <a:t> من معيار مستهدف.</a:t>
            </a:r>
            <a:endParaRPr kumimoji="0" lang="fr-FR" sz="1600" b="0"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112646" name="Rectangle 6"/>
          <p:cNvSpPr>
            <a:spLocks noChangeArrowheads="1"/>
          </p:cNvSpPr>
          <p:nvPr/>
        </p:nvSpPr>
        <p:spPr bwMode="auto">
          <a:xfrm>
            <a:off x="0" y="1828800"/>
            <a:ext cx="8763000" cy="52322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r" defTabSz="914400" rtl="1" eaLnBrk="1" fontAlgn="base" latinLnBrk="0" hangingPunct="1">
              <a:lnSpc>
                <a:spcPct val="100000"/>
              </a:lnSpc>
              <a:spcBef>
                <a:spcPct val="0"/>
              </a:spcBef>
              <a:spcAft>
                <a:spcPct val="0"/>
              </a:spcAft>
              <a:buClrTx/>
              <a:buSzTx/>
              <a:buFontTx/>
              <a:buNone/>
              <a:tabLst/>
            </a:pPr>
            <a:r>
              <a:rPr kumimoji="0" lang="ar-SA" sz="28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حالة مشاريع</a:t>
            </a:r>
            <a:r>
              <a:rPr kumimoji="0" lang="ar-DZ" sz="28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 متنافية(</a:t>
            </a:r>
            <a:r>
              <a:rPr kumimoji="0" lang="ar-SA" sz="28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 مانعة بالتبادل</a:t>
            </a:r>
            <a:r>
              <a:rPr kumimoji="0" lang="ar-DZ" sz="28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a:t>
            </a:r>
            <a:r>
              <a:rPr kumimoji="0" lang="ar-SA" sz="28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a:t>
            </a:r>
            <a:r>
              <a:rPr lang="ar-DZ" sz="2800" b="1" dirty="0" smtClean="0">
                <a:solidFill>
                  <a:srgbClr val="FF0000"/>
                </a:solidFill>
                <a:latin typeface="Times New Roman" pitchFamily="18" charset="0"/>
                <a:ea typeface="Calibri" pitchFamily="34" charset="0"/>
                <a:cs typeface="Times New Roman" pitchFamily="18" charset="0"/>
              </a:rPr>
              <a:t> </a:t>
            </a:r>
            <a:r>
              <a:rPr kumimoji="0" lang="ar-DZ"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يتم</a:t>
            </a:r>
            <a:r>
              <a:rPr kumimoji="0" lang="ar-SA"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 اختيار المشروع ذو</a:t>
            </a:r>
            <a:r>
              <a:rPr kumimoji="0" lang="fr-FR"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 IP </a:t>
            </a:r>
            <a:r>
              <a:rPr kumimoji="0" lang="ar-SA"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الأكبر</a:t>
            </a:r>
            <a:r>
              <a:rPr kumimoji="0" lang="fr-FR"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a:t>
            </a:r>
            <a:endParaRPr kumimoji="0" lang="fr-FR" sz="28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10" name="Rectangle 9"/>
          <p:cNvSpPr/>
          <p:nvPr/>
        </p:nvSpPr>
        <p:spPr>
          <a:xfrm>
            <a:off x="4230361" y="2590800"/>
            <a:ext cx="4761239" cy="523220"/>
          </a:xfrm>
          <a:prstGeom prst="rect">
            <a:avLst/>
          </a:prstGeom>
        </p:spPr>
        <p:txBody>
          <a:bodyPr wrap="none">
            <a:spAutoFit/>
          </a:bodyPr>
          <a:lstStyle/>
          <a:p>
            <a:pPr algn="just" rtl="1"/>
            <a:r>
              <a:rPr lang="ar-DZ" sz="2800" b="1" dirty="0" smtClean="0">
                <a:solidFill>
                  <a:srgbClr val="FF0000"/>
                </a:solidFill>
              </a:rPr>
              <a:t>حالة تدفقات نقدية منتظمة: المشروع </a:t>
            </a:r>
            <a:r>
              <a:rPr lang="fr-FR" sz="2800" b="1" dirty="0" smtClean="0">
                <a:solidFill>
                  <a:srgbClr val="FF0000"/>
                </a:solidFill>
              </a:rPr>
              <a:t>A</a:t>
            </a:r>
            <a:endParaRPr lang="fr-FR" sz="2800" dirty="0">
              <a:solidFill>
                <a:srgbClr val="FF0000"/>
              </a:solidFill>
            </a:endParaRPr>
          </a:p>
        </p:txBody>
      </p:sp>
      <p:grpSp>
        <p:nvGrpSpPr>
          <p:cNvPr id="17" name="Groupe 16"/>
          <p:cNvGrpSpPr/>
          <p:nvPr/>
        </p:nvGrpSpPr>
        <p:grpSpPr>
          <a:xfrm>
            <a:off x="228600" y="2895600"/>
            <a:ext cx="4495800" cy="914400"/>
            <a:chOff x="279400" y="6326190"/>
            <a:chExt cx="2306638" cy="455839"/>
          </a:xfrm>
        </p:grpSpPr>
        <p:sp>
          <p:nvSpPr>
            <p:cNvPr id="112647" name="Zone de texte 2"/>
            <p:cNvSpPr txBox="1">
              <a:spLocks noChangeArrowheads="1"/>
            </p:cNvSpPr>
            <p:nvPr/>
          </p:nvSpPr>
          <p:spPr bwMode="auto">
            <a:xfrm>
              <a:off x="279400" y="6438900"/>
              <a:ext cx="514350" cy="267154"/>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IP</a:t>
              </a:r>
              <a:r>
                <a:rPr kumimoji="0" lang="fr-FR" sz="2800" b="1" i="0" u="none" strike="noStrike" cap="none" normalizeH="0" baseline="-25000" dirty="0" smtClean="0">
                  <a:ln>
                    <a:noFill/>
                  </a:ln>
                  <a:solidFill>
                    <a:schemeClr val="bg1"/>
                  </a:solidFill>
                  <a:effectLst/>
                  <a:latin typeface="Times New Roman" pitchFamily="18" charset="0"/>
                  <a:ea typeface="Arial" pitchFamily="34" charset="0"/>
                  <a:cs typeface="Times New Roman" pitchFamily="18" charset="0"/>
                </a:rPr>
                <a:t>A</a:t>
              </a: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 </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fr-FR" sz="28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112648" name="Zone de texte 2"/>
            <p:cNvSpPr txBox="1">
              <a:spLocks noChangeArrowheads="1"/>
            </p:cNvSpPr>
            <p:nvPr/>
          </p:nvSpPr>
          <p:spPr bwMode="auto">
            <a:xfrm>
              <a:off x="701676" y="6326190"/>
              <a:ext cx="711496" cy="22792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1169.86</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fr-FR" sz="28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112649" name="Zone de texte 2"/>
            <p:cNvSpPr txBox="1">
              <a:spLocks noChangeArrowheads="1"/>
            </p:cNvSpPr>
            <p:nvPr/>
          </p:nvSpPr>
          <p:spPr bwMode="auto">
            <a:xfrm>
              <a:off x="828487" y="6572252"/>
              <a:ext cx="545589" cy="209777"/>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3000</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fr-FR" sz="28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112650" name="Connecteur droit 391"/>
            <p:cNvSpPr>
              <a:spLocks noChangeShapeType="1"/>
            </p:cNvSpPr>
            <p:nvPr/>
          </p:nvSpPr>
          <p:spPr bwMode="auto">
            <a:xfrm>
              <a:off x="739775" y="6581775"/>
              <a:ext cx="733425" cy="0"/>
            </a:xfrm>
            <a:prstGeom prst="line">
              <a:avLst/>
            </a:prstGeom>
            <a:noFill/>
            <a:ln w="25400" algn="ctr">
              <a:solidFill>
                <a:srgbClr val="000000"/>
              </a:solidFill>
              <a:round/>
              <a:headEnd/>
              <a:tailEnd/>
            </a:ln>
            <a:effectLst>
              <a:outerShdw dist="20000" dir="5400000" rotWithShape="0">
                <a:srgbClr val="000000">
                  <a:alpha val="37999"/>
                </a:srgbClr>
              </a:outerShdw>
            </a:effectLst>
          </p:spPr>
          <p:txBody>
            <a:bodyPr vert="horz" wrap="square" lIns="91440" tIns="45720" rIns="91440" bIns="45720" numCol="1" anchor="t" anchorCtr="0" compatLnSpc="1">
              <a:prstTxWarp prst="textNoShape">
                <a:avLst/>
              </a:prstTxWarp>
            </a:bodyPr>
            <a:lstStyle/>
            <a:p>
              <a:endParaRPr lang="fr-FR" sz="2800">
                <a:solidFill>
                  <a:schemeClr val="bg1"/>
                </a:solidFill>
                <a:latin typeface="Times New Roman" pitchFamily="18" charset="0"/>
                <a:cs typeface="Times New Roman" pitchFamily="18" charset="0"/>
              </a:endParaRPr>
            </a:p>
          </p:txBody>
        </p:sp>
        <p:sp>
          <p:nvSpPr>
            <p:cNvPr id="112651" name="Zone de texte 2"/>
            <p:cNvSpPr txBox="1">
              <a:spLocks noChangeArrowheads="1"/>
            </p:cNvSpPr>
            <p:nvPr/>
          </p:nvSpPr>
          <p:spPr bwMode="auto">
            <a:xfrm>
              <a:off x="1482725" y="6429377"/>
              <a:ext cx="321402" cy="238692"/>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+1</a:t>
              </a:r>
              <a:endParaRPr kumimoji="0" lang="fr-FR" sz="28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112652" name="Zone de texte 2"/>
            <p:cNvSpPr txBox="1">
              <a:spLocks noChangeArrowheads="1"/>
            </p:cNvSpPr>
            <p:nvPr/>
          </p:nvSpPr>
          <p:spPr bwMode="auto">
            <a:xfrm>
              <a:off x="1795463" y="6419852"/>
              <a:ext cx="790575" cy="248217"/>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0"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 1.</a:t>
              </a:r>
              <a:r>
                <a:rPr kumimoji="0" lang="fr-FR" sz="2800" b="1" i="0" u="none" strike="noStrike" cap="none" normalizeH="0" baseline="0" dirty="0" smtClean="0">
                  <a:ln>
                    <a:noFill/>
                  </a:ln>
                  <a:solidFill>
                    <a:srgbClr val="FF0000"/>
                  </a:solidFill>
                  <a:effectLst/>
                  <a:latin typeface="Times New Roman" pitchFamily="18" charset="0"/>
                  <a:ea typeface="Arial" pitchFamily="34" charset="0"/>
                  <a:cs typeface="Times New Roman" pitchFamily="18" charset="0"/>
                </a:rPr>
                <a:t>39</a:t>
              </a: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&gt;1</a:t>
              </a:r>
              <a:endParaRPr kumimoji="0" lang="fr-FR" sz="2800" b="0" i="0" u="none" strike="noStrike" cap="none" normalizeH="0" baseline="0" dirty="0" smtClean="0">
                <a:ln>
                  <a:noFill/>
                </a:ln>
                <a:solidFill>
                  <a:schemeClr val="bg1"/>
                </a:solidFill>
                <a:effectLst/>
                <a:latin typeface="Times New Roman" pitchFamily="18" charset="0"/>
                <a:cs typeface="Times New Roman" pitchFamily="18" charset="0"/>
              </a:endParaRPr>
            </a:p>
          </p:txBody>
        </p:sp>
      </p:grpSp>
      <p:sp>
        <p:nvSpPr>
          <p:cNvPr id="18" name="Rectangle 17"/>
          <p:cNvSpPr/>
          <p:nvPr/>
        </p:nvSpPr>
        <p:spPr>
          <a:xfrm>
            <a:off x="3872633" y="3581400"/>
            <a:ext cx="5057795" cy="523220"/>
          </a:xfrm>
          <a:prstGeom prst="rect">
            <a:avLst/>
          </a:prstGeom>
        </p:spPr>
        <p:txBody>
          <a:bodyPr wrap="none">
            <a:spAutoFit/>
          </a:bodyPr>
          <a:lstStyle/>
          <a:p>
            <a:pPr algn="r" rtl="1"/>
            <a:r>
              <a:rPr lang="ar-DZ" sz="2800" b="1" dirty="0" smtClean="0">
                <a:solidFill>
                  <a:schemeClr val="bg1"/>
                </a:solidFill>
              </a:rPr>
              <a:t>بما أن  </a:t>
            </a:r>
            <a:r>
              <a:rPr lang="fr-FR" sz="2800" b="1" dirty="0" smtClean="0">
                <a:solidFill>
                  <a:schemeClr val="bg1"/>
                </a:solidFill>
              </a:rPr>
              <a:t>IP</a:t>
            </a:r>
            <a:r>
              <a:rPr lang="fr-FR" sz="2800" b="1" baseline="-25000" dirty="0" smtClean="0">
                <a:solidFill>
                  <a:schemeClr val="bg1"/>
                </a:solidFill>
              </a:rPr>
              <a:t>A</a:t>
            </a:r>
            <a:r>
              <a:rPr lang="fr-FR" sz="2800" b="1" dirty="0" smtClean="0">
                <a:solidFill>
                  <a:schemeClr val="bg1"/>
                </a:solidFill>
              </a:rPr>
              <a:t>&gt; 1</a:t>
            </a:r>
            <a:r>
              <a:rPr lang="ar-DZ" sz="2800" b="1" dirty="0" smtClean="0">
                <a:solidFill>
                  <a:schemeClr val="bg1"/>
                </a:solidFill>
              </a:rPr>
              <a:t>، إذن المشروع </a:t>
            </a:r>
            <a:r>
              <a:rPr lang="fr-FR" sz="2800" b="1" dirty="0" smtClean="0">
                <a:solidFill>
                  <a:srgbClr val="FF0000"/>
                </a:solidFill>
              </a:rPr>
              <a:t>A</a:t>
            </a:r>
            <a:r>
              <a:rPr lang="ar-DZ" sz="2800" b="1" dirty="0" smtClean="0">
                <a:solidFill>
                  <a:srgbClr val="FF0000"/>
                </a:solidFill>
              </a:rPr>
              <a:t> مقبول.</a:t>
            </a:r>
            <a:endParaRPr lang="fr-FR" sz="2800" dirty="0">
              <a:solidFill>
                <a:srgbClr val="FF0000"/>
              </a:solidFill>
            </a:endParaRPr>
          </a:p>
        </p:txBody>
      </p:sp>
      <p:sp>
        <p:nvSpPr>
          <p:cNvPr id="19" name="Rectangle 18"/>
          <p:cNvSpPr/>
          <p:nvPr/>
        </p:nvSpPr>
        <p:spPr>
          <a:xfrm>
            <a:off x="3986705" y="4114800"/>
            <a:ext cx="5004895" cy="523220"/>
          </a:xfrm>
          <a:prstGeom prst="rect">
            <a:avLst/>
          </a:prstGeom>
        </p:spPr>
        <p:txBody>
          <a:bodyPr wrap="none">
            <a:spAutoFit/>
          </a:bodyPr>
          <a:lstStyle/>
          <a:p>
            <a:pPr algn="just" rtl="1"/>
            <a:r>
              <a:rPr lang="ar-DZ" sz="2800" b="1" dirty="0" smtClean="0">
                <a:solidFill>
                  <a:srgbClr val="FF0000"/>
                </a:solidFill>
              </a:rPr>
              <a:t>حالة تدفقات نقدية </a:t>
            </a:r>
            <a:r>
              <a:rPr lang="ar-DZ" sz="2800" b="1" dirty="0" err="1" smtClean="0">
                <a:solidFill>
                  <a:srgbClr val="FF0000"/>
                </a:solidFill>
              </a:rPr>
              <a:t>غ</a:t>
            </a:r>
            <a:r>
              <a:rPr lang="ar-DZ" sz="2800" b="1" dirty="0" smtClean="0">
                <a:solidFill>
                  <a:srgbClr val="FF0000"/>
                </a:solidFill>
              </a:rPr>
              <a:t> منتظمة: المشروع </a:t>
            </a:r>
            <a:r>
              <a:rPr lang="fr-FR" sz="2800" b="1" dirty="0" smtClean="0">
                <a:solidFill>
                  <a:srgbClr val="FF0000"/>
                </a:solidFill>
              </a:rPr>
              <a:t>B</a:t>
            </a:r>
            <a:endParaRPr lang="fr-FR" sz="2800" dirty="0">
              <a:solidFill>
                <a:srgbClr val="FF0000"/>
              </a:solidFill>
            </a:endParaRPr>
          </a:p>
        </p:txBody>
      </p:sp>
      <p:grpSp>
        <p:nvGrpSpPr>
          <p:cNvPr id="112653" name="Group 13"/>
          <p:cNvGrpSpPr>
            <a:grpSpLocks/>
          </p:cNvGrpSpPr>
          <p:nvPr/>
        </p:nvGrpSpPr>
        <p:grpSpPr bwMode="auto">
          <a:xfrm>
            <a:off x="228600" y="4267492"/>
            <a:ext cx="4343073" cy="913793"/>
            <a:chOff x="485" y="14794"/>
            <a:chExt cx="3320" cy="602"/>
          </a:xfrm>
        </p:grpSpPr>
        <p:sp>
          <p:nvSpPr>
            <p:cNvPr id="112654" name="Zone de texte 2"/>
            <p:cNvSpPr txBox="1">
              <a:spLocks noChangeArrowheads="1"/>
            </p:cNvSpPr>
            <p:nvPr/>
          </p:nvSpPr>
          <p:spPr bwMode="auto">
            <a:xfrm>
              <a:off x="485" y="15009"/>
              <a:ext cx="810" cy="337"/>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IP</a:t>
              </a:r>
              <a:r>
                <a:rPr kumimoji="0" lang="fr-FR" sz="2800" b="1" i="0" u="none" strike="noStrike" cap="none" normalizeH="0" baseline="-25000" dirty="0" smtClean="0">
                  <a:ln>
                    <a:noFill/>
                  </a:ln>
                  <a:solidFill>
                    <a:schemeClr val="bg1"/>
                  </a:solidFill>
                  <a:effectLst/>
                  <a:latin typeface="Times New Roman" pitchFamily="18" charset="0"/>
                  <a:ea typeface="Arial" pitchFamily="34" charset="0"/>
                  <a:cs typeface="Times New Roman" pitchFamily="18" charset="0"/>
                </a:rPr>
                <a:t>B</a:t>
              </a: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 </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fr-FR" sz="28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112655" name="Zone de texte 2"/>
            <p:cNvSpPr txBox="1">
              <a:spLocks noChangeArrowheads="1"/>
            </p:cNvSpPr>
            <p:nvPr/>
          </p:nvSpPr>
          <p:spPr bwMode="auto">
            <a:xfrm>
              <a:off x="1250" y="14794"/>
              <a:ext cx="1041" cy="301"/>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1528.21</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fr-FR" sz="28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112656" name="Zone de texte 2"/>
            <p:cNvSpPr txBox="1">
              <a:spLocks noChangeArrowheads="1"/>
            </p:cNvSpPr>
            <p:nvPr/>
          </p:nvSpPr>
          <p:spPr bwMode="auto">
            <a:xfrm>
              <a:off x="1432" y="15097"/>
              <a:ext cx="684" cy="299"/>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3000</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fr-FR" sz="28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112657" name="Connecteur droit 397"/>
            <p:cNvSpPr>
              <a:spLocks noChangeShapeType="1"/>
            </p:cNvSpPr>
            <p:nvPr/>
          </p:nvSpPr>
          <p:spPr bwMode="auto">
            <a:xfrm>
              <a:off x="1250" y="15172"/>
              <a:ext cx="1155" cy="0"/>
            </a:xfrm>
            <a:prstGeom prst="line">
              <a:avLst/>
            </a:prstGeom>
            <a:noFill/>
            <a:ln w="25400" algn="ctr">
              <a:solidFill>
                <a:srgbClr val="000000"/>
              </a:solidFill>
              <a:round/>
              <a:headEnd/>
              <a:tailEnd/>
            </a:ln>
            <a:effectLst>
              <a:outerShdw dist="20000" dir="5400000" rotWithShape="0">
                <a:srgbClr val="000000">
                  <a:alpha val="37999"/>
                </a:srgbClr>
              </a:outerShdw>
            </a:effectLst>
          </p:spPr>
          <p:txBody>
            <a:bodyPr vert="horz" wrap="square" lIns="91440" tIns="45720" rIns="91440" bIns="45720" numCol="1" anchor="t" anchorCtr="0" compatLnSpc="1">
              <a:prstTxWarp prst="textNoShape">
                <a:avLst/>
              </a:prstTxWarp>
            </a:bodyPr>
            <a:lstStyle/>
            <a:p>
              <a:endParaRPr lang="fr-FR" sz="2800">
                <a:solidFill>
                  <a:schemeClr val="bg1"/>
                </a:solidFill>
                <a:latin typeface="Times New Roman" pitchFamily="18" charset="0"/>
                <a:cs typeface="Times New Roman" pitchFamily="18" charset="0"/>
              </a:endParaRPr>
            </a:p>
          </p:txBody>
        </p:sp>
        <p:sp>
          <p:nvSpPr>
            <p:cNvPr id="112658" name="Zone de texte 2"/>
            <p:cNvSpPr txBox="1">
              <a:spLocks noChangeArrowheads="1"/>
            </p:cNvSpPr>
            <p:nvPr/>
          </p:nvSpPr>
          <p:spPr bwMode="auto">
            <a:xfrm>
              <a:off x="2405" y="14994"/>
              <a:ext cx="1400" cy="352"/>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fontAlgn="base">
                <a:spcBef>
                  <a:spcPct val="0"/>
                </a:spcBef>
                <a:spcAft>
                  <a:spcPts val="1000"/>
                </a:spcAft>
              </a:pP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+1</a:t>
              </a:r>
              <a:r>
                <a:rPr lang="fr-FR" sz="2800" b="1" dirty="0" smtClean="0">
                  <a:solidFill>
                    <a:schemeClr val="bg1"/>
                  </a:solidFill>
                  <a:latin typeface="Times New Roman" pitchFamily="18" charset="0"/>
                  <a:ea typeface="Arial" pitchFamily="34" charset="0"/>
                  <a:cs typeface="Times New Roman" pitchFamily="18" charset="0"/>
                </a:rPr>
                <a:t>=1.</a:t>
              </a:r>
              <a:r>
                <a:rPr lang="fr-FR" sz="2800" b="1" dirty="0" smtClean="0">
                  <a:solidFill>
                    <a:srgbClr val="FF0000"/>
                  </a:solidFill>
                  <a:latin typeface="Times New Roman" pitchFamily="18" charset="0"/>
                  <a:ea typeface="Arial" pitchFamily="34" charset="0"/>
                  <a:cs typeface="Times New Roman" pitchFamily="18" charset="0"/>
                </a:rPr>
                <a:t>51</a:t>
              </a:r>
              <a:r>
                <a:rPr lang="fr-FR" sz="2800" b="1" dirty="0" smtClean="0">
                  <a:solidFill>
                    <a:schemeClr val="bg1"/>
                  </a:solidFill>
                  <a:latin typeface="Times New Roman" pitchFamily="18" charset="0"/>
                  <a:ea typeface="Arial" pitchFamily="34" charset="0"/>
                  <a:cs typeface="Times New Roman" pitchFamily="18" charset="0"/>
                </a:rPr>
                <a:t>&gt;1</a:t>
              </a:r>
              <a:endParaRPr lang="fr-FR" sz="2800" dirty="0" smtClean="0">
                <a:solidFill>
                  <a:schemeClr val="bg1"/>
                </a:solidFill>
                <a:latin typeface="Times New Roman" pitchFamily="18" charset="0"/>
                <a:cs typeface="Times New Roman" pitchFamily="18" charset="0"/>
              </a:endParaRPr>
            </a:p>
            <a:p>
              <a:pPr marL="0" marR="0" lvl="0" indent="0" algn="l" defTabSz="914400" rtl="0" eaLnBrk="1" fontAlgn="base" latinLnBrk="0" hangingPunct="1">
                <a:lnSpc>
                  <a:spcPct val="100000"/>
                </a:lnSpc>
                <a:spcBef>
                  <a:spcPct val="0"/>
                </a:spcBef>
                <a:spcAft>
                  <a:spcPts val="1000"/>
                </a:spcAft>
                <a:buClrTx/>
                <a:buSzTx/>
                <a:buFontTx/>
                <a:buNone/>
                <a:tabLst/>
              </a:pPr>
              <a:endParaRPr kumimoji="0" lang="fr-FR" sz="2800" b="0" i="0" u="none" strike="noStrike" cap="none" normalizeH="0" baseline="0" dirty="0" smtClean="0">
                <a:ln>
                  <a:noFill/>
                </a:ln>
                <a:solidFill>
                  <a:schemeClr val="bg1"/>
                </a:solidFill>
                <a:effectLst/>
                <a:latin typeface="Times New Roman" pitchFamily="18" charset="0"/>
                <a:cs typeface="Times New Roman" pitchFamily="18" charset="0"/>
              </a:endParaRPr>
            </a:p>
          </p:txBody>
        </p:sp>
      </p:grpSp>
      <p:sp>
        <p:nvSpPr>
          <p:cNvPr id="27" name="Rectangle 26"/>
          <p:cNvSpPr/>
          <p:nvPr/>
        </p:nvSpPr>
        <p:spPr>
          <a:xfrm>
            <a:off x="3945770" y="5105400"/>
            <a:ext cx="4969630" cy="523220"/>
          </a:xfrm>
          <a:prstGeom prst="rect">
            <a:avLst/>
          </a:prstGeom>
        </p:spPr>
        <p:txBody>
          <a:bodyPr wrap="none">
            <a:spAutoFit/>
          </a:bodyPr>
          <a:lstStyle/>
          <a:p>
            <a:pPr algn="r" rtl="1"/>
            <a:r>
              <a:rPr lang="ar-DZ" sz="2800" b="1" dirty="0" smtClean="0">
                <a:solidFill>
                  <a:schemeClr val="bg1"/>
                </a:solidFill>
                <a:latin typeface="Times New Roman" pitchFamily="18" charset="0"/>
                <a:cs typeface="Times New Roman" pitchFamily="18" charset="0"/>
              </a:rPr>
              <a:t>بما أن </a:t>
            </a:r>
            <a:r>
              <a:rPr lang="fr-FR" sz="2800" b="1" dirty="0" smtClean="0">
                <a:solidFill>
                  <a:schemeClr val="bg1"/>
                </a:solidFill>
                <a:latin typeface="Times New Roman" pitchFamily="18" charset="0"/>
                <a:cs typeface="Times New Roman" pitchFamily="18" charset="0"/>
              </a:rPr>
              <a:t>IP</a:t>
            </a:r>
            <a:r>
              <a:rPr lang="fr-FR" sz="2800" b="1" baseline="-25000" dirty="0" smtClean="0">
                <a:solidFill>
                  <a:schemeClr val="bg1"/>
                </a:solidFill>
                <a:latin typeface="Times New Roman" pitchFamily="18" charset="0"/>
                <a:cs typeface="Times New Roman" pitchFamily="18" charset="0"/>
              </a:rPr>
              <a:t>B </a:t>
            </a:r>
            <a:r>
              <a:rPr lang="fr-FR" sz="2800" b="1" dirty="0" smtClean="0">
                <a:solidFill>
                  <a:schemeClr val="bg1"/>
                </a:solidFill>
                <a:latin typeface="Times New Roman" pitchFamily="18" charset="0"/>
                <a:cs typeface="Times New Roman" pitchFamily="18" charset="0"/>
              </a:rPr>
              <a:t>&gt; 1</a:t>
            </a:r>
            <a:r>
              <a:rPr lang="ar-DZ" sz="2800" b="1" dirty="0" smtClean="0">
                <a:solidFill>
                  <a:schemeClr val="bg1"/>
                </a:solidFill>
                <a:latin typeface="Times New Roman" pitchFamily="18" charset="0"/>
                <a:cs typeface="Times New Roman" pitchFamily="18" charset="0"/>
              </a:rPr>
              <a:t>، إذن المشروع </a:t>
            </a:r>
            <a:r>
              <a:rPr lang="fr-FR" sz="2800" b="1" dirty="0" smtClean="0">
                <a:solidFill>
                  <a:schemeClr val="bg1"/>
                </a:solidFill>
                <a:latin typeface="Times New Roman" pitchFamily="18" charset="0"/>
                <a:cs typeface="Times New Roman" pitchFamily="18" charset="0"/>
              </a:rPr>
              <a:t>B</a:t>
            </a:r>
            <a:r>
              <a:rPr lang="ar-DZ" sz="2800" b="1" dirty="0" smtClean="0">
                <a:solidFill>
                  <a:schemeClr val="bg1"/>
                </a:solidFill>
                <a:latin typeface="Times New Roman" pitchFamily="18" charset="0"/>
                <a:cs typeface="Times New Roman" pitchFamily="18" charset="0"/>
              </a:rPr>
              <a:t> مقبول.</a:t>
            </a:r>
            <a:endParaRPr lang="fr-FR" sz="2800" dirty="0">
              <a:solidFill>
                <a:schemeClr val="bg1"/>
              </a:solidFill>
              <a:latin typeface="Times New Roman" pitchFamily="18" charset="0"/>
              <a:cs typeface="Times New Roman" pitchFamily="18" charset="0"/>
            </a:endParaRPr>
          </a:p>
        </p:txBody>
      </p:sp>
      <p:sp>
        <p:nvSpPr>
          <p:cNvPr id="112660" name="Rectangle 20"/>
          <p:cNvSpPr>
            <a:spLocks noChangeArrowheads="1"/>
          </p:cNvSpPr>
          <p:nvPr/>
        </p:nvSpPr>
        <p:spPr bwMode="auto">
          <a:xfrm>
            <a:off x="3048000" y="5867400"/>
            <a:ext cx="5765296" cy="52322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justLow" defTabSz="914400" rtl="1" eaLnBrk="1" fontAlgn="base" latinLnBrk="0" hangingPunct="1">
              <a:lnSpc>
                <a:spcPct val="100000"/>
              </a:lnSpc>
              <a:spcBef>
                <a:spcPct val="0"/>
              </a:spcBef>
              <a:spcAft>
                <a:spcPct val="0"/>
              </a:spcAft>
              <a:buClrTx/>
              <a:buSzTx/>
              <a:buFontTx/>
              <a:buNone/>
              <a:tabLst/>
            </a:pPr>
            <a:r>
              <a:rPr kumimoji="0" lang="ar-DZ" sz="28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إذن القرار: اختيار المشروع </a:t>
            </a:r>
            <a:r>
              <a:rPr kumimoji="0" lang="fr-FR" sz="28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B</a:t>
            </a:r>
            <a:r>
              <a:rPr kumimoji="0" lang="ar-DZ" sz="28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 لأن: </a:t>
            </a:r>
            <a:r>
              <a:rPr kumimoji="0" lang="fr-FR" sz="28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IP</a:t>
            </a:r>
            <a:r>
              <a:rPr kumimoji="0" lang="fr-FR" sz="2800" b="1" i="0" u="none" strike="noStrike" cap="none" normalizeH="0" baseline="-30000" dirty="0" smtClean="0">
                <a:ln>
                  <a:noFill/>
                </a:ln>
                <a:solidFill>
                  <a:srgbClr val="FF0000"/>
                </a:solidFill>
                <a:effectLst/>
                <a:latin typeface="Times New Roman" pitchFamily="18" charset="0"/>
                <a:ea typeface="Calibri" pitchFamily="34" charset="0"/>
                <a:cs typeface="Times New Roman" pitchFamily="18" charset="0"/>
              </a:rPr>
              <a:t>B</a:t>
            </a:r>
            <a:r>
              <a:rPr kumimoji="0" lang="fr-FR" sz="28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&gt; IP</a:t>
            </a:r>
            <a:r>
              <a:rPr kumimoji="0" lang="fr-FR" sz="2800" b="1" i="0" u="none" strike="noStrike" cap="none" normalizeH="0" baseline="-30000" dirty="0" smtClean="0">
                <a:ln>
                  <a:noFill/>
                </a:ln>
                <a:solidFill>
                  <a:srgbClr val="FF0000"/>
                </a:solidFill>
                <a:effectLst/>
                <a:latin typeface="Times New Roman" pitchFamily="18" charset="0"/>
                <a:ea typeface="Calibri" pitchFamily="34" charset="0"/>
                <a:cs typeface="Times New Roman" pitchFamily="18" charset="0"/>
              </a:rPr>
              <a:t>A</a:t>
            </a:r>
            <a:endParaRPr kumimoji="0" lang="fr-FR" sz="2800" b="0" i="0" u="none" strike="noStrike" cap="none" normalizeH="0" baseline="0" dirty="0" smtClean="0">
              <a:ln>
                <a:noFill/>
              </a:ln>
              <a:solidFill>
                <a:srgbClr val="FF0000"/>
              </a:solidFill>
              <a:effectLst/>
              <a:latin typeface="Times New Roman" pitchFamily="18" charset="0"/>
              <a:cs typeface="Times New Roman" pitchFamily="18" charset="0"/>
            </a:endParaRPr>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689" name="Rectangle 1"/>
          <p:cNvSpPr>
            <a:spLocks noChangeArrowheads="1"/>
          </p:cNvSpPr>
          <p:nvPr/>
        </p:nvSpPr>
        <p:spPr bwMode="auto">
          <a:xfrm>
            <a:off x="304800" y="446544"/>
            <a:ext cx="8534400" cy="58477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1" eaLnBrk="1" fontAlgn="base" latinLnBrk="0" hangingPunct="1">
              <a:lnSpc>
                <a:spcPct val="100000"/>
              </a:lnSpc>
              <a:spcBef>
                <a:spcPct val="0"/>
              </a:spcBef>
              <a:spcAft>
                <a:spcPct val="0"/>
              </a:spcAft>
              <a:buClrTx/>
              <a:buSzTx/>
              <a:buFontTx/>
              <a:buNone/>
              <a:tabLst>
                <a:tab pos="136525" algn="r"/>
              </a:tabLst>
            </a:pPr>
            <a:r>
              <a:rPr kumimoji="0" lang="ar-DZ" sz="3200" b="1" i="0" u="none" strike="noStrike" cap="none" normalizeH="0" baseline="0" dirty="0" smtClean="0">
                <a:ln>
                  <a:noFill/>
                </a:ln>
                <a:solidFill>
                  <a:srgbClr val="FF0000"/>
                </a:solidFill>
                <a:effectLst/>
                <a:latin typeface="Simplified Arabic" charset="0"/>
                <a:ea typeface="Calibri" pitchFamily="34" charset="0"/>
                <a:cs typeface="Arial" pitchFamily="34" charset="0"/>
              </a:rPr>
              <a:t>مزايا</a:t>
            </a:r>
            <a:r>
              <a:rPr kumimoji="0" lang="ar-DZ" sz="3200" b="0" i="0" u="none" strike="noStrike" cap="none" normalizeH="0" baseline="0" dirty="0" smtClean="0">
                <a:ln>
                  <a:noFill/>
                </a:ln>
                <a:solidFill>
                  <a:srgbClr val="FF0000"/>
                </a:solidFill>
                <a:effectLst/>
                <a:latin typeface="Calibri" pitchFamily="34" charset="0"/>
                <a:ea typeface="Calibri" pitchFamily="34" charset="0"/>
                <a:cs typeface="Arial" pitchFamily="34" charset="0"/>
              </a:rPr>
              <a:t> </a:t>
            </a:r>
            <a:r>
              <a:rPr kumimoji="0" lang="ar-DZ" sz="3200" b="1" i="0" u="none" strike="noStrike" cap="none" normalizeH="0" baseline="0" dirty="0" smtClean="0">
                <a:ln>
                  <a:noFill/>
                </a:ln>
                <a:solidFill>
                  <a:srgbClr val="FF0000"/>
                </a:solidFill>
                <a:effectLst/>
                <a:latin typeface="Simplified Arabic" charset="0"/>
                <a:ea typeface="Calibri" pitchFamily="34" charset="0"/>
                <a:cs typeface="Arial" pitchFamily="34" charset="0"/>
              </a:rPr>
              <a:t>معيار مؤشر الربحية</a:t>
            </a:r>
            <a:r>
              <a:rPr lang="ar-DZ" sz="3200" b="1" dirty="0" smtClean="0">
                <a:solidFill>
                  <a:srgbClr val="FF0000"/>
                </a:solidFill>
                <a:latin typeface="Times New Roman" pitchFamily="18" charset="0"/>
                <a:ea typeface="Calibri" pitchFamily="34" charset="0"/>
                <a:cs typeface="Times New Roman" pitchFamily="18" charset="0"/>
              </a:rPr>
              <a:t>:</a:t>
            </a:r>
            <a:endParaRPr kumimoji="0" lang="fr-FR" sz="2800" b="1"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5" name="Rectangle 1"/>
          <p:cNvSpPr>
            <a:spLocks noChangeArrowheads="1"/>
          </p:cNvSpPr>
          <p:nvPr/>
        </p:nvSpPr>
        <p:spPr bwMode="auto">
          <a:xfrm>
            <a:off x="304800" y="1153180"/>
            <a:ext cx="8534400" cy="52322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1" eaLnBrk="0" fontAlgn="base" latinLnBrk="0" hangingPunct="0">
              <a:lnSpc>
                <a:spcPct val="100000"/>
              </a:lnSpc>
              <a:spcBef>
                <a:spcPct val="0"/>
              </a:spcBef>
              <a:spcAft>
                <a:spcPct val="0"/>
              </a:spcAft>
              <a:buClr>
                <a:srgbClr val="FF0000"/>
              </a:buClr>
              <a:buSzTx/>
              <a:buFont typeface="Wingdings" pitchFamily="2" charset="2"/>
              <a:buChar char="ü"/>
              <a:tabLst>
                <a:tab pos="136525" algn="r"/>
              </a:tabLst>
            </a:pPr>
            <a:r>
              <a:rPr kumimoji="0" lang="ar-SA" sz="2800" b="1" i="0" u="none" strike="noStrike" cap="none" normalizeH="0" baseline="0" dirty="0" smtClean="0">
                <a:ln>
                  <a:noFill/>
                </a:ln>
                <a:solidFill>
                  <a:schemeClr val="bg1"/>
                </a:solidFill>
                <a:effectLst/>
                <a:latin typeface="Simplified Arabic" charset="0"/>
                <a:ea typeface="Calibri" pitchFamily="34" charset="0"/>
                <a:cs typeface="Arial" pitchFamily="34" charset="0"/>
              </a:rPr>
              <a:t>يوضح معدل الربح الذي يحققه المشروع</a:t>
            </a:r>
            <a:r>
              <a:rPr kumimoji="0" lang="ar-DZ" sz="2800" b="1" i="0" u="none" strike="noStrike" cap="none" normalizeH="0" baseline="0" dirty="0" smtClean="0">
                <a:ln>
                  <a:noFill/>
                </a:ln>
                <a:solidFill>
                  <a:schemeClr val="bg1"/>
                </a:solidFill>
                <a:effectLst/>
                <a:latin typeface="Simplified Arabic" charset="0"/>
                <a:ea typeface="Calibri" pitchFamily="34" charset="0"/>
                <a:cs typeface="Arial" pitchFamily="34" charset="0"/>
              </a:rPr>
              <a:t>(</a:t>
            </a:r>
            <a:r>
              <a:rPr kumimoji="0" lang="fr-FR" sz="2800" b="1" i="0" u="none" strike="noStrike" cap="none" normalizeH="0" baseline="0" dirty="0" smtClean="0">
                <a:ln>
                  <a:noFill/>
                </a:ln>
                <a:solidFill>
                  <a:schemeClr val="bg1"/>
                </a:solidFill>
                <a:effectLst/>
                <a:latin typeface="Simplified Arabic" charset="0"/>
                <a:ea typeface="Calibri" pitchFamily="34" charset="0"/>
                <a:cs typeface="Arial" pitchFamily="34" charset="0"/>
              </a:rPr>
              <a:t> </a:t>
            </a:r>
            <a:r>
              <a:rPr kumimoji="0" lang="ar-SA" sz="2800" b="1" i="0" u="none" strike="noStrike" cap="none" normalizeH="0" baseline="0" dirty="0" smtClean="0">
                <a:ln>
                  <a:noFill/>
                </a:ln>
                <a:solidFill>
                  <a:schemeClr val="bg1"/>
                </a:solidFill>
                <a:effectLst/>
                <a:latin typeface="Simplified Arabic" charset="0"/>
                <a:ea typeface="Calibri" pitchFamily="34" charset="0"/>
                <a:cs typeface="Arial" pitchFamily="34" charset="0"/>
              </a:rPr>
              <a:t>مؤشر لكفاءة الاستثمار</a:t>
            </a:r>
            <a:r>
              <a:rPr kumimoji="0" lang="ar-DZ" sz="2800" b="1" i="0" u="none" strike="noStrike" cap="none" normalizeH="0" baseline="0" dirty="0" smtClean="0">
                <a:ln>
                  <a:noFill/>
                </a:ln>
                <a:solidFill>
                  <a:schemeClr val="bg1"/>
                </a:solidFill>
                <a:effectLst/>
                <a:latin typeface="Simplified Arabic" charset="0"/>
                <a:ea typeface="Calibri" pitchFamily="34" charset="0"/>
                <a:cs typeface="Arial" pitchFamily="34" charset="0"/>
              </a:rPr>
              <a:t>).</a:t>
            </a:r>
            <a:endParaRPr kumimoji="0" lang="fr-FR" sz="2800" b="0" i="0" u="none" strike="noStrike" cap="none" normalizeH="0" baseline="0" dirty="0" smtClean="0">
              <a:ln>
                <a:noFill/>
              </a:ln>
              <a:solidFill>
                <a:schemeClr val="bg1"/>
              </a:solidFill>
              <a:effectLst/>
              <a:latin typeface="Arial" pitchFamily="34" charset="0"/>
              <a:cs typeface="Arial" pitchFamily="34" charset="0"/>
            </a:endParaRPr>
          </a:p>
        </p:txBody>
      </p:sp>
      <p:sp>
        <p:nvSpPr>
          <p:cNvPr id="6" name="Rectangle 1"/>
          <p:cNvSpPr>
            <a:spLocks noChangeArrowheads="1"/>
          </p:cNvSpPr>
          <p:nvPr/>
        </p:nvSpPr>
        <p:spPr bwMode="auto">
          <a:xfrm>
            <a:off x="304800" y="1739205"/>
            <a:ext cx="8534400" cy="52322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1" eaLnBrk="0" fontAlgn="base" latinLnBrk="0" hangingPunct="0">
              <a:lnSpc>
                <a:spcPct val="100000"/>
              </a:lnSpc>
              <a:spcBef>
                <a:spcPct val="0"/>
              </a:spcBef>
              <a:spcAft>
                <a:spcPct val="0"/>
              </a:spcAft>
              <a:buClr>
                <a:srgbClr val="FF0000"/>
              </a:buClr>
              <a:buSzTx/>
              <a:buFont typeface="Wingdings" pitchFamily="2" charset="2"/>
              <a:buChar char="ü"/>
              <a:tabLst>
                <a:tab pos="136525" algn="r"/>
              </a:tabLst>
            </a:pPr>
            <a:r>
              <a:rPr kumimoji="0" lang="ar-SA" sz="2800" b="1" i="0" u="none" strike="noStrike" cap="none" normalizeH="0" baseline="0" dirty="0" smtClean="0">
                <a:ln>
                  <a:noFill/>
                </a:ln>
                <a:solidFill>
                  <a:schemeClr val="bg1"/>
                </a:solidFill>
                <a:effectLst/>
                <a:latin typeface="Simplified Arabic" charset="0"/>
                <a:ea typeface="Calibri" pitchFamily="34" charset="0"/>
                <a:cs typeface="Arial" pitchFamily="34" charset="0"/>
              </a:rPr>
              <a:t>يعطى بدون</a:t>
            </a:r>
            <a:r>
              <a:rPr kumimoji="0" lang="fr-FR" sz="2800" b="1" i="0" u="none" strike="noStrike" cap="none" normalizeH="0" baseline="0" dirty="0" smtClean="0">
                <a:ln>
                  <a:noFill/>
                </a:ln>
                <a:solidFill>
                  <a:schemeClr val="bg1"/>
                </a:solidFill>
                <a:effectLst/>
                <a:latin typeface="Simplified Arabic" charset="0"/>
                <a:ea typeface="Calibri" pitchFamily="34" charset="0"/>
                <a:cs typeface="Arial" pitchFamily="34" charset="0"/>
              </a:rPr>
              <a:t>  </a:t>
            </a:r>
            <a:r>
              <a:rPr kumimoji="0" lang="ar-SA" sz="2800" b="1" i="0" u="none" strike="noStrike" cap="none" normalizeH="0" baseline="0" dirty="0" smtClean="0">
                <a:ln>
                  <a:noFill/>
                </a:ln>
                <a:solidFill>
                  <a:schemeClr val="bg1"/>
                </a:solidFill>
                <a:effectLst/>
                <a:latin typeface="Simplified Arabic" charset="0"/>
                <a:ea typeface="Calibri" pitchFamily="34" charset="0"/>
                <a:cs typeface="Arial" pitchFamily="34" charset="0"/>
              </a:rPr>
              <a:t>وحدة نقدية</a:t>
            </a:r>
            <a:r>
              <a:rPr kumimoji="0" lang="ar-DZ" sz="2800" b="1" i="0" u="none" strike="noStrike" cap="none" normalizeH="0" baseline="0" dirty="0" smtClean="0">
                <a:ln>
                  <a:noFill/>
                </a:ln>
                <a:solidFill>
                  <a:schemeClr val="bg1"/>
                </a:solidFill>
                <a:effectLst/>
                <a:latin typeface="Simplified Arabic" charset="0"/>
                <a:ea typeface="Calibri" pitchFamily="34" charset="0"/>
                <a:cs typeface="Arial" pitchFamily="34" charset="0"/>
              </a:rPr>
              <a:t>(</a:t>
            </a:r>
            <a:r>
              <a:rPr lang="ar-DZ" sz="2800" b="1" dirty="0" smtClean="0">
                <a:solidFill>
                  <a:schemeClr val="bg1"/>
                </a:solidFill>
                <a:latin typeface="Simplified Arabic" charset="0"/>
                <a:ea typeface="Calibri" pitchFamily="34" charset="0"/>
                <a:cs typeface="Arial" pitchFamily="34" charset="0"/>
              </a:rPr>
              <a:t>لا </a:t>
            </a:r>
            <a:r>
              <a:rPr kumimoji="0" lang="ar-SA" sz="2800" b="1" i="0" u="none" strike="noStrike" cap="none" normalizeH="0" baseline="0" dirty="0" smtClean="0">
                <a:ln>
                  <a:noFill/>
                </a:ln>
                <a:solidFill>
                  <a:schemeClr val="bg1"/>
                </a:solidFill>
                <a:effectLst/>
                <a:latin typeface="Simplified Arabic" charset="0"/>
                <a:ea typeface="Calibri" pitchFamily="34" charset="0"/>
                <a:cs typeface="Arial" pitchFamily="34" charset="0"/>
              </a:rPr>
              <a:t>يتأثر بالعملة المستخدم</a:t>
            </a:r>
            <a:r>
              <a:rPr kumimoji="0" lang="ar-DZ" sz="2800" b="1" i="0" u="none" strike="noStrike" cap="none" normalizeH="0" baseline="0" dirty="0" smtClean="0">
                <a:ln>
                  <a:noFill/>
                </a:ln>
                <a:solidFill>
                  <a:schemeClr val="bg1"/>
                </a:solidFill>
                <a:effectLst/>
                <a:latin typeface="Simplified Arabic" charset="0"/>
                <a:ea typeface="Calibri" pitchFamily="34" charset="0"/>
                <a:cs typeface="Arial" pitchFamily="34" charset="0"/>
              </a:rPr>
              <a:t>ة)</a:t>
            </a:r>
            <a:r>
              <a:rPr kumimoji="0" lang="fr-FR" sz="2800" b="1" i="0" u="none" strike="noStrike" cap="none" normalizeH="0" baseline="0" dirty="0" smtClean="0">
                <a:ln>
                  <a:noFill/>
                </a:ln>
                <a:solidFill>
                  <a:schemeClr val="bg1"/>
                </a:solidFill>
                <a:effectLst/>
                <a:latin typeface="Simplified Arabic" charset="0"/>
                <a:ea typeface="Calibri" pitchFamily="34" charset="0"/>
                <a:cs typeface="Arial" pitchFamily="34" charset="0"/>
              </a:rPr>
              <a:t>.</a:t>
            </a:r>
            <a:endParaRPr kumimoji="0" lang="fr-FR" sz="2800" b="0" i="0" u="none" strike="noStrike" cap="none" normalizeH="0" baseline="0" dirty="0" smtClean="0">
              <a:ln>
                <a:noFill/>
              </a:ln>
              <a:solidFill>
                <a:schemeClr val="bg1"/>
              </a:solidFill>
              <a:effectLst/>
              <a:latin typeface="Arial" pitchFamily="34" charset="0"/>
              <a:cs typeface="Arial" pitchFamily="34" charset="0"/>
            </a:endParaRPr>
          </a:p>
        </p:txBody>
      </p:sp>
      <p:sp>
        <p:nvSpPr>
          <p:cNvPr id="7" name="Rectangle 1"/>
          <p:cNvSpPr>
            <a:spLocks noChangeArrowheads="1"/>
          </p:cNvSpPr>
          <p:nvPr/>
        </p:nvSpPr>
        <p:spPr bwMode="auto">
          <a:xfrm>
            <a:off x="304800" y="2438400"/>
            <a:ext cx="8534400" cy="52322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1" eaLnBrk="0" fontAlgn="base" latinLnBrk="0" hangingPunct="0">
              <a:lnSpc>
                <a:spcPct val="100000"/>
              </a:lnSpc>
              <a:spcBef>
                <a:spcPct val="0"/>
              </a:spcBef>
              <a:spcAft>
                <a:spcPct val="0"/>
              </a:spcAft>
              <a:buClr>
                <a:srgbClr val="FF0000"/>
              </a:buClr>
              <a:buSzTx/>
              <a:buFont typeface="Wingdings" pitchFamily="2" charset="2"/>
              <a:buChar char="ü"/>
              <a:tabLst>
                <a:tab pos="136525" algn="r"/>
              </a:tabLst>
            </a:pPr>
            <a:r>
              <a:rPr kumimoji="0" lang="ar-SA" sz="2800" b="1" i="0" u="none" strike="noStrike" cap="none" normalizeH="0" baseline="0" dirty="0" smtClean="0">
                <a:ln>
                  <a:noFill/>
                </a:ln>
                <a:solidFill>
                  <a:schemeClr val="bg1"/>
                </a:solidFill>
                <a:effectLst/>
                <a:latin typeface="Simplified Arabic" charset="0"/>
                <a:ea typeface="Calibri" pitchFamily="34" charset="0"/>
                <a:cs typeface="Arial" pitchFamily="34" charset="0"/>
              </a:rPr>
              <a:t>يفيد في حالة محدودية الموارد التي تواجه القرار الاستثماري</a:t>
            </a:r>
            <a:r>
              <a:rPr kumimoji="0" lang="fr-FR" sz="2800" b="1" i="0" u="none" strike="noStrike" cap="none" normalizeH="0" baseline="0" dirty="0" smtClean="0">
                <a:ln>
                  <a:noFill/>
                </a:ln>
                <a:solidFill>
                  <a:schemeClr val="bg1"/>
                </a:solidFill>
                <a:effectLst/>
                <a:latin typeface="Simplified Arabic" charset="0"/>
                <a:ea typeface="Calibri" pitchFamily="34" charset="0"/>
                <a:cs typeface="Arial" pitchFamily="34" charset="0"/>
              </a:rPr>
              <a:t>.</a:t>
            </a:r>
            <a:endParaRPr kumimoji="0" lang="fr-FR" sz="2800" b="0" i="0" u="none" strike="noStrike" cap="none" normalizeH="0" baseline="0" dirty="0" smtClean="0">
              <a:ln>
                <a:noFill/>
              </a:ln>
              <a:solidFill>
                <a:schemeClr val="bg1"/>
              </a:solidFill>
              <a:effectLst/>
              <a:latin typeface="Arial" pitchFamily="34" charset="0"/>
              <a:cs typeface="Arial" pitchFamily="34" charset="0"/>
            </a:endParaRPr>
          </a:p>
        </p:txBody>
      </p:sp>
      <p:sp>
        <p:nvSpPr>
          <p:cNvPr id="8" name="Rectangle 1"/>
          <p:cNvSpPr>
            <a:spLocks noChangeArrowheads="1"/>
          </p:cNvSpPr>
          <p:nvPr/>
        </p:nvSpPr>
        <p:spPr bwMode="auto">
          <a:xfrm>
            <a:off x="304800" y="3200400"/>
            <a:ext cx="8534400" cy="52322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1" eaLnBrk="0" fontAlgn="base" latinLnBrk="0" hangingPunct="0">
              <a:lnSpc>
                <a:spcPct val="100000"/>
              </a:lnSpc>
              <a:spcBef>
                <a:spcPct val="0"/>
              </a:spcBef>
              <a:spcAft>
                <a:spcPct val="0"/>
              </a:spcAft>
              <a:buClr>
                <a:srgbClr val="FF0000"/>
              </a:buClr>
              <a:buSzTx/>
              <a:buFont typeface="Wingdings" pitchFamily="2" charset="2"/>
              <a:buChar char="ü"/>
              <a:tabLst>
                <a:tab pos="136525" algn="r"/>
              </a:tabLst>
            </a:pPr>
            <a:r>
              <a:rPr kumimoji="0" lang="ar-SA" sz="2800" b="1" i="0" u="none" strike="noStrike" cap="none" normalizeH="0" baseline="0" dirty="0" smtClean="0">
                <a:ln>
                  <a:noFill/>
                </a:ln>
                <a:solidFill>
                  <a:schemeClr val="bg1"/>
                </a:solidFill>
                <a:effectLst/>
                <a:latin typeface="Simplified Arabic" charset="0"/>
                <a:ea typeface="Calibri" pitchFamily="34" charset="0"/>
                <a:cs typeface="Arial" pitchFamily="34" charset="0"/>
              </a:rPr>
              <a:t>يصلح في حالة اختلاف تكلفة الاستثمار للمشاريع</a:t>
            </a:r>
            <a:r>
              <a:rPr kumimoji="0" lang="fr-FR" sz="2800" b="1" i="0" u="none" strike="noStrike" cap="none" normalizeH="0" baseline="0" dirty="0" smtClean="0">
                <a:ln>
                  <a:noFill/>
                </a:ln>
                <a:solidFill>
                  <a:schemeClr val="bg1"/>
                </a:solidFill>
                <a:effectLst/>
                <a:latin typeface="Simplified Arabic" charset="0"/>
                <a:ea typeface="Calibri" pitchFamily="34" charset="0"/>
                <a:cs typeface="Arial" pitchFamily="34" charset="0"/>
              </a:rPr>
              <a:t>.</a:t>
            </a:r>
            <a:endParaRPr kumimoji="0" lang="fr-FR" sz="2800" b="0" i="0" u="none" strike="noStrike" cap="none" normalizeH="0" baseline="0" dirty="0" smtClean="0">
              <a:ln>
                <a:noFill/>
              </a:ln>
              <a:solidFill>
                <a:schemeClr val="bg1"/>
              </a:solidFill>
              <a:effectLst/>
              <a:latin typeface="Arial" pitchFamily="34" charset="0"/>
              <a:cs typeface="Arial" pitchFamily="34" charset="0"/>
            </a:endParaRPr>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714" name="Rectangle 2"/>
          <p:cNvSpPr>
            <a:spLocks noChangeArrowheads="1"/>
          </p:cNvSpPr>
          <p:nvPr/>
        </p:nvSpPr>
        <p:spPr bwMode="auto">
          <a:xfrm>
            <a:off x="4724400" y="304800"/>
            <a:ext cx="3910045" cy="584775"/>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just" defTabSz="914400" rtl="1" eaLnBrk="1" fontAlgn="base" latinLnBrk="0" hangingPunct="1">
              <a:lnSpc>
                <a:spcPct val="100000"/>
              </a:lnSpc>
              <a:spcBef>
                <a:spcPct val="0"/>
              </a:spcBef>
              <a:spcAft>
                <a:spcPct val="0"/>
              </a:spcAft>
              <a:buClrTx/>
              <a:buSzTx/>
              <a:buFontTx/>
              <a:buNone/>
              <a:tabLst/>
            </a:pPr>
            <a:r>
              <a:rPr kumimoji="0" lang="ar-DZ" sz="3200" b="1" i="0" u="none" strike="noStrike" cap="none" normalizeH="0" baseline="0" dirty="0" smtClean="0">
                <a:ln>
                  <a:noFill/>
                </a:ln>
                <a:solidFill>
                  <a:srgbClr val="FF0000"/>
                </a:solidFill>
                <a:effectLst/>
                <a:latin typeface="Simplified Arabic"/>
                <a:ea typeface="Calibri" pitchFamily="34" charset="0"/>
                <a:cs typeface="Arial" pitchFamily="34" charset="0"/>
              </a:rPr>
              <a:t>عيوب معيار مؤشر الربحية:</a:t>
            </a:r>
            <a:endParaRPr kumimoji="0" lang="fr-FR"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115715" name="Rectangle 3"/>
          <p:cNvSpPr>
            <a:spLocks noChangeArrowheads="1"/>
          </p:cNvSpPr>
          <p:nvPr/>
        </p:nvSpPr>
        <p:spPr bwMode="auto">
          <a:xfrm>
            <a:off x="1371600" y="914400"/>
            <a:ext cx="7467600" cy="52322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1" eaLnBrk="1" fontAlgn="base" latinLnBrk="0" hangingPunct="1">
              <a:lnSpc>
                <a:spcPct val="100000"/>
              </a:lnSpc>
              <a:spcBef>
                <a:spcPct val="0"/>
              </a:spcBef>
              <a:spcAft>
                <a:spcPct val="0"/>
              </a:spcAft>
              <a:buClr>
                <a:srgbClr val="FF0000"/>
              </a:buClr>
              <a:buSzTx/>
              <a:buFont typeface="Wingdings" pitchFamily="2" charset="2"/>
              <a:buChar char="ü"/>
              <a:tabLst>
                <a:tab pos="136525" algn="r"/>
              </a:tabLst>
            </a:pPr>
            <a:r>
              <a:rPr kumimoji="0" lang="ar-SA"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يصعب تقدير معدل الخصم المناسب لخصم التدفقات </a:t>
            </a:r>
            <a:r>
              <a:rPr kumimoji="0" lang="ar-DZ"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النقدية.</a:t>
            </a:r>
            <a:endParaRPr kumimoji="0" lang="fr-FR" sz="28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7" name="Rectangle 3"/>
          <p:cNvSpPr>
            <a:spLocks noChangeArrowheads="1"/>
          </p:cNvSpPr>
          <p:nvPr/>
        </p:nvSpPr>
        <p:spPr bwMode="auto">
          <a:xfrm>
            <a:off x="1143000" y="1524000"/>
            <a:ext cx="7696200" cy="52322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1" eaLnBrk="0" fontAlgn="base" latinLnBrk="0" hangingPunct="0">
              <a:lnSpc>
                <a:spcPct val="100000"/>
              </a:lnSpc>
              <a:spcBef>
                <a:spcPct val="0"/>
              </a:spcBef>
              <a:spcAft>
                <a:spcPct val="0"/>
              </a:spcAft>
              <a:buClr>
                <a:srgbClr val="FF0000"/>
              </a:buClr>
              <a:buSzTx/>
              <a:buFont typeface="Wingdings" pitchFamily="2" charset="2"/>
              <a:buChar char="ü"/>
              <a:tabLst>
                <a:tab pos="136525" algn="r"/>
              </a:tabLst>
            </a:pPr>
            <a:r>
              <a:rPr kumimoji="0" lang="ar-SA"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لا</a:t>
            </a:r>
            <a:r>
              <a:rPr kumimoji="0" lang="ar-DZ"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 ي</a:t>
            </a:r>
            <a:r>
              <a:rPr kumimoji="0" lang="ar-SA"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صلح عند اختلاف العمر الاقتصادي للمشاريع الاستثمارية</a:t>
            </a:r>
            <a:r>
              <a:rPr kumimoji="0" lang="fr-FR"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	</a:t>
            </a:r>
            <a:endParaRPr kumimoji="0" lang="fr-FR" sz="28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8" name="Rectangle 3"/>
          <p:cNvSpPr>
            <a:spLocks noChangeArrowheads="1"/>
          </p:cNvSpPr>
          <p:nvPr/>
        </p:nvSpPr>
        <p:spPr bwMode="auto">
          <a:xfrm>
            <a:off x="838200" y="2133600"/>
            <a:ext cx="8001000" cy="52322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1" eaLnBrk="0" fontAlgn="base" latinLnBrk="0" hangingPunct="0">
              <a:lnSpc>
                <a:spcPct val="100000"/>
              </a:lnSpc>
              <a:spcBef>
                <a:spcPct val="0"/>
              </a:spcBef>
              <a:spcAft>
                <a:spcPct val="0"/>
              </a:spcAft>
              <a:buClr>
                <a:srgbClr val="FF0000"/>
              </a:buClr>
              <a:buSzTx/>
              <a:buFont typeface="Wingdings" pitchFamily="2" charset="2"/>
              <a:buChar char="ü"/>
              <a:tabLst>
                <a:tab pos="136525" algn="r"/>
              </a:tabLst>
            </a:pPr>
            <a:r>
              <a:rPr kumimoji="0" lang="ar-SA"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لا يعالج مشكلة الخطر وعدم التأكد التي تصاحب التدفقات النقدية</a:t>
            </a:r>
            <a:r>
              <a:rPr kumimoji="0" lang="fr-FR"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a:t>
            </a:r>
            <a:endParaRPr kumimoji="0" lang="fr-FR" sz="28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11" name="Rectangle 10"/>
          <p:cNvSpPr>
            <a:spLocks noChangeArrowheads="1"/>
          </p:cNvSpPr>
          <p:nvPr/>
        </p:nvSpPr>
        <p:spPr bwMode="auto">
          <a:xfrm>
            <a:off x="457200" y="2971800"/>
            <a:ext cx="7010400" cy="83099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1" eaLnBrk="1" fontAlgn="base" latinLnBrk="0" hangingPunct="1">
              <a:lnSpc>
                <a:spcPct val="100000"/>
              </a:lnSpc>
              <a:spcBef>
                <a:spcPct val="0"/>
              </a:spcBef>
              <a:spcAft>
                <a:spcPct val="0"/>
              </a:spcAft>
              <a:buClrTx/>
              <a:buSzTx/>
              <a:buFontTx/>
              <a:buNone/>
              <a:tabLst/>
            </a:pPr>
            <a:r>
              <a:rPr kumimoji="0" lang="ar-DZ"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مشروع </a:t>
            </a:r>
            <a:r>
              <a:rPr kumimoji="0" lang="fr-FR"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A</a:t>
            </a:r>
            <a:r>
              <a:rPr kumimoji="0" lang="ar-DZ"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  </a:t>
            </a:r>
            <a:r>
              <a:rPr kumimoji="0" lang="fr-FR"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I</a:t>
            </a:r>
            <a:r>
              <a:rPr kumimoji="0" lang="fr-FR" sz="2400" b="1" i="0" u="none" strike="noStrike" cap="none" normalizeH="0" baseline="-30000" dirty="0" smtClean="0">
                <a:ln>
                  <a:noFill/>
                </a:ln>
                <a:solidFill>
                  <a:schemeClr val="bg1"/>
                </a:solidFill>
                <a:effectLst/>
                <a:latin typeface="Times New Roman" pitchFamily="18" charset="0"/>
                <a:ea typeface="Calibri" pitchFamily="34" charset="0"/>
                <a:cs typeface="Times New Roman" pitchFamily="18" charset="0"/>
              </a:rPr>
              <a:t>0</a:t>
            </a:r>
            <a:r>
              <a:rPr kumimoji="0" lang="fr-FR"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 3000 ;  </a:t>
            </a:r>
            <a:r>
              <a:rPr kumimoji="0" lang="fr-FR" sz="24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n=5</a:t>
            </a:r>
            <a:r>
              <a:rPr kumimoji="0" lang="fr-FR"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 ;  VAN</a:t>
            </a:r>
            <a:r>
              <a:rPr kumimoji="0" lang="fr-FR" sz="2400" b="1" i="0" u="none" strike="noStrike" cap="none" normalizeH="0" baseline="-30000" dirty="0" smtClean="0">
                <a:ln>
                  <a:noFill/>
                </a:ln>
                <a:solidFill>
                  <a:schemeClr val="bg1"/>
                </a:solidFill>
                <a:effectLst/>
                <a:latin typeface="Times New Roman" pitchFamily="18" charset="0"/>
                <a:ea typeface="Calibri" pitchFamily="34" charset="0"/>
                <a:cs typeface="Times New Roman" pitchFamily="18" charset="0"/>
              </a:rPr>
              <a:t>A</a:t>
            </a:r>
            <a:r>
              <a:rPr kumimoji="0" lang="fr-FR"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 450</a:t>
            </a:r>
            <a:endParaRPr kumimoji="0" lang="fr-FR" sz="2400" b="1" i="0" u="none" strike="noStrike" cap="none" normalizeH="0" baseline="0" dirty="0" smtClean="0">
              <a:ln>
                <a:noFill/>
              </a:ln>
              <a:solidFill>
                <a:schemeClr val="bg1"/>
              </a:solidFill>
              <a:effectLst/>
              <a:latin typeface="Times New Roman" pitchFamily="18" charset="0"/>
              <a:cs typeface="Times New Roman" pitchFamily="18" charset="0"/>
            </a:endParaRPr>
          </a:p>
          <a:p>
            <a:pPr marL="0" marR="0" lvl="0" indent="0" algn="just" defTabSz="914400" rtl="1" eaLnBrk="0" fontAlgn="base" latinLnBrk="0" hangingPunct="0">
              <a:lnSpc>
                <a:spcPct val="100000"/>
              </a:lnSpc>
              <a:spcBef>
                <a:spcPct val="0"/>
              </a:spcBef>
              <a:spcAft>
                <a:spcPct val="0"/>
              </a:spcAft>
              <a:buClrTx/>
              <a:buSzTx/>
              <a:buFontTx/>
              <a:buNone/>
              <a:tabLst/>
            </a:pPr>
            <a:r>
              <a:rPr kumimoji="0" lang="ar-DZ"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مشروع </a:t>
            </a:r>
            <a:r>
              <a:rPr kumimoji="0" lang="fr-FR"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B</a:t>
            </a:r>
            <a:r>
              <a:rPr kumimoji="0" lang="ar-DZ"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  </a:t>
            </a:r>
            <a:r>
              <a:rPr kumimoji="0" lang="fr-FR"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I</a:t>
            </a:r>
            <a:r>
              <a:rPr kumimoji="0" lang="fr-FR" sz="2400" b="1" i="0" u="none" strike="noStrike" cap="none" normalizeH="0" baseline="-30000" dirty="0" smtClean="0">
                <a:ln>
                  <a:noFill/>
                </a:ln>
                <a:solidFill>
                  <a:schemeClr val="bg1"/>
                </a:solidFill>
                <a:effectLst/>
                <a:latin typeface="Times New Roman" pitchFamily="18" charset="0"/>
                <a:ea typeface="Calibri" pitchFamily="34" charset="0"/>
                <a:cs typeface="Times New Roman" pitchFamily="18" charset="0"/>
              </a:rPr>
              <a:t>0</a:t>
            </a:r>
            <a:r>
              <a:rPr kumimoji="0" lang="fr-FR"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 3000 ; </a:t>
            </a:r>
            <a:r>
              <a:rPr kumimoji="0" lang="fr-FR" sz="24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n=8</a:t>
            </a:r>
            <a:r>
              <a:rPr kumimoji="0" lang="fr-FR"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 ;  VAN</a:t>
            </a:r>
            <a:r>
              <a:rPr kumimoji="0" lang="fr-FR" sz="2400" b="1" i="0" u="none" strike="noStrike" cap="none" normalizeH="0" baseline="-30000" dirty="0" smtClean="0">
                <a:ln>
                  <a:noFill/>
                </a:ln>
                <a:solidFill>
                  <a:schemeClr val="bg1"/>
                </a:solidFill>
                <a:effectLst/>
                <a:latin typeface="Times New Roman" pitchFamily="18" charset="0"/>
                <a:ea typeface="Calibri" pitchFamily="34" charset="0"/>
                <a:cs typeface="Times New Roman" pitchFamily="18" charset="0"/>
              </a:rPr>
              <a:t>B</a:t>
            </a:r>
            <a:r>
              <a:rPr kumimoji="0" lang="fr-FR"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 600</a:t>
            </a:r>
            <a:endParaRPr kumimoji="0" lang="fr-FR" sz="2400" b="1"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12" name="Rectangle 11"/>
          <p:cNvSpPr/>
          <p:nvPr/>
        </p:nvSpPr>
        <p:spPr>
          <a:xfrm>
            <a:off x="7696200" y="2819400"/>
            <a:ext cx="973343" cy="646331"/>
          </a:xfrm>
          <a:prstGeom prst="rect">
            <a:avLst/>
          </a:prstGeom>
        </p:spPr>
        <p:txBody>
          <a:bodyPr wrap="none">
            <a:spAutoFit/>
          </a:bodyPr>
          <a:lstStyle/>
          <a:p>
            <a:r>
              <a:rPr lang="ar-DZ" sz="3600" b="1" dirty="0" smtClean="0">
                <a:solidFill>
                  <a:srgbClr val="FF0000"/>
                </a:solidFill>
                <a:latin typeface="Simplified Arabic"/>
                <a:ea typeface="Calibri" pitchFamily="34" charset="0"/>
                <a:cs typeface="Arial" pitchFamily="34" charset="0"/>
              </a:rPr>
              <a:t>مثال:</a:t>
            </a:r>
            <a:endParaRPr lang="fr-FR" sz="3600" dirty="0"/>
          </a:p>
        </p:txBody>
      </p:sp>
      <p:sp>
        <p:nvSpPr>
          <p:cNvPr id="9" name="Rectangle 8"/>
          <p:cNvSpPr>
            <a:spLocks noChangeArrowheads="1"/>
          </p:cNvSpPr>
          <p:nvPr/>
        </p:nvSpPr>
        <p:spPr bwMode="auto">
          <a:xfrm>
            <a:off x="457200" y="3886200"/>
            <a:ext cx="8458200" cy="46166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1" eaLnBrk="0" fontAlgn="base" latinLnBrk="0" hangingPunct="0">
              <a:lnSpc>
                <a:spcPct val="100000"/>
              </a:lnSpc>
              <a:spcBef>
                <a:spcPct val="0"/>
              </a:spcBef>
              <a:spcAft>
                <a:spcPct val="0"/>
              </a:spcAft>
              <a:buClrTx/>
              <a:buSzTx/>
              <a:buFontTx/>
              <a:buNone/>
              <a:tabLst/>
            </a:pPr>
            <a:r>
              <a:rPr kumimoji="0" lang="ar-DZ"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حسب معيار القيمة الحالية الصافية: </a:t>
            </a:r>
            <a:r>
              <a:rPr kumimoji="0" lang="ar-DZ" sz="24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المشروع الأفضل هو </a:t>
            </a:r>
            <a:r>
              <a:rPr kumimoji="0" lang="fr-FR" sz="24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B</a:t>
            </a:r>
            <a:r>
              <a:rPr kumimoji="0" lang="ar-DZ" sz="24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 لأن: </a:t>
            </a:r>
            <a:r>
              <a:rPr kumimoji="0" lang="fr-FR" sz="24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VAN</a:t>
            </a:r>
            <a:r>
              <a:rPr kumimoji="0" lang="fr-FR" sz="2400" b="1" i="0" u="none" strike="noStrike" cap="none" normalizeH="0" baseline="-30000" dirty="0" smtClean="0">
                <a:ln>
                  <a:noFill/>
                </a:ln>
                <a:solidFill>
                  <a:srgbClr val="FF0000"/>
                </a:solidFill>
                <a:effectLst/>
                <a:latin typeface="Times New Roman" pitchFamily="18" charset="0"/>
                <a:ea typeface="Calibri" pitchFamily="34" charset="0"/>
                <a:cs typeface="Times New Roman" pitchFamily="18" charset="0"/>
              </a:rPr>
              <a:t>A</a:t>
            </a:r>
            <a:r>
              <a:rPr kumimoji="0" lang="ar-DZ" sz="24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&lt;</a:t>
            </a:r>
            <a:r>
              <a:rPr kumimoji="0" lang="fr-FR" sz="24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VAN</a:t>
            </a:r>
            <a:r>
              <a:rPr kumimoji="0" lang="fr-FR" sz="2400" b="1" i="0" u="none" strike="noStrike" cap="none" normalizeH="0" baseline="-30000" dirty="0" smtClean="0">
                <a:ln>
                  <a:noFill/>
                </a:ln>
                <a:solidFill>
                  <a:srgbClr val="FF0000"/>
                </a:solidFill>
                <a:effectLst/>
                <a:latin typeface="Times New Roman" pitchFamily="18" charset="0"/>
                <a:ea typeface="Calibri" pitchFamily="34" charset="0"/>
                <a:cs typeface="Times New Roman" pitchFamily="18" charset="0"/>
              </a:rPr>
              <a:t>B</a:t>
            </a:r>
            <a:endParaRPr kumimoji="0" lang="fr-FR" sz="2400" b="1"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10" name="Rectangle 9"/>
          <p:cNvSpPr>
            <a:spLocks noChangeArrowheads="1"/>
          </p:cNvSpPr>
          <p:nvPr/>
        </p:nvSpPr>
        <p:spPr bwMode="auto">
          <a:xfrm>
            <a:off x="457200" y="4461808"/>
            <a:ext cx="8458200" cy="156966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lvl="0" algn="just" rtl="1" eaLnBrk="0" fontAlgn="base" hangingPunct="0">
              <a:spcBef>
                <a:spcPct val="0"/>
              </a:spcBef>
              <a:spcAft>
                <a:spcPct val="0"/>
              </a:spcAft>
            </a:pPr>
            <a:r>
              <a:rPr kumimoji="0" lang="ar-DZ"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مؤشر ربحية </a:t>
            </a:r>
            <a:r>
              <a:rPr kumimoji="0" lang="fr-FR"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A</a:t>
            </a:r>
            <a:r>
              <a:rPr kumimoji="0" lang="ar-DZ"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 3000/450+1=</a:t>
            </a:r>
            <a:r>
              <a:rPr kumimoji="0" lang="ar-DZ" sz="2400" b="1" i="0" u="none" strike="noStrike" cap="none" normalizeH="0" dirty="0" smtClean="0">
                <a:ln>
                  <a:noFill/>
                </a:ln>
                <a:solidFill>
                  <a:schemeClr val="bg1"/>
                </a:solidFill>
                <a:effectLst/>
                <a:latin typeface="Times New Roman" pitchFamily="18" charset="0"/>
                <a:ea typeface="Calibri" pitchFamily="34" charset="0"/>
                <a:cs typeface="Times New Roman" pitchFamily="18" charset="0"/>
              </a:rPr>
              <a:t> 1.15 (</a:t>
            </a:r>
            <a:r>
              <a:rPr kumimoji="0" lang="ar-DZ"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استثمار 1 دج في المشروع </a:t>
            </a:r>
            <a:r>
              <a:rPr lang="fr-FR" sz="2400" b="1" dirty="0" smtClean="0">
                <a:solidFill>
                  <a:schemeClr val="bg1"/>
                </a:solidFill>
                <a:latin typeface="Times New Roman" pitchFamily="18" charset="0"/>
                <a:ea typeface="Calibri" pitchFamily="34" charset="0"/>
                <a:cs typeface="Times New Roman" pitchFamily="18" charset="0"/>
              </a:rPr>
              <a:t>A</a:t>
            </a:r>
            <a:r>
              <a:rPr lang="ar-DZ" sz="2400" b="1" dirty="0" smtClean="0">
                <a:solidFill>
                  <a:schemeClr val="bg1"/>
                </a:solidFill>
                <a:latin typeface="Times New Roman" pitchFamily="18" charset="0"/>
                <a:ea typeface="Calibri" pitchFamily="34" charset="0"/>
                <a:cs typeface="Times New Roman" pitchFamily="18" charset="0"/>
              </a:rPr>
              <a:t> </a:t>
            </a:r>
            <a:r>
              <a:rPr kumimoji="0" lang="ar-DZ"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يحقق 1.15 دج)، </a:t>
            </a:r>
            <a:r>
              <a:rPr kumimoji="0" lang="ar-DZ" sz="24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لكنه </a:t>
            </a:r>
            <a:r>
              <a:rPr lang="ar-DZ" sz="2400" b="1" dirty="0" smtClean="0">
                <a:solidFill>
                  <a:srgbClr val="FF0000"/>
                </a:solidFill>
                <a:latin typeface="Times New Roman" pitchFamily="18" charset="0"/>
                <a:ea typeface="Calibri" pitchFamily="34" charset="0"/>
                <a:cs typeface="Times New Roman" pitchFamily="18" charset="0"/>
              </a:rPr>
              <a:t>يتطلب انتظار 5 سنوات  فقط.</a:t>
            </a:r>
            <a:endParaRPr kumimoji="0" lang="fr-FR" sz="2400" b="1" i="0" u="none" strike="noStrike" cap="none" normalizeH="0" baseline="0" dirty="0" smtClean="0">
              <a:ln>
                <a:noFill/>
              </a:ln>
              <a:solidFill>
                <a:srgbClr val="FF0000"/>
              </a:solidFill>
              <a:effectLst/>
              <a:latin typeface="Times New Roman" pitchFamily="18" charset="0"/>
              <a:cs typeface="Times New Roman" pitchFamily="18" charset="0"/>
            </a:endParaRPr>
          </a:p>
          <a:p>
            <a:pPr lvl="0" algn="just" rtl="1" eaLnBrk="0" fontAlgn="base" hangingPunct="0">
              <a:spcBef>
                <a:spcPct val="0"/>
              </a:spcBef>
              <a:spcAft>
                <a:spcPct val="0"/>
              </a:spcAft>
            </a:pPr>
            <a:r>
              <a:rPr kumimoji="0" lang="ar-DZ"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مؤشر ربحية </a:t>
            </a:r>
            <a:r>
              <a:rPr kumimoji="0" lang="fr-FR"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B</a:t>
            </a:r>
            <a:r>
              <a:rPr kumimoji="0" lang="ar-DZ"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 3000/600</a:t>
            </a:r>
            <a:r>
              <a:rPr kumimoji="0" lang="ar-DZ" sz="2400" b="1" i="0" u="none" strike="noStrike" cap="none" normalizeH="0" dirty="0" smtClean="0">
                <a:ln>
                  <a:noFill/>
                </a:ln>
                <a:solidFill>
                  <a:schemeClr val="bg1"/>
                </a:solidFill>
                <a:effectLst/>
                <a:latin typeface="Times New Roman" pitchFamily="18" charset="0"/>
                <a:ea typeface="Calibri" pitchFamily="34" charset="0"/>
                <a:cs typeface="Times New Roman" pitchFamily="18" charset="0"/>
              </a:rPr>
              <a:t> + 1= 1.20</a:t>
            </a:r>
            <a:r>
              <a:rPr lang="ar-DZ" sz="2400" b="1" dirty="0" smtClean="0">
                <a:solidFill>
                  <a:schemeClr val="bg1"/>
                </a:solidFill>
                <a:latin typeface="Times New Roman" pitchFamily="18" charset="0"/>
                <a:ea typeface="Calibri" pitchFamily="34" charset="0"/>
                <a:cs typeface="Times New Roman" pitchFamily="18" charset="0"/>
              </a:rPr>
              <a:t> (استثمار 1 دج في المشروع </a:t>
            </a:r>
            <a:r>
              <a:rPr lang="fr-FR" sz="2400" b="1" dirty="0" smtClean="0">
                <a:solidFill>
                  <a:schemeClr val="bg1"/>
                </a:solidFill>
                <a:latin typeface="Times New Roman" pitchFamily="18" charset="0"/>
                <a:ea typeface="Calibri" pitchFamily="34" charset="0"/>
                <a:cs typeface="Times New Roman" pitchFamily="18" charset="0"/>
              </a:rPr>
              <a:t>B</a:t>
            </a:r>
            <a:r>
              <a:rPr lang="ar-DZ" sz="2400" b="1" dirty="0" smtClean="0">
                <a:solidFill>
                  <a:schemeClr val="bg1"/>
                </a:solidFill>
                <a:latin typeface="Times New Roman" pitchFamily="18" charset="0"/>
                <a:ea typeface="Calibri" pitchFamily="34" charset="0"/>
                <a:cs typeface="Times New Roman" pitchFamily="18" charset="0"/>
              </a:rPr>
              <a:t> يحقق 1.20 دج)، </a:t>
            </a:r>
            <a:r>
              <a:rPr lang="ar-DZ" sz="2400" b="1" dirty="0" smtClean="0">
                <a:solidFill>
                  <a:srgbClr val="FF0000"/>
                </a:solidFill>
                <a:latin typeface="Times New Roman" pitchFamily="18" charset="0"/>
                <a:ea typeface="Calibri" pitchFamily="34" charset="0"/>
                <a:cs typeface="Times New Roman" pitchFamily="18" charset="0"/>
              </a:rPr>
              <a:t>لكنه </a:t>
            </a:r>
            <a:r>
              <a:rPr kumimoji="0" lang="ar-DZ" sz="24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يتطلب انتظار 8 سنوات</a:t>
            </a:r>
            <a:r>
              <a:rPr kumimoji="0" lang="ar-DZ"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a:t>
            </a:r>
            <a:endParaRPr kumimoji="0" lang="fr-FR" sz="2400" b="1"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13" name="Rectangle 12"/>
          <p:cNvSpPr>
            <a:spLocks noChangeArrowheads="1"/>
          </p:cNvSpPr>
          <p:nvPr/>
        </p:nvSpPr>
        <p:spPr bwMode="auto">
          <a:xfrm>
            <a:off x="4800600" y="6243935"/>
            <a:ext cx="4114800" cy="46166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1" eaLnBrk="0" fontAlgn="base" latinLnBrk="0" hangingPunct="0">
              <a:lnSpc>
                <a:spcPct val="100000"/>
              </a:lnSpc>
              <a:spcBef>
                <a:spcPct val="0"/>
              </a:spcBef>
              <a:spcAft>
                <a:spcPct val="0"/>
              </a:spcAft>
              <a:buClrTx/>
              <a:buSzTx/>
              <a:buFontTx/>
              <a:buNone/>
              <a:tabLst/>
            </a:pPr>
            <a:r>
              <a:rPr kumimoji="0" lang="ar-DZ" sz="24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المشروع الأفضل هو </a:t>
            </a:r>
            <a:r>
              <a:rPr kumimoji="0" lang="fr-FR" sz="24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A</a:t>
            </a:r>
            <a:r>
              <a:rPr kumimoji="0" lang="ar-DZ" sz="24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 وليس </a:t>
            </a:r>
            <a:r>
              <a:rPr kumimoji="0" lang="fr-FR" sz="24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B</a:t>
            </a:r>
            <a:r>
              <a:rPr kumimoji="0" lang="ar-DZ" sz="2400" b="1" i="0" u="none" strike="noStrike" cap="none" normalizeH="0" dirty="0" smtClean="0">
                <a:ln>
                  <a:noFill/>
                </a:ln>
                <a:solidFill>
                  <a:srgbClr val="FF0000"/>
                </a:solidFill>
                <a:effectLst/>
                <a:latin typeface="Times New Roman" pitchFamily="18" charset="0"/>
                <a:ea typeface="Calibri" pitchFamily="34" charset="0"/>
                <a:cs typeface="Times New Roman" pitchFamily="18" charset="0"/>
              </a:rPr>
              <a:t>.</a:t>
            </a:r>
            <a:endParaRPr kumimoji="0" lang="fr-FR" sz="2400" b="1" i="0" u="none" strike="noStrike" cap="none" normalizeH="0" baseline="0" dirty="0" smtClean="0">
              <a:ln>
                <a:noFill/>
              </a:ln>
              <a:solidFill>
                <a:schemeClr val="bg1"/>
              </a:solidFill>
              <a:effectLst/>
              <a:latin typeface="Times New Roman" pitchFamily="18" charset="0"/>
              <a:cs typeface="Times New Roman" pitchFamily="18" charset="0"/>
            </a:endParaRPr>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contenu 5"/>
          <p:cNvSpPr txBox="1">
            <a:spLocks/>
          </p:cNvSpPr>
          <p:nvPr/>
        </p:nvSpPr>
        <p:spPr>
          <a:xfrm>
            <a:off x="304800" y="381000"/>
            <a:ext cx="8458200" cy="4343400"/>
          </a:xfrm>
          <a:prstGeom prst="rect">
            <a:avLst/>
          </a:prstGeom>
        </p:spPr>
        <p:txBody>
          <a:bodyPr vert="horz">
            <a:noAutofit/>
          </a:bodyPr>
          <a:lstStyle/>
          <a:p>
            <a:pPr marL="548640" marR="0" lvl="0" indent="-411480" algn="ctr" defTabSz="914400" rtl="1" eaLnBrk="1" fontAlgn="auto" latinLnBrk="0" hangingPunct="1">
              <a:lnSpc>
                <a:spcPct val="100000"/>
              </a:lnSpc>
              <a:spcBef>
                <a:spcPts val="0"/>
              </a:spcBef>
              <a:spcAft>
                <a:spcPts val="0"/>
              </a:spcAft>
              <a:buClr>
                <a:schemeClr val="tx1">
                  <a:shade val="95000"/>
                </a:schemeClr>
              </a:buClr>
              <a:buSzPct val="65000"/>
              <a:tabLst/>
              <a:defRPr/>
            </a:pPr>
            <a:r>
              <a:rPr kumimoji="0" lang="ar-DZ" sz="2400" b="1" i="1" u="none" strike="noStrike" kern="1200" cap="none" spc="0" normalizeH="0" baseline="0" noProof="0" dirty="0" smtClean="0">
                <a:ln>
                  <a:noFill/>
                </a:ln>
                <a:solidFill>
                  <a:schemeClr val="bg1"/>
                </a:solidFill>
                <a:effectLst/>
                <a:uLnTx/>
                <a:uFillTx/>
                <a:latin typeface="Times New Roman" pitchFamily="18" charset="0"/>
                <a:ea typeface="+mn-ea"/>
                <a:cs typeface="Times New Roman" pitchFamily="18" charset="0"/>
              </a:rPr>
              <a:t>الجمهــورية الجزائــرية الديمقــراطية الشعبيـــة</a:t>
            </a:r>
            <a:endParaRPr kumimoji="0" lang="en-US" sz="2400" b="1" i="0" u="none" strike="noStrike" kern="1200" cap="none" spc="0" normalizeH="0" baseline="0" noProof="0" dirty="0" smtClean="0">
              <a:ln>
                <a:noFill/>
              </a:ln>
              <a:solidFill>
                <a:schemeClr val="bg1"/>
              </a:solidFill>
              <a:effectLst/>
              <a:uLnTx/>
              <a:uFillTx/>
              <a:latin typeface="Times New Roman" pitchFamily="18" charset="0"/>
              <a:ea typeface="+mn-ea"/>
              <a:cs typeface="Times New Roman" pitchFamily="18" charset="0"/>
            </a:endParaRPr>
          </a:p>
          <a:p>
            <a:pPr marL="548640" marR="0" lvl="0" indent="-411480" algn="ctr" defTabSz="914400" rtl="0" eaLnBrk="1" fontAlgn="auto" latinLnBrk="0" hangingPunct="1">
              <a:lnSpc>
                <a:spcPct val="100000"/>
              </a:lnSpc>
              <a:spcBef>
                <a:spcPts val="0"/>
              </a:spcBef>
              <a:spcAft>
                <a:spcPts val="0"/>
              </a:spcAft>
              <a:buClr>
                <a:schemeClr val="tx1">
                  <a:shade val="95000"/>
                </a:schemeClr>
              </a:buClr>
              <a:buSzPct val="65000"/>
              <a:tabLst/>
              <a:defRPr/>
            </a:pPr>
            <a:r>
              <a:rPr kumimoji="0" lang="fr-FR" sz="2400" b="1" i="1" u="none" strike="noStrike" kern="1200" cap="none" spc="0" normalizeH="0" baseline="0" noProof="0" dirty="0" smtClean="0">
                <a:ln>
                  <a:noFill/>
                </a:ln>
                <a:solidFill>
                  <a:schemeClr val="bg1"/>
                </a:solidFill>
                <a:effectLst/>
                <a:uLnTx/>
                <a:uFillTx/>
                <a:latin typeface="Times New Roman" pitchFamily="18" charset="0"/>
                <a:ea typeface="+mn-ea"/>
                <a:cs typeface="Times New Roman" pitchFamily="18" charset="0"/>
              </a:rPr>
              <a:t>République Algérienne Démocratique et Populaire</a:t>
            </a:r>
            <a:endParaRPr kumimoji="0" lang="en-US" sz="2400" b="1" i="0" u="none" strike="noStrike" kern="1200" cap="none" spc="0" normalizeH="0" baseline="0" noProof="0" dirty="0" smtClean="0">
              <a:ln>
                <a:noFill/>
              </a:ln>
              <a:solidFill>
                <a:schemeClr val="bg1"/>
              </a:solidFill>
              <a:effectLst/>
              <a:uLnTx/>
              <a:uFillTx/>
              <a:latin typeface="Times New Roman" pitchFamily="18" charset="0"/>
              <a:ea typeface="+mn-ea"/>
              <a:cs typeface="Times New Roman" pitchFamily="18" charset="0"/>
            </a:endParaRPr>
          </a:p>
          <a:p>
            <a:pPr marL="548640" marR="0" lvl="0" indent="-411480" algn="ctr" defTabSz="914400" rtl="1" eaLnBrk="1" fontAlgn="auto" latinLnBrk="0" hangingPunct="1">
              <a:lnSpc>
                <a:spcPct val="100000"/>
              </a:lnSpc>
              <a:spcBef>
                <a:spcPts val="0"/>
              </a:spcBef>
              <a:spcAft>
                <a:spcPts val="0"/>
              </a:spcAft>
              <a:buClr>
                <a:schemeClr val="tx1">
                  <a:shade val="95000"/>
                </a:schemeClr>
              </a:buClr>
              <a:buSzPct val="65000"/>
              <a:tabLst/>
              <a:defRPr/>
            </a:pPr>
            <a:r>
              <a:rPr kumimoji="0" lang="ar-DZ" sz="2400" b="1" i="0" u="none" strike="noStrike" kern="1200" cap="none" spc="0" normalizeH="0" baseline="0" noProof="0" dirty="0" smtClean="0">
                <a:ln>
                  <a:noFill/>
                </a:ln>
                <a:solidFill>
                  <a:schemeClr val="bg1"/>
                </a:solidFill>
                <a:effectLst/>
                <a:uLnTx/>
                <a:uFillTx/>
                <a:latin typeface="Times New Roman" pitchFamily="18" charset="0"/>
                <a:ea typeface="+mn-ea"/>
                <a:cs typeface="Times New Roman" pitchFamily="18" charset="0"/>
              </a:rPr>
              <a:t>وزارة التعليــم العــالي والبحــث العلمـي</a:t>
            </a:r>
            <a:endParaRPr kumimoji="0" lang="en-US" sz="2400" b="1" i="0" u="none" strike="noStrike" kern="1200" cap="none" spc="0" normalizeH="0" baseline="0" noProof="0" dirty="0" smtClean="0">
              <a:ln>
                <a:noFill/>
              </a:ln>
              <a:solidFill>
                <a:schemeClr val="bg1"/>
              </a:solidFill>
              <a:effectLst/>
              <a:uLnTx/>
              <a:uFillTx/>
              <a:latin typeface="Times New Roman" pitchFamily="18" charset="0"/>
              <a:ea typeface="+mn-ea"/>
              <a:cs typeface="Times New Roman" pitchFamily="18" charset="0"/>
            </a:endParaRPr>
          </a:p>
          <a:p>
            <a:pPr marL="548640" marR="0" lvl="0" indent="-411480" algn="ctr" defTabSz="914400" rtl="0" eaLnBrk="1" fontAlgn="auto" latinLnBrk="0" hangingPunct="1">
              <a:lnSpc>
                <a:spcPct val="100000"/>
              </a:lnSpc>
              <a:spcBef>
                <a:spcPts val="0"/>
              </a:spcBef>
              <a:spcAft>
                <a:spcPts val="0"/>
              </a:spcAft>
              <a:buClr>
                <a:schemeClr val="tx1">
                  <a:shade val="95000"/>
                </a:schemeClr>
              </a:buClr>
              <a:buSzPct val="65000"/>
              <a:tabLst/>
              <a:defRPr/>
            </a:pPr>
            <a:r>
              <a:rPr kumimoji="0" lang="fr-FR" sz="2000" b="1" i="1" u="none" strike="noStrike" kern="1200" cap="none" spc="0" normalizeH="0" baseline="0" noProof="0" dirty="0" smtClean="0">
                <a:ln>
                  <a:noFill/>
                </a:ln>
                <a:solidFill>
                  <a:schemeClr val="bg1"/>
                </a:solidFill>
                <a:effectLst/>
                <a:uLnTx/>
                <a:uFillTx/>
                <a:latin typeface="Times New Roman" pitchFamily="18" charset="0"/>
                <a:ea typeface="+mn-ea"/>
                <a:cs typeface="Times New Roman" pitchFamily="18" charset="0"/>
              </a:rPr>
              <a:t>Ministère de l’Enseignement Supérieur et de la Recherche Scientifique</a:t>
            </a:r>
            <a:endParaRPr kumimoji="0" lang="en-US" sz="2400" b="1" i="0" u="none" strike="noStrike" kern="1200" cap="none" spc="0" normalizeH="0" baseline="0" noProof="0" dirty="0" smtClean="0">
              <a:ln>
                <a:noFill/>
              </a:ln>
              <a:solidFill>
                <a:schemeClr val="bg1"/>
              </a:solidFill>
              <a:effectLst/>
              <a:uLnTx/>
              <a:uFillTx/>
              <a:latin typeface="Times New Roman" pitchFamily="18" charset="0"/>
              <a:ea typeface="+mn-ea"/>
              <a:cs typeface="Times New Roman" pitchFamily="18" charset="0"/>
            </a:endParaRPr>
          </a:p>
          <a:p>
            <a:pPr marL="548640" marR="0" lvl="0" indent="-411480" algn="ctr" defTabSz="914400" rtl="1" eaLnBrk="1" fontAlgn="auto" latinLnBrk="0" hangingPunct="1">
              <a:lnSpc>
                <a:spcPct val="100000"/>
              </a:lnSpc>
              <a:spcBef>
                <a:spcPts val="0"/>
              </a:spcBef>
              <a:spcAft>
                <a:spcPts val="0"/>
              </a:spcAft>
              <a:buClr>
                <a:schemeClr val="tx1">
                  <a:shade val="95000"/>
                </a:schemeClr>
              </a:buClr>
              <a:buSzPct val="65000"/>
              <a:tabLst/>
              <a:defRPr/>
            </a:pPr>
            <a:r>
              <a:rPr kumimoji="0" lang="ar-DZ" sz="2400" b="1" i="1" u="none" strike="noStrike" kern="1200" cap="none" spc="0" normalizeH="0" baseline="0" noProof="0" dirty="0" smtClean="0">
                <a:ln>
                  <a:noFill/>
                </a:ln>
                <a:solidFill>
                  <a:schemeClr val="bg1"/>
                </a:solidFill>
                <a:effectLst/>
                <a:uLnTx/>
                <a:uFillTx/>
                <a:latin typeface="Times New Roman" pitchFamily="18" charset="0"/>
                <a:ea typeface="+mn-ea"/>
                <a:cs typeface="Times New Roman" pitchFamily="18" charset="0"/>
              </a:rPr>
              <a:t>جــامعة محــمد خيضــر – بسكرة –</a:t>
            </a:r>
            <a:endParaRPr kumimoji="0" lang="en-US" sz="2400" b="1" i="0" u="none" strike="noStrike" kern="1200" cap="none" spc="0" normalizeH="0" baseline="0" noProof="0" dirty="0" smtClean="0">
              <a:ln>
                <a:noFill/>
              </a:ln>
              <a:solidFill>
                <a:schemeClr val="bg1"/>
              </a:solidFill>
              <a:effectLst/>
              <a:uLnTx/>
              <a:uFillTx/>
              <a:latin typeface="Times New Roman" pitchFamily="18" charset="0"/>
              <a:ea typeface="+mn-ea"/>
              <a:cs typeface="Times New Roman" pitchFamily="18" charset="0"/>
            </a:endParaRPr>
          </a:p>
          <a:p>
            <a:pPr marL="548640" marR="0" lvl="0" indent="-411480" algn="ctr" defTabSz="914400" rtl="1" eaLnBrk="1" fontAlgn="auto" latinLnBrk="0" hangingPunct="1">
              <a:lnSpc>
                <a:spcPct val="100000"/>
              </a:lnSpc>
              <a:spcBef>
                <a:spcPts val="0"/>
              </a:spcBef>
              <a:spcAft>
                <a:spcPts val="0"/>
              </a:spcAft>
              <a:buClr>
                <a:schemeClr val="tx1">
                  <a:shade val="95000"/>
                </a:schemeClr>
              </a:buClr>
              <a:buSzPct val="65000"/>
              <a:tabLst/>
              <a:defRPr/>
            </a:pPr>
            <a:r>
              <a:rPr kumimoji="0" lang="ar-DZ" sz="2400" b="1" i="1" u="none" strike="noStrike" kern="1200" cap="none" spc="0" normalizeH="0" baseline="0" noProof="0" dirty="0" smtClean="0">
                <a:ln>
                  <a:noFill/>
                </a:ln>
                <a:solidFill>
                  <a:schemeClr val="bg1"/>
                </a:solidFill>
                <a:effectLst/>
                <a:uLnTx/>
                <a:uFillTx/>
                <a:latin typeface="Times New Roman" pitchFamily="18" charset="0"/>
                <a:ea typeface="+mn-ea"/>
                <a:cs typeface="Times New Roman" pitchFamily="18" charset="0"/>
              </a:rPr>
              <a:t>كــلية العلــوم الاقتصــادية و التجــارية وعلــوم التسييــر</a:t>
            </a:r>
            <a:endParaRPr kumimoji="0" lang="en-US" sz="2400" b="1" i="0" u="none" strike="noStrike" kern="1200" cap="none" spc="0" normalizeH="0" baseline="0" noProof="0" dirty="0" smtClean="0">
              <a:ln>
                <a:noFill/>
              </a:ln>
              <a:solidFill>
                <a:schemeClr val="bg1"/>
              </a:solidFill>
              <a:effectLst/>
              <a:uLnTx/>
              <a:uFillTx/>
              <a:latin typeface="Times New Roman" pitchFamily="18" charset="0"/>
              <a:ea typeface="+mn-ea"/>
              <a:cs typeface="Times New Roman" pitchFamily="18" charset="0"/>
            </a:endParaRPr>
          </a:p>
          <a:p>
            <a:pPr marL="548640" marR="0" lvl="0" indent="-411480" algn="ctr" defTabSz="914400" rtl="1" eaLnBrk="1" fontAlgn="auto" latinLnBrk="0" hangingPunct="1">
              <a:lnSpc>
                <a:spcPct val="100000"/>
              </a:lnSpc>
              <a:spcBef>
                <a:spcPts val="0"/>
              </a:spcBef>
              <a:spcAft>
                <a:spcPts val="0"/>
              </a:spcAft>
              <a:buClr>
                <a:schemeClr val="tx1">
                  <a:shade val="95000"/>
                </a:schemeClr>
              </a:buClr>
              <a:buSzPct val="65000"/>
              <a:tabLst/>
              <a:defRPr/>
            </a:pPr>
            <a:r>
              <a:rPr kumimoji="0" lang="ar-DZ" sz="2400" b="1" i="1" u="none" strike="noStrike" kern="1200" cap="none" spc="0" normalizeH="0" baseline="0" noProof="0" dirty="0" smtClean="0">
                <a:ln>
                  <a:noFill/>
                </a:ln>
                <a:solidFill>
                  <a:schemeClr val="bg1"/>
                </a:solidFill>
                <a:effectLst/>
                <a:uLnTx/>
                <a:uFillTx/>
                <a:latin typeface="Times New Roman" pitchFamily="18" charset="0"/>
                <a:ea typeface="+mn-ea"/>
                <a:cs typeface="Times New Roman" pitchFamily="18" charset="0"/>
              </a:rPr>
              <a:t>قسم العلوم التجارية</a:t>
            </a:r>
            <a:endParaRPr kumimoji="0" lang="fr-FR" sz="2400" b="1" i="1" u="none" strike="noStrike" kern="1200" cap="none" spc="0" normalizeH="0" baseline="0" noProof="0" dirty="0" smtClean="0">
              <a:ln>
                <a:noFill/>
              </a:ln>
              <a:solidFill>
                <a:schemeClr val="bg1"/>
              </a:solidFill>
              <a:effectLst/>
              <a:uLnTx/>
              <a:uFillTx/>
              <a:latin typeface="Times New Roman" pitchFamily="18" charset="0"/>
              <a:ea typeface="+mn-ea"/>
              <a:cs typeface="Times New Roman" pitchFamily="18" charset="0"/>
            </a:endParaRPr>
          </a:p>
          <a:p>
            <a:pPr marL="548640" marR="0" lvl="0" indent="-411480" algn="ctr" defTabSz="914400" rtl="1" eaLnBrk="1" fontAlgn="auto" latinLnBrk="0" hangingPunct="1">
              <a:lnSpc>
                <a:spcPct val="100000"/>
              </a:lnSpc>
              <a:spcBef>
                <a:spcPts val="0"/>
              </a:spcBef>
              <a:spcAft>
                <a:spcPts val="0"/>
              </a:spcAft>
              <a:buClr>
                <a:schemeClr val="tx1">
                  <a:shade val="95000"/>
                </a:schemeClr>
              </a:buClr>
              <a:buSzPct val="65000"/>
              <a:tabLst/>
              <a:defRPr/>
            </a:pPr>
            <a:r>
              <a:rPr kumimoji="0" lang="ar-DZ" sz="2400" b="1" i="1" u="none" strike="noStrike" kern="1200" cap="none" spc="0" normalizeH="0" baseline="0" noProof="0" dirty="0" smtClean="0">
                <a:ln>
                  <a:noFill/>
                </a:ln>
                <a:solidFill>
                  <a:schemeClr val="bg1"/>
                </a:solidFill>
                <a:effectLst/>
                <a:uLnTx/>
                <a:uFillTx/>
                <a:latin typeface="Times New Roman" pitchFamily="18" charset="0"/>
                <a:ea typeface="+mn-ea"/>
                <a:cs typeface="Times New Roman" pitchFamily="18" charset="0"/>
              </a:rPr>
              <a:t>فرع</a:t>
            </a:r>
            <a:r>
              <a:rPr kumimoji="0" lang="ar-DZ" sz="2400" b="1" i="1" u="none" strike="noStrike" kern="1200" cap="none" spc="0" normalizeH="0" noProof="0" dirty="0" smtClean="0">
                <a:ln>
                  <a:noFill/>
                </a:ln>
                <a:solidFill>
                  <a:schemeClr val="bg1"/>
                </a:solidFill>
                <a:effectLst/>
                <a:uLnTx/>
                <a:uFillTx/>
                <a:latin typeface="Times New Roman" pitchFamily="18" charset="0"/>
                <a:ea typeface="+mn-ea"/>
                <a:cs typeface="Times New Roman" pitchFamily="18" charset="0"/>
              </a:rPr>
              <a:t> العلوم المالية والمحاسبية</a:t>
            </a:r>
            <a:endParaRPr kumimoji="0" lang="en-US" sz="2400" b="1" i="1" u="none" strike="noStrike" kern="1200" cap="none" spc="0" normalizeH="0" baseline="0" noProof="0" dirty="0" smtClean="0">
              <a:ln>
                <a:noFill/>
              </a:ln>
              <a:solidFill>
                <a:schemeClr val="bg1"/>
              </a:solidFill>
              <a:effectLst/>
              <a:uLnTx/>
              <a:uFillTx/>
              <a:latin typeface="Times New Roman" pitchFamily="18" charset="0"/>
              <a:ea typeface="+mn-ea"/>
              <a:cs typeface="Times New Roman" pitchFamily="18" charset="0"/>
            </a:endParaRPr>
          </a:p>
          <a:p>
            <a:pPr marL="548640" marR="0" lvl="0" indent="-411480" algn="ctr" defTabSz="914400" rtl="1" eaLnBrk="1" fontAlgn="auto" latinLnBrk="0" hangingPunct="1">
              <a:lnSpc>
                <a:spcPct val="100000"/>
              </a:lnSpc>
              <a:spcBef>
                <a:spcPts val="0"/>
              </a:spcBef>
              <a:spcAft>
                <a:spcPts val="0"/>
              </a:spcAft>
              <a:buClr>
                <a:schemeClr val="tx1">
                  <a:shade val="95000"/>
                </a:schemeClr>
              </a:buClr>
              <a:buSzPct val="65000"/>
              <a:tabLst/>
              <a:defRPr/>
            </a:pPr>
            <a:r>
              <a:rPr kumimoji="0" lang="ar-DZ" sz="2400" b="1" i="0" u="none" strike="noStrike" kern="1200" cap="none" spc="0" normalizeH="0" baseline="0" noProof="0" dirty="0" smtClean="0">
                <a:ln>
                  <a:noFill/>
                </a:ln>
                <a:solidFill>
                  <a:schemeClr val="bg1"/>
                </a:solidFill>
                <a:effectLst/>
                <a:uLnTx/>
                <a:uFillTx/>
                <a:latin typeface="Times New Roman" pitchFamily="18" charset="0"/>
                <a:ea typeface="Tahoma" pitchFamily="34" charset="0"/>
                <a:cs typeface="Times New Roman" pitchFamily="18" charset="0"/>
              </a:rPr>
              <a:t>سنة ثالثة مالية المؤسسة</a:t>
            </a:r>
            <a:endParaRPr kumimoji="0" lang="ar-DZ" sz="1800" b="1" i="0" u="none" strike="noStrike" kern="1200" cap="none" spc="0" normalizeH="0" baseline="0" noProof="0" dirty="0" smtClean="0">
              <a:ln>
                <a:noFill/>
              </a:ln>
              <a:solidFill>
                <a:schemeClr val="bg1"/>
              </a:solidFill>
              <a:effectLst/>
              <a:uLnTx/>
              <a:uFillTx/>
              <a:latin typeface="Times New Roman" pitchFamily="18" charset="0"/>
              <a:ea typeface="Tahoma" pitchFamily="34" charset="0"/>
              <a:cs typeface="Times New Roman" pitchFamily="18" charset="0"/>
            </a:endParaRPr>
          </a:p>
          <a:p>
            <a:pPr marL="548640" marR="0" lvl="0" indent="-411480" algn="ctr" defTabSz="914400" rtl="1" eaLnBrk="1" fontAlgn="auto" latinLnBrk="0" hangingPunct="1">
              <a:lnSpc>
                <a:spcPct val="100000"/>
              </a:lnSpc>
              <a:spcBef>
                <a:spcPts val="0"/>
              </a:spcBef>
              <a:spcAft>
                <a:spcPts val="0"/>
              </a:spcAft>
              <a:buClr>
                <a:schemeClr val="tx1">
                  <a:shade val="95000"/>
                </a:schemeClr>
              </a:buClr>
              <a:buSzPct val="65000"/>
              <a:tabLst/>
              <a:defRPr/>
            </a:pPr>
            <a:r>
              <a:rPr kumimoji="0" lang="ar-DZ" sz="4000" b="1" i="0" u="none" strike="noStrike" kern="1200" cap="none" spc="0" normalizeH="0" baseline="0" noProof="0" dirty="0" smtClean="0">
                <a:ln>
                  <a:noFill/>
                </a:ln>
                <a:solidFill>
                  <a:srgbClr val="FF0000"/>
                </a:solidFill>
                <a:effectLst/>
                <a:uLnTx/>
                <a:uFillTx/>
                <a:latin typeface="Times New Roman" pitchFamily="18" charset="0"/>
                <a:ea typeface="Tahoma" pitchFamily="34" charset="0"/>
                <a:cs typeface="Times New Roman" pitchFamily="18" charset="0"/>
              </a:rPr>
              <a:t>مقياس: تسيير مالي 2</a:t>
            </a:r>
          </a:p>
          <a:p>
            <a:pPr marL="548640" marR="0" lvl="0" indent="-411480" algn="ctr" defTabSz="914400" rtl="1" eaLnBrk="1" fontAlgn="ctr" latinLnBrk="0" hangingPunct="1">
              <a:lnSpc>
                <a:spcPct val="100000"/>
              </a:lnSpc>
              <a:spcBef>
                <a:spcPct val="20000"/>
              </a:spcBef>
              <a:spcAft>
                <a:spcPts val="0"/>
              </a:spcAft>
              <a:buClr>
                <a:schemeClr val="tx1">
                  <a:shade val="95000"/>
                </a:schemeClr>
              </a:buClr>
              <a:buSzPct val="65000"/>
              <a:tabLst/>
              <a:defRPr/>
            </a:pPr>
            <a:r>
              <a:rPr kumimoji="0" lang="ar-DZ" sz="2000" b="1" i="0" u="none" strike="noStrike" kern="1200" cap="none" spc="0" normalizeH="0" baseline="0" noProof="0" dirty="0" smtClean="0">
                <a:ln>
                  <a:noFill/>
                </a:ln>
                <a:solidFill>
                  <a:schemeClr val="bg1"/>
                </a:solidFill>
                <a:effectLst/>
                <a:uLnTx/>
                <a:uFillTx/>
                <a:latin typeface="Times New Roman" pitchFamily="18" charset="0"/>
                <a:ea typeface="+mn-ea"/>
                <a:cs typeface="Times New Roman" pitchFamily="18" charset="0"/>
              </a:rPr>
              <a:t>الموسم الجامعي: 2021/2020</a:t>
            </a:r>
            <a:endParaRPr kumimoji="0" lang="ar-DZ" sz="2800" b="1" i="0" u="none" strike="noStrike" kern="1200" cap="none" spc="0" normalizeH="0" baseline="0" noProof="0" dirty="0" smtClean="0">
              <a:ln>
                <a:noFill/>
              </a:ln>
              <a:solidFill>
                <a:schemeClr val="bg1"/>
              </a:solidFill>
              <a:effectLst/>
              <a:uLnTx/>
              <a:uFillTx/>
              <a:latin typeface="Times New Roman" pitchFamily="18" charset="0"/>
              <a:ea typeface="+mn-ea"/>
              <a:cs typeface="Times New Roman" pitchFamily="18" charset="0"/>
            </a:endParaRPr>
          </a:p>
        </p:txBody>
      </p:sp>
      <p:sp>
        <p:nvSpPr>
          <p:cNvPr id="5" name="Rectangle 4"/>
          <p:cNvSpPr/>
          <p:nvPr/>
        </p:nvSpPr>
        <p:spPr>
          <a:xfrm>
            <a:off x="0" y="4648201"/>
            <a:ext cx="9144000" cy="1471172"/>
          </a:xfrm>
          <a:prstGeom prst="rect">
            <a:avLst/>
          </a:prstGeom>
        </p:spPr>
        <p:txBody>
          <a:bodyPr wrap="square">
            <a:spAutoFit/>
          </a:bodyPr>
          <a:lstStyle/>
          <a:p>
            <a:pPr lvl="0" algn="ctr" rtl="1" fontAlgn="ctr">
              <a:spcBef>
                <a:spcPct val="20000"/>
              </a:spcBef>
              <a:buClr>
                <a:srgbClr val="F0A22E"/>
              </a:buClr>
              <a:buSzPct val="70000"/>
              <a:defRPr/>
            </a:pPr>
            <a:r>
              <a:rPr lang="ar-DZ" sz="3200" b="1" dirty="0">
                <a:solidFill>
                  <a:prstClr val="black"/>
                </a:solidFill>
                <a:latin typeface="Adobe Arabic" pitchFamily="18" charset="-78"/>
                <a:cs typeface="Adobe Arabic" pitchFamily="18" charset="-78"/>
              </a:rPr>
              <a:t>موضوع </a:t>
            </a:r>
            <a:r>
              <a:rPr lang="ar-DZ" sz="3200" b="1" dirty="0" smtClean="0">
                <a:solidFill>
                  <a:prstClr val="black"/>
                </a:solidFill>
                <a:latin typeface="Adobe Arabic" pitchFamily="18" charset="-78"/>
                <a:cs typeface="Adobe Arabic" pitchFamily="18" charset="-78"/>
              </a:rPr>
              <a:t>المحاضرة 04:</a:t>
            </a:r>
            <a:endParaRPr lang="fr-FR" sz="3200" b="1" dirty="0" smtClean="0">
              <a:solidFill>
                <a:prstClr val="black"/>
              </a:solidFill>
              <a:latin typeface="Adobe Arabic" pitchFamily="18" charset="-78"/>
              <a:cs typeface="Adobe Arabic" pitchFamily="18" charset="-78"/>
            </a:endParaRPr>
          </a:p>
          <a:p>
            <a:pPr lvl="0" algn="ctr" rtl="1" fontAlgn="ctr">
              <a:spcBef>
                <a:spcPct val="20000"/>
              </a:spcBef>
              <a:buClr>
                <a:srgbClr val="F0A22E"/>
              </a:buClr>
              <a:buSzPct val="70000"/>
              <a:defRPr/>
            </a:pPr>
            <a:r>
              <a:rPr lang="ar-DZ" sz="4800" b="1" dirty="0" smtClean="0">
                <a:solidFill>
                  <a:srgbClr val="FF0000"/>
                </a:solidFill>
                <a:latin typeface="Adobe Arabic" pitchFamily="18" charset="-78"/>
                <a:cs typeface="Adobe Arabic" pitchFamily="18" charset="-78"/>
              </a:rPr>
              <a:t>معايير تقييم واختيار الاستثمارات</a:t>
            </a:r>
            <a:r>
              <a:rPr lang="ar-DZ" sz="4800" b="1" dirty="0" smtClean="0">
                <a:solidFill>
                  <a:srgbClr val="006600"/>
                </a:solidFill>
                <a:latin typeface="Adobe Arabic" pitchFamily="18" charset="-78"/>
                <a:cs typeface="Adobe Arabic" pitchFamily="18" charset="-78"/>
              </a:rPr>
              <a:t>(ج 4)</a:t>
            </a:r>
            <a:endParaRPr lang="ar-DZ" sz="4800" b="1" dirty="0">
              <a:solidFill>
                <a:srgbClr val="006600"/>
              </a:solidFill>
              <a:latin typeface="Adobe Arabic" pitchFamily="18" charset="-78"/>
              <a:cs typeface="Adobe Arabic" pitchFamily="18" charset="-78"/>
            </a:endParaRPr>
          </a:p>
        </p:txBody>
      </p:sp>
      <p:grpSp>
        <p:nvGrpSpPr>
          <p:cNvPr id="2" name="Group 1"/>
          <p:cNvGrpSpPr>
            <a:grpSpLocks/>
          </p:cNvGrpSpPr>
          <p:nvPr/>
        </p:nvGrpSpPr>
        <p:grpSpPr bwMode="auto">
          <a:xfrm>
            <a:off x="228600" y="304800"/>
            <a:ext cx="989398" cy="1143000"/>
            <a:chOff x="4041" y="5842"/>
            <a:chExt cx="1056" cy="1375"/>
          </a:xfrm>
        </p:grpSpPr>
        <p:sp>
          <p:nvSpPr>
            <p:cNvPr id="7" name="Oval 2"/>
            <p:cNvSpPr>
              <a:spLocks noChangeArrowheads="1"/>
            </p:cNvSpPr>
            <p:nvPr/>
          </p:nvSpPr>
          <p:spPr bwMode="auto">
            <a:xfrm>
              <a:off x="4041" y="5842"/>
              <a:ext cx="1056" cy="1375"/>
            </a:xfrm>
            <a:prstGeom prst="ellipse">
              <a:avLst/>
            </a:prstGeom>
            <a:solidFill>
              <a:srgbClr val="FFFFFF"/>
            </a:solidFill>
            <a:ln w="19050">
              <a:solidFill>
                <a:srgbClr val="333399"/>
              </a:solidFill>
              <a:round/>
              <a:headEnd/>
              <a:tailEnd/>
            </a:ln>
          </p:spPr>
          <p:txBody>
            <a:bodyPr vert="horz" wrap="square" lIns="91440" tIns="45720" rIns="91440" bIns="45720" numCol="1" anchor="t" anchorCtr="0" compatLnSpc="1">
              <a:prstTxWarp prst="textNoShape">
                <a:avLst/>
              </a:prstTxWarp>
            </a:bodyPr>
            <a:lstStyle/>
            <a:p>
              <a:endParaRPr lang="ar-DZ" dirty="0"/>
            </a:p>
          </p:txBody>
        </p:sp>
        <p:pic>
          <p:nvPicPr>
            <p:cNvPr id="8" name="Picture 3" descr="SigleUNI4"/>
            <p:cNvPicPr>
              <a:picLocks noChangeAspect="1" noChangeArrowheads="1"/>
            </p:cNvPicPr>
            <p:nvPr/>
          </p:nvPicPr>
          <p:blipFill>
            <a:blip r:embed="rId2" cstate="print">
              <a:extLst>
                <a:ext uri="{28A0092B-C50C-407E-A947-70E740481C1C}">
                  <a14:useLocalDpi xmlns:a14="http://schemas.microsoft.com/office/drawing/2010/main" xmlns="" val="0"/>
                </a:ext>
              </a:extLst>
            </a:blip>
            <a:srcRect l="2623" t="1465" r="1811"/>
            <a:stretch>
              <a:fillRect/>
            </a:stretch>
          </p:blipFill>
          <p:spPr bwMode="auto">
            <a:xfrm>
              <a:off x="4193" y="6073"/>
              <a:ext cx="742" cy="904"/>
            </a:xfrm>
            <a:prstGeom prst="rect">
              <a:avLst/>
            </a:prstGeom>
            <a:noFill/>
            <a:extLst>
              <a:ext uri="{909E8E84-426E-40DD-AFC4-6F175D3DCCD1}">
                <a14:hiddenFill xmlns:a14="http://schemas.microsoft.com/office/drawing/2010/main" xmlns="">
                  <a:solidFill>
                    <a:srgbClr val="FFFFFF"/>
                  </a:solidFill>
                </a14:hiddenFill>
              </a:ext>
            </a:extLst>
          </p:spPr>
        </p:pic>
        <p:sp>
          <p:nvSpPr>
            <p:cNvPr id="9" name="WordArt 4"/>
            <p:cNvSpPr>
              <a:spLocks noChangeArrowheads="1" noChangeShapeType="1" noTextEdit="1"/>
            </p:cNvSpPr>
            <p:nvPr/>
          </p:nvSpPr>
          <p:spPr bwMode="auto">
            <a:xfrm>
              <a:off x="4190" y="5978"/>
              <a:ext cx="733" cy="746"/>
            </a:xfrm>
            <a:prstGeom prst="rect">
              <a:avLst/>
            </a:prstGeom>
            <a:extLst>
              <a:ext uri="{91240B29-F687-4F45-9708-019B960494DF}">
                <a14:hiddenLine xmlns:a14="http://schemas.microsoft.com/office/drawing/2010/main" xmlns="" w="9525">
                  <a:solidFill>
                    <a:srgbClr val="000000"/>
                  </a:solidFill>
                  <a:round/>
                  <a:headEnd/>
                  <a:tailEnd/>
                </a14:hiddenLine>
              </a:ext>
              <a:ext uri="{AF507438-7753-43E0-B8FC-AC1667EBCBE1}">
                <a14:hiddenEffects xmlns:a14="http://schemas.microsoft.com/office/drawing/2010/main" xmlns="">
                  <a:effectLst/>
                </a14:hiddenEffects>
              </a:ext>
            </a:extLst>
          </p:spPr>
          <p:txBody>
            <a:bodyPr wrap="none" fromWordArt="1">
              <a:prstTxWarp prst="textArchUp">
                <a:avLst>
                  <a:gd name="adj" fmla="val 10800000"/>
                </a:avLst>
              </a:prstTxWarp>
            </a:bodyPr>
            <a:lstStyle/>
            <a:p>
              <a:pPr algn="ctr" rtl="1">
                <a:buNone/>
              </a:pPr>
              <a:r>
                <a:rPr lang="ar-DZ" sz="3600" kern="10" spc="0" dirty="0" smtClean="0">
                  <a:ln>
                    <a:noFill/>
                  </a:ln>
                  <a:solidFill>
                    <a:srgbClr val="000080"/>
                  </a:solidFill>
                  <a:effectLst/>
                  <a:latin typeface="AF_Aseer"/>
                </a:rPr>
                <a:t>جامعــــــة محمد خيضــــــــــــر</a:t>
              </a:r>
              <a:endParaRPr lang="ar-DZ" sz="3600" kern="10" spc="0" dirty="0">
                <a:ln>
                  <a:noFill/>
                </a:ln>
                <a:solidFill>
                  <a:srgbClr val="000080"/>
                </a:solidFill>
                <a:effectLst/>
                <a:latin typeface="AF_Aseer"/>
              </a:endParaRPr>
            </a:p>
          </p:txBody>
        </p:sp>
        <p:sp>
          <p:nvSpPr>
            <p:cNvPr id="10" name="WordArt 5"/>
            <p:cNvSpPr>
              <a:spLocks noChangeArrowheads="1" noChangeShapeType="1" noTextEdit="1"/>
            </p:cNvSpPr>
            <p:nvPr/>
          </p:nvSpPr>
          <p:spPr bwMode="auto">
            <a:xfrm>
              <a:off x="4316" y="7018"/>
              <a:ext cx="490" cy="123"/>
            </a:xfrm>
            <a:prstGeom prst="rect">
              <a:avLst/>
            </a:prstGeom>
            <a:extLst>
              <a:ext uri="{91240B29-F687-4F45-9708-019B960494DF}">
                <a14:hiddenLine xmlns:a14="http://schemas.microsoft.com/office/drawing/2010/main" xmlns="" w="9525">
                  <a:solidFill>
                    <a:srgbClr val="000000"/>
                  </a:solidFill>
                  <a:round/>
                  <a:headEnd/>
                  <a:tailEnd/>
                </a14:hiddenLine>
              </a:ext>
              <a:ext uri="{AF507438-7753-43E0-B8FC-AC1667EBCBE1}">
                <a14:hiddenEffects xmlns:a14="http://schemas.microsoft.com/office/drawing/2010/main" xmlns="">
                  <a:effectLst/>
                </a14:hiddenEffects>
              </a:ext>
            </a:extLst>
          </p:spPr>
          <p:txBody>
            <a:bodyPr wrap="none" fromWordArt="1">
              <a:prstTxWarp prst="textPlain">
                <a:avLst>
                  <a:gd name="adj" fmla="val 50000"/>
                </a:avLst>
              </a:prstTxWarp>
            </a:bodyPr>
            <a:lstStyle/>
            <a:p>
              <a:pPr algn="ctr" rtl="1">
                <a:buNone/>
              </a:pPr>
              <a:r>
                <a:rPr lang="ar-DZ" sz="3600" kern="10" spc="0" dirty="0" smtClean="0">
                  <a:ln>
                    <a:noFill/>
                  </a:ln>
                  <a:solidFill>
                    <a:srgbClr val="000080"/>
                  </a:solidFill>
                  <a:effectLst/>
                  <a:latin typeface="AF_Aseer"/>
                </a:rPr>
                <a:t>بــســكــــــــــــرة</a:t>
              </a:r>
              <a:endParaRPr lang="ar-DZ" sz="3600" kern="10" spc="0" dirty="0">
                <a:ln>
                  <a:noFill/>
                </a:ln>
                <a:solidFill>
                  <a:srgbClr val="000080"/>
                </a:solidFill>
                <a:effectLst/>
                <a:latin typeface="AF_Aseer"/>
              </a:endParaRPr>
            </a:p>
          </p:txBody>
        </p:sp>
      </p:grpSp>
      <p:grpSp>
        <p:nvGrpSpPr>
          <p:cNvPr id="3" name="Group 1"/>
          <p:cNvGrpSpPr>
            <a:grpSpLocks/>
          </p:cNvGrpSpPr>
          <p:nvPr/>
        </p:nvGrpSpPr>
        <p:grpSpPr bwMode="auto">
          <a:xfrm>
            <a:off x="7926002" y="304800"/>
            <a:ext cx="989398" cy="1143000"/>
            <a:chOff x="4041" y="5842"/>
            <a:chExt cx="1056" cy="1375"/>
          </a:xfrm>
        </p:grpSpPr>
        <p:sp>
          <p:nvSpPr>
            <p:cNvPr id="12" name="Oval 2"/>
            <p:cNvSpPr>
              <a:spLocks noChangeArrowheads="1"/>
            </p:cNvSpPr>
            <p:nvPr/>
          </p:nvSpPr>
          <p:spPr bwMode="auto">
            <a:xfrm>
              <a:off x="4041" y="5842"/>
              <a:ext cx="1056" cy="1375"/>
            </a:xfrm>
            <a:prstGeom prst="ellipse">
              <a:avLst/>
            </a:prstGeom>
            <a:solidFill>
              <a:srgbClr val="FFFFFF"/>
            </a:solidFill>
            <a:ln w="19050">
              <a:solidFill>
                <a:srgbClr val="333399"/>
              </a:solidFill>
              <a:round/>
              <a:headEnd/>
              <a:tailEnd/>
            </a:ln>
          </p:spPr>
          <p:txBody>
            <a:bodyPr vert="horz" wrap="square" lIns="91440" tIns="45720" rIns="91440" bIns="45720" numCol="1" anchor="t" anchorCtr="0" compatLnSpc="1">
              <a:prstTxWarp prst="textNoShape">
                <a:avLst/>
              </a:prstTxWarp>
            </a:bodyPr>
            <a:lstStyle/>
            <a:p>
              <a:endParaRPr lang="ar-DZ" dirty="0"/>
            </a:p>
          </p:txBody>
        </p:sp>
        <p:pic>
          <p:nvPicPr>
            <p:cNvPr id="13" name="Picture 3" descr="SigleUNI4"/>
            <p:cNvPicPr>
              <a:picLocks noChangeAspect="1" noChangeArrowheads="1"/>
            </p:cNvPicPr>
            <p:nvPr/>
          </p:nvPicPr>
          <p:blipFill>
            <a:blip r:embed="rId2" cstate="print">
              <a:extLst>
                <a:ext uri="{28A0092B-C50C-407E-A947-70E740481C1C}">
                  <a14:useLocalDpi xmlns:a14="http://schemas.microsoft.com/office/drawing/2010/main" xmlns="" val="0"/>
                </a:ext>
              </a:extLst>
            </a:blip>
            <a:srcRect l="2623" t="1465" r="1811"/>
            <a:stretch>
              <a:fillRect/>
            </a:stretch>
          </p:blipFill>
          <p:spPr bwMode="auto">
            <a:xfrm>
              <a:off x="4193" y="6073"/>
              <a:ext cx="742" cy="904"/>
            </a:xfrm>
            <a:prstGeom prst="rect">
              <a:avLst/>
            </a:prstGeom>
            <a:noFill/>
            <a:extLst>
              <a:ext uri="{909E8E84-426E-40DD-AFC4-6F175D3DCCD1}">
                <a14:hiddenFill xmlns:a14="http://schemas.microsoft.com/office/drawing/2010/main" xmlns="">
                  <a:solidFill>
                    <a:srgbClr val="FFFFFF"/>
                  </a:solidFill>
                </a14:hiddenFill>
              </a:ext>
            </a:extLst>
          </p:spPr>
        </p:pic>
        <p:sp>
          <p:nvSpPr>
            <p:cNvPr id="14" name="WordArt 4"/>
            <p:cNvSpPr>
              <a:spLocks noChangeArrowheads="1" noChangeShapeType="1" noTextEdit="1"/>
            </p:cNvSpPr>
            <p:nvPr/>
          </p:nvSpPr>
          <p:spPr bwMode="auto">
            <a:xfrm>
              <a:off x="4190" y="5978"/>
              <a:ext cx="733" cy="746"/>
            </a:xfrm>
            <a:prstGeom prst="rect">
              <a:avLst/>
            </a:prstGeom>
            <a:extLst>
              <a:ext uri="{91240B29-F687-4F45-9708-019B960494DF}">
                <a14:hiddenLine xmlns:a14="http://schemas.microsoft.com/office/drawing/2010/main" xmlns="" w="9525">
                  <a:solidFill>
                    <a:srgbClr val="000000"/>
                  </a:solidFill>
                  <a:round/>
                  <a:headEnd/>
                  <a:tailEnd/>
                </a14:hiddenLine>
              </a:ext>
              <a:ext uri="{AF507438-7753-43E0-B8FC-AC1667EBCBE1}">
                <a14:hiddenEffects xmlns:a14="http://schemas.microsoft.com/office/drawing/2010/main" xmlns="">
                  <a:effectLst/>
                </a14:hiddenEffects>
              </a:ext>
            </a:extLst>
          </p:spPr>
          <p:txBody>
            <a:bodyPr wrap="none" fromWordArt="1">
              <a:prstTxWarp prst="textArchUp">
                <a:avLst>
                  <a:gd name="adj" fmla="val 10800000"/>
                </a:avLst>
              </a:prstTxWarp>
            </a:bodyPr>
            <a:lstStyle/>
            <a:p>
              <a:pPr algn="ctr" rtl="1">
                <a:buNone/>
              </a:pPr>
              <a:r>
                <a:rPr lang="ar-DZ" sz="3600" kern="10" spc="0" dirty="0" smtClean="0">
                  <a:ln>
                    <a:noFill/>
                  </a:ln>
                  <a:solidFill>
                    <a:srgbClr val="000080"/>
                  </a:solidFill>
                  <a:effectLst/>
                  <a:latin typeface="AF_Aseer"/>
                </a:rPr>
                <a:t>جامعــــــة محمد خيضــــــــــــر</a:t>
              </a:r>
              <a:endParaRPr lang="ar-DZ" sz="3600" kern="10" spc="0" dirty="0">
                <a:ln>
                  <a:noFill/>
                </a:ln>
                <a:solidFill>
                  <a:srgbClr val="000080"/>
                </a:solidFill>
                <a:effectLst/>
                <a:latin typeface="AF_Aseer"/>
              </a:endParaRPr>
            </a:p>
          </p:txBody>
        </p:sp>
        <p:sp>
          <p:nvSpPr>
            <p:cNvPr id="15" name="WordArt 5"/>
            <p:cNvSpPr>
              <a:spLocks noChangeArrowheads="1" noChangeShapeType="1" noTextEdit="1"/>
            </p:cNvSpPr>
            <p:nvPr/>
          </p:nvSpPr>
          <p:spPr bwMode="auto">
            <a:xfrm>
              <a:off x="4316" y="7018"/>
              <a:ext cx="490" cy="123"/>
            </a:xfrm>
            <a:prstGeom prst="rect">
              <a:avLst/>
            </a:prstGeom>
            <a:extLst>
              <a:ext uri="{91240B29-F687-4F45-9708-019B960494DF}">
                <a14:hiddenLine xmlns:a14="http://schemas.microsoft.com/office/drawing/2010/main" xmlns="" w="9525">
                  <a:solidFill>
                    <a:srgbClr val="000000"/>
                  </a:solidFill>
                  <a:round/>
                  <a:headEnd/>
                  <a:tailEnd/>
                </a14:hiddenLine>
              </a:ext>
              <a:ext uri="{AF507438-7753-43E0-B8FC-AC1667EBCBE1}">
                <a14:hiddenEffects xmlns:a14="http://schemas.microsoft.com/office/drawing/2010/main" xmlns="">
                  <a:effectLst/>
                </a14:hiddenEffects>
              </a:ext>
            </a:extLst>
          </p:spPr>
          <p:txBody>
            <a:bodyPr wrap="none" fromWordArt="1">
              <a:prstTxWarp prst="textPlain">
                <a:avLst>
                  <a:gd name="adj" fmla="val 50000"/>
                </a:avLst>
              </a:prstTxWarp>
            </a:bodyPr>
            <a:lstStyle/>
            <a:p>
              <a:pPr algn="ctr" rtl="1">
                <a:buNone/>
              </a:pPr>
              <a:r>
                <a:rPr lang="ar-DZ" sz="3600" kern="10" spc="0" dirty="0" smtClean="0">
                  <a:ln>
                    <a:noFill/>
                  </a:ln>
                  <a:solidFill>
                    <a:srgbClr val="000080"/>
                  </a:solidFill>
                  <a:effectLst/>
                  <a:latin typeface="AF_Aseer"/>
                </a:rPr>
                <a:t>بــســكــــــــــــرة</a:t>
              </a:r>
              <a:endParaRPr lang="ar-DZ" sz="3600" kern="10" spc="0" dirty="0">
                <a:ln>
                  <a:noFill/>
                </a:ln>
                <a:solidFill>
                  <a:srgbClr val="000080"/>
                </a:solidFill>
                <a:effectLst/>
                <a:latin typeface="AF_Aseer"/>
              </a:endParaRPr>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with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additive="base">
                                        <p:cTn id="7"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anim calcmode="lin" valueType="num">
                                      <p:cBhvr additive="base">
                                        <p:cTn id="11" dur="500" fill="hold"/>
                                        <p:tgtEl>
                                          <p:spTgt spid="4">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4">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anim calcmode="lin" valueType="num">
                                      <p:cBhvr additive="base">
                                        <p:cTn id="15" dur="500" fill="hold"/>
                                        <p:tgtEl>
                                          <p:spTgt spid="4">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4">
                                            <p:txEl>
                                              <p:pRg st="2" end="2"/>
                                            </p:txEl>
                                          </p:spTgt>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4">
                                            <p:txEl>
                                              <p:pRg st="3" end="3"/>
                                            </p:txEl>
                                          </p:spTgt>
                                        </p:tgtEl>
                                        <p:attrNameLst>
                                          <p:attrName>style.visibility</p:attrName>
                                        </p:attrNameLst>
                                      </p:cBhvr>
                                      <p:to>
                                        <p:strVal val="visible"/>
                                      </p:to>
                                    </p:set>
                                    <p:anim calcmode="lin" valueType="num">
                                      <p:cBhvr additive="base">
                                        <p:cTn id="19" dur="500" fill="hold"/>
                                        <p:tgtEl>
                                          <p:spTgt spid="4">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4">
                                            <p:txEl>
                                              <p:pRg st="3" end="3"/>
                                            </p:txEl>
                                          </p:spTgt>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4">
                                            <p:txEl>
                                              <p:pRg st="4" end="4"/>
                                            </p:txEl>
                                          </p:spTgt>
                                        </p:tgtEl>
                                        <p:attrNameLst>
                                          <p:attrName>style.visibility</p:attrName>
                                        </p:attrNameLst>
                                      </p:cBhvr>
                                      <p:to>
                                        <p:strVal val="visible"/>
                                      </p:to>
                                    </p:set>
                                    <p:anim calcmode="lin" valueType="num">
                                      <p:cBhvr additive="base">
                                        <p:cTn id="23" dur="500" fill="hold"/>
                                        <p:tgtEl>
                                          <p:spTgt spid="4">
                                            <p:txEl>
                                              <p:pRg st="4" end="4"/>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4">
                                            <p:txEl>
                                              <p:pRg st="4" end="4"/>
                                            </p:txEl>
                                          </p:spTgt>
                                        </p:tgtEl>
                                        <p:attrNameLst>
                                          <p:attrName>ppt_y</p:attrName>
                                        </p:attrNameLst>
                                      </p:cBhvr>
                                      <p:tavLst>
                                        <p:tav tm="0">
                                          <p:val>
                                            <p:strVal val="1+#ppt_h/2"/>
                                          </p:val>
                                        </p:tav>
                                        <p:tav tm="100000">
                                          <p:val>
                                            <p:strVal val="#ppt_y"/>
                                          </p:val>
                                        </p:tav>
                                      </p:tavLst>
                                    </p:anim>
                                  </p:childTnLst>
                                </p:cTn>
                              </p:par>
                              <p:par>
                                <p:cTn id="25" presetID="2" presetClass="entr" presetSubtype="4" fill="hold" nodeType="withEffect">
                                  <p:stCondLst>
                                    <p:cond delay="0"/>
                                  </p:stCondLst>
                                  <p:childTnLst>
                                    <p:set>
                                      <p:cBhvr>
                                        <p:cTn id="26" dur="1" fill="hold">
                                          <p:stCondLst>
                                            <p:cond delay="0"/>
                                          </p:stCondLst>
                                        </p:cTn>
                                        <p:tgtEl>
                                          <p:spTgt spid="4">
                                            <p:txEl>
                                              <p:pRg st="5" end="5"/>
                                            </p:txEl>
                                          </p:spTgt>
                                        </p:tgtEl>
                                        <p:attrNameLst>
                                          <p:attrName>style.visibility</p:attrName>
                                        </p:attrNameLst>
                                      </p:cBhvr>
                                      <p:to>
                                        <p:strVal val="visible"/>
                                      </p:to>
                                    </p:set>
                                    <p:anim calcmode="lin" valueType="num">
                                      <p:cBhvr additive="base">
                                        <p:cTn id="27" dur="500" fill="hold"/>
                                        <p:tgtEl>
                                          <p:spTgt spid="4">
                                            <p:txEl>
                                              <p:pRg st="5" end="5"/>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4">
                                            <p:txEl>
                                              <p:pRg st="5" end="5"/>
                                            </p:txEl>
                                          </p:spTgt>
                                        </p:tgtEl>
                                        <p:attrNameLst>
                                          <p:attrName>ppt_y</p:attrName>
                                        </p:attrNameLst>
                                      </p:cBhvr>
                                      <p:tavLst>
                                        <p:tav tm="0">
                                          <p:val>
                                            <p:strVal val="1+#ppt_h/2"/>
                                          </p:val>
                                        </p:tav>
                                        <p:tav tm="100000">
                                          <p:val>
                                            <p:strVal val="#ppt_y"/>
                                          </p:val>
                                        </p:tav>
                                      </p:tavLst>
                                    </p:anim>
                                  </p:childTnLst>
                                </p:cTn>
                              </p:par>
                              <p:par>
                                <p:cTn id="29" presetID="2" presetClass="entr" presetSubtype="4" fill="hold" nodeType="withEffect">
                                  <p:stCondLst>
                                    <p:cond delay="0"/>
                                  </p:stCondLst>
                                  <p:childTnLst>
                                    <p:set>
                                      <p:cBhvr>
                                        <p:cTn id="30" dur="1" fill="hold">
                                          <p:stCondLst>
                                            <p:cond delay="0"/>
                                          </p:stCondLst>
                                        </p:cTn>
                                        <p:tgtEl>
                                          <p:spTgt spid="4">
                                            <p:txEl>
                                              <p:pRg st="6" end="6"/>
                                            </p:txEl>
                                          </p:spTgt>
                                        </p:tgtEl>
                                        <p:attrNameLst>
                                          <p:attrName>style.visibility</p:attrName>
                                        </p:attrNameLst>
                                      </p:cBhvr>
                                      <p:to>
                                        <p:strVal val="visible"/>
                                      </p:to>
                                    </p:set>
                                    <p:anim calcmode="lin" valueType="num">
                                      <p:cBhvr additive="base">
                                        <p:cTn id="31" dur="500" fill="hold"/>
                                        <p:tgtEl>
                                          <p:spTgt spid="4">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4">
                                            <p:txEl>
                                              <p:pRg st="6" end="6"/>
                                            </p:txEl>
                                          </p:spTgt>
                                        </p:tgtEl>
                                        <p:attrNameLst>
                                          <p:attrName>ppt_y</p:attrName>
                                        </p:attrNameLst>
                                      </p:cBhvr>
                                      <p:tavLst>
                                        <p:tav tm="0">
                                          <p:val>
                                            <p:strVal val="1+#ppt_h/2"/>
                                          </p:val>
                                        </p:tav>
                                        <p:tav tm="100000">
                                          <p:val>
                                            <p:strVal val="#ppt_y"/>
                                          </p:val>
                                        </p:tav>
                                      </p:tavLst>
                                    </p:anim>
                                  </p:childTnLst>
                                </p:cTn>
                              </p:par>
                              <p:par>
                                <p:cTn id="33" presetID="2" presetClass="entr" presetSubtype="4" fill="hold" nodeType="withEffect">
                                  <p:stCondLst>
                                    <p:cond delay="0"/>
                                  </p:stCondLst>
                                  <p:childTnLst>
                                    <p:set>
                                      <p:cBhvr>
                                        <p:cTn id="34" dur="1" fill="hold">
                                          <p:stCondLst>
                                            <p:cond delay="0"/>
                                          </p:stCondLst>
                                        </p:cTn>
                                        <p:tgtEl>
                                          <p:spTgt spid="4">
                                            <p:txEl>
                                              <p:pRg st="7" end="7"/>
                                            </p:txEl>
                                          </p:spTgt>
                                        </p:tgtEl>
                                        <p:attrNameLst>
                                          <p:attrName>style.visibility</p:attrName>
                                        </p:attrNameLst>
                                      </p:cBhvr>
                                      <p:to>
                                        <p:strVal val="visible"/>
                                      </p:to>
                                    </p:set>
                                    <p:anim calcmode="lin" valueType="num">
                                      <p:cBhvr additive="base">
                                        <p:cTn id="35" dur="500" fill="hold"/>
                                        <p:tgtEl>
                                          <p:spTgt spid="4">
                                            <p:txEl>
                                              <p:pRg st="7" end="7"/>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4">
                                            <p:txEl>
                                              <p:pRg st="7" end="7"/>
                                            </p:txEl>
                                          </p:spTgt>
                                        </p:tgtEl>
                                        <p:attrNameLst>
                                          <p:attrName>ppt_y</p:attrName>
                                        </p:attrNameLst>
                                      </p:cBhvr>
                                      <p:tavLst>
                                        <p:tav tm="0">
                                          <p:val>
                                            <p:strVal val="1+#ppt_h/2"/>
                                          </p:val>
                                        </p:tav>
                                        <p:tav tm="100000">
                                          <p:val>
                                            <p:strVal val="#ppt_y"/>
                                          </p:val>
                                        </p:tav>
                                      </p:tavLst>
                                    </p:anim>
                                  </p:childTnLst>
                                </p:cTn>
                              </p:par>
                              <p:par>
                                <p:cTn id="37" presetID="2" presetClass="entr" presetSubtype="4" fill="hold" nodeType="withEffect">
                                  <p:stCondLst>
                                    <p:cond delay="0"/>
                                  </p:stCondLst>
                                  <p:childTnLst>
                                    <p:set>
                                      <p:cBhvr>
                                        <p:cTn id="38" dur="1" fill="hold">
                                          <p:stCondLst>
                                            <p:cond delay="0"/>
                                          </p:stCondLst>
                                        </p:cTn>
                                        <p:tgtEl>
                                          <p:spTgt spid="4">
                                            <p:txEl>
                                              <p:pRg st="8" end="8"/>
                                            </p:txEl>
                                          </p:spTgt>
                                        </p:tgtEl>
                                        <p:attrNameLst>
                                          <p:attrName>style.visibility</p:attrName>
                                        </p:attrNameLst>
                                      </p:cBhvr>
                                      <p:to>
                                        <p:strVal val="visible"/>
                                      </p:to>
                                    </p:set>
                                    <p:anim calcmode="lin" valueType="num">
                                      <p:cBhvr additive="base">
                                        <p:cTn id="39" dur="500" fill="hold"/>
                                        <p:tgtEl>
                                          <p:spTgt spid="4">
                                            <p:txEl>
                                              <p:pRg st="8" end="8"/>
                                            </p:txEl>
                                          </p:spTgt>
                                        </p:tgtEl>
                                        <p:attrNameLst>
                                          <p:attrName>ppt_x</p:attrName>
                                        </p:attrNameLst>
                                      </p:cBhvr>
                                      <p:tavLst>
                                        <p:tav tm="0">
                                          <p:val>
                                            <p:strVal val="#ppt_x"/>
                                          </p:val>
                                        </p:tav>
                                        <p:tav tm="100000">
                                          <p:val>
                                            <p:strVal val="#ppt_x"/>
                                          </p:val>
                                        </p:tav>
                                      </p:tavLst>
                                    </p:anim>
                                    <p:anim calcmode="lin" valueType="num">
                                      <p:cBhvr additive="base">
                                        <p:cTn id="40" dur="500" fill="hold"/>
                                        <p:tgtEl>
                                          <p:spTgt spid="4">
                                            <p:txEl>
                                              <p:pRg st="8" end="8"/>
                                            </p:txEl>
                                          </p:spTgt>
                                        </p:tgtEl>
                                        <p:attrNameLst>
                                          <p:attrName>ppt_y</p:attrName>
                                        </p:attrNameLst>
                                      </p:cBhvr>
                                      <p:tavLst>
                                        <p:tav tm="0">
                                          <p:val>
                                            <p:strVal val="1+#ppt_h/2"/>
                                          </p:val>
                                        </p:tav>
                                        <p:tav tm="100000">
                                          <p:val>
                                            <p:strVal val="#ppt_y"/>
                                          </p:val>
                                        </p:tav>
                                      </p:tavLst>
                                    </p:anim>
                                  </p:childTnLst>
                                </p:cTn>
                              </p:par>
                              <p:par>
                                <p:cTn id="41" presetID="2" presetClass="entr" presetSubtype="4" fill="hold" nodeType="withEffect">
                                  <p:stCondLst>
                                    <p:cond delay="0"/>
                                  </p:stCondLst>
                                  <p:childTnLst>
                                    <p:set>
                                      <p:cBhvr>
                                        <p:cTn id="42" dur="1" fill="hold">
                                          <p:stCondLst>
                                            <p:cond delay="0"/>
                                          </p:stCondLst>
                                        </p:cTn>
                                        <p:tgtEl>
                                          <p:spTgt spid="4">
                                            <p:txEl>
                                              <p:pRg st="9" end="9"/>
                                            </p:txEl>
                                          </p:spTgt>
                                        </p:tgtEl>
                                        <p:attrNameLst>
                                          <p:attrName>style.visibility</p:attrName>
                                        </p:attrNameLst>
                                      </p:cBhvr>
                                      <p:to>
                                        <p:strVal val="visible"/>
                                      </p:to>
                                    </p:set>
                                    <p:anim calcmode="lin" valueType="num">
                                      <p:cBhvr additive="base">
                                        <p:cTn id="43" dur="500" fill="hold"/>
                                        <p:tgtEl>
                                          <p:spTgt spid="4">
                                            <p:txEl>
                                              <p:pRg st="9" end="9"/>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4">
                                            <p:txEl>
                                              <p:pRg st="9" end="9"/>
                                            </p:txEl>
                                          </p:spTgt>
                                        </p:tgtEl>
                                        <p:attrNameLst>
                                          <p:attrName>ppt_y</p:attrName>
                                        </p:attrNameLst>
                                      </p:cBhvr>
                                      <p:tavLst>
                                        <p:tav tm="0">
                                          <p:val>
                                            <p:strVal val="1+#ppt_h/2"/>
                                          </p:val>
                                        </p:tav>
                                        <p:tav tm="100000">
                                          <p:val>
                                            <p:strVal val="#ppt_y"/>
                                          </p:val>
                                        </p:tav>
                                      </p:tavLst>
                                    </p:anim>
                                  </p:childTnLst>
                                </p:cTn>
                              </p:par>
                              <p:par>
                                <p:cTn id="45" presetID="2" presetClass="entr" presetSubtype="4" fill="hold" nodeType="withEffect">
                                  <p:stCondLst>
                                    <p:cond delay="0"/>
                                  </p:stCondLst>
                                  <p:childTnLst>
                                    <p:set>
                                      <p:cBhvr>
                                        <p:cTn id="46" dur="1" fill="hold">
                                          <p:stCondLst>
                                            <p:cond delay="0"/>
                                          </p:stCondLst>
                                        </p:cTn>
                                        <p:tgtEl>
                                          <p:spTgt spid="4">
                                            <p:txEl>
                                              <p:pRg st="10" end="10"/>
                                            </p:txEl>
                                          </p:spTgt>
                                        </p:tgtEl>
                                        <p:attrNameLst>
                                          <p:attrName>style.visibility</p:attrName>
                                        </p:attrNameLst>
                                      </p:cBhvr>
                                      <p:to>
                                        <p:strVal val="visible"/>
                                      </p:to>
                                    </p:set>
                                    <p:anim calcmode="lin" valueType="num">
                                      <p:cBhvr additive="base">
                                        <p:cTn id="47" dur="500" fill="hold"/>
                                        <p:tgtEl>
                                          <p:spTgt spid="4">
                                            <p:txEl>
                                              <p:pRg st="10" end="10"/>
                                            </p:txEl>
                                          </p:spTgt>
                                        </p:tgtEl>
                                        <p:attrNameLst>
                                          <p:attrName>ppt_x</p:attrName>
                                        </p:attrNameLst>
                                      </p:cBhvr>
                                      <p:tavLst>
                                        <p:tav tm="0">
                                          <p:val>
                                            <p:strVal val="#ppt_x"/>
                                          </p:val>
                                        </p:tav>
                                        <p:tav tm="100000">
                                          <p:val>
                                            <p:strVal val="#ppt_x"/>
                                          </p:val>
                                        </p:tav>
                                      </p:tavLst>
                                    </p:anim>
                                    <p:anim calcmode="lin" valueType="num">
                                      <p:cBhvr additive="base">
                                        <p:cTn id="48" dur="500" fill="hold"/>
                                        <p:tgtEl>
                                          <p:spTgt spid="4">
                                            <p:txEl>
                                              <p:pRg st="10" end="1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813" name="Rectangle 5"/>
          <p:cNvSpPr>
            <a:spLocks noChangeArrowheads="1"/>
          </p:cNvSpPr>
          <p:nvPr/>
        </p:nvSpPr>
        <p:spPr bwMode="auto">
          <a:xfrm>
            <a:off x="381000" y="496669"/>
            <a:ext cx="8305801" cy="64633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lvl="0" algn="r" rtl="1" fontAlgn="base">
              <a:spcBef>
                <a:spcPct val="0"/>
              </a:spcBef>
              <a:spcAft>
                <a:spcPct val="0"/>
              </a:spcAft>
              <a:tabLst>
                <a:tab pos="104775" algn="r"/>
                <a:tab pos="161925" algn="r"/>
              </a:tabLst>
            </a:pPr>
            <a:r>
              <a:rPr kumimoji="0" lang="ar-DZ" sz="36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6. </a:t>
            </a:r>
            <a:r>
              <a:rPr kumimoji="0" lang="ar-SA" sz="36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معيار معدل العائد الداخلي</a:t>
            </a:r>
            <a:r>
              <a:rPr kumimoji="0" lang="ar-DZ" sz="36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 </a:t>
            </a:r>
            <a:r>
              <a:rPr lang="fr-FR" sz="3600" b="1" dirty="0" smtClean="0">
                <a:solidFill>
                  <a:srgbClr val="FF0000"/>
                </a:solidFill>
                <a:latin typeface="Times New Roman" pitchFamily="18" charset="0"/>
                <a:ea typeface="Calibri" pitchFamily="34" charset="0"/>
                <a:cs typeface="Times New Roman" pitchFamily="18" charset="0"/>
              </a:rPr>
              <a:t> </a:t>
            </a:r>
            <a:r>
              <a:rPr lang="fr-FR" sz="2400" b="1" dirty="0" smtClean="0">
                <a:solidFill>
                  <a:srgbClr val="FF0000"/>
                </a:solidFill>
                <a:latin typeface="Times New Roman" pitchFamily="18" charset="0"/>
                <a:ea typeface="Calibri" pitchFamily="34" charset="0"/>
                <a:cs typeface="Times New Roman" pitchFamily="18" charset="0"/>
              </a:rPr>
              <a:t>Taux de rentabilité interne</a:t>
            </a:r>
            <a:r>
              <a:rPr kumimoji="0" lang="ar-DZ" sz="24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  </a:t>
            </a:r>
            <a:endParaRPr kumimoji="0" lang="fr-FR" sz="3600" b="0" i="0" u="none" strike="noStrike" cap="none" normalizeH="0" baseline="0" dirty="0" smtClean="0">
              <a:ln>
                <a:noFill/>
              </a:ln>
              <a:solidFill>
                <a:srgbClr val="FF0000"/>
              </a:solidFill>
              <a:effectLst/>
              <a:latin typeface="Times New Roman" pitchFamily="18" charset="0"/>
              <a:cs typeface="Times New Roman" pitchFamily="18" charset="0"/>
            </a:endParaRPr>
          </a:p>
        </p:txBody>
      </p:sp>
      <p:sp>
        <p:nvSpPr>
          <p:cNvPr id="119814" name="Rectangle 6"/>
          <p:cNvSpPr>
            <a:spLocks noChangeArrowheads="1"/>
          </p:cNvSpPr>
          <p:nvPr/>
        </p:nvSpPr>
        <p:spPr bwMode="auto">
          <a:xfrm>
            <a:off x="0" y="45720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fr-FR"/>
          </a:p>
        </p:txBody>
      </p:sp>
      <p:sp>
        <p:nvSpPr>
          <p:cNvPr id="119815" name="Rectangle 7"/>
          <p:cNvSpPr>
            <a:spLocks noChangeArrowheads="1"/>
          </p:cNvSpPr>
          <p:nvPr/>
        </p:nvSpPr>
        <p:spPr bwMode="auto">
          <a:xfrm>
            <a:off x="381000" y="1358205"/>
            <a:ext cx="8458200" cy="95410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1" eaLnBrk="1" fontAlgn="base" latinLnBrk="0" hangingPunct="1">
              <a:lnSpc>
                <a:spcPct val="100000"/>
              </a:lnSpc>
              <a:spcBef>
                <a:spcPct val="0"/>
              </a:spcBef>
              <a:spcAft>
                <a:spcPct val="0"/>
              </a:spcAft>
              <a:buClrTx/>
              <a:buSzTx/>
              <a:buFontTx/>
              <a:buNone/>
              <a:tabLst/>
            </a:pPr>
            <a:r>
              <a:rPr kumimoji="0" lang="ar-DZ" sz="2800" b="1" i="0" u="none" strike="noStrike" cap="none" normalizeH="0" dirty="0" smtClean="0">
                <a:ln>
                  <a:noFill/>
                </a:ln>
                <a:solidFill>
                  <a:schemeClr val="bg1"/>
                </a:solidFill>
                <a:effectLst/>
                <a:latin typeface="Simplified Arabic"/>
                <a:ea typeface="Calibri" pitchFamily="34" charset="0"/>
                <a:cs typeface="Arial" pitchFamily="34" charset="0"/>
              </a:rPr>
              <a:t>    </a:t>
            </a:r>
            <a:r>
              <a:rPr kumimoji="0" lang="ar-DZ" sz="2800" b="1" i="0" u="none" strike="noStrike" cap="none" normalizeH="0" baseline="0" dirty="0" smtClean="0">
                <a:ln>
                  <a:noFill/>
                </a:ln>
                <a:solidFill>
                  <a:schemeClr val="bg1"/>
                </a:solidFill>
                <a:effectLst/>
                <a:latin typeface="Simplified Arabic"/>
                <a:ea typeface="Calibri" pitchFamily="34" charset="0"/>
                <a:cs typeface="Arial" pitchFamily="34" charset="0"/>
              </a:rPr>
              <a:t>هو الحد الأدنى من العائد على رأس المال الذي يجعل مجموع التدفقات النقدية الداخلة المخصومة يساوي تكلفة الاستثمار</a:t>
            </a:r>
            <a:r>
              <a:rPr kumimoji="0" lang="fr-FR" sz="2800" b="1" i="0" u="none" strike="noStrike" cap="none" normalizeH="0" baseline="0" dirty="0" smtClean="0">
                <a:ln>
                  <a:noFill/>
                </a:ln>
                <a:solidFill>
                  <a:schemeClr val="bg1"/>
                </a:solidFill>
                <a:effectLst/>
                <a:latin typeface="Simplified Arabic"/>
                <a:ea typeface="Calibri" pitchFamily="34" charset="0"/>
                <a:cs typeface="Arial" pitchFamily="34" charset="0"/>
              </a:rPr>
              <a:t>.</a:t>
            </a:r>
          </a:p>
        </p:txBody>
      </p:sp>
      <p:sp>
        <p:nvSpPr>
          <p:cNvPr id="11" name="Rectangle 10"/>
          <p:cNvSpPr/>
          <p:nvPr/>
        </p:nvSpPr>
        <p:spPr>
          <a:xfrm>
            <a:off x="381000" y="3872805"/>
            <a:ext cx="8382000" cy="1384995"/>
          </a:xfrm>
          <a:prstGeom prst="rect">
            <a:avLst/>
          </a:prstGeom>
        </p:spPr>
        <p:txBody>
          <a:bodyPr wrap="square">
            <a:spAutoFit/>
          </a:bodyPr>
          <a:lstStyle/>
          <a:p>
            <a:pPr algn="just" rtl="1"/>
            <a:r>
              <a:rPr lang="ar-DZ" sz="2800" b="1" dirty="0" smtClean="0">
                <a:solidFill>
                  <a:srgbClr val="FF0000"/>
                </a:solidFill>
                <a:latin typeface="Simplified Arabic"/>
                <a:ea typeface="Calibri" pitchFamily="34" charset="0"/>
                <a:cs typeface="Arial" pitchFamily="34" charset="0"/>
              </a:rPr>
              <a:t>تفسير: </a:t>
            </a:r>
          </a:p>
          <a:p>
            <a:pPr algn="just" rtl="1"/>
            <a:r>
              <a:rPr lang="ar-DZ" sz="2800" b="1" dirty="0" smtClean="0">
                <a:solidFill>
                  <a:srgbClr val="FF0000"/>
                </a:solidFill>
                <a:latin typeface="Simplified Arabic"/>
                <a:ea typeface="Calibri" pitchFamily="34" charset="0"/>
                <a:cs typeface="Arial" pitchFamily="34" charset="0"/>
              </a:rPr>
              <a:t>   </a:t>
            </a:r>
            <a:r>
              <a:rPr lang="ar-DZ" sz="2800" b="1" dirty="0" smtClean="0">
                <a:solidFill>
                  <a:schemeClr val="bg1"/>
                </a:solidFill>
                <a:latin typeface="Simplified Arabic"/>
                <a:ea typeface="Calibri" pitchFamily="34" charset="0"/>
                <a:cs typeface="Arial" pitchFamily="34" charset="0"/>
              </a:rPr>
              <a:t>عند معدل العائد الداخلي، لا تبقى أي أرباح صافية بعد اقتطاع تكلفة رأس المال من خلال عملة الخصم</a:t>
            </a:r>
            <a:r>
              <a:rPr lang="ar-DZ" sz="2800" b="1" dirty="0" smtClean="0">
                <a:solidFill>
                  <a:schemeClr val="bg1"/>
                </a:solidFill>
                <a:latin typeface="Arial" pitchFamily="34" charset="0"/>
                <a:ea typeface="Calibri" pitchFamily="34" charset="0"/>
                <a:cs typeface="Arial" pitchFamily="34" charset="0"/>
              </a:rPr>
              <a:t>.</a:t>
            </a:r>
            <a:endParaRPr lang="fr-FR" sz="2800" dirty="0"/>
          </a:p>
        </p:txBody>
      </p:sp>
      <p:grpSp>
        <p:nvGrpSpPr>
          <p:cNvPr id="119816" name="Group 8"/>
          <p:cNvGrpSpPr>
            <a:grpSpLocks/>
          </p:cNvGrpSpPr>
          <p:nvPr/>
        </p:nvGrpSpPr>
        <p:grpSpPr bwMode="auto">
          <a:xfrm>
            <a:off x="2590800" y="5441950"/>
            <a:ext cx="3433762" cy="654050"/>
            <a:chOff x="4073" y="4129"/>
            <a:chExt cx="3044" cy="469"/>
          </a:xfrm>
        </p:grpSpPr>
        <p:sp>
          <p:nvSpPr>
            <p:cNvPr id="119817" name="Zone de texte 2"/>
            <p:cNvSpPr txBox="1">
              <a:spLocks noChangeArrowheads="1"/>
            </p:cNvSpPr>
            <p:nvPr/>
          </p:nvSpPr>
          <p:spPr bwMode="auto">
            <a:xfrm>
              <a:off x="4073" y="4163"/>
              <a:ext cx="1260" cy="435"/>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dirty="0" smtClean="0">
                  <a:ln>
                    <a:noFill/>
                  </a:ln>
                  <a:solidFill>
                    <a:srgbClr val="FF0000"/>
                  </a:solidFill>
                  <a:effectLst/>
                  <a:latin typeface="Times New Roman" pitchFamily="18" charset="0"/>
                  <a:ea typeface="Arial" pitchFamily="34" charset="0"/>
                  <a:cs typeface="Times New Roman" pitchFamily="18" charset="0"/>
                </a:rPr>
                <a:t>i = TIR</a:t>
              </a:r>
              <a:endParaRPr kumimoji="0" lang="fr-FR" sz="2800" b="0" i="0" u="none" strike="noStrike" cap="none" normalizeH="0" baseline="0" dirty="0" smtClean="0">
                <a:ln>
                  <a:noFill/>
                </a:ln>
                <a:solidFill>
                  <a:srgbClr val="FF0000"/>
                </a:solidFill>
                <a:effectLst/>
                <a:latin typeface="Times New Roman" pitchFamily="18" charset="0"/>
                <a:cs typeface="Times New Roman" pitchFamily="18" charset="0"/>
              </a:endParaRPr>
            </a:p>
          </p:txBody>
        </p:sp>
        <p:sp>
          <p:nvSpPr>
            <p:cNvPr id="119818" name="Flèche droite 459"/>
            <p:cNvSpPr>
              <a:spLocks noChangeArrowheads="1"/>
            </p:cNvSpPr>
            <p:nvPr/>
          </p:nvSpPr>
          <p:spPr bwMode="auto">
            <a:xfrm>
              <a:off x="5378" y="4279"/>
              <a:ext cx="330" cy="225"/>
            </a:xfrm>
            <a:prstGeom prst="rightArrow">
              <a:avLst>
                <a:gd name="adj1" fmla="val 50000"/>
                <a:gd name="adj2" fmla="val 50002"/>
              </a:avLst>
            </a:prstGeom>
            <a:solidFill>
              <a:srgbClr val="808080"/>
            </a:solidFill>
            <a:ln w="25400" algn="ctr">
              <a:solidFill>
                <a:srgbClr val="808080"/>
              </a:solidFill>
              <a:miter lim="800000"/>
              <a:headEnd/>
              <a:tailEnd/>
            </a:ln>
          </p:spPr>
          <p:txBody>
            <a:bodyPr vert="horz" wrap="square" lIns="91440" tIns="45720" rIns="91440" bIns="45720" numCol="1" anchor="ctr" anchorCtr="0" compatLnSpc="1">
              <a:prstTxWarp prst="textNoShape">
                <a:avLst/>
              </a:prstTxWarp>
            </a:bodyPr>
            <a:lstStyle/>
            <a:p>
              <a:endParaRPr lang="fr-FR" sz="2800">
                <a:solidFill>
                  <a:srgbClr val="FF0000"/>
                </a:solidFill>
                <a:latin typeface="Times New Roman" pitchFamily="18" charset="0"/>
                <a:cs typeface="Times New Roman" pitchFamily="18" charset="0"/>
              </a:endParaRPr>
            </a:p>
          </p:txBody>
        </p:sp>
        <p:sp>
          <p:nvSpPr>
            <p:cNvPr id="119819" name="Zone de texte 2"/>
            <p:cNvSpPr txBox="1">
              <a:spLocks noChangeArrowheads="1"/>
            </p:cNvSpPr>
            <p:nvPr/>
          </p:nvSpPr>
          <p:spPr bwMode="auto">
            <a:xfrm>
              <a:off x="5768" y="4129"/>
              <a:ext cx="1349" cy="435"/>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dirty="0" smtClean="0">
                  <a:ln>
                    <a:noFill/>
                  </a:ln>
                  <a:solidFill>
                    <a:srgbClr val="FF0000"/>
                  </a:solidFill>
                  <a:effectLst/>
                  <a:latin typeface="Times New Roman" pitchFamily="18" charset="0"/>
                  <a:ea typeface="Arial" pitchFamily="34" charset="0"/>
                  <a:cs typeface="Times New Roman" pitchFamily="18" charset="0"/>
                </a:rPr>
                <a:t>VAN = 0</a:t>
              </a:r>
              <a:endParaRPr kumimoji="0" lang="fr-FR" sz="2800" b="0" i="0" u="none" strike="noStrike" cap="none" normalizeH="0" baseline="0" dirty="0" smtClean="0">
                <a:ln>
                  <a:noFill/>
                </a:ln>
                <a:solidFill>
                  <a:srgbClr val="FF0000"/>
                </a:solidFill>
                <a:effectLst/>
                <a:latin typeface="Times New Roman" pitchFamily="18" charset="0"/>
                <a:cs typeface="Times New Roman" pitchFamily="18" charset="0"/>
              </a:endParaRPr>
            </a:p>
          </p:txBody>
        </p:sp>
      </p:grpSp>
      <p:sp>
        <p:nvSpPr>
          <p:cNvPr id="10" name="Rectangle 7"/>
          <p:cNvSpPr>
            <a:spLocks noChangeArrowheads="1"/>
          </p:cNvSpPr>
          <p:nvPr/>
        </p:nvSpPr>
        <p:spPr bwMode="auto">
          <a:xfrm>
            <a:off x="381000" y="2627293"/>
            <a:ext cx="8458200" cy="95410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1" eaLnBrk="1" fontAlgn="base" latinLnBrk="0" hangingPunct="1">
              <a:lnSpc>
                <a:spcPct val="100000"/>
              </a:lnSpc>
              <a:spcBef>
                <a:spcPct val="0"/>
              </a:spcBef>
              <a:spcAft>
                <a:spcPct val="0"/>
              </a:spcAft>
              <a:buClrTx/>
              <a:buSzTx/>
              <a:buFontTx/>
              <a:buNone/>
              <a:tabLst/>
            </a:pPr>
            <a:r>
              <a:rPr kumimoji="0" lang="ar-DZ" sz="2800" b="1" i="0" u="none" strike="noStrike" cap="none" normalizeH="0" dirty="0" smtClean="0">
                <a:ln>
                  <a:noFill/>
                </a:ln>
                <a:solidFill>
                  <a:schemeClr val="bg1"/>
                </a:solidFill>
                <a:effectLst/>
                <a:latin typeface="Simplified Arabic"/>
                <a:ea typeface="Calibri" pitchFamily="34" charset="0"/>
                <a:cs typeface="Arial" pitchFamily="34" charset="0"/>
              </a:rPr>
              <a:t>    </a:t>
            </a:r>
            <a:r>
              <a:rPr kumimoji="0" lang="ar-DZ" sz="2800" b="1" i="0" u="none" strike="noStrike" cap="none" normalizeH="0" baseline="0" dirty="0" smtClean="0">
                <a:ln>
                  <a:noFill/>
                </a:ln>
                <a:solidFill>
                  <a:schemeClr val="bg1"/>
                </a:solidFill>
                <a:effectLst/>
                <a:latin typeface="Simplified Arabic"/>
                <a:ea typeface="Calibri" pitchFamily="34" charset="0"/>
                <a:cs typeface="Arial" pitchFamily="34" charset="0"/>
              </a:rPr>
              <a:t>هو معدل الخصم(تكلفة رأس المال) الذي تنعدم عنه القيمة الحالية الصافية للمشروع.</a:t>
            </a:r>
            <a:endParaRPr kumimoji="0" lang="fr-FR" sz="2800" b="1" i="0" u="none" strike="noStrike" cap="none" normalizeH="0" baseline="0" dirty="0" smtClean="0">
              <a:ln>
                <a:noFill/>
              </a:ln>
              <a:solidFill>
                <a:schemeClr val="bg1"/>
              </a:solidFill>
              <a:effectLst/>
              <a:latin typeface="Arial" pitchFamily="34" charset="0"/>
              <a:cs typeface="Arial" pitchFamily="34" charset="0"/>
            </a:endParaRPr>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1" name="Groupe 50"/>
          <p:cNvGrpSpPr/>
          <p:nvPr/>
        </p:nvGrpSpPr>
        <p:grpSpPr>
          <a:xfrm>
            <a:off x="381000" y="1751983"/>
            <a:ext cx="7326006" cy="5029817"/>
            <a:chOff x="522299" y="686364"/>
            <a:chExt cx="7326006" cy="5029817"/>
          </a:xfrm>
        </p:grpSpPr>
        <p:grpSp>
          <p:nvGrpSpPr>
            <p:cNvPr id="49" name="Groupe 48"/>
            <p:cNvGrpSpPr/>
            <p:nvPr/>
          </p:nvGrpSpPr>
          <p:grpSpPr>
            <a:xfrm>
              <a:off x="522299" y="686364"/>
              <a:ext cx="7326006" cy="5029817"/>
              <a:chOff x="522299" y="686364"/>
              <a:chExt cx="7326006" cy="5029817"/>
            </a:xfrm>
          </p:grpSpPr>
          <p:grpSp>
            <p:nvGrpSpPr>
              <p:cNvPr id="122882" name="Group 2"/>
              <p:cNvGrpSpPr>
                <a:grpSpLocks/>
              </p:cNvGrpSpPr>
              <p:nvPr/>
            </p:nvGrpSpPr>
            <p:grpSpPr bwMode="auto">
              <a:xfrm>
                <a:off x="522299" y="686364"/>
                <a:ext cx="7326006" cy="5029817"/>
                <a:chOff x="682" y="2677"/>
                <a:chExt cx="4143" cy="4259"/>
              </a:xfrm>
            </p:grpSpPr>
            <p:cxnSp>
              <p:nvCxnSpPr>
                <p:cNvPr id="122883" name="Connecteur droit avec flèche 463"/>
                <p:cNvCxnSpPr>
                  <a:cxnSpLocks noChangeShapeType="1"/>
                </p:cNvCxnSpPr>
                <p:nvPr/>
              </p:nvCxnSpPr>
              <p:spPr bwMode="auto">
                <a:xfrm>
                  <a:off x="1643" y="5982"/>
                  <a:ext cx="2085" cy="1"/>
                </a:xfrm>
                <a:prstGeom prst="straightConnector1">
                  <a:avLst/>
                </a:prstGeom>
                <a:noFill/>
                <a:ln w="38100" algn="ctr">
                  <a:solidFill>
                    <a:srgbClr val="000000"/>
                  </a:solidFill>
                  <a:round/>
                  <a:headEnd/>
                  <a:tailEnd type="arrow" w="med" len="med"/>
                </a:ln>
                <a:effectLst>
                  <a:outerShdw dist="20000" dir="5400000" rotWithShape="0">
                    <a:srgbClr val="000000">
                      <a:alpha val="37999"/>
                    </a:srgbClr>
                  </a:outerShdw>
                </a:effectLst>
              </p:spPr>
            </p:cxnSp>
            <p:sp>
              <p:nvSpPr>
                <p:cNvPr id="122884" name="Zone de texte 465"/>
                <p:cNvSpPr txBox="1">
                  <a:spLocks noChangeArrowheads="1"/>
                </p:cNvSpPr>
                <p:nvPr/>
              </p:nvSpPr>
              <p:spPr bwMode="auto">
                <a:xfrm>
                  <a:off x="3758" y="5691"/>
                  <a:ext cx="1067" cy="555"/>
                </a:xfrm>
                <a:prstGeom prst="rect">
                  <a:avLst/>
                </a:prstGeom>
                <a:solidFill>
                  <a:srgbClr val="FFFFFF"/>
                </a:solidFill>
                <a:ln w="635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0" eaLnBrk="1" fontAlgn="base" latinLnBrk="0" hangingPunct="1">
                    <a:lnSpc>
                      <a:spcPct val="100000"/>
                    </a:lnSpc>
                    <a:spcBef>
                      <a:spcPct val="0"/>
                    </a:spcBef>
                    <a:spcAft>
                      <a:spcPts val="1000"/>
                    </a:spcAft>
                    <a:buClrTx/>
                    <a:buSzTx/>
                    <a:buFontTx/>
                    <a:buNone/>
                    <a:tabLst/>
                  </a:pPr>
                  <a:r>
                    <a:rPr kumimoji="0" lang="ar-DZ"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معدل الخصم</a:t>
                  </a: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 i</a:t>
                  </a:r>
                  <a:endParaRPr kumimoji="0" lang="fr-FR" sz="28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122885" name="Arc 468"/>
                <p:cNvSpPr>
                  <a:spLocks/>
                </p:cNvSpPr>
                <p:nvPr/>
              </p:nvSpPr>
              <p:spPr bwMode="auto">
                <a:xfrm rot="10800000">
                  <a:off x="1643" y="2677"/>
                  <a:ext cx="2714" cy="3970"/>
                </a:xfrm>
                <a:custGeom>
                  <a:avLst/>
                  <a:gdLst>
                    <a:gd name="T0" fmla="*/ 861695 w 1723390"/>
                    <a:gd name="T1" fmla="*/ 0 h 2562225"/>
                    <a:gd name="T2" fmla="*/ 1723390 w 1723390"/>
                    <a:gd name="T3" fmla="*/ 1281113 h 2562225"/>
                    <a:gd name="T4" fmla="*/ 0 60000 65536"/>
                    <a:gd name="T5" fmla="*/ 0 60000 65536"/>
                  </a:gdLst>
                  <a:ahLst/>
                  <a:cxnLst>
                    <a:cxn ang="T4">
                      <a:pos x="T0" y="T1"/>
                    </a:cxn>
                    <a:cxn ang="T5">
                      <a:pos x="T2" y="T3"/>
                    </a:cxn>
                  </a:cxnLst>
                  <a:rect l="0" t="0" r="r" b="b"/>
                  <a:pathLst>
                    <a:path w="1723390" h="2562225" stroke="0">
                      <a:moveTo>
                        <a:pt x="861695" y="0"/>
                      </a:moveTo>
                      <a:cubicBezTo>
                        <a:pt x="1337596" y="0"/>
                        <a:pt x="1723390" y="573574"/>
                        <a:pt x="1723390" y="1281113"/>
                      </a:cubicBezTo>
                      <a:lnTo>
                        <a:pt x="861695" y="1281113"/>
                      </a:lnTo>
                      <a:lnTo>
                        <a:pt x="861695" y="0"/>
                      </a:lnTo>
                      <a:close/>
                    </a:path>
                    <a:path w="1723390" h="2562225" fill="none">
                      <a:moveTo>
                        <a:pt x="861695" y="0"/>
                      </a:moveTo>
                      <a:cubicBezTo>
                        <a:pt x="1337596" y="0"/>
                        <a:pt x="1723390" y="573574"/>
                        <a:pt x="1723390" y="1281113"/>
                      </a:cubicBezTo>
                    </a:path>
                  </a:pathLst>
                </a:custGeom>
                <a:noFill/>
                <a:ln w="38100" cap="flat" cmpd="sng" algn="ctr">
                  <a:solidFill>
                    <a:srgbClr val="FF0000"/>
                  </a:solidFill>
                  <a:prstDash val="solid"/>
                  <a:round/>
                  <a:headEnd/>
                  <a:tailEnd/>
                </a:ln>
              </p:spPr>
              <p:txBody>
                <a:bodyPr vert="horz" wrap="square" lIns="91440" tIns="45720" rIns="91440" bIns="45720" numCol="1" anchor="ctr" anchorCtr="0" compatLnSpc="1">
                  <a:prstTxWarp prst="textNoShape">
                    <a:avLst/>
                  </a:prstTxWarp>
                </a:bodyPr>
                <a:lstStyle/>
                <a:p>
                  <a:endParaRPr lang="fr-FR" sz="2800">
                    <a:solidFill>
                      <a:schemeClr val="bg1"/>
                    </a:solidFill>
                    <a:latin typeface="Times New Roman" pitchFamily="18" charset="0"/>
                    <a:cs typeface="Times New Roman" pitchFamily="18" charset="0"/>
                  </a:endParaRPr>
                </a:p>
              </p:txBody>
            </p:sp>
            <p:sp>
              <p:nvSpPr>
                <p:cNvPr id="122886" name="Connecteur droit 470"/>
                <p:cNvSpPr>
                  <a:spLocks noChangeShapeType="1"/>
                </p:cNvSpPr>
                <p:nvPr/>
              </p:nvSpPr>
              <p:spPr bwMode="auto">
                <a:xfrm>
                  <a:off x="2677" y="5473"/>
                  <a:ext cx="750" cy="0"/>
                </a:xfrm>
                <a:prstGeom prst="line">
                  <a:avLst/>
                </a:prstGeom>
                <a:noFill/>
                <a:ln w="25400" algn="ctr">
                  <a:solidFill>
                    <a:srgbClr val="000000"/>
                  </a:solidFill>
                  <a:prstDash val="solid"/>
                  <a:round/>
                  <a:headEnd/>
                  <a:tailEnd/>
                </a:ln>
                <a:effectLst>
                  <a:outerShdw dist="20000" dir="5400000" rotWithShape="0">
                    <a:srgbClr val="000000">
                      <a:alpha val="37999"/>
                    </a:srgbClr>
                  </a:outerShdw>
                </a:effectLst>
              </p:spPr>
              <p:txBody>
                <a:bodyPr vert="horz" wrap="square" lIns="91440" tIns="45720" rIns="91440" bIns="45720" numCol="1" anchor="t" anchorCtr="0" compatLnSpc="1">
                  <a:prstTxWarp prst="textNoShape">
                    <a:avLst/>
                  </a:prstTxWarp>
                </a:bodyPr>
                <a:lstStyle/>
                <a:p>
                  <a:endParaRPr lang="fr-FR" sz="2800">
                    <a:solidFill>
                      <a:schemeClr val="bg1"/>
                    </a:solidFill>
                    <a:latin typeface="Times New Roman" pitchFamily="18" charset="0"/>
                    <a:cs typeface="Times New Roman" pitchFamily="18" charset="0"/>
                  </a:endParaRPr>
                </a:p>
              </p:txBody>
            </p:sp>
            <p:sp>
              <p:nvSpPr>
                <p:cNvPr id="122887" name="Zone de texte 475"/>
                <p:cNvSpPr txBox="1">
                  <a:spLocks noChangeArrowheads="1"/>
                </p:cNvSpPr>
                <p:nvPr/>
              </p:nvSpPr>
              <p:spPr bwMode="auto">
                <a:xfrm>
                  <a:off x="2633" y="5032"/>
                  <a:ext cx="986" cy="405"/>
                </a:xfrm>
                <a:prstGeom prst="rect">
                  <a:avLst/>
                </a:prstGeom>
                <a:solidFill>
                  <a:srgbClr val="FFFFFF"/>
                </a:solidFill>
                <a:ln w="635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smtClean="0">
                      <a:ln>
                        <a:noFill/>
                      </a:ln>
                      <a:solidFill>
                        <a:schemeClr val="bg1"/>
                      </a:solidFill>
                      <a:effectLst/>
                      <a:latin typeface="Times New Roman" pitchFamily="18" charset="0"/>
                      <a:ea typeface="Arial" pitchFamily="34" charset="0"/>
                      <a:cs typeface="Times New Roman" pitchFamily="18" charset="0"/>
                    </a:rPr>
                    <a:t>TIR </a:t>
                  </a:r>
                  <a:r>
                    <a:rPr kumimoji="0" lang="ar-SA" sz="2800" b="1" i="0" u="none" strike="noStrike" cap="none" normalizeH="0" baseline="0" smtClean="0">
                      <a:ln>
                        <a:noFill/>
                      </a:ln>
                      <a:solidFill>
                        <a:schemeClr val="bg1"/>
                      </a:solidFill>
                      <a:effectLst/>
                      <a:latin typeface="Times New Roman" pitchFamily="18" charset="0"/>
                      <a:ea typeface="Arial" pitchFamily="34" charset="0"/>
                      <a:cs typeface="Times New Roman" pitchFamily="18" charset="0"/>
                    </a:rPr>
                    <a:t>تقريبي</a:t>
                  </a:r>
                  <a:endParaRPr kumimoji="0" lang="fr-FR" sz="2800" b="0" i="0" u="none" strike="noStrike" cap="none" normalizeH="0" baseline="0" smtClean="0">
                    <a:ln>
                      <a:noFill/>
                    </a:ln>
                    <a:solidFill>
                      <a:schemeClr val="bg1"/>
                    </a:solidFill>
                    <a:effectLst/>
                    <a:latin typeface="Times New Roman" pitchFamily="18" charset="0"/>
                    <a:cs typeface="Times New Roman" pitchFamily="18" charset="0"/>
                  </a:endParaRPr>
                </a:p>
              </p:txBody>
            </p:sp>
            <p:sp>
              <p:nvSpPr>
                <p:cNvPr id="122888" name="Connecteur droit 477"/>
                <p:cNvSpPr>
                  <a:spLocks noChangeShapeType="1"/>
                </p:cNvSpPr>
                <p:nvPr/>
              </p:nvSpPr>
              <p:spPr bwMode="auto">
                <a:xfrm>
                  <a:off x="2765" y="6012"/>
                  <a:ext cx="0" cy="642"/>
                </a:xfrm>
                <a:prstGeom prst="line">
                  <a:avLst/>
                </a:prstGeom>
                <a:noFill/>
                <a:ln w="25400" algn="ctr">
                  <a:solidFill>
                    <a:srgbClr val="000000"/>
                  </a:solidFill>
                  <a:prstDash val="dash"/>
                  <a:round/>
                  <a:headEnd/>
                  <a:tailEnd/>
                </a:ln>
              </p:spPr>
              <p:txBody>
                <a:bodyPr vert="horz" wrap="square" lIns="91440" tIns="45720" rIns="91440" bIns="45720" numCol="1" anchor="t" anchorCtr="0" compatLnSpc="1">
                  <a:prstTxWarp prst="textNoShape">
                    <a:avLst/>
                  </a:prstTxWarp>
                </a:bodyPr>
                <a:lstStyle/>
                <a:p>
                  <a:endParaRPr lang="fr-FR" sz="2800">
                    <a:solidFill>
                      <a:schemeClr val="bg1"/>
                    </a:solidFill>
                    <a:latin typeface="Times New Roman" pitchFamily="18" charset="0"/>
                    <a:cs typeface="Times New Roman" pitchFamily="18" charset="0"/>
                  </a:endParaRPr>
                </a:p>
              </p:txBody>
            </p:sp>
            <p:sp>
              <p:nvSpPr>
                <p:cNvPr id="122889" name="Zone de texte 478"/>
                <p:cNvSpPr txBox="1">
                  <a:spLocks noChangeArrowheads="1"/>
                </p:cNvSpPr>
                <p:nvPr/>
              </p:nvSpPr>
              <p:spPr bwMode="auto">
                <a:xfrm>
                  <a:off x="2701" y="5503"/>
                  <a:ext cx="259" cy="450"/>
                </a:xfrm>
                <a:prstGeom prst="rect">
                  <a:avLst/>
                </a:prstGeom>
                <a:solidFill>
                  <a:srgbClr val="FFFFFF"/>
                </a:solidFill>
                <a:ln w="635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0"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smtClean="0">
                      <a:ln>
                        <a:noFill/>
                      </a:ln>
                      <a:solidFill>
                        <a:schemeClr val="bg1"/>
                      </a:solidFill>
                      <a:effectLst/>
                      <a:latin typeface="Times New Roman" pitchFamily="18" charset="0"/>
                      <a:ea typeface="Arial" pitchFamily="34" charset="0"/>
                      <a:cs typeface="Times New Roman" pitchFamily="18" charset="0"/>
                    </a:rPr>
                    <a:t>i</a:t>
                  </a:r>
                  <a:r>
                    <a:rPr kumimoji="0" lang="fr-FR" sz="2800" b="1" i="0" u="none" strike="noStrike" cap="none" normalizeH="0" baseline="-25000" smtClean="0">
                      <a:ln>
                        <a:noFill/>
                      </a:ln>
                      <a:solidFill>
                        <a:schemeClr val="bg1"/>
                      </a:solidFill>
                      <a:effectLst/>
                      <a:latin typeface="Times New Roman" pitchFamily="18" charset="0"/>
                      <a:ea typeface="Arial" pitchFamily="34" charset="0"/>
                      <a:cs typeface="Times New Roman" pitchFamily="18" charset="0"/>
                    </a:rPr>
                    <a:t>2</a:t>
                  </a:r>
                  <a:endParaRPr kumimoji="0" lang="fr-FR" sz="2800" b="0" i="0" u="none" strike="noStrike" cap="none" normalizeH="0" baseline="0" smtClean="0">
                    <a:ln>
                      <a:noFill/>
                    </a:ln>
                    <a:solidFill>
                      <a:schemeClr val="bg1"/>
                    </a:solidFill>
                    <a:effectLst/>
                    <a:latin typeface="Times New Roman" pitchFamily="18" charset="0"/>
                    <a:cs typeface="Times New Roman" pitchFamily="18" charset="0"/>
                  </a:endParaRPr>
                </a:p>
              </p:txBody>
            </p:sp>
            <p:sp>
              <p:nvSpPr>
                <p:cNvPr id="122890" name="Zone de texte 479"/>
                <p:cNvSpPr txBox="1">
                  <a:spLocks noChangeArrowheads="1"/>
                </p:cNvSpPr>
                <p:nvPr/>
              </p:nvSpPr>
              <p:spPr bwMode="auto">
                <a:xfrm>
                  <a:off x="1809" y="6155"/>
                  <a:ext cx="254" cy="432"/>
                </a:xfrm>
                <a:prstGeom prst="rect">
                  <a:avLst/>
                </a:prstGeom>
                <a:solidFill>
                  <a:srgbClr val="FFFFFF"/>
                </a:solidFill>
                <a:ln w="635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i</a:t>
                  </a:r>
                  <a:r>
                    <a:rPr kumimoji="0" lang="fr-FR" sz="2800" b="1" i="0" u="none" strike="noStrike" cap="none" normalizeH="0" baseline="-25000" dirty="0" smtClean="0">
                      <a:ln>
                        <a:noFill/>
                      </a:ln>
                      <a:solidFill>
                        <a:schemeClr val="bg1"/>
                      </a:solidFill>
                      <a:effectLst/>
                      <a:latin typeface="Times New Roman" pitchFamily="18" charset="0"/>
                      <a:ea typeface="Arial" pitchFamily="34" charset="0"/>
                      <a:cs typeface="Times New Roman" pitchFamily="18" charset="0"/>
                    </a:rPr>
                    <a:t>1</a:t>
                  </a:r>
                  <a:endParaRPr kumimoji="0" lang="fr-FR" sz="28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122891" name="Connecteur droit 554"/>
                <p:cNvSpPr>
                  <a:spLocks noChangeShapeType="1"/>
                </p:cNvSpPr>
                <p:nvPr/>
              </p:nvSpPr>
              <p:spPr bwMode="auto">
                <a:xfrm>
                  <a:off x="1875" y="5715"/>
                  <a:ext cx="855" cy="840"/>
                </a:xfrm>
                <a:prstGeom prst="line">
                  <a:avLst/>
                </a:prstGeom>
                <a:noFill/>
                <a:ln w="38100" algn="ctr">
                  <a:solidFill>
                    <a:srgbClr val="006600"/>
                  </a:solidFill>
                  <a:prstDash val="sysDash"/>
                  <a:round/>
                  <a:headEnd/>
                  <a:tailEnd/>
                </a:ln>
              </p:spPr>
              <p:txBody>
                <a:bodyPr vert="horz" wrap="square" lIns="91440" tIns="45720" rIns="91440" bIns="45720" numCol="1" anchor="t" anchorCtr="0" compatLnSpc="1">
                  <a:prstTxWarp prst="textNoShape">
                    <a:avLst/>
                  </a:prstTxWarp>
                </a:bodyPr>
                <a:lstStyle/>
                <a:p>
                  <a:endParaRPr lang="fr-FR" sz="2800">
                    <a:solidFill>
                      <a:schemeClr val="bg1"/>
                    </a:solidFill>
                    <a:latin typeface="Times New Roman" pitchFamily="18" charset="0"/>
                    <a:cs typeface="Times New Roman" pitchFamily="18" charset="0"/>
                  </a:endParaRPr>
                </a:p>
              </p:txBody>
            </p:sp>
            <p:sp>
              <p:nvSpPr>
                <p:cNvPr id="122892" name="Connecteur droit 571"/>
                <p:cNvSpPr>
                  <a:spLocks noChangeShapeType="1"/>
                </p:cNvSpPr>
                <p:nvPr/>
              </p:nvSpPr>
              <p:spPr bwMode="auto">
                <a:xfrm>
                  <a:off x="2691" y="4953"/>
                  <a:ext cx="930" cy="0"/>
                </a:xfrm>
                <a:prstGeom prst="line">
                  <a:avLst/>
                </a:prstGeom>
                <a:noFill/>
                <a:ln w="25400" algn="ctr">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fr-FR" sz="2800">
                    <a:solidFill>
                      <a:schemeClr val="bg1"/>
                    </a:solidFill>
                    <a:latin typeface="Times New Roman" pitchFamily="18" charset="0"/>
                    <a:cs typeface="Times New Roman" pitchFamily="18" charset="0"/>
                  </a:endParaRPr>
                </a:p>
              </p:txBody>
            </p:sp>
            <p:sp>
              <p:nvSpPr>
                <p:cNvPr id="122893" name="Zone de texte 573"/>
                <p:cNvSpPr txBox="1">
                  <a:spLocks noChangeArrowheads="1"/>
                </p:cNvSpPr>
                <p:nvPr/>
              </p:nvSpPr>
              <p:spPr bwMode="auto">
                <a:xfrm>
                  <a:off x="2745" y="4451"/>
                  <a:ext cx="873" cy="420"/>
                </a:xfrm>
                <a:prstGeom prst="rect">
                  <a:avLst/>
                </a:prstGeom>
                <a:solidFill>
                  <a:srgbClr val="FFFFFF"/>
                </a:solidFill>
                <a:ln w="635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TIR </a:t>
                  </a:r>
                  <a:r>
                    <a:rPr kumimoji="0" lang="ar-SA"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فعلي</a:t>
                  </a:r>
                  <a:endParaRPr kumimoji="0" lang="fr-FR" sz="2800" b="0" i="0" u="none" strike="noStrike" cap="none" normalizeH="0" baseline="0" dirty="0" smtClean="0">
                    <a:ln>
                      <a:noFill/>
                    </a:ln>
                    <a:solidFill>
                      <a:schemeClr val="bg1"/>
                    </a:solidFill>
                    <a:effectLst/>
                    <a:latin typeface="Times New Roman" pitchFamily="18" charset="0"/>
                    <a:cs typeface="Times New Roman" pitchFamily="18" charset="0"/>
                  </a:endParaRPr>
                </a:p>
              </p:txBody>
            </p:sp>
            <p:cxnSp>
              <p:nvCxnSpPr>
                <p:cNvPr id="122894" name="AutoShape 14"/>
                <p:cNvCxnSpPr>
                  <a:cxnSpLocks noChangeShapeType="1"/>
                </p:cNvCxnSpPr>
                <p:nvPr/>
              </p:nvCxnSpPr>
              <p:spPr bwMode="auto">
                <a:xfrm rot="16200000" flipV="1">
                  <a:off x="-168" y="5126"/>
                  <a:ext cx="3614" cy="5"/>
                </a:xfrm>
                <a:prstGeom prst="straightConnector1">
                  <a:avLst/>
                </a:prstGeom>
                <a:noFill/>
                <a:ln w="38100">
                  <a:solidFill>
                    <a:srgbClr val="000000"/>
                  </a:solidFill>
                  <a:round/>
                  <a:headEnd/>
                  <a:tailEnd type="triangle" w="med" len="med"/>
                </a:ln>
              </p:spPr>
            </p:cxnSp>
            <p:cxnSp>
              <p:nvCxnSpPr>
                <p:cNvPr id="122895" name="AutoShape 15"/>
                <p:cNvCxnSpPr>
                  <a:cxnSpLocks noChangeShapeType="1"/>
                </p:cNvCxnSpPr>
                <p:nvPr/>
              </p:nvCxnSpPr>
              <p:spPr bwMode="auto">
                <a:xfrm flipH="1">
                  <a:off x="2138" y="5482"/>
                  <a:ext cx="539" cy="471"/>
                </a:xfrm>
                <a:prstGeom prst="straightConnector1">
                  <a:avLst/>
                </a:prstGeom>
                <a:noFill/>
                <a:ln w="25400">
                  <a:solidFill>
                    <a:srgbClr val="000000"/>
                  </a:solidFill>
                  <a:prstDash val="solid"/>
                  <a:round/>
                  <a:headEnd/>
                  <a:tailEnd type="triangle" w="med" len="med"/>
                </a:ln>
              </p:spPr>
            </p:cxnSp>
            <p:cxnSp>
              <p:nvCxnSpPr>
                <p:cNvPr id="122896" name="AutoShape 16"/>
                <p:cNvCxnSpPr>
                  <a:cxnSpLocks noChangeShapeType="1"/>
                </p:cNvCxnSpPr>
                <p:nvPr/>
              </p:nvCxnSpPr>
              <p:spPr bwMode="auto">
                <a:xfrm flipH="1">
                  <a:off x="1539" y="5715"/>
                  <a:ext cx="331" cy="0"/>
                </a:xfrm>
                <a:prstGeom prst="straightConnector1">
                  <a:avLst/>
                </a:prstGeom>
                <a:noFill/>
                <a:ln w="25400">
                  <a:solidFill>
                    <a:srgbClr val="000000"/>
                  </a:solidFill>
                  <a:prstDash val="dash"/>
                  <a:round/>
                  <a:headEnd/>
                  <a:tailEnd/>
                </a:ln>
              </p:spPr>
            </p:cxnSp>
            <p:cxnSp>
              <p:nvCxnSpPr>
                <p:cNvPr id="122897" name="AutoShape 17"/>
                <p:cNvCxnSpPr>
                  <a:cxnSpLocks noChangeShapeType="1"/>
                </p:cNvCxnSpPr>
                <p:nvPr/>
              </p:nvCxnSpPr>
              <p:spPr bwMode="auto">
                <a:xfrm flipH="1">
                  <a:off x="1582" y="6640"/>
                  <a:ext cx="1171" cy="0"/>
                </a:xfrm>
                <a:prstGeom prst="straightConnector1">
                  <a:avLst/>
                </a:prstGeom>
                <a:noFill/>
                <a:ln w="25400">
                  <a:solidFill>
                    <a:srgbClr val="000000"/>
                  </a:solidFill>
                  <a:prstDash val="dash"/>
                  <a:round/>
                  <a:headEnd/>
                  <a:tailEnd/>
                </a:ln>
              </p:spPr>
            </p:cxnSp>
            <p:sp>
              <p:nvSpPr>
                <p:cNvPr id="122898" name="Text Box 18"/>
                <p:cNvSpPr txBox="1">
                  <a:spLocks noChangeArrowheads="1"/>
                </p:cNvSpPr>
                <p:nvPr/>
              </p:nvSpPr>
              <p:spPr bwMode="auto">
                <a:xfrm>
                  <a:off x="729" y="5503"/>
                  <a:ext cx="818" cy="387"/>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smtClean="0">
                      <a:ln>
                        <a:noFill/>
                      </a:ln>
                      <a:solidFill>
                        <a:schemeClr val="bg1"/>
                      </a:solidFill>
                      <a:effectLst/>
                      <a:latin typeface="Times New Roman" pitchFamily="18" charset="0"/>
                      <a:ea typeface="Arial" pitchFamily="34" charset="0"/>
                      <a:cs typeface="Times New Roman" pitchFamily="18" charset="0"/>
                    </a:rPr>
                    <a:t>VAN</a:t>
                  </a:r>
                  <a:r>
                    <a:rPr kumimoji="0" lang="fr-FR" sz="2800" b="1" i="0" u="none" strike="noStrike" cap="none" normalizeH="0" baseline="-25000" smtClean="0">
                      <a:ln>
                        <a:noFill/>
                      </a:ln>
                      <a:solidFill>
                        <a:schemeClr val="bg1"/>
                      </a:solidFill>
                      <a:effectLst/>
                      <a:latin typeface="Times New Roman" pitchFamily="18" charset="0"/>
                      <a:ea typeface="Arial" pitchFamily="34" charset="0"/>
                      <a:cs typeface="Times New Roman" pitchFamily="18" charset="0"/>
                    </a:rPr>
                    <a:t>1</a:t>
                  </a:r>
                  <a:r>
                    <a:rPr kumimoji="0" lang="fr-FR" sz="2800" b="1" i="0" u="none" strike="noStrike" cap="none" normalizeH="0" baseline="0" smtClean="0">
                      <a:ln>
                        <a:noFill/>
                      </a:ln>
                      <a:solidFill>
                        <a:schemeClr val="bg1"/>
                      </a:solidFill>
                      <a:effectLst/>
                      <a:latin typeface="Times New Roman" pitchFamily="18" charset="0"/>
                      <a:ea typeface="Arial" pitchFamily="34" charset="0"/>
                      <a:cs typeface="Times New Roman" pitchFamily="18" charset="0"/>
                    </a:rPr>
                    <a:t>&gt;0</a:t>
                  </a:r>
                  <a:endParaRPr kumimoji="0" lang="fr-FR" sz="2800" b="0" i="0" u="none" strike="noStrike" cap="none" normalizeH="0" baseline="0" smtClean="0">
                    <a:ln>
                      <a:noFill/>
                    </a:ln>
                    <a:solidFill>
                      <a:schemeClr val="bg1"/>
                    </a:solidFill>
                    <a:effectLst/>
                    <a:latin typeface="Times New Roman" pitchFamily="18" charset="0"/>
                    <a:cs typeface="Times New Roman" pitchFamily="18" charset="0"/>
                  </a:endParaRPr>
                </a:p>
              </p:txBody>
            </p:sp>
            <p:sp>
              <p:nvSpPr>
                <p:cNvPr id="122899" name="Text Box 19"/>
                <p:cNvSpPr txBox="1">
                  <a:spLocks noChangeArrowheads="1"/>
                </p:cNvSpPr>
                <p:nvPr/>
              </p:nvSpPr>
              <p:spPr bwMode="auto">
                <a:xfrm>
                  <a:off x="682" y="6394"/>
                  <a:ext cx="886" cy="437"/>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VAN</a:t>
                  </a:r>
                  <a:r>
                    <a:rPr kumimoji="0" lang="fr-FR" sz="2800" b="1" i="0" u="none" strike="noStrike" cap="none" normalizeH="0" baseline="-25000" dirty="0" smtClean="0">
                      <a:ln>
                        <a:noFill/>
                      </a:ln>
                      <a:solidFill>
                        <a:schemeClr val="bg1"/>
                      </a:solidFill>
                      <a:effectLst/>
                      <a:latin typeface="Times New Roman" pitchFamily="18" charset="0"/>
                      <a:ea typeface="Arial" pitchFamily="34" charset="0"/>
                      <a:cs typeface="Times New Roman" pitchFamily="18" charset="0"/>
                    </a:rPr>
                    <a:t>2</a:t>
                  </a: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&lt;0</a:t>
                  </a:r>
                  <a:endParaRPr kumimoji="0" lang="fr-FR" sz="2800" b="0" i="0" u="none" strike="noStrike" cap="none" normalizeH="0" baseline="0" dirty="0" smtClean="0">
                    <a:ln>
                      <a:noFill/>
                    </a:ln>
                    <a:solidFill>
                      <a:schemeClr val="bg1"/>
                    </a:solidFill>
                    <a:effectLst/>
                    <a:latin typeface="Times New Roman" pitchFamily="18" charset="0"/>
                    <a:cs typeface="Times New Roman" pitchFamily="18" charset="0"/>
                  </a:endParaRPr>
                </a:p>
              </p:txBody>
            </p:sp>
            <p:cxnSp>
              <p:nvCxnSpPr>
                <p:cNvPr id="122900" name="AutoShape 20"/>
                <p:cNvCxnSpPr>
                  <a:cxnSpLocks noChangeShapeType="1"/>
                </p:cNvCxnSpPr>
                <p:nvPr/>
              </p:nvCxnSpPr>
              <p:spPr bwMode="auto">
                <a:xfrm flipH="1">
                  <a:off x="1973" y="4953"/>
                  <a:ext cx="720" cy="1029"/>
                </a:xfrm>
                <a:prstGeom prst="straightConnector1">
                  <a:avLst/>
                </a:prstGeom>
                <a:noFill/>
                <a:ln w="25400">
                  <a:solidFill>
                    <a:srgbClr val="000000"/>
                  </a:solidFill>
                  <a:prstDash val="solid"/>
                  <a:round/>
                  <a:headEnd/>
                  <a:tailEnd type="triangle" w="med" len="med"/>
                </a:ln>
              </p:spPr>
            </p:cxnSp>
          </p:grpSp>
          <p:cxnSp>
            <p:nvCxnSpPr>
              <p:cNvPr id="28" name="Connecteur droit 27"/>
              <p:cNvCxnSpPr/>
              <p:nvPr/>
            </p:nvCxnSpPr>
            <p:spPr>
              <a:xfrm rot="5400000" flipH="1" flipV="1">
                <a:off x="2321640" y="4457700"/>
                <a:ext cx="533400" cy="1588"/>
              </a:xfrm>
              <a:prstGeom prst="line">
                <a:avLst/>
              </a:prstGeom>
              <a:ln w="25400">
                <a:solidFill>
                  <a:schemeClr val="bg1"/>
                </a:solidFill>
                <a:prstDash val="dash"/>
              </a:ln>
            </p:spPr>
            <p:style>
              <a:lnRef idx="1">
                <a:schemeClr val="accent1"/>
              </a:lnRef>
              <a:fillRef idx="0">
                <a:schemeClr val="accent1"/>
              </a:fillRef>
              <a:effectRef idx="0">
                <a:schemeClr val="accent1"/>
              </a:effectRef>
              <a:fontRef idx="minor">
                <a:schemeClr val="tx1"/>
              </a:fontRef>
            </p:style>
          </p:cxnSp>
        </p:grpSp>
        <p:sp>
          <p:nvSpPr>
            <p:cNvPr id="50" name="Zone de texte 465"/>
            <p:cNvSpPr txBox="1">
              <a:spLocks noChangeArrowheads="1"/>
            </p:cNvSpPr>
            <p:nvPr/>
          </p:nvSpPr>
          <p:spPr bwMode="auto">
            <a:xfrm>
              <a:off x="1582992" y="1447800"/>
              <a:ext cx="515455" cy="990600"/>
            </a:xfrm>
            <a:prstGeom prst="rect">
              <a:avLst/>
            </a:prstGeom>
            <a:solidFill>
              <a:srgbClr val="FFFFFF"/>
            </a:solidFill>
            <a:ln w="6350">
              <a:solidFill>
                <a:srgbClr val="FFFFFF"/>
              </a:solidFill>
              <a:miter lim="800000"/>
              <a:headEnd/>
              <a:tailEnd/>
            </a:ln>
          </p:spPr>
          <p:txBody>
            <a:bodyPr vert="vert" wrap="square" lIns="91440" tIns="45720" rIns="91440" bIns="45720" numCol="1" anchor="t" anchorCtr="0" compatLnSpc="1">
              <a:prstTxWarp prst="textNoShape">
                <a:avLst/>
              </a:prstTxWarp>
            </a:bodyPr>
            <a:lstStyle/>
            <a:p>
              <a:pPr marL="0" marR="0" lvl="0" indent="0" algn="r" defTabSz="914400" rtl="0"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VAN</a:t>
              </a:r>
              <a:r>
                <a:rPr kumimoji="0" lang="ar-DZ"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 </a:t>
              </a:r>
              <a:endParaRPr kumimoji="0" lang="fr-FR" sz="2800" b="0" i="0" u="none" strike="noStrike" cap="none" normalizeH="0" baseline="0" dirty="0" smtClean="0">
                <a:ln>
                  <a:noFill/>
                </a:ln>
                <a:solidFill>
                  <a:schemeClr val="bg1"/>
                </a:solidFill>
                <a:effectLst/>
                <a:latin typeface="Times New Roman" pitchFamily="18" charset="0"/>
                <a:cs typeface="Times New Roman" pitchFamily="18" charset="0"/>
              </a:endParaRPr>
            </a:p>
          </p:txBody>
        </p:sp>
      </p:grpSp>
      <p:sp>
        <p:nvSpPr>
          <p:cNvPr id="122903" name="Rectangle 23"/>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fr-FR"/>
          </a:p>
        </p:txBody>
      </p:sp>
      <p:sp>
        <p:nvSpPr>
          <p:cNvPr id="122904" name="Rectangle 24"/>
          <p:cNvSpPr>
            <a:spLocks noChangeArrowheads="1"/>
          </p:cNvSpPr>
          <p:nvPr/>
        </p:nvSpPr>
        <p:spPr bwMode="auto">
          <a:xfrm>
            <a:off x="6096000" y="228600"/>
            <a:ext cx="2743200" cy="58477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1" eaLnBrk="1" fontAlgn="base" latinLnBrk="0" hangingPunct="1">
              <a:lnSpc>
                <a:spcPct val="100000"/>
              </a:lnSpc>
              <a:spcBef>
                <a:spcPct val="0"/>
              </a:spcBef>
              <a:spcAft>
                <a:spcPct val="0"/>
              </a:spcAft>
              <a:buClrTx/>
              <a:buSzTx/>
              <a:buFontTx/>
              <a:buNone/>
              <a:tabLst/>
            </a:pPr>
            <a:r>
              <a:rPr kumimoji="0" lang="ar-DZ" sz="3200" b="1" i="0" u="none" strike="noStrike" cap="none" normalizeH="0" baseline="0" dirty="0" smtClean="0">
                <a:ln>
                  <a:noFill/>
                </a:ln>
                <a:solidFill>
                  <a:srgbClr val="FF0000"/>
                </a:solidFill>
                <a:effectLst/>
                <a:latin typeface="Simplified Arabic"/>
                <a:ea typeface="Calibri" pitchFamily="34" charset="0"/>
                <a:cs typeface="Arial" pitchFamily="34" charset="0"/>
              </a:rPr>
              <a:t>التفسير البياني:</a:t>
            </a:r>
            <a:endParaRPr kumimoji="0" lang="fr-FR" sz="1800" b="0" i="0" u="none" strike="noStrike" cap="none" normalizeH="0" baseline="0" dirty="0" smtClean="0">
              <a:ln>
                <a:noFill/>
              </a:ln>
              <a:solidFill>
                <a:srgbClr val="FF0000"/>
              </a:solidFill>
              <a:effectLst/>
              <a:latin typeface="Arial" pitchFamily="34" charset="0"/>
              <a:cs typeface="Arial" pitchFamily="34" charset="0"/>
            </a:endParaRPr>
          </a:p>
        </p:txBody>
      </p:sp>
      <p:sp>
        <p:nvSpPr>
          <p:cNvPr id="122906" name="Rectangle 26"/>
          <p:cNvSpPr>
            <a:spLocks noChangeArrowheads="1"/>
          </p:cNvSpPr>
          <p:nvPr/>
        </p:nvSpPr>
        <p:spPr bwMode="auto">
          <a:xfrm>
            <a:off x="228600" y="838200"/>
            <a:ext cx="8686800" cy="138499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1" eaLnBrk="0" fontAlgn="base" latinLnBrk="0" hangingPunct="0">
              <a:lnSpc>
                <a:spcPct val="100000"/>
              </a:lnSpc>
              <a:spcBef>
                <a:spcPct val="0"/>
              </a:spcBef>
              <a:spcAft>
                <a:spcPct val="0"/>
              </a:spcAft>
              <a:buClrTx/>
              <a:buSzTx/>
              <a:buFontTx/>
              <a:buNone/>
              <a:tabLst/>
            </a:pPr>
            <a:r>
              <a:rPr kumimoji="0" lang="ar-DZ" sz="28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من الرسم البياني:</a:t>
            </a:r>
            <a:r>
              <a:rPr kumimoji="0" lang="ar-DZ" sz="2800" b="1" i="0" u="none" strike="noStrike" cap="none" normalizeH="0" dirty="0" smtClean="0">
                <a:ln>
                  <a:noFill/>
                </a:ln>
                <a:solidFill>
                  <a:srgbClr val="FF0000"/>
                </a:solidFill>
                <a:effectLst/>
                <a:latin typeface="Times New Roman" pitchFamily="18" charset="0"/>
                <a:ea typeface="Calibri" pitchFamily="34" charset="0"/>
                <a:cs typeface="Times New Roman" pitchFamily="18" charset="0"/>
              </a:rPr>
              <a:t> </a:t>
            </a:r>
            <a:r>
              <a:rPr kumimoji="0" lang="ar-DZ"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القيمة الحالية الصافية تتناقص مع تزايد معدل الخصم.</a:t>
            </a:r>
            <a:endParaRPr lang="ar-DZ" sz="2800" dirty="0" smtClean="0">
              <a:solidFill>
                <a:schemeClr val="bg1"/>
              </a:solidFill>
              <a:latin typeface="Times New Roman" pitchFamily="18" charset="0"/>
              <a:ea typeface="Calibri" pitchFamily="34" charset="0"/>
              <a:cs typeface="Times New Roman" pitchFamily="18" charset="0"/>
            </a:endParaRPr>
          </a:p>
          <a:p>
            <a:pPr marL="0" marR="0" lvl="0" indent="0" algn="r" defTabSz="914400" rtl="1" eaLnBrk="0" fontAlgn="base" latinLnBrk="0" hangingPunct="0">
              <a:lnSpc>
                <a:spcPct val="100000"/>
              </a:lnSpc>
              <a:spcBef>
                <a:spcPct val="0"/>
              </a:spcBef>
              <a:spcAft>
                <a:spcPct val="0"/>
              </a:spcAft>
              <a:buClrTx/>
              <a:buSzTx/>
              <a:buFontTx/>
              <a:buNone/>
              <a:tabLst/>
            </a:pPr>
            <a:r>
              <a:rPr kumimoji="0" lang="ar-DZ"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معدل العائد الداخلي يمثل </a:t>
            </a:r>
            <a:r>
              <a:rPr kumimoji="0" lang="ar-DZ" sz="28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نقطة تقاطع منحنى </a:t>
            </a:r>
            <a:r>
              <a:rPr kumimoji="0" lang="ar-DZ" sz="2800" b="1" i="0" u="none" strike="noStrike" cap="none" normalizeH="0" baseline="0" dirty="0" err="1" smtClean="0">
                <a:ln>
                  <a:noFill/>
                </a:ln>
                <a:solidFill>
                  <a:srgbClr val="FF0000"/>
                </a:solidFill>
                <a:effectLst/>
                <a:latin typeface="Times New Roman" pitchFamily="18" charset="0"/>
                <a:ea typeface="Calibri" pitchFamily="34" charset="0"/>
                <a:cs typeface="Times New Roman" pitchFamily="18" charset="0"/>
              </a:rPr>
              <a:t>الـ</a:t>
            </a:r>
            <a:r>
              <a:rPr kumimoji="0" lang="ar-DZ" sz="28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  </a:t>
            </a:r>
            <a:r>
              <a:rPr kumimoji="0" lang="fr-FR" sz="28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VAN</a:t>
            </a:r>
            <a:r>
              <a:rPr kumimoji="0" lang="ar-DZ" sz="28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 مع محور الفواصل</a:t>
            </a:r>
            <a:r>
              <a:rPr kumimoji="0" lang="ar-DZ"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a:t>
            </a:r>
            <a:endParaRPr kumimoji="0" lang="en-US"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endParaRPr>
          </a:p>
          <a:p>
            <a:pPr marL="0" marR="0" lvl="0" indent="0" algn="r" defTabSz="914400" rtl="1" eaLnBrk="0" fontAlgn="base" latinLnBrk="0" hangingPunct="0">
              <a:lnSpc>
                <a:spcPct val="100000"/>
              </a:lnSpc>
              <a:spcBef>
                <a:spcPct val="0"/>
              </a:spcBef>
              <a:spcAft>
                <a:spcPct val="0"/>
              </a:spcAft>
              <a:buClrTx/>
              <a:buSzTx/>
              <a:buFontTx/>
              <a:buNone/>
              <a:tabLst/>
            </a:pPr>
            <a:r>
              <a:rPr kumimoji="0" lang="ar-DZ"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تقاطع المنحنى مع محور التراتيب يمثل قيمة </a:t>
            </a:r>
            <a:r>
              <a:rPr kumimoji="0" lang="ar-DZ" sz="2800" b="1" i="0" u="none" strike="noStrike" cap="none" normalizeH="0" baseline="0" dirty="0" err="1" smtClean="0">
                <a:ln>
                  <a:noFill/>
                </a:ln>
                <a:solidFill>
                  <a:schemeClr val="bg1"/>
                </a:solidFill>
                <a:effectLst/>
                <a:latin typeface="Times New Roman" pitchFamily="18" charset="0"/>
                <a:ea typeface="Calibri" pitchFamily="34" charset="0"/>
                <a:cs typeface="Times New Roman" pitchFamily="18" charset="0"/>
              </a:rPr>
              <a:t>الـ</a:t>
            </a:r>
            <a:r>
              <a:rPr kumimoji="0" lang="ar-DZ" sz="2800" b="1" i="0" u="none" strike="noStrike" cap="none" normalizeH="0" dirty="0" smtClean="0">
                <a:ln>
                  <a:noFill/>
                </a:ln>
                <a:solidFill>
                  <a:schemeClr val="bg1"/>
                </a:solidFill>
                <a:effectLst/>
                <a:latin typeface="Times New Roman" pitchFamily="18" charset="0"/>
                <a:ea typeface="Calibri" pitchFamily="34" charset="0"/>
                <a:cs typeface="Times New Roman" pitchFamily="18" charset="0"/>
              </a:rPr>
              <a:t> </a:t>
            </a:r>
            <a:r>
              <a:rPr kumimoji="0" lang="fr-FR"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 VAN</a:t>
            </a:r>
            <a:r>
              <a:rPr kumimoji="0" lang="ar-DZ"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عند غياب الخصم</a:t>
            </a:r>
            <a:r>
              <a:rPr kumimoji="0" lang="fr-FR" sz="2800" b="0" i="0" u="none" strike="noStrike" cap="none" normalizeH="0" baseline="0" dirty="0" smtClean="0">
                <a:ln>
                  <a:noFill/>
                </a:ln>
                <a:solidFill>
                  <a:schemeClr val="bg1"/>
                </a:solidFill>
                <a:effectLst/>
                <a:latin typeface="Times New Roman" pitchFamily="18" charset="0"/>
                <a:cs typeface="Times New Roman" pitchFamily="18" charset="0"/>
              </a:rPr>
              <a:t> </a:t>
            </a:r>
            <a:r>
              <a:rPr kumimoji="0" lang="ar-DZ" sz="2800" b="0" i="0" u="none" strike="noStrike" cap="none" normalizeH="0" baseline="0" dirty="0" smtClean="0">
                <a:ln>
                  <a:noFill/>
                </a:ln>
                <a:solidFill>
                  <a:schemeClr val="bg1"/>
                </a:solidFill>
                <a:effectLst/>
                <a:latin typeface="Times New Roman" pitchFamily="18" charset="0"/>
                <a:cs typeface="Times New Roman" pitchFamily="18" charset="0"/>
              </a:rPr>
              <a:t>.</a:t>
            </a:r>
            <a:endParaRPr kumimoji="0" lang="fr-FR" sz="2800" b="0" i="0" u="none" strike="noStrike" cap="none" normalizeH="0" baseline="0" dirty="0" smtClean="0">
              <a:ln>
                <a:noFill/>
              </a:ln>
              <a:solidFill>
                <a:schemeClr val="bg1"/>
              </a:solidFill>
              <a:effectLst/>
              <a:latin typeface="Times New Roman" pitchFamily="18" charset="0"/>
              <a:cs typeface="Times New Roman" pitchFamily="18" charset="0"/>
            </a:endParaRPr>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3906" name="Rectangle 2"/>
          <p:cNvSpPr>
            <a:spLocks noChangeArrowheads="1"/>
          </p:cNvSpPr>
          <p:nvPr/>
        </p:nvSpPr>
        <p:spPr bwMode="auto">
          <a:xfrm>
            <a:off x="304800" y="572631"/>
            <a:ext cx="8458200" cy="193899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1" eaLnBrk="1" fontAlgn="base" latinLnBrk="0" hangingPunct="1">
              <a:lnSpc>
                <a:spcPct val="100000"/>
              </a:lnSpc>
              <a:spcBef>
                <a:spcPct val="0"/>
              </a:spcBef>
              <a:spcAft>
                <a:spcPct val="0"/>
              </a:spcAft>
              <a:buClrTx/>
              <a:buSzTx/>
              <a:buFontTx/>
              <a:buNone/>
              <a:tabLst/>
            </a:pPr>
            <a:r>
              <a:rPr kumimoji="0" lang="ar-DZ" sz="32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قاعدة القرار</a:t>
            </a:r>
            <a:endParaRPr kumimoji="0" lang="fr-FR" sz="3200" b="0" i="0" u="none" strike="noStrike" cap="none" normalizeH="0" baseline="0" dirty="0" smtClean="0">
              <a:ln>
                <a:noFill/>
              </a:ln>
              <a:solidFill>
                <a:srgbClr val="FF0000"/>
              </a:solidFill>
              <a:effectLst/>
              <a:latin typeface="Times New Roman" pitchFamily="18" charset="0"/>
              <a:cs typeface="Times New Roman" pitchFamily="18" charset="0"/>
            </a:endParaRPr>
          </a:p>
          <a:p>
            <a:pPr marL="0" marR="0" lvl="0" indent="0" algn="justLow" defTabSz="914400" rtl="1" eaLnBrk="0" fontAlgn="base" latinLnBrk="0" hangingPunct="0">
              <a:lnSpc>
                <a:spcPct val="100000"/>
              </a:lnSpc>
              <a:spcBef>
                <a:spcPct val="0"/>
              </a:spcBef>
              <a:spcAft>
                <a:spcPct val="0"/>
              </a:spcAft>
              <a:buClrTx/>
              <a:buSzTx/>
              <a:buFontTx/>
              <a:buNone/>
              <a:tabLst/>
            </a:pPr>
            <a:r>
              <a:rPr kumimoji="0" lang="ar-DZ" sz="28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حالة مشروع واحد أو عدة مشاريع مستقلة: </a:t>
            </a:r>
            <a:endParaRPr kumimoji="0" lang="fr-FR" sz="2800" b="0" i="0" u="none" strike="noStrike" cap="none" normalizeH="0" baseline="0" dirty="0" smtClean="0">
              <a:ln>
                <a:noFill/>
              </a:ln>
              <a:solidFill>
                <a:srgbClr val="FF0000"/>
              </a:solidFill>
              <a:effectLst/>
              <a:latin typeface="Times New Roman" pitchFamily="18" charset="0"/>
              <a:cs typeface="Times New Roman" pitchFamily="18" charset="0"/>
            </a:endParaRPr>
          </a:p>
          <a:p>
            <a:pPr marL="0" marR="0" lvl="0" indent="0" algn="justLow" defTabSz="914400" rtl="1" eaLnBrk="0" fontAlgn="base" latinLnBrk="0" hangingPunct="0">
              <a:lnSpc>
                <a:spcPct val="100000"/>
              </a:lnSpc>
              <a:spcBef>
                <a:spcPct val="0"/>
              </a:spcBef>
              <a:spcAft>
                <a:spcPct val="0"/>
              </a:spcAft>
              <a:buClrTx/>
              <a:buSzTx/>
              <a:buFontTx/>
              <a:buNone/>
              <a:tabLst/>
            </a:pPr>
            <a:r>
              <a:rPr kumimoji="0" lang="ar-DZ" sz="2800" b="1" i="0" u="none" strike="noStrike" cap="none" normalizeH="0" dirty="0" smtClean="0">
                <a:ln>
                  <a:noFill/>
                </a:ln>
                <a:solidFill>
                  <a:schemeClr val="bg1"/>
                </a:solidFill>
                <a:effectLst/>
                <a:latin typeface="Times New Roman" pitchFamily="18" charset="0"/>
                <a:ea typeface="Calibri" pitchFamily="34" charset="0"/>
                <a:cs typeface="Times New Roman" pitchFamily="18" charset="0"/>
              </a:rPr>
              <a:t>   </a:t>
            </a:r>
            <a:r>
              <a:rPr kumimoji="0" lang="ar-DZ"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نختار المشروع إذا كان معدل الخصم أصغر من معدل العائد الداخلي:</a:t>
            </a:r>
          </a:p>
          <a:p>
            <a:pPr marL="0" marR="0" lvl="0" indent="0" algn="ctr" defTabSz="914400" rtl="1" eaLnBrk="0" fontAlgn="base" latinLnBrk="0" hangingPunct="0">
              <a:lnSpc>
                <a:spcPct val="100000"/>
              </a:lnSpc>
              <a:spcBef>
                <a:spcPct val="0"/>
              </a:spcBef>
              <a:spcAft>
                <a:spcPct val="0"/>
              </a:spcAft>
              <a:buClrTx/>
              <a:buSzTx/>
              <a:buFontTx/>
              <a:buNone/>
              <a:tabLst/>
            </a:pPr>
            <a:r>
              <a:rPr kumimoji="0" lang="fr-FR" sz="32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i &lt;TIR</a:t>
            </a:r>
            <a:endParaRPr kumimoji="0" lang="fr-FR" sz="3200" b="0" i="0" u="none" strike="noStrike" cap="none" normalizeH="0" baseline="0" dirty="0" smtClean="0">
              <a:ln>
                <a:noFill/>
              </a:ln>
              <a:solidFill>
                <a:srgbClr val="FF0000"/>
              </a:solidFill>
              <a:effectLst/>
              <a:latin typeface="Times New Roman" pitchFamily="18" charset="0"/>
              <a:cs typeface="Times New Roman" pitchFamily="18" charset="0"/>
            </a:endParaRPr>
          </a:p>
        </p:txBody>
      </p:sp>
      <p:sp>
        <p:nvSpPr>
          <p:cNvPr id="123907" name="Rectangle 3"/>
          <p:cNvSpPr>
            <a:spLocks noChangeArrowheads="1"/>
          </p:cNvSpPr>
          <p:nvPr/>
        </p:nvSpPr>
        <p:spPr bwMode="auto">
          <a:xfrm>
            <a:off x="381000" y="2819400"/>
            <a:ext cx="8382000" cy="144655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r" rtl="1" fontAlgn="base">
              <a:spcBef>
                <a:spcPct val="0"/>
              </a:spcBef>
              <a:spcAft>
                <a:spcPct val="0"/>
              </a:spcAft>
            </a:pPr>
            <a:r>
              <a:rPr lang="ar-DZ" sz="2800" b="1" dirty="0" smtClean="0">
                <a:solidFill>
                  <a:srgbClr val="FF0000"/>
                </a:solidFill>
                <a:latin typeface="Times New Roman" pitchFamily="18" charset="0"/>
                <a:ea typeface="Calibri" pitchFamily="34" charset="0"/>
                <a:cs typeface="Times New Roman" pitchFamily="18" charset="0"/>
              </a:rPr>
              <a:t>حالة مشاريع متنافية أو مانعة بالتبادل: </a:t>
            </a:r>
            <a:endParaRPr lang="ar-DZ" sz="2800" dirty="0" smtClean="0">
              <a:solidFill>
                <a:srgbClr val="FF0000"/>
              </a:solidFill>
              <a:latin typeface="Times New Roman" pitchFamily="18" charset="0"/>
              <a:cs typeface="Times New Roman" pitchFamily="18" charset="0"/>
            </a:endParaRPr>
          </a:p>
          <a:p>
            <a:pPr marL="0" marR="0" lvl="0" indent="0" algn="r" defTabSz="914400" rtl="1" eaLnBrk="1" fontAlgn="base" latinLnBrk="0" hangingPunct="1">
              <a:lnSpc>
                <a:spcPct val="100000"/>
              </a:lnSpc>
              <a:spcBef>
                <a:spcPct val="0"/>
              </a:spcBef>
              <a:spcAft>
                <a:spcPct val="0"/>
              </a:spcAft>
              <a:buClrTx/>
              <a:buSzTx/>
              <a:buFontTx/>
              <a:buNone/>
              <a:tabLst/>
            </a:pPr>
            <a:r>
              <a:rPr kumimoji="0" lang="ar-DZ" sz="2800" b="1" i="0" u="none" strike="noStrike" cap="none" normalizeH="0" baseline="0" dirty="0" smtClean="0">
                <a:ln>
                  <a:noFill/>
                </a:ln>
                <a:solidFill>
                  <a:schemeClr val="bg1"/>
                </a:solidFill>
                <a:effectLst/>
                <a:latin typeface="Simplified Arabic"/>
                <a:ea typeface="Calibri" pitchFamily="34" charset="0"/>
                <a:cs typeface="Arial" pitchFamily="34" charset="0"/>
              </a:rPr>
              <a:t>    نختار المشروع ذو معدل العائد الداخلي الأكبر: </a:t>
            </a:r>
          </a:p>
          <a:p>
            <a:pPr marL="0" marR="0" lvl="0" indent="0" algn="ctr" defTabSz="914400" rtl="1" eaLnBrk="1" fontAlgn="base" latinLnBrk="0" hangingPunct="1">
              <a:lnSpc>
                <a:spcPct val="100000"/>
              </a:lnSpc>
              <a:spcBef>
                <a:spcPct val="0"/>
              </a:spcBef>
              <a:spcAft>
                <a:spcPct val="0"/>
              </a:spcAft>
              <a:buClrTx/>
              <a:buSzTx/>
              <a:buFontTx/>
              <a:buNone/>
              <a:tabLst/>
            </a:pPr>
            <a:r>
              <a:rPr kumimoji="0" lang="fr-FR" sz="3200" b="1" i="0" u="none" strike="noStrike" cap="none" normalizeH="0" baseline="0" dirty="0" smtClean="0">
                <a:ln>
                  <a:noFill/>
                </a:ln>
                <a:solidFill>
                  <a:srgbClr val="FF0000"/>
                </a:solidFill>
                <a:effectLst/>
                <a:latin typeface="Simplified Arabic"/>
                <a:ea typeface="Calibri" pitchFamily="34" charset="0"/>
                <a:cs typeface="Arial" pitchFamily="34" charset="0"/>
              </a:rPr>
              <a:t>:</a:t>
            </a:r>
            <a:r>
              <a:rPr lang="fr-FR" sz="3200" b="1" dirty="0" smtClean="0">
                <a:solidFill>
                  <a:srgbClr val="FF0000"/>
                </a:solidFill>
                <a:latin typeface="Times New Roman" pitchFamily="18" charset="0"/>
                <a:ea typeface="Calibri" pitchFamily="34" charset="0"/>
                <a:cs typeface="Times New Roman" pitchFamily="18" charset="0"/>
              </a:rPr>
              <a:t>TIR</a:t>
            </a:r>
            <a:r>
              <a:rPr lang="fr-FR" sz="3200" b="1" baseline="-30000" dirty="0" smtClean="0">
                <a:solidFill>
                  <a:srgbClr val="FF0000"/>
                </a:solidFill>
                <a:latin typeface="Times New Roman" pitchFamily="18" charset="0"/>
                <a:ea typeface="Calibri" pitchFamily="34" charset="0"/>
                <a:cs typeface="Times New Roman" pitchFamily="18" charset="0"/>
              </a:rPr>
              <a:t>A</a:t>
            </a:r>
            <a:r>
              <a:rPr lang="fr-FR" sz="3200" b="1" dirty="0" smtClean="0">
                <a:solidFill>
                  <a:srgbClr val="FF0000"/>
                </a:solidFill>
                <a:latin typeface="Times New Roman" pitchFamily="18" charset="0"/>
                <a:ea typeface="Calibri" pitchFamily="34" charset="0"/>
                <a:cs typeface="Times New Roman" pitchFamily="18" charset="0"/>
              </a:rPr>
              <a:t>&lt;TIR</a:t>
            </a:r>
            <a:r>
              <a:rPr lang="fr-FR" sz="3200" b="1" baseline="-30000" dirty="0" smtClean="0">
                <a:solidFill>
                  <a:srgbClr val="FF0000"/>
                </a:solidFill>
                <a:latin typeface="Times New Roman" pitchFamily="18" charset="0"/>
                <a:ea typeface="Calibri" pitchFamily="34" charset="0"/>
                <a:cs typeface="Times New Roman" pitchFamily="18" charset="0"/>
              </a:rPr>
              <a:t>B</a:t>
            </a:r>
            <a:r>
              <a:rPr kumimoji="0" lang="fr-FR" sz="3200" b="1" i="0" u="none" strike="noStrike" cap="none" normalizeH="0" baseline="-30000" dirty="0" smtClean="0">
                <a:ln>
                  <a:noFill/>
                </a:ln>
                <a:solidFill>
                  <a:srgbClr val="FF0000"/>
                </a:solidFill>
                <a:effectLst/>
                <a:latin typeface="Times New Roman" pitchFamily="18" charset="0"/>
                <a:ea typeface="Calibri" pitchFamily="34" charset="0"/>
                <a:cs typeface="Times New Roman" pitchFamily="18" charset="0"/>
              </a:rPr>
              <a:t> </a:t>
            </a:r>
            <a:r>
              <a:rPr kumimoji="0" lang="ar-DZ" sz="3200" b="1" i="0" u="none" strike="noStrike" cap="none" normalizeH="0" baseline="-30000" dirty="0" smtClean="0">
                <a:ln>
                  <a:noFill/>
                </a:ln>
                <a:solidFill>
                  <a:srgbClr val="FF0000"/>
                </a:solidFill>
                <a:effectLst/>
                <a:latin typeface="Times New Roman" pitchFamily="18" charset="0"/>
                <a:ea typeface="Calibri" pitchFamily="34" charset="0"/>
                <a:cs typeface="Times New Roman" pitchFamily="18" charset="0"/>
              </a:rPr>
              <a:t> </a:t>
            </a:r>
            <a:r>
              <a:rPr kumimoji="0" lang="ar-DZ" sz="32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نختار</a:t>
            </a:r>
            <a:r>
              <a:rPr kumimoji="0" lang="fr-FR" sz="32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 B</a:t>
            </a:r>
            <a:r>
              <a:rPr kumimoji="0" lang="fr-FR" sz="3200" b="0" i="0" u="none" strike="noStrike" cap="none" normalizeH="0" baseline="0" dirty="0" smtClean="0">
                <a:ln>
                  <a:noFill/>
                </a:ln>
                <a:solidFill>
                  <a:srgbClr val="FF0000"/>
                </a:solidFill>
                <a:effectLst/>
                <a:latin typeface="Arial" pitchFamily="34" charset="0"/>
                <a:cs typeface="Arial" pitchFamily="34" charset="0"/>
              </a:rPr>
              <a:t> </a:t>
            </a:r>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4934" name="Rectangle 6"/>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fr-FR"/>
          </a:p>
        </p:txBody>
      </p:sp>
      <p:sp>
        <p:nvSpPr>
          <p:cNvPr id="124935" name="Rectangle 7"/>
          <p:cNvSpPr>
            <a:spLocks noChangeArrowheads="1"/>
          </p:cNvSpPr>
          <p:nvPr/>
        </p:nvSpPr>
        <p:spPr bwMode="auto">
          <a:xfrm>
            <a:off x="2209800" y="533400"/>
            <a:ext cx="6370462" cy="584775"/>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r" defTabSz="914400" rtl="1" eaLnBrk="1" fontAlgn="base" latinLnBrk="0" hangingPunct="1">
              <a:lnSpc>
                <a:spcPct val="100000"/>
              </a:lnSpc>
              <a:spcBef>
                <a:spcPct val="0"/>
              </a:spcBef>
              <a:spcAft>
                <a:spcPct val="0"/>
              </a:spcAft>
              <a:buClrTx/>
              <a:buSzTx/>
              <a:buFontTx/>
              <a:buNone/>
              <a:tabLst/>
            </a:pPr>
            <a:r>
              <a:rPr kumimoji="0" lang="ar-SA" sz="32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حالة التدفقات النقدية المنتظمة</a:t>
            </a:r>
            <a:r>
              <a:rPr lang="ar-DZ" sz="3200" b="1" dirty="0" smtClean="0">
                <a:solidFill>
                  <a:srgbClr val="FF0000"/>
                </a:solidFill>
                <a:latin typeface="Times New Roman" pitchFamily="18" charset="0"/>
                <a:ea typeface="Calibri" pitchFamily="34" charset="0"/>
                <a:cs typeface="Times New Roman" pitchFamily="18" charset="0"/>
              </a:rPr>
              <a:t>:</a:t>
            </a:r>
            <a:r>
              <a:rPr kumimoji="0" lang="fr-FR" sz="32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 </a:t>
            </a:r>
            <a:r>
              <a:rPr kumimoji="0" lang="ar-SA" sz="3200" b="1" i="0" u="none" strike="noStrike" cap="none" normalizeH="0" baseline="0" dirty="0" err="1" smtClean="0">
                <a:ln>
                  <a:noFill/>
                </a:ln>
                <a:solidFill>
                  <a:srgbClr val="FF0000"/>
                </a:solidFill>
                <a:effectLst/>
                <a:latin typeface="Times New Roman" pitchFamily="18" charset="0"/>
                <a:ea typeface="Calibri" pitchFamily="34" charset="0"/>
                <a:cs typeface="Times New Roman" pitchFamily="18" charset="0"/>
              </a:rPr>
              <a:t>المشرو</a:t>
            </a:r>
            <a:r>
              <a:rPr kumimoji="0" lang="ar-DZ" sz="32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ع </a:t>
            </a:r>
            <a:r>
              <a:rPr kumimoji="0" lang="fr-FR" sz="32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 A</a:t>
            </a:r>
            <a:r>
              <a:rPr kumimoji="0" lang="ar-DZ" sz="32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 </a:t>
            </a:r>
            <a:endParaRPr kumimoji="0" lang="fr-FR" sz="3200" b="0" i="0" u="none" strike="noStrike" cap="none" normalizeH="0" baseline="0" dirty="0" smtClean="0">
              <a:ln>
                <a:noFill/>
              </a:ln>
              <a:solidFill>
                <a:srgbClr val="FF0000"/>
              </a:solidFill>
              <a:effectLst/>
              <a:latin typeface="Times New Roman" pitchFamily="18" charset="0"/>
              <a:cs typeface="Times New Roman" pitchFamily="18" charset="0"/>
            </a:endParaRPr>
          </a:p>
        </p:txBody>
      </p:sp>
      <p:sp>
        <p:nvSpPr>
          <p:cNvPr id="11" name="Rectangle 10"/>
          <p:cNvSpPr/>
          <p:nvPr/>
        </p:nvSpPr>
        <p:spPr>
          <a:xfrm>
            <a:off x="1752600" y="1219200"/>
            <a:ext cx="6902852" cy="523220"/>
          </a:xfrm>
          <a:prstGeom prst="rect">
            <a:avLst/>
          </a:prstGeom>
        </p:spPr>
        <p:txBody>
          <a:bodyPr wrap="none">
            <a:spAutoFit/>
          </a:bodyPr>
          <a:lstStyle/>
          <a:p>
            <a:pPr algn="just" rtl="1"/>
            <a:r>
              <a:rPr lang="ar-DZ" sz="2800" b="1" dirty="0" smtClean="0">
                <a:solidFill>
                  <a:schemeClr val="bg1"/>
                </a:solidFill>
              </a:rPr>
              <a:t>يوجد طريقتان: طريقة الجداول المالية والطريقة الحسابية: </a:t>
            </a:r>
            <a:endParaRPr lang="fr-FR" sz="2800" dirty="0">
              <a:solidFill>
                <a:schemeClr val="bg1"/>
              </a:solidFill>
            </a:endParaRPr>
          </a:p>
        </p:txBody>
      </p:sp>
      <p:sp>
        <p:nvSpPr>
          <p:cNvPr id="12" name="Rectangle 11"/>
          <p:cNvSpPr/>
          <p:nvPr/>
        </p:nvSpPr>
        <p:spPr>
          <a:xfrm>
            <a:off x="228600" y="1905000"/>
            <a:ext cx="8534400" cy="1384995"/>
          </a:xfrm>
          <a:prstGeom prst="rect">
            <a:avLst/>
          </a:prstGeom>
        </p:spPr>
        <p:txBody>
          <a:bodyPr wrap="square">
            <a:spAutoFit/>
          </a:bodyPr>
          <a:lstStyle/>
          <a:p>
            <a:pPr algn="just" rtl="1"/>
            <a:r>
              <a:rPr lang="ar-DZ" sz="2800" b="1" dirty="0" smtClean="0">
                <a:solidFill>
                  <a:srgbClr val="FF0000"/>
                </a:solidFill>
              </a:rPr>
              <a:t>طريقة الجداول المالية:  </a:t>
            </a:r>
          </a:p>
          <a:p>
            <a:pPr algn="just" rtl="1"/>
            <a:r>
              <a:rPr lang="ar-DZ" sz="2800" b="1" dirty="0" smtClean="0">
                <a:solidFill>
                  <a:schemeClr val="bg1"/>
                </a:solidFill>
              </a:rPr>
              <a:t>تستعمل في حالة التدفقات المنتظمة، باستخدام الجدول المالي رقم 04 نستنتج قيمة تقريبية لـ </a:t>
            </a:r>
            <a:r>
              <a:rPr lang="fr-FR" sz="2800" b="1" dirty="0" smtClean="0">
                <a:solidFill>
                  <a:schemeClr val="bg1"/>
                </a:solidFill>
              </a:rPr>
              <a:t>TIR</a:t>
            </a:r>
            <a:endParaRPr lang="fr-FR" sz="2800" dirty="0">
              <a:solidFill>
                <a:schemeClr val="bg1"/>
              </a:solidFill>
            </a:endParaRPr>
          </a:p>
        </p:txBody>
      </p:sp>
      <p:grpSp>
        <p:nvGrpSpPr>
          <p:cNvPr id="18" name="Groupe 17"/>
          <p:cNvGrpSpPr/>
          <p:nvPr/>
        </p:nvGrpSpPr>
        <p:grpSpPr>
          <a:xfrm>
            <a:off x="44244" y="3367640"/>
            <a:ext cx="4451321" cy="990508"/>
            <a:chOff x="381000" y="914400"/>
            <a:chExt cx="4451321" cy="990508"/>
          </a:xfrm>
        </p:grpSpPr>
        <p:grpSp>
          <p:nvGrpSpPr>
            <p:cNvPr id="19" name="Group 2"/>
            <p:cNvGrpSpPr>
              <a:grpSpLocks/>
            </p:cNvGrpSpPr>
            <p:nvPr/>
          </p:nvGrpSpPr>
          <p:grpSpPr bwMode="auto">
            <a:xfrm>
              <a:off x="381000" y="914402"/>
              <a:ext cx="4451322" cy="990508"/>
              <a:chOff x="442" y="4640"/>
              <a:chExt cx="3339" cy="766"/>
            </a:xfrm>
            <a:solidFill>
              <a:srgbClr val="FFFF00"/>
            </a:solidFill>
          </p:grpSpPr>
          <p:sp>
            <p:nvSpPr>
              <p:cNvPr id="21" name="Zone de texte 2"/>
              <p:cNvSpPr txBox="1">
                <a:spLocks noChangeArrowheads="1"/>
              </p:cNvSpPr>
              <p:nvPr/>
            </p:nvSpPr>
            <p:spPr bwMode="auto">
              <a:xfrm>
                <a:off x="442" y="4802"/>
                <a:ext cx="1315" cy="427"/>
              </a:xfrm>
              <a:prstGeom prst="rect">
                <a:avLst/>
              </a:prstGeom>
              <a:grp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lvl="0" fontAlgn="base">
                  <a:spcBef>
                    <a:spcPct val="0"/>
                  </a:spcBef>
                  <a:spcAft>
                    <a:spcPts val="1000"/>
                  </a:spcAft>
                </a:pP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VAN=</a:t>
                </a:r>
                <a:r>
                  <a:rPr lang="fr-FR" sz="2800" b="1" dirty="0" smtClean="0">
                    <a:solidFill>
                      <a:schemeClr val="bg1"/>
                    </a:solidFill>
                    <a:latin typeface="Times New Roman" pitchFamily="18" charset="0"/>
                    <a:ea typeface="Arial" pitchFamily="34" charset="0"/>
                    <a:cs typeface="Times New Roman" pitchFamily="18" charset="0"/>
                  </a:rPr>
                  <a:t> CF </a:t>
                </a:r>
                <a:endParaRPr kumimoji="0" lang="fr-FR" sz="28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22" name="Zone de texte 2"/>
              <p:cNvSpPr txBox="1">
                <a:spLocks noChangeArrowheads="1"/>
              </p:cNvSpPr>
              <p:nvPr/>
            </p:nvSpPr>
            <p:spPr bwMode="auto">
              <a:xfrm>
                <a:off x="1744" y="4640"/>
                <a:ext cx="1441" cy="412"/>
              </a:xfrm>
              <a:prstGeom prst="rect">
                <a:avLst/>
              </a:prstGeom>
              <a:grp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[1- (1+i) </a:t>
                </a:r>
                <a:r>
                  <a:rPr kumimoji="0" lang="fr-FR" sz="2800" b="1" i="0" u="none" strike="noStrike" cap="none" normalizeH="0" baseline="30000" dirty="0" smtClean="0">
                    <a:ln>
                      <a:noFill/>
                    </a:ln>
                    <a:solidFill>
                      <a:schemeClr val="bg1"/>
                    </a:solidFill>
                    <a:effectLst/>
                    <a:latin typeface="Times New Roman" pitchFamily="18" charset="0"/>
                    <a:ea typeface="Arial" pitchFamily="34" charset="0"/>
                    <a:cs typeface="Times New Roman" pitchFamily="18" charset="0"/>
                  </a:rPr>
                  <a:t>- n</a:t>
                </a: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a:t>
                </a:r>
                <a:endParaRPr kumimoji="0" lang="fr-FR" sz="28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23" name="Zone de texte 2"/>
              <p:cNvSpPr txBox="1">
                <a:spLocks noChangeArrowheads="1"/>
              </p:cNvSpPr>
              <p:nvPr/>
            </p:nvSpPr>
            <p:spPr bwMode="auto">
              <a:xfrm>
                <a:off x="2385" y="5045"/>
                <a:ext cx="318" cy="361"/>
              </a:xfrm>
              <a:prstGeom prst="rect">
                <a:avLst/>
              </a:prstGeom>
              <a:grp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i</a:t>
                </a:r>
                <a:endParaRPr kumimoji="0" lang="fr-FR" sz="28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24" name="Zone de texte 2"/>
              <p:cNvSpPr txBox="1">
                <a:spLocks noChangeArrowheads="1"/>
              </p:cNvSpPr>
              <p:nvPr/>
            </p:nvSpPr>
            <p:spPr bwMode="auto">
              <a:xfrm>
                <a:off x="3210" y="4793"/>
                <a:ext cx="571" cy="436"/>
              </a:xfrm>
              <a:prstGeom prst="rect">
                <a:avLst/>
              </a:prstGeom>
              <a:grp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125413" lvl="0" indent="0" algn="l" defTabSz="914400" rtl="0" eaLnBrk="1" fontAlgn="base" latinLnBrk="0" hangingPunct="1">
                  <a:lnSpc>
                    <a:spcPct val="100000"/>
                  </a:lnSpc>
                  <a:spcBef>
                    <a:spcPct val="0"/>
                  </a:spcBef>
                  <a:spcAft>
                    <a:spcPts val="1000"/>
                  </a:spcAft>
                  <a:buClrTx/>
                  <a:buSzTx/>
                  <a:buFont typeface="Times New Roman" pitchFamily="18" charset="0"/>
                  <a:buChar char="-"/>
                  <a:tabLst/>
                </a:pP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I</a:t>
                </a:r>
                <a:r>
                  <a:rPr kumimoji="0" lang="fr-FR" sz="2800" b="1" i="0" u="none" strike="noStrike" cap="none" normalizeH="0" baseline="-25000" dirty="0" smtClean="0">
                    <a:ln>
                      <a:noFill/>
                    </a:ln>
                    <a:solidFill>
                      <a:schemeClr val="bg1"/>
                    </a:solidFill>
                    <a:effectLst/>
                    <a:latin typeface="Times New Roman" pitchFamily="18" charset="0"/>
                    <a:ea typeface="Arial" pitchFamily="34" charset="0"/>
                    <a:cs typeface="Times New Roman" pitchFamily="18" charset="0"/>
                  </a:rPr>
                  <a:t>0</a:t>
                </a:r>
                <a:endParaRPr kumimoji="0" lang="fr-FR" sz="2800" b="0" i="0" u="none" strike="noStrike" cap="none" normalizeH="0" baseline="0" dirty="0" smtClean="0">
                  <a:ln>
                    <a:noFill/>
                  </a:ln>
                  <a:solidFill>
                    <a:schemeClr val="bg1"/>
                  </a:solidFill>
                  <a:effectLst/>
                  <a:latin typeface="Times New Roman" pitchFamily="18" charset="0"/>
                  <a:cs typeface="Times New Roman" pitchFamily="18" charset="0"/>
                </a:endParaRPr>
              </a:p>
            </p:txBody>
          </p:sp>
        </p:grpSp>
        <p:cxnSp>
          <p:nvCxnSpPr>
            <p:cNvPr id="20" name="Connecteur droit 19"/>
            <p:cNvCxnSpPr/>
            <p:nvPr/>
          </p:nvCxnSpPr>
          <p:spPr>
            <a:xfrm>
              <a:off x="2133600" y="1447800"/>
              <a:ext cx="1981200" cy="1588"/>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grpSp>
      <p:grpSp>
        <p:nvGrpSpPr>
          <p:cNvPr id="48" name="Groupe 47"/>
          <p:cNvGrpSpPr/>
          <p:nvPr/>
        </p:nvGrpSpPr>
        <p:grpSpPr>
          <a:xfrm>
            <a:off x="0" y="4389874"/>
            <a:ext cx="8664491" cy="1020326"/>
            <a:chOff x="0" y="4161274"/>
            <a:chExt cx="8664491" cy="1020326"/>
          </a:xfrm>
        </p:grpSpPr>
        <p:grpSp>
          <p:nvGrpSpPr>
            <p:cNvPr id="25" name="Group 8"/>
            <p:cNvGrpSpPr>
              <a:grpSpLocks/>
            </p:cNvGrpSpPr>
            <p:nvPr/>
          </p:nvGrpSpPr>
          <p:grpSpPr bwMode="auto">
            <a:xfrm>
              <a:off x="0" y="4314161"/>
              <a:ext cx="3433762" cy="654050"/>
              <a:chOff x="4073" y="4129"/>
              <a:chExt cx="3044" cy="469"/>
            </a:xfrm>
          </p:grpSpPr>
          <p:sp>
            <p:nvSpPr>
              <p:cNvPr id="26" name="Zone de texte 2"/>
              <p:cNvSpPr txBox="1">
                <a:spLocks noChangeArrowheads="1"/>
              </p:cNvSpPr>
              <p:nvPr/>
            </p:nvSpPr>
            <p:spPr bwMode="auto">
              <a:xfrm>
                <a:off x="4073" y="4163"/>
                <a:ext cx="1260" cy="435"/>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dirty="0" smtClean="0">
                    <a:ln>
                      <a:noFill/>
                    </a:ln>
                    <a:solidFill>
                      <a:srgbClr val="FF0000"/>
                    </a:solidFill>
                    <a:effectLst/>
                    <a:latin typeface="Times New Roman" pitchFamily="18" charset="0"/>
                    <a:ea typeface="Arial" pitchFamily="34" charset="0"/>
                    <a:cs typeface="Times New Roman" pitchFamily="18" charset="0"/>
                  </a:rPr>
                  <a:t>i = TIR</a:t>
                </a:r>
                <a:endParaRPr kumimoji="0" lang="fr-FR" sz="2800" b="0" i="0" u="none" strike="noStrike" cap="none" normalizeH="0" baseline="0" dirty="0" smtClean="0">
                  <a:ln>
                    <a:noFill/>
                  </a:ln>
                  <a:solidFill>
                    <a:srgbClr val="FF0000"/>
                  </a:solidFill>
                  <a:effectLst/>
                  <a:latin typeface="Times New Roman" pitchFamily="18" charset="0"/>
                  <a:cs typeface="Times New Roman" pitchFamily="18" charset="0"/>
                </a:endParaRPr>
              </a:p>
            </p:txBody>
          </p:sp>
          <p:sp>
            <p:nvSpPr>
              <p:cNvPr id="27" name="Flèche droite 459"/>
              <p:cNvSpPr>
                <a:spLocks noChangeArrowheads="1"/>
              </p:cNvSpPr>
              <p:nvPr/>
            </p:nvSpPr>
            <p:spPr bwMode="auto">
              <a:xfrm>
                <a:off x="5378" y="4279"/>
                <a:ext cx="330" cy="225"/>
              </a:xfrm>
              <a:prstGeom prst="rightArrow">
                <a:avLst>
                  <a:gd name="adj1" fmla="val 50000"/>
                  <a:gd name="adj2" fmla="val 50002"/>
                </a:avLst>
              </a:prstGeom>
              <a:solidFill>
                <a:srgbClr val="808080"/>
              </a:solidFill>
              <a:ln w="25400" algn="ctr">
                <a:solidFill>
                  <a:srgbClr val="808080"/>
                </a:solidFill>
                <a:miter lim="800000"/>
                <a:headEnd/>
                <a:tailEnd/>
              </a:ln>
            </p:spPr>
            <p:txBody>
              <a:bodyPr vert="horz" wrap="square" lIns="91440" tIns="45720" rIns="91440" bIns="45720" numCol="1" anchor="ctr" anchorCtr="0" compatLnSpc="1">
                <a:prstTxWarp prst="textNoShape">
                  <a:avLst/>
                </a:prstTxWarp>
              </a:bodyPr>
              <a:lstStyle/>
              <a:p>
                <a:endParaRPr lang="fr-FR" sz="2800">
                  <a:solidFill>
                    <a:srgbClr val="FF0000"/>
                  </a:solidFill>
                  <a:latin typeface="Times New Roman" pitchFamily="18" charset="0"/>
                  <a:cs typeface="Times New Roman" pitchFamily="18" charset="0"/>
                </a:endParaRPr>
              </a:p>
            </p:txBody>
          </p:sp>
          <p:sp>
            <p:nvSpPr>
              <p:cNvPr id="28" name="Zone de texte 2"/>
              <p:cNvSpPr txBox="1">
                <a:spLocks noChangeArrowheads="1"/>
              </p:cNvSpPr>
              <p:nvPr/>
            </p:nvSpPr>
            <p:spPr bwMode="auto">
              <a:xfrm>
                <a:off x="5768" y="4129"/>
                <a:ext cx="1349" cy="435"/>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dirty="0" smtClean="0">
                    <a:ln>
                      <a:noFill/>
                    </a:ln>
                    <a:solidFill>
                      <a:srgbClr val="FF0000"/>
                    </a:solidFill>
                    <a:effectLst/>
                    <a:latin typeface="Times New Roman" pitchFamily="18" charset="0"/>
                    <a:ea typeface="Arial" pitchFamily="34" charset="0"/>
                    <a:cs typeface="Times New Roman" pitchFamily="18" charset="0"/>
                  </a:rPr>
                  <a:t>VAN = 0</a:t>
                </a:r>
                <a:endParaRPr kumimoji="0" lang="fr-FR" sz="2800" b="0" i="0" u="none" strike="noStrike" cap="none" normalizeH="0" baseline="0" dirty="0" smtClean="0">
                  <a:ln>
                    <a:noFill/>
                  </a:ln>
                  <a:solidFill>
                    <a:srgbClr val="FF0000"/>
                  </a:solidFill>
                  <a:effectLst/>
                  <a:latin typeface="Times New Roman" pitchFamily="18" charset="0"/>
                  <a:cs typeface="Times New Roman" pitchFamily="18" charset="0"/>
                </a:endParaRPr>
              </a:p>
            </p:txBody>
          </p:sp>
        </p:grpSp>
        <p:sp>
          <p:nvSpPr>
            <p:cNvPr id="29" name="Flèche droite 459"/>
            <p:cNvSpPr>
              <a:spLocks noChangeArrowheads="1"/>
            </p:cNvSpPr>
            <p:nvPr/>
          </p:nvSpPr>
          <p:spPr bwMode="auto">
            <a:xfrm>
              <a:off x="3733800" y="4466561"/>
              <a:ext cx="372254" cy="313777"/>
            </a:xfrm>
            <a:prstGeom prst="rightArrow">
              <a:avLst>
                <a:gd name="adj1" fmla="val 50000"/>
                <a:gd name="adj2" fmla="val 50002"/>
              </a:avLst>
            </a:prstGeom>
            <a:solidFill>
              <a:srgbClr val="808080"/>
            </a:solidFill>
            <a:ln w="25400" algn="ctr">
              <a:solidFill>
                <a:srgbClr val="808080"/>
              </a:solidFill>
              <a:miter lim="800000"/>
              <a:headEnd/>
              <a:tailEnd/>
            </a:ln>
          </p:spPr>
          <p:txBody>
            <a:bodyPr vert="horz" wrap="square" lIns="91440" tIns="45720" rIns="91440" bIns="45720" numCol="1" anchor="ctr" anchorCtr="0" compatLnSpc="1">
              <a:prstTxWarp prst="textNoShape">
                <a:avLst/>
              </a:prstTxWarp>
            </a:bodyPr>
            <a:lstStyle/>
            <a:p>
              <a:endParaRPr lang="fr-FR" sz="2800">
                <a:solidFill>
                  <a:srgbClr val="FF0000"/>
                </a:solidFill>
                <a:latin typeface="Times New Roman" pitchFamily="18" charset="0"/>
                <a:cs typeface="Times New Roman" pitchFamily="18" charset="0"/>
              </a:endParaRPr>
            </a:p>
          </p:txBody>
        </p:sp>
        <p:grpSp>
          <p:nvGrpSpPr>
            <p:cNvPr id="124936" name="Group 8"/>
            <p:cNvGrpSpPr>
              <a:grpSpLocks/>
            </p:cNvGrpSpPr>
            <p:nvPr/>
          </p:nvGrpSpPr>
          <p:grpSpPr bwMode="auto">
            <a:xfrm>
              <a:off x="4429017" y="4161274"/>
              <a:ext cx="4235474" cy="1020326"/>
              <a:chOff x="843" y="7438"/>
              <a:chExt cx="3010" cy="638"/>
            </a:xfrm>
          </p:grpSpPr>
          <p:sp>
            <p:nvSpPr>
              <p:cNvPr id="124937" name="Zone de texte 2"/>
              <p:cNvSpPr txBox="1">
                <a:spLocks noChangeArrowheads="1"/>
              </p:cNvSpPr>
              <p:nvPr/>
            </p:nvSpPr>
            <p:spPr bwMode="auto">
              <a:xfrm>
                <a:off x="1356" y="7438"/>
                <a:ext cx="1701" cy="325"/>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dirty="0" smtClean="0">
                    <a:ln>
                      <a:noFill/>
                    </a:ln>
                    <a:solidFill>
                      <a:srgbClr val="FF0000"/>
                    </a:solidFill>
                    <a:effectLst/>
                    <a:latin typeface="Times New Roman" pitchFamily="18" charset="0"/>
                    <a:ea typeface="Arial" pitchFamily="34" charset="0"/>
                    <a:cs typeface="Times New Roman" pitchFamily="18" charset="0"/>
                  </a:rPr>
                  <a:t>[1-(1+TIR)</a:t>
                </a:r>
                <a:r>
                  <a:rPr kumimoji="0" lang="fr-FR" sz="2800" b="1" i="0" u="none" strike="noStrike" cap="none" normalizeH="0" baseline="30000" dirty="0" smtClean="0">
                    <a:ln>
                      <a:noFill/>
                    </a:ln>
                    <a:solidFill>
                      <a:srgbClr val="FF0000"/>
                    </a:solidFill>
                    <a:effectLst/>
                    <a:latin typeface="Times New Roman" pitchFamily="18" charset="0"/>
                    <a:ea typeface="Arial" pitchFamily="34" charset="0"/>
                    <a:cs typeface="Times New Roman" pitchFamily="18" charset="0"/>
                  </a:rPr>
                  <a:t>-n</a:t>
                </a:r>
                <a:r>
                  <a:rPr kumimoji="0" lang="fr-FR" sz="2800" b="1" i="0" u="none" strike="noStrike" cap="none" normalizeH="0" baseline="0" dirty="0" smtClean="0">
                    <a:ln>
                      <a:noFill/>
                    </a:ln>
                    <a:solidFill>
                      <a:srgbClr val="FF0000"/>
                    </a:solidFill>
                    <a:effectLst/>
                    <a:latin typeface="Times New Roman" pitchFamily="18" charset="0"/>
                    <a:ea typeface="Arial" pitchFamily="34" charset="0"/>
                    <a:cs typeface="Times New Roman" pitchFamily="18" charset="0"/>
                  </a:rPr>
                  <a:t> ]</a:t>
                </a: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 </a:t>
                </a:r>
                <a:endParaRPr kumimoji="0" lang="fr-FR" sz="28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124938" name="Zone de texte 2"/>
              <p:cNvSpPr txBox="1">
                <a:spLocks noChangeArrowheads="1"/>
              </p:cNvSpPr>
              <p:nvPr/>
            </p:nvSpPr>
            <p:spPr bwMode="auto">
              <a:xfrm>
                <a:off x="843" y="7605"/>
                <a:ext cx="487" cy="273"/>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defTabSz="914400" rtl="0"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CF</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fr-FR" sz="28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124939" name="Zone de texte 2"/>
              <p:cNvSpPr txBox="1">
                <a:spLocks noChangeArrowheads="1"/>
              </p:cNvSpPr>
              <p:nvPr/>
            </p:nvSpPr>
            <p:spPr bwMode="auto">
              <a:xfrm>
                <a:off x="1853" y="7751"/>
                <a:ext cx="662" cy="325"/>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dirty="0" smtClean="0">
                    <a:ln>
                      <a:noFill/>
                    </a:ln>
                    <a:solidFill>
                      <a:srgbClr val="FF0000"/>
                    </a:solidFill>
                    <a:effectLst/>
                    <a:latin typeface="Times New Roman" pitchFamily="18" charset="0"/>
                    <a:ea typeface="Arial" pitchFamily="34" charset="0"/>
                    <a:cs typeface="Times New Roman" pitchFamily="18" charset="0"/>
                  </a:rPr>
                  <a:t>TIR</a:t>
                </a:r>
                <a:endParaRPr kumimoji="0" lang="fr-FR" sz="2800" b="0" i="0" u="none" strike="noStrike" cap="none" normalizeH="0" baseline="0" dirty="0" smtClean="0">
                  <a:ln>
                    <a:noFill/>
                  </a:ln>
                  <a:solidFill>
                    <a:srgbClr val="FF0000"/>
                  </a:solidFill>
                  <a:effectLst/>
                  <a:latin typeface="Times New Roman" pitchFamily="18" charset="0"/>
                  <a:cs typeface="Times New Roman" pitchFamily="18" charset="0"/>
                </a:endParaRPr>
              </a:p>
            </p:txBody>
          </p:sp>
          <p:sp>
            <p:nvSpPr>
              <p:cNvPr id="124940" name="Connecteur droit 296"/>
              <p:cNvSpPr>
                <a:spLocks noChangeShapeType="1"/>
              </p:cNvSpPr>
              <p:nvPr/>
            </p:nvSpPr>
            <p:spPr bwMode="auto">
              <a:xfrm flipH="1">
                <a:off x="1367" y="7763"/>
                <a:ext cx="1515" cy="0"/>
              </a:xfrm>
              <a:prstGeom prst="line">
                <a:avLst/>
              </a:prstGeom>
              <a:noFill/>
              <a:ln w="25400" algn="ctr">
                <a:solidFill>
                  <a:srgbClr val="000000"/>
                </a:solidFill>
                <a:round/>
                <a:headEnd/>
                <a:tailEnd/>
              </a:ln>
              <a:effectLst>
                <a:outerShdw dist="20000" dir="5400000" rotWithShape="0">
                  <a:srgbClr val="000000">
                    <a:alpha val="37999"/>
                  </a:srgbClr>
                </a:outerShdw>
              </a:effectLst>
            </p:spPr>
            <p:txBody>
              <a:bodyPr vert="horz" wrap="square" lIns="91440" tIns="45720" rIns="91440" bIns="45720" numCol="1" anchor="t" anchorCtr="0" compatLnSpc="1">
                <a:prstTxWarp prst="textNoShape">
                  <a:avLst/>
                </a:prstTxWarp>
              </a:bodyPr>
              <a:lstStyle/>
              <a:p>
                <a:endParaRPr lang="fr-FR" sz="2800">
                  <a:solidFill>
                    <a:schemeClr val="bg1"/>
                  </a:solidFill>
                  <a:latin typeface="Times New Roman" pitchFamily="18" charset="0"/>
                  <a:cs typeface="Times New Roman" pitchFamily="18" charset="0"/>
                </a:endParaRPr>
              </a:p>
            </p:txBody>
          </p:sp>
          <p:sp>
            <p:nvSpPr>
              <p:cNvPr id="124941" name="Zone de texte 2"/>
              <p:cNvSpPr txBox="1">
                <a:spLocks noChangeArrowheads="1"/>
              </p:cNvSpPr>
              <p:nvPr/>
            </p:nvSpPr>
            <p:spPr bwMode="auto">
              <a:xfrm>
                <a:off x="3080" y="7566"/>
                <a:ext cx="773" cy="348"/>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-I</a:t>
                </a:r>
                <a:r>
                  <a:rPr kumimoji="0" lang="fr-FR" sz="2800" b="1" i="0" u="none" strike="noStrike" cap="none" normalizeH="0" baseline="-25000" dirty="0" smtClean="0">
                    <a:ln>
                      <a:noFill/>
                    </a:ln>
                    <a:solidFill>
                      <a:schemeClr val="bg1"/>
                    </a:solidFill>
                    <a:effectLst/>
                    <a:latin typeface="Times New Roman" pitchFamily="18" charset="0"/>
                    <a:ea typeface="Arial" pitchFamily="34" charset="0"/>
                    <a:cs typeface="Times New Roman" pitchFamily="18" charset="0"/>
                  </a:rPr>
                  <a:t>0</a:t>
                </a: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=0</a:t>
                </a:r>
                <a:endParaRPr kumimoji="0" lang="fr-FR" sz="2800" b="0" i="0" u="none" strike="noStrike" cap="none" normalizeH="0" baseline="0" dirty="0" smtClean="0">
                  <a:ln>
                    <a:noFill/>
                  </a:ln>
                  <a:solidFill>
                    <a:schemeClr val="bg1"/>
                  </a:solidFill>
                  <a:effectLst/>
                  <a:latin typeface="Times New Roman" pitchFamily="18" charset="0"/>
                  <a:cs typeface="Times New Roman" pitchFamily="18" charset="0"/>
                </a:endParaRPr>
              </a:p>
            </p:txBody>
          </p:sp>
        </p:grpSp>
      </p:grpSp>
      <p:grpSp>
        <p:nvGrpSpPr>
          <p:cNvPr id="40" name="Groupe 39"/>
          <p:cNvGrpSpPr/>
          <p:nvPr/>
        </p:nvGrpSpPr>
        <p:grpSpPr>
          <a:xfrm>
            <a:off x="914161" y="5533844"/>
            <a:ext cx="4191239" cy="1059454"/>
            <a:chOff x="914161" y="5533844"/>
            <a:chExt cx="4191239" cy="1059454"/>
          </a:xfrm>
        </p:grpSpPr>
        <p:grpSp>
          <p:nvGrpSpPr>
            <p:cNvPr id="47" name="Groupe 46"/>
            <p:cNvGrpSpPr/>
            <p:nvPr/>
          </p:nvGrpSpPr>
          <p:grpSpPr>
            <a:xfrm>
              <a:off x="914161" y="5533844"/>
              <a:ext cx="4179979" cy="1059454"/>
              <a:chOff x="914161" y="5152590"/>
              <a:chExt cx="4179979" cy="1059454"/>
            </a:xfrm>
          </p:grpSpPr>
          <p:grpSp>
            <p:nvGrpSpPr>
              <p:cNvPr id="124942" name="Group 14"/>
              <p:cNvGrpSpPr>
                <a:grpSpLocks/>
              </p:cNvGrpSpPr>
              <p:nvPr/>
            </p:nvGrpSpPr>
            <p:grpSpPr bwMode="auto">
              <a:xfrm>
                <a:off x="914161" y="5152590"/>
                <a:ext cx="4179979" cy="1059454"/>
                <a:chOff x="4060" y="7333"/>
                <a:chExt cx="2492" cy="687"/>
              </a:xfrm>
            </p:grpSpPr>
            <p:sp>
              <p:nvSpPr>
                <p:cNvPr id="124943" name="Flèche droite 298"/>
                <p:cNvSpPr>
                  <a:spLocks noChangeArrowheads="1"/>
                </p:cNvSpPr>
                <p:nvPr/>
              </p:nvSpPr>
              <p:spPr bwMode="auto">
                <a:xfrm>
                  <a:off x="4060" y="7549"/>
                  <a:ext cx="227" cy="232"/>
                </a:xfrm>
                <a:prstGeom prst="rightArrow">
                  <a:avLst>
                    <a:gd name="adj1" fmla="val 50000"/>
                    <a:gd name="adj2" fmla="val 50000"/>
                  </a:avLst>
                </a:prstGeom>
                <a:solidFill>
                  <a:srgbClr val="808080"/>
                </a:solidFill>
                <a:ln w="25400" algn="ctr">
                  <a:solidFill>
                    <a:srgbClr val="808080"/>
                  </a:solidFill>
                  <a:miter lim="800000"/>
                  <a:headEnd/>
                  <a:tailEnd/>
                </a:ln>
              </p:spPr>
              <p:txBody>
                <a:bodyPr vert="horz" wrap="square" lIns="91440" tIns="45720" rIns="91440" bIns="45720" numCol="1" anchor="ctr" anchorCtr="0" compatLnSpc="1">
                  <a:prstTxWarp prst="textNoShape">
                    <a:avLst/>
                  </a:prstTxWarp>
                </a:bodyPr>
                <a:lstStyle/>
                <a:p>
                  <a:endParaRPr lang="fr-FR" sz="2800">
                    <a:solidFill>
                      <a:schemeClr val="bg1"/>
                    </a:solidFill>
                    <a:latin typeface="Times New Roman" pitchFamily="18" charset="0"/>
                    <a:cs typeface="Times New Roman" pitchFamily="18" charset="0"/>
                  </a:endParaRPr>
                </a:p>
              </p:txBody>
            </p:sp>
            <p:sp>
              <p:nvSpPr>
                <p:cNvPr id="124944" name="Zone de texte 2"/>
                <p:cNvSpPr txBox="1">
                  <a:spLocks noChangeArrowheads="1"/>
                </p:cNvSpPr>
                <p:nvPr/>
              </p:nvSpPr>
              <p:spPr bwMode="auto">
                <a:xfrm>
                  <a:off x="4371" y="7333"/>
                  <a:ext cx="1415" cy="346"/>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[1-(1+TIR)</a:t>
                  </a:r>
                  <a:r>
                    <a:rPr kumimoji="0" lang="fr-FR" sz="2800" b="1" i="0" u="none" strike="noStrike" cap="none" normalizeH="0" baseline="30000" dirty="0" smtClean="0">
                      <a:ln>
                        <a:noFill/>
                      </a:ln>
                      <a:solidFill>
                        <a:schemeClr val="bg1"/>
                      </a:solidFill>
                      <a:effectLst/>
                      <a:latin typeface="Times New Roman" pitchFamily="18" charset="0"/>
                      <a:ea typeface="Arial" pitchFamily="34" charset="0"/>
                      <a:cs typeface="Times New Roman" pitchFamily="18" charset="0"/>
                    </a:rPr>
                    <a:t>-n</a:t>
                  </a: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 ] </a:t>
                  </a:r>
                  <a:endParaRPr kumimoji="0" lang="fr-FR" sz="28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124945" name="Zone de texte 2"/>
                <p:cNvSpPr txBox="1">
                  <a:spLocks noChangeArrowheads="1"/>
                </p:cNvSpPr>
                <p:nvPr/>
              </p:nvSpPr>
              <p:spPr bwMode="auto">
                <a:xfrm>
                  <a:off x="4794" y="7657"/>
                  <a:ext cx="538" cy="317"/>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TIR</a:t>
                  </a:r>
                  <a:endParaRPr kumimoji="0" lang="fr-FR" sz="28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124947" name="Zone de texte 2"/>
                <p:cNvSpPr txBox="1">
                  <a:spLocks noChangeArrowheads="1"/>
                </p:cNvSpPr>
                <p:nvPr/>
              </p:nvSpPr>
              <p:spPr bwMode="auto">
                <a:xfrm>
                  <a:off x="5827" y="7540"/>
                  <a:ext cx="262" cy="343"/>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smtClean="0">
                      <a:ln>
                        <a:noFill/>
                      </a:ln>
                      <a:solidFill>
                        <a:schemeClr val="bg1"/>
                      </a:solidFill>
                      <a:effectLst/>
                      <a:latin typeface="Times New Roman" pitchFamily="18" charset="0"/>
                      <a:ea typeface="Arial" pitchFamily="34" charset="0"/>
                      <a:cs typeface="Times New Roman" pitchFamily="18" charset="0"/>
                    </a:rPr>
                    <a:t>=</a:t>
                  </a:r>
                  <a:endParaRPr kumimoji="0" lang="fr-FR" sz="2800" b="0" i="0" u="none" strike="noStrike" cap="none" normalizeH="0" baseline="0" smtClean="0">
                    <a:ln>
                      <a:noFill/>
                    </a:ln>
                    <a:solidFill>
                      <a:schemeClr val="bg1"/>
                    </a:solidFill>
                    <a:effectLst/>
                    <a:latin typeface="Times New Roman" pitchFamily="18" charset="0"/>
                    <a:cs typeface="Times New Roman" pitchFamily="18" charset="0"/>
                  </a:endParaRPr>
                </a:p>
              </p:txBody>
            </p:sp>
            <p:sp>
              <p:nvSpPr>
                <p:cNvPr id="124948" name="Zone de texte 2"/>
                <p:cNvSpPr txBox="1">
                  <a:spLocks noChangeArrowheads="1"/>
                </p:cNvSpPr>
                <p:nvPr/>
              </p:nvSpPr>
              <p:spPr bwMode="auto">
                <a:xfrm>
                  <a:off x="6150" y="7648"/>
                  <a:ext cx="402" cy="372"/>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CF</a:t>
                  </a:r>
                  <a:endParaRPr kumimoji="0" lang="fr-FR" sz="28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124949" name="Zone de texte 2"/>
                <p:cNvSpPr txBox="1">
                  <a:spLocks noChangeArrowheads="1"/>
                </p:cNvSpPr>
                <p:nvPr/>
              </p:nvSpPr>
              <p:spPr bwMode="auto">
                <a:xfrm>
                  <a:off x="6195" y="7352"/>
                  <a:ext cx="340" cy="296"/>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I</a:t>
                  </a:r>
                  <a:r>
                    <a:rPr kumimoji="0" lang="fr-FR" sz="2800" b="1" i="0" u="none" strike="noStrike" cap="none" normalizeH="0" baseline="-25000" dirty="0" smtClean="0">
                      <a:ln>
                        <a:noFill/>
                      </a:ln>
                      <a:solidFill>
                        <a:schemeClr val="bg1"/>
                      </a:solidFill>
                      <a:effectLst/>
                      <a:latin typeface="Times New Roman" pitchFamily="18" charset="0"/>
                      <a:ea typeface="Arial" pitchFamily="34" charset="0"/>
                      <a:cs typeface="Times New Roman" pitchFamily="18" charset="0"/>
                    </a:rPr>
                    <a:t>0</a:t>
                  </a:r>
                  <a:endParaRPr kumimoji="0" lang="fr-FR" sz="2800" b="0" i="0" u="none" strike="noStrike" cap="none" normalizeH="0" baseline="0" dirty="0" smtClean="0">
                    <a:ln>
                      <a:noFill/>
                    </a:ln>
                    <a:solidFill>
                      <a:schemeClr val="bg1"/>
                    </a:solidFill>
                    <a:effectLst/>
                    <a:latin typeface="Times New Roman" pitchFamily="18" charset="0"/>
                    <a:cs typeface="Times New Roman" pitchFamily="18" charset="0"/>
                  </a:endParaRPr>
                </a:p>
              </p:txBody>
            </p:sp>
          </p:grpSp>
          <p:sp>
            <p:nvSpPr>
              <p:cNvPr id="46" name="Connecteur droit 296"/>
              <p:cNvSpPr>
                <a:spLocks noChangeShapeType="1"/>
              </p:cNvSpPr>
              <p:nvPr/>
            </p:nvSpPr>
            <p:spPr bwMode="auto">
              <a:xfrm flipH="1">
                <a:off x="1524000" y="5715000"/>
                <a:ext cx="2131808" cy="0"/>
              </a:xfrm>
              <a:prstGeom prst="line">
                <a:avLst/>
              </a:prstGeom>
              <a:noFill/>
              <a:ln w="25400" algn="ctr">
                <a:solidFill>
                  <a:srgbClr val="000000"/>
                </a:solidFill>
                <a:round/>
                <a:headEnd/>
                <a:tailEnd/>
              </a:ln>
              <a:effectLst>
                <a:outerShdw dist="20000" dir="5400000" rotWithShape="0">
                  <a:srgbClr val="000000">
                    <a:alpha val="37999"/>
                  </a:srgbClr>
                </a:outerShdw>
              </a:effectLst>
            </p:spPr>
            <p:txBody>
              <a:bodyPr vert="horz" wrap="square" lIns="91440" tIns="45720" rIns="91440" bIns="45720" numCol="1" anchor="t" anchorCtr="0" compatLnSpc="1">
                <a:prstTxWarp prst="textNoShape">
                  <a:avLst/>
                </a:prstTxWarp>
              </a:bodyPr>
              <a:lstStyle/>
              <a:p>
                <a:endParaRPr lang="fr-FR" sz="2800">
                  <a:solidFill>
                    <a:schemeClr val="bg1"/>
                  </a:solidFill>
                  <a:latin typeface="Times New Roman" pitchFamily="18" charset="0"/>
                  <a:cs typeface="Times New Roman" pitchFamily="18" charset="0"/>
                </a:endParaRPr>
              </a:p>
            </p:txBody>
          </p:sp>
        </p:grpSp>
        <p:cxnSp>
          <p:nvCxnSpPr>
            <p:cNvPr id="39" name="Connecteur droit 38"/>
            <p:cNvCxnSpPr/>
            <p:nvPr/>
          </p:nvCxnSpPr>
          <p:spPr>
            <a:xfrm>
              <a:off x="4495800" y="6096000"/>
              <a:ext cx="609600" cy="1588"/>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gr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6" name="Groupe 35"/>
          <p:cNvGrpSpPr/>
          <p:nvPr/>
        </p:nvGrpSpPr>
        <p:grpSpPr>
          <a:xfrm>
            <a:off x="77" y="1600200"/>
            <a:ext cx="9002407" cy="3276600"/>
            <a:chOff x="77" y="685800"/>
            <a:chExt cx="9002407" cy="3276600"/>
          </a:xfrm>
        </p:grpSpPr>
        <p:grpSp>
          <p:nvGrpSpPr>
            <p:cNvPr id="35" name="Groupe 34"/>
            <p:cNvGrpSpPr/>
            <p:nvPr/>
          </p:nvGrpSpPr>
          <p:grpSpPr>
            <a:xfrm>
              <a:off x="77" y="685800"/>
              <a:ext cx="8944443" cy="3276600"/>
              <a:chOff x="77" y="685800"/>
              <a:chExt cx="8944443" cy="3276600"/>
            </a:xfrm>
          </p:grpSpPr>
          <p:grpSp>
            <p:nvGrpSpPr>
              <p:cNvPr id="4" name="Groupe 3"/>
              <p:cNvGrpSpPr/>
              <p:nvPr/>
            </p:nvGrpSpPr>
            <p:grpSpPr>
              <a:xfrm>
                <a:off x="77" y="685800"/>
                <a:ext cx="8944443" cy="3276600"/>
                <a:chOff x="77" y="1676400"/>
                <a:chExt cx="8944443" cy="3276600"/>
              </a:xfrm>
            </p:grpSpPr>
            <p:grpSp>
              <p:nvGrpSpPr>
                <p:cNvPr id="7" name="Group 8"/>
                <p:cNvGrpSpPr>
                  <a:grpSpLocks/>
                </p:cNvGrpSpPr>
                <p:nvPr/>
              </p:nvGrpSpPr>
              <p:grpSpPr bwMode="auto">
                <a:xfrm>
                  <a:off x="77" y="1676400"/>
                  <a:ext cx="8944443" cy="3276600"/>
                  <a:chOff x="196" y="6015"/>
                  <a:chExt cx="9828" cy="3120"/>
                </a:xfrm>
              </p:grpSpPr>
              <p:sp>
                <p:nvSpPr>
                  <p:cNvPr id="9" name="Text Box 26"/>
                  <p:cNvSpPr txBox="1">
                    <a:spLocks noChangeArrowheads="1"/>
                  </p:cNvSpPr>
                  <p:nvPr/>
                </p:nvSpPr>
                <p:spPr bwMode="auto">
                  <a:xfrm>
                    <a:off x="1252" y="6015"/>
                    <a:ext cx="6395" cy="3120"/>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fr-FR" sz="2000" dirty="0">
                      <a:solidFill>
                        <a:schemeClr val="bg1"/>
                      </a:solidFill>
                      <a:latin typeface="Times New Roman" pitchFamily="18" charset="0"/>
                      <a:cs typeface="Times New Roman" pitchFamily="18" charset="0"/>
                    </a:endParaRPr>
                  </a:p>
                </p:txBody>
              </p:sp>
              <p:sp>
                <p:nvSpPr>
                  <p:cNvPr id="10" name="AutoShape 25"/>
                  <p:cNvSpPr>
                    <a:spLocks noChangeShapeType="1"/>
                  </p:cNvSpPr>
                  <p:nvPr/>
                </p:nvSpPr>
                <p:spPr bwMode="auto">
                  <a:xfrm>
                    <a:off x="1350" y="6585"/>
                    <a:ext cx="5820" cy="1"/>
                  </a:xfrm>
                  <a:prstGeom prst="straightConnector1">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fr-FR" sz="2000">
                      <a:solidFill>
                        <a:schemeClr val="bg1"/>
                      </a:solidFill>
                    </a:endParaRPr>
                  </a:p>
                </p:txBody>
              </p:sp>
              <p:sp>
                <p:nvSpPr>
                  <p:cNvPr id="11" name="AutoShape 24"/>
                  <p:cNvSpPr>
                    <a:spLocks noChangeShapeType="1"/>
                  </p:cNvSpPr>
                  <p:nvPr/>
                </p:nvSpPr>
                <p:spPr bwMode="auto">
                  <a:xfrm>
                    <a:off x="2310" y="6030"/>
                    <a:ext cx="1" cy="2955"/>
                  </a:xfrm>
                  <a:prstGeom prst="straightConnector1">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fr-FR" sz="2000">
                      <a:solidFill>
                        <a:schemeClr val="bg1"/>
                      </a:solidFill>
                    </a:endParaRPr>
                  </a:p>
                </p:txBody>
              </p:sp>
              <p:sp>
                <p:nvSpPr>
                  <p:cNvPr id="12" name="Text Box 23"/>
                  <p:cNvSpPr txBox="1">
                    <a:spLocks noChangeArrowheads="1"/>
                  </p:cNvSpPr>
                  <p:nvPr/>
                </p:nvSpPr>
                <p:spPr bwMode="auto">
                  <a:xfrm>
                    <a:off x="1830" y="6088"/>
                    <a:ext cx="435" cy="317"/>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fr-FR"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i</a:t>
                    </a:r>
                    <a:endParaRPr kumimoji="0" lang="fr-FR" sz="24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13" name="Text Box 22"/>
                  <p:cNvSpPr txBox="1">
                    <a:spLocks noChangeArrowheads="1"/>
                  </p:cNvSpPr>
                  <p:nvPr/>
                </p:nvSpPr>
                <p:spPr bwMode="auto">
                  <a:xfrm>
                    <a:off x="1455" y="6150"/>
                    <a:ext cx="435" cy="375"/>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defTabSz="914400" rtl="0" eaLnBrk="1" fontAlgn="base" latinLnBrk="0" hangingPunct="1">
                      <a:lnSpc>
                        <a:spcPct val="100000"/>
                      </a:lnSpc>
                      <a:spcBef>
                        <a:spcPct val="0"/>
                      </a:spcBef>
                      <a:spcAft>
                        <a:spcPct val="0"/>
                      </a:spcAft>
                      <a:buClrTx/>
                      <a:buSzTx/>
                      <a:buFontTx/>
                      <a:buNone/>
                      <a:tabLst/>
                    </a:pPr>
                    <a:r>
                      <a:rPr kumimoji="0" lang="fr-FR"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n</a:t>
                    </a:r>
                    <a:endParaRPr kumimoji="0" lang="fr-FR" sz="20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14" name="AutoShape 21"/>
                  <p:cNvSpPr>
                    <a:spLocks noChangeShapeType="1"/>
                  </p:cNvSpPr>
                  <p:nvPr/>
                </p:nvSpPr>
                <p:spPr bwMode="auto">
                  <a:xfrm flipH="1" flipV="1">
                    <a:off x="1350" y="6030"/>
                    <a:ext cx="945" cy="555"/>
                  </a:xfrm>
                  <a:prstGeom prst="straightConnector1">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fr-FR" sz="2000">
                      <a:solidFill>
                        <a:schemeClr val="bg1"/>
                      </a:solidFill>
                    </a:endParaRPr>
                  </a:p>
                </p:txBody>
              </p:sp>
              <p:sp>
                <p:nvSpPr>
                  <p:cNvPr id="15" name="Text Box 20"/>
                  <p:cNvSpPr txBox="1">
                    <a:spLocks noChangeArrowheads="1"/>
                  </p:cNvSpPr>
                  <p:nvPr/>
                </p:nvSpPr>
                <p:spPr bwMode="auto">
                  <a:xfrm>
                    <a:off x="2386" y="6097"/>
                    <a:ext cx="5094" cy="455"/>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0%  1%  2%   3%…</a:t>
                    </a:r>
                    <a:r>
                      <a:rPr lang="fr-FR" sz="2400" b="1" dirty="0" smtClean="0">
                        <a:solidFill>
                          <a:schemeClr val="bg1"/>
                        </a:solidFill>
                        <a:latin typeface="Times New Roman" pitchFamily="18" charset="0"/>
                        <a:ea typeface="Calibri" pitchFamily="34" charset="0"/>
                        <a:cs typeface="Times New Roman" pitchFamily="18" charset="0"/>
                      </a:rPr>
                      <a:t>  </a:t>
                    </a:r>
                    <a:r>
                      <a:rPr kumimoji="0" lang="fr-FR"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 </a:t>
                    </a:r>
                    <a:r>
                      <a:rPr lang="fr-FR" sz="2400" b="1" dirty="0" smtClean="0">
                        <a:solidFill>
                          <a:srgbClr val="FF0000"/>
                        </a:solidFill>
                        <a:latin typeface="Times New Roman" pitchFamily="18" charset="0"/>
                        <a:ea typeface="Calibri" pitchFamily="34" charset="0"/>
                        <a:cs typeface="Times New Roman" pitchFamily="18" charset="0"/>
                      </a:rPr>
                      <a:t>i  </a:t>
                    </a:r>
                    <a:r>
                      <a:rPr kumimoji="0" lang="fr-FR"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a:t>
                    </a:r>
                    <a:endParaRPr kumimoji="0" lang="fr-FR" sz="24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16" name="Text Box 19"/>
                  <p:cNvSpPr txBox="1">
                    <a:spLocks noChangeArrowheads="1"/>
                  </p:cNvSpPr>
                  <p:nvPr/>
                </p:nvSpPr>
                <p:spPr bwMode="auto">
                  <a:xfrm>
                    <a:off x="1575" y="6675"/>
                    <a:ext cx="570" cy="2315"/>
                  </a:xfrm>
                  <a:prstGeom prst="rect">
                    <a:avLst/>
                  </a:prstGeom>
                  <a:solidFill>
                    <a:srgbClr val="FFFFFF"/>
                  </a:solidFill>
                  <a:ln w="9525">
                    <a:solidFill>
                      <a:srgbClr val="FFFFFF"/>
                    </a:solidFill>
                    <a:miter lim="800000"/>
                    <a:headEnd/>
                    <a:tailEnd/>
                  </a:ln>
                </p:spPr>
                <p:txBody>
                  <a:bodyPr vert="vert"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1  2   3… </a:t>
                    </a:r>
                    <a:r>
                      <a:rPr kumimoji="0" lang="fr-FR" sz="2800" b="1" i="0" u="none" strike="noStrike" cap="none" normalizeH="0" dirty="0" smtClean="0">
                        <a:ln>
                          <a:noFill/>
                        </a:ln>
                        <a:solidFill>
                          <a:schemeClr val="bg1"/>
                        </a:solidFill>
                        <a:effectLst/>
                        <a:latin typeface="Times New Roman" pitchFamily="18" charset="0"/>
                        <a:ea typeface="Calibri" pitchFamily="34" charset="0"/>
                        <a:cs typeface="Times New Roman" pitchFamily="18" charset="0"/>
                      </a:rPr>
                      <a:t>     </a:t>
                    </a:r>
                    <a:r>
                      <a:rPr kumimoji="0" lang="fr-FR"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a:t>
                    </a:r>
                    <a:r>
                      <a:rPr kumimoji="0" lang="ar-DZ"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a:t>
                    </a:r>
                    <a:r>
                      <a:rPr kumimoji="0" lang="fr-FR"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a:t>
                    </a:r>
                    <a:endParaRPr kumimoji="0" lang="fr-FR" sz="28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17" name="Text Box 18"/>
                  <p:cNvSpPr txBox="1">
                    <a:spLocks noChangeArrowheads="1"/>
                  </p:cNvSpPr>
                  <p:nvPr/>
                </p:nvSpPr>
                <p:spPr bwMode="auto">
                  <a:xfrm>
                    <a:off x="196" y="7729"/>
                    <a:ext cx="921" cy="39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n=?</a:t>
                    </a:r>
                    <a:endParaRPr kumimoji="0" lang="fr-FR" sz="28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18" name="AutoShape 17"/>
                  <p:cNvSpPr>
                    <a:spLocks noChangeShapeType="1"/>
                  </p:cNvSpPr>
                  <p:nvPr/>
                </p:nvSpPr>
                <p:spPr bwMode="auto">
                  <a:xfrm>
                    <a:off x="1002" y="8017"/>
                    <a:ext cx="570" cy="0"/>
                  </a:xfrm>
                  <a:prstGeom prst="straightConnector1">
                    <a:avLst/>
                  </a:prstGeom>
                  <a:noFill/>
                  <a:ln w="31750">
                    <a:solidFill>
                      <a:srgbClr val="FF0000"/>
                    </a:solidFill>
                    <a:prstDash val="lgDash"/>
                    <a:round/>
                    <a:headEnd/>
                    <a:tailEnd type="triangle" w="med" len="med"/>
                  </a:ln>
                </p:spPr>
                <p:txBody>
                  <a:bodyPr vert="horz" wrap="square" lIns="91440" tIns="45720" rIns="91440" bIns="45720" numCol="1" anchor="t" anchorCtr="0" compatLnSpc="1">
                    <a:prstTxWarp prst="textNoShape">
                      <a:avLst/>
                    </a:prstTxWarp>
                  </a:bodyPr>
                  <a:lstStyle/>
                  <a:p>
                    <a:endParaRPr lang="fr-FR" sz="2000">
                      <a:solidFill>
                        <a:schemeClr val="bg1"/>
                      </a:solidFill>
                    </a:endParaRPr>
                  </a:p>
                </p:txBody>
              </p:sp>
              <p:sp>
                <p:nvSpPr>
                  <p:cNvPr id="19" name="Oval 15"/>
                  <p:cNvSpPr>
                    <a:spLocks noChangeArrowheads="1"/>
                  </p:cNvSpPr>
                  <p:nvPr/>
                </p:nvSpPr>
                <p:spPr bwMode="auto">
                  <a:xfrm>
                    <a:off x="4892" y="7397"/>
                    <a:ext cx="1675" cy="1016"/>
                  </a:xfrm>
                  <a:prstGeom prst="ellipse">
                    <a:avLst/>
                  </a:prstGeom>
                  <a:solidFill>
                    <a:srgbClr val="FFFF00"/>
                  </a:solidFill>
                  <a:ln w="9525">
                    <a:noFill/>
                    <a:round/>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fr-FR" sz="2400" b="1"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20" name="AutoShape 14"/>
                  <p:cNvSpPr>
                    <a:spLocks noChangeShapeType="1"/>
                  </p:cNvSpPr>
                  <p:nvPr/>
                </p:nvSpPr>
                <p:spPr bwMode="auto">
                  <a:xfrm flipV="1">
                    <a:off x="5722" y="6440"/>
                    <a:ext cx="0" cy="900"/>
                  </a:xfrm>
                  <a:prstGeom prst="straightConnector1">
                    <a:avLst/>
                  </a:prstGeom>
                  <a:noFill/>
                  <a:ln w="31750">
                    <a:solidFill>
                      <a:srgbClr val="FF0000"/>
                    </a:solidFill>
                    <a:prstDash val="lgDash"/>
                    <a:round/>
                    <a:headEnd/>
                    <a:tailEnd type="triangle" w="med" len="med"/>
                  </a:ln>
                </p:spPr>
                <p:txBody>
                  <a:bodyPr vert="horz" wrap="square" lIns="91440" tIns="45720" rIns="91440" bIns="45720" numCol="1" anchor="t" anchorCtr="0" compatLnSpc="1">
                    <a:prstTxWarp prst="textNoShape">
                      <a:avLst/>
                    </a:prstTxWarp>
                  </a:bodyPr>
                  <a:lstStyle/>
                  <a:p>
                    <a:endParaRPr lang="fr-FR" sz="2000">
                      <a:solidFill>
                        <a:schemeClr val="bg1"/>
                      </a:solidFill>
                    </a:endParaRPr>
                  </a:p>
                </p:txBody>
              </p:sp>
              <p:sp>
                <p:nvSpPr>
                  <p:cNvPr id="21" name="AutoShape 13"/>
                  <p:cNvSpPr>
                    <a:spLocks noChangeShapeType="1"/>
                  </p:cNvSpPr>
                  <p:nvPr/>
                </p:nvSpPr>
                <p:spPr bwMode="auto">
                  <a:xfrm rot="10800000" flipV="1">
                    <a:off x="6168" y="7183"/>
                    <a:ext cx="1815" cy="725"/>
                  </a:xfrm>
                  <a:prstGeom prst="curvedConnector3">
                    <a:avLst>
                      <a:gd name="adj1" fmla="val 50000"/>
                    </a:avLst>
                  </a:prstGeom>
                  <a:noFill/>
                  <a:ln w="25400">
                    <a:solidFill>
                      <a:srgbClr val="FF0000"/>
                    </a:solidFill>
                    <a:round/>
                    <a:headEnd/>
                    <a:tailEnd type="triangle" w="med" len="med"/>
                  </a:ln>
                </p:spPr>
                <p:txBody>
                  <a:bodyPr vert="horz" wrap="square" lIns="91440" tIns="45720" rIns="91440" bIns="45720" numCol="1" anchor="t" anchorCtr="0" compatLnSpc="1">
                    <a:prstTxWarp prst="textNoShape">
                      <a:avLst/>
                    </a:prstTxWarp>
                  </a:bodyPr>
                  <a:lstStyle/>
                  <a:p>
                    <a:endParaRPr lang="fr-FR" sz="2000">
                      <a:solidFill>
                        <a:schemeClr val="bg1"/>
                      </a:solidFill>
                    </a:endParaRPr>
                  </a:p>
                </p:txBody>
              </p:sp>
              <p:sp>
                <p:nvSpPr>
                  <p:cNvPr id="22" name="Text Box 12"/>
                  <p:cNvSpPr txBox="1">
                    <a:spLocks noChangeArrowheads="1"/>
                  </p:cNvSpPr>
                  <p:nvPr/>
                </p:nvSpPr>
                <p:spPr bwMode="auto">
                  <a:xfrm>
                    <a:off x="8070" y="6523"/>
                    <a:ext cx="1954" cy="503"/>
                  </a:xfrm>
                  <a:prstGeom prst="rect">
                    <a:avLst/>
                  </a:prstGeom>
                  <a:solidFill>
                    <a:srgbClr val="FFC000"/>
                  </a:solid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1 – (1+i)</a:t>
                    </a:r>
                    <a:r>
                      <a:rPr kumimoji="0" lang="fr-FR" sz="2800" b="1" i="0" u="none" strike="noStrike" cap="none" normalizeH="0" baseline="30000" dirty="0" smtClean="0">
                        <a:ln>
                          <a:noFill/>
                        </a:ln>
                        <a:solidFill>
                          <a:schemeClr val="bg1"/>
                        </a:solidFill>
                        <a:effectLst/>
                        <a:latin typeface="Times New Roman" pitchFamily="18" charset="0"/>
                        <a:ea typeface="Calibri" pitchFamily="34" charset="0"/>
                        <a:cs typeface="Times New Roman" pitchFamily="18" charset="0"/>
                      </a:rPr>
                      <a:t>-n</a:t>
                    </a:r>
                    <a:endParaRPr kumimoji="0" lang="fr-FR" sz="28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23" name="Text Box 10"/>
                  <p:cNvSpPr txBox="1">
                    <a:spLocks noChangeArrowheads="1"/>
                  </p:cNvSpPr>
                  <p:nvPr/>
                </p:nvSpPr>
                <p:spPr bwMode="auto">
                  <a:xfrm>
                    <a:off x="8927" y="7024"/>
                    <a:ext cx="479" cy="470"/>
                  </a:xfrm>
                  <a:prstGeom prst="rect">
                    <a:avLst/>
                  </a:prstGeom>
                  <a:solidFill>
                    <a:srgbClr val="FFC000"/>
                  </a:solid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i</a:t>
                    </a:r>
                    <a:endParaRPr kumimoji="0" lang="fr-FR" sz="2800" b="0" i="0" u="none" strike="noStrike" cap="none" normalizeH="0" baseline="0" dirty="0" smtClean="0">
                      <a:ln>
                        <a:noFill/>
                      </a:ln>
                      <a:solidFill>
                        <a:schemeClr val="bg1"/>
                      </a:solidFill>
                      <a:effectLst/>
                      <a:latin typeface="Times New Roman" pitchFamily="18" charset="0"/>
                      <a:cs typeface="Times New Roman" pitchFamily="18" charset="0"/>
                    </a:endParaRPr>
                  </a:p>
                </p:txBody>
              </p:sp>
            </p:grpSp>
            <p:cxnSp>
              <p:nvCxnSpPr>
                <p:cNvPr id="6" name="Connecteur droit avec flèche 5"/>
                <p:cNvCxnSpPr/>
                <p:nvPr/>
              </p:nvCxnSpPr>
              <p:spPr>
                <a:xfrm>
                  <a:off x="1676400" y="3713403"/>
                  <a:ext cx="2895600" cy="1588"/>
                </a:xfrm>
                <a:prstGeom prst="straightConnector1">
                  <a:avLst/>
                </a:prstGeom>
                <a:ln w="25400">
                  <a:solidFill>
                    <a:srgbClr val="FF0000"/>
                  </a:solidFill>
                  <a:prstDash val="lgDash"/>
                  <a:tailEnd type="arrow"/>
                </a:ln>
              </p:spPr>
              <p:style>
                <a:lnRef idx="1">
                  <a:schemeClr val="accent1"/>
                </a:lnRef>
                <a:fillRef idx="0">
                  <a:schemeClr val="accent1"/>
                </a:fillRef>
                <a:effectRef idx="0">
                  <a:schemeClr val="accent1"/>
                </a:effectRef>
                <a:fontRef idx="minor">
                  <a:schemeClr val="tx1"/>
                </a:fontRef>
              </p:style>
            </p:cxnSp>
          </p:grpSp>
          <p:grpSp>
            <p:nvGrpSpPr>
              <p:cNvPr id="28" name="Groupe 27"/>
              <p:cNvGrpSpPr/>
              <p:nvPr/>
            </p:nvGrpSpPr>
            <p:grpSpPr>
              <a:xfrm>
                <a:off x="4695612" y="2315028"/>
                <a:ext cx="642018" cy="856344"/>
                <a:chOff x="4463382" y="3476172"/>
                <a:chExt cx="642018" cy="856344"/>
              </a:xfrm>
            </p:grpSpPr>
            <p:grpSp>
              <p:nvGrpSpPr>
                <p:cNvPr id="27" name="Groupe 26"/>
                <p:cNvGrpSpPr/>
                <p:nvPr/>
              </p:nvGrpSpPr>
              <p:grpSpPr>
                <a:xfrm>
                  <a:off x="4463382" y="3476172"/>
                  <a:ext cx="609360" cy="856344"/>
                  <a:chOff x="4463382" y="5896428"/>
                  <a:chExt cx="609360" cy="856344"/>
                </a:xfrm>
              </p:grpSpPr>
              <p:sp>
                <p:nvSpPr>
                  <p:cNvPr id="24" name="Zone de texte 2"/>
                  <p:cNvSpPr txBox="1">
                    <a:spLocks noChangeArrowheads="1"/>
                  </p:cNvSpPr>
                  <p:nvPr/>
                </p:nvSpPr>
                <p:spPr bwMode="auto">
                  <a:xfrm>
                    <a:off x="4463382" y="6295572"/>
                    <a:ext cx="609360" cy="457200"/>
                  </a:xfrm>
                  <a:prstGeom prst="rect">
                    <a:avLst/>
                  </a:prstGeom>
                  <a:solidFill>
                    <a:srgbClr val="FFFF00"/>
                  </a:solidFill>
                  <a:ln w="9525">
                    <a:solidFill>
                      <a:srgbClr val="FFFF00"/>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CF</a:t>
                    </a:r>
                    <a:endParaRPr kumimoji="0" lang="fr-FR" sz="24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25" name="Zone de texte 2"/>
                  <p:cNvSpPr txBox="1">
                    <a:spLocks noChangeArrowheads="1"/>
                  </p:cNvSpPr>
                  <p:nvPr/>
                </p:nvSpPr>
                <p:spPr bwMode="auto">
                  <a:xfrm>
                    <a:off x="4538863" y="5896428"/>
                    <a:ext cx="457679" cy="380820"/>
                  </a:xfrm>
                  <a:prstGeom prst="rect">
                    <a:avLst/>
                  </a:prstGeom>
                  <a:solidFill>
                    <a:srgbClr val="FFFF00"/>
                  </a:solidFill>
                  <a:ln w="9525">
                    <a:solidFill>
                      <a:srgbClr val="FFFF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I</a:t>
                    </a:r>
                    <a:r>
                      <a:rPr kumimoji="0" lang="fr-FR" sz="2400" b="1" i="0" u="none" strike="noStrike" cap="none" normalizeH="0" baseline="-25000" dirty="0" smtClean="0">
                        <a:ln>
                          <a:noFill/>
                        </a:ln>
                        <a:solidFill>
                          <a:schemeClr val="bg1"/>
                        </a:solidFill>
                        <a:effectLst/>
                        <a:latin typeface="Times New Roman" pitchFamily="18" charset="0"/>
                        <a:ea typeface="Arial" pitchFamily="34" charset="0"/>
                        <a:cs typeface="Times New Roman" pitchFamily="18" charset="0"/>
                      </a:rPr>
                      <a:t>0</a:t>
                    </a:r>
                    <a:endParaRPr kumimoji="0" lang="fr-FR" sz="2400" b="0" i="0" u="none" strike="noStrike" cap="none" normalizeH="0" baseline="0" dirty="0" smtClean="0">
                      <a:ln>
                        <a:noFill/>
                      </a:ln>
                      <a:solidFill>
                        <a:schemeClr val="bg1"/>
                      </a:solidFill>
                      <a:effectLst/>
                      <a:latin typeface="Times New Roman" pitchFamily="18" charset="0"/>
                      <a:cs typeface="Times New Roman" pitchFamily="18" charset="0"/>
                    </a:endParaRPr>
                  </a:p>
                </p:txBody>
              </p:sp>
            </p:grpSp>
            <p:cxnSp>
              <p:nvCxnSpPr>
                <p:cNvPr id="26" name="Connecteur droit 25"/>
                <p:cNvCxnSpPr/>
                <p:nvPr/>
              </p:nvCxnSpPr>
              <p:spPr>
                <a:xfrm>
                  <a:off x="4495800" y="3889830"/>
                  <a:ext cx="609600" cy="1588"/>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grpSp>
        </p:grpSp>
        <p:cxnSp>
          <p:nvCxnSpPr>
            <p:cNvPr id="31" name="Connecteur droit 30"/>
            <p:cNvCxnSpPr/>
            <p:nvPr/>
          </p:nvCxnSpPr>
          <p:spPr>
            <a:xfrm>
              <a:off x="7173684" y="1752600"/>
              <a:ext cx="1828800" cy="1588"/>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grpSp>
      <p:sp>
        <p:nvSpPr>
          <p:cNvPr id="34" name="Rectangle 33"/>
          <p:cNvSpPr/>
          <p:nvPr/>
        </p:nvSpPr>
        <p:spPr>
          <a:xfrm>
            <a:off x="7647366" y="4596825"/>
            <a:ext cx="1192955" cy="584775"/>
          </a:xfrm>
          <a:prstGeom prst="rect">
            <a:avLst/>
          </a:prstGeom>
        </p:spPr>
        <p:txBody>
          <a:bodyPr wrap="none">
            <a:spAutoFit/>
          </a:bodyPr>
          <a:lstStyle/>
          <a:p>
            <a:pPr algn="r" rtl="1"/>
            <a:r>
              <a:rPr lang="ar-DZ" sz="3200" b="1" dirty="0" smtClean="0">
                <a:solidFill>
                  <a:srgbClr val="FF0000"/>
                </a:solidFill>
              </a:rPr>
              <a:t>مثال:   </a:t>
            </a:r>
            <a:endParaRPr lang="fr-FR" sz="3200" dirty="0"/>
          </a:p>
        </p:txBody>
      </p:sp>
      <p:grpSp>
        <p:nvGrpSpPr>
          <p:cNvPr id="52" name="Groupe 51"/>
          <p:cNvGrpSpPr/>
          <p:nvPr/>
        </p:nvGrpSpPr>
        <p:grpSpPr>
          <a:xfrm>
            <a:off x="76200" y="4953000"/>
            <a:ext cx="9067800" cy="914400"/>
            <a:chOff x="304800" y="4267200"/>
            <a:chExt cx="9067800" cy="914400"/>
          </a:xfrm>
        </p:grpSpPr>
        <p:sp>
          <p:nvSpPr>
            <p:cNvPr id="37" name="Rectangle 36"/>
            <p:cNvSpPr/>
            <p:nvPr/>
          </p:nvSpPr>
          <p:spPr>
            <a:xfrm>
              <a:off x="1469408" y="4533276"/>
              <a:ext cx="1188146" cy="523220"/>
            </a:xfrm>
            <a:prstGeom prst="rect">
              <a:avLst/>
            </a:prstGeom>
          </p:spPr>
          <p:txBody>
            <a:bodyPr wrap="none">
              <a:spAutoFit/>
            </a:bodyPr>
            <a:lstStyle/>
            <a:p>
              <a:pPr lvl="0" fontAlgn="base">
                <a:spcBef>
                  <a:spcPct val="0"/>
                </a:spcBef>
                <a:spcAft>
                  <a:spcPts val="1000"/>
                </a:spcAft>
              </a:pPr>
              <a:r>
                <a:rPr lang="fr-FR" sz="2800" b="1" dirty="0" smtClean="0">
                  <a:solidFill>
                    <a:schemeClr val="bg1"/>
                  </a:solidFill>
                  <a:latin typeface="Times New Roman" pitchFamily="18" charset="0"/>
                  <a:ea typeface="Arial" pitchFamily="34" charset="0"/>
                  <a:cs typeface="Times New Roman" pitchFamily="18" charset="0"/>
                </a:rPr>
                <a:t>I</a:t>
              </a:r>
              <a:r>
                <a:rPr lang="fr-FR" sz="2800" b="1" baseline="-25000" dirty="0" smtClean="0">
                  <a:solidFill>
                    <a:schemeClr val="bg1"/>
                  </a:solidFill>
                  <a:latin typeface="Times New Roman" pitchFamily="18" charset="0"/>
                  <a:ea typeface="Arial" pitchFamily="34" charset="0"/>
                  <a:cs typeface="Times New Roman" pitchFamily="18" charset="0"/>
                </a:rPr>
                <a:t>0</a:t>
              </a:r>
              <a:r>
                <a:rPr lang="fr-FR" sz="2800" b="1" dirty="0" smtClean="0">
                  <a:solidFill>
                    <a:schemeClr val="bg1"/>
                  </a:solidFill>
                  <a:latin typeface="Times New Roman" pitchFamily="18" charset="0"/>
                  <a:ea typeface="Calibri" pitchFamily="34" charset="0"/>
                  <a:cs typeface="Times New Roman" pitchFamily="18" charset="0"/>
                </a:rPr>
                <a:t>=950</a:t>
              </a:r>
              <a:endParaRPr lang="fr-FR" sz="2800" dirty="0" smtClean="0">
                <a:solidFill>
                  <a:schemeClr val="bg1"/>
                </a:solidFill>
                <a:latin typeface="Times New Roman" pitchFamily="18" charset="0"/>
                <a:cs typeface="Times New Roman" pitchFamily="18" charset="0"/>
              </a:endParaRPr>
            </a:p>
          </p:txBody>
        </p:sp>
        <p:sp>
          <p:nvSpPr>
            <p:cNvPr id="38" name="Rectangle 37"/>
            <p:cNvSpPr/>
            <p:nvPr/>
          </p:nvSpPr>
          <p:spPr>
            <a:xfrm>
              <a:off x="2971800" y="4505980"/>
              <a:ext cx="1497526" cy="523220"/>
            </a:xfrm>
            <a:prstGeom prst="rect">
              <a:avLst/>
            </a:prstGeom>
          </p:spPr>
          <p:txBody>
            <a:bodyPr wrap="none">
              <a:spAutoFit/>
            </a:bodyPr>
            <a:lstStyle/>
            <a:p>
              <a:r>
                <a:rPr lang="fr-FR" sz="2800" b="1" dirty="0" smtClean="0">
                  <a:solidFill>
                    <a:schemeClr val="bg1"/>
                  </a:solidFill>
                  <a:latin typeface="Times New Roman" pitchFamily="18" charset="0"/>
                  <a:ea typeface="Arial" pitchFamily="34" charset="0"/>
                  <a:cs typeface="Times New Roman" pitchFamily="18" charset="0"/>
                </a:rPr>
                <a:t>CF= 300</a:t>
              </a:r>
              <a:endParaRPr lang="fr-FR" sz="2800" dirty="0"/>
            </a:p>
          </p:txBody>
        </p:sp>
        <p:grpSp>
          <p:nvGrpSpPr>
            <p:cNvPr id="49" name="Groupe 48"/>
            <p:cNvGrpSpPr/>
            <p:nvPr/>
          </p:nvGrpSpPr>
          <p:grpSpPr>
            <a:xfrm>
              <a:off x="4953000" y="4267200"/>
              <a:ext cx="4419600" cy="914400"/>
              <a:chOff x="4419600" y="4038600"/>
              <a:chExt cx="4419600" cy="914400"/>
            </a:xfrm>
          </p:grpSpPr>
          <p:grpSp>
            <p:nvGrpSpPr>
              <p:cNvPr id="42" name="Groupe 41"/>
              <p:cNvGrpSpPr/>
              <p:nvPr/>
            </p:nvGrpSpPr>
            <p:grpSpPr>
              <a:xfrm>
                <a:off x="4419600" y="4096656"/>
                <a:ext cx="642018" cy="856344"/>
                <a:chOff x="4724400" y="4096656"/>
                <a:chExt cx="642018" cy="856344"/>
              </a:xfrm>
              <a:solidFill>
                <a:schemeClr val="tx1"/>
              </a:solidFill>
            </p:grpSpPr>
            <p:sp>
              <p:nvSpPr>
                <p:cNvPr id="39" name="Zone de texte 2"/>
                <p:cNvSpPr txBox="1">
                  <a:spLocks noChangeArrowheads="1"/>
                </p:cNvSpPr>
                <p:nvPr/>
              </p:nvSpPr>
              <p:spPr bwMode="auto">
                <a:xfrm>
                  <a:off x="4724400" y="4495800"/>
                  <a:ext cx="609360" cy="457200"/>
                </a:xfrm>
                <a:prstGeom prst="rect">
                  <a:avLst/>
                </a:prstGeom>
                <a:grpFill/>
                <a:ln w="9525">
                  <a:solidFill>
                    <a:srgbClr val="FFFF00"/>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CF</a:t>
                  </a:r>
                  <a:endParaRPr kumimoji="0" lang="fr-FR" sz="24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40" name="Zone de texte 2"/>
                <p:cNvSpPr txBox="1">
                  <a:spLocks noChangeArrowheads="1"/>
                </p:cNvSpPr>
                <p:nvPr/>
              </p:nvSpPr>
              <p:spPr bwMode="auto">
                <a:xfrm>
                  <a:off x="4799881" y="4096656"/>
                  <a:ext cx="457679" cy="380820"/>
                </a:xfrm>
                <a:prstGeom prst="rect">
                  <a:avLst/>
                </a:prstGeom>
                <a:grpFill/>
                <a:ln w="9525">
                  <a:solidFill>
                    <a:srgbClr val="FFFF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I</a:t>
                  </a:r>
                  <a:r>
                    <a:rPr kumimoji="0" lang="fr-FR" sz="2400" b="1" i="0" u="none" strike="noStrike" cap="none" normalizeH="0" baseline="-25000" dirty="0" smtClean="0">
                      <a:ln>
                        <a:noFill/>
                      </a:ln>
                      <a:solidFill>
                        <a:schemeClr val="bg1"/>
                      </a:solidFill>
                      <a:effectLst/>
                      <a:latin typeface="Times New Roman" pitchFamily="18" charset="0"/>
                      <a:ea typeface="Arial" pitchFamily="34" charset="0"/>
                      <a:cs typeface="Times New Roman" pitchFamily="18" charset="0"/>
                    </a:rPr>
                    <a:t>0</a:t>
                  </a:r>
                  <a:endParaRPr kumimoji="0" lang="fr-FR" sz="2400" b="0" i="0" u="none" strike="noStrike" cap="none" normalizeH="0" baseline="0" dirty="0" smtClean="0">
                    <a:ln>
                      <a:noFill/>
                    </a:ln>
                    <a:solidFill>
                      <a:schemeClr val="bg1"/>
                    </a:solidFill>
                    <a:effectLst/>
                    <a:latin typeface="Times New Roman" pitchFamily="18" charset="0"/>
                    <a:cs typeface="Times New Roman" pitchFamily="18" charset="0"/>
                  </a:endParaRPr>
                </a:p>
              </p:txBody>
            </p:sp>
            <p:cxnSp>
              <p:nvCxnSpPr>
                <p:cNvPr id="41" name="Connecteur droit 40"/>
                <p:cNvCxnSpPr/>
                <p:nvPr/>
              </p:nvCxnSpPr>
              <p:spPr>
                <a:xfrm>
                  <a:off x="4756818" y="4510314"/>
                  <a:ext cx="609600" cy="1588"/>
                </a:xfrm>
                <a:prstGeom prst="line">
                  <a:avLst/>
                </a:prstGeom>
                <a:grpFill/>
                <a:ln w="38100">
                  <a:solidFill>
                    <a:schemeClr val="bg1"/>
                  </a:solidFill>
                </a:ln>
              </p:spPr>
              <p:style>
                <a:lnRef idx="1">
                  <a:schemeClr val="accent1"/>
                </a:lnRef>
                <a:fillRef idx="0">
                  <a:schemeClr val="accent1"/>
                </a:fillRef>
                <a:effectRef idx="0">
                  <a:schemeClr val="accent1"/>
                </a:effectRef>
                <a:fontRef idx="minor">
                  <a:schemeClr val="tx1"/>
                </a:fontRef>
              </p:style>
            </p:cxnSp>
          </p:grpSp>
          <p:sp>
            <p:nvSpPr>
              <p:cNvPr id="43" name="Rectangle 42"/>
              <p:cNvSpPr/>
              <p:nvPr/>
            </p:nvSpPr>
            <p:spPr>
              <a:xfrm>
                <a:off x="5029200" y="4220028"/>
                <a:ext cx="389850" cy="523220"/>
              </a:xfrm>
              <a:prstGeom prst="rect">
                <a:avLst/>
              </a:prstGeom>
            </p:spPr>
            <p:txBody>
              <a:bodyPr wrap="none">
                <a:spAutoFit/>
              </a:bodyPr>
              <a:lstStyle/>
              <a:p>
                <a:r>
                  <a:rPr lang="fr-FR" sz="2800" b="1" dirty="0" smtClean="0">
                    <a:solidFill>
                      <a:schemeClr val="bg1"/>
                    </a:solidFill>
                    <a:latin typeface="Times New Roman" pitchFamily="18" charset="0"/>
                    <a:ea typeface="Arial" pitchFamily="34" charset="0"/>
                    <a:cs typeface="Times New Roman" pitchFamily="18" charset="0"/>
                  </a:rPr>
                  <a:t>=</a:t>
                </a:r>
                <a:endParaRPr lang="fr-FR" sz="2800" dirty="0"/>
              </a:p>
            </p:txBody>
          </p:sp>
          <p:grpSp>
            <p:nvGrpSpPr>
              <p:cNvPr id="44" name="Groupe 43"/>
              <p:cNvGrpSpPr/>
              <p:nvPr/>
            </p:nvGrpSpPr>
            <p:grpSpPr>
              <a:xfrm>
                <a:off x="5374947" y="4038600"/>
                <a:ext cx="1179258" cy="856344"/>
                <a:chOff x="4918217" y="4096656"/>
                <a:chExt cx="620984" cy="856344"/>
              </a:xfrm>
              <a:solidFill>
                <a:schemeClr val="tx1"/>
              </a:solidFill>
            </p:grpSpPr>
            <p:sp>
              <p:nvSpPr>
                <p:cNvPr id="45" name="Zone de texte 2"/>
                <p:cNvSpPr txBox="1">
                  <a:spLocks noChangeArrowheads="1"/>
                </p:cNvSpPr>
                <p:nvPr/>
              </p:nvSpPr>
              <p:spPr bwMode="auto">
                <a:xfrm>
                  <a:off x="4918217" y="4495800"/>
                  <a:ext cx="609359" cy="457200"/>
                </a:xfrm>
                <a:prstGeom prst="rect">
                  <a:avLst/>
                </a:prstGeom>
                <a:grpFill/>
                <a:ln w="9525">
                  <a:solidFill>
                    <a:srgbClr val="FFFF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300</a:t>
                  </a:r>
                  <a:endParaRPr kumimoji="0" lang="fr-FR" sz="28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46" name="Zone de texte 2"/>
                <p:cNvSpPr txBox="1">
                  <a:spLocks noChangeArrowheads="1"/>
                </p:cNvSpPr>
                <p:nvPr/>
              </p:nvSpPr>
              <p:spPr bwMode="auto">
                <a:xfrm>
                  <a:off x="4976914" y="4096656"/>
                  <a:ext cx="457679" cy="380820"/>
                </a:xfrm>
                <a:prstGeom prst="rect">
                  <a:avLst/>
                </a:prstGeom>
                <a:grpFill/>
                <a:ln w="9525">
                  <a:solidFill>
                    <a:srgbClr val="FFFF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950</a:t>
                  </a:r>
                  <a:endParaRPr kumimoji="0" lang="fr-FR" sz="2800" b="0" i="0" u="none" strike="noStrike" cap="none" normalizeH="0" baseline="0" dirty="0" smtClean="0">
                    <a:ln>
                      <a:noFill/>
                    </a:ln>
                    <a:solidFill>
                      <a:schemeClr val="bg1"/>
                    </a:solidFill>
                    <a:effectLst/>
                    <a:latin typeface="Times New Roman" pitchFamily="18" charset="0"/>
                    <a:cs typeface="Times New Roman" pitchFamily="18" charset="0"/>
                  </a:endParaRPr>
                </a:p>
              </p:txBody>
            </p:sp>
            <p:cxnSp>
              <p:nvCxnSpPr>
                <p:cNvPr id="47" name="Connecteur droit 46"/>
                <p:cNvCxnSpPr/>
                <p:nvPr/>
              </p:nvCxnSpPr>
              <p:spPr>
                <a:xfrm>
                  <a:off x="4929601" y="4510314"/>
                  <a:ext cx="609600" cy="1588"/>
                </a:xfrm>
                <a:prstGeom prst="line">
                  <a:avLst/>
                </a:prstGeom>
                <a:grpFill/>
                <a:ln w="38100">
                  <a:solidFill>
                    <a:schemeClr val="bg1"/>
                  </a:solidFill>
                </a:ln>
              </p:spPr>
              <p:style>
                <a:lnRef idx="1">
                  <a:schemeClr val="accent1"/>
                </a:lnRef>
                <a:fillRef idx="0">
                  <a:schemeClr val="accent1"/>
                </a:fillRef>
                <a:effectRef idx="0">
                  <a:schemeClr val="accent1"/>
                </a:effectRef>
                <a:fontRef idx="minor">
                  <a:schemeClr val="tx1"/>
                </a:fontRef>
              </p:style>
            </p:cxnSp>
          </p:grpSp>
          <p:sp>
            <p:nvSpPr>
              <p:cNvPr id="48" name="Rectangle 47"/>
              <p:cNvSpPr/>
              <p:nvPr/>
            </p:nvSpPr>
            <p:spPr>
              <a:xfrm>
                <a:off x="6553200" y="4191000"/>
                <a:ext cx="2286000" cy="523220"/>
              </a:xfrm>
              <a:prstGeom prst="rect">
                <a:avLst/>
              </a:prstGeom>
            </p:spPr>
            <p:txBody>
              <a:bodyPr wrap="square">
                <a:spAutoFit/>
              </a:bodyPr>
              <a:lstStyle/>
              <a:p>
                <a:r>
                  <a:rPr lang="ar-DZ" sz="2800" b="1" dirty="0" smtClean="0">
                    <a:solidFill>
                      <a:schemeClr val="bg1"/>
                    </a:solidFill>
                    <a:latin typeface="Times New Roman" pitchFamily="18" charset="0"/>
                    <a:ea typeface="Arial" pitchFamily="34" charset="0"/>
                    <a:cs typeface="Times New Roman" pitchFamily="18" charset="0"/>
                  </a:rPr>
                  <a:t>=</a:t>
                </a:r>
                <a:r>
                  <a:rPr lang="fr-FR" sz="2800" b="1" dirty="0" smtClean="0">
                    <a:solidFill>
                      <a:schemeClr val="bg1"/>
                    </a:solidFill>
                    <a:latin typeface="Times New Roman" pitchFamily="18" charset="0"/>
                    <a:ea typeface="Arial" pitchFamily="34" charset="0"/>
                    <a:cs typeface="Times New Roman" pitchFamily="18" charset="0"/>
                  </a:rPr>
                  <a:t>3.16666..</a:t>
                </a:r>
                <a:endParaRPr lang="fr-FR" sz="2800" dirty="0"/>
              </a:p>
            </p:txBody>
          </p:sp>
        </p:grpSp>
        <p:sp>
          <p:nvSpPr>
            <p:cNvPr id="50" name="Text Box 18"/>
            <p:cNvSpPr txBox="1">
              <a:spLocks noChangeArrowheads="1"/>
            </p:cNvSpPr>
            <p:nvPr/>
          </p:nvSpPr>
          <p:spPr bwMode="auto">
            <a:xfrm>
              <a:off x="304800" y="4582180"/>
              <a:ext cx="838200" cy="409575"/>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n=4</a:t>
              </a:r>
              <a:endParaRPr kumimoji="0" lang="fr-FR" sz="2800" b="0" i="0" u="none" strike="noStrike" cap="none" normalizeH="0" baseline="0" dirty="0" smtClean="0">
                <a:ln>
                  <a:noFill/>
                </a:ln>
                <a:solidFill>
                  <a:schemeClr val="bg1"/>
                </a:solidFill>
                <a:effectLst/>
                <a:latin typeface="Times New Roman" pitchFamily="18" charset="0"/>
                <a:cs typeface="Times New Roman" pitchFamily="18" charset="0"/>
              </a:endParaRPr>
            </a:p>
          </p:txBody>
        </p:sp>
      </p:grpSp>
      <p:sp>
        <p:nvSpPr>
          <p:cNvPr id="51" name="Rectangle 50"/>
          <p:cNvSpPr/>
          <p:nvPr/>
        </p:nvSpPr>
        <p:spPr>
          <a:xfrm>
            <a:off x="1219200" y="5903893"/>
            <a:ext cx="7619394" cy="954107"/>
          </a:xfrm>
          <a:prstGeom prst="rect">
            <a:avLst/>
          </a:prstGeom>
        </p:spPr>
        <p:txBody>
          <a:bodyPr wrap="none">
            <a:spAutoFit/>
          </a:bodyPr>
          <a:lstStyle/>
          <a:p>
            <a:pPr algn="r" rtl="1"/>
            <a:r>
              <a:rPr lang="ar-DZ" sz="2800" b="1" dirty="0" smtClean="0">
                <a:solidFill>
                  <a:srgbClr val="FF0000"/>
                </a:solidFill>
              </a:rPr>
              <a:t>ندخل من السطر </a:t>
            </a:r>
            <a:r>
              <a:rPr lang="ar-DZ" sz="2800" b="1" dirty="0" smtClean="0">
                <a:solidFill>
                  <a:schemeClr val="bg1"/>
                </a:solidFill>
              </a:rPr>
              <a:t>على السنة:  </a:t>
            </a:r>
            <a:r>
              <a:rPr lang="fr-FR" sz="2800" b="1" dirty="0" smtClean="0">
                <a:solidFill>
                  <a:schemeClr val="bg1"/>
                </a:solidFill>
              </a:rPr>
              <a:t>n= 4</a:t>
            </a:r>
            <a:r>
              <a:rPr lang="ar-DZ" sz="2800" b="1" dirty="0" smtClean="0">
                <a:solidFill>
                  <a:schemeClr val="bg1"/>
                </a:solidFill>
              </a:rPr>
              <a:t> حتى نجد العدد 3.1699؛</a:t>
            </a:r>
            <a:endParaRPr lang="fr-FR" sz="2800" b="1" dirty="0" smtClean="0">
              <a:solidFill>
                <a:schemeClr val="bg1"/>
              </a:solidFill>
            </a:endParaRPr>
          </a:p>
          <a:p>
            <a:pPr algn="r" rtl="1"/>
            <a:r>
              <a:rPr lang="ar-DZ" sz="2800" b="1" dirty="0" smtClean="0">
                <a:solidFill>
                  <a:schemeClr val="bg1"/>
                </a:solidFill>
              </a:rPr>
              <a:t>وعنده </a:t>
            </a:r>
            <a:r>
              <a:rPr lang="ar-DZ" sz="2800" b="1" dirty="0" smtClean="0">
                <a:solidFill>
                  <a:srgbClr val="FF0000"/>
                </a:solidFill>
              </a:rPr>
              <a:t>نصعد على العمود </a:t>
            </a:r>
            <a:r>
              <a:rPr lang="ar-DZ" sz="2800" b="1" dirty="0" smtClean="0">
                <a:solidFill>
                  <a:schemeClr val="bg1"/>
                </a:solidFill>
              </a:rPr>
              <a:t>حتى نجد النسبة المئوية: </a:t>
            </a:r>
            <a:r>
              <a:rPr lang="fr-FR" sz="2800" b="1" dirty="0" smtClean="0">
                <a:solidFill>
                  <a:schemeClr val="bg1"/>
                </a:solidFill>
              </a:rPr>
              <a:t>TIR= 10%</a:t>
            </a:r>
            <a:endParaRPr lang="fr-FR" sz="2800" dirty="0">
              <a:solidFill>
                <a:schemeClr val="bg1"/>
              </a:solidFill>
            </a:endParaRPr>
          </a:p>
        </p:txBody>
      </p:sp>
      <p:sp>
        <p:nvSpPr>
          <p:cNvPr id="53" name="Rectangle 52"/>
          <p:cNvSpPr/>
          <p:nvPr/>
        </p:nvSpPr>
        <p:spPr>
          <a:xfrm>
            <a:off x="381001" y="152400"/>
            <a:ext cx="8458200" cy="461665"/>
          </a:xfrm>
          <a:prstGeom prst="rect">
            <a:avLst/>
          </a:prstGeom>
        </p:spPr>
        <p:txBody>
          <a:bodyPr wrap="square">
            <a:spAutoFit/>
          </a:bodyPr>
          <a:lstStyle/>
          <a:p>
            <a:pPr algn="r" rtl="1"/>
            <a:r>
              <a:rPr lang="ar-DZ" sz="2400" b="1" dirty="0" smtClean="0">
                <a:solidFill>
                  <a:schemeClr val="bg1"/>
                </a:solidFill>
              </a:rPr>
              <a:t>الجدول المالي رقم 4 : من أجل فترة </a:t>
            </a:r>
            <a:r>
              <a:rPr lang="fr-FR" sz="2400" b="1" dirty="0" smtClean="0">
                <a:solidFill>
                  <a:schemeClr val="bg1"/>
                </a:solidFill>
              </a:rPr>
              <a:t>n </a:t>
            </a:r>
            <a:r>
              <a:rPr lang="ar-DZ" sz="2400" b="1" dirty="0" smtClean="0">
                <a:solidFill>
                  <a:schemeClr val="bg1"/>
                </a:solidFill>
              </a:rPr>
              <a:t> معلومة ومعدل خصم </a:t>
            </a:r>
            <a:r>
              <a:rPr lang="fr-FR" sz="2400" b="1" dirty="0" smtClean="0">
                <a:solidFill>
                  <a:schemeClr val="bg1"/>
                </a:solidFill>
              </a:rPr>
              <a:t>i </a:t>
            </a:r>
            <a:r>
              <a:rPr lang="ar-DZ" sz="2400" b="1" dirty="0" smtClean="0">
                <a:solidFill>
                  <a:schemeClr val="bg1"/>
                </a:solidFill>
              </a:rPr>
              <a:t> معلوم، يعطي قيمة:</a:t>
            </a:r>
            <a:endParaRPr lang="fr-FR" sz="2400" dirty="0">
              <a:solidFill>
                <a:schemeClr val="bg1"/>
              </a:solidFill>
            </a:endParaRPr>
          </a:p>
        </p:txBody>
      </p:sp>
      <p:grpSp>
        <p:nvGrpSpPr>
          <p:cNvPr id="60" name="Groupe 59"/>
          <p:cNvGrpSpPr/>
          <p:nvPr/>
        </p:nvGrpSpPr>
        <p:grpSpPr>
          <a:xfrm>
            <a:off x="2743201" y="609600"/>
            <a:ext cx="1524000" cy="838200"/>
            <a:chOff x="2743201" y="609600"/>
            <a:chExt cx="1524000" cy="838200"/>
          </a:xfrm>
        </p:grpSpPr>
        <p:sp>
          <p:nvSpPr>
            <p:cNvPr id="54" name="Text Box 12"/>
            <p:cNvSpPr txBox="1">
              <a:spLocks noChangeArrowheads="1"/>
            </p:cNvSpPr>
            <p:nvPr/>
          </p:nvSpPr>
          <p:spPr bwMode="auto">
            <a:xfrm>
              <a:off x="2743201" y="609600"/>
              <a:ext cx="1524000" cy="422911"/>
            </a:xfrm>
            <a:prstGeom prst="rect">
              <a:avLst/>
            </a:prstGeom>
            <a:solidFill>
              <a:srgbClr val="FFC000"/>
            </a:solid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1 – (1+i)</a:t>
              </a:r>
              <a:r>
                <a:rPr kumimoji="0" lang="fr-FR" sz="2400" b="1" i="0" u="none" strike="noStrike" cap="none" normalizeH="0" baseline="30000" dirty="0" smtClean="0">
                  <a:ln>
                    <a:noFill/>
                  </a:ln>
                  <a:solidFill>
                    <a:schemeClr val="bg1"/>
                  </a:solidFill>
                  <a:effectLst/>
                  <a:latin typeface="Times New Roman" pitchFamily="18" charset="0"/>
                  <a:ea typeface="Calibri" pitchFamily="34" charset="0"/>
                  <a:cs typeface="Times New Roman" pitchFamily="18" charset="0"/>
                </a:rPr>
                <a:t>-n</a:t>
              </a:r>
              <a:endParaRPr kumimoji="0" lang="fr-FR" sz="24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55" name="Text Box 10"/>
            <p:cNvSpPr txBox="1">
              <a:spLocks noChangeArrowheads="1"/>
            </p:cNvSpPr>
            <p:nvPr/>
          </p:nvSpPr>
          <p:spPr bwMode="auto">
            <a:xfrm>
              <a:off x="3352800" y="1030410"/>
              <a:ext cx="435937" cy="417390"/>
            </a:xfrm>
            <a:prstGeom prst="rect">
              <a:avLst/>
            </a:prstGeom>
            <a:solidFill>
              <a:srgbClr val="FFC000"/>
            </a:solid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i</a:t>
              </a:r>
              <a:endParaRPr kumimoji="0" lang="fr-FR" sz="2400" b="0" i="0" u="none" strike="noStrike" cap="none" normalizeH="0" baseline="0" dirty="0" smtClean="0">
                <a:ln>
                  <a:noFill/>
                </a:ln>
                <a:solidFill>
                  <a:schemeClr val="bg1"/>
                </a:solidFill>
                <a:effectLst/>
                <a:latin typeface="Times New Roman" pitchFamily="18" charset="0"/>
                <a:cs typeface="Times New Roman" pitchFamily="18" charset="0"/>
              </a:endParaRPr>
            </a:p>
          </p:txBody>
        </p:sp>
        <p:cxnSp>
          <p:nvCxnSpPr>
            <p:cNvPr id="59" name="Connecteur droit 58"/>
            <p:cNvCxnSpPr/>
            <p:nvPr/>
          </p:nvCxnSpPr>
          <p:spPr>
            <a:xfrm rot="10800000">
              <a:off x="2819400" y="990600"/>
              <a:ext cx="1371600" cy="1588"/>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gr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au 3"/>
          <p:cNvGraphicFramePr>
            <a:graphicFrameLocks noGrp="1"/>
          </p:cNvGraphicFramePr>
          <p:nvPr/>
        </p:nvGraphicFramePr>
        <p:xfrm>
          <a:off x="228600" y="2667000"/>
          <a:ext cx="8915400" cy="2453640"/>
        </p:xfrm>
        <a:graphic>
          <a:graphicData uri="http://schemas.openxmlformats.org/drawingml/2006/table">
            <a:tbl>
              <a:tblPr rtl="1"/>
              <a:tblGrid>
                <a:gridCol w="3136490"/>
                <a:gridCol w="1946788"/>
                <a:gridCol w="1912374"/>
                <a:gridCol w="1919748"/>
              </a:tblGrid>
              <a:tr h="224461">
                <a:tc>
                  <a:txBody>
                    <a:bodyPr/>
                    <a:lstStyle/>
                    <a:p>
                      <a:pPr marL="0" marR="0" algn="r" rtl="1">
                        <a:lnSpc>
                          <a:spcPct val="115000"/>
                        </a:lnSpc>
                        <a:spcBef>
                          <a:spcPts val="0"/>
                        </a:spcBef>
                        <a:spcAft>
                          <a:spcPts val="0"/>
                        </a:spcAft>
                      </a:pPr>
                      <a:r>
                        <a:rPr lang="ar-DZ" sz="2800" b="1" dirty="0">
                          <a:solidFill>
                            <a:srgbClr val="000000"/>
                          </a:solidFill>
                          <a:latin typeface="Calibri"/>
                          <a:ea typeface="Times New Roman"/>
                          <a:cs typeface="+mn-cs"/>
                        </a:rPr>
                        <a:t>البيان</a:t>
                      </a:r>
                      <a:endParaRPr lang="fr-FR" sz="2800" b="1" dirty="0">
                        <a:latin typeface="Calibri"/>
                        <a:ea typeface="Calibri"/>
                        <a:cs typeface="+mn-cs"/>
                      </a:endParaRPr>
                    </a:p>
                  </a:txBody>
                  <a:tcPr marL="62738" marR="6273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r" rtl="1">
                        <a:lnSpc>
                          <a:spcPct val="115000"/>
                        </a:lnSpc>
                        <a:spcBef>
                          <a:spcPts val="0"/>
                        </a:spcBef>
                        <a:spcAft>
                          <a:spcPts val="0"/>
                        </a:spcAft>
                      </a:pPr>
                      <a:r>
                        <a:rPr lang="ar-DZ" sz="2800" b="1" dirty="0">
                          <a:solidFill>
                            <a:srgbClr val="000000"/>
                          </a:solidFill>
                          <a:latin typeface="Calibri"/>
                          <a:ea typeface="Times New Roman"/>
                          <a:cs typeface="+mn-cs"/>
                        </a:rPr>
                        <a:t>البديل (ا)</a:t>
                      </a:r>
                      <a:endParaRPr lang="fr-FR" sz="2800" b="1" dirty="0">
                        <a:latin typeface="Calibri"/>
                        <a:ea typeface="Calibri"/>
                        <a:cs typeface="+mn-cs"/>
                      </a:endParaRPr>
                    </a:p>
                  </a:txBody>
                  <a:tcPr marL="62738" marR="6273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r" rtl="1">
                        <a:lnSpc>
                          <a:spcPct val="115000"/>
                        </a:lnSpc>
                        <a:spcBef>
                          <a:spcPts val="0"/>
                        </a:spcBef>
                        <a:spcAft>
                          <a:spcPts val="0"/>
                        </a:spcAft>
                      </a:pPr>
                      <a:r>
                        <a:rPr lang="ar-DZ" sz="2800" b="1" dirty="0">
                          <a:solidFill>
                            <a:srgbClr val="000000"/>
                          </a:solidFill>
                          <a:latin typeface="Calibri"/>
                          <a:ea typeface="Times New Roman"/>
                          <a:cs typeface="+mn-cs"/>
                        </a:rPr>
                        <a:t>البديل (ب)</a:t>
                      </a:r>
                      <a:endParaRPr lang="fr-FR" sz="2800" b="1" dirty="0">
                        <a:latin typeface="Calibri"/>
                        <a:ea typeface="Calibri"/>
                        <a:cs typeface="+mn-cs"/>
                      </a:endParaRPr>
                    </a:p>
                  </a:txBody>
                  <a:tcPr marL="62738" marR="6273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r" rtl="1">
                        <a:lnSpc>
                          <a:spcPct val="115000"/>
                        </a:lnSpc>
                        <a:spcBef>
                          <a:spcPts val="0"/>
                        </a:spcBef>
                        <a:spcAft>
                          <a:spcPts val="0"/>
                        </a:spcAft>
                      </a:pPr>
                      <a:r>
                        <a:rPr lang="ar-DZ" sz="2800" b="1">
                          <a:solidFill>
                            <a:srgbClr val="000000"/>
                          </a:solidFill>
                          <a:latin typeface="Calibri"/>
                          <a:ea typeface="Times New Roman"/>
                          <a:cs typeface="+mn-cs"/>
                        </a:rPr>
                        <a:t>البديل (ج)</a:t>
                      </a:r>
                      <a:endParaRPr lang="fr-FR" sz="2800" b="1">
                        <a:latin typeface="Calibri"/>
                        <a:ea typeface="Calibri"/>
                        <a:cs typeface="+mn-cs"/>
                      </a:endParaRPr>
                    </a:p>
                  </a:txBody>
                  <a:tcPr marL="62738" marR="6273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224461">
                <a:tc>
                  <a:txBody>
                    <a:bodyPr/>
                    <a:lstStyle/>
                    <a:p>
                      <a:pPr marL="0" marR="0" algn="r" rtl="1">
                        <a:lnSpc>
                          <a:spcPct val="115000"/>
                        </a:lnSpc>
                        <a:spcBef>
                          <a:spcPts val="0"/>
                        </a:spcBef>
                        <a:spcAft>
                          <a:spcPts val="0"/>
                        </a:spcAft>
                      </a:pPr>
                      <a:r>
                        <a:rPr lang="ar-DZ" sz="2800" b="1">
                          <a:solidFill>
                            <a:srgbClr val="000000"/>
                          </a:solidFill>
                          <a:latin typeface="Calibri"/>
                          <a:ea typeface="Times New Roman"/>
                          <a:cs typeface="+mn-cs"/>
                        </a:rPr>
                        <a:t>التكلفة الاستثمارية</a:t>
                      </a:r>
                      <a:endParaRPr lang="fr-FR" sz="2800" b="1">
                        <a:latin typeface="Calibri"/>
                        <a:ea typeface="Calibri"/>
                        <a:cs typeface="+mn-cs"/>
                      </a:endParaRPr>
                    </a:p>
                  </a:txBody>
                  <a:tcPr marL="62738" marR="6273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r" rtl="1">
                        <a:lnSpc>
                          <a:spcPct val="115000"/>
                        </a:lnSpc>
                        <a:spcBef>
                          <a:spcPts val="0"/>
                        </a:spcBef>
                        <a:spcAft>
                          <a:spcPts val="0"/>
                        </a:spcAft>
                      </a:pPr>
                      <a:r>
                        <a:rPr lang="ar-DZ" sz="2800" b="1" dirty="0">
                          <a:solidFill>
                            <a:srgbClr val="000000"/>
                          </a:solidFill>
                          <a:latin typeface="Calibri"/>
                          <a:ea typeface="Times New Roman"/>
                          <a:cs typeface="+mn-cs"/>
                        </a:rPr>
                        <a:t>18000</a:t>
                      </a:r>
                      <a:endParaRPr lang="fr-FR" sz="2800" b="1" dirty="0">
                        <a:latin typeface="Calibri"/>
                        <a:ea typeface="Calibri"/>
                        <a:cs typeface="+mn-cs"/>
                      </a:endParaRPr>
                    </a:p>
                  </a:txBody>
                  <a:tcPr marL="62738" marR="6273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r" rtl="1">
                        <a:lnSpc>
                          <a:spcPct val="115000"/>
                        </a:lnSpc>
                        <a:spcBef>
                          <a:spcPts val="0"/>
                        </a:spcBef>
                        <a:spcAft>
                          <a:spcPts val="0"/>
                        </a:spcAft>
                      </a:pPr>
                      <a:r>
                        <a:rPr lang="ar-DZ" sz="2800" b="1" dirty="0">
                          <a:solidFill>
                            <a:srgbClr val="000000"/>
                          </a:solidFill>
                          <a:latin typeface="Calibri"/>
                          <a:ea typeface="Times New Roman"/>
                          <a:cs typeface="+mn-cs"/>
                        </a:rPr>
                        <a:t>24000</a:t>
                      </a:r>
                      <a:endParaRPr lang="fr-FR" sz="2800" b="1" dirty="0">
                        <a:latin typeface="Calibri"/>
                        <a:ea typeface="Calibri"/>
                        <a:cs typeface="+mn-cs"/>
                      </a:endParaRPr>
                    </a:p>
                  </a:txBody>
                  <a:tcPr marL="62738" marR="6273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r" rtl="1">
                        <a:lnSpc>
                          <a:spcPct val="115000"/>
                        </a:lnSpc>
                        <a:spcBef>
                          <a:spcPts val="0"/>
                        </a:spcBef>
                        <a:spcAft>
                          <a:spcPts val="0"/>
                        </a:spcAft>
                      </a:pPr>
                      <a:r>
                        <a:rPr lang="ar-DZ" sz="2800" b="1" dirty="0">
                          <a:solidFill>
                            <a:srgbClr val="000000"/>
                          </a:solidFill>
                          <a:latin typeface="Calibri"/>
                          <a:ea typeface="Times New Roman"/>
                          <a:cs typeface="+mn-cs"/>
                        </a:rPr>
                        <a:t>30000</a:t>
                      </a:r>
                      <a:endParaRPr lang="fr-FR" sz="2800" b="1" dirty="0">
                        <a:latin typeface="Calibri"/>
                        <a:ea typeface="Calibri"/>
                        <a:cs typeface="+mn-cs"/>
                      </a:endParaRPr>
                    </a:p>
                  </a:txBody>
                  <a:tcPr marL="62738" marR="6273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224461">
                <a:tc>
                  <a:txBody>
                    <a:bodyPr/>
                    <a:lstStyle/>
                    <a:p>
                      <a:pPr marL="0" marR="0" algn="r" rtl="1">
                        <a:lnSpc>
                          <a:spcPct val="115000"/>
                        </a:lnSpc>
                        <a:spcBef>
                          <a:spcPts val="0"/>
                        </a:spcBef>
                        <a:spcAft>
                          <a:spcPts val="0"/>
                        </a:spcAft>
                      </a:pPr>
                      <a:r>
                        <a:rPr lang="ar-DZ" sz="2800" b="1" dirty="0">
                          <a:solidFill>
                            <a:srgbClr val="000000"/>
                          </a:solidFill>
                          <a:latin typeface="Calibri"/>
                          <a:ea typeface="Times New Roman"/>
                          <a:cs typeface="+mn-cs"/>
                        </a:rPr>
                        <a:t>القيمة المتبقية</a:t>
                      </a:r>
                      <a:endParaRPr lang="fr-FR" sz="2800" b="1" dirty="0">
                        <a:latin typeface="Calibri"/>
                        <a:ea typeface="Calibri"/>
                        <a:cs typeface="+mn-cs"/>
                      </a:endParaRPr>
                    </a:p>
                  </a:txBody>
                  <a:tcPr marL="62738" marR="6273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r" rtl="1">
                        <a:lnSpc>
                          <a:spcPct val="115000"/>
                        </a:lnSpc>
                        <a:spcBef>
                          <a:spcPts val="0"/>
                        </a:spcBef>
                        <a:spcAft>
                          <a:spcPts val="0"/>
                        </a:spcAft>
                      </a:pPr>
                      <a:r>
                        <a:rPr lang="ar-DZ" sz="2800" b="1" dirty="0">
                          <a:solidFill>
                            <a:srgbClr val="000000"/>
                          </a:solidFill>
                          <a:latin typeface="Calibri"/>
                          <a:ea typeface="Times New Roman"/>
                          <a:cs typeface="+mn-cs"/>
                        </a:rPr>
                        <a:t>4000</a:t>
                      </a:r>
                      <a:endParaRPr lang="fr-FR" sz="2800" b="1" dirty="0">
                        <a:latin typeface="Calibri"/>
                        <a:ea typeface="Calibri"/>
                        <a:cs typeface="+mn-cs"/>
                      </a:endParaRPr>
                    </a:p>
                  </a:txBody>
                  <a:tcPr marL="62738" marR="6273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r" rtl="1">
                        <a:lnSpc>
                          <a:spcPct val="115000"/>
                        </a:lnSpc>
                        <a:spcBef>
                          <a:spcPts val="0"/>
                        </a:spcBef>
                        <a:spcAft>
                          <a:spcPts val="0"/>
                        </a:spcAft>
                      </a:pPr>
                      <a:r>
                        <a:rPr lang="ar-DZ" sz="2800" b="1" dirty="0">
                          <a:solidFill>
                            <a:srgbClr val="000000"/>
                          </a:solidFill>
                          <a:latin typeface="Calibri"/>
                          <a:ea typeface="Times New Roman"/>
                          <a:cs typeface="+mn-cs"/>
                        </a:rPr>
                        <a:t>5000</a:t>
                      </a:r>
                      <a:endParaRPr lang="fr-FR" sz="2800" b="1" dirty="0">
                        <a:latin typeface="Calibri"/>
                        <a:ea typeface="Calibri"/>
                        <a:cs typeface="+mn-cs"/>
                      </a:endParaRPr>
                    </a:p>
                  </a:txBody>
                  <a:tcPr marL="62738" marR="6273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r" rtl="1">
                        <a:lnSpc>
                          <a:spcPct val="115000"/>
                        </a:lnSpc>
                        <a:spcBef>
                          <a:spcPts val="0"/>
                        </a:spcBef>
                        <a:spcAft>
                          <a:spcPts val="0"/>
                        </a:spcAft>
                      </a:pPr>
                      <a:r>
                        <a:rPr lang="ar-DZ" sz="2800" b="1" dirty="0">
                          <a:solidFill>
                            <a:srgbClr val="000000"/>
                          </a:solidFill>
                          <a:latin typeface="Calibri"/>
                          <a:ea typeface="Times New Roman"/>
                          <a:cs typeface="+mn-cs"/>
                        </a:rPr>
                        <a:t>6000</a:t>
                      </a:r>
                      <a:endParaRPr lang="fr-FR" sz="2800" b="1" dirty="0">
                        <a:latin typeface="Calibri"/>
                        <a:ea typeface="Calibri"/>
                        <a:cs typeface="+mn-cs"/>
                      </a:endParaRPr>
                    </a:p>
                  </a:txBody>
                  <a:tcPr marL="62738" marR="6273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224461">
                <a:tc>
                  <a:txBody>
                    <a:bodyPr/>
                    <a:lstStyle/>
                    <a:p>
                      <a:pPr marL="0" marR="0" algn="r" rtl="1">
                        <a:lnSpc>
                          <a:spcPct val="115000"/>
                        </a:lnSpc>
                        <a:spcBef>
                          <a:spcPts val="0"/>
                        </a:spcBef>
                        <a:spcAft>
                          <a:spcPts val="0"/>
                        </a:spcAft>
                      </a:pPr>
                      <a:r>
                        <a:rPr lang="ar-DZ" sz="2800" b="1" dirty="0">
                          <a:solidFill>
                            <a:srgbClr val="000000"/>
                          </a:solidFill>
                          <a:latin typeface="Calibri"/>
                          <a:ea typeface="Times New Roman"/>
                          <a:cs typeface="+mn-cs"/>
                        </a:rPr>
                        <a:t>مجموع الأرباح المحاسبية</a:t>
                      </a:r>
                      <a:endParaRPr lang="fr-FR" sz="2800" b="1" dirty="0">
                        <a:latin typeface="Calibri"/>
                        <a:ea typeface="Calibri"/>
                        <a:cs typeface="+mn-cs"/>
                      </a:endParaRPr>
                    </a:p>
                  </a:txBody>
                  <a:tcPr marL="62738" marR="6273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r" rtl="1">
                        <a:lnSpc>
                          <a:spcPct val="115000"/>
                        </a:lnSpc>
                        <a:spcBef>
                          <a:spcPts val="0"/>
                        </a:spcBef>
                        <a:spcAft>
                          <a:spcPts val="0"/>
                        </a:spcAft>
                      </a:pPr>
                      <a:r>
                        <a:rPr lang="ar-DZ" sz="2800" b="1" dirty="0" smtClean="0">
                          <a:solidFill>
                            <a:srgbClr val="000000"/>
                          </a:solidFill>
                          <a:latin typeface="Calibri"/>
                          <a:ea typeface="Times New Roman"/>
                          <a:cs typeface="+mn-cs"/>
                        </a:rPr>
                        <a:t>10000على </a:t>
                      </a:r>
                      <a:r>
                        <a:rPr lang="ar-DZ" sz="2800" b="1" dirty="0">
                          <a:solidFill>
                            <a:srgbClr val="000000"/>
                          </a:solidFill>
                          <a:latin typeface="Calibri"/>
                          <a:ea typeface="Times New Roman"/>
                          <a:cs typeface="+mn-cs"/>
                        </a:rPr>
                        <a:t>مدى 4 سنوات</a:t>
                      </a:r>
                      <a:endParaRPr lang="fr-FR" sz="2800" b="1" dirty="0">
                        <a:latin typeface="Calibri"/>
                        <a:ea typeface="Calibri"/>
                        <a:cs typeface="+mn-cs"/>
                      </a:endParaRPr>
                    </a:p>
                  </a:txBody>
                  <a:tcPr marL="62738" marR="6273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rtl="1">
                        <a:lnSpc>
                          <a:spcPct val="115000"/>
                        </a:lnSpc>
                        <a:spcBef>
                          <a:spcPts val="0"/>
                        </a:spcBef>
                        <a:spcAft>
                          <a:spcPts val="0"/>
                        </a:spcAft>
                      </a:pPr>
                      <a:r>
                        <a:rPr lang="ar-DZ" sz="2800" b="1" dirty="0">
                          <a:solidFill>
                            <a:srgbClr val="000000"/>
                          </a:solidFill>
                          <a:latin typeface="Calibri"/>
                          <a:ea typeface="Times New Roman"/>
                          <a:cs typeface="+mn-cs"/>
                        </a:rPr>
                        <a:t>12000 على مدى 5 سنوات</a:t>
                      </a:r>
                      <a:endParaRPr lang="fr-FR" sz="2800" b="1" dirty="0">
                        <a:latin typeface="Calibri"/>
                        <a:ea typeface="Calibri"/>
                        <a:cs typeface="+mn-cs"/>
                      </a:endParaRPr>
                    </a:p>
                  </a:txBody>
                  <a:tcPr marL="62738" marR="6273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rtl="1">
                        <a:lnSpc>
                          <a:spcPct val="115000"/>
                        </a:lnSpc>
                        <a:spcBef>
                          <a:spcPts val="0"/>
                        </a:spcBef>
                        <a:spcAft>
                          <a:spcPts val="0"/>
                        </a:spcAft>
                      </a:pPr>
                      <a:r>
                        <a:rPr lang="ar-DZ" sz="2800" b="1" dirty="0">
                          <a:solidFill>
                            <a:srgbClr val="000000"/>
                          </a:solidFill>
                          <a:latin typeface="Calibri"/>
                          <a:ea typeface="Times New Roman"/>
                          <a:cs typeface="+mn-cs"/>
                        </a:rPr>
                        <a:t>18000 على مدى 6 سنوات</a:t>
                      </a:r>
                      <a:endParaRPr lang="fr-FR" sz="2800" b="1" dirty="0">
                        <a:latin typeface="Calibri"/>
                        <a:ea typeface="Calibri"/>
                        <a:cs typeface="+mn-cs"/>
                      </a:endParaRPr>
                    </a:p>
                  </a:txBody>
                  <a:tcPr marL="62738" marR="6273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77825" name="Rectangle 1"/>
          <p:cNvSpPr>
            <a:spLocks noChangeArrowheads="1"/>
          </p:cNvSpPr>
          <p:nvPr/>
        </p:nvSpPr>
        <p:spPr bwMode="auto">
          <a:xfrm>
            <a:off x="381000" y="807184"/>
            <a:ext cx="8458200" cy="163121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r" defTabSz="914400" rtl="1" eaLnBrk="1" fontAlgn="base" latinLnBrk="0" hangingPunct="1">
              <a:lnSpc>
                <a:spcPct val="100000"/>
              </a:lnSpc>
              <a:spcBef>
                <a:spcPct val="0"/>
              </a:spcBef>
              <a:spcAft>
                <a:spcPct val="0"/>
              </a:spcAft>
              <a:buClrTx/>
              <a:buSzTx/>
              <a:buFontTx/>
              <a:buNone/>
              <a:tabLst>
                <a:tab pos="187325" algn="r"/>
                <a:tab pos="301625" algn="r"/>
              </a:tabLst>
            </a:pPr>
            <a:r>
              <a:rPr kumimoji="0" lang="ar-DZ" sz="3600" b="1" i="0" u="none" strike="noStrike" cap="none" normalizeH="0" baseline="0" dirty="0" smtClean="0">
                <a:ln>
                  <a:noFill/>
                </a:ln>
                <a:solidFill>
                  <a:srgbClr val="FF0000"/>
                </a:solidFill>
                <a:effectLst/>
                <a:latin typeface="Traditional Arabic"/>
                <a:ea typeface="Times New Roman" pitchFamily="18" charset="0"/>
                <a:cs typeface="Arial" pitchFamily="34" charset="0"/>
              </a:rPr>
              <a:t>مثال: </a:t>
            </a:r>
          </a:p>
          <a:p>
            <a:pPr marL="0" marR="0" lvl="0" indent="0" algn="just" defTabSz="914400" rtl="1" eaLnBrk="1" fontAlgn="base" latinLnBrk="0" hangingPunct="1">
              <a:lnSpc>
                <a:spcPct val="100000"/>
              </a:lnSpc>
              <a:spcBef>
                <a:spcPct val="0"/>
              </a:spcBef>
              <a:spcAft>
                <a:spcPct val="0"/>
              </a:spcAft>
              <a:buClrTx/>
              <a:buSzTx/>
              <a:buFontTx/>
              <a:buNone/>
              <a:tabLst>
                <a:tab pos="187325" algn="r"/>
                <a:tab pos="301625" algn="r"/>
              </a:tabLst>
            </a:pPr>
            <a:r>
              <a:rPr kumimoji="0" lang="ar-DZ" sz="3200" b="1" i="0" u="none" strike="noStrike" cap="none" normalizeH="0" baseline="0" dirty="0" smtClean="0">
                <a:ln>
                  <a:noFill/>
                </a:ln>
                <a:solidFill>
                  <a:srgbClr val="000000"/>
                </a:solidFill>
                <a:effectLst/>
                <a:latin typeface="Traditional Arabic"/>
                <a:ea typeface="Times New Roman" pitchFamily="18" charset="0"/>
                <a:cs typeface="Arial" pitchFamily="34" charset="0"/>
              </a:rPr>
              <a:t>لدينا 3 بدائل مختلفة والمعلومات المتعلقة بها موضحة في الجدول التالي:</a:t>
            </a:r>
            <a:endParaRPr kumimoji="0" lang="fr-FR" sz="3200" b="1" i="0" u="none" strike="noStrike" cap="none" normalizeH="0" baseline="0" dirty="0" smtClean="0">
              <a:ln>
                <a:noFill/>
              </a:ln>
              <a:solidFill>
                <a:schemeClr val="tx1"/>
              </a:solidFill>
              <a:effectLst/>
              <a:latin typeface="Arial" pitchFamily="34" charset="0"/>
              <a:cs typeface="Arial" pitchFamily="34" charset="0"/>
            </a:endParaRPr>
          </a:p>
        </p:txBody>
      </p:sp>
      <p:sp>
        <p:nvSpPr>
          <p:cNvPr id="6" name="Rectangle 1"/>
          <p:cNvSpPr>
            <a:spLocks noChangeArrowheads="1"/>
          </p:cNvSpPr>
          <p:nvPr/>
        </p:nvSpPr>
        <p:spPr bwMode="auto">
          <a:xfrm>
            <a:off x="152400" y="5486400"/>
            <a:ext cx="8686800" cy="58477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r" defTabSz="914400" rtl="1" eaLnBrk="0" fontAlgn="base" latinLnBrk="0" hangingPunct="0">
              <a:lnSpc>
                <a:spcPct val="100000"/>
              </a:lnSpc>
              <a:spcBef>
                <a:spcPct val="0"/>
              </a:spcBef>
              <a:spcAft>
                <a:spcPct val="0"/>
              </a:spcAft>
              <a:buClrTx/>
              <a:buSzTx/>
              <a:buFontTx/>
              <a:buNone/>
            </a:pPr>
            <a:r>
              <a:rPr kumimoji="0" lang="ar-SA" sz="3200" b="1"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 </a:t>
            </a:r>
            <a:r>
              <a:rPr kumimoji="0" lang="ar-DZ" sz="3200" b="1"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أحسب</a:t>
            </a:r>
            <a:r>
              <a:rPr kumimoji="0" lang="ar-DZ" sz="3200" b="1" i="0" u="none" strike="noStrike" cap="none" normalizeH="0" dirty="0" smtClean="0">
                <a:ln>
                  <a:noFill/>
                </a:ln>
                <a:solidFill>
                  <a:srgbClr val="000000"/>
                </a:solidFill>
                <a:effectLst/>
                <a:latin typeface="Arial" pitchFamily="34" charset="0"/>
                <a:ea typeface="Times New Roman" pitchFamily="18" charset="0"/>
                <a:cs typeface="Arial" pitchFamily="34" charset="0"/>
              </a:rPr>
              <a:t> </a:t>
            </a:r>
            <a:r>
              <a:rPr kumimoji="0" lang="ar-DZ" sz="3200" b="1" i="0" u="none" strike="noStrike" cap="none" normalizeH="0" baseline="0" dirty="0" smtClean="0">
                <a:ln>
                  <a:noFill/>
                </a:ln>
                <a:solidFill>
                  <a:srgbClr val="000000"/>
                </a:solidFill>
                <a:effectLst/>
                <a:latin typeface="Traditional Arabic"/>
                <a:ea typeface="Times New Roman" pitchFamily="18" charset="0"/>
                <a:cs typeface="Arial" pitchFamily="34" charset="0"/>
              </a:rPr>
              <a:t>معدل</a:t>
            </a:r>
            <a:r>
              <a:rPr kumimoji="0" lang="ar-DZ" sz="3200" b="1" i="0" u="none" strike="noStrike" cap="none" normalizeH="0" dirty="0" smtClean="0">
                <a:ln>
                  <a:noFill/>
                </a:ln>
                <a:solidFill>
                  <a:srgbClr val="000000"/>
                </a:solidFill>
                <a:effectLst/>
                <a:latin typeface="Traditional Arabic"/>
                <a:ea typeface="Times New Roman" pitchFamily="18" charset="0"/>
                <a:cs typeface="Arial" pitchFamily="34" charset="0"/>
              </a:rPr>
              <a:t> ال</a:t>
            </a:r>
            <a:r>
              <a:rPr kumimoji="0" lang="ar-DZ" sz="3200" b="1" i="0" u="none" strike="noStrike" cap="none" normalizeH="0" baseline="0" dirty="0" smtClean="0">
                <a:ln>
                  <a:noFill/>
                </a:ln>
                <a:solidFill>
                  <a:srgbClr val="000000"/>
                </a:solidFill>
                <a:effectLst/>
                <a:latin typeface="Traditional Arabic"/>
                <a:ea typeface="Times New Roman" pitchFamily="18" charset="0"/>
                <a:cs typeface="Arial" pitchFamily="34" charset="0"/>
              </a:rPr>
              <a:t>عائد المحاسبي لكل بديل ؟ وما هو البديل الأفضل؟</a:t>
            </a:r>
            <a:endParaRPr kumimoji="0" lang="ar-DZ" sz="3200" b="1"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5957" name="Rectangle 5"/>
          <p:cNvSpPr>
            <a:spLocks noChangeArrowheads="1"/>
          </p:cNvSpPr>
          <p:nvPr/>
        </p:nvSpPr>
        <p:spPr bwMode="auto">
          <a:xfrm>
            <a:off x="3581400" y="762000"/>
            <a:ext cx="5152372" cy="1015663"/>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just" defTabSz="914400" rtl="1" eaLnBrk="1" fontAlgn="base" latinLnBrk="0" hangingPunct="1">
              <a:lnSpc>
                <a:spcPct val="100000"/>
              </a:lnSpc>
              <a:spcBef>
                <a:spcPct val="0"/>
              </a:spcBef>
              <a:spcAft>
                <a:spcPct val="0"/>
              </a:spcAft>
              <a:buClrTx/>
              <a:buSzTx/>
              <a:buFontTx/>
              <a:buNone/>
              <a:tabLst/>
            </a:pPr>
            <a:r>
              <a:rPr kumimoji="0" lang="ar-DZ" sz="32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الطريقة الحسابيــــــــــــة: </a:t>
            </a:r>
          </a:p>
          <a:p>
            <a:pPr marL="0" marR="0" lvl="0" indent="0" algn="just" defTabSz="914400" rtl="1" eaLnBrk="1" fontAlgn="base" latinLnBrk="0" hangingPunct="1">
              <a:lnSpc>
                <a:spcPct val="100000"/>
              </a:lnSpc>
              <a:spcBef>
                <a:spcPct val="0"/>
              </a:spcBef>
              <a:spcAft>
                <a:spcPct val="0"/>
              </a:spcAft>
              <a:buClrTx/>
              <a:buSzTx/>
              <a:buFontTx/>
              <a:buNone/>
              <a:tabLst/>
            </a:pPr>
            <a:r>
              <a:rPr kumimoji="0" lang="ar-DZ"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يتم حساب </a:t>
            </a:r>
            <a:r>
              <a:rPr kumimoji="0" lang="fr-FR"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TIR</a:t>
            </a:r>
            <a:r>
              <a:rPr kumimoji="0" lang="ar-DZ"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 بشكل تقريبي في خطوتين:</a:t>
            </a:r>
            <a:endParaRPr kumimoji="0" lang="fr-FR" sz="2800" b="1"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125958" name="Rectangle 6"/>
          <p:cNvSpPr>
            <a:spLocks noChangeArrowheads="1"/>
          </p:cNvSpPr>
          <p:nvPr/>
        </p:nvSpPr>
        <p:spPr bwMode="auto">
          <a:xfrm>
            <a:off x="533400" y="2286000"/>
            <a:ext cx="8229591" cy="95410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1" eaLnBrk="0" fontAlgn="base" latinLnBrk="0" hangingPunct="0">
              <a:lnSpc>
                <a:spcPct val="100000"/>
              </a:lnSpc>
              <a:spcBef>
                <a:spcPct val="0"/>
              </a:spcBef>
              <a:spcAft>
                <a:spcPct val="0"/>
              </a:spcAft>
              <a:buClrTx/>
              <a:buSzTx/>
              <a:buFontTx/>
              <a:buNone/>
              <a:tabLst/>
            </a:pPr>
            <a:r>
              <a:rPr kumimoji="0" lang="ar-SA" sz="28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الخطوة الأولى:</a:t>
            </a:r>
            <a:r>
              <a:rPr lang="ar-DZ" sz="2800" b="1" dirty="0" smtClean="0">
                <a:solidFill>
                  <a:srgbClr val="FF0000"/>
                </a:solidFill>
                <a:latin typeface="Times New Roman" pitchFamily="18" charset="0"/>
                <a:ea typeface="Calibri" pitchFamily="34" charset="0"/>
                <a:cs typeface="Times New Roman" pitchFamily="18" charset="0"/>
              </a:rPr>
              <a:t> </a:t>
            </a:r>
            <a:r>
              <a:rPr kumimoji="0" lang="ar-SA"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اختيار قيمتين</a:t>
            </a:r>
            <a:r>
              <a:rPr kumimoji="0" lang="fr-FR"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 i</a:t>
            </a:r>
            <a:r>
              <a:rPr kumimoji="0" lang="fr-FR" sz="2800" b="1" i="0" u="none" strike="noStrike" cap="none" normalizeH="0" baseline="-30000" dirty="0" smtClean="0">
                <a:ln>
                  <a:noFill/>
                </a:ln>
                <a:solidFill>
                  <a:schemeClr val="bg1"/>
                </a:solidFill>
                <a:effectLst/>
                <a:latin typeface="Times New Roman" pitchFamily="18" charset="0"/>
                <a:ea typeface="Calibri" pitchFamily="34" charset="0"/>
                <a:cs typeface="Times New Roman" pitchFamily="18" charset="0"/>
              </a:rPr>
              <a:t>1 </a:t>
            </a:r>
            <a:r>
              <a:rPr kumimoji="0" lang="ar-SA"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و</a:t>
            </a:r>
            <a:r>
              <a:rPr kumimoji="0" lang="fr-FR"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 i</a:t>
            </a:r>
            <a:r>
              <a:rPr kumimoji="0" lang="fr-FR" sz="2800" b="1" i="0" u="none" strike="noStrike" cap="none" normalizeH="0" baseline="-30000" dirty="0" smtClean="0">
                <a:ln>
                  <a:noFill/>
                </a:ln>
                <a:solidFill>
                  <a:schemeClr val="bg1"/>
                </a:solidFill>
                <a:effectLst/>
                <a:latin typeface="Times New Roman" pitchFamily="18" charset="0"/>
                <a:ea typeface="Calibri" pitchFamily="34" charset="0"/>
                <a:cs typeface="Times New Roman" pitchFamily="18" charset="0"/>
              </a:rPr>
              <a:t>2 </a:t>
            </a:r>
            <a:r>
              <a:rPr kumimoji="0" lang="ar-SA"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لمعدل الخصم بحيث</a:t>
            </a:r>
            <a:r>
              <a:rPr kumimoji="0" lang="ar-DZ"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a:t>
            </a:r>
          </a:p>
          <a:p>
            <a:pPr marL="0" marR="0" lvl="0" indent="0" algn="ctr" defTabSz="914400" rtl="1" eaLnBrk="0" fontAlgn="base" latinLnBrk="0" hangingPunct="0">
              <a:lnSpc>
                <a:spcPct val="100000"/>
              </a:lnSpc>
              <a:spcBef>
                <a:spcPct val="0"/>
              </a:spcBef>
              <a:spcAft>
                <a:spcPct val="0"/>
              </a:spcAft>
              <a:buClrTx/>
              <a:buSzTx/>
              <a:buFontTx/>
              <a:buNone/>
              <a:tabLst/>
            </a:pPr>
            <a:r>
              <a:rPr kumimoji="0" lang="fr-FR" sz="28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VAN</a:t>
            </a:r>
            <a:r>
              <a:rPr kumimoji="0" lang="fr-FR" sz="2800" b="1" i="0" u="none" strike="noStrike" cap="none" normalizeH="0" baseline="-30000" dirty="0" smtClean="0">
                <a:ln>
                  <a:noFill/>
                </a:ln>
                <a:solidFill>
                  <a:srgbClr val="FF0000"/>
                </a:solidFill>
                <a:effectLst/>
                <a:latin typeface="Times New Roman" pitchFamily="18" charset="0"/>
                <a:ea typeface="Calibri" pitchFamily="34" charset="0"/>
                <a:cs typeface="Times New Roman" pitchFamily="18" charset="0"/>
              </a:rPr>
              <a:t>1</a:t>
            </a:r>
            <a:r>
              <a:rPr kumimoji="0" lang="fr-FR" sz="28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(i</a:t>
            </a:r>
            <a:r>
              <a:rPr kumimoji="0" lang="fr-FR" sz="2800" b="1" i="0" u="none" strike="noStrike" cap="none" normalizeH="0" baseline="-30000" dirty="0" smtClean="0">
                <a:ln>
                  <a:noFill/>
                </a:ln>
                <a:solidFill>
                  <a:srgbClr val="FF0000"/>
                </a:solidFill>
                <a:effectLst/>
                <a:latin typeface="Times New Roman" pitchFamily="18" charset="0"/>
                <a:ea typeface="Calibri" pitchFamily="34" charset="0"/>
                <a:cs typeface="Times New Roman" pitchFamily="18" charset="0"/>
              </a:rPr>
              <a:t>1</a:t>
            </a:r>
            <a:r>
              <a:rPr kumimoji="0" lang="fr-FR" sz="28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 &gt; 0 </a:t>
            </a:r>
            <a:r>
              <a:rPr kumimoji="0" lang="ar-DZ" sz="28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 و</a:t>
            </a:r>
            <a:r>
              <a:rPr kumimoji="0" lang="fr-FR" sz="28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 VAN</a:t>
            </a:r>
            <a:r>
              <a:rPr kumimoji="0" lang="fr-FR" sz="2800" b="1" i="0" u="none" strike="noStrike" cap="none" normalizeH="0" baseline="-30000" dirty="0" smtClean="0">
                <a:ln>
                  <a:noFill/>
                </a:ln>
                <a:solidFill>
                  <a:srgbClr val="FF0000"/>
                </a:solidFill>
                <a:effectLst/>
                <a:latin typeface="Times New Roman" pitchFamily="18" charset="0"/>
                <a:ea typeface="Calibri" pitchFamily="34" charset="0"/>
                <a:cs typeface="Times New Roman" pitchFamily="18" charset="0"/>
              </a:rPr>
              <a:t>2</a:t>
            </a:r>
            <a:r>
              <a:rPr kumimoji="0" lang="fr-FR" sz="28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(i</a:t>
            </a:r>
            <a:r>
              <a:rPr kumimoji="0" lang="fr-FR" sz="2800" b="1" i="0" u="none" strike="noStrike" cap="none" normalizeH="0" baseline="-30000" dirty="0" smtClean="0">
                <a:ln>
                  <a:noFill/>
                </a:ln>
                <a:solidFill>
                  <a:srgbClr val="FF0000"/>
                </a:solidFill>
                <a:effectLst/>
                <a:latin typeface="Times New Roman" pitchFamily="18" charset="0"/>
                <a:ea typeface="Calibri" pitchFamily="34" charset="0"/>
                <a:cs typeface="Times New Roman" pitchFamily="18" charset="0"/>
              </a:rPr>
              <a:t>2</a:t>
            </a:r>
            <a:r>
              <a:rPr kumimoji="0" lang="fr-FR" sz="28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 &lt; 0  </a:t>
            </a:r>
            <a:endParaRPr kumimoji="0" lang="fr-FR" sz="2800" b="0" i="0" u="none" strike="noStrike" cap="none" normalizeH="0" baseline="0" dirty="0" smtClean="0">
              <a:ln>
                <a:noFill/>
              </a:ln>
              <a:solidFill>
                <a:srgbClr val="FF0000"/>
              </a:solidFill>
              <a:effectLst/>
              <a:latin typeface="Times New Roman" pitchFamily="18" charset="0"/>
              <a:cs typeface="Times New Roman" pitchFamily="18" charset="0"/>
            </a:endParaRPr>
          </a:p>
        </p:txBody>
      </p:sp>
      <p:sp>
        <p:nvSpPr>
          <p:cNvPr id="125959" name="Rectangle 7"/>
          <p:cNvSpPr>
            <a:spLocks noChangeArrowheads="1"/>
          </p:cNvSpPr>
          <p:nvPr/>
        </p:nvSpPr>
        <p:spPr bwMode="auto">
          <a:xfrm>
            <a:off x="0" y="45720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fr-FR"/>
          </a:p>
        </p:txBody>
      </p:sp>
      <p:sp>
        <p:nvSpPr>
          <p:cNvPr id="125960" name="Rectangle 8"/>
          <p:cNvSpPr>
            <a:spLocks noChangeArrowheads="1"/>
          </p:cNvSpPr>
          <p:nvPr/>
        </p:nvSpPr>
        <p:spPr bwMode="auto">
          <a:xfrm>
            <a:off x="4216563" y="3733800"/>
            <a:ext cx="4546437" cy="52322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r" defTabSz="914400" rtl="1" eaLnBrk="0" fontAlgn="base" latinLnBrk="0" hangingPunct="0">
              <a:lnSpc>
                <a:spcPct val="100000"/>
              </a:lnSpc>
              <a:spcBef>
                <a:spcPct val="0"/>
              </a:spcBef>
              <a:spcAft>
                <a:spcPct val="0"/>
              </a:spcAft>
              <a:buClrTx/>
              <a:buSzTx/>
              <a:buFontTx/>
              <a:buNone/>
              <a:tabLst/>
            </a:pPr>
            <a:r>
              <a:rPr kumimoji="0" lang="ar-DZ" sz="28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الخطوة الثانية: </a:t>
            </a:r>
            <a:r>
              <a:rPr kumimoji="0" lang="ar-DZ"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تطبيق القانون التالي</a:t>
            </a:r>
            <a:r>
              <a:rPr kumimoji="0" lang="fr-FR" sz="2800" b="1" i="0" u="none" strike="noStrike" cap="none" normalizeH="0" baseline="0" dirty="0" smtClean="0">
                <a:ln>
                  <a:noFill/>
                </a:ln>
                <a:solidFill>
                  <a:schemeClr val="bg1"/>
                </a:solidFill>
                <a:effectLst/>
                <a:latin typeface="Times New Roman" pitchFamily="18" charset="0"/>
                <a:cs typeface="Times New Roman" pitchFamily="18" charset="0"/>
              </a:rPr>
              <a:t> </a:t>
            </a:r>
            <a:r>
              <a:rPr kumimoji="0" lang="ar-DZ" sz="2800" b="1" i="0" u="none" strike="noStrike" cap="none" normalizeH="0" baseline="0" dirty="0" smtClean="0">
                <a:ln>
                  <a:noFill/>
                </a:ln>
                <a:solidFill>
                  <a:schemeClr val="bg1"/>
                </a:solidFill>
                <a:effectLst/>
                <a:latin typeface="Times New Roman" pitchFamily="18" charset="0"/>
                <a:cs typeface="Times New Roman" pitchFamily="18" charset="0"/>
              </a:rPr>
              <a:t>:</a:t>
            </a:r>
            <a:endParaRPr kumimoji="0" lang="fr-FR" sz="2800" b="1" i="0" u="none" strike="noStrike" cap="none" normalizeH="0" baseline="0" dirty="0" smtClean="0">
              <a:ln>
                <a:noFill/>
              </a:ln>
              <a:solidFill>
                <a:schemeClr val="bg1"/>
              </a:solidFill>
              <a:effectLst/>
              <a:latin typeface="Times New Roman" pitchFamily="18" charset="0"/>
              <a:cs typeface="Times New Roman" pitchFamily="18" charset="0"/>
            </a:endParaRPr>
          </a:p>
        </p:txBody>
      </p:sp>
      <p:grpSp>
        <p:nvGrpSpPr>
          <p:cNvPr id="19" name="Groupe 18"/>
          <p:cNvGrpSpPr/>
          <p:nvPr/>
        </p:nvGrpSpPr>
        <p:grpSpPr>
          <a:xfrm>
            <a:off x="838558" y="4800252"/>
            <a:ext cx="3733442" cy="1067148"/>
            <a:chOff x="609958" y="4647580"/>
            <a:chExt cx="3733442" cy="1067148"/>
          </a:xfrm>
        </p:grpSpPr>
        <p:grpSp>
          <p:nvGrpSpPr>
            <p:cNvPr id="125961" name="Group 9"/>
            <p:cNvGrpSpPr>
              <a:grpSpLocks/>
            </p:cNvGrpSpPr>
            <p:nvPr/>
          </p:nvGrpSpPr>
          <p:grpSpPr bwMode="auto">
            <a:xfrm>
              <a:off x="609958" y="4647580"/>
              <a:ext cx="3732725" cy="1067148"/>
              <a:chOff x="684" y="8918"/>
              <a:chExt cx="2214" cy="720"/>
            </a:xfrm>
            <a:solidFill>
              <a:srgbClr val="FFFF00"/>
            </a:solidFill>
          </p:grpSpPr>
          <p:sp>
            <p:nvSpPr>
              <p:cNvPr id="125962" name="Zone de texte 2"/>
              <p:cNvSpPr txBox="1">
                <a:spLocks noChangeArrowheads="1"/>
              </p:cNvSpPr>
              <p:nvPr/>
            </p:nvSpPr>
            <p:spPr bwMode="auto">
              <a:xfrm>
                <a:off x="684" y="9084"/>
                <a:ext cx="949" cy="348"/>
              </a:xfrm>
              <a:prstGeom prst="rect">
                <a:avLst/>
              </a:prstGeom>
              <a:grp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defTabSz="914400" rtl="0"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TIR= i</a:t>
                </a:r>
                <a:r>
                  <a:rPr kumimoji="0" lang="fr-FR" sz="2800" b="1" i="0" u="none" strike="noStrike" cap="none" normalizeH="0" baseline="-25000" dirty="0" smtClean="0">
                    <a:ln>
                      <a:noFill/>
                    </a:ln>
                    <a:solidFill>
                      <a:schemeClr val="bg1"/>
                    </a:solidFill>
                    <a:effectLst/>
                    <a:latin typeface="Times New Roman" pitchFamily="18" charset="0"/>
                    <a:ea typeface="Arial" pitchFamily="34" charset="0"/>
                    <a:cs typeface="Times New Roman" pitchFamily="18" charset="0"/>
                  </a:rPr>
                  <a:t>1</a:t>
                </a: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a:t>
                </a:r>
                <a:endParaRPr kumimoji="0" lang="fr-FR" sz="2800" b="1"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125963" name="Zone de texte 2"/>
              <p:cNvSpPr txBox="1">
                <a:spLocks noChangeArrowheads="1"/>
              </p:cNvSpPr>
              <p:nvPr/>
            </p:nvSpPr>
            <p:spPr bwMode="auto">
              <a:xfrm>
                <a:off x="1678" y="8918"/>
                <a:ext cx="1220" cy="360"/>
              </a:xfrm>
              <a:prstGeom prst="rect">
                <a:avLst/>
              </a:prstGeom>
              <a:grp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VAN</a:t>
                </a:r>
                <a:r>
                  <a:rPr kumimoji="0" lang="fr-FR" sz="2800" b="1" i="0" u="none" strike="noStrike" cap="none" normalizeH="0" baseline="-25000" dirty="0" smtClean="0">
                    <a:ln>
                      <a:noFill/>
                    </a:ln>
                    <a:solidFill>
                      <a:schemeClr val="bg1"/>
                    </a:solidFill>
                    <a:effectLst/>
                    <a:latin typeface="Times New Roman" pitchFamily="18" charset="0"/>
                    <a:ea typeface="Arial" pitchFamily="34" charset="0"/>
                    <a:cs typeface="Times New Roman" pitchFamily="18" charset="0"/>
                  </a:rPr>
                  <a:t>1</a:t>
                </a: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 (i</a:t>
                </a:r>
                <a:r>
                  <a:rPr kumimoji="0" lang="fr-FR" sz="2800" b="1" i="0" u="none" strike="noStrike" cap="none" normalizeH="0" baseline="-25000" dirty="0" smtClean="0">
                    <a:ln>
                      <a:noFill/>
                    </a:ln>
                    <a:solidFill>
                      <a:schemeClr val="bg1"/>
                    </a:solidFill>
                    <a:effectLst/>
                    <a:latin typeface="Times New Roman" pitchFamily="18" charset="0"/>
                    <a:ea typeface="Arial" pitchFamily="34" charset="0"/>
                    <a:cs typeface="Times New Roman" pitchFamily="18" charset="0"/>
                  </a:rPr>
                  <a:t>2</a:t>
                </a: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-i</a:t>
                </a:r>
                <a:r>
                  <a:rPr kumimoji="0" lang="fr-FR" sz="2800" b="1" i="0" u="none" strike="noStrike" cap="none" normalizeH="0" baseline="-25000" dirty="0" smtClean="0">
                    <a:ln>
                      <a:noFill/>
                    </a:ln>
                    <a:solidFill>
                      <a:schemeClr val="bg1"/>
                    </a:solidFill>
                    <a:effectLst/>
                    <a:latin typeface="Times New Roman" pitchFamily="18" charset="0"/>
                    <a:ea typeface="Arial" pitchFamily="34" charset="0"/>
                    <a:cs typeface="Times New Roman" pitchFamily="18" charset="0"/>
                  </a:rPr>
                  <a:t>1</a:t>
                </a: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a:t>
                </a:r>
                <a:endParaRPr kumimoji="0" lang="fr-FR" sz="2800" b="1"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125964" name="Zone de texte 2"/>
              <p:cNvSpPr txBox="1">
                <a:spLocks noChangeArrowheads="1"/>
              </p:cNvSpPr>
              <p:nvPr/>
            </p:nvSpPr>
            <p:spPr bwMode="auto">
              <a:xfrm>
                <a:off x="1672" y="9261"/>
                <a:ext cx="1226" cy="377"/>
              </a:xfrm>
              <a:prstGeom prst="rect">
                <a:avLst/>
              </a:prstGeom>
              <a:grp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VAN</a:t>
                </a:r>
                <a:r>
                  <a:rPr kumimoji="0" lang="fr-FR" sz="2800" b="1" i="0" u="none" strike="noStrike" cap="none" normalizeH="0" baseline="-25000" dirty="0" smtClean="0">
                    <a:ln>
                      <a:noFill/>
                    </a:ln>
                    <a:solidFill>
                      <a:schemeClr val="bg1"/>
                    </a:solidFill>
                    <a:effectLst/>
                    <a:latin typeface="Times New Roman" pitchFamily="18" charset="0"/>
                    <a:ea typeface="Arial" pitchFamily="34" charset="0"/>
                    <a:cs typeface="Times New Roman" pitchFamily="18" charset="0"/>
                  </a:rPr>
                  <a:t>1</a:t>
                </a: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-VAN</a:t>
                </a:r>
                <a:r>
                  <a:rPr kumimoji="0" lang="fr-FR" sz="2800" b="1" i="0" u="none" strike="noStrike" cap="none" normalizeH="0" baseline="-25000" dirty="0" smtClean="0">
                    <a:ln>
                      <a:noFill/>
                    </a:ln>
                    <a:solidFill>
                      <a:schemeClr val="bg1"/>
                    </a:solidFill>
                    <a:effectLst/>
                    <a:latin typeface="Times New Roman" pitchFamily="18" charset="0"/>
                    <a:ea typeface="Arial" pitchFamily="34" charset="0"/>
                    <a:cs typeface="Times New Roman" pitchFamily="18" charset="0"/>
                  </a:rPr>
                  <a:t>2</a:t>
                </a:r>
                <a:endParaRPr kumimoji="0" lang="fr-FR" sz="2800" b="1" i="0" u="none" strike="noStrike" cap="none" normalizeH="0" baseline="0" dirty="0" smtClean="0">
                  <a:ln>
                    <a:noFill/>
                  </a:ln>
                  <a:solidFill>
                    <a:schemeClr val="bg1"/>
                  </a:solidFill>
                  <a:effectLst/>
                  <a:latin typeface="Times New Roman" pitchFamily="18" charset="0"/>
                  <a:cs typeface="Times New Roman" pitchFamily="18" charset="0"/>
                </a:endParaRPr>
              </a:p>
            </p:txBody>
          </p:sp>
        </p:grpSp>
        <p:cxnSp>
          <p:nvCxnSpPr>
            <p:cNvPr id="18" name="Connecteur droit 17"/>
            <p:cNvCxnSpPr/>
            <p:nvPr/>
          </p:nvCxnSpPr>
          <p:spPr>
            <a:xfrm>
              <a:off x="2286000" y="5181600"/>
              <a:ext cx="2057400" cy="1588"/>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grpSp>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457200" y="609600"/>
            <a:ext cx="8153400" cy="1015663"/>
          </a:xfrm>
          <a:prstGeom prst="rect">
            <a:avLst/>
          </a:prstGeom>
        </p:spPr>
        <p:txBody>
          <a:bodyPr wrap="square">
            <a:spAutoFit/>
          </a:bodyPr>
          <a:lstStyle/>
          <a:p>
            <a:pPr algn="just" rtl="1"/>
            <a:r>
              <a:rPr lang="ar-DZ" sz="3200" b="1" dirty="0" smtClean="0">
                <a:solidFill>
                  <a:srgbClr val="FF0000"/>
                </a:solidFill>
                <a:latin typeface="Times New Roman" pitchFamily="18" charset="0"/>
                <a:cs typeface="Times New Roman" pitchFamily="18" charset="0"/>
              </a:rPr>
              <a:t>المشروع</a:t>
            </a:r>
            <a:r>
              <a:rPr lang="fr-FR" sz="3200" b="1" dirty="0" smtClean="0">
                <a:solidFill>
                  <a:srgbClr val="FF0000"/>
                </a:solidFill>
                <a:latin typeface="Times New Roman" pitchFamily="18" charset="0"/>
                <a:cs typeface="Times New Roman" pitchFamily="18" charset="0"/>
              </a:rPr>
              <a:t>A </a:t>
            </a:r>
            <a:r>
              <a:rPr lang="ar-SA" sz="3200" b="1" dirty="0" smtClean="0">
                <a:solidFill>
                  <a:srgbClr val="FF0000"/>
                </a:solidFill>
                <a:latin typeface="Times New Roman" pitchFamily="18" charset="0"/>
                <a:cs typeface="Times New Roman" pitchFamily="18" charset="0"/>
              </a:rPr>
              <a:t>:</a:t>
            </a:r>
            <a:endParaRPr lang="ar-DZ" sz="3200" b="1" dirty="0" smtClean="0">
              <a:solidFill>
                <a:srgbClr val="FF0000"/>
              </a:solidFill>
              <a:latin typeface="Times New Roman" pitchFamily="18" charset="0"/>
              <a:cs typeface="Times New Roman" pitchFamily="18" charset="0"/>
            </a:endParaRPr>
          </a:p>
          <a:p>
            <a:pPr algn="just" rtl="1"/>
            <a:r>
              <a:rPr lang="ar-SA" sz="2800" b="1" dirty="0" smtClean="0">
                <a:solidFill>
                  <a:schemeClr val="bg1"/>
                </a:solidFill>
                <a:latin typeface="Times New Roman" pitchFamily="18" charset="0"/>
                <a:cs typeface="Times New Roman" pitchFamily="18" charset="0"/>
              </a:rPr>
              <a:t> </a:t>
            </a:r>
            <a:r>
              <a:rPr lang="ar-DZ" sz="2800" b="1" dirty="0" smtClean="0">
                <a:solidFill>
                  <a:schemeClr val="bg1"/>
                </a:solidFill>
                <a:latin typeface="Times New Roman" pitchFamily="18" charset="0"/>
                <a:cs typeface="Times New Roman" pitchFamily="18" charset="0"/>
              </a:rPr>
              <a:t>بما أن التدفقات منتظمة، نستعمل الجداول المالية:</a:t>
            </a:r>
            <a:endParaRPr lang="fr-FR" sz="2800" dirty="0">
              <a:solidFill>
                <a:schemeClr val="bg1"/>
              </a:solidFill>
              <a:latin typeface="Times New Roman" pitchFamily="18" charset="0"/>
              <a:cs typeface="Times New Roman" pitchFamily="18" charset="0"/>
            </a:endParaRPr>
          </a:p>
        </p:txBody>
      </p:sp>
      <p:grpSp>
        <p:nvGrpSpPr>
          <p:cNvPr id="126978" name="Group 2"/>
          <p:cNvGrpSpPr>
            <a:grpSpLocks/>
          </p:cNvGrpSpPr>
          <p:nvPr/>
        </p:nvGrpSpPr>
        <p:grpSpPr bwMode="auto">
          <a:xfrm>
            <a:off x="228600" y="1899637"/>
            <a:ext cx="6629335" cy="1120674"/>
            <a:chOff x="996" y="9544"/>
            <a:chExt cx="3980" cy="930"/>
          </a:xfrm>
        </p:grpSpPr>
        <p:sp>
          <p:nvSpPr>
            <p:cNvPr id="126979" name="Zone de texte 2"/>
            <p:cNvSpPr txBox="1">
              <a:spLocks noChangeArrowheads="1"/>
            </p:cNvSpPr>
            <p:nvPr/>
          </p:nvSpPr>
          <p:spPr bwMode="auto">
            <a:xfrm>
              <a:off x="996" y="9612"/>
              <a:ext cx="1464" cy="42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[1-(1+TIR)</a:t>
              </a:r>
              <a:r>
                <a:rPr kumimoji="0" lang="fr-FR" sz="2800" b="1" i="0" u="none" strike="noStrike" cap="none" normalizeH="0" baseline="30000" dirty="0" smtClean="0">
                  <a:ln>
                    <a:noFill/>
                  </a:ln>
                  <a:solidFill>
                    <a:schemeClr val="bg1"/>
                  </a:solidFill>
                  <a:effectLst/>
                  <a:latin typeface="Times New Roman" pitchFamily="18" charset="0"/>
                  <a:ea typeface="Arial" pitchFamily="34" charset="0"/>
                  <a:cs typeface="Times New Roman" pitchFamily="18" charset="0"/>
                </a:rPr>
                <a:t>- </a:t>
              </a:r>
              <a:r>
                <a:rPr kumimoji="0" lang="fr-FR" sz="2800" b="1" i="0" u="none" strike="noStrike" cap="none" normalizeH="0" baseline="30000" dirty="0" smtClean="0">
                  <a:ln>
                    <a:noFill/>
                  </a:ln>
                  <a:solidFill>
                    <a:srgbClr val="FF0000"/>
                  </a:solidFill>
                  <a:effectLst/>
                  <a:latin typeface="Times New Roman" pitchFamily="18" charset="0"/>
                  <a:ea typeface="Arial" pitchFamily="34" charset="0"/>
                  <a:cs typeface="Times New Roman" pitchFamily="18" charset="0"/>
                </a:rPr>
                <a:t>5</a:t>
              </a: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 </a:t>
              </a:r>
              <a:endParaRPr kumimoji="0" lang="fr-FR" sz="2800" b="1"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126980" name="Connecteur droit 311"/>
            <p:cNvSpPr>
              <a:spLocks noChangeShapeType="1"/>
            </p:cNvSpPr>
            <p:nvPr/>
          </p:nvSpPr>
          <p:spPr bwMode="auto">
            <a:xfrm flipH="1">
              <a:off x="996" y="10017"/>
              <a:ext cx="1515" cy="0"/>
            </a:xfrm>
            <a:prstGeom prst="line">
              <a:avLst/>
            </a:prstGeom>
            <a:noFill/>
            <a:ln w="25400" algn="ctr">
              <a:solidFill>
                <a:srgbClr val="000000"/>
              </a:solidFill>
              <a:round/>
              <a:headEnd/>
              <a:tailEnd/>
            </a:ln>
            <a:effectLst>
              <a:outerShdw dist="20000" dir="5400000" rotWithShape="0">
                <a:srgbClr val="000000">
                  <a:alpha val="37999"/>
                </a:srgbClr>
              </a:outerShdw>
            </a:effectLst>
          </p:spPr>
          <p:txBody>
            <a:bodyPr vert="horz" wrap="square" lIns="91440" tIns="45720" rIns="91440" bIns="45720" numCol="1" anchor="t" anchorCtr="0" compatLnSpc="1">
              <a:prstTxWarp prst="textNoShape">
                <a:avLst/>
              </a:prstTxWarp>
            </a:bodyPr>
            <a:lstStyle/>
            <a:p>
              <a:endParaRPr lang="fr-FR" sz="2800" b="1">
                <a:solidFill>
                  <a:schemeClr val="bg1"/>
                </a:solidFill>
                <a:latin typeface="Times New Roman" pitchFamily="18" charset="0"/>
                <a:cs typeface="Times New Roman" pitchFamily="18" charset="0"/>
              </a:endParaRPr>
            </a:p>
          </p:txBody>
        </p:sp>
        <p:sp>
          <p:nvSpPr>
            <p:cNvPr id="126981" name="Zone de texte 2"/>
            <p:cNvSpPr txBox="1">
              <a:spLocks noChangeArrowheads="1"/>
            </p:cNvSpPr>
            <p:nvPr/>
          </p:nvSpPr>
          <p:spPr bwMode="auto">
            <a:xfrm>
              <a:off x="1494" y="10054"/>
              <a:ext cx="554" cy="42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TIR</a:t>
              </a:r>
              <a:endParaRPr kumimoji="0" lang="fr-FR" sz="2800" b="1"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126982" name="Zone de texte 2"/>
            <p:cNvSpPr txBox="1">
              <a:spLocks noChangeArrowheads="1"/>
            </p:cNvSpPr>
            <p:nvPr/>
          </p:nvSpPr>
          <p:spPr bwMode="auto">
            <a:xfrm>
              <a:off x="2503" y="9798"/>
              <a:ext cx="254" cy="42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a:t>
              </a:r>
              <a:endParaRPr kumimoji="0" lang="fr-FR" sz="2800" b="1"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126983" name="Zone de texte 2"/>
            <p:cNvSpPr txBox="1">
              <a:spLocks noChangeArrowheads="1"/>
            </p:cNvSpPr>
            <p:nvPr/>
          </p:nvSpPr>
          <p:spPr bwMode="auto">
            <a:xfrm>
              <a:off x="2872" y="9557"/>
              <a:ext cx="306" cy="418"/>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I</a:t>
              </a:r>
              <a:r>
                <a:rPr kumimoji="0" lang="fr-FR" sz="2800" b="1" i="0" u="none" strike="noStrike" cap="none" normalizeH="0" baseline="-25000" dirty="0" smtClean="0">
                  <a:ln>
                    <a:noFill/>
                  </a:ln>
                  <a:solidFill>
                    <a:schemeClr val="bg1"/>
                  </a:solidFill>
                  <a:effectLst/>
                  <a:latin typeface="Times New Roman" pitchFamily="18" charset="0"/>
                  <a:ea typeface="Arial" pitchFamily="34" charset="0"/>
                  <a:cs typeface="Times New Roman" pitchFamily="18" charset="0"/>
                </a:rPr>
                <a:t>0</a:t>
              </a:r>
              <a:endParaRPr kumimoji="0" lang="fr-FR" sz="2800" b="1"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126984" name="Connecteur droit 315"/>
            <p:cNvSpPr>
              <a:spLocks noChangeShapeType="1"/>
            </p:cNvSpPr>
            <p:nvPr/>
          </p:nvSpPr>
          <p:spPr bwMode="auto">
            <a:xfrm flipH="1">
              <a:off x="2769" y="10012"/>
              <a:ext cx="630" cy="0"/>
            </a:xfrm>
            <a:prstGeom prst="line">
              <a:avLst/>
            </a:prstGeom>
            <a:noFill/>
            <a:ln w="25400" algn="ctr">
              <a:solidFill>
                <a:srgbClr val="000000"/>
              </a:solidFill>
              <a:round/>
              <a:headEnd/>
              <a:tailEnd/>
            </a:ln>
            <a:effectLst>
              <a:outerShdw dist="20000" dir="5400000" rotWithShape="0">
                <a:srgbClr val="000000">
                  <a:alpha val="37999"/>
                </a:srgbClr>
              </a:outerShdw>
            </a:effectLst>
          </p:spPr>
          <p:txBody>
            <a:bodyPr vert="horz" wrap="square" lIns="91440" tIns="45720" rIns="91440" bIns="45720" numCol="1" anchor="t" anchorCtr="0" compatLnSpc="1">
              <a:prstTxWarp prst="textNoShape">
                <a:avLst/>
              </a:prstTxWarp>
            </a:bodyPr>
            <a:lstStyle/>
            <a:p>
              <a:endParaRPr lang="fr-FR" sz="2800" b="1">
                <a:solidFill>
                  <a:schemeClr val="bg1"/>
                </a:solidFill>
                <a:latin typeface="Times New Roman" pitchFamily="18" charset="0"/>
                <a:cs typeface="Times New Roman" pitchFamily="18" charset="0"/>
              </a:endParaRPr>
            </a:p>
          </p:txBody>
        </p:sp>
        <p:sp>
          <p:nvSpPr>
            <p:cNvPr id="126985" name="Zone de texte 2"/>
            <p:cNvSpPr txBox="1">
              <a:spLocks noChangeArrowheads="1"/>
            </p:cNvSpPr>
            <p:nvPr/>
          </p:nvSpPr>
          <p:spPr bwMode="auto">
            <a:xfrm>
              <a:off x="2797" y="10035"/>
              <a:ext cx="427" cy="42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CF</a:t>
              </a:r>
              <a:endParaRPr kumimoji="0" lang="fr-FR" sz="2800" b="1"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126986" name="Zone de texte 2"/>
            <p:cNvSpPr txBox="1">
              <a:spLocks noChangeArrowheads="1"/>
            </p:cNvSpPr>
            <p:nvPr/>
          </p:nvSpPr>
          <p:spPr bwMode="auto">
            <a:xfrm>
              <a:off x="3261" y="9753"/>
              <a:ext cx="269" cy="408"/>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a:t>
              </a:r>
              <a:endParaRPr kumimoji="0" lang="fr-FR" sz="2800" b="1"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126987" name="Zone de texte 2"/>
            <p:cNvSpPr txBox="1">
              <a:spLocks noChangeArrowheads="1"/>
            </p:cNvSpPr>
            <p:nvPr/>
          </p:nvSpPr>
          <p:spPr bwMode="auto">
            <a:xfrm>
              <a:off x="3585" y="9991"/>
              <a:ext cx="548" cy="398"/>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1100</a:t>
              </a:r>
              <a:endParaRPr kumimoji="0" lang="fr-FR" sz="2800" b="1"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126988" name="Zone de texte 2"/>
            <p:cNvSpPr txBox="1">
              <a:spLocks noChangeArrowheads="1"/>
            </p:cNvSpPr>
            <p:nvPr/>
          </p:nvSpPr>
          <p:spPr bwMode="auto">
            <a:xfrm>
              <a:off x="3563" y="9544"/>
              <a:ext cx="617" cy="42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3000</a:t>
              </a:r>
            </a:p>
            <a:p>
              <a:pPr marL="0" marR="0" lvl="0" indent="0" algn="ctr" defTabSz="914400" rtl="0" eaLnBrk="1" fontAlgn="base" latinLnBrk="0" hangingPunct="1">
                <a:lnSpc>
                  <a:spcPct val="100000"/>
                </a:lnSpc>
                <a:spcBef>
                  <a:spcPct val="0"/>
                </a:spcBef>
                <a:spcAft>
                  <a:spcPct val="0"/>
                </a:spcAft>
                <a:buClrTx/>
                <a:buSzTx/>
                <a:buFontTx/>
                <a:buNone/>
                <a:tabLst/>
              </a:pPr>
              <a:endParaRPr kumimoji="0" lang="fr-FR" sz="2800" b="1"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126989" name="Zone de texte 2"/>
            <p:cNvSpPr txBox="1">
              <a:spLocks noChangeArrowheads="1"/>
            </p:cNvSpPr>
            <p:nvPr/>
          </p:nvSpPr>
          <p:spPr bwMode="auto">
            <a:xfrm>
              <a:off x="4244" y="9693"/>
              <a:ext cx="732" cy="42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defTabSz="914400" rtl="0" eaLnBrk="1" fontAlgn="base" latinLnBrk="0" hangingPunct="1">
                <a:lnSpc>
                  <a:spcPct val="100000"/>
                </a:lnSpc>
                <a:spcBef>
                  <a:spcPct val="0"/>
                </a:spcBef>
                <a:spcAft>
                  <a:spcPts val="1000"/>
                </a:spcAft>
                <a:buClrTx/>
                <a:buSzTx/>
                <a:buFontTx/>
                <a:buNone/>
                <a:tabLst/>
              </a:pPr>
              <a:r>
                <a:rPr kumimoji="0" lang="ar-DZ" sz="2800" b="1" i="0" u="none" strike="noStrike" cap="none" normalizeH="0" baseline="0" dirty="0" smtClean="0">
                  <a:ln>
                    <a:noFill/>
                  </a:ln>
                  <a:solidFill>
                    <a:srgbClr val="FF0000"/>
                  </a:solidFill>
                  <a:effectLst/>
                  <a:latin typeface="Times New Roman" pitchFamily="18" charset="0"/>
                  <a:ea typeface="Arial" pitchFamily="34" charset="0"/>
                  <a:cs typeface="Times New Roman" pitchFamily="18" charset="0"/>
                </a:rPr>
                <a:t>=</a:t>
              </a:r>
              <a:r>
                <a:rPr kumimoji="0" lang="fr-FR" sz="2800" b="1" i="0" u="none" strike="noStrike" cap="none" normalizeH="0" baseline="0" dirty="0" smtClean="0">
                  <a:ln>
                    <a:noFill/>
                  </a:ln>
                  <a:solidFill>
                    <a:srgbClr val="FF0000"/>
                  </a:solidFill>
                  <a:effectLst/>
                  <a:latin typeface="Times New Roman" pitchFamily="18" charset="0"/>
                  <a:ea typeface="Arial" pitchFamily="34" charset="0"/>
                  <a:cs typeface="Times New Roman" pitchFamily="18" charset="0"/>
                </a:rPr>
                <a:t>2.72</a:t>
              </a:r>
            </a:p>
          </p:txBody>
        </p:sp>
        <p:sp>
          <p:nvSpPr>
            <p:cNvPr id="126990" name="Connecteur droit 448"/>
            <p:cNvSpPr>
              <a:spLocks noChangeShapeType="1"/>
            </p:cNvSpPr>
            <p:nvPr/>
          </p:nvSpPr>
          <p:spPr bwMode="auto">
            <a:xfrm flipH="1">
              <a:off x="3466" y="9991"/>
              <a:ext cx="675" cy="0"/>
            </a:xfrm>
            <a:prstGeom prst="line">
              <a:avLst/>
            </a:prstGeom>
            <a:noFill/>
            <a:ln w="25400" algn="ctr">
              <a:solidFill>
                <a:srgbClr val="000000"/>
              </a:solidFill>
              <a:round/>
              <a:headEnd/>
              <a:tailEnd/>
            </a:ln>
            <a:effectLst>
              <a:outerShdw dist="20000" dir="5400000" rotWithShape="0">
                <a:srgbClr val="000000">
                  <a:alpha val="37999"/>
                </a:srgbClr>
              </a:outerShdw>
            </a:effectLst>
          </p:spPr>
          <p:txBody>
            <a:bodyPr vert="horz" wrap="square" lIns="91440" tIns="45720" rIns="91440" bIns="45720" numCol="1" anchor="t" anchorCtr="0" compatLnSpc="1">
              <a:prstTxWarp prst="textNoShape">
                <a:avLst/>
              </a:prstTxWarp>
            </a:bodyPr>
            <a:lstStyle/>
            <a:p>
              <a:endParaRPr lang="fr-FR" sz="2800" b="1">
                <a:solidFill>
                  <a:schemeClr val="bg1"/>
                </a:solidFill>
                <a:latin typeface="Times New Roman" pitchFamily="18" charset="0"/>
                <a:cs typeface="Times New Roman" pitchFamily="18" charset="0"/>
              </a:endParaRPr>
            </a:p>
          </p:txBody>
        </p:sp>
      </p:grpSp>
      <p:sp>
        <p:nvSpPr>
          <p:cNvPr id="126991" name="Rectangle 15"/>
          <p:cNvSpPr>
            <a:spLocks noChangeArrowheads="1"/>
          </p:cNvSpPr>
          <p:nvPr/>
        </p:nvSpPr>
        <p:spPr bwMode="auto">
          <a:xfrm>
            <a:off x="381000" y="3276600"/>
            <a:ext cx="8382000" cy="95410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1" eaLnBrk="1" fontAlgn="base" latinLnBrk="0" hangingPunct="1">
              <a:lnSpc>
                <a:spcPct val="100000"/>
              </a:lnSpc>
              <a:spcBef>
                <a:spcPct val="0"/>
              </a:spcBef>
              <a:spcAft>
                <a:spcPct val="0"/>
              </a:spcAft>
              <a:buClrTx/>
              <a:buSzTx/>
              <a:buFontTx/>
              <a:buNone/>
              <a:tabLst/>
            </a:pPr>
            <a:r>
              <a:rPr kumimoji="0" lang="ar-DZ"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   من الجدول المال رقم 04، نجد:  </a:t>
            </a:r>
            <a:r>
              <a:rPr kumimoji="0" lang="fr-FR" sz="28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TIR= </a:t>
            </a:r>
            <a:r>
              <a:rPr lang="fr-FR" sz="2800" b="1" dirty="0" smtClean="0">
                <a:solidFill>
                  <a:srgbClr val="FF0000"/>
                </a:solidFill>
                <a:latin typeface="Times New Roman" pitchFamily="18" charset="0"/>
                <a:ea typeface="Calibri" pitchFamily="34" charset="0"/>
                <a:cs typeface="Times New Roman" pitchFamily="18" charset="0"/>
              </a:rPr>
              <a:t>24.5</a:t>
            </a:r>
            <a:r>
              <a:rPr kumimoji="0" lang="fr-FR" sz="28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 </a:t>
            </a:r>
            <a:r>
              <a:rPr kumimoji="0" lang="ar-DZ" sz="28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 (قيمة تقريبية)</a:t>
            </a:r>
            <a:r>
              <a:rPr kumimoji="0" lang="ar-DZ"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 لأنه:</a:t>
            </a:r>
            <a:endParaRPr kumimoji="0" lang="ar-DZ" sz="28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20" name="Rectangle 15"/>
          <p:cNvSpPr>
            <a:spLocks noChangeArrowheads="1"/>
          </p:cNvSpPr>
          <p:nvPr/>
        </p:nvSpPr>
        <p:spPr bwMode="auto">
          <a:xfrm>
            <a:off x="381000" y="3975318"/>
            <a:ext cx="8382000" cy="95410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1" eaLnBrk="0" fontAlgn="base" latinLnBrk="0" hangingPunct="0">
              <a:lnSpc>
                <a:spcPct val="100000"/>
              </a:lnSpc>
              <a:spcBef>
                <a:spcPct val="0"/>
              </a:spcBef>
              <a:spcAft>
                <a:spcPct val="0"/>
              </a:spcAft>
              <a:buClr>
                <a:srgbClr val="FF0000"/>
              </a:buClr>
              <a:buSzTx/>
              <a:buFont typeface="Wingdings" pitchFamily="2" charset="2"/>
              <a:buChar char="ü"/>
              <a:tabLst/>
            </a:pPr>
            <a:r>
              <a:rPr kumimoji="0" lang="ar-DZ"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من أجل قيمة في الجدول </a:t>
            </a:r>
            <a:r>
              <a:rPr kumimoji="0" lang="ar-DZ" sz="28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2.745</a:t>
            </a:r>
            <a:r>
              <a:rPr kumimoji="0" lang="ar-DZ"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 عند قيمة </a:t>
            </a:r>
            <a:r>
              <a:rPr kumimoji="0" lang="fr-FR"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n</a:t>
            </a:r>
            <a:r>
              <a:rPr kumimoji="0" lang="ar-DZ"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 في العمود تساوي 5، نجد أن </a:t>
            </a:r>
            <a:r>
              <a:rPr kumimoji="0" lang="fr-FR"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i</a:t>
            </a:r>
            <a:r>
              <a:rPr kumimoji="0" lang="ar-DZ"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 على السطر تساوي 24%؛</a:t>
            </a:r>
            <a:endParaRPr kumimoji="0" lang="fr-FR" sz="28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21" name="Rectangle 15"/>
          <p:cNvSpPr>
            <a:spLocks noChangeArrowheads="1"/>
          </p:cNvSpPr>
          <p:nvPr/>
        </p:nvSpPr>
        <p:spPr bwMode="auto">
          <a:xfrm>
            <a:off x="381000" y="5141893"/>
            <a:ext cx="8382000" cy="95410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1" eaLnBrk="0" fontAlgn="base" latinLnBrk="0" hangingPunct="0">
              <a:lnSpc>
                <a:spcPct val="100000"/>
              </a:lnSpc>
              <a:spcBef>
                <a:spcPct val="0"/>
              </a:spcBef>
              <a:spcAft>
                <a:spcPct val="0"/>
              </a:spcAft>
              <a:buClr>
                <a:srgbClr val="FF0000"/>
              </a:buClr>
              <a:buSzTx/>
              <a:buFont typeface="Wingdings" pitchFamily="2" charset="2"/>
              <a:buChar char="ü"/>
              <a:tabLst/>
            </a:pPr>
            <a:r>
              <a:rPr kumimoji="0" lang="ar-DZ"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ومن أجل قيمة في الجدول </a:t>
            </a:r>
            <a:r>
              <a:rPr kumimoji="0" lang="ar-DZ" sz="28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2.689</a:t>
            </a:r>
            <a:r>
              <a:rPr kumimoji="0" lang="ar-DZ"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 عند قيمة </a:t>
            </a:r>
            <a:r>
              <a:rPr kumimoji="0" lang="fr-FR"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n</a:t>
            </a:r>
            <a:r>
              <a:rPr kumimoji="0" lang="ar-DZ"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 في العمود تساوي 5، نجد أن </a:t>
            </a:r>
            <a:r>
              <a:rPr kumimoji="0" lang="fr-FR"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i</a:t>
            </a:r>
            <a:r>
              <a:rPr kumimoji="0" lang="ar-DZ"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 على السطر تساوي 25%.</a:t>
            </a:r>
            <a:endParaRPr kumimoji="0" lang="ar-DZ" sz="2800" b="0" i="0" u="none" strike="noStrike" cap="none" normalizeH="0" baseline="0" dirty="0" smtClean="0">
              <a:ln>
                <a:noFill/>
              </a:ln>
              <a:solidFill>
                <a:schemeClr val="bg1"/>
              </a:solidFill>
              <a:effectLst/>
              <a:latin typeface="Times New Roman" pitchFamily="18" charset="0"/>
              <a:cs typeface="Times New Roman" pitchFamily="18" charset="0"/>
            </a:endParaRPr>
          </a:p>
        </p:txBody>
      </p:sp>
    </p:spTree>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e 18"/>
          <p:cNvGrpSpPr/>
          <p:nvPr/>
        </p:nvGrpSpPr>
        <p:grpSpPr>
          <a:xfrm>
            <a:off x="3874606" y="228600"/>
            <a:ext cx="4583594" cy="762000"/>
            <a:chOff x="3124200" y="381000"/>
            <a:chExt cx="4583594" cy="762000"/>
          </a:xfrm>
        </p:grpSpPr>
        <p:grpSp>
          <p:nvGrpSpPr>
            <p:cNvPr id="3" name="Groupe 7"/>
            <p:cNvGrpSpPr/>
            <p:nvPr/>
          </p:nvGrpSpPr>
          <p:grpSpPr>
            <a:xfrm>
              <a:off x="3124200" y="381000"/>
              <a:ext cx="4583594" cy="762000"/>
              <a:chOff x="3124200" y="381000"/>
              <a:chExt cx="4583594" cy="762000"/>
            </a:xfrm>
          </p:grpSpPr>
          <p:sp>
            <p:nvSpPr>
              <p:cNvPr id="4" name="Rectangle 3"/>
              <p:cNvSpPr/>
              <p:nvPr/>
            </p:nvSpPr>
            <p:spPr>
              <a:xfrm>
                <a:off x="4572000" y="457200"/>
                <a:ext cx="3135794" cy="430887"/>
              </a:xfrm>
              <a:prstGeom prst="rect">
                <a:avLst/>
              </a:prstGeom>
            </p:spPr>
            <p:txBody>
              <a:bodyPr wrap="none">
                <a:spAutoFit/>
              </a:bodyPr>
              <a:lstStyle/>
              <a:p>
                <a:pPr algn="r" rtl="1"/>
                <a:r>
                  <a:rPr lang="ar-DZ" sz="2200" b="1" dirty="0" smtClean="0">
                    <a:solidFill>
                      <a:srgbClr val="FF0000"/>
                    </a:solidFill>
                    <a:latin typeface="Arial" pitchFamily="34" charset="0"/>
                    <a:cs typeface="Arial" pitchFamily="34" charset="0"/>
                  </a:rPr>
                  <a:t>الجدول المالي رقم </a:t>
                </a:r>
                <a:r>
                  <a:rPr lang="ar-DZ" sz="2200" b="1" dirty="0" smtClean="0">
                    <a:solidFill>
                      <a:srgbClr val="FF0000"/>
                    </a:solidFill>
                    <a:latin typeface="Times New Roman" pitchFamily="18" charset="0"/>
                    <a:cs typeface="Times New Roman" pitchFamily="18" charset="0"/>
                  </a:rPr>
                  <a:t>2: (</a:t>
                </a:r>
                <a:r>
                  <a:rPr lang="fr-FR" sz="2200" b="1" dirty="0" smtClean="0">
                    <a:solidFill>
                      <a:srgbClr val="FF0000"/>
                    </a:solidFill>
                    <a:latin typeface="Times New Roman" pitchFamily="18" charset="0"/>
                    <a:cs typeface="Times New Roman" pitchFamily="18" charset="0"/>
                  </a:rPr>
                  <a:t>n</a:t>
                </a:r>
                <a:r>
                  <a:rPr lang="ar-DZ" sz="2200" b="1" dirty="0" smtClean="0">
                    <a:solidFill>
                      <a:srgbClr val="FF0000"/>
                    </a:solidFill>
                    <a:latin typeface="Times New Roman" pitchFamily="18" charset="0"/>
                    <a:cs typeface="Times New Roman" pitchFamily="18" charset="0"/>
                  </a:rPr>
                  <a:t>، </a:t>
                </a:r>
                <a:r>
                  <a:rPr lang="fr-FR" sz="2200" b="1" dirty="0" smtClean="0">
                    <a:solidFill>
                      <a:srgbClr val="FF0000"/>
                    </a:solidFill>
                    <a:latin typeface="Times New Roman" pitchFamily="18" charset="0"/>
                    <a:cs typeface="Times New Roman" pitchFamily="18" charset="0"/>
                  </a:rPr>
                  <a:t>i</a:t>
                </a:r>
                <a:r>
                  <a:rPr lang="ar-DZ" sz="2200" b="1" dirty="0" smtClean="0">
                    <a:solidFill>
                      <a:srgbClr val="FF0000"/>
                    </a:solidFill>
                    <a:latin typeface="Times New Roman" pitchFamily="18" charset="0"/>
                    <a:cs typeface="Times New Roman" pitchFamily="18" charset="0"/>
                  </a:rPr>
                  <a:t>) ←</a:t>
                </a:r>
                <a:endParaRPr lang="fr-FR" sz="2200" dirty="0" smtClean="0">
                  <a:solidFill>
                    <a:srgbClr val="FF0000"/>
                  </a:solidFill>
                  <a:latin typeface="Times New Roman" pitchFamily="18" charset="0"/>
                  <a:cs typeface="Times New Roman" pitchFamily="18" charset="0"/>
                </a:endParaRPr>
              </a:p>
            </p:txBody>
          </p:sp>
          <p:sp>
            <p:nvSpPr>
              <p:cNvPr id="5" name="Text Box 10"/>
              <p:cNvSpPr txBox="1">
                <a:spLocks noChangeArrowheads="1"/>
              </p:cNvSpPr>
              <p:nvPr/>
            </p:nvSpPr>
            <p:spPr bwMode="auto">
              <a:xfrm>
                <a:off x="3124200" y="381000"/>
                <a:ext cx="1316698" cy="39576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22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(1+i)</a:t>
                </a:r>
                <a:r>
                  <a:rPr kumimoji="0" lang="fr-FR" sz="2200" b="1" i="0" u="none" strike="noStrike" cap="none" normalizeH="0" baseline="30000" dirty="0" smtClean="0">
                    <a:ln>
                      <a:noFill/>
                    </a:ln>
                    <a:solidFill>
                      <a:srgbClr val="FF0000"/>
                    </a:solidFill>
                    <a:effectLst/>
                    <a:latin typeface="Times New Roman" pitchFamily="18" charset="0"/>
                    <a:ea typeface="Calibri" pitchFamily="34" charset="0"/>
                    <a:cs typeface="Times New Roman" pitchFamily="18" charset="0"/>
                  </a:rPr>
                  <a:t>n</a:t>
                </a:r>
                <a:r>
                  <a:rPr kumimoji="0" lang="fr-FR" sz="22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 - 1</a:t>
                </a:r>
                <a:endParaRPr kumimoji="0" lang="fr-FR" sz="2200" b="0" i="0" u="none" strike="noStrike" cap="none" normalizeH="0" baseline="0" dirty="0" smtClean="0">
                  <a:ln>
                    <a:noFill/>
                  </a:ln>
                  <a:solidFill>
                    <a:srgbClr val="FF0000"/>
                  </a:solidFill>
                  <a:effectLst/>
                  <a:latin typeface="Times New Roman" pitchFamily="18" charset="0"/>
                  <a:cs typeface="Times New Roman" pitchFamily="18" charset="0"/>
                </a:endParaRPr>
              </a:p>
            </p:txBody>
          </p:sp>
          <p:sp>
            <p:nvSpPr>
              <p:cNvPr id="6" name="Text Box 9"/>
              <p:cNvSpPr txBox="1">
                <a:spLocks noChangeArrowheads="1"/>
              </p:cNvSpPr>
              <p:nvPr/>
            </p:nvSpPr>
            <p:spPr bwMode="auto">
              <a:xfrm>
                <a:off x="3603043" y="776761"/>
                <a:ext cx="381000" cy="366239"/>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22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i</a:t>
                </a:r>
                <a:endParaRPr kumimoji="0" lang="fr-FR" sz="2200" b="0" i="0" u="none" strike="noStrike" cap="none" normalizeH="0" baseline="0" dirty="0" smtClean="0">
                  <a:ln>
                    <a:noFill/>
                  </a:ln>
                  <a:solidFill>
                    <a:srgbClr val="FF0000"/>
                  </a:solidFill>
                  <a:effectLst/>
                  <a:latin typeface="Times New Roman" pitchFamily="18" charset="0"/>
                  <a:cs typeface="Times New Roman" pitchFamily="18" charset="0"/>
                </a:endParaRPr>
              </a:p>
            </p:txBody>
          </p:sp>
        </p:grpSp>
        <p:sp>
          <p:nvSpPr>
            <p:cNvPr id="7" name="AutoShape 8"/>
            <p:cNvSpPr>
              <a:spLocks noChangeShapeType="1"/>
            </p:cNvSpPr>
            <p:nvPr/>
          </p:nvSpPr>
          <p:spPr bwMode="auto">
            <a:xfrm>
              <a:off x="3124200" y="775746"/>
              <a:ext cx="1326524" cy="0"/>
            </a:xfrm>
            <a:prstGeom prst="straightConnector1">
              <a:avLst/>
            </a:prstGeom>
            <a:noFill/>
            <a:ln w="31750">
              <a:solidFill>
                <a:srgbClr val="000000"/>
              </a:solidFill>
              <a:round/>
              <a:headEnd/>
              <a:tailEnd/>
            </a:ln>
          </p:spPr>
          <p:txBody>
            <a:bodyPr vert="horz" wrap="square" lIns="91440" tIns="45720" rIns="91440" bIns="45720" numCol="1" anchor="t" anchorCtr="0" compatLnSpc="1">
              <a:prstTxWarp prst="textNoShape">
                <a:avLst/>
              </a:prstTxWarp>
            </a:bodyPr>
            <a:lstStyle/>
            <a:p>
              <a:endParaRPr lang="fr-FR" sz="2200">
                <a:solidFill>
                  <a:schemeClr val="bg1"/>
                </a:solidFill>
                <a:latin typeface="Times New Roman" pitchFamily="18" charset="0"/>
                <a:cs typeface="Times New Roman" pitchFamily="18" charset="0"/>
              </a:endParaRPr>
            </a:p>
          </p:txBody>
        </p:sp>
      </p:grpSp>
      <p:graphicFrame>
        <p:nvGraphicFramePr>
          <p:cNvPr id="23" name="Tableau 22"/>
          <p:cNvGraphicFramePr>
            <a:graphicFrameLocks noGrp="1"/>
          </p:cNvGraphicFramePr>
          <p:nvPr/>
        </p:nvGraphicFramePr>
        <p:xfrm>
          <a:off x="914401" y="3810000"/>
          <a:ext cx="7238999" cy="2971800"/>
        </p:xfrm>
        <a:graphic>
          <a:graphicData uri="http://schemas.openxmlformats.org/drawingml/2006/table">
            <a:tbl>
              <a:tblPr/>
              <a:tblGrid>
                <a:gridCol w="3048000"/>
                <a:gridCol w="2057400"/>
                <a:gridCol w="2133599"/>
              </a:tblGrid>
              <a:tr h="550164">
                <a:tc>
                  <a:txBody>
                    <a:bodyPr/>
                    <a:lstStyle/>
                    <a:p>
                      <a:pPr marL="0" marR="0" algn="ctr">
                        <a:lnSpc>
                          <a:spcPct val="115000"/>
                        </a:lnSpc>
                        <a:spcBef>
                          <a:spcPts val="0"/>
                        </a:spcBef>
                        <a:spcAft>
                          <a:spcPts val="0"/>
                        </a:spcAft>
                      </a:pPr>
                      <a:r>
                        <a:rPr lang="ar-DZ" sz="2200" b="1" dirty="0">
                          <a:solidFill>
                            <a:schemeClr val="bg1"/>
                          </a:solidFill>
                          <a:latin typeface="Calibri"/>
                          <a:ea typeface="Calibri"/>
                          <a:cs typeface="Times New Roman"/>
                        </a:rPr>
                        <a:t>الصيغة</a:t>
                      </a:r>
                      <a:endParaRPr lang="fr-FR" sz="2200" dirty="0">
                        <a:solidFill>
                          <a:schemeClr val="bg1"/>
                        </a:solidFill>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pPr>
                      <a:r>
                        <a:rPr lang="ar-DZ" sz="2200" b="1" dirty="0">
                          <a:solidFill>
                            <a:schemeClr val="bg1"/>
                          </a:solidFill>
                          <a:latin typeface="Calibri"/>
                          <a:ea typeface="Calibri"/>
                          <a:cs typeface="Times New Roman"/>
                        </a:rPr>
                        <a:t>رقم الجدول </a:t>
                      </a:r>
                      <a:r>
                        <a:rPr lang="ar-DZ" sz="2200" b="1" dirty="0" smtClean="0">
                          <a:solidFill>
                            <a:schemeClr val="bg1"/>
                          </a:solidFill>
                          <a:latin typeface="Calibri"/>
                          <a:ea typeface="Calibri"/>
                          <a:cs typeface="Times New Roman"/>
                        </a:rPr>
                        <a:t>المالي</a:t>
                      </a:r>
                      <a:endParaRPr lang="fr-FR" sz="2200" b="1" dirty="0" smtClean="0">
                        <a:solidFill>
                          <a:schemeClr val="bg1"/>
                        </a:solidFill>
                        <a:latin typeface="Calibri"/>
                        <a:ea typeface="Calibri"/>
                        <a:cs typeface="Times New Roman"/>
                      </a:endParaRPr>
                    </a:p>
                    <a:p>
                      <a:pPr marL="0" marR="0" algn="ctr" rtl="1">
                        <a:lnSpc>
                          <a:spcPct val="115000"/>
                        </a:lnSpc>
                        <a:spcBef>
                          <a:spcPts val="0"/>
                        </a:spcBef>
                        <a:spcAft>
                          <a:spcPts val="0"/>
                        </a:spcAft>
                      </a:pPr>
                      <a:r>
                        <a:rPr lang="fr-FR" sz="2200" b="1" dirty="0" smtClean="0">
                          <a:solidFill>
                            <a:schemeClr val="bg1"/>
                          </a:solidFill>
                          <a:latin typeface="Calibri"/>
                          <a:ea typeface="Calibri"/>
                          <a:cs typeface="Times New Roman"/>
                        </a:rPr>
                        <a:t> </a:t>
                      </a:r>
                      <a:r>
                        <a:rPr lang="ar-DZ" sz="2200" b="1" dirty="0" smtClean="0">
                          <a:solidFill>
                            <a:schemeClr val="bg1"/>
                          </a:solidFill>
                          <a:latin typeface="Calibri"/>
                          <a:ea typeface="Calibri"/>
                          <a:cs typeface="Times New Roman"/>
                        </a:rPr>
                        <a:t>( </a:t>
                      </a:r>
                      <a:r>
                        <a:rPr lang="ar-DZ" sz="2200" b="1" dirty="0">
                          <a:solidFill>
                            <a:schemeClr val="bg1"/>
                          </a:solidFill>
                          <a:latin typeface="Calibri"/>
                          <a:ea typeface="Calibri"/>
                          <a:cs typeface="Times New Roman"/>
                        </a:rPr>
                        <a:t>عربي)</a:t>
                      </a:r>
                      <a:endParaRPr lang="fr-FR" sz="2200" dirty="0">
                        <a:solidFill>
                          <a:schemeClr val="bg1"/>
                        </a:solidFill>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pPr>
                      <a:r>
                        <a:rPr lang="ar-DZ" sz="2200" b="1" dirty="0">
                          <a:solidFill>
                            <a:schemeClr val="bg1"/>
                          </a:solidFill>
                          <a:latin typeface="Calibri"/>
                          <a:ea typeface="Calibri"/>
                          <a:cs typeface="Times New Roman"/>
                        </a:rPr>
                        <a:t>رقم الجدول </a:t>
                      </a:r>
                      <a:r>
                        <a:rPr lang="ar-DZ" sz="2200" b="1" dirty="0" smtClean="0">
                          <a:solidFill>
                            <a:schemeClr val="bg1"/>
                          </a:solidFill>
                          <a:latin typeface="Calibri"/>
                          <a:ea typeface="Calibri"/>
                          <a:cs typeface="Times New Roman"/>
                        </a:rPr>
                        <a:t>المالي</a:t>
                      </a:r>
                      <a:endParaRPr lang="fr-FR" sz="2200" b="1" dirty="0" smtClean="0">
                        <a:solidFill>
                          <a:schemeClr val="bg1"/>
                        </a:solidFill>
                        <a:latin typeface="Calibri"/>
                        <a:ea typeface="Calibri"/>
                        <a:cs typeface="Times New Roman"/>
                      </a:endParaRPr>
                    </a:p>
                    <a:p>
                      <a:pPr marL="0" marR="0" algn="ctr" rtl="1">
                        <a:lnSpc>
                          <a:spcPct val="115000"/>
                        </a:lnSpc>
                        <a:spcBef>
                          <a:spcPts val="0"/>
                        </a:spcBef>
                        <a:spcAft>
                          <a:spcPts val="0"/>
                        </a:spcAft>
                      </a:pPr>
                      <a:r>
                        <a:rPr lang="ar-DZ" sz="2200" b="1" dirty="0" smtClean="0">
                          <a:solidFill>
                            <a:schemeClr val="bg1"/>
                          </a:solidFill>
                          <a:latin typeface="Calibri"/>
                          <a:ea typeface="Calibri"/>
                          <a:cs typeface="Times New Roman"/>
                        </a:rPr>
                        <a:t>( </a:t>
                      </a:r>
                      <a:r>
                        <a:rPr lang="ar-DZ" sz="2200" b="1" dirty="0">
                          <a:solidFill>
                            <a:schemeClr val="bg1"/>
                          </a:solidFill>
                          <a:latin typeface="Calibri"/>
                          <a:ea typeface="Calibri"/>
                          <a:cs typeface="Times New Roman"/>
                        </a:rPr>
                        <a:t>فرنسي)</a:t>
                      </a:r>
                      <a:endParaRPr lang="fr-FR" sz="2200" dirty="0">
                        <a:solidFill>
                          <a:schemeClr val="bg1"/>
                        </a:solidFill>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50164">
                <a:tc>
                  <a:txBody>
                    <a:bodyPr/>
                    <a:lstStyle/>
                    <a:p>
                      <a:pPr marL="0" marR="0">
                        <a:lnSpc>
                          <a:spcPct val="115000"/>
                        </a:lnSpc>
                        <a:spcBef>
                          <a:spcPts val="0"/>
                        </a:spcBef>
                        <a:spcAft>
                          <a:spcPts val="0"/>
                        </a:spcAft>
                      </a:pPr>
                      <a:r>
                        <a:rPr lang="fr-FR" sz="2200" b="1" dirty="0">
                          <a:solidFill>
                            <a:srgbClr val="FF0000"/>
                          </a:solidFill>
                          <a:latin typeface="Times New Roman"/>
                          <a:ea typeface="Calibri"/>
                          <a:cs typeface="Arial"/>
                        </a:rPr>
                        <a:t>(i, n)→  (1+i)</a:t>
                      </a:r>
                      <a:r>
                        <a:rPr lang="fr-FR" sz="2200" b="1" baseline="30000" dirty="0">
                          <a:solidFill>
                            <a:srgbClr val="FF0000"/>
                          </a:solidFill>
                          <a:latin typeface="Times New Roman"/>
                          <a:ea typeface="Calibri"/>
                          <a:cs typeface="Arial"/>
                        </a:rPr>
                        <a:t>n</a:t>
                      </a:r>
                      <a:endParaRPr lang="fr-FR" sz="2200" dirty="0">
                        <a:solidFill>
                          <a:srgbClr val="FF0000"/>
                        </a:solidFill>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pPr>
                      <a:r>
                        <a:rPr lang="ar-SA" sz="2800" b="1" dirty="0">
                          <a:solidFill>
                            <a:schemeClr val="bg1"/>
                          </a:solidFill>
                          <a:latin typeface="Calibri"/>
                          <a:ea typeface="Calibri"/>
                          <a:cs typeface="Times New Roman"/>
                        </a:rPr>
                        <a:t>1</a:t>
                      </a:r>
                      <a:endParaRPr lang="fr-FR" sz="2800" dirty="0">
                        <a:solidFill>
                          <a:schemeClr val="bg1"/>
                        </a:solidFill>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pPr>
                      <a:r>
                        <a:rPr lang="ar-SA" sz="2800" b="1" dirty="0">
                          <a:solidFill>
                            <a:schemeClr val="bg1"/>
                          </a:solidFill>
                          <a:latin typeface="Calibri"/>
                          <a:ea typeface="Calibri"/>
                          <a:cs typeface="Times New Roman"/>
                        </a:rPr>
                        <a:t>1</a:t>
                      </a:r>
                      <a:endParaRPr lang="fr-FR" sz="2800" dirty="0">
                        <a:solidFill>
                          <a:schemeClr val="bg1"/>
                        </a:solidFill>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50164">
                <a:tc>
                  <a:txBody>
                    <a:bodyPr/>
                    <a:lstStyle/>
                    <a:p>
                      <a:pPr marL="0" marR="0">
                        <a:lnSpc>
                          <a:spcPct val="115000"/>
                        </a:lnSpc>
                        <a:spcBef>
                          <a:spcPts val="0"/>
                        </a:spcBef>
                        <a:spcAft>
                          <a:spcPts val="0"/>
                        </a:spcAft>
                      </a:pPr>
                      <a:r>
                        <a:rPr lang="fr-FR" sz="2200" b="1" dirty="0">
                          <a:solidFill>
                            <a:srgbClr val="FF0000"/>
                          </a:solidFill>
                          <a:latin typeface="Times New Roman"/>
                          <a:ea typeface="Calibri"/>
                          <a:cs typeface="Arial"/>
                        </a:rPr>
                        <a:t>(i, n)→ (1+i)</a:t>
                      </a:r>
                      <a:r>
                        <a:rPr lang="fr-FR" sz="2200" b="1" baseline="30000" dirty="0">
                          <a:solidFill>
                            <a:srgbClr val="FF0000"/>
                          </a:solidFill>
                          <a:latin typeface="Times New Roman"/>
                          <a:ea typeface="Calibri"/>
                          <a:cs typeface="Arial"/>
                        </a:rPr>
                        <a:t>-n</a:t>
                      </a:r>
                      <a:endParaRPr lang="fr-FR" sz="2200" dirty="0">
                        <a:solidFill>
                          <a:srgbClr val="FF0000"/>
                        </a:solidFill>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pPr>
                      <a:r>
                        <a:rPr lang="ar-SA" sz="2800" b="1" dirty="0">
                          <a:solidFill>
                            <a:schemeClr val="bg1"/>
                          </a:solidFill>
                          <a:latin typeface="Calibri"/>
                          <a:ea typeface="Calibri"/>
                          <a:cs typeface="Times New Roman"/>
                        </a:rPr>
                        <a:t>3</a:t>
                      </a:r>
                      <a:endParaRPr lang="fr-FR" sz="2800" dirty="0">
                        <a:solidFill>
                          <a:schemeClr val="bg1"/>
                        </a:solidFill>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pPr>
                      <a:r>
                        <a:rPr lang="ar-SA" sz="2800" b="1" dirty="0">
                          <a:solidFill>
                            <a:schemeClr val="bg1"/>
                          </a:solidFill>
                          <a:latin typeface="Calibri"/>
                          <a:ea typeface="Calibri"/>
                          <a:cs typeface="Times New Roman"/>
                        </a:rPr>
                        <a:t>2</a:t>
                      </a:r>
                      <a:endParaRPr lang="fr-FR" sz="2800" dirty="0">
                        <a:solidFill>
                          <a:schemeClr val="bg1"/>
                        </a:solidFill>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50164">
                <a:tc>
                  <a:txBody>
                    <a:bodyPr/>
                    <a:lstStyle/>
                    <a:p>
                      <a:pPr marL="0" marR="0">
                        <a:lnSpc>
                          <a:spcPct val="115000"/>
                        </a:lnSpc>
                        <a:spcBef>
                          <a:spcPts val="0"/>
                        </a:spcBef>
                        <a:spcAft>
                          <a:spcPts val="0"/>
                        </a:spcAft>
                      </a:pPr>
                      <a:r>
                        <a:rPr lang="fr-FR" sz="2200" b="1" dirty="0">
                          <a:solidFill>
                            <a:srgbClr val="FF0000"/>
                          </a:solidFill>
                          <a:latin typeface="Times New Roman"/>
                          <a:ea typeface="Calibri"/>
                          <a:cs typeface="Arial"/>
                        </a:rPr>
                        <a:t>(i, n)→[(1+i)</a:t>
                      </a:r>
                      <a:r>
                        <a:rPr lang="fr-FR" sz="2200" b="1" baseline="30000" dirty="0">
                          <a:solidFill>
                            <a:srgbClr val="FF0000"/>
                          </a:solidFill>
                          <a:latin typeface="Times New Roman"/>
                          <a:ea typeface="Calibri"/>
                          <a:cs typeface="Arial"/>
                        </a:rPr>
                        <a:t>n</a:t>
                      </a:r>
                      <a:r>
                        <a:rPr lang="fr-FR" sz="2200" b="1" dirty="0">
                          <a:solidFill>
                            <a:srgbClr val="FF0000"/>
                          </a:solidFill>
                          <a:latin typeface="Times New Roman"/>
                          <a:ea typeface="Calibri"/>
                          <a:cs typeface="Arial"/>
                        </a:rPr>
                        <a:t> -1]/i</a:t>
                      </a:r>
                      <a:endParaRPr lang="fr-FR" sz="2200" dirty="0">
                        <a:solidFill>
                          <a:srgbClr val="FF0000"/>
                        </a:solidFill>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pPr>
                      <a:r>
                        <a:rPr lang="ar-SA" sz="2800" b="1" dirty="0">
                          <a:solidFill>
                            <a:schemeClr val="bg1"/>
                          </a:solidFill>
                          <a:latin typeface="Calibri"/>
                          <a:ea typeface="Calibri"/>
                          <a:cs typeface="Times New Roman"/>
                        </a:rPr>
                        <a:t>2</a:t>
                      </a:r>
                      <a:endParaRPr lang="fr-FR" sz="2800" dirty="0">
                        <a:solidFill>
                          <a:schemeClr val="bg1"/>
                        </a:solidFill>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pPr>
                      <a:r>
                        <a:rPr lang="ar-SA" sz="2800" b="1" dirty="0">
                          <a:solidFill>
                            <a:schemeClr val="bg1"/>
                          </a:solidFill>
                          <a:latin typeface="Calibri"/>
                          <a:ea typeface="Calibri"/>
                          <a:cs typeface="Times New Roman"/>
                        </a:rPr>
                        <a:t>3</a:t>
                      </a:r>
                      <a:endParaRPr lang="fr-FR" sz="2800" dirty="0">
                        <a:solidFill>
                          <a:schemeClr val="bg1"/>
                        </a:solidFill>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50164">
                <a:tc>
                  <a:txBody>
                    <a:bodyPr/>
                    <a:lstStyle/>
                    <a:p>
                      <a:pPr marL="0" marR="0">
                        <a:lnSpc>
                          <a:spcPct val="115000"/>
                        </a:lnSpc>
                        <a:spcBef>
                          <a:spcPts val="0"/>
                        </a:spcBef>
                        <a:spcAft>
                          <a:spcPts val="0"/>
                        </a:spcAft>
                      </a:pPr>
                      <a:r>
                        <a:rPr lang="fr-FR" sz="2200" b="1" dirty="0">
                          <a:solidFill>
                            <a:srgbClr val="FF0000"/>
                          </a:solidFill>
                          <a:latin typeface="Times New Roman"/>
                          <a:ea typeface="Calibri"/>
                          <a:cs typeface="Arial"/>
                        </a:rPr>
                        <a:t>(i, n)→ [1- (1+i</a:t>
                      </a:r>
                      <a:r>
                        <a:rPr lang="fr-FR" sz="2200" b="1" dirty="0" smtClean="0">
                          <a:solidFill>
                            <a:srgbClr val="FF0000"/>
                          </a:solidFill>
                          <a:latin typeface="Times New Roman"/>
                          <a:ea typeface="Calibri"/>
                          <a:cs typeface="Arial"/>
                        </a:rPr>
                        <a:t>)</a:t>
                      </a:r>
                      <a:r>
                        <a:rPr lang="fr-FR" sz="2200" b="1" baseline="30000" dirty="0" smtClean="0">
                          <a:solidFill>
                            <a:srgbClr val="FF0000"/>
                          </a:solidFill>
                          <a:latin typeface="Times New Roman"/>
                          <a:ea typeface="Calibri"/>
                          <a:cs typeface="Arial"/>
                        </a:rPr>
                        <a:t>-n</a:t>
                      </a:r>
                      <a:r>
                        <a:rPr lang="fr-FR" sz="2200" b="1" dirty="0" smtClean="0">
                          <a:solidFill>
                            <a:srgbClr val="FF0000"/>
                          </a:solidFill>
                          <a:latin typeface="Times New Roman"/>
                          <a:ea typeface="Calibri"/>
                          <a:cs typeface="Arial"/>
                        </a:rPr>
                        <a:t>]/</a:t>
                      </a:r>
                      <a:r>
                        <a:rPr lang="fr-FR" sz="2200" b="1" dirty="0">
                          <a:solidFill>
                            <a:srgbClr val="FF0000"/>
                          </a:solidFill>
                          <a:latin typeface="Times New Roman"/>
                          <a:ea typeface="Calibri"/>
                          <a:cs typeface="Arial"/>
                        </a:rPr>
                        <a:t>i</a:t>
                      </a:r>
                      <a:endParaRPr lang="fr-FR" sz="2200" dirty="0">
                        <a:solidFill>
                          <a:srgbClr val="FF0000"/>
                        </a:solidFill>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pPr>
                      <a:r>
                        <a:rPr lang="ar-SA" sz="2800" b="1" dirty="0">
                          <a:solidFill>
                            <a:schemeClr val="bg1"/>
                          </a:solidFill>
                          <a:latin typeface="Calibri"/>
                          <a:ea typeface="Calibri"/>
                          <a:cs typeface="Times New Roman"/>
                        </a:rPr>
                        <a:t>4</a:t>
                      </a:r>
                      <a:endParaRPr lang="fr-FR" sz="2800" dirty="0">
                        <a:solidFill>
                          <a:schemeClr val="bg1"/>
                        </a:solidFill>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pPr>
                      <a:r>
                        <a:rPr lang="ar-SA" sz="2800" b="1" dirty="0">
                          <a:solidFill>
                            <a:schemeClr val="bg1"/>
                          </a:solidFill>
                          <a:latin typeface="Calibri"/>
                          <a:ea typeface="Calibri"/>
                          <a:cs typeface="Times New Roman"/>
                        </a:rPr>
                        <a:t>4</a:t>
                      </a:r>
                      <a:endParaRPr lang="fr-FR" sz="2800" dirty="0">
                        <a:solidFill>
                          <a:schemeClr val="bg1"/>
                        </a:solidFill>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grpSp>
        <p:nvGrpSpPr>
          <p:cNvPr id="19" name="Groupe 18"/>
          <p:cNvGrpSpPr/>
          <p:nvPr/>
        </p:nvGrpSpPr>
        <p:grpSpPr>
          <a:xfrm>
            <a:off x="2286000" y="1143000"/>
            <a:ext cx="6248400" cy="762000"/>
            <a:chOff x="1524000" y="1447800"/>
            <a:chExt cx="6248400" cy="762000"/>
          </a:xfrm>
        </p:grpSpPr>
        <p:grpSp>
          <p:nvGrpSpPr>
            <p:cNvPr id="8" name="Groupe 14"/>
            <p:cNvGrpSpPr/>
            <p:nvPr/>
          </p:nvGrpSpPr>
          <p:grpSpPr>
            <a:xfrm>
              <a:off x="1524000" y="1447800"/>
              <a:ext cx="6248400" cy="762000"/>
              <a:chOff x="1752600" y="381000"/>
              <a:chExt cx="6248400" cy="762000"/>
            </a:xfrm>
          </p:grpSpPr>
          <p:sp>
            <p:nvSpPr>
              <p:cNvPr id="16" name="Rectangle 15"/>
              <p:cNvSpPr/>
              <p:nvPr/>
            </p:nvSpPr>
            <p:spPr>
              <a:xfrm>
                <a:off x="4395526" y="457200"/>
                <a:ext cx="3605474" cy="430887"/>
              </a:xfrm>
              <a:prstGeom prst="rect">
                <a:avLst/>
              </a:prstGeom>
            </p:spPr>
            <p:txBody>
              <a:bodyPr wrap="none">
                <a:spAutoFit/>
              </a:bodyPr>
              <a:lstStyle/>
              <a:p>
                <a:pPr algn="r" rtl="1"/>
                <a:r>
                  <a:rPr lang="ar-DZ" sz="2200" b="1" dirty="0" smtClean="0">
                    <a:solidFill>
                      <a:schemeClr val="bg1"/>
                    </a:solidFill>
                    <a:latin typeface="Arial" pitchFamily="34" charset="0"/>
                    <a:cs typeface="Arial" pitchFamily="34" charset="0"/>
                  </a:rPr>
                  <a:t>الجدول المالي رقم </a:t>
                </a:r>
                <a:r>
                  <a:rPr lang="ar-DZ" sz="2200" b="1" dirty="0" smtClean="0">
                    <a:solidFill>
                      <a:schemeClr val="bg1"/>
                    </a:solidFill>
                    <a:latin typeface="Times New Roman" pitchFamily="18" charset="0"/>
                    <a:cs typeface="Times New Roman" pitchFamily="18" charset="0"/>
                  </a:rPr>
                  <a:t>2: (</a:t>
                </a:r>
                <a:r>
                  <a:rPr lang="fr-FR" sz="2200" b="1" dirty="0" smtClean="0">
                    <a:solidFill>
                      <a:schemeClr val="bg1"/>
                    </a:solidFill>
                    <a:latin typeface="Times New Roman" pitchFamily="18" charset="0"/>
                    <a:cs typeface="Times New Roman" pitchFamily="18" charset="0"/>
                  </a:rPr>
                  <a:t>4</a:t>
                </a:r>
                <a:r>
                  <a:rPr lang="ar-DZ" sz="2200" b="1" dirty="0" smtClean="0">
                    <a:solidFill>
                      <a:schemeClr val="bg1"/>
                    </a:solidFill>
                    <a:latin typeface="Times New Roman" pitchFamily="18" charset="0"/>
                    <a:cs typeface="Times New Roman" pitchFamily="18" charset="0"/>
                  </a:rPr>
                  <a:t>، </a:t>
                </a:r>
                <a:r>
                  <a:rPr lang="fr-FR" sz="2200" b="1" dirty="0" smtClean="0">
                    <a:solidFill>
                      <a:schemeClr val="bg1"/>
                    </a:solidFill>
                    <a:latin typeface="Times New Roman" pitchFamily="18" charset="0"/>
                    <a:cs typeface="Times New Roman" pitchFamily="18" charset="0"/>
                  </a:rPr>
                  <a:t>12%</a:t>
                </a:r>
                <a:r>
                  <a:rPr lang="ar-DZ" sz="2200" b="1" dirty="0" smtClean="0">
                    <a:solidFill>
                      <a:schemeClr val="bg1"/>
                    </a:solidFill>
                    <a:latin typeface="Times New Roman" pitchFamily="18" charset="0"/>
                    <a:cs typeface="Times New Roman" pitchFamily="18" charset="0"/>
                  </a:rPr>
                  <a:t>) ←</a:t>
                </a:r>
                <a:endParaRPr lang="fr-FR" sz="2200" dirty="0" smtClean="0">
                  <a:solidFill>
                    <a:schemeClr val="bg1"/>
                  </a:solidFill>
                  <a:latin typeface="Times New Roman" pitchFamily="18" charset="0"/>
                  <a:cs typeface="Times New Roman" pitchFamily="18" charset="0"/>
                </a:endParaRPr>
              </a:p>
            </p:txBody>
          </p:sp>
          <p:sp>
            <p:nvSpPr>
              <p:cNvPr id="17" name="Text Box 10"/>
              <p:cNvSpPr txBox="1">
                <a:spLocks noChangeArrowheads="1"/>
              </p:cNvSpPr>
              <p:nvPr/>
            </p:nvSpPr>
            <p:spPr bwMode="auto">
              <a:xfrm>
                <a:off x="1752600" y="381000"/>
                <a:ext cx="1371600" cy="39576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22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(1.12)</a:t>
                </a:r>
                <a:r>
                  <a:rPr kumimoji="0" lang="fr-FR" sz="2200" b="1" i="0" u="none" strike="noStrike" cap="none" normalizeH="0" baseline="30000" dirty="0" smtClean="0">
                    <a:ln>
                      <a:noFill/>
                    </a:ln>
                    <a:solidFill>
                      <a:schemeClr val="bg1"/>
                    </a:solidFill>
                    <a:effectLst/>
                    <a:latin typeface="Times New Roman" pitchFamily="18" charset="0"/>
                    <a:ea typeface="Calibri" pitchFamily="34" charset="0"/>
                    <a:cs typeface="Times New Roman" pitchFamily="18" charset="0"/>
                  </a:rPr>
                  <a:t>4</a:t>
                </a:r>
                <a:r>
                  <a:rPr kumimoji="0" lang="fr-FR" sz="22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 - 1</a:t>
                </a:r>
                <a:endParaRPr kumimoji="0" lang="fr-FR" sz="22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18" name="Text Box 9"/>
              <p:cNvSpPr txBox="1">
                <a:spLocks noChangeArrowheads="1"/>
              </p:cNvSpPr>
              <p:nvPr/>
            </p:nvSpPr>
            <p:spPr bwMode="auto">
              <a:xfrm>
                <a:off x="1905000" y="776761"/>
                <a:ext cx="707443" cy="366239"/>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22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0.12</a:t>
                </a:r>
                <a:endParaRPr kumimoji="0" lang="fr-FR" sz="2200" b="0" i="0" u="none" strike="noStrike" cap="none" normalizeH="0" baseline="0" dirty="0" smtClean="0">
                  <a:ln>
                    <a:noFill/>
                  </a:ln>
                  <a:solidFill>
                    <a:schemeClr val="bg1"/>
                  </a:solidFill>
                  <a:effectLst/>
                  <a:latin typeface="Times New Roman" pitchFamily="18" charset="0"/>
                  <a:cs typeface="Times New Roman" pitchFamily="18" charset="0"/>
                </a:endParaRPr>
              </a:p>
            </p:txBody>
          </p:sp>
        </p:grpSp>
        <p:sp>
          <p:nvSpPr>
            <p:cNvPr id="20" name="AutoShape 8"/>
            <p:cNvSpPr>
              <a:spLocks noChangeShapeType="1"/>
            </p:cNvSpPr>
            <p:nvPr/>
          </p:nvSpPr>
          <p:spPr bwMode="auto">
            <a:xfrm>
              <a:off x="1600200" y="1842655"/>
              <a:ext cx="1326524" cy="0"/>
            </a:xfrm>
            <a:prstGeom prst="straightConnector1">
              <a:avLst/>
            </a:prstGeom>
            <a:noFill/>
            <a:ln w="31750">
              <a:solidFill>
                <a:srgbClr val="000000"/>
              </a:solidFill>
              <a:round/>
              <a:headEnd/>
              <a:tailEnd/>
            </a:ln>
          </p:spPr>
          <p:txBody>
            <a:bodyPr vert="horz" wrap="square" lIns="91440" tIns="45720" rIns="91440" bIns="45720" numCol="1" anchor="t" anchorCtr="0" compatLnSpc="1">
              <a:prstTxWarp prst="textNoShape">
                <a:avLst/>
              </a:prstTxWarp>
            </a:bodyPr>
            <a:lstStyle/>
            <a:p>
              <a:endParaRPr lang="fr-FR" sz="2200">
                <a:solidFill>
                  <a:schemeClr val="bg1"/>
                </a:solidFill>
                <a:latin typeface="Times New Roman" pitchFamily="18" charset="0"/>
                <a:cs typeface="Times New Roman" pitchFamily="18" charset="0"/>
              </a:endParaRPr>
            </a:p>
          </p:txBody>
        </p:sp>
        <p:sp>
          <p:nvSpPr>
            <p:cNvPr id="24" name="Text Box 9"/>
            <p:cNvSpPr txBox="1">
              <a:spLocks noChangeArrowheads="1"/>
            </p:cNvSpPr>
            <p:nvPr/>
          </p:nvSpPr>
          <p:spPr bwMode="auto">
            <a:xfrm>
              <a:off x="2819400" y="1600200"/>
              <a:ext cx="1393243" cy="366239"/>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lvl="0" fontAlgn="base">
                <a:spcBef>
                  <a:spcPct val="0"/>
                </a:spcBef>
                <a:spcAft>
                  <a:spcPct val="0"/>
                </a:spcAft>
              </a:pPr>
              <a:r>
                <a:rPr lang="ar-DZ" sz="2200" b="1" dirty="0" smtClean="0">
                  <a:solidFill>
                    <a:schemeClr val="bg1"/>
                  </a:solidFill>
                  <a:latin typeface="Times New Roman" pitchFamily="18" charset="0"/>
                  <a:ea typeface="Calibri" pitchFamily="34" charset="0"/>
                  <a:cs typeface="Times New Roman" pitchFamily="18" charset="0"/>
                </a:rPr>
                <a:t>4.7793  =</a:t>
              </a:r>
              <a:r>
                <a:rPr lang="fr-FR" sz="2200" b="1" dirty="0" smtClean="0">
                  <a:solidFill>
                    <a:schemeClr val="bg1"/>
                  </a:solidFill>
                  <a:latin typeface="Times New Roman" pitchFamily="18" charset="0"/>
                  <a:ea typeface="Calibri" pitchFamily="34" charset="0"/>
                  <a:cs typeface="Times New Roman" pitchFamily="18" charset="0"/>
                </a:rPr>
                <a:t> </a:t>
              </a:r>
              <a:endParaRPr kumimoji="0" lang="fr-FR" sz="2200" b="0" i="0" u="none" strike="noStrike" cap="none" normalizeH="0" baseline="0" dirty="0" smtClean="0">
                <a:ln>
                  <a:noFill/>
                </a:ln>
                <a:solidFill>
                  <a:schemeClr val="bg1"/>
                </a:solidFill>
                <a:effectLst/>
                <a:latin typeface="Times New Roman" pitchFamily="18" charset="0"/>
                <a:cs typeface="Times New Roman" pitchFamily="18" charset="0"/>
              </a:endParaRPr>
            </a:p>
          </p:txBody>
        </p:sp>
      </p:grpSp>
      <p:grpSp>
        <p:nvGrpSpPr>
          <p:cNvPr id="21" name="Groupe 20"/>
          <p:cNvGrpSpPr/>
          <p:nvPr/>
        </p:nvGrpSpPr>
        <p:grpSpPr>
          <a:xfrm>
            <a:off x="1905000" y="2895600"/>
            <a:ext cx="6553200" cy="762000"/>
            <a:chOff x="1219200" y="1447800"/>
            <a:chExt cx="6553200" cy="762000"/>
          </a:xfrm>
        </p:grpSpPr>
        <p:grpSp>
          <p:nvGrpSpPr>
            <p:cNvPr id="25" name="Groupe 14"/>
            <p:cNvGrpSpPr/>
            <p:nvPr/>
          </p:nvGrpSpPr>
          <p:grpSpPr>
            <a:xfrm>
              <a:off x="1219200" y="1447800"/>
              <a:ext cx="6553200" cy="762000"/>
              <a:chOff x="1447800" y="381000"/>
              <a:chExt cx="6553200" cy="762000"/>
            </a:xfrm>
          </p:grpSpPr>
          <p:sp>
            <p:nvSpPr>
              <p:cNvPr id="28" name="Rectangle 27"/>
              <p:cNvSpPr/>
              <p:nvPr/>
            </p:nvSpPr>
            <p:spPr>
              <a:xfrm>
                <a:off x="4395526" y="457200"/>
                <a:ext cx="3605474" cy="430887"/>
              </a:xfrm>
              <a:prstGeom prst="rect">
                <a:avLst/>
              </a:prstGeom>
            </p:spPr>
            <p:txBody>
              <a:bodyPr wrap="none">
                <a:spAutoFit/>
              </a:bodyPr>
              <a:lstStyle/>
              <a:p>
                <a:pPr algn="r" rtl="1"/>
                <a:r>
                  <a:rPr lang="ar-DZ" sz="2200" b="1" dirty="0" smtClean="0">
                    <a:solidFill>
                      <a:schemeClr val="bg1"/>
                    </a:solidFill>
                    <a:latin typeface="Arial" pitchFamily="34" charset="0"/>
                    <a:cs typeface="Arial" pitchFamily="34" charset="0"/>
                  </a:rPr>
                  <a:t>الجدول المالي رقم </a:t>
                </a:r>
                <a:r>
                  <a:rPr lang="fr-FR" sz="2200" b="1" dirty="0" smtClean="0">
                    <a:solidFill>
                      <a:schemeClr val="bg1"/>
                    </a:solidFill>
                    <a:latin typeface="Times New Roman" pitchFamily="18" charset="0"/>
                    <a:cs typeface="Times New Roman" pitchFamily="18" charset="0"/>
                  </a:rPr>
                  <a:t>4</a:t>
                </a:r>
                <a:r>
                  <a:rPr lang="ar-DZ" sz="2200" b="1" dirty="0" smtClean="0">
                    <a:solidFill>
                      <a:schemeClr val="bg1"/>
                    </a:solidFill>
                    <a:latin typeface="Times New Roman" pitchFamily="18" charset="0"/>
                    <a:cs typeface="Times New Roman" pitchFamily="18" charset="0"/>
                  </a:rPr>
                  <a:t>: (</a:t>
                </a:r>
                <a:r>
                  <a:rPr lang="fr-FR" sz="2200" b="1" dirty="0" smtClean="0">
                    <a:solidFill>
                      <a:schemeClr val="bg1"/>
                    </a:solidFill>
                    <a:latin typeface="Times New Roman" pitchFamily="18" charset="0"/>
                    <a:cs typeface="Times New Roman" pitchFamily="18" charset="0"/>
                  </a:rPr>
                  <a:t>4</a:t>
                </a:r>
                <a:r>
                  <a:rPr lang="ar-DZ" sz="2200" b="1" dirty="0" smtClean="0">
                    <a:solidFill>
                      <a:schemeClr val="bg1"/>
                    </a:solidFill>
                    <a:latin typeface="Times New Roman" pitchFamily="18" charset="0"/>
                    <a:cs typeface="Times New Roman" pitchFamily="18" charset="0"/>
                  </a:rPr>
                  <a:t>، </a:t>
                </a:r>
                <a:r>
                  <a:rPr lang="fr-FR" sz="2200" b="1" dirty="0" smtClean="0">
                    <a:solidFill>
                      <a:schemeClr val="bg1"/>
                    </a:solidFill>
                    <a:latin typeface="Times New Roman" pitchFamily="18" charset="0"/>
                    <a:cs typeface="Times New Roman" pitchFamily="18" charset="0"/>
                  </a:rPr>
                  <a:t>12%</a:t>
                </a:r>
                <a:r>
                  <a:rPr lang="ar-DZ" sz="2200" b="1" dirty="0" smtClean="0">
                    <a:solidFill>
                      <a:schemeClr val="bg1"/>
                    </a:solidFill>
                    <a:latin typeface="Times New Roman" pitchFamily="18" charset="0"/>
                    <a:cs typeface="Times New Roman" pitchFamily="18" charset="0"/>
                  </a:rPr>
                  <a:t>) ←</a:t>
                </a:r>
                <a:endParaRPr lang="fr-FR" sz="2200" dirty="0" smtClean="0">
                  <a:solidFill>
                    <a:schemeClr val="bg1"/>
                  </a:solidFill>
                  <a:latin typeface="Times New Roman" pitchFamily="18" charset="0"/>
                  <a:cs typeface="Times New Roman" pitchFamily="18" charset="0"/>
                </a:endParaRPr>
              </a:p>
            </p:txBody>
          </p:sp>
          <p:sp>
            <p:nvSpPr>
              <p:cNvPr id="29" name="Text Box 10"/>
              <p:cNvSpPr txBox="1">
                <a:spLocks noChangeArrowheads="1"/>
              </p:cNvSpPr>
              <p:nvPr/>
            </p:nvSpPr>
            <p:spPr bwMode="auto">
              <a:xfrm>
                <a:off x="1447800" y="381000"/>
                <a:ext cx="1545298" cy="39576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lvl="0" algn="ctr" fontAlgn="base">
                  <a:spcBef>
                    <a:spcPct val="0"/>
                  </a:spcBef>
                  <a:spcAft>
                    <a:spcPct val="0"/>
                  </a:spcAft>
                </a:pPr>
                <a:r>
                  <a:rPr lang="fr-FR" sz="2200" b="1" dirty="0" smtClean="0">
                    <a:solidFill>
                      <a:schemeClr val="bg1"/>
                    </a:solidFill>
                    <a:latin typeface="Times New Roman" pitchFamily="18" charset="0"/>
                    <a:ea typeface="Calibri" pitchFamily="34" charset="0"/>
                    <a:cs typeface="Times New Roman" pitchFamily="18" charset="0"/>
                  </a:rPr>
                  <a:t>1- (1.12)</a:t>
                </a:r>
                <a:r>
                  <a:rPr lang="fr-FR" sz="2200" b="1" baseline="30000" dirty="0" smtClean="0">
                    <a:solidFill>
                      <a:schemeClr val="bg1"/>
                    </a:solidFill>
                    <a:latin typeface="Times New Roman" pitchFamily="18" charset="0"/>
                    <a:ea typeface="Calibri" pitchFamily="34" charset="0"/>
                    <a:cs typeface="Times New Roman" pitchFamily="18" charset="0"/>
                  </a:rPr>
                  <a:t>-4</a:t>
                </a:r>
                <a:r>
                  <a:rPr lang="fr-FR" sz="2200" b="1" dirty="0" smtClean="0">
                    <a:solidFill>
                      <a:schemeClr val="bg1"/>
                    </a:solidFill>
                    <a:latin typeface="Times New Roman" pitchFamily="18" charset="0"/>
                    <a:ea typeface="Calibri" pitchFamily="34" charset="0"/>
                    <a:cs typeface="Times New Roman" pitchFamily="18" charset="0"/>
                  </a:rPr>
                  <a:t> </a:t>
                </a:r>
                <a:endParaRPr kumimoji="0" lang="fr-FR" sz="22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30" name="Text Box 9"/>
              <p:cNvSpPr txBox="1">
                <a:spLocks noChangeArrowheads="1"/>
              </p:cNvSpPr>
              <p:nvPr/>
            </p:nvSpPr>
            <p:spPr bwMode="auto">
              <a:xfrm>
                <a:off x="1905000" y="776761"/>
                <a:ext cx="707443" cy="366239"/>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22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0.12</a:t>
                </a:r>
                <a:endParaRPr kumimoji="0" lang="fr-FR" sz="2200" b="0" i="0" u="none" strike="noStrike" cap="none" normalizeH="0" baseline="0" dirty="0" smtClean="0">
                  <a:ln>
                    <a:noFill/>
                  </a:ln>
                  <a:solidFill>
                    <a:schemeClr val="bg1"/>
                  </a:solidFill>
                  <a:effectLst/>
                  <a:latin typeface="Times New Roman" pitchFamily="18" charset="0"/>
                  <a:cs typeface="Times New Roman" pitchFamily="18" charset="0"/>
                </a:endParaRPr>
              </a:p>
            </p:txBody>
          </p:sp>
        </p:grpSp>
        <p:sp>
          <p:nvSpPr>
            <p:cNvPr id="26" name="AutoShape 8"/>
            <p:cNvSpPr>
              <a:spLocks noChangeShapeType="1"/>
            </p:cNvSpPr>
            <p:nvPr/>
          </p:nvSpPr>
          <p:spPr bwMode="auto">
            <a:xfrm>
              <a:off x="1295400" y="1842655"/>
              <a:ext cx="1326524" cy="0"/>
            </a:xfrm>
            <a:prstGeom prst="straightConnector1">
              <a:avLst/>
            </a:prstGeom>
            <a:noFill/>
            <a:ln w="31750">
              <a:solidFill>
                <a:srgbClr val="000000"/>
              </a:solidFill>
              <a:round/>
              <a:headEnd/>
              <a:tailEnd/>
            </a:ln>
          </p:spPr>
          <p:txBody>
            <a:bodyPr vert="horz" wrap="square" lIns="91440" tIns="45720" rIns="91440" bIns="45720" numCol="1" anchor="t" anchorCtr="0" compatLnSpc="1">
              <a:prstTxWarp prst="textNoShape">
                <a:avLst/>
              </a:prstTxWarp>
            </a:bodyPr>
            <a:lstStyle/>
            <a:p>
              <a:endParaRPr lang="fr-FR" sz="2200">
                <a:solidFill>
                  <a:schemeClr val="bg1"/>
                </a:solidFill>
                <a:latin typeface="Times New Roman" pitchFamily="18" charset="0"/>
                <a:cs typeface="Times New Roman" pitchFamily="18" charset="0"/>
              </a:endParaRPr>
            </a:p>
          </p:txBody>
        </p:sp>
        <p:sp>
          <p:nvSpPr>
            <p:cNvPr id="27" name="Text Box 9"/>
            <p:cNvSpPr txBox="1">
              <a:spLocks noChangeArrowheads="1"/>
            </p:cNvSpPr>
            <p:nvPr/>
          </p:nvSpPr>
          <p:spPr bwMode="auto">
            <a:xfrm>
              <a:off x="2819400" y="1600200"/>
              <a:ext cx="1393243" cy="366239"/>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lvl="0" fontAlgn="base">
                <a:spcBef>
                  <a:spcPct val="0"/>
                </a:spcBef>
                <a:spcAft>
                  <a:spcPct val="0"/>
                </a:spcAft>
              </a:pPr>
              <a:r>
                <a:rPr lang="fr-FR" sz="2200" b="1" dirty="0" smtClean="0">
                  <a:solidFill>
                    <a:schemeClr val="bg1"/>
                  </a:solidFill>
                  <a:latin typeface="Times New Roman" pitchFamily="18" charset="0"/>
                  <a:ea typeface="Calibri" pitchFamily="34" charset="0"/>
                  <a:cs typeface="Times New Roman" pitchFamily="18" charset="0"/>
                </a:rPr>
                <a:t>= 3.0373</a:t>
              </a:r>
              <a:endParaRPr kumimoji="0" lang="fr-FR" sz="2200" b="0" i="0" u="none" strike="noStrike" cap="none" normalizeH="0" baseline="0" dirty="0" smtClean="0">
                <a:ln>
                  <a:noFill/>
                </a:ln>
                <a:solidFill>
                  <a:schemeClr val="bg1"/>
                </a:solidFill>
                <a:effectLst/>
                <a:latin typeface="Times New Roman" pitchFamily="18" charset="0"/>
                <a:cs typeface="Times New Roman" pitchFamily="18" charset="0"/>
              </a:endParaRPr>
            </a:p>
          </p:txBody>
        </p:sp>
      </p:grpSp>
      <p:grpSp>
        <p:nvGrpSpPr>
          <p:cNvPr id="31" name="Groupe 18"/>
          <p:cNvGrpSpPr/>
          <p:nvPr/>
        </p:nvGrpSpPr>
        <p:grpSpPr>
          <a:xfrm>
            <a:off x="4027006" y="2133600"/>
            <a:ext cx="4583594" cy="762000"/>
            <a:chOff x="3124200" y="381000"/>
            <a:chExt cx="4583594" cy="762000"/>
          </a:xfrm>
        </p:grpSpPr>
        <p:grpSp>
          <p:nvGrpSpPr>
            <p:cNvPr id="32" name="Groupe 7"/>
            <p:cNvGrpSpPr/>
            <p:nvPr/>
          </p:nvGrpSpPr>
          <p:grpSpPr>
            <a:xfrm>
              <a:off x="3124200" y="381000"/>
              <a:ext cx="4583594" cy="762000"/>
              <a:chOff x="3124200" y="381000"/>
              <a:chExt cx="4583594" cy="762000"/>
            </a:xfrm>
          </p:grpSpPr>
          <p:sp>
            <p:nvSpPr>
              <p:cNvPr id="34" name="Rectangle 33"/>
              <p:cNvSpPr/>
              <p:nvPr/>
            </p:nvSpPr>
            <p:spPr>
              <a:xfrm>
                <a:off x="4572000" y="457200"/>
                <a:ext cx="3135794" cy="430887"/>
              </a:xfrm>
              <a:prstGeom prst="rect">
                <a:avLst/>
              </a:prstGeom>
            </p:spPr>
            <p:txBody>
              <a:bodyPr wrap="none">
                <a:spAutoFit/>
              </a:bodyPr>
              <a:lstStyle/>
              <a:p>
                <a:pPr algn="r" rtl="1"/>
                <a:r>
                  <a:rPr lang="ar-DZ" sz="2200" b="1" dirty="0" smtClean="0">
                    <a:solidFill>
                      <a:srgbClr val="FF0000"/>
                    </a:solidFill>
                    <a:latin typeface="Arial" pitchFamily="34" charset="0"/>
                    <a:cs typeface="Arial" pitchFamily="34" charset="0"/>
                  </a:rPr>
                  <a:t>الجدول المالي رقم </a:t>
                </a:r>
                <a:r>
                  <a:rPr lang="fr-FR" sz="2200" b="1" dirty="0" smtClean="0">
                    <a:solidFill>
                      <a:srgbClr val="FF0000"/>
                    </a:solidFill>
                    <a:latin typeface="Times New Roman" pitchFamily="18" charset="0"/>
                    <a:cs typeface="Times New Roman" pitchFamily="18" charset="0"/>
                  </a:rPr>
                  <a:t>4</a:t>
                </a:r>
                <a:r>
                  <a:rPr lang="ar-DZ" sz="2200" b="1" dirty="0" smtClean="0">
                    <a:solidFill>
                      <a:srgbClr val="FF0000"/>
                    </a:solidFill>
                    <a:latin typeface="Times New Roman" pitchFamily="18" charset="0"/>
                    <a:cs typeface="Times New Roman" pitchFamily="18" charset="0"/>
                  </a:rPr>
                  <a:t>: (</a:t>
                </a:r>
                <a:r>
                  <a:rPr lang="fr-FR" sz="2200" b="1" dirty="0" smtClean="0">
                    <a:solidFill>
                      <a:srgbClr val="FF0000"/>
                    </a:solidFill>
                    <a:latin typeface="Times New Roman" pitchFamily="18" charset="0"/>
                    <a:cs typeface="Times New Roman" pitchFamily="18" charset="0"/>
                  </a:rPr>
                  <a:t>n</a:t>
                </a:r>
                <a:r>
                  <a:rPr lang="ar-DZ" sz="2200" b="1" dirty="0" smtClean="0">
                    <a:solidFill>
                      <a:srgbClr val="FF0000"/>
                    </a:solidFill>
                    <a:latin typeface="Times New Roman" pitchFamily="18" charset="0"/>
                    <a:cs typeface="Times New Roman" pitchFamily="18" charset="0"/>
                  </a:rPr>
                  <a:t>، </a:t>
                </a:r>
                <a:r>
                  <a:rPr lang="fr-FR" sz="2200" b="1" dirty="0" smtClean="0">
                    <a:solidFill>
                      <a:srgbClr val="FF0000"/>
                    </a:solidFill>
                    <a:latin typeface="Times New Roman" pitchFamily="18" charset="0"/>
                    <a:cs typeface="Times New Roman" pitchFamily="18" charset="0"/>
                  </a:rPr>
                  <a:t>i</a:t>
                </a:r>
                <a:r>
                  <a:rPr lang="ar-DZ" sz="2200" b="1" dirty="0" smtClean="0">
                    <a:solidFill>
                      <a:srgbClr val="FF0000"/>
                    </a:solidFill>
                    <a:latin typeface="Times New Roman" pitchFamily="18" charset="0"/>
                    <a:cs typeface="Times New Roman" pitchFamily="18" charset="0"/>
                  </a:rPr>
                  <a:t>) ←</a:t>
                </a:r>
                <a:endParaRPr lang="fr-FR" sz="2200" dirty="0" smtClean="0">
                  <a:solidFill>
                    <a:srgbClr val="FF0000"/>
                  </a:solidFill>
                  <a:latin typeface="Times New Roman" pitchFamily="18" charset="0"/>
                  <a:cs typeface="Times New Roman" pitchFamily="18" charset="0"/>
                </a:endParaRPr>
              </a:p>
            </p:txBody>
          </p:sp>
          <p:sp>
            <p:nvSpPr>
              <p:cNvPr id="35" name="Text Box 10"/>
              <p:cNvSpPr txBox="1">
                <a:spLocks noChangeArrowheads="1"/>
              </p:cNvSpPr>
              <p:nvPr/>
            </p:nvSpPr>
            <p:spPr bwMode="auto">
              <a:xfrm>
                <a:off x="3124200" y="381000"/>
                <a:ext cx="1316698" cy="39576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lvl="0" fontAlgn="base">
                  <a:spcBef>
                    <a:spcPct val="0"/>
                  </a:spcBef>
                  <a:spcAft>
                    <a:spcPct val="0"/>
                  </a:spcAft>
                </a:pPr>
                <a:r>
                  <a:rPr lang="fr-FR" sz="2200" b="1" dirty="0" smtClean="0">
                    <a:solidFill>
                      <a:schemeClr val="bg1"/>
                    </a:solidFill>
                    <a:latin typeface="Times New Roman" pitchFamily="18" charset="0"/>
                    <a:ea typeface="Calibri" pitchFamily="34" charset="0"/>
                    <a:cs typeface="Times New Roman" pitchFamily="18" charset="0"/>
                  </a:rPr>
                  <a:t>1- (1+i)</a:t>
                </a:r>
                <a:r>
                  <a:rPr lang="fr-FR" sz="2200" b="1" baseline="30000" dirty="0" smtClean="0">
                    <a:solidFill>
                      <a:schemeClr val="bg1"/>
                    </a:solidFill>
                    <a:latin typeface="Times New Roman" pitchFamily="18" charset="0"/>
                    <a:ea typeface="Calibri" pitchFamily="34" charset="0"/>
                    <a:cs typeface="Times New Roman" pitchFamily="18" charset="0"/>
                  </a:rPr>
                  <a:t>-n</a:t>
                </a:r>
                <a:endParaRPr kumimoji="0" lang="fr-FR" sz="22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36" name="Text Box 9"/>
              <p:cNvSpPr txBox="1">
                <a:spLocks noChangeArrowheads="1"/>
              </p:cNvSpPr>
              <p:nvPr/>
            </p:nvSpPr>
            <p:spPr bwMode="auto">
              <a:xfrm>
                <a:off x="3603043" y="776761"/>
                <a:ext cx="381000" cy="366239"/>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22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i</a:t>
                </a:r>
                <a:endParaRPr kumimoji="0" lang="fr-FR" sz="2200" b="0" i="0" u="none" strike="noStrike" cap="none" normalizeH="0" baseline="0" dirty="0" smtClean="0">
                  <a:ln>
                    <a:noFill/>
                  </a:ln>
                  <a:solidFill>
                    <a:schemeClr val="bg1"/>
                  </a:solidFill>
                  <a:effectLst/>
                  <a:latin typeface="Times New Roman" pitchFamily="18" charset="0"/>
                  <a:cs typeface="Times New Roman" pitchFamily="18" charset="0"/>
                </a:endParaRPr>
              </a:p>
            </p:txBody>
          </p:sp>
        </p:grpSp>
        <p:sp>
          <p:nvSpPr>
            <p:cNvPr id="33" name="AutoShape 8"/>
            <p:cNvSpPr>
              <a:spLocks noChangeShapeType="1"/>
            </p:cNvSpPr>
            <p:nvPr/>
          </p:nvSpPr>
          <p:spPr bwMode="auto">
            <a:xfrm>
              <a:off x="3124200" y="775746"/>
              <a:ext cx="1326524" cy="0"/>
            </a:xfrm>
            <a:prstGeom prst="straightConnector1">
              <a:avLst/>
            </a:prstGeom>
            <a:noFill/>
            <a:ln w="31750">
              <a:solidFill>
                <a:srgbClr val="000000"/>
              </a:solidFill>
              <a:round/>
              <a:headEnd/>
              <a:tailEnd/>
            </a:ln>
          </p:spPr>
          <p:txBody>
            <a:bodyPr vert="horz" wrap="square" lIns="91440" tIns="45720" rIns="91440" bIns="45720" numCol="1" anchor="t" anchorCtr="0" compatLnSpc="1">
              <a:prstTxWarp prst="textNoShape">
                <a:avLst/>
              </a:prstTxWarp>
            </a:bodyPr>
            <a:lstStyle/>
            <a:p>
              <a:endParaRPr lang="fr-FR" sz="2200">
                <a:solidFill>
                  <a:schemeClr val="bg1"/>
                </a:solidFill>
                <a:latin typeface="Times New Roman" pitchFamily="18" charset="0"/>
                <a:cs typeface="Times New Roman" pitchFamily="18" charset="0"/>
              </a:endParaRPr>
            </a:p>
          </p:txBody>
        </p:sp>
      </p:grpSp>
    </p:spTree>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8017" name="Rectangle 17"/>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fr-FR"/>
          </a:p>
        </p:txBody>
      </p:sp>
      <p:sp>
        <p:nvSpPr>
          <p:cNvPr id="128018" name="Rectangle 18"/>
          <p:cNvSpPr>
            <a:spLocks noChangeArrowheads="1"/>
          </p:cNvSpPr>
          <p:nvPr/>
        </p:nvSpPr>
        <p:spPr bwMode="auto">
          <a:xfrm>
            <a:off x="6477000" y="381000"/>
            <a:ext cx="2273379" cy="52322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lvl="0" fontAlgn="base">
              <a:spcBef>
                <a:spcPct val="0"/>
              </a:spcBef>
              <a:spcAft>
                <a:spcPct val="0"/>
              </a:spcAft>
            </a:pPr>
            <a:r>
              <a:rPr lang="fr-FR" sz="2800" b="1" dirty="0" smtClean="0">
                <a:solidFill>
                  <a:srgbClr val="FF0000"/>
                </a:solidFill>
                <a:latin typeface="Arial" pitchFamily="34" charset="0"/>
                <a:ea typeface="Calibri" pitchFamily="34" charset="0"/>
                <a:cs typeface="Arial" pitchFamily="34" charset="0"/>
              </a:rPr>
              <a:t>:</a:t>
            </a:r>
            <a:r>
              <a:rPr kumimoji="0" lang="ar-SA" sz="2800" b="1" i="0" u="none" strike="noStrike" cap="none" normalizeH="0" baseline="0" dirty="0" smtClean="0">
                <a:ln>
                  <a:noFill/>
                </a:ln>
                <a:solidFill>
                  <a:srgbClr val="FF0000"/>
                </a:solidFill>
                <a:effectLst/>
                <a:latin typeface="Arial" pitchFamily="34" charset="0"/>
                <a:ea typeface="Calibri" pitchFamily="34" charset="0"/>
                <a:cs typeface="Arial" pitchFamily="34" charset="0"/>
              </a:rPr>
              <a:t>الطريقة الحسابية</a:t>
            </a:r>
            <a:endParaRPr kumimoji="0" lang="fr-FR" sz="2800" b="0" i="0" u="none" strike="noStrike" cap="none" normalizeH="0" baseline="0" dirty="0" smtClean="0">
              <a:ln>
                <a:noFill/>
              </a:ln>
              <a:solidFill>
                <a:srgbClr val="FF0000"/>
              </a:solidFill>
              <a:effectLst/>
              <a:latin typeface="Arial" pitchFamily="34" charset="0"/>
              <a:cs typeface="Arial" pitchFamily="34" charset="0"/>
            </a:endParaRPr>
          </a:p>
        </p:txBody>
      </p:sp>
      <p:grpSp>
        <p:nvGrpSpPr>
          <p:cNvPr id="128019" name="Group 19"/>
          <p:cNvGrpSpPr>
            <a:grpSpLocks/>
          </p:cNvGrpSpPr>
          <p:nvPr/>
        </p:nvGrpSpPr>
        <p:grpSpPr bwMode="auto">
          <a:xfrm>
            <a:off x="304800" y="914400"/>
            <a:ext cx="4648127" cy="457200"/>
            <a:chOff x="807" y="10929"/>
            <a:chExt cx="2798" cy="306"/>
          </a:xfrm>
        </p:grpSpPr>
        <p:sp>
          <p:nvSpPr>
            <p:cNvPr id="128020" name="Zone de texte 2"/>
            <p:cNvSpPr txBox="1">
              <a:spLocks noChangeArrowheads="1"/>
            </p:cNvSpPr>
            <p:nvPr/>
          </p:nvSpPr>
          <p:spPr bwMode="auto">
            <a:xfrm>
              <a:off x="807" y="10929"/>
              <a:ext cx="761" cy="306"/>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i=10%</a:t>
              </a:r>
              <a:endParaRPr kumimoji="0" lang="fr-FR" sz="28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128021" name="Flèche droite 414"/>
            <p:cNvSpPr>
              <a:spLocks noChangeArrowheads="1"/>
            </p:cNvSpPr>
            <p:nvPr/>
          </p:nvSpPr>
          <p:spPr bwMode="auto">
            <a:xfrm>
              <a:off x="1568" y="11079"/>
              <a:ext cx="294" cy="105"/>
            </a:xfrm>
            <a:prstGeom prst="rightArrow">
              <a:avLst>
                <a:gd name="adj1" fmla="val 50000"/>
                <a:gd name="adj2" fmla="val 50000"/>
              </a:avLst>
            </a:prstGeom>
            <a:solidFill>
              <a:srgbClr val="000000"/>
            </a:solidFill>
            <a:ln w="25400" algn="ctr">
              <a:solidFill>
                <a:srgbClr val="000000"/>
              </a:solidFill>
              <a:miter lim="800000"/>
              <a:headEnd/>
              <a:tailEnd/>
            </a:ln>
          </p:spPr>
          <p:txBody>
            <a:bodyPr vert="horz" wrap="square" lIns="91440" tIns="45720" rIns="91440" bIns="45720" numCol="1" anchor="ctr" anchorCtr="0" compatLnSpc="1">
              <a:prstTxWarp prst="textNoShape">
                <a:avLst/>
              </a:prstTxWarp>
            </a:bodyPr>
            <a:lstStyle/>
            <a:p>
              <a:endParaRPr lang="fr-FR" sz="2800">
                <a:solidFill>
                  <a:schemeClr val="bg1"/>
                </a:solidFill>
                <a:latin typeface="Times New Roman" pitchFamily="18" charset="0"/>
                <a:cs typeface="Times New Roman" pitchFamily="18" charset="0"/>
              </a:endParaRPr>
            </a:p>
          </p:txBody>
        </p:sp>
        <p:sp>
          <p:nvSpPr>
            <p:cNvPr id="128022" name="Zone de texte 2"/>
            <p:cNvSpPr txBox="1">
              <a:spLocks noChangeArrowheads="1"/>
            </p:cNvSpPr>
            <p:nvPr/>
          </p:nvSpPr>
          <p:spPr bwMode="auto">
            <a:xfrm>
              <a:off x="1912" y="10932"/>
              <a:ext cx="1693" cy="303"/>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VAN= 1169.86&gt; 0</a:t>
              </a:r>
              <a:endParaRPr kumimoji="0" lang="fr-FR" sz="2800" b="0" i="0" u="none" strike="noStrike" cap="none" normalizeH="0" baseline="0" dirty="0" smtClean="0">
                <a:ln>
                  <a:noFill/>
                </a:ln>
                <a:solidFill>
                  <a:schemeClr val="bg1"/>
                </a:solidFill>
                <a:effectLst/>
                <a:latin typeface="Times New Roman" pitchFamily="18" charset="0"/>
                <a:cs typeface="Times New Roman" pitchFamily="18" charset="0"/>
              </a:endParaRPr>
            </a:p>
          </p:txBody>
        </p:sp>
      </p:grpSp>
      <p:grpSp>
        <p:nvGrpSpPr>
          <p:cNvPr id="128027" name="Group 27"/>
          <p:cNvGrpSpPr>
            <a:grpSpLocks/>
          </p:cNvGrpSpPr>
          <p:nvPr/>
        </p:nvGrpSpPr>
        <p:grpSpPr bwMode="auto">
          <a:xfrm>
            <a:off x="228600" y="2514600"/>
            <a:ext cx="8762370" cy="501904"/>
            <a:chOff x="532" y="11647"/>
            <a:chExt cx="6413" cy="494"/>
          </a:xfrm>
        </p:grpSpPr>
        <p:sp>
          <p:nvSpPr>
            <p:cNvPr id="128028" name="Zone de texte 2"/>
            <p:cNvSpPr txBox="1">
              <a:spLocks noChangeArrowheads="1"/>
            </p:cNvSpPr>
            <p:nvPr/>
          </p:nvSpPr>
          <p:spPr bwMode="auto">
            <a:xfrm>
              <a:off x="532" y="11661"/>
              <a:ext cx="1004" cy="48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dirty="0" smtClean="0">
                  <a:ln>
                    <a:noFill/>
                  </a:ln>
                  <a:solidFill>
                    <a:srgbClr val="FF0000"/>
                  </a:solidFill>
                  <a:effectLst/>
                  <a:latin typeface="Times New Roman" pitchFamily="18" charset="0"/>
                  <a:ea typeface="Arial" pitchFamily="34" charset="0"/>
                  <a:cs typeface="Times New Roman" pitchFamily="18" charset="0"/>
                </a:rPr>
                <a:t>i</a:t>
              </a:r>
              <a:r>
                <a:rPr kumimoji="0" lang="fr-FR" sz="2800" b="1" i="0" u="none" strike="noStrike" cap="none" normalizeH="0" baseline="-25000" dirty="0" smtClean="0">
                  <a:ln>
                    <a:noFill/>
                  </a:ln>
                  <a:solidFill>
                    <a:srgbClr val="FF0000"/>
                  </a:solidFill>
                  <a:effectLst/>
                  <a:latin typeface="Times New Roman" pitchFamily="18" charset="0"/>
                  <a:ea typeface="Arial" pitchFamily="34" charset="0"/>
                  <a:cs typeface="Times New Roman" pitchFamily="18" charset="0"/>
                </a:rPr>
                <a:t>1</a:t>
              </a:r>
              <a:r>
                <a:rPr kumimoji="0" lang="fr-FR" sz="2800" b="1" i="0" u="none" strike="noStrike" cap="none" normalizeH="0" baseline="0" dirty="0" smtClean="0">
                  <a:ln>
                    <a:noFill/>
                  </a:ln>
                  <a:solidFill>
                    <a:srgbClr val="FF0000"/>
                  </a:solidFill>
                  <a:effectLst/>
                  <a:latin typeface="Times New Roman" pitchFamily="18" charset="0"/>
                  <a:ea typeface="Arial" pitchFamily="34" charset="0"/>
                  <a:cs typeface="Times New Roman" pitchFamily="18" charset="0"/>
                </a:rPr>
                <a:t>=20%</a:t>
              </a:r>
              <a:endParaRPr kumimoji="0" lang="fr-FR" sz="2800" b="0" i="0" u="none" strike="noStrike" cap="none" normalizeH="0" baseline="0" dirty="0" smtClean="0">
                <a:ln>
                  <a:noFill/>
                </a:ln>
                <a:solidFill>
                  <a:srgbClr val="FF0000"/>
                </a:solidFill>
                <a:effectLst/>
                <a:latin typeface="Times New Roman" pitchFamily="18" charset="0"/>
                <a:cs typeface="Times New Roman" pitchFamily="18" charset="0"/>
              </a:endParaRPr>
            </a:p>
          </p:txBody>
        </p:sp>
        <p:sp>
          <p:nvSpPr>
            <p:cNvPr id="128029" name="Flèche droite 426"/>
            <p:cNvSpPr>
              <a:spLocks noChangeArrowheads="1"/>
            </p:cNvSpPr>
            <p:nvPr/>
          </p:nvSpPr>
          <p:spPr bwMode="auto">
            <a:xfrm>
              <a:off x="1536" y="11811"/>
              <a:ext cx="360" cy="180"/>
            </a:xfrm>
            <a:prstGeom prst="rightArrow">
              <a:avLst>
                <a:gd name="adj1" fmla="val 50000"/>
                <a:gd name="adj2" fmla="val 50000"/>
              </a:avLst>
            </a:prstGeom>
            <a:solidFill>
              <a:srgbClr val="000000"/>
            </a:solidFill>
            <a:ln w="25400" algn="ctr">
              <a:solidFill>
                <a:srgbClr val="000000"/>
              </a:solidFill>
              <a:miter lim="800000"/>
              <a:headEnd/>
              <a:tailEnd/>
            </a:ln>
          </p:spPr>
          <p:txBody>
            <a:bodyPr vert="horz" wrap="square" lIns="91440" tIns="45720" rIns="91440" bIns="45720" numCol="1" anchor="ctr" anchorCtr="0" compatLnSpc="1">
              <a:prstTxWarp prst="textNoShape">
                <a:avLst/>
              </a:prstTxWarp>
            </a:bodyPr>
            <a:lstStyle/>
            <a:p>
              <a:endParaRPr lang="fr-FR" sz="2800">
                <a:solidFill>
                  <a:schemeClr val="bg1"/>
                </a:solidFill>
                <a:latin typeface="Times New Roman" pitchFamily="18" charset="0"/>
                <a:cs typeface="Times New Roman" pitchFamily="18" charset="0"/>
              </a:endParaRPr>
            </a:p>
          </p:txBody>
        </p:sp>
        <p:sp>
          <p:nvSpPr>
            <p:cNvPr id="128030" name="Zone de texte 2"/>
            <p:cNvSpPr txBox="1">
              <a:spLocks noChangeArrowheads="1"/>
            </p:cNvSpPr>
            <p:nvPr/>
          </p:nvSpPr>
          <p:spPr bwMode="auto">
            <a:xfrm>
              <a:off x="1926" y="11647"/>
              <a:ext cx="5019" cy="45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VAN</a:t>
              </a:r>
              <a:r>
                <a:rPr kumimoji="0" lang="fr-FR" sz="2800" b="1" i="0" u="none" strike="noStrike" cap="none" normalizeH="0" baseline="-25000" dirty="0" smtClean="0">
                  <a:ln>
                    <a:noFill/>
                  </a:ln>
                  <a:solidFill>
                    <a:schemeClr val="bg1"/>
                  </a:solidFill>
                  <a:effectLst/>
                  <a:latin typeface="Times New Roman" pitchFamily="18" charset="0"/>
                  <a:ea typeface="Arial" pitchFamily="34" charset="0"/>
                  <a:cs typeface="Times New Roman" pitchFamily="18" charset="0"/>
                </a:rPr>
                <a:t>1</a:t>
              </a: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 1100(1-1.20</a:t>
              </a:r>
              <a:r>
                <a:rPr kumimoji="0" lang="fr-FR" sz="2800" b="1" i="0" u="none" strike="noStrike" cap="none" normalizeH="0" baseline="30000" dirty="0" smtClean="0">
                  <a:ln>
                    <a:noFill/>
                  </a:ln>
                  <a:solidFill>
                    <a:schemeClr val="bg1"/>
                  </a:solidFill>
                  <a:effectLst/>
                  <a:latin typeface="Times New Roman" pitchFamily="18" charset="0"/>
                  <a:ea typeface="Arial" pitchFamily="34" charset="0"/>
                  <a:cs typeface="Times New Roman" pitchFamily="18" charset="0"/>
                </a:rPr>
                <a:t>-5</a:t>
              </a: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)/0.20 -3000 =</a:t>
              </a:r>
              <a:r>
                <a:rPr kumimoji="0" lang="fr-FR" sz="2800" b="1" i="0" u="none" strike="noStrike" cap="none" normalizeH="0" baseline="0" dirty="0" smtClean="0">
                  <a:ln>
                    <a:noFill/>
                  </a:ln>
                  <a:solidFill>
                    <a:srgbClr val="FF0000"/>
                  </a:solidFill>
                  <a:effectLst/>
                  <a:latin typeface="Times New Roman" pitchFamily="18" charset="0"/>
                  <a:ea typeface="Arial" pitchFamily="34" charset="0"/>
                  <a:cs typeface="Times New Roman" pitchFamily="18" charset="0"/>
                </a:rPr>
                <a:t>289.67&gt; 0 </a:t>
              </a:r>
              <a:endParaRPr kumimoji="0" lang="fr-FR" sz="2800" b="0" i="0" u="none" strike="noStrike" cap="none" normalizeH="0" baseline="0" dirty="0" smtClean="0">
                <a:ln>
                  <a:noFill/>
                </a:ln>
                <a:solidFill>
                  <a:srgbClr val="FF0000"/>
                </a:solidFill>
                <a:effectLst/>
                <a:latin typeface="Times New Roman" pitchFamily="18" charset="0"/>
                <a:cs typeface="Times New Roman" pitchFamily="18" charset="0"/>
              </a:endParaRPr>
            </a:p>
          </p:txBody>
        </p:sp>
      </p:grpSp>
      <p:sp>
        <p:nvSpPr>
          <p:cNvPr id="37" name="Rectangle 36"/>
          <p:cNvSpPr/>
          <p:nvPr/>
        </p:nvSpPr>
        <p:spPr>
          <a:xfrm>
            <a:off x="838200" y="4038600"/>
            <a:ext cx="8001000" cy="523220"/>
          </a:xfrm>
          <a:prstGeom prst="rect">
            <a:avLst/>
          </a:prstGeom>
        </p:spPr>
        <p:txBody>
          <a:bodyPr wrap="square">
            <a:spAutoFit/>
          </a:bodyPr>
          <a:lstStyle/>
          <a:p>
            <a:pPr algn="r" rtl="1"/>
            <a:r>
              <a:rPr lang="ar-DZ" sz="2800" b="1" dirty="0" smtClean="0">
                <a:solidFill>
                  <a:schemeClr val="bg1"/>
                </a:solidFill>
              </a:rPr>
              <a:t>إذن معدل العائد الداخلي للمشروع </a:t>
            </a:r>
            <a:r>
              <a:rPr lang="fr-FR" sz="2800" b="1" dirty="0" smtClean="0">
                <a:solidFill>
                  <a:schemeClr val="bg1"/>
                </a:solidFill>
              </a:rPr>
              <a:t>A</a:t>
            </a:r>
            <a:r>
              <a:rPr lang="ar-DZ" sz="2800" b="1" dirty="0" smtClean="0">
                <a:solidFill>
                  <a:schemeClr val="bg1"/>
                </a:solidFill>
              </a:rPr>
              <a:t> يقع بين 20% </a:t>
            </a:r>
            <a:r>
              <a:rPr lang="ar-DZ" sz="2800" b="1" dirty="0" err="1" smtClean="0">
                <a:solidFill>
                  <a:schemeClr val="bg1"/>
                </a:solidFill>
              </a:rPr>
              <a:t>و</a:t>
            </a:r>
            <a:r>
              <a:rPr lang="ar-DZ" sz="2800" b="1" dirty="0" smtClean="0">
                <a:solidFill>
                  <a:schemeClr val="bg1"/>
                </a:solidFill>
              </a:rPr>
              <a:t> 25%:</a:t>
            </a:r>
            <a:endParaRPr lang="fr-FR" sz="2800" dirty="0">
              <a:solidFill>
                <a:schemeClr val="bg1"/>
              </a:solidFill>
            </a:endParaRPr>
          </a:p>
        </p:txBody>
      </p:sp>
      <p:grpSp>
        <p:nvGrpSpPr>
          <p:cNvPr id="128035" name="Group 35"/>
          <p:cNvGrpSpPr>
            <a:grpSpLocks/>
          </p:cNvGrpSpPr>
          <p:nvPr/>
        </p:nvGrpSpPr>
        <p:grpSpPr bwMode="auto">
          <a:xfrm>
            <a:off x="379185" y="4648200"/>
            <a:ext cx="6020784" cy="1143456"/>
            <a:chOff x="778" y="12207"/>
            <a:chExt cx="4047" cy="965"/>
          </a:xfrm>
        </p:grpSpPr>
        <p:sp>
          <p:nvSpPr>
            <p:cNvPr id="128036" name="Zone de texte 2"/>
            <p:cNvSpPr txBox="1">
              <a:spLocks noChangeArrowheads="1"/>
            </p:cNvSpPr>
            <p:nvPr/>
          </p:nvSpPr>
          <p:spPr bwMode="auto">
            <a:xfrm>
              <a:off x="778" y="12467"/>
              <a:ext cx="1178" cy="48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defTabSz="914400" rtl="0"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TIR</a:t>
              </a:r>
              <a:r>
                <a:rPr kumimoji="0" lang="fr-FR" sz="2800" b="1" i="0" u="none" strike="noStrike" cap="none" normalizeH="0" baseline="-25000" dirty="0" smtClean="0">
                  <a:ln>
                    <a:noFill/>
                  </a:ln>
                  <a:solidFill>
                    <a:schemeClr val="bg1"/>
                  </a:solidFill>
                  <a:effectLst/>
                  <a:latin typeface="Times New Roman" pitchFamily="18" charset="0"/>
                  <a:ea typeface="Arial" pitchFamily="34" charset="0"/>
                  <a:cs typeface="Times New Roman" pitchFamily="18" charset="0"/>
                </a:rPr>
                <a:t>A</a:t>
              </a: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=20+</a:t>
              </a:r>
              <a:endParaRPr kumimoji="0" lang="fr-FR" sz="28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128037" name="Zone de texte 2"/>
            <p:cNvSpPr txBox="1">
              <a:spLocks noChangeArrowheads="1"/>
            </p:cNvSpPr>
            <p:nvPr/>
          </p:nvSpPr>
          <p:spPr bwMode="auto">
            <a:xfrm>
              <a:off x="2003" y="12207"/>
              <a:ext cx="1593" cy="45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289.67 (25-20)</a:t>
              </a:r>
              <a:endParaRPr kumimoji="0" lang="fr-FR" sz="28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128038" name="Zone de texte 2"/>
            <p:cNvSpPr txBox="1">
              <a:spLocks noChangeArrowheads="1"/>
            </p:cNvSpPr>
            <p:nvPr/>
          </p:nvSpPr>
          <p:spPr bwMode="auto">
            <a:xfrm>
              <a:off x="2003" y="12692"/>
              <a:ext cx="1798" cy="48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lvl="0" fontAlgn="base">
                <a:spcBef>
                  <a:spcPct val="0"/>
                </a:spcBef>
                <a:spcAft>
                  <a:spcPts val="1000"/>
                </a:spcAft>
              </a:pP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289.67 </a:t>
              </a:r>
              <a:r>
                <a:rPr lang="fr-FR" sz="2800" b="1" dirty="0" smtClean="0">
                  <a:solidFill>
                    <a:srgbClr val="FF0000"/>
                  </a:solidFill>
                  <a:latin typeface="Times New Roman" pitchFamily="18" charset="0"/>
                  <a:ea typeface="Arial" pitchFamily="34" charset="0"/>
                  <a:cs typeface="Times New Roman" pitchFamily="18" charset="0"/>
                </a:rPr>
                <a:t>–</a:t>
              </a:r>
              <a:r>
                <a:rPr lang="fr-FR" sz="2800" b="1" dirty="0" smtClean="0">
                  <a:solidFill>
                    <a:schemeClr val="bg1"/>
                  </a:solidFill>
                  <a:latin typeface="Times New Roman" pitchFamily="18" charset="0"/>
                  <a:ea typeface="Arial" pitchFamily="34" charset="0"/>
                  <a:cs typeface="Times New Roman" pitchFamily="18" charset="0"/>
                </a:rPr>
                <a:t>(</a:t>
              </a:r>
              <a:r>
                <a:rPr lang="fr-FR" sz="2800" b="1" dirty="0" smtClean="0">
                  <a:solidFill>
                    <a:srgbClr val="FF0000"/>
                  </a:solidFill>
                  <a:latin typeface="Times New Roman" pitchFamily="18" charset="0"/>
                  <a:ea typeface="Arial" pitchFamily="34" charset="0"/>
                  <a:cs typeface="Times New Roman" pitchFamily="18" charset="0"/>
                </a:rPr>
                <a:t>–</a:t>
              </a:r>
              <a:r>
                <a:rPr lang="fr-FR" sz="2800" b="1" dirty="0" smtClean="0">
                  <a:solidFill>
                    <a:schemeClr val="bg1"/>
                  </a:solidFill>
                  <a:latin typeface="Times New Roman" pitchFamily="18" charset="0"/>
                  <a:ea typeface="Arial" pitchFamily="34" charset="0"/>
                  <a:cs typeface="Times New Roman" pitchFamily="18" charset="0"/>
                </a:rPr>
                <a:t>41.79)</a:t>
              </a:r>
              <a:endParaRPr kumimoji="0" lang="fr-FR" sz="28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128039" name="Connecteur droit 435"/>
            <p:cNvSpPr>
              <a:spLocks noChangeShapeType="1"/>
            </p:cNvSpPr>
            <p:nvPr/>
          </p:nvSpPr>
          <p:spPr bwMode="auto">
            <a:xfrm flipH="1">
              <a:off x="2003" y="12692"/>
              <a:ext cx="1829" cy="0"/>
            </a:xfrm>
            <a:prstGeom prst="line">
              <a:avLst/>
            </a:prstGeom>
            <a:noFill/>
            <a:ln w="25400" algn="ctr">
              <a:solidFill>
                <a:srgbClr val="000000"/>
              </a:solidFill>
              <a:round/>
              <a:headEnd/>
              <a:tailEnd/>
            </a:ln>
            <a:effectLst>
              <a:outerShdw dist="20000" dir="5400000" rotWithShape="0">
                <a:srgbClr val="000000">
                  <a:alpha val="37999"/>
                </a:srgbClr>
              </a:outerShdw>
            </a:effectLst>
          </p:spPr>
          <p:txBody>
            <a:bodyPr vert="horz" wrap="square" lIns="91440" tIns="45720" rIns="91440" bIns="45720" numCol="1" anchor="t" anchorCtr="0" compatLnSpc="1">
              <a:prstTxWarp prst="textNoShape">
                <a:avLst/>
              </a:prstTxWarp>
            </a:bodyPr>
            <a:lstStyle/>
            <a:p>
              <a:endParaRPr lang="fr-FR" sz="2800">
                <a:solidFill>
                  <a:schemeClr val="bg1"/>
                </a:solidFill>
                <a:latin typeface="Times New Roman" pitchFamily="18" charset="0"/>
                <a:cs typeface="Times New Roman" pitchFamily="18" charset="0"/>
              </a:endParaRPr>
            </a:p>
          </p:txBody>
        </p:sp>
        <p:sp>
          <p:nvSpPr>
            <p:cNvPr id="128040" name="Zone de texte 2"/>
            <p:cNvSpPr txBox="1">
              <a:spLocks noChangeArrowheads="1"/>
            </p:cNvSpPr>
            <p:nvPr/>
          </p:nvSpPr>
          <p:spPr bwMode="auto">
            <a:xfrm>
              <a:off x="3698" y="12452"/>
              <a:ext cx="1127" cy="48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0"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 </a:t>
              </a:r>
              <a:r>
                <a:rPr kumimoji="0" lang="fr-FR" sz="2800" b="1" i="0" u="none" strike="noStrike" cap="none" normalizeH="0" baseline="0" dirty="0" smtClean="0">
                  <a:ln>
                    <a:noFill/>
                  </a:ln>
                  <a:solidFill>
                    <a:srgbClr val="C00000"/>
                  </a:solidFill>
                  <a:effectLst/>
                  <a:latin typeface="Times New Roman" pitchFamily="18" charset="0"/>
                  <a:ea typeface="Arial" pitchFamily="34" charset="0"/>
                  <a:cs typeface="Times New Roman" pitchFamily="18" charset="0"/>
                </a:rPr>
                <a:t>24.37%</a:t>
              </a:r>
              <a:endParaRPr kumimoji="0" lang="fr-FR" sz="2800" b="0" i="0" u="none" strike="noStrike" cap="none" normalizeH="0" baseline="0" dirty="0" smtClean="0">
                <a:ln>
                  <a:noFill/>
                </a:ln>
                <a:solidFill>
                  <a:srgbClr val="C00000"/>
                </a:solidFill>
                <a:effectLst/>
                <a:latin typeface="Times New Roman" pitchFamily="18" charset="0"/>
                <a:cs typeface="Times New Roman" pitchFamily="18" charset="0"/>
              </a:endParaRPr>
            </a:p>
          </p:txBody>
        </p:sp>
      </p:grpSp>
      <p:sp>
        <p:nvSpPr>
          <p:cNvPr id="44" name="Rectangle 43"/>
          <p:cNvSpPr/>
          <p:nvPr/>
        </p:nvSpPr>
        <p:spPr>
          <a:xfrm>
            <a:off x="3110633" y="6019800"/>
            <a:ext cx="5644494" cy="523220"/>
          </a:xfrm>
          <a:prstGeom prst="rect">
            <a:avLst/>
          </a:prstGeom>
        </p:spPr>
        <p:txBody>
          <a:bodyPr wrap="none">
            <a:spAutoFit/>
          </a:bodyPr>
          <a:lstStyle/>
          <a:p>
            <a:pPr algn="r" rtl="1"/>
            <a:r>
              <a:rPr lang="ar-DZ" sz="2800" b="1" dirty="0" smtClean="0">
                <a:solidFill>
                  <a:schemeClr val="bg1"/>
                </a:solidFill>
              </a:rPr>
              <a:t>بما أن : </a:t>
            </a:r>
            <a:r>
              <a:rPr lang="fr-FR" sz="2800" b="1" dirty="0" smtClean="0">
                <a:solidFill>
                  <a:schemeClr val="bg1"/>
                </a:solidFill>
              </a:rPr>
              <a:t>TIR</a:t>
            </a:r>
            <a:r>
              <a:rPr lang="fr-FR" sz="2800" b="1" baseline="-25000" dirty="0" smtClean="0">
                <a:solidFill>
                  <a:schemeClr val="bg1"/>
                </a:solidFill>
              </a:rPr>
              <a:t>A </a:t>
            </a:r>
            <a:r>
              <a:rPr lang="fr-FR" sz="2800" b="1" dirty="0" smtClean="0">
                <a:solidFill>
                  <a:schemeClr val="bg1"/>
                </a:solidFill>
              </a:rPr>
              <a:t>&gt; 10%</a:t>
            </a:r>
            <a:r>
              <a:rPr lang="ar-DZ" sz="2800" b="1" dirty="0" smtClean="0">
                <a:solidFill>
                  <a:schemeClr val="bg1"/>
                </a:solidFill>
              </a:rPr>
              <a:t>، فالمشروع </a:t>
            </a:r>
            <a:r>
              <a:rPr lang="fr-FR" sz="2800" b="1" dirty="0" smtClean="0">
                <a:solidFill>
                  <a:schemeClr val="bg1"/>
                </a:solidFill>
              </a:rPr>
              <a:t>A</a:t>
            </a:r>
            <a:r>
              <a:rPr lang="ar-DZ" sz="2800" b="1" dirty="0" smtClean="0">
                <a:solidFill>
                  <a:schemeClr val="bg1"/>
                </a:solidFill>
              </a:rPr>
              <a:t> مقبول.</a:t>
            </a:r>
            <a:endParaRPr lang="fr-FR" sz="2800" dirty="0">
              <a:solidFill>
                <a:schemeClr val="bg1"/>
              </a:solidFill>
            </a:endParaRPr>
          </a:p>
        </p:txBody>
      </p:sp>
      <p:grpSp>
        <p:nvGrpSpPr>
          <p:cNvPr id="29" name="Groupe 28"/>
          <p:cNvGrpSpPr/>
          <p:nvPr/>
        </p:nvGrpSpPr>
        <p:grpSpPr>
          <a:xfrm>
            <a:off x="228600" y="1676400"/>
            <a:ext cx="8771739" cy="537437"/>
            <a:chOff x="228600" y="1676400"/>
            <a:chExt cx="8771739" cy="537437"/>
          </a:xfrm>
        </p:grpSpPr>
        <p:grpSp>
          <p:nvGrpSpPr>
            <p:cNvPr id="128023" name="Group 23"/>
            <p:cNvGrpSpPr>
              <a:grpSpLocks/>
            </p:cNvGrpSpPr>
            <p:nvPr/>
          </p:nvGrpSpPr>
          <p:grpSpPr bwMode="auto">
            <a:xfrm>
              <a:off x="228600" y="1676400"/>
              <a:ext cx="8771739" cy="537437"/>
              <a:chOff x="593" y="11337"/>
              <a:chExt cx="6228" cy="355"/>
            </a:xfrm>
          </p:grpSpPr>
          <p:sp>
            <p:nvSpPr>
              <p:cNvPr id="128024" name="Zone de texte 2"/>
              <p:cNvSpPr txBox="1">
                <a:spLocks noChangeArrowheads="1"/>
              </p:cNvSpPr>
              <p:nvPr/>
            </p:nvSpPr>
            <p:spPr bwMode="auto">
              <a:xfrm>
                <a:off x="593" y="11337"/>
                <a:ext cx="920" cy="355"/>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i=15%</a:t>
                </a:r>
                <a:endParaRPr kumimoji="0" lang="fr-FR" sz="28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128026" name="Zone de texte 2"/>
              <p:cNvSpPr txBox="1">
                <a:spLocks noChangeArrowheads="1"/>
              </p:cNvSpPr>
              <p:nvPr/>
            </p:nvSpPr>
            <p:spPr bwMode="auto">
              <a:xfrm>
                <a:off x="1946" y="11339"/>
                <a:ext cx="4875" cy="352"/>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VAN= 1100(1-1.15</a:t>
                </a:r>
                <a:r>
                  <a:rPr kumimoji="0" lang="fr-FR" sz="2800" b="1" i="0" u="none" strike="noStrike" cap="none" normalizeH="0" baseline="30000" dirty="0" smtClean="0">
                    <a:ln>
                      <a:noFill/>
                    </a:ln>
                    <a:solidFill>
                      <a:schemeClr val="bg1"/>
                    </a:solidFill>
                    <a:effectLst/>
                    <a:latin typeface="Times New Roman" pitchFamily="18" charset="0"/>
                    <a:ea typeface="Arial" pitchFamily="34" charset="0"/>
                    <a:cs typeface="Times New Roman" pitchFamily="18" charset="0"/>
                  </a:rPr>
                  <a:t>-5</a:t>
                </a: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)/0.15 -3000 =687.37 &gt;0</a:t>
                </a:r>
                <a:endParaRPr kumimoji="0" lang="fr-FR" sz="2800" b="0" i="0" u="none" strike="noStrike" cap="none" normalizeH="0" baseline="0" dirty="0" smtClean="0">
                  <a:ln>
                    <a:noFill/>
                  </a:ln>
                  <a:solidFill>
                    <a:schemeClr val="bg1"/>
                  </a:solidFill>
                  <a:effectLst/>
                  <a:latin typeface="Times New Roman" pitchFamily="18" charset="0"/>
                  <a:cs typeface="Times New Roman" pitchFamily="18" charset="0"/>
                </a:endParaRPr>
              </a:p>
            </p:txBody>
          </p:sp>
        </p:grpSp>
        <p:sp>
          <p:nvSpPr>
            <p:cNvPr id="28" name="Flèche droite 414"/>
            <p:cNvSpPr>
              <a:spLocks noChangeArrowheads="1"/>
            </p:cNvSpPr>
            <p:nvPr/>
          </p:nvSpPr>
          <p:spPr bwMode="auto">
            <a:xfrm>
              <a:off x="1582992" y="1905000"/>
              <a:ext cx="488402" cy="156882"/>
            </a:xfrm>
            <a:prstGeom prst="rightArrow">
              <a:avLst>
                <a:gd name="adj1" fmla="val 50000"/>
                <a:gd name="adj2" fmla="val 50000"/>
              </a:avLst>
            </a:prstGeom>
            <a:solidFill>
              <a:srgbClr val="000000"/>
            </a:solidFill>
            <a:ln w="25400" algn="ctr">
              <a:solidFill>
                <a:srgbClr val="000000"/>
              </a:solidFill>
              <a:miter lim="800000"/>
              <a:headEnd/>
              <a:tailEnd/>
            </a:ln>
          </p:spPr>
          <p:txBody>
            <a:bodyPr vert="horz" wrap="square" lIns="91440" tIns="45720" rIns="91440" bIns="45720" numCol="1" anchor="ctr" anchorCtr="0" compatLnSpc="1">
              <a:prstTxWarp prst="textNoShape">
                <a:avLst/>
              </a:prstTxWarp>
            </a:bodyPr>
            <a:lstStyle/>
            <a:p>
              <a:endParaRPr lang="fr-FR" sz="2800">
                <a:solidFill>
                  <a:schemeClr val="bg1"/>
                </a:solidFill>
                <a:latin typeface="Times New Roman" pitchFamily="18" charset="0"/>
                <a:cs typeface="Times New Roman" pitchFamily="18" charset="0"/>
              </a:endParaRPr>
            </a:p>
          </p:txBody>
        </p:sp>
      </p:grpSp>
      <p:grpSp>
        <p:nvGrpSpPr>
          <p:cNvPr id="31" name="Groupe 30"/>
          <p:cNvGrpSpPr/>
          <p:nvPr/>
        </p:nvGrpSpPr>
        <p:grpSpPr>
          <a:xfrm>
            <a:off x="228600" y="3276600"/>
            <a:ext cx="8915400" cy="533400"/>
            <a:chOff x="228600" y="3276600"/>
            <a:chExt cx="8915400" cy="533400"/>
          </a:xfrm>
        </p:grpSpPr>
        <p:grpSp>
          <p:nvGrpSpPr>
            <p:cNvPr id="128031" name="Group 31"/>
            <p:cNvGrpSpPr>
              <a:grpSpLocks/>
            </p:cNvGrpSpPr>
            <p:nvPr/>
          </p:nvGrpSpPr>
          <p:grpSpPr bwMode="auto">
            <a:xfrm>
              <a:off x="228600" y="3276600"/>
              <a:ext cx="8915400" cy="533400"/>
              <a:chOff x="592" y="11958"/>
              <a:chExt cx="6631" cy="490"/>
            </a:xfrm>
          </p:grpSpPr>
          <p:sp>
            <p:nvSpPr>
              <p:cNvPr id="128032" name="Zone de texte 2"/>
              <p:cNvSpPr txBox="1">
                <a:spLocks noChangeArrowheads="1"/>
              </p:cNvSpPr>
              <p:nvPr/>
            </p:nvSpPr>
            <p:spPr bwMode="auto">
              <a:xfrm>
                <a:off x="592" y="11958"/>
                <a:ext cx="1020" cy="49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lang="fr-FR" sz="2800" b="1" dirty="0" smtClean="0">
                    <a:solidFill>
                      <a:srgbClr val="FF0000"/>
                    </a:solidFill>
                    <a:latin typeface="Times New Roman" pitchFamily="18" charset="0"/>
                    <a:ea typeface="Arial" pitchFamily="34" charset="0"/>
                    <a:cs typeface="Times New Roman" pitchFamily="18" charset="0"/>
                  </a:rPr>
                  <a:t>i</a:t>
                </a:r>
                <a:r>
                  <a:rPr kumimoji="0" lang="fr-FR" sz="2800" b="1" i="0" u="none" strike="noStrike" cap="none" normalizeH="0" baseline="-25000" dirty="0" smtClean="0">
                    <a:ln>
                      <a:noFill/>
                    </a:ln>
                    <a:solidFill>
                      <a:srgbClr val="FF0000"/>
                    </a:solidFill>
                    <a:effectLst/>
                    <a:latin typeface="Times New Roman" pitchFamily="18" charset="0"/>
                    <a:ea typeface="Arial" pitchFamily="34" charset="0"/>
                    <a:cs typeface="Times New Roman" pitchFamily="18" charset="0"/>
                  </a:rPr>
                  <a:t>2</a:t>
                </a:r>
                <a:r>
                  <a:rPr kumimoji="0" lang="fr-FR" sz="2800" b="1" i="0" u="none" strike="noStrike" cap="none" normalizeH="0" baseline="0" dirty="0" smtClean="0">
                    <a:ln>
                      <a:noFill/>
                    </a:ln>
                    <a:solidFill>
                      <a:srgbClr val="FF0000"/>
                    </a:solidFill>
                    <a:effectLst/>
                    <a:latin typeface="Times New Roman" pitchFamily="18" charset="0"/>
                    <a:ea typeface="Arial" pitchFamily="34" charset="0"/>
                    <a:cs typeface="Times New Roman" pitchFamily="18" charset="0"/>
                  </a:rPr>
                  <a:t>=25%</a:t>
                </a:r>
                <a:endParaRPr kumimoji="0" lang="fr-FR" sz="2800" b="0" i="0" u="none" strike="noStrike" cap="none" normalizeH="0" baseline="0" dirty="0" smtClean="0">
                  <a:ln>
                    <a:noFill/>
                  </a:ln>
                  <a:solidFill>
                    <a:srgbClr val="FF0000"/>
                  </a:solidFill>
                  <a:effectLst/>
                  <a:latin typeface="Times New Roman" pitchFamily="18" charset="0"/>
                  <a:cs typeface="Times New Roman" pitchFamily="18" charset="0"/>
                </a:endParaRPr>
              </a:p>
            </p:txBody>
          </p:sp>
          <p:sp>
            <p:nvSpPr>
              <p:cNvPr id="128034" name="Zone de texte 2"/>
              <p:cNvSpPr txBox="1">
                <a:spLocks noChangeArrowheads="1"/>
              </p:cNvSpPr>
              <p:nvPr/>
            </p:nvSpPr>
            <p:spPr bwMode="auto">
              <a:xfrm>
                <a:off x="2009" y="11973"/>
                <a:ext cx="5214" cy="475"/>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VAN</a:t>
                </a:r>
                <a:r>
                  <a:rPr kumimoji="0" lang="fr-FR" sz="2800" b="1" i="0" u="none" strike="noStrike" cap="none" normalizeH="0" baseline="-25000" dirty="0" smtClean="0">
                    <a:ln>
                      <a:noFill/>
                    </a:ln>
                    <a:solidFill>
                      <a:schemeClr val="bg1"/>
                    </a:solidFill>
                    <a:effectLst/>
                    <a:latin typeface="Times New Roman" pitchFamily="18" charset="0"/>
                    <a:ea typeface="Arial" pitchFamily="34" charset="0"/>
                    <a:cs typeface="Times New Roman" pitchFamily="18" charset="0"/>
                  </a:rPr>
                  <a:t>2</a:t>
                </a: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 1100(1-1.25</a:t>
                </a:r>
                <a:r>
                  <a:rPr kumimoji="0" lang="fr-FR" sz="2800" b="1" i="0" u="none" strike="noStrike" cap="none" normalizeH="0" baseline="30000" dirty="0" smtClean="0">
                    <a:ln>
                      <a:noFill/>
                    </a:ln>
                    <a:solidFill>
                      <a:schemeClr val="bg1"/>
                    </a:solidFill>
                    <a:effectLst/>
                    <a:latin typeface="Times New Roman" pitchFamily="18" charset="0"/>
                    <a:ea typeface="Arial" pitchFamily="34" charset="0"/>
                    <a:cs typeface="Times New Roman" pitchFamily="18" charset="0"/>
                  </a:rPr>
                  <a:t>-5</a:t>
                </a: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)/0.25 -3000 = </a:t>
                </a:r>
                <a:r>
                  <a:rPr kumimoji="0" lang="fr-FR" sz="2800" b="1" i="0" u="none" strike="noStrike" cap="none" normalizeH="0" baseline="0" dirty="0" smtClean="0">
                    <a:ln>
                      <a:noFill/>
                    </a:ln>
                    <a:solidFill>
                      <a:srgbClr val="FF0000"/>
                    </a:solidFill>
                    <a:effectLst/>
                    <a:latin typeface="Times New Roman" pitchFamily="18" charset="0"/>
                    <a:ea typeface="Arial" pitchFamily="34" charset="0"/>
                    <a:cs typeface="Times New Roman" pitchFamily="18" charset="0"/>
                  </a:rPr>
                  <a:t>- 41.79 &lt; 0 </a:t>
                </a:r>
                <a:endParaRPr kumimoji="0" lang="fr-FR" sz="2800" b="0" i="0" u="none" strike="noStrike" cap="none" normalizeH="0" baseline="0" dirty="0" smtClean="0">
                  <a:ln>
                    <a:noFill/>
                  </a:ln>
                  <a:solidFill>
                    <a:srgbClr val="FF0000"/>
                  </a:solidFill>
                  <a:effectLst/>
                  <a:latin typeface="Times New Roman" pitchFamily="18" charset="0"/>
                  <a:cs typeface="Times New Roman" pitchFamily="18" charset="0"/>
                </a:endParaRPr>
              </a:p>
            </p:txBody>
          </p:sp>
        </p:grpSp>
        <p:sp>
          <p:nvSpPr>
            <p:cNvPr id="30" name="Flèche droite 414"/>
            <p:cNvSpPr>
              <a:spLocks noChangeArrowheads="1"/>
            </p:cNvSpPr>
            <p:nvPr/>
          </p:nvSpPr>
          <p:spPr bwMode="auto">
            <a:xfrm>
              <a:off x="1600200" y="3505200"/>
              <a:ext cx="488402" cy="156882"/>
            </a:xfrm>
            <a:prstGeom prst="rightArrow">
              <a:avLst>
                <a:gd name="adj1" fmla="val 50000"/>
                <a:gd name="adj2" fmla="val 50000"/>
              </a:avLst>
            </a:prstGeom>
            <a:solidFill>
              <a:srgbClr val="000000"/>
            </a:solidFill>
            <a:ln w="25400" algn="ctr">
              <a:solidFill>
                <a:srgbClr val="000000"/>
              </a:solidFill>
              <a:miter lim="800000"/>
              <a:headEnd/>
              <a:tailEnd/>
            </a:ln>
          </p:spPr>
          <p:txBody>
            <a:bodyPr vert="horz" wrap="square" lIns="91440" tIns="45720" rIns="91440" bIns="45720" numCol="1" anchor="ctr" anchorCtr="0" compatLnSpc="1">
              <a:prstTxWarp prst="textNoShape">
                <a:avLst/>
              </a:prstTxWarp>
            </a:bodyPr>
            <a:lstStyle/>
            <a:p>
              <a:endParaRPr lang="fr-FR" sz="2800">
                <a:solidFill>
                  <a:schemeClr val="bg1"/>
                </a:solidFill>
                <a:latin typeface="Times New Roman" pitchFamily="18" charset="0"/>
                <a:cs typeface="Times New Roman" pitchFamily="18" charset="0"/>
              </a:endParaRPr>
            </a:p>
          </p:txBody>
        </p:sp>
      </p:grpSp>
    </p:spTree>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04800" y="838200"/>
            <a:ext cx="8382000" cy="954107"/>
          </a:xfrm>
          <a:prstGeom prst="rect">
            <a:avLst/>
          </a:prstGeom>
        </p:spPr>
        <p:txBody>
          <a:bodyPr wrap="square">
            <a:spAutoFit/>
          </a:bodyPr>
          <a:lstStyle/>
          <a:p>
            <a:pPr algn="just" rtl="1"/>
            <a:r>
              <a:rPr lang="ar-DZ" sz="2800" b="1" dirty="0" smtClean="0">
                <a:solidFill>
                  <a:schemeClr val="bg1"/>
                </a:solidFill>
              </a:rPr>
              <a:t>   بما أن التدفقات غير منتظمة، لذا لا يمكن استعمال الجداول المالية، وإنما نستعمل فقط الطريقة الحسابية</a:t>
            </a:r>
            <a:endParaRPr lang="fr-FR" sz="2800" dirty="0">
              <a:solidFill>
                <a:schemeClr val="bg1"/>
              </a:solidFill>
            </a:endParaRPr>
          </a:p>
        </p:txBody>
      </p:sp>
      <p:sp>
        <p:nvSpPr>
          <p:cNvPr id="5" name="Rectangle 4"/>
          <p:cNvSpPr/>
          <p:nvPr/>
        </p:nvSpPr>
        <p:spPr>
          <a:xfrm>
            <a:off x="6629400" y="304800"/>
            <a:ext cx="1890261" cy="584775"/>
          </a:xfrm>
          <a:prstGeom prst="rect">
            <a:avLst/>
          </a:prstGeom>
        </p:spPr>
        <p:txBody>
          <a:bodyPr wrap="none">
            <a:spAutoFit/>
          </a:bodyPr>
          <a:lstStyle/>
          <a:p>
            <a:pPr algn="r" rtl="1"/>
            <a:r>
              <a:rPr lang="ar-DZ" sz="3200" b="1" dirty="0" smtClean="0">
                <a:solidFill>
                  <a:srgbClr val="FF0000"/>
                </a:solidFill>
              </a:rPr>
              <a:t>المشروع </a:t>
            </a:r>
            <a:r>
              <a:rPr lang="fr-FR" sz="3200" b="1" dirty="0" smtClean="0">
                <a:solidFill>
                  <a:srgbClr val="FF0000"/>
                </a:solidFill>
              </a:rPr>
              <a:t>B</a:t>
            </a:r>
            <a:r>
              <a:rPr lang="ar-DZ" sz="3200" b="1" dirty="0" smtClean="0">
                <a:solidFill>
                  <a:srgbClr val="FF0000"/>
                </a:solidFill>
              </a:rPr>
              <a:t>:</a:t>
            </a:r>
            <a:endParaRPr lang="fr-FR" sz="3200" dirty="0">
              <a:solidFill>
                <a:srgbClr val="FF0000"/>
              </a:solidFill>
            </a:endParaRPr>
          </a:p>
        </p:txBody>
      </p:sp>
      <p:grpSp>
        <p:nvGrpSpPr>
          <p:cNvPr id="1026" name="Group 2"/>
          <p:cNvGrpSpPr>
            <a:grpSpLocks/>
          </p:cNvGrpSpPr>
          <p:nvPr/>
        </p:nvGrpSpPr>
        <p:grpSpPr bwMode="auto">
          <a:xfrm>
            <a:off x="76200" y="1828800"/>
            <a:ext cx="3581515" cy="380813"/>
            <a:chOff x="471" y="13449"/>
            <a:chExt cx="4245" cy="506"/>
          </a:xfrm>
          <a:solidFill>
            <a:srgbClr val="FFC000"/>
          </a:solidFill>
        </p:grpSpPr>
        <p:sp>
          <p:nvSpPr>
            <p:cNvPr id="1027" name="Zone de texte 2"/>
            <p:cNvSpPr txBox="1">
              <a:spLocks noChangeArrowheads="1"/>
            </p:cNvSpPr>
            <p:nvPr/>
          </p:nvSpPr>
          <p:spPr bwMode="auto">
            <a:xfrm>
              <a:off x="471" y="13449"/>
              <a:ext cx="1264" cy="506"/>
            </a:xfrm>
            <a:prstGeom prst="rect">
              <a:avLst/>
            </a:prstGeom>
            <a:grp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2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i=10%</a:t>
              </a:r>
              <a:endParaRPr kumimoji="0" lang="fr-FR" sz="22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1029" name="Zone de texte 2"/>
            <p:cNvSpPr txBox="1">
              <a:spLocks noChangeArrowheads="1"/>
            </p:cNvSpPr>
            <p:nvPr/>
          </p:nvSpPr>
          <p:spPr bwMode="auto">
            <a:xfrm>
              <a:off x="1736" y="13449"/>
              <a:ext cx="2980" cy="506"/>
            </a:xfrm>
            <a:prstGeom prst="rect">
              <a:avLst/>
            </a:prstGeom>
            <a:grp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defTabSz="914400" rtl="0" eaLnBrk="1" fontAlgn="base" latinLnBrk="0" hangingPunct="1">
                <a:lnSpc>
                  <a:spcPct val="100000"/>
                </a:lnSpc>
                <a:spcBef>
                  <a:spcPct val="0"/>
                </a:spcBef>
                <a:spcAft>
                  <a:spcPts val="1000"/>
                </a:spcAft>
                <a:buClrTx/>
                <a:buSzTx/>
                <a:buFontTx/>
                <a:buNone/>
                <a:tabLst/>
              </a:pPr>
              <a:r>
                <a:rPr kumimoji="0" lang="fr-FR" sz="22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VAN=</a:t>
              </a:r>
              <a:r>
                <a:rPr kumimoji="0" lang="fr-FR" sz="2200" b="1" i="0" u="none" strike="noStrike" cap="none" normalizeH="0" dirty="0" smtClean="0">
                  <a:ln>
                    <a:noFill/>
                  </a:ln>
                  <a:solidFill>
                    <a:schemeClr val="bg1"/>
                  </a:solidFill>
                  <a:effectLst/>
                  <a:latin typeface="Times New Roman" pitchFamily="18" charset="0"/>
                  <a:ea typeface="Arial" pitchFamily="34" charset="0"/>
                  <a:cs typeface="Times New Roman" pitchFamily="18" charset="0"/>
                </a:rPr>
                <a:t> </a:t>
              </a:r>
              <a:r>
                <a:rPr kumimoji="0" lang="fr-FR" sz="22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1528.21 &gt;0</a:t>
              </a:r>
              <a:endParaRPr kumimoji="0" lang="fr-FR" sz="2200" b="0" i="0" u="none" strike="noStrike" cap="none" normalizeH="0" baseline="0" dirty="0" smtClean="0">
                <a:ln>
                  <a:noFill/>
                </a:ln>
                <a:solidFill>
                  <a:schemeClr val="bg1"/>
                </a:solidFill>
                <a:effectLst/>
                <a:latin typeface="Times New Roman" pitchFamily="18" charset="0"/>
                <a:cs typeface="Times New Roman" pitchFamily="18" charset="0"/>
              </a:endParaRPr>
            </a:p>
          </p:txBody>
        </p:sp>
      </p:grpSp>
      <p:grpSp>
        <p:nvGrpSpPr>
          <p:cNvPr id="42" name="Groupe 41"/>
          <p:cNvGrpSpPr/>
          <p:nvPr/>
        </p:nvGrpSpPr>
        <p:grpSpPr>
          <a:xfrm>
            <a:off x="0" y="2544096"/>
            <a:ext cx="9124332" cy="1349029"/>
            <a:chOff x="0" y="2971800"/>
            <a:chExt cx="9124332" cy="1349029"/>
          </a:xfrm>
        </p:grpSpPr>
        <p:grpSp>
          <p:nvGrpSpPr>
            <p:cNvPr id="38" name="Groupe 37"/>
            <p:cNvGrpSpPr/>
            <p:nvPr/>
          </p:nvGrpSpPr>
          <p:grpSpPr>
            <a:xfrm>
              <a:off x="1275732" y="2971800"/>
              <a:ext cx="7848600" cy="838200"/>
              <a:chOff x="0" y="3352800"/>
              <a:chExt cx="7848600" cy="838200"/>
            </a:xfrm>
          </p:grpSpPr>
          <p:grpSp>
            <p:nvGrpSpPr>
              <p:cNvPr id="34" name="Groupe 33"/>
              <p:cNvGrpSpPr/>
              <p:nvPr/>
            </p:nvGrpSpPr>
            <p:grpSpPr>
              <a:xfrm>
                <a:off x="0" y="3352800"/>
                <a:ext cx="7848600" cy="838200"/>
                <a:chOff x="1388808" y="3325153"/>
                <a:chExt cx="7848600" cy="838200"/>
              </a:xfrm>
              <a:solidFill>
                <a:srgbClr val="FFFF00"/>
              </a:solidFill>
            </p:grpSpPr>
            <p:sp>
              <p:nvSpPr>
                <p:cNvPr id="10" name="Zone de texte 2"/>
                <p:cNvSpPr txBox="1">
                  <a:spLocks noChangeArrowheads="1"/>
                </p:cNvSpPr>
                <p:nvPr/>
              </p:nvSpPr>
              <p:spPr bwMode="auto">
                <a:xfrm>
                  <a:off x="2286000" y="3733800"/>
                  <a:ext cx="855408" cy="429553"/>
                </a:xfrm>
                <a:prstGeom prst="rect">
                  <a:avLst/>
                </a:prstGeom>
                <a:grp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lvl="0" algn="ctr" fontAlgn="base">
                    <a:spcBef>
                      <a:spcPct val="0"/>
                    </a:spcBef>
                    <a:spcAft>
                      <a:spcPts val="1000"/>
                    </a:spcAft>
                  </a:pPr>
                  <a:r>
                    <a:rPr lang="fr-FR" sz="2200" b="1" dirty="0" smtClean="0">
                      <a:solidFill>
                        <a:schemeClr val="bg1"/>
                      </a:solidFill>
                      <a:latin typeface="Times New Roman" pitchFamily="18" charset="0"/>
                      <a:ea typeface="Arial" pitchFamily="34" charset="0"/>
                      <a:cs typeface="Times New Roman" pitchFamily="18" charset="0"/>
                    </a:rPr>
                    <a:t>1.1</a:t>
                  </a:r>
                  <a:r>
                    <a:rPr lang="ar-DZ" sz="2200" b="1" dirty="0" smtClean="0">
                      <a:solidFill>
                        <a:schemeClr val="bg1"/>
                      </a:solidFill>
                      <a:latin typeface="Times New Roman" pitchFamily="18" charset="0"/>
                      <a:ea typeface="Arial" pitchFamily="34" charset="0"/>
                      <a:cs typeface="Times New Roman" pitchFamily="18" charset="0"/>
                    </a:rPr>
                    <a:t>5</a:t>
                  </a:r>
                  <a:r>
                    <a:rPr lang="fr-FR" sz="2200" b="1" baseline="30000" dirty="0" smtClean="0">
                      <a:solidFill>
                        <a:schemeClr val="bg1"/>
                      </a:solidFill>
                      <a:latin typeface="Times New Roman" pitchFamily="18" charset="0"/>
                      <a:ea typeface="Arial" pitchFamily="34" charset="0"/>
                      <a:cs typeface="Times New Roman" pitchFamily="18" charset="0"/>
                    </a:rPr>
                    <a:t>1</a:t>
                  </a:r>
                  <a:endParaRPr kumimoji="0" lang="fr-FR" sz="2200" b="1"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11" name="Zone de texte 2"/>
                <p:cNvSpPr txBox="1">
                  <a:spLocks noChangeArrowheads="1"/>
                </p:cNvSpPr>
                <p:nvPr/>
              </p:nvSpPr>
              <p:spPr bwMode="auto">
                <a:xfrm>
                  <a:off x="2285999" y="3325153"/>
                  <a:ext cx="855409" cy="376111"/>
                </a:xfrm>
                <a:prstGeom prst="rect">
                  <a:avLst/>
                </a:prstGeom>
                <a:grp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ar-DZ" sz="22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300</a:t>
                  </a:r>
                  <a:endParaRPr kumimoji="0" lang="fr-FR" sz="22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endParaRPr kumimoji="0" lang="fr-FR" sz="2200" b="1"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12" name="Zone de texte 2"/>
                <p:cNvSpPr txBox="1">
                  <a:spLocks noChangeArrowheads="1"/>
                </p:cNvSpPr>
                <p:nvPr/>
              </p:nvSpPr>
              <p:spPr bwMode="auto">
                <a:xfrm>
                  <a:off x="3217609" y="3463190"/>
                  <a:ext cx="228600" cy="395363"/>
                </a:xfrm>
                <a:prstGeom prst="rect">
                  <a:avLst/>
                </a:prstGeom>
                <a:grp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defTabSz="914400" rtl="0" eaLnBrk="1" fontAlgn="base" latinLnBrk="0" hangingPunct="1">
                    <a:lnSpc>
                      <a:spcPct val="100000"/>
                    </a:lnSpc>
                    <a:spcBef>
                      <a:spcPct val="0"/>
                    </a:spcBef>
                    <a:spcAft>
                      <a:spcPts val="1000"/>
                    </a:spcAft>
                    <a:buClrTx/>
                    <a:buSzTx/>
                    <a:buFontTx/>
                    <a:buNone/>
                    <a:tabLst/>
                  </a:pPr>
                  <a:r>
                    <a:rPr kumimoji="0" lang="ar-DZ" sz="2200" b="1" i="0" u="none" strike="noStrike" cap="none" normalizeH="0" baseline="0" dirty="0" smtClean="0">
                      <a:ln>
                        <a:noFill/>
                      </a:ln>
                      <a:solidFill>
                        <a:srgbClr val="FF0000"/>
                      </a:solidFill>
                      <a:effectLst/>
                      <a:latin typeface="Times New Roman" pitchFamily="18" charset="0"/>
                      <a:ea typeface="Arial" pitchFamily="34" charset="0"/>
                      <a:cs typeface="Times New Roman" pitchFamily="18" charset="0"/>
                    </a:rPr>
                    <a:t>+</a:t>
                  </a:r>
                  <a:endParaRPr kumimoji="0" lang="fr-FR" sz="2200" b="1" i="0" u="none" strike="noStrike" cap="none" normalizeH="0" baseline="0" dirty="0" smtClean="0">
                    <a:ln>
                      <a:noFill/>
                    </a:ln>
                    <a:solidFill>
                      <a:srgbClr val="FF0000"/>
                    </a:solidFill>
                    <a:effectLst/>
                    <a:latin typeface="Times New Roman" pitchFamily="18" charset="0"/>
                    <a:ea typeface="Arial" pitchFamily="34" charset="0"/>
                    <a:cs typeface="Times New Roman" pitchFamily="18" charset="0"/>
                  </a:endParaRPr>
                </a:p>
              </p:txBody>
            </p:sp>
            <p:cxnSp>
              <p:nvCxnSpPr>
                <p:cNvPr id="14" name="Connecteur droit 13"/>
                <p:cNvCxnSpPr/>
                <p:nvPr/>
              </p:nvCxnSpPr>
              <p:spPr>
                <a:xfrm>
                  <a:off x="2286000" y="3733800"/>
                  <a:ext cx="914400" cy="1588"/>
                </a:xfrm>
                <a:prstGeom prst="line">
                  <a:avLst/>
                </a:prstGeom>
                <a:grpFill/>
                <a:ln w="38100">
                  <a:solidFill>
                    <a:schemeClr val="bg1"/>
                  </a:solidFill>
                </a:ln>
              </p:spPr>
              <p:style>
                <a:lnRef idx="1">
                  <a:schemeClr val="accent1"/>
                </a:lnRef>
                <a:fillRef idx="0">
                  <a:schemeClr val="accent1"/>
                </a:fillRef>
                <a:effectRef idx="0">
                  <a:schemeClr val="accent1"/>
                </a:effectRef>
                <a:fontRef idx="minor">
                  <a:schemeClr val="tx1"/>
                </a:fontRef>
              </p:style>
            </p:cxnSp>
            <p:sp>
              <p:nvSpPr>
                <p:cNvPr id="16" name="Zone de texte 2"/>
                <p:cNvSpPr txBox="1">
                  <a:spLocks noChangeArrowheads="1"/>
                </p:cNvSpPr>
                <p:nvPr/>
              </p:nvSpPr>
              <p:spPr bwMode="auto">
                <a:xfrm>
                  <a:off x="3522408" y="3738720"/>
                  <a:ext cx="855409" cy="424633"/>
                </a:xfrm>
                <a:prstGeom prst="rect">
                  <a:avLst/>
                </a:prstGeom>
                <a:grp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lvl="0" algn="ctr" fontAlgn="base">
                    <a:spcBef>
                      <a:spcPct val="0"/>
                    </a:spcBef>
                    <a:spcAft>
                      <a:spcPts val="1000"/>
                    </a:spcAft>
                  </a:pPr>
                  <a:r>
                    <a:rPr lang="fr-FR" sz="2200" b="1" dirty="0" smtClean="0">
                      <a:solidFill>
                        <a:schemeClr val="bg1"/>
                      </a:solidFill>
                      <a:latin typeface="Times New Roman" pitchFamily="18" charset="0"/>
                      <a:ea typeface="Arial" pitchFamily="34" charset="0"/>
                      <a:cs typeface="Times New Roman" pitchFamily="18" charset="0"/>
                    </a:rPr>
                    <a:t>1.1</a:t>
                  </a:r>
                  <a:r>
                    <a:rPr lang="ar-DZ" sz="2200" b="1" dirty="0" smtClean="0">
                      <a:solidFill>
                        <a:schemeClr val="bg1"/>
                      </a:solidFill>
                      <a:latin typeface="Times New Roman" pitchFamily="18" charset="0"/>
                      <a:ea typeface="Arial" pitchFamily="34" charset="0"/>
                      <a:cs typeface="Times New Roman" pitchFamily="18" charset="0"/>
                    </a:rPr>
                    <a:t>5</a:t>
                  </a:r>
                  <a:r>
                    <a:rPr lang="ar-DZ" sz="2200" b="1" baseline="30000" dirty="0" smtClean="0">
                      <a:solidFill>
                        <a:schemeClr val="bg1"/>
                      </a:solidFill>
                      <a:latin typeface="Times New Roman" pitchFamily="18" charset="0"/>
                      <a:ea typeface="Arial" pitchFamily="34" charset="0"/>
                      <a:cs typeface="Times New Roman" pitchFamily="18" charset="0"/>
                    </a:rPr>
                    <a:t>2</a:t>
                  </a:r>
                  <a:endParaRPr kumimoji="0" lang="fr-FR" sz="2200" b="1"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18" name="Zone de texte 2"/>
                <p:cNvSpPr txBox="1">
                  <a:spLocks noChangeArrowheads="1"/>
                </p:cNvSpPr>
                <p:nvPr/>
              </p:nvSpPr>
              <p:spPr bwMode="auto">
                <a:xfrm>
                  <a:off x="4436808" y="3468110"/>
                  <a:ext cx="297432" cy="390443"/>
                </a:xfrm>
                <a:prstGeom prst="rect">
                  <a:avLst/>
                </a:prstGeom>
                <a:grp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defTabSz="914400" rtl="0" eaLnBrk="1" fontAlgn="base" latinLnBrk="0" hangingPunct="1">
                    <a:lnSpc>
                      <a:spcPct val="100000"/>
                    </a:lnSpc>
                    <a:spcBef>
                      <a:spcPct val="0"/>
                    </a:spcBef>
                    <a:spcAft>
                      <a:spcPts val="1000"/>
                    </a:spcAft>
                    <a:buClrTx/>
                    <a:buSzTx/>
                    <a:buFontTx/>
                    <a:buNone/>
                    <a:tabLst/>
                  </a:pPr>
                  <a:r>
                    <a:rPr kumimoji="0" lang="ar-DZ" sz="2200" b="1" i="0" u="none" strike="noStrike" cap="none" normalizeH="0" baseline="0" dirty="0" smtClean="0">
                      <a:ln>
                        <a:noFill/>
                      </a:ln>
                      <a:solidFill>
                        <a:srgbClr val="FF0000"/>
                      </a:solidFill>
                      <a:effectLst/>
                      <a:latin typeface="Times New Roman" pitchFamily="18" charset="0"/>
                      <a:ea typeface="Arial" pitchFamily="34" charset="0"/>
                      <a:cs typeface="Times New Roman" pitchFamily="18" charset="0"/>
                    </a:rPr>
                    <a:t>+</a:t>
                  </a:r>
                  <a:endParaRPr kumimoji="0" lang="fr-FR" sz="2200" b="1" i="0" u="none" strike="noStrike" cap="none" normalizeH="0" baseline="0" dirty="0" smtClean="0">
                    <a:ln>
                      <a:noFill/>
                    </a:ln>
                    <a:solidFill>
                      <a:srgbClr val="FF0000"/>
                    </a:solidFill>
                    <a:effectLst/>
                    <a:latin typeface="Times New Roman" pitchFamily="18" charset="0"/>
                    <a:ea typeface="Arial" pitchFamily="34" charset="0"/>
                    <a:cs typeface="Times New Roman" pitchFamily="18" charset="0"/>
                  </a:endParaRPr>
                </a:p>
              </p:txBody>
            </p:sp>
            <p:cxnSp>
              <p:nvCxnSpPr>
                <p:cNvPr id="19" name="Connecteur droit 18"/>
                <p:cNvCxnSpPr/>
                <p:nvPr/>
              </p:nvCxnSpPr>
              <p:spPr>
                <a:xfrm>
                  <a:off x="3512580" y="3704304"/>
                  <a:ext cx="914400" cy="1588"/>
                </a:xfrm>
                <a:prstGeom prst="line">
                  <a:avLst/>
                </a:prstGeom>
                <a:grpFill/>
                <a:ln w="38100">
                  <a:solidFill>
                    <a:schemeClr val="bg1"/>
                  </a:solidFill>
                </a:ln>
              </p:spPr>
              <p:style>
                <a:lnRef idx="1">
                  <a:schemeClr val="accent1"/>
                </a:lnRef>
                <a:fillRef idx="0">
                  <a:schemeClr val="accent1"/>
                </a:fillRef>
                <a:effectRef idx="0">
                  <a:schemeClr val="accent1"/>
                </a:effectRef>
                <a:fontRef idx="minor">
                  <a:schemeClr val="tx1"/>
                </a:fontRef>
              </p:style>
            </p:cxnSp>
            <p:sp>
              <p:nvSpPr>
                <p:cNvPr id="20" name="Zone de texte 2"/>
                <p:cNvSpPr txBox="1">
                  <a:spLocks noChangeArrowheads="1"/>
                </p:cNvSpPr>
                <p:nvPr/>
              </p:nvSpPr>
              <p:spPr bwMode="auto">
                <a:xfrm>
                  <a:off x="4724400" y="3739047"/>
                  <a:ext cx="855409" cy="424306"/>
                </a:xfrm>
                <a:prstGeom prst="rect">
                  <a:avLst/>
                </a:prstGeom>
                <a:grp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lvl="0" algn="ctr" fontAlgn="base">
                    <a:spcBef>
                      <a:spcPct val="0"/>
                    </a:spcBef>
                    <a:spcAft>
                      <a:spcPts val="1000"/>
                    </a:spcAft>
                  </a:pPr>
                  <a:r>
                    <a:rPr lang="fr-FR" sz="2200" b="1" dirty="0" smtClean="0">
                      <a:solidFill>
                        <a:schemeClr val="bg1"/>
                      </a:solidFill>
                      <a:latin typeface="Times New Roman" pitchFamily="18" charset="0"/>
                      <a:ea typeface="Arial" pitchFamily="34" charset="0"/>
                      <a:cs typeface="Times New Roman" pitchFamily="18" charset="0"/>
                    </a:rPr>
                    <a:t>1.1</a:t>
                  </a:r>
                  <a:r>
                    <a:rPr lang="ar-DZ" sz="2200" b="1" dirty="0" smtClean="0">
                      <a:solidFill>
                        <a:schemeClr val="bg1"/>
                      </a:solidFill>
                      <a:latin typeface="Times New Roman" pitchFamily="18" charset="0"/>
                      <a:ea typeface="Arial" pitchFamily="34" charset="0"/>
                      <a:cs typeface="Times New Roman" pitchFamily="18" charset="0"/>
                    </a:rPr>
                    <a:t>5</a:t>
                  </a:r>
                  <a:r>
                    <a:rPr lang="ar-DZ" sz="2200" b="1" baseline="30000" dirty="0" smtClean="0">
                      <a:solidFill>
                        <a:schemeClr val="bg1"/>
                      </a:solidFill>
                      <a:latin typeface="Times New Roman" pitchFamily="18" charset="0"/>
                      <a:ea typeface="Arial" pitchFamily="34" charset="0"/>
                      <a:cs typeface="Times New Roman" pitchFamily="18" charset="0"/>
                    </a:rPr>
                    <a:t>3</a:t>
                  </a:r>
                  <a:endParaRPr kumimoji="0" lang="fr-FR" sz="2200" b="1"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21" name="Zone de texte 2"/>
                <p:cNvSpPr txBox="1">
                  <a:spLocks noChangeArrowheads="1"/>
                </p:cNvSpPr>
                <p:nvPr/>
              </p:nvSpPr>
              <p:spPr bwMode="auto">
                <a:xfrm>
                  <a:off x="4798140" y="3325153"/>
                  <a:ext cx="703010" cy="381358"/>
                </a:xfrm>
                <a:prstGeom prst="rect">
                  <a:avLst/>
                </a:prstGeom>
                <a:grp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lang="ar-DZ" sz="2200" b="1" dirty="0" smtClean="0">
                      <a:solidFill>
                        <a:schemeClr val="bg1"/>
                      </a:solidFill>
                      <a:latin typeface="Times New Roman" pitchFamily="18" charset="0"/>
                      <a:cs typeface="Times New Roman" pitchFamily="18" charset="0"/>
                    </a:rPr>
                    <a:t>800</a:t>
                  </a:r>
                  <a:endParaRPr kumimoji="0" lang="fr-FR" sz="2200" b="1"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22" name="Zone de texte 2"/>
                <p:cNvSpPr txBox="1">
                  <a:spLocks noChangeArrowheads="1"/>
                </p:cNvSpPr>
                <p:nvPr/>
              </p:nvSpPr>
              <p:spPr bwMode="auto">
                <a:xfrm>
                  <a:off x="5577348" y="3477553"/>
                  <a:ext cx="290052" cy="390116"/>
                </a:xfrm>
                <a:prstGeom prst="rect">
                  <a:avLst/>
                </a:prstGeom>
                <a:grp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defTabSz="914400" rtl="0" eaLnBrk="1" fontAlgn="base" latinLnBrk="0" hangingPunct="1">
                    <a:lnSpc>
                      <a:spcPct val="100000"/>
                    </a:lnSpc>
                    <a:spcBef>
                      <a:spcPct val="0"/>
                    </a:spcBef>
                    <a:spcAft>
                      <a:spcPts val="1000"/>
                    </a:spcAft>
                    <a:buClrTx/>
                    <a:buSzTx/>
                    <a:buFontTx/>
                    <a:buNone/>
                    <a:tabLst/>
                  </a:pPr>
                  <a:r>
                    <a:rPr kumimoji="0" lang="ar-DZ" sz="2200" b="1" i="0" u="none" strike="noStrike" cap="none" normalizeH="0" baseline="0" dirty="0" smtClean="0">
                      <a:ln>
                        <a:noFill/>
                      </a:ln>
                      <a:solidFill>
                        <a:srgbClr val="FF0000"/>
                      </a:solidFill>
                      <a:effectLst/>
                      <a:latin typeface="Times New Roman" pitchFamily="18" charset="0"/>
                      <a:ea typeface="Arial" pitchFamily="34" charset="0"/>
                      <a:cs typeface="Times New Roman" pitchFamily="18" charset="0"/>
                    </a:rPr>
                    <a:t>+</a:t>
                  </a:r>
                  <a:endParaRPr kumimoji="0" lang="fr-FR" sz="2200" b="1" i="0" u="none" strike="noStrike" cap="none" normalizeH="0" baseline="0" dirty="0" smtClean="0">
                    <a:ln>
                      <a:noFill/>
                    </a:ln>
                    <a:solidFill>
                      <a:srgbClr val="FF0000"/>
                    </a:solidFill>
                    <a:effectLst/>
                    <a:latin typeface="Times New Roman" pitchFamily="18" charset="0"/>
                    <a:ea typeface="Arial" pitchFamily="34" charset="0"/>
                    <a:cs typeface="Times New Roman" pitchFamily="18" charset="0"/>
                  </a:endParaRPr>
                </a:p>
              </p:txBody>
            </p:sp>
            <p:cxnSp>
              <p:nvCxnSpPr>
                <p:cNvPr id="23" name="Connecteur droit 22"/>
                <p:cNvCxnSpPr/>
                <p:nvPr/>
              </p:nvCxnSpPr>
              <p:spPr>
                <a:xfrm>
                  <a:off x="4800600" y="3706153"/>
                  <a:ext cx="685800" cy="1588"/>
                </a:xfrm>
                <a:prstGeom prst="line">
                  <a:avLst/>
                </a:prstGeom>
                <a:grpFill/>
                <a:ln w="38100">
                  <a:solidFill>
                    <a:schemeClr val="bg1"/>
                  </a:solidFill>
                </a:ln>
              </p:spPr>
              <p:style>
                <a:lnRef idx="1">
                  <a:schemeClr val="accent1"/>
                </a:lnRef>
                <a:fillRef idx="0">
                  <a:schemeClr val="accent1"/>
                </a:fillRef>
                <a:effectRef idx="0">
                  <a:schemeClr val="accent1"/>
                </a:effectRef>
                <a:fontRef idx="minor">
                  <a:schemeClr val="tx1"/>
                </a:fontRef>
              </p:style>
            </p:cxnSp>
            <p:sp>
              <p:nvSpPr>
                <p:cNvPr id="24" name="Zone de texte 2"/>
                <p:cNvSpPr txBox="1">
                  <a:spLocks noChangeArrowheads="1"/>
                </p:cNvSpPr>
                <p:nvPr/>
              </p:nvSpPr>
              <p:spPr bwMode="auto">
                <a:xfrm>
                  <a:off x="5887068" y="3724299"/>
                  <a:ext cx="931609" cy="439054"/>
                </a:xfrm>
                <a:prstGeom prst="rect">
                  <a:avLst/>
                </a:prstGeom>
                <a:grp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lvl="0" algn="ctr" fontAlgn="base">
                    <a:spcBef>
                      <a:spcPct val="0"/>
                    </a:spcBef>
                    <a:spcAft>
                      <a:spcPts val="1000"/>
                    </a:spcAft>
                  </a:pPr>
                  <a:r>
                    <a:rPr lang="fr-FR" sz="2200" b="1" dirty="0" smtClean="0">
                      <a:solidFill>
                        <a:schemeClr val="bg1"/>
                      </a:solidFill>
                      <a:latin typeface="Times New Roman" pitchFamily="18" charset="0"/>
                      <a:ea typeface="Arial" pitchFamily="34" charset="0"/>
                      <a:cs typeface="Times New Roman" pitchFamily="18" charset="0"/>
                    </a:rPr>
                    <a:t>1.1</a:t>
                  </a:r>
                  <a:r>
                    <a:rPr lang="ar-DZ" sz="2200" b="1" dirty="0" smtClean="0">
                      <a:solidFill>
                        <a:schemeClr val="bg1"/>
                      </a:solidFill>
                      <a:latin typeface="Times New Roman" pitchFamily="18" charset="0"/>
                      <a:ea typeface="Arial" pitchFamily="34" charset="0"/>
                      <a:cs typeface="Times New Roman" pitchFamily="18" charset="0"/>
                    </a:rPr>
                    <a:t>5</a:t>
                  </a:r>
                  <a:r>
                    <a:rPr lang="ar-DZ" sz="2200" b="1" baseline="30000" dirty="0" smtClean="0">
                      <a:solidFill>
                        <a:schemeClr val="bg1"/>
                      </a:solidFill>
                      <a:latin typeface="Times New Roman" pitchFamily="18" charset="0"/>
                      <a:ea typeface="Arial" pitchFamily="34" charset="0"/>
                      <a:cs typeface="Times New Roman" pitchFamily="18" charset="0"/>
                    </a:rPr>
                    <a:t>4</a:t>
                  </a:r>
                  <a:endParaRPr kumimoji="0" lang="fr-FR" sz="2200" b="1"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25" name="Zone de texte 2"/>
                <p:cNvSpPr txBox="1">
                  <a:spLocks noChangeArrowheads="1"/>
                </p:cNvSpPr>
                <p:nvPr/>
              </p:nvSpPr>
              <p:spPr bwMode="auto">
                <a:xfrm>
                  <a:off x="5901816" y="3325153"/>
                  <a:ext cx="855410" cy="366610"/>
                </a:xfrm>
                <a:prstGeom prst="rect">
                  <a:avLst/>
                </a:prstGeom>
                <a:grp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ar-DZ" sz="22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2200</a:t>
                  </a:r>
                  <a:endParaRPr kumimoji="0" lang="fr-FR" sz="22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endParaRPr kumimoji="0" lang="fr-FR" sz="2200" b="1"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26" name="Zone de texte 2"/>
                <p:cNvSpPr txBox="1">
                  <a:spLocks noChangeArrowheads="1"/>
                </p:cNvSpPr>
                <p:nvPr/>
              </p:nvSpPr>
              <p:spPr bwMode="auto">
                <a:xfrm>
                  <a:off x="6850633" y="3429000"/>
                  <a:ext cx="304800" cy="429553"/>
                </a:xfrm>
                <a:prstGeom prst="rect">
                  <a:avLst/>
                </a:prstGeom>
                <a:grp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defTabSz="914400" rtl="0" eaLnBrk="1" fontAlgn="base" latinLnBrk="0" hangingPunct="1">
                    <a:lnSpc>
                      <a:spcPct val="100000"/>
                    </a:lnSpc>
                    <a:spcBef>
                      <a:spcPct val="0"/>
                    </a:spcBef>
                    <a:spcAft>
                      <a:spcPts val="1000"/>
                    </a:spcAft>
                    <a:buClrTx/>
                    <a:buSzTx/>
                    <a:buFontTx/>
                    <a:buNone/>
                    <a:tabLst/>
                  </a:pPr>
                  <a:r>
                    <a:rPr kumimoji="0" lang="ar-DZ" sz="2200" b="1" i="0" u="none" strike="noStrike" cap="none" normalizeH="0" baseline="0" dirty="0" smtClean="0">
                      <a:ln>
                        <a:noFill/>
                      </a:ln>
                      <a:solidFill>
                        <a:srgbClr val="FF0000"/>
                      </a:solidFill>
                      <a:effectLst/>
                      <a:latin typeface="Times New Roman" pitchFamily="18" charset="0"/>
                      <a:ea typeface="Arial" pitchFamily="34" charset="0"/>
                      <a:cs typeface="Times New Roman" pitchFamily="18" charset="0"/>
                    </a:rPr>
                    <a:t>+</a:t>
                  </a:r>
                  <a:endParaRPr kumimoji="0" lang="fr-FR" sz="2200" b="1" i="0" u="none" strike="noStrike" cap="none" normalizeH="0" baseline="0" dirty="0" smtClean="0">
                    <a:ln>
                      <a:noFill/>
                    </a:ln>
                    <a:solidFill>
                      <a:srgbClr val="FF0000"/>
                    </a:solidFill>
                    <a:effectLst/>
                    <a:latin typeface="Times New Roman" pitchFamily="18" charset="0"/>
                    <a:ea typeface="Arial" pitchFamily="34" charset="0"/>
                    <a:cs typeface="Times New Roman" pitchFamily="18" charset="0"/>
                  </a:endParaRPr>
                </a:p>
              </p:txBody>
            </p:sp>
            <p:cxnSp>
              <p:nvCxnSpPr>
                <p:cNvPr id="27" name="Connecteur droit 26"/>
                <p:cNvCxnSpPr/>
                <p:nvPr/>
              </p:nvCxnSpPr>
              <p:spPr>
                <a:xfrm>
                  <a:off x="5919025" y="3719379"/>
                  <a:ext cx="914400" cy="1588"/>
                </a:xfrm>
                <a:prstGeom prst="line">
                  <a:avLst/>
                </a:prstGeom>
                <a:grpFill/>
                <a:ln w="38100">
                  <a:solidFill>
                    <a:schemeClr val="bg1"/>
                  </a:solidFill>
                </a:ln>
              </p:spPr>
              <p:style>
                <a:lnRef idx="1">
                  <a:schemeClr val="accent1"/>
                </a:lnRef>
                <a:fillRef idx="0">
                  <a:schemeClr val="accent1"/>
                </a:fillRef>
                <a:effectRef idx="0">
                  <a:schemeClr val="accent1"/>
                </a:effectRef>
                <a:fontRef idx="minor">
                  <a:schemeClr val="tx1"/>
                </a:fontRef>
              </p:style>
            </p:cxnSp>
            <p:sp>
              <p:nvSpPr>
                <p:cNvPr id="28" name="Zone de texte 2"/>
                <p:cNvSpPr txBox="1">
                  <a:spLocks noChangeArrowheads="1"/>
                </p:cNvSpPr>
                <p:nvPr/>
              </p:nvSpPr>
              <p:spPr bwMode="auto">
                <a:xfrm>
                  <a:off x="7187388" y="3711400"/>
                  <a:ext cx="931609" cy="451953"/>
                </a:xfrm>
                <a:prstGeom prst="rect">
                  <a:avLst/>
                </a:prstGeom>
                <a:grp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lvl="0" algn="ctr" fontAlgn="base">
                    <a:spcBef>
                      <a:spcPct val="0"/>
                    </a:spcBef>
                    <a:spcAft>
                      <a:spcPts val="1000"/>
                    </a:spcAft>
                  </a:pPr>
                  <a:r>
                    <a:rPr lang="fr-FR" sz="2200" b="1" dirty="0" smtClean="0">
                      <a:solidFill>
                        <a:schemeClr val="bg1"/>
                      </a:solidFill>
                      <a:latin typeface="Times New Roman" pitchFamily="18" charset="0"/>
                      <a:ea typeface="Arial" pitchFamily="34" charset="0"/>
                      <a:cs typeface="Times New Roman" pitchFamily="18" charset="0"/>
                    </a:rPr>
                    <a:t>1.1</a:t>
                  </a:r>
                  <a:r>
                    <a:rPr lang="ar-DZ" sz="2200" b="1" dirty="0" smtClean="0">
                      <a:solidFill>
                        <a:schemeClr val="bg1"/>
                      </a:solidFill>
                      <a:latin typeface="Times New Roman" pitchFamily="18" charset="0"/>
                      <a:ea typeface="Arial" pitchFamily="34" charset="0"/>
                      <a:cs typeface="Times New Roman" pitchFamily="18" charset="0"/>
                    </a:rPr>
                    <a:t>5</a:t>
                  </a:r>
                  <a:r>
                    <a:rPr lang="ar-DZ" sz="2200" b="1" baseline="30000" dirty="0" smtClean="0">
                      <a:solidFill>
                        <a:schemeClr val="bg1"/>
                      </a:solidFill>
                      <a:latin typeface="Times New Roman" pitchFamily="18" charset="0"/>
                      <a:ea typeface="Arial" pitchFamily="34" charset="0"/>
                      <a:cs typeface="Times New Roman" pitchFamily="18" charset="0"/>
                    </a:rPr>
                    <a:t>5</a:t>
                  </a:r>
                  <a:endParaRPr kumimoji="0" lang="fr-FR" sz="2200" b="1"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29" name="Zone de texte 2"/>
                <p:cNvSpPr txBox="1">
                  <a:spLocks noChangeArrowheads="1"/>
                </p:cNvSpPr>
                <p:nvPr/>
              </p:nvSpPr>
              <p:spPr bwMode="auto">
                <a:xfrm>
                  <a:off x="7187388" y="3325153"/>
                  <a:ext cx="931610" cy="353711"/>
                </a:xfrm>
                <a:prstGeom prst="rect">
                  <a:avLst/>
                </a:prstGeom>
                <a:grp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ar-DZ" sz="22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2800</a:t>
                  </a:r>
                  <a:endParaRPr kumimoji="0" lang="fr-FR" sz="22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endParaRPr kumimoji="0" lang="fr-FR" sz="2200" b="1" i="0" u="none" strike="noStrike" cap="none" normalizeH="0" baseline="0" dirty="0" smtClean="0">
                    <a:ln>
                      <a:noFill/>
                    </a:ln>
                    <a:solidFill>
                      <a:schemeClr val="bg1"/>
                    </a:solidFill>
                    <a:effectLst/>
                    <a:latin typeface="Times New Roman" pitchFamily="18" charset="0"/>
                    <a:cs typeface="Times New Roman" pitchFamily="18" charset="0"/>
                  </a:endParaRPr>
                </a:p>
              </p:txBody>
            </p:sp>
            <p:cxnSp>
              <p:nvCxnSpPr>
                <p:cNvPr id="31" name="Connecteur droit 30"/>
                <p:cNvCxnSpPr/>
                <p:nvPr/>
              </p:nvCxnSpPr>
              <p:spPr>
                <a:xfrm>
                  <a:off x="7219345" y="3706480"/>
                  <a:ext cx="914400" cy="1588"/>
                </a:xfrm>
                <a:prstGeom prst="line">
                  <a:avLst/>
                </a:prstGeom>
                <a:grpFill/>
                <a:ln w="38100">
                  <a:solidFill>
                    <a:schemeClr val="bg1"/>
                  </a:solidFill>
                </a:ln>
              </p:spPr>
              <p:style>
                <a:lnRef idx="1">
                  <a:schemeClr val="accent1"/>
                </a:lnRef>
                <a:fillRef idx="0">
                  <a:schemeClr val="accent1"/>
                </a:fillRef>
                <a:effectRef idx="0">
                  <a:schemeClr val="accent1"/>
                </a:effectRef>
                <a:fontRef idx="minor">
                  <a:schemeClr val="tx1"/>
                </a:fontRef>
              </p:style>
            </p:cxnSp>
            <p:sp>
              <p:nvSpPr>
                <p:cNvPr id="32" name="Rectangle 31"/>
                <p:cNvSpPr/>
                <p:nvPr/>
              </p:nvSpPr>
              <p:spPr>
                <a:xfrm>
                  <a:off x="1388808" y="3505200"/>
                  <a:ext cx="919354" cy="430887"/>
                </a:xfrm>
                <a:prstGeom prst="rect">
                  <a:avLst/>
                </a:prstGeom>
                <a:grpFill/>
              </p:spPr>
              <p:txBody>
                <a:bodyPr wrap="none">
                  <a:spAutoFit/>
                </a:bodyPr>
                <a:lstStyle/>
                <a:p>
                  <a:r>
                    <a:rPr lang="fr-FR" sz="2200" b="1" dirty="0" smtClean="0">
                      <a:solidFill>
                        <a:schemeClr val="bg1"/>
                      </a:solidFill>
                      <a:latin typeface="Times New Roman" pitchFamily="18" charset="0"/>
                      <a:ea typeface="Arial" pitchFamily="34" charset="0"/>
                      <a:cs typeface="Times New Roman" pitchFamily="18" charset="0"/>
                    </a:rPr>
                    <a:t>VAN=</a:t>
                  </a:r>
                  <a:endParaRPr lang="fr-FR" sz="2200" dirty="0"/>
                </a:p>
              </p:txBody>
            </p:sp>
            <p:sp>
              <p:nvSpPr>
                <p:cNvPr id="33" name="Zone de texte 2"/>
                <p:cNvSpPr txBox="1">
                  <a:spLocks noChangeArrowheads="1"/>
                </p:cNvSpPr>
                <p:nvPr/>
              </p:nvSpPr>
              <p:spPr bwMode="auto">
                <a:xfrm>
                  <a:off x="8173068" y="3456289"/>
                  <a:ext cx="1064340" cy="506111"/>
                </a:xfrm>
                <a:prstGeom prst="rect">
                  <a:avLst/>
                </a:prstGeom>
                <a:grp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defTabSz="914400" rtl="0" eaLnBrk="1" fontAlgn="base" latinLnBrk="0" hangingPunct="1">
                    <a:lnSpc>
                      <a:spcPct val="100000"/>
                    </a:lnSpc>
                    <a:spcBef>
                      <a:spcPct val="0"/>
                    </a:spcBef>
                    <a:spcAft>
                      <a:spcPts val="1000"/>
                    </a:spcAft>
                    <a:buClrTx/>
                    <a:buSzTx/>
                    <a:buFontTx/>
                    <a:buNone/>
                    <a:tabLst/>
                  </a:pPr>
                  <a:r>
                    <a:rPr lang="fr-FR" sz="2200" b="1" dirty="0" smtClean="0">
                      <a:solidFill>
                        <a:schemeClr val="bg1"/>
                      </a:solidFill>
                      <a:latin typeface="Times New Roman" pitchFamily="18" charset="0"/>
                      <a:ea typeface="Arial" pitchFamily="34" charset="0"/>
                      <a:cs typeface="Times New Roman" pitchFamily="18" charset="0"/>
                    </a:rPr>
                    <a:t>-3000=</a:t>
                  </a:r>
                  <a:endParaRPr kumimoji="0" lang="fr-FR" sz="22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endParaRPr kumimoji="0" lang="fr-FR" sz="2200" b="1" i="0" u="none" strike="noStrike" cap="none" normalizeH="0" baseline="0" dirty="0" smtClean="0">
                    <a:ln>
                      <a:noFill/>
                    </a:ln>
                    <a:solidFill>
                      <a:schemeClr val="bg1"/>
                    </a:solidFill>
                    <a:effectLst/>
                    <a:latin typeface="Times New Roman" pitchFamily="18" charset="0"/>
                    <a:cs typeface="Times New Roman" pitchFamily="18" charset="0"/>
                  </a:endParaRPr>
                </a:p>
              </p:txBody>
            </p:sp>
          </p:grpSp>
          <p:sp>
            <p:nvSpPr>
              <p:cNvPr id="35" name="Zone de texte 2"/>
              <p:cNvSpPr txBox="1">
                <a:spLocks noChangeArrowheads="1"/>
              </p:cNvSpPr>
              <p:nvPr/>
            </p:nvSpPr>
            <p:spPr bwMode="auto">
              <a:xfrm>
                <a:off x="2209800" y="3352800"/>
                <a:ext cx="703009" cy="353711"/>
              </a:xfrm>
              <a:prstGeom prst="rect">
                <a:avLst/>
              </a:prstGeom>
              <a:solidFill>
                <a:srgbClr val="FFFF00"/>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fr-FR" sz="22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500</a:t>
                </a:r>
              </a:p>
              <a:p>
                <a:pPr marL="0" marR="0" lvl="0" indent="0" algn="ctr" defTabSz="914400" rtl="0" eaLnBrk="1" fontAlgn="base" latinLnBrk="0" hangingPunct="1">
                  <a:lnSpc>
                    <a:spcPct val="100000"/>
                  </a:lnSpc>
                  <a:spcBef>
                    <a:spcPct val="0"/>
                  </a:spcBef>
                  <a:spcAft>
                    <a:spcPct val="0"/>
                  </a:spcAft>
                  <a:buClrTx/>
                  <a:buSzTx/>
                  <a:buFontTx/>
                  <a:buNone/>
                  <a:tabLst/>
                </a:pPr>
                <a:endParaRPr kumimoji="0" lang="fr-FR" sz="2200" b="1" i="0" u="none" strike="noStrike" cap="none" normalizeH="0" baseline="0" dirty="0" smtClean="0">
                  <a:ln>
                    <a:noFill/>
                  </a:ln>
                  <a:solidFill>
                    <a:schemeClr val="bg1"/>
                  </a:solidFill>
                  <a:effectLst/>
                  <a:latin typeface="Times New Roman" pitchFamily="18" charset="0"/>
                  <a:cs typeface="Times New Roman" pitchFamily="18" charset="0"/>
                </a:endParaRPr>
              </a:p>
            </p:txBody>
          </p:sp>
        </p:grpSp>
        <p:sp>
          <p:nvSpPr>
            <p:cNvPr id="39" name="Zone de texte 2"/>
            <p:cNvSpPr txBox="1">
              <a:spLocks noChangeArrowheads="1"/>
            </p:cNvSpPr>
            <p:nvPr/>
          </p:nvSpPr>
          <p:spPr bwMode="auto">
            <a:xfrm>
              <a:off x="0" y="3141408"/>
              <a:ext cx="1066439" cy="380813"/>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2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i=15%</a:t>
              </a:r>
              <a:endParaRPr kumimoji="0" lang="fr-FR" sz="22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40" name="Rectangle 39"/>
            <p:cNvSpPr/>
            <p:nvPr/>
          </p:nvSpPr>
          <p:spPr>
            <a:xfrm>
              <a:off x="1828800" y="3859164"/>
              <a:ext cx="1688283" cy="461665"/>
            </a:xfrm>
            <a:prstGeom prst="rect">
              <a:avLst/>
            </a:prstGeom>
          </p:spPr>
          <p:txBody>
            <a:bodyPr wrap="none">
              <a:spAutoFit/>
            </a:bodyPr>
            <a:lstStyle/>
            <a:p>
              <a:r>
                <a:rPr lang="fr-FR" sz="2400" b="1" dirty="0" smtClean="0">
                  <a:solidFill>
                    <a:srgbClr val="C00000"/>
                  </a:solidFill>
                  <a:latin typeface="Times New Roman" pitchFamily="18" charset="0"/>
                  <a:ea typeface="Arial" pitchFamily="34" charset="0"/>
                  <a:cs typeface="Times New Roman" pitchFamily="18" charset="0"/>
                </a:rPr>
                <a:t>= 814.20 &gt;0</a:t>
              </a:r>
              <a:endParaRPr lang="fr-FR" sz="2400" dirty="0">
                <a:solidFill>
                  <a:srgbClr val="C00000"/>
                </a:solidFill>
              </a:endParaRPr>
            </a:p>
          </p:txBody>
        </p:sp>
        <p:sp>
          <p:nvSpPr>
            <p:cNvPr id="41" name="Flèche droite 414"/>
            <p:cNvSpPr>
              <a:spLocks noChangeArrowheads="1"/>
            </p:cNvSpPr>
            <p:nvPr/>
          </p:nvSpPr>
          <p:spPr bwMode="auto">
            <a:xfrm>
              <a:off x="1066800" y="3276600"/>
              <a:ext cx="245808" cy="152400"/>
            </a:xfrm>
            <a:prstGeom prst="rightArrow">
              <a:avLst>
                <a:gd name="adj1" fmla="val 50000"/>
                <a:gd name="adj2" fmla="val 50000"/>
              </a:avLst>
            </a:prstGeom>
            <a:solidFill>
              <a:srgbClr val="000000"/>
            </a:solidFill>
            <a:ln w="25400" algn="ctr">
              <a:solidFill>
                <a:srgbClr val="000000"/>
              </a:solidFill>
              <a:miter lim="800000"/>
              <a:headEnd/>
              <a:tailEnd/>
            </a:ln>
          </p:spPr>
          <p:txBody>
            <a:bodyPr vert="horz" wrap="square" lIns="91440" tIns="45720" rIns="91440" bIns="45720" numCol="1" anchor="ctr" anchorCtr="0" compatLnSpc="1">
              <a:prstTxWarp prst="textNoShape">
                <a:avLst/>
              </a:prstTxWarp>
            </a:bodyPr>
            <a:lstStyle/>
            <a:p>
              <a:endParaRPr lang="fr-FR" sz="2800">
                <a:solidFill>
                  <a:schemeClr val="bg1"/>
                </a:solidFill>
                <a:latin typeface="Times New Roman" pitchFamily="18" charset="0"/>
                <a:cs typeface="Times New Roman" pitchFamily="18" charset="0"/>
              </a:endParaRPr>
            </a:p>
          </p:txBody>
        </p:sp>
      </p:grpSp>
      <p:grpSp>
        <p:nvGrpSpPr>
          <p:cNvPr id="43" name="Groupe 42"/>
          <p:cNvGrpSpPr/>
          <p:nvPr/>
        </p:nvGrpSpPr>
        <p:grpSpPr>
          <a:xfrm>
            <a:off x="-29496" y="3984971"/>
            <a:ext cx="9153828" cy="1349029"/>
            <a:chOff x="-29496" y="2971800"/>
            <a:chExt cx="9153828" cy="1349029"/>
          </a:xfrm>
        </p:grpSpPr>
        <p:grpSp>
          <p:nvGrpSpPr>
            <p:cNvPr id="44" name="Groupe 37"/>
            <p:cNvGrpSpPr/>
            <p:nvPr/>
          </p:nvGrpSpPr>
          <p:grpSpPr>
            <a:xfrm>
              <a:off x="1275732" y="2971800"/>
              <a:ext cx="7848600" cy="838200"/>
              <a:chOff x="0" y="3352800"/>
              <a:chExt cx="7848600" cy="838200"/>
            </a:xfrm>
          </p:grpSpPr>
          <p:grpSp>
            <p:nvGrpSpPr>
              <p:cNvPr id="48" name="Groupe 33"/>
              <p:cNvGrpSpPr/>
              <p:nvPr/>
            </p:nvGrpSpPr>
            <p:grpSpPr>
              <a:xfrm>
                <a:off x="0" y="3352800"/>
                <a:ext cx="7848600" cy="838200"/>
                <a:chOff x="1388808" y="3325153"/>
                <a:chExt cx="7848600" cy="838200"/>
              </a:xfrm>
              <a:solidFill>
                <a:srgbClr val="FFFF00"/>
              </a:solidFill>
            </p:grpSpPr>
            <p:sp>
              <p:nvSpPr>
                <p:cNvPr id="50" name="Zone de texte 2"/>
                <p:cNvSpPr txBox="1">
                  <a:spLocks noChangeArrowheads="1"/>
                </p:cNvSpPr>
                <p:nvPr/>
              </p:nvSpPr>
              <p:spPr bwMode="auto">
                <a:xfrm>
                  <a:off x="2286000" y="3733800"/>
                  <a:ext cx="855408" cy="429553"/>
                </a:xfrm>
                <a:prstGeom prst="rect">
                  <a:avLst/>
                </a:prstGeom>
                <a:grp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lvl="0" algn="ctr" fontAlgn="base">
                    <a:spcBef>
                      <a:spcPct val="0"/>
                    </a:spcBef>
                    <a:spcAft>
                      <a:spcPts val="1000"/>
                    </a:spcAft>
                  </a:pPr>
                  <a:r>
                    <a:rPr lang="fr-FR" sz="2200" b="1" dirty="0" smtClean="0">
                      <a:solidFill>
                        <a:schemeClr val="bg1"/>
                      </a:solidFill>
                      <a:latin typeface="Times New Roman" pitchFamily="18" charset="0"/>
                      <a:ea typeface="Arial" pitchFamily="34" charset="0"/>
                      <a:cs typeface="Times New Roman" pitchFamily="18" charset="0"/>
                    </a:rPr>
                    <a:t>1.20</a:t>
                  </a:r>
                  <a:r>
                    <a:rPr lang="fr-FR" sz="2200" b="1" baseline="30000" dirty="0" smtClean="0">
                      <a:solidFill>
                        <a:schemeClr val="bg1"/>
                      </a:solidFill>
                      <a:latin typeface="Times New Roman" pitchFamily="18" charset="0"/>
                      <a:ea typeface="Arial" pitchFamily="34" charset="0"/>
                      <a:cs typeface="Times New Roman" pitchFamily="18" charset="0"/>
                    </a:rPr>
                    <a:t>1</a:t>
                  </a:r>
                  <a:endParaRPr kumimoji="0" lang="fr-FR" sz="2200" b="1"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51" name="Zone de texte 2"/>
                <p:cNvSpPr txBox="1">
                  <a:spLocks noChangeArrowheads="1"/>
                </p:cNvSpPr>
                <p:nvPr/>
              </p:nvSpPr>
              <p:spPr bwMode="auto">
                <a:xfrm>
                  <a:off x="2285999" y="3325153"/>
                  <a:ext cx="855409" cy="376111"/>
                </a:xfrm>
                <a:prstGeom prst="rect">
                  <a:avLst/>
                </a:prstGeom>
                <a:grp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ar-DZ" sz="22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300</a:t>
                  </a:r>
                  <a:endParaRPr kumimoji="0" lang="fr-FR" sz="22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endParaRPr kumimoji="0" lang="fr-FR" sz="2200" b="1"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52" name="Zone de texte 2"/>
                <p:cNvSpPr txBox="1">
                  <a:spLocks noChangeArrowheads="1"/>
                </p:cNvSpPr>
                <p:nvPr/>
              </p:nvSpPr>
              <p:spPr bwMode="auto">
                <a:xfrm>
                  <a:off x="3217609" y="3463190"/>
                  <a:ext cx="228600" cy="395363"/>
                </a:xfrm>
                <a:prstGeom prst="rect">
                  <a:avLst/>
                </a:prstGeom>
                <a:grp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defTabSz="914400" rtl="0" eaLnBrk="1" fontAlgn="base" latinLnBrk="0" hangingPunct="1">
                    <a:lnSpc>
                      <a:spcPct val="100000"/>
                    </a:lnSpc>
                    <a:spcBef>
                      <a:spcPct val="0"/>
                    </a:spcBef>
                    <a:spcAft>
                      <a:spcPts val="1000"/>
                    </a:spcAft>
                    <a:buClrTx/>
                    <a:buSzTx/>
                    <a:buFontTx/>
                    <a:buNone/>
                    <a:tabLst/>
                  </a:pPr>
                  <a:r>
                    <a:rPr kumimoji="0" lang="ar-DZ" sz="2200" b="1" i="0" u="none" strike="noStrike" cap="none" normalizeH="0" baseline="0" dirty="0" smtClean="0">
                      <a:ln>
                        <a:noFill/>
                      </a:ln>
                      <a:solidFill>
                        <a:srgbClr val="FF0000"/>
                      </a:solidFill>
                      <a:effectLst/>
                      <a:latin typeface="Times New Roman" pitchFamily="18" charset="0"/>
                      <a:ea typeface="Arial" pitchFamily="34" charset="0"/>
                      <a:cs typeface="Times New Roman" pitchFamily="18" charset="0"/>
                    </a:rPr>
                    <a:t>+</a:t>
                  </a:r>
                  <a:endParaRPr kumimoji="0" lang="fr-FR" sz="2200" b="1" i="0" u="none" strike="noStrike" cap="none" normalizeH="0" baseline="0" dirty="0" smtClean="0">
                    <a:ln>
                      <a:noFill/>
                    </a:ln>
                    <a:solidFill>
                      <a:srgbClr val="FF0000"/>
                    </a:solidFill>
                    <a:effectLst/>
                    <a:latin typeface="Times New Roman" pitchFamily="18" charset="0"/>
                    <a:ea typeface="Arial" pitchFamily="34" charset="0"/>
                    <a:cs typeface="Times New Roman" pitchFamily="18" charset="0"/>
                  </a:endParaRPr>
                </a:p>
              </p:txBody>
            </p:sp>
            <p:cxnSp>
              <p:nvCxnSpPr>
                <p:cNvPr id="53" name="Connecteur droit 52"/>
                <p:cNvCxnSpPr/>
                <p:nvPr/>
              </p:nvCxnSpPr>
              <p:spPr>
                <a:xfrm>
                  <a:off x="2286000" y="3733800"/>
                  <a:ext cx="914400" cy="1588"/>
                </a:xfrm>
                <a:prstGeom prst="line">
                  <a:avLst/>
                </a:prstGeom>
                <a:grpFill/>
                <a:ln w="38100">
                  <a:solidFill>
                    <a:schemeClr val="bg1"/>
                  </a:solidFill>
                </a:ln>
              </p:spPr>
              <p:style>
                <a:lnRef idx="1">
                  <a:schemeClr val="accent1"/>
                </a:lnRef>
                <a:fillRef idx="0">
                  <a:schemeClr val="accent1"/>
                </a:fillRef>
                <a:effectRef idx="0">
                  <a:schemeClr val="accent1"/>
                </a:effectRef>
                <a:fontRef idx="minor">
                  <a:schemeClr val="tx1"/>
                </a:fontRef>
              </p:style>
            </p:cxnSp>
            <p:sp>
              <p:nvSpPr>
                <p:cNvPr id="54" name="Zone de texte 2"/>
                <p:cNvSpPr txBox="1">
                  <a:spLocks noChangeArrowheads="1"/>
                </p:cNvSpPr>
                <p:nvPr/>
              </p:nvSpPr>
              <p:spPr bwMode="auto">
                <a:xfrm>
                  <a:off x="3522408" y="3738720"/>
                  <a:ext cx="855409" cy="424633"/>
                </a:xfrm>
                <a:prstGeom prst="rect">
                  <a:avLst/>
                </a:prstGeom>
                <a:grp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lvl="0" algn="ctr" fontAlgn="base">
                    <a:spcBef>
                      <a:spcPct val="0"/>
                    </a:spcBef>
                    <a:spcAft>
                      <a:spcPts val="1000"/>
                    </a:spcAft>
                  </a:pPr>
                  <a:r>
                    <a:rPr lang="fr-FR" sz="2200" b="1" dirty="0" smtClean="0">
                      <a:solidFill>
                        <a:schemeClr val="bg1"/>
                      </a:solidFill>
                      <a:latin typeface="Times New Roman" pitchFamily="18" charset="0"/>
                      <a:ea typeface="Arial" pitchFamily="34" charset="0"/>
                      <a:cs typeface="Times New Roman" pitchFamily="18" charset="0"/>
                    </a:rPr>
                    <a:t>1.20</a:t>
                  </a:r>
                  <a:r>
                    <a:rPr lang="ar-DZ" sz="2200" b="1" baseline="30000" dirty="0" smtClean="0">
                      <a:solidFill>
                        <a:schemeClr val="bg1"/>
                      </a:solidFill>
                      <a:latin typeface="Times New Roman" pitchFamily="18" charset="0"/>
                      <a:ea typeface="Arial" pitchFamily="34" charset="0"/>
                      <a:cs typeface="Times New Roman" pitchFamily="18" charset="0"/>
                    </a:rPr>
                    <a:t>2</a:t>
                  </a:r>
                  <a:endParaRPr kumimoji="0" lang="fr-FR" sz="2200" b="1"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55" name="Zone de texte 2"/>
                <p:cNvSpPr txBox="1">
                  <a:spLocks noChangeArrowheads="1"/>
                </p:cNvSpPr>
                <p:nvPr/>
              </p:nvSpPr>
              <p:spPr bwMode="auto">
                <a:xfrm>
                  <a:off x="4436808" y="3468110"/>
                  <a:ext cx="297432" cy="390443"/>
                </a:xfrm>
                <a:prstGeom prst="rect">
                  <a:avLst/>
                </a:prstGeom>
                <a:grp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defTabSz="914400" rtl="0" eaLnBrk="1" fontAlgn="base" latinLnBrk="0" hangingPunct="1">
                    <a:lnSpc>
                      <a:spcPct val="100000"/>
                    </a:lnSpc>
                    <a:spcBef>
                      <a:spcPct val="0"/>
                    </a:spcBef>
                    <a:spcAft>
                      <a:spcPts val="1000"/>
                    </a:spcAft>
                    <a:buClrTx/>
                    <a:buSzTx/>
                    <a:buFontTx/>
                    <a:buNone/>
                    <a:tabLst/>
                  </a:pPr>
                  <a:r>
                    <a:rPr kumimoji="0" lang="ar-DZ" sz="2200" b="1" i="0" u="none" strike="noStrike" cap="none" normalizeH="0" baseline="0" dirty="0" smtClean="0">
                      <a:ln>
                        <a:noFill/>
                      </a:ln>
                      <a:solidFill>
                        <a:srgbClr val="FF0000"/>
                      </a:solidFill>
                      <a:effectLst/>
                      <a:latin typeface="Times New Roman" pitchFamily="18" charset="0"/>
                      <a:ea typeface="Arial" pitchFamily="34" charset="0"/>
                      <a:cs typeface="Times New Roman" pitchFamily="18" charset="0"/>
                    </a:rPr>
                    <a:t>+</a:t>
                  </a:r>
                  <a:endParaRPr kumimoji="0" lang="fr-FR" sz="2200" b="1" i="0" u="none" strike="noStrike" cap="none" normalizeH="0" baseline="0" dirty="0" smtClean="0">
                    <a:ln>
                      <a:noFill/>
                    </a:ln>
                    <a:solidFill>
                      <a:srgbClr val="FF0000"/>
                    </a:solidFill>
                    <a:effectLst/>
                    <a:latin typeface="Times New Roman" pitchFamily="18" charset="0"/>
                    <a:ea typeface="Arial" pitchFamily="34" charset="0"/>
                    <a:cs typeface="Times New Roman" pitchFamily="18" charset="0"/>
                  </a:endParaRPr>
                </a:p>
              </p:txBody>
            </p:sp>
            <p:cxnSp>
              <p:nvCxnSpPr>
                <p:cNvPr id="56" name="Connecteur droit 55"/>
                <p:cNvCxnSpPr/>
                <p:nvPr/>
              </p:nvCxnSpPr>
              <p:spPr>
                <a:xfrm>
                  <a:off x="3512580" y="3704304"/>
                  <a:ext cx="914400" cy="1588"/>
                </a:xfrm>
                <a:prstGeom prst="line">
                  <a:avLst/>
                </a:prstGeom>
                <a:grpFill/>
                <a:ln w="38100">
                  <a:solidFill>
                    <a:schemeClr val="bg1"/>
                  </a:solidFill>
                </a:ln>
              </p:spPr>
              <p:style>
                <a:lnRef idx="1">
                  <a:schemeClr val="accent1"/>
                </a:lnRef>
                <a:fillRef idx="0">
                  <a:schemeClr val="accent1"/>
                </a:fillRef>
                <a:effectRef idx="0">
                  <a:schemeClr val="accent1"/>
                </a:effectRef>
                <a:fontRef idx="minor">
                  <a:schemeClr val="tx1"/>
                </a:fontRef>
              </p:style>
            </p:cxnSp>
            <p:sp>
              <p:nvSpPr>
                <p:cNvPr id="57" name="Zone de texte 2"/>
                <p:cNvSpPr txBox="1">
                  <a:spLocks noChangeArrowheads="1"/>
                </p:cNvSpPr>
                <p:nvPr/>
              </p:nvSpPr>
              <p:spPr bwMode="auto">
                <a:xfrm>
                  <a:off x="4724400" y="3739047"/>
                  <a:ext cx="855409" cy="424306"/>
                </a:xfrm>
                <a:prstGeom prst="rect">
                  <a:avLst/>
                </a:prstGeom>
                <a:grp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lvl="0" algn="ctr" fontAlgn="base">
                    <a:spcBef>
                      <a:spcPct val="0"/>
                    </a:spcBef>
                    <a:spcAft>
                      <a:spcPts val="1000"/>
                    </a:spcAft>
                  </a:pPr>
                  <a:r>
                    <a:rPr lang="fr-FR" sz="2200" b="1" dirty="0" smtClean="0">
                      <a:solidFill>
                        <a:schemeClr val="bg1"/>
                      </a:solidFill>
                      <a:latin typeface="Times New Roman" pitchFamily="18" charset="0"/>
                      <a:ea typeface="Arial" pitchFamily="34" charset="0"/>
                      <a:cs typeface="Times New Roman" pitchFamily="18" charset="0"/>
                    </a:rPr>
                    <a:t>1.20</a:t>
                  </a:r>
                  <a:r>
                    <a:rPr lang="ar-DZ" sz="2200" b="1" baseline="30000" dirty="0" smtClean="0">
                      <a:solidFill>
                        <a:schemeClr val="bg1"/>
                      </a:solidFill>
                      <a:latin typeface="Times New Roman" pitchFamily="18" charset="0"/>
                      <a:ea typeface="Arial" pitchFamily="34" charset="0"/>
                      <a:cs typeface="Times New Roman" pitchFamily="18" charset="0"/>
                    </a:rPr>
                    <a:t>3</a:t>
                  </a:r>
                  <a:endParaRPr kumimoji="0" lang="fr-FR" sz="2200" b="1"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58" name="Zone de texte 2"/>
                <p:cNvSpPr txBox="1">
                  <a:spLocks noChangeArrowheads="1"/>
                </p:cNvSpPr>
                <p:nvPr/>
              </p:nvSpPr>
              <p:spPr bwMode="auto">
                <a:xfrm>
                  <a:off x="4798140" y="3325153"/>
                  <a:ext cx="703010" cy="381358"/>
                </a:xfrm>
                <a:prstGeom prst="rect">
                  <a:avLst/>
                </a:prstGeom>
                <a:grp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lang="ar-DZ" sz="2200" b="1" dirty="0" smtClean="0">
                      <a:solidFill>
                        <a:schemeClr val="bg1"/>
                      </a:solidFill>
                      <a:latin typeface="Times New Roman" pitchFamily="18" charset="0"/>
                      <a:cs typeface="Times New Roman" pitchFamily="18" charset="0"/>
                    </a:rPr>
                    <a:t>800</a:t>
                  </a:r>
                  <a:endParaRPr kumimoji="0" lang="fr-FR" sz="2200" b="1"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59" name="Zone de texte 2"/>
                <p:cNvSpPr txBox="1">
                  <a:spLocks noChangeArrowheads="1"/>
                </p:cNvSpPr>
                <p:nvPr/>
              </p:nvSpPr>
              <p:spPr bwMode="auto">
                <a:xfrm>
                  <a:off x="5577348" y="3477553"/>
                  <a:ext cx="290052" cy="390116"/>
                </a:xfrm>
                <a:prstGeom prst="rect">
                  <a:avLst/>
                </a:prstGeom>
                <a:grp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defTabSz="914400" rtl="0" eaLnBrk="1" fontAlgn="base" latinLnBrk="0" hangingPunct="1">
                    <a:lnSpc>
                      <a:spcPct val="100000"/>
                    </a:lnSpc>
                    <a:spcBef>
                      <a:spcPct val="0"/>
                    </a:spcBef>
                    <a:spcAft>
                      <a:spcPts val="1000"/>
                    </a:spcAft>
                    <a:buClrTx/>
                    <a:buSzTx/>
                    <a:buFontTx/>
                    <a:buNone/>
                    <a:tabLst/>
                  </a:pPr>
                  <a:r>
                    <a:rPr kumimoji="0" lang="ar-DZ" sz="2200" b="1" i="0" u="none" strike="noStrike" cap="none" normalizeH="0" baseline="0" dirty="0" smtClean="0">
                      <a:ln>
                        <a:noFill/>
                      </a:ln>
                      <a:solidFill>
                        <a:srgbClr val="FF0000"/>
                      </a:solidFill>
                      <a:effectLst/>
                      <a:latin typeface="Times New Roman" pitchFamily="18" charset="0"/>
                      <a:ea typeface="Arial" pitchFamily="34" charset="0"/>
                      <a:cs typeface="Times New Roman" pitchFamily="18" charset="0"/>
                    </a:rPr>
                    <a:t>+</a:t>
                  </a:r>
                  <a:endParaRPr kumimoji="0" lang="fr-FR" sz="2200" b="1" i="0" u="none" strike="noStrike" cap="none" normalizeH="0" baseline="0" dirty="0" smtClean="0">
                    <a:ln>
                      <a:noFill/>
                    </a:ln>
                    <a:solidFill>
                      <a:srgbClr val="FF0000"/>
                    </a:solidFill>
                    <a:effectLst/>
                    <a:latin typeface="Times New Roman" pitchFamily="18" charset="0"/>
                    <a:ea typeface="Arial" pitchFamily="34" charset="0"/>
                    <a:cs typeface="Times New Roman" pitchFamily="18" charset="0"/>
                  </a:endParaRPr>
                </a:p>
              </p:txBody>
            </p:sp>
            <p:cxnSp>
              <p:nvCxnSpPr>
                <p:cNvPr id="60" name="Connecteur droit 59"/>
                <p:cNvCxnSpPr/>
                <p:nvPr/>
              </p:nvCxnSpPr>
              <p:spPr>
                <a:xfrm>
                  <a:off x="4800600" y="3706153"/>
                  <a:ext cx="685800" cy="1588"/>
                </a:xfrm>
                <a:prstGeom prst="line">
                  <a:avLst/>
                </a:prstGeom>
                <a:grpFill/>
                <a:ln w="38100">
                  <a:solidFill>
                    <a:schemeClr val="bg1"/>
                  </a:solidFill>
                </a:ln>
              </p:spPr>
              <p:style>
                <a:lnRef idx="1">
                  <a:schemeClr val="accent1"/>
                </a:lnRef>
                <a:fillRef idx="0">
                  <a:schemeClr val="accent1"/>
                </a:fillRef>
                <a:effectRef idx="0">
                  <a:schemeClr val="accent1"/>
                </a:effectRef>
                <a:fontRef idx="minor">
                  <a:schemeClr val="tx1"/>
                </a:fontRef>
              </p:style>
            </p:cxnSp>
            <p:sp>
              <p:nvSpPr>
                <p:cNvPr id="61" name="Zone de texte 2"/>
                <p:cNvSpPr txBox="1">
                  <a:spLocks noChangeArrowheads="1"/>
                </p:cNvSpPr>
                <p:nvPr/>
              </p:nvSpPr>
              <p:spPr bwMode="auto">
                <a:xfrm>
                  <a:off x="5887068" y="3724299"/>
                  <a:ext cx="931609" cy="439054"/>
                </a:xfrm>
                <a:prstGeom prst="rect">
                  <a:avLst/>
                </a:prstGeom>
                <a:grp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lvl="0" algn="ctr" fontAlgn="base">
                    <a:spcBef>
                      <a:spcPct val="0"/>
                    </a:spcBef>
                    <a:spcAft>
                      <a:spcPts val="1000"/>
                    </a:spcAft>
                  </a:pPr>
                  <a:r>
                    <a:rPr lang="fr-FR" sz="2200" b="1" dirty="0" smtClean="0">
                      <a:solidFill>
                        <a:schemeClr val="bg1"/>
                      </a:solidFill>
                      <a:latin typeface="Times New Roman" pitchFamily="18" charset="0"/>
                      <a:ea typeface="Arial" pitchFamily="34" charset="0"/>
                      <a:cs typeface="Times New Roman" pitchFamily="18" charset="0"/>
                    </a:rPr>
                    <a:t>1.20</a:t>
                  </a:r>
                  <a:r>
                    <a:rPr lang="ar-DZ" sz="2200" b="1" baseline="30000" dirty="0" smtClean="0">
                      <a:solidFill>
                        <a:schemeClr val="bg1"/>
                      </a:solidFill>
                      <a:latin typeface="Times New Roman" pitchFamily="18" charset="0"/>
                      <a:ea typeface="Arial" pitchFamily="34" charset="0"/>
                      <a:cs typeface="Times New Roman" pitchFamily="18" charset="0"/>
                    </a:rPr>
                    <a:t>4</a:t>
                  </a:r>
                  <a:endParaRPr kumimoji="0" lang="fr-FR" sz="2200" b="1"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62" name="Zone de texte 2"/>
                <p:cNvSpPr txBox="1">
                  <a:spLocks noChangeArrowheads="1"/>
                </p:cNvSpPr>
                <p:nvPr/>
              </p:nvSpPr>
              <p:spPr bwMode="auto">
                <a:xfrm>
                  <a:off x="5901816" y="3325153"/>
                  <a:ext cx="855410" cy="366610"/>
                </a:xfrm>
                <a:prstGeom prst="rect">
                  <a:avLst/>
                </a:prstGeom>
                <a:grp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ar-DZ" sz="22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2200</a:t>
                  </a:r>
                  <a:endParaRPr kumimoji="0" lang="fr-FR" sz="22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endParaRPr kumimoji="0" lang="fr-FR" sz="2200" b="1"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63" name="Zone de texte 2"/>
                <p:cNvSpPr txBox="1">
                  <a:spLocks noChangeArrowheads="1"/>
                </p:cNvSpPr>
                <p:nvPr/>
              </p:nvSpPr>
              <p:spPr bwMode="auto">
                <a:xfrm>
                  <a:off x="6850633" y="3429000"/>
                  <a:ext cx="304800" cy="429553"/>
                </a:xfrm>
                <a:prstGeom prst="rect">
                  <a:avLst/>
                </a:prstGeom>
                <a:grp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defTabSz="914400" rtl="0" eaLnBrk="1" fontAlgn="base" latinLnBrk="0" hangingPunct="1">
                    <a:lnSpc>
                      <a:spcPct val="100000"/>
                    </a:lnSpc>
                    <a:spcBef>
                      <a:spcPct val="0"/>
                    </a:spcBef>
                    <a:spcAft>
                      <a:spcPts val="1000"/>
                    </a:spcAft>
                    <a:buClrTx/>
                    <a:buSzTx/>
                    <a:buFontTx/>
                    <a:buNone/>
                    <a:tabLst/>
                  </a:pPr>
                  <a:r>
                    <a:rPr kumimoji="0" lang="ar-DZ" sz="2200" b="1" i="0" u="none" strike="noStrike" cap="none" normalizeH="0" baseline="0" dirty="0" smtClean="0">
                      <a:ln>
                        <a:noFill/>
                      </a:ln>
                      <a:solidFill>
                        <a:srgbClr val="FF0000"/>
                      </a:solidFill>
                      <a:effectLst/>
                      <a:latin typeface="Times New Roman" pitchFamily="18" charset="0"/>
                      <a:ea typeface="Arial" pitchFamily="34" charset="0"/>
                      <a:cs typeface="Times New Roman" pitchFamily="18" charset="0"/>
                    </a:rPr>
                    <a:t>+</a:t>
                  </a:r>
                  <a:endParaRPr kumimoji="0" lang="fr-FR" sz="2200" b="1" i="0" u="none" strike="noStrike" cap="none" normalizeH="0" baseline="0" dirty="0" smtClean="0">
                    <a:ln>
                      <a:noFill/>
                    </a:ln>
                    <a:solidFill>
                      <a:srgbClr val="FF0000"/>
                    </a:solidFill>
                    <a:effectLst/>
                    <a:latin typeface="Times New Roman" pitchFamily="18" charset="0"/>
                    <a:ea typeface="Arial" pitchFamily="34" charset="0"/>
                    <a:cs typeface="Times New Roman" pitchFamily="18" charset="0"/>
                  </a:endParaRPr>
                </a:p>
              </p:txBody>
            </p:sp>
            <p:cxnSp>
              <p:nvCxnSpPr>
                <p:cNvPr id="64" name="Connecteur droit 63"/>
                <p:cNvCxnSpPr/>
                <p:nvPr/>
              </p:nvCxnSpPr>
              <p:spPr>
                <a:xfrm>
                  <a:off x="5919025" y="3719379"/>
                  <a:ext cx="914400" cy="1588"/>
                </a:xfrm>
                <a:prstGeom prst="line">
                  <a:avLst/>
                </a:prstGeom>
                <a:grpFill/>
                <a:ln w="38100">
                  <a:solidFill>
                    <a:schemeClr val="bg1"/>
                  </a:solidFill>
                </a:ln>
              </p:spPr>
              <p:style>
                <a:lnRef idx="1">
                  <a:schemeClr val="accent1"/>
                </a:lnRef>
                <a:fillRef idx="0">
                  <a:schemeClr val="accent1"/>
                </a:fillRef>
                <a:effectRef idx="0">
                  <a:schemeClr val="accent1"/>
                </a:effectRef>
                <a:fontRef idx="minor">
                  <a:schemeClr val="tx1"/>
                </a:fontRef>
              </p:style>
            </p:cxnSp>
            <p:sp>
              <p:nvSpPr>
                <p:cNvPr id="65" name="Zone de texte 2"/>
                <p:cNvSpPr txBox="1">
                  <a:spLocks noChangeArrowheads="1"/>
                </p:cNvSpPr>
                <p:nvPr/>
              </p:nvSpPr>
              <p:spPr bwMode="auto">
                <a:xfrm>
                  <a:off x="7187388" y="3711400"/>
                  <a:ext cx="931609" cy="451953"/>
                </a:xfrm>
                <a:prstGeom prst="rect">
                  <a:avLst/>
                </a:prstGeom>
                <a:grp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lvl="0" algn="ctr" fontAlgn="base">
                    <a:spcBef>
                      <a:spcPct val="0"/>
                    </a:spcBef>
                    <a:spcAft>
                      <a:spcPts val="1000"/>
                    </a:spcAft>
                  </a:pPr>
                  <a:r>
                    <a:rPr lang="fr-FR" sz="2200" b="1" dirty="0" smtClean="0">
                      <a:solidFill>
                        <a:schemeClr val="bg1"/>
                      </a:solidFill>
                      <a:latin typeface="Times New Roman" pitchFamily="18" charset="0"/>
                      <a:ea typeface="Arial" pitchFamily="34" charset="0"/>
                      <a:cs typeface="Times New Roman" pitchFamily="18" charset="0"/>
                    </a:rPr>
                    <a:t>1.20</a:t>
                  </a:r>
                  <a:r>
                    <a:rPr lang="ar-DZ" sz="2200" b="1" baseline="30000" dirty="0" smtClean="0">
                      <a:solidFill>
                        <a:schemeClr val="bg1"/>
                      </a:solidFill>
                      <a:latin typeface="Times New Roman" pitchFamily="18" charset="0"/>
                      <a:ea typeface="Arial" pitchFamily="34" charset="0"/>
                      <a:cs typeface="Times New Roman" pitchFamily="18" charset="0"/>
                    </a:rPr>
                    <a:t>5</a:t>
                  </a:r>
                  <a:endParaRPr kumimoji="0" lang="fr-FR" sz="2200" b="1"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66" name="Zone de texte 2"/>
                <p:cNvSpPr txBox="1">
                  <a:spLocks noChangeArrowheads="1"/>
                </p:cNvSpPr>
                <p:nvPr/>
              </p:nvSpPr>
              <p:spPr bwMode="auto">
                <a:xfrm>
                  <a:off x="7187388" y="3325153"/>
                  <a:ext cx="931610" cy="353711"/>
                </a:xfrm>
                <a:prstGeom prst="rect">
                  <a:avLst/>
                </a:prstGeom>
                <a:grp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ar-DZ" sz="22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2800</a:t>
                  </a:r>
                  <a:endParaRPr kumimoji="0" lang="fr-FR" sz="22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endParaRPr kumimoji="0" lang="fr-FR" sz="2200" b="1" i="0" u="none" strike="noStrike" cap="none" normalizeH="0" baseline="0" dirty="0" smtClean="0">
                    <a:ln>
                      <a:noFill/>
                    </a:ln>
                    <a:solidFill>
                      <a:schemeClr val="bg1"/>
                    </a:solidFill>
                    <a:effectLst/>
                    <a:latin typeface="Times New Roman" pitchFamily="18" charset="0"/>
                    <a:cs typeface="Times New Roman" pitchFamily="18" charset="0"/>
                  </a:endParaRPr>
                </a:p>
              </p:txBody>
            </p:sp>
            <p:cxnSp>
              <p:nvCxnSpPr>
                <p:cNvPr id="67" name="Connecteur droit 66"/>
                <p:cNvCxnSpPr/>
                <p:nvPr/>
              </p:nvCxnSpPr>
              <p:spPr>
                <a:xfrm>
                  <a:off x="7219345" y="3706480"/>
                  <a:ext cx="914400" cy="1588"/>
                </a:xfrm>
                <a:prstGeom prst="line">
                  <a:avLst/>
                </a:prstGeom>
                <a:grpFill/>
                <a:ln w="38100">
                  <a:solidFill>
                    <a:schemeClr val="bg1"/>
                  </a:solidFill>
                </a:ln>
              </p:spPr>
              <p:style>
                <a:lnRef idx="1">
                  <a:schemeClr val="accent1"/>
                </a:lnRef>
                <a:fillRef idx="0">
                  <a:schemeClr val="accent1"/>
                </a:fillRef>
                <a:effectRef idx="0">
                  <a:schemeClr val="accent1"/>
                </a:effectRef>
                <a:fontRef idx="minor">
                  <a:schemeClr val="tx1"/>
                </a:fontRef>
              </p:style>
            </p:cxnSp>
            <p:sp>
              <p:nvSpPr>
                <p:cNvPr id="68" name="Rectangle 67"/>
                <p:cNvSpPr/>
                <p:nvPr/>
              </p:nvSpPr>
              <p:spPr>
                <a:xfrm>
                  <a:off x="1388808" y="3505200"/>
                  <a:ext cx="1021946" cy="430887"/>
                </a:xfrm>
                <a:prstGeom prst="rect">
                  <a:avLst/>
                </a:prstGeom>
                <a:grpFill/>
              </p:spPr>
              <p:txBody>
                <a:bodyPr wrap="none">
                  <a:spAutoFit/>
                </a:bodyPr>
                <a:lstStyle/>
                <a:p>
                  <a:r>
                    <a:rPr lang="fr-FR" sz="2200" b="1" dirty="0" smtClean="0">
                      <a:solidFill>
                        <a:schemeClr val="bg1"/>
                      </a:solidFill>
                      <a:latin typeface="Times New Roman" pitchFamily="18" charset="0"/>
                      <a:ea typeface="Arial" pitchFamily="34" charset="0"/>
                      <a:cs typeface="Times New Roman" pitchFamily="18" charset="0"/>
                    </a:rPr>
                    <a:t>VAN</a:t>
                  </a:r>
                  <a:r>
                    <a:rPr lang="fr-FR" sz="2200" b="1" baseline="-25000" dirty="0" smtClean="0">
                      <a:solidFill>
                        <a:srgbClr val="FF0000"/>
                      </a:solidFill>
                      <a:latin typeface="Times New Roman" pitchFamily="18" charset="0"/>
                      <a:ea typeface="Arial" pitchFamily="34" charset="0"/>
                      <a:cs typeface="Times New Roman" pitchFamily="18" charset="0"/>
                    </a:rPr>
                    <a:t>1</a:t>
                  </a:r>
                  <a:r>
                    <a:rPr lang="fr-FR" sz="2200" b="1" dirty="0" smtClean="0">
                      <a:solidFill>
                        <a:schemeClr val="bg1"/>
                      </a:solidFill>
                      <a:latin typeface="Times New Roman" pitchFamily="18" charset="0"/>
                      <a:ea typeface="Arial" pitchFamily="34" charset="0"/>
                      <a:cs typeface="Times New Roman" pitchFamily="18" charset="0"/>
                    </a:rPr>
                    <a:t>=</a:t>
                  </a:r>
                  <a:endParaRPr lang="fr-FR" sz="2200" dirty="0"/>
                </a:p>
              </p:txBody>
            </p:sp>
            <p:sp>
              <p:nvSpPr>
                <p:cNvPr id="69" name="Zone de texte 2"/>
                <p:cNvSpPr txBox="1">
                  <a:spLocks noChangeArrowheads="1"/>
                </p:cNvSpPr>
                <p:nvPr/>
              </p:nvSpPr>
              <p:spPr bwMode="auto">
                <a:xfrm>
                  <a:off x="8173068" y="3456289"/>
                  <a:ext cx="1064340" cy="506111"/>
                </a:xfrm>
                <a:prstGeom prst="rect">
                  <a:avLst/>
                </a:prstGeom>
                <a:grp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defTabSz="914400" rtl="0" eaLnBrk="1" fontAlgn="base" latinLnBrk="0" hangingPunct="1">
                    <a:lnSpc>
                      <a:spcPct val="100000"/>
                    </a:lnSpc>
                    <a:spcBef>
                      <a:spcPct val="0"/>
                    </a:spcBef>
                    <a:spcAft>
                      <a:spcPts val="1000"/>
                    </a:spcAft>
                    <a:buClrTx/>
                    <a:buSzTx/>
                    <a:buFontTx/>
                    <a:buNone/>
                    <a:tabLst/>
                  </a:pPr>
                  <a:r>
                    <a:rPr lang="fr-FR" sz="2200" b="1" dirty="0" smtClean="0">
                      <a:solidFill>
                        <a:schemeClr val="bg1"/>
                      </a:solidFill>
                      <a:latin typeface="Times New Roman" pitchFamily="18" charset="0"/>
                      <a:ea typeface="Arial" pitchFamily="34" charset="0"/>
                      <a:cs typeface="Times New Roman" pitchFamily="18" charset="0"/>
                    </a:rPr>
                    <a:t>-3000=</a:t>
                  </a:r>
                  <a:endParaRPr kumimoji="0" lang="fr-FR" sz="22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endParaRPr kumimoji="0" lang="fr-FR" sz="2200" b="1" i="0" u="none" strike="noStrike" cap="none" normalizeH="0" baseline="0" dirty="0" smtClean="0">
                    <a:ln>
                      <a:noFill/>
                    </a:ln>
                    <a:solidFill>
                      <a:schemeClr val="bg1"/>
                    </a:solidFill>
                    <a:effectLst/>
                    <a:latin typeface="Times New Roman" pitchFamily="18" charset="0"/>
                    <a:cs typeface="Times New Roman" pitchFamily="18" charset="0"/>
                  </a:endParaRPr>
                </a:p>
              </p:txBody>
            </p:sp>
          </p:grpSp>
          <p:sp>
            <p:nvSpPr>
              <p:cNvPr id="49" name="Zone de texte 2"/>
              <p:cNvSpPr txBox="1">
                <a:spLocks noChangeArrowheads="1"/>
              </p:cNvSpPr>
              <p:nvPr/>
            </p:nvSpPr>
            <p:spPr bwMode="auto">
              <a:xfrm>
                <a:off x="2209800" y="3352800"/>
                <a:ext cx="703009" cy="353711"/>
              </a:xfrm>
              <a:prstGeom prst="rect">
                <a:avLst/>
              </a:prstGeom>
              <a:solidFill>
                <a:srgbClr val="FFFF00"/>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fr-FR" sz="22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500</a:t>
                </a:r>
              </a:p>
              <a:p>
                <a:pPr marL="0" marR="0" lvl="0" indent="0" algn="ctr" defTabSz="914400" rtl="0" eaLnBrk="1" fontAlgn="base" latinLnBrk="0" hangingPunct="1">
                  <a:lnSpc>
                    <a:spcPct val="100000"/>
                  </a:lnSpc>
                  <a:spcBef>
                    <a:spcPct val="0"/>
                  </a:spcBef>
                  <a:spcAft>
                    <a:spcPct val="0"/>
                  </a:spcAft>
                  <a:buClrTx/>
                  <a:buSzTx/>
                  <a:buFontTx/>
                  <a:buNone/>
                  <a:tabLst/>
                </a:pPr>
                <a:endParaRPr kumimoji="0" lang="fr-FR" sz="2200" b="1" i="0" u="none" strike="noStrike" cap="none" normalizeH="0" baseline="0" dirty="0" smtClean="0">
                  <a:ln>
                    <a:noFill/>
                  </a:ln>
                  <a:solidFill>
                    <a:schemeClr val="bg1"/>
                  </a:solidFill>
                  <a:effectLst/>
                  <a:latin typeface="Times New Roman" pitchFamily="18" charset="0"/>
                  <a:cs typeface="Times New Roman" pitchFamily="18" charset="0"/>
                </a:endParaRPr>
              </a:p>
            </p:txBody>
          </p:sp>
        </p:grpSp>
        <p:sp>
          <p:nvSpPr>
            <p:cNvPr id="45" name="Zone de texte 2"/>
            <p:cNvSpPr txBox="1">
              <a:spLocks noChangeArrowheads="1"/>
            </p:cNvSpPr>
            <p:nvPr/>
          </p:nvSpPr>
          <p:spPr bwMode="auto">
            <a:xfrm>
              <a:off x="-29496" y="3141408"/>
              <a:ext cx="1143000" cy="380813"/>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lvl="0" fontAlgn="base">
                <a:spcBef>
                  <a:spcPct val="0"/>
                </a:spcBef>
                <a:spcAft>
                  <a:spcPts val="1000"/>
                </a:spcAft>
              </a:pPr>
              <a:r>
                <a:rPr lang="fr-FR" sz="2400" b="1" dirty="0" smtClean="0">
                  <a:solidFill>
                    <a:srgbClr val="FF0000"/>
                  </a:solidFill>
                  <a:latin typeface="Times New Roman" pitchFamily="18" charset="0"/>
                  <a:ea typeface="Arial" pitchFamily="34" charset="0"/>
                  <a:cs typeface="Times New Roman" pitchFamily="18" charset="0"/>
                </a:rPr>
                <a:t>i</a:t>
              </a:r>
              <a:r>
                <a:rPr lang="fr-FR" sz="2400" b="1" baseline="-25000" dirty="0" smtClean="0">
                  <a:solidFill>
                    <a:srgbClr val="FF0000"/>
                  </a:solidFill>
                  <a:latin typeface="Times New Roman" pitchFamily="18" charset="0"/>
                  <a:ea typeface="Arial" pitchFamily="34" charset="0"/>
                  <a:cs typeface="Times New Roman" pitchFamily="18" charset="0"/>
                </a:rPr>
                <a:t>1</a:t>
              </a:r>
              <a:r>
                <a:rPr kumimoji="0" lang="fr-FR" sz="22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=20%</a:t>
              </a:r>
              <a:endParaRPr kumimoji="0" lang="fr-FR" sz="22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46" name="Rectangle 45"/>
            <p:cNvSpPr/>
            <p:nvPr/>
          </p:nvSpPr>
          <p:spPr>
            <a:xfrm>
              <a:off x="1828800" y="3859164"/>
              <a:ext cx="1534394" cy="461665"/>
            </a:xfrm>
            <a:prstGeom prst="rect">
              <a:avLst/>
            </a:prstGeom>
          </p:spPr>
          <p:txBody>
            <a:bodyPr wrap="none">
              <a:spAutoFit/>
            </a:bodyPr>
            <a:lstStyle/>
            <a:p>
              <a:r>
                <a:rPr lang="fr-FR" sz="2400" b="1" dirty="0" smtClean="0">
                  <a:solidFill>
                    <a:srgbClr val="C00000"/>
                  </a:solidFill>
                  <a:latin typeface="Times New Roman" pitchFamily="18" charset="0"/>
                  <a:ea typeface="Arial" pitchFamily="34" charset="0"/>
                  <a:cs typeface="Times New Roman" pitchFamily="18" charset="0"/>
                </a:rPr>
                <a:t>=246.40&gt;0</a:t>
              </a:r>
              <a:endParaRPr lang="fr-FR" sz="2400" dirty="0">
                <a:solidFill>
                  <a:srgbClr val="C00000"/>
                </a:solidFill>
              </a:endParaRPr>
            </a:p>
          </p:txBody>
        </p:sp>
        <p:sp>
          <p:nvSpPr>
            <p:cNvPr id="47" name="Flèche droite 414"/>
            <p:cNvSpPr>
              <a:spLocks noChangeArrowheads="1"/>
            </p:cNvSpPr>
            <p:nvPr/>
          </p:nvSpPr>
          <p:spPr bwMode="auto">
            <a:xfrm>
              <a:off x="1037304" y="3276600"/>
              <a:ext cx="245808" cy="152400"/>
            </a:xfrm>
            <a:prstGeom prst="rightArrow">
              <a:avLst>
                <a:gd name="adj1" fmla="val 50000"/>
                <a:gd name="adj2" fmla="val 50000"/>
              </a:avLst>
            </a:prstGeom>
            <a:solidFill>
              <a:srgbClr val="000000"/>
            </a:solidFill>
            <a:ln w="25400" algn="ctr">
              <a:solidFill>
                <a:srgbClr val="000000"/>
              </a:solidFill>
              <a:miter lim="800000"/>
              <a:headEnd/>
              <a:tailEnd/>
            </a:ln>
          </p:spPr>
          <p:txBody>
            <a:bodyPr vert="horz" wrap="square" lIns="91440" tIns="45720" rIns="91440" bIns="45720" numCol="1" anchor="ctr" anchorCtr="0" compatLnSpc="1">
              <a:prstTxWarp prst="textNoShape">
                <a:avLst/>
              </a:prstTxWarp>
            </a:bodyPr>
            <a:lstStyle/>
            <a:p>
              <a:endParaRPr lang="fr-FR" sz="2800">
                <a:solidFill>
                  <a:schemeClr val="bg1"/>
                </a:solidFill>
                <a:latin typeface="Times New Roman" pitchFamily="18" charset="0"/>
                <a:cs typeface="Times New Roman" pitchFamily="18" charset="0"/>
              </a:endParaRPr>
            </a:p>
          </p:txBody>
        </p:sp>
      </p:grpSp>
      <p:grpSp>
        <p:nvGrpSpPr>
          <p:cNvPr id="70" name="Groupe 69"/>
          <p:cNvGrpSpPr/>
          <p:nvPr/>
        </p:nvGrpSpPr>
        <p:grpSpPr>
          <a:xfrm>
            <a:off x="19668" y="5432771"/>
            <a:ext cx="9124332" cy="1349029"/>
            <a:chOff x="0" y="2971800"/>
            <a:chExt cx="9124332" cy="1349029"/>
          </a:xfrm>
        </p:grpSpPr>
        <p:grpSp>
          <p:nvGrpSpPr>
            <p:cNvPr id="71" name="Groupe 37"/>
            <p:cNvGrpSpPr/>
            <p:nvPr/>
          </p:nvGrpSpPr>
          <p:grpSpPr>
            <a:xfrm>
              <a:off x="1275732" y="2971800"/>
              <a:ext cx="7848600" cy="838200"/>
              <a:chOff x="0" y="3352800"/>
              <a:chExt cx="7848600" cy="838200"/>
            </a:xfrm>
          </p:grpSpPr>
          <p:grpSp>
            <p:nvGrpSpPr>
              <p:cNvPr id="75" name="Groupe 33"/>
              <p:cNvGrpSpPr/>
              <p:nvPr/>
            </p:nvGrpSpPr>
            <p:grpSpPr>
              <a:xfrm>
                <a:off x="0" y="3352800"/>
                <a:ext cx="7848600" cy="838200"/>
                <a:chOff x="1388808" y="3325153"/>
                <a:chExt cx="7848600" cy="838200"/>
              </a:xfrm>
              <a:solidFill>
                <a:srgbClr val="FFFF00"/>
              </a:solidFill>
            </p:grpSpPr>
            <p:sp>
              <p:nvSpPr>
                <p:cNvPr id="77" name="Zone de texte 2"/>
                <p:cNvSpPr txBox="1">
                  <a:spLocks noChangeArrowheads="1"/>
                </p:cNvSpPr>
                <p:nvPr/>
              </p:nvSpPr>
              <p:spPr bwMode="auto">
                <a:xfrm>
                  <a:off x="2286000" y="3733800"/>
                  <a:ext cx="855408" cy="429553"/>
                </a:xfrm>
                <a:prstGeom prst="rect">
                  <a:avLst/>
                </a:prstGeom>
                <a:grp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lvl="0" algn="ctr" fontAlgn="base">
                    <a:spcBef>
                      <a:spcPct val="0"/>
                    </a:spcBef>
                    <a:spcAft>
                      <a:spcPts val="1000"/>
                    </a:spcAft>
                  </a:pPr>
                  <a:r>
                    <a:rPr lang="fr-FR" sz="2200" b="1" dirty="0" smtClean="0">
                      <a:solidFill>
                        <a:schemeClr val="bg1"/>
                      </a:solidFill>
                      <a:latin typeface="Times New Roman" pitchFamily="18" charset="0"/>
                      <a:ea typeface="Arial" pitchFamily="34" charset="0"/>
                      <a:cs typeface="Times New Roman" pitchFamily="18" charset="0"/>
                    </a:rPr>
                    <a:t>1.25</a:t>
                  </a:r>
                  <a:r>
                    <a:rPr lang="fr-FR" sz="2200" b="1" baseline="30000" dirty="0" smtClean="0">
                      <a:solidFill>
                        <a:schemeClr val="bg1"/>
                      </a:solidFill>
                      <a:latin typeface="Times New Roman" pitchFamily="18" charset="0"/>
                      <a:ea typeface="Arial" pitchFamily="34" charset="0"/>
                      <a:cs typeface="Times New Roman" pitchFamily="18" charset="0"/>
                    </a:rPr>
                    <a:t>1</a:t>
                  </a:r>
                  <a:endParaRPr kumimoji="0" lang="fr-FR" sz="2200" b="1"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78" name="Zone de texte 2"/>
                <p:cNvSpPr txBox="1">
                  <a:spLocks noChangeArrowheads="1"/>
                </p:cNvSpPr>
                <p:nvPr/>
              </p:nvSpPr>
              <p:spPr bwMode="auto">
                <a:xfrm>
                  <a:off x="2285999" y="3325153"/>
                  <a:ext cx="855409" cy="376111"/>
                </a:xfrm>
                <a:prstGeom prst="rect">
                  <a:avLst/>
                </a:prstGeom>
                <a:grp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ar-DZ" sz="22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300</a:t>
                  </a:r>
                  <a:endParaRPr kumimoji="0" lang="fr-FR" sz="22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endParaRPr kumimoji="0" lang="fr-FR" sz="2200" b="1"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79" name="Zone de texte 2"/>
                <p:cNvSpPr txBox="1">
                  <a:spLocks noChangeArrowheads="1"/>
                </p:cNvSpPr>
                <p:nvPr/>
              </p:nvSpPr>
              <p:spPr bwMode="auto">
                <a:xfrm>
                  <a:off x="3217609" y="3463190"/>
                  <a:ext cx="228600" cy="395363"/>
                </a:xfrm>
                <a:prstGeom prst="rect">
                  <a:avLst/>
                </a:prstGeom>
                <a:grp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defTabSz="914400" rtl="0" eaLnBrk="1" fontAlgn="base" latinLnBrk="0" hangingPunct="1">
                    <a:lnSpc>
                      <a:spcPct val="100000"/>
                    </a:lnSpc>
                    <a:spcBef>
                      <a:spcPct val="0"/>
                    </a:spcBef>
                    <a:spcAft>
                      <a:spcPts val="1000"/>
                    </a:spcAft>
                    <a:buClrTx/>
                    <a:buSzTx/>
                    <a:buFontTx/>
                    <a:buNone/>
                    <a:tabLst/>
                  </a:pPr>
                  <a:r>
                    <a:rPr kumimoji="0" lang="ar-DZ" sz="2200" b="1" i="0" u="none" strike="noStrike" cap="none" normalizeH="0" baseline="0" dirty="0" smtClean="0">
                      <a:ln>
                        <a:noFill/>
                      </a:ln>
                      <a:solidFill>
                        <a:srgbClr val="FF0000"/>
                      </a:solidFill>
                      <a:effectLst/>
                      <a:latin typeface="Times New Roman" pitchFamily="18" charset="0"/>
                      <a:ea typeface="Arial" pitchFamily="34" charset="0"/>
                      <a:cs typeface="Times New Roman" pitchFamily="18" charset="0"/>
                    </a:rPr>
                    <a:t>+</a:t>
                  </a:r>
                  <a:endParaRPr kumimoji="0" lang="fr-FR" sz="2200" b="1" i="0" u="none" strike="noStrike" cap="none" normalizeH="0" baseline="0" dirty="0" smtClean="0">
                    <a:ln>
                      <a:noFill/>
                    </a:ln>
                    <a:solidFill>
                      <a:srgbClr val="FF0000"/>
                    </a:solidFill>
                    <a:effectLst/>
                    <a:latin typeface="Times New Roman" pitchFamily="18" charset="0"/>
                    <a:ea typeface="Arial" pitchFamily="34" charset="0"/>
                    <a:cs typeface="Times New Roman" pitchFamily="18" charset="0"/>
                  </a:endParaRPr>
                </a:p>
              </p:txBody>
            </p:sp>
            <p:cxnSp>
              <p:nvCxnSpPr>
                <p:cNvPr id="80" name="Connecteur droit 79"/>
                <p:cNvCxnSpPr/>
                <p:nvPr/>
              </p:nvCxnSpPr>
              <p:spPr>
                <a:xfrm>
                  <a:off x="2286000" y="3733800"/>
                  <a:ext cx="914400" cy="1588"/>
                </a:xfrm>
                <a:prstGeom prst="line">
                  <a:avLst/>
                </a:prstGeom>
                <a:grpFill/>
                <a:ln w="38100">
                  <a:solidFill>
                    <a:schemeClr val="bg1"/>
                  </a:solidFill>
                </a:ln>
              </p:spPr>
              <p:style>
                <a:lnRef idx="1">
                  <a:schemeClr val="accent1"/>
                </a:lnRef>
                <a:fillRef idx="0">
                  <a:schemeClr val="accent1"/>
                </a:fillRef>
                <a:effectRef idx="0">
                  <a:schemeClr val="accent1"/>
                </a:effectRef>
                <a:fontRef idx="minor">
                  <a:schemeClr val="tx1"/>
                </a:fontRef>
              </p:style>
            </p:cxnSp>
            <p:sp>
              <p:nvSpPr>
                <p:cNvPr id="81" name="Zone de texte 2"/>
                <p:cNvSpPr txBox="1">
                  <a:spLocks noChangeArrowheads="1"/>
                </p:cNvSpPr>
                <p:nvPr/>
              </p:nvSpPr>
              <p:spPr bwMode="auto">
                <a:xfrm>
                  <a:off x="3522408" y="3738720"/>
                  <a:ext cx="855409" cy="424633"/>
                </a:xfrm>
                <a:prstGeom prst="rect">
                  <a:avLst/>
                </a:prstGeom>
                <a:grp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lvl="0" algn="ctr" fontAlgn="base">
                    <a:spcBef>
                      <a:spcPct val="0"/>
                    </a:spcBef>
                    <a:spcAft>
                      <a:spcPts val="1000"/>
                    </a:spcAft>
                  </a:pPr>
                  <a:r>
                    <a:rPr lang="fr-FR" sz="2200" b="1" dirty="0" smtClean="0">
                      <a:solidFill>
                        <a:schemeClr val="bg1"/>
                      </a:solidFill>
                      <a:latin typeface="Times New Roman" pitchFamily="18" charset="0"/>
                      <a:ea typeface="Arial" pitchFamily="34" charset="0"/>
                      <a:cs typeface="Times New Roman" pitchFamily="18" charset="0"/>
                    </a:rPr>
                    <a:t>1.25</a:t>
                  </a:r>
                  <a:r>
                    <a:rPr lang="ar-DZ" sz="2200" b="1" baseline="30000" dirty="0" smtClean="0">
                      <a:solidFill>
                        <a:schemeClr val="bg1"/>
                      </a:solidFill>
                      <a:latin typeface="Times New Roman" pitchFamily="18" charset="0"/>
                      <a:ea typeface="Arial" pitchFamily="34" charset="0"/>
                      <a:cs typeface="Times New Roman" pitchFamily="18" charset="0"/>
                    </a:rPr>
                    <a:t>2</a:t>
                  </a:r>
                  <a:endParaRPr kumimoji="0" lang="fr-FR" sz="2200" b="1"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82" name="Zone de texte 2"/>
                <p:cNvSpPr txBox="1">
                  <a:spLocks noChangeArrowheads="1"/>
                </p:cNvSpPr>
                <p:nvPr/>
              </p:nvSpPr>
              <p:spPr bwMode="auto">
                <a:xfrm>
                  <a:off x="4436808" y="3468110"/>
                  <a:ext cx="297432" cy="390443"/>
                </a:xfrm>
                <a:prstGeom prst="rect">
                  <a:avLst/>
                </a:prstGeom>
                <a:grp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defTabSz="914400" rtl="0" eaLnBrk="1" fontAlgn="base" latinLnBrk="0" hangingPunct="1">
                    <a:lnSpc>
                      <a:spcPct val="100000"/>
                    </a:lnSpc>
                    <a:spcBef>
                      <a:spcPct val="0"/>
                    </a:spcBef>
                    <a:spcAft>
                      <a:spcPts val="1000"/>
                    </a:spcAft>
                    <a:buClrTx/>
                    <a:buSzTx/>
                    <a:buFontTx/>
                    <a:buNone/>
                    <a:tabLst/>
                  </a:pPr>
                  <a:r>
                    <a:rPr kumimoji="0" lang="ar-DZ" sz="2200" b="1" i="0" u="none" strike="noStrike" cap="none" normalizeH="0" baseline="0" dirty="0" smtClean="0">
                      <a:ln>
                        <a:noFill/>
                      </a:ln>
                      <a:solidFill>
                        <a:srgbClr val="FF0000"/>
                      </a:solidFill>
                      <a:effectLst/>
                      <a:latin typeface="Times New Roman" pitchFamily="18" charset="0"/>
                      <a:ea typeface="Arial" pitchFamily="34" charset="0"/>
                      <a:cs typeface="Times New Roman" pitchFamily="18" charset="0"/>
                    </a:rPr>
                    <a:t>+</a:t>
                  </a:r>
                  <a:endParaRPr kumimoji="0" lang="fr-FR" sz="2200" b="1" i="0" u="none" strike="noStrike" cap="none" normalizeH="0" baseline="0" dirty="0" smtClean="0">
                    <a:ln>
                      <a:noFill/>
                    </a:ln>
                    <a:solidFill>
                      <a:srgbClr val="FF0000"/>
                    </a:solidFill>
                    <a:effectLst/>
                    <a:latin typeface="Times New Roman" pitchFamily="18" charset="0"/>
                    <a:ea typeface="Arial" pitchFamily="34" charset="0"/>
                    <a:cs typeface="Times New Roman" pitchFamily="18" charset="0"/>
                  </a:endParaRPr>
                </a:p>
              </p:txBody>
            </p:sp>
            <p:cxnSp>
              <p:nvCxnSpPr>
                <p:cNvPr id="83" name="Connecteur droit 82"/>
                <p:cNvCxnSpPr/>
                <p:nvPr/>
              </p:nvCxnSpPr>
              <p:spPr>
                <a:xfrm>
                  <a:off x="3512580" y="3704304"/>
                  <a:ext cx="914400" cy="1588"/>
                </a:xfrm>
                <a:prstGeom prst="line">
                  <a:avLst/>
                </a:prstGeom>
                <a:grpFill/>
                <a:ln w="38100">
                  <a:solidFill>
                    <a:schemeClr val="bg1"/>
                  </a:solidFill>
                </a:ln>
              </p:spPr>
              <p:style>
                <a:lnRef idx="1">
                  <a:schemeClr val="accent1"/>
                </a:lnRef>
                <a:fillRef idx="0">
                  <a:schemeClr val="accent1"/>
                </a:fillRef>
                <a:effectRef idx="0">
                  <a:schemeClr val="accent1"/>
                </a:effectRef>
                <a:fontRef idx="minor">
                  <a:schemeClr val="tx1"/>
                </a:fontRef>
              </p:style>
            </p:cxnSp>
            <p:sp>
              <p:nvSpPr>
                <p:cNvPr id="84" name="Zone de texte 2"/>
                <p:cNvSpPr txBox="1">
                  <a:spLocks noChangeArrowheads="1"/>
                </p:cNvSpPr>
                <p:nvPr/>
              </p:nvSpPr>
              <p:spPr bwMode="auto">
                <a:xfrm>
                  <a:off x="4724400" y="3739047"/>
                  <a:ext cx="855409" cy="424306"/>
                </a:xfrm>
                <a:prstGeom prst="rect">
                  <a:avLst/>
                </a:prstGeom>
                <a:grp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lvl="0" algn="ctr" fontAlgn="base">
                    <a:spcBef>
                      <a:spcPct val="0"/>
                    </a:spcBef>
                    <a:spcAft>
                      <a:spcPts val="1000"/>
                    </a:spcAft>
                  </a:pPr>
                  <a:r>
                    <a:rPr lang="fr-FR" sz="2200" b="1" dirty="0" smtClean="0">
                      <a:solidFill>
                        <a:schemeClr val="bg1"/>
                      </a:solidFill>
                      <a:latin typeface="Times New Roman" pitchFamily="18" charset="0"/>
                      <a:ea typeface="Arial" pitchFamily="34" charset="0"/>
                      <a:cs typeface="Times New Roman" pitchFamily="18" charset="0"/>
                    </a:rPr>
                    <a:t>1.25</a:t>
                  </a:r>
                  <a:r>
                    <a:rPr lang="ar-DZ" sz="2200" b="1" baseline="30000" dirty="0" smtClean="0">
                      <a:solidFill>
                        <a:schemeClr val="bg1"/>
                      </a:solidFill>
                      <a:latin typeface="Times New Roman" pitchFamily="18" charset="0"/>
                      <a:ea typeface="Arial" pitchFamily="34" charset="0"/>
                      <a:cs typeface="Times New Roman" pitchFamily="18" charset="0"/>
                    </a:rPr>
                    <a:t>3</a:t>
                  </a:r>
                  <a:endParaRPr kumimoji="0" lang="fr-FR" sz="2200" b="1"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85" name="Zone de texte 2"/>
                <p:cNvSpPr txBox="1">
                  <a:spLocks noChangeArrowheads="1"/>
                </p:cNvSpPr>
                <p:nvPr/>
              </p:nvSpPr>
              <p:spPr bwMode="auto">
                <a:xfrm>
                  <a:off x="4798140" y="3325153"/>
                  <a:ext cx="703010" cy="381358"/>
                </a:xfrm>
                <a:prstGeom prst="rect">
                  <a:avLst/>
                </a:prstGeom>
                <a:grp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lang="ar-DZ" sz="2200" b="1" dirty="0" smtClean="0">
                      <a:solidFill>
                        <a:schemeClr val="bg1"/>
                      </a:solidFill>
                      <a:latin typeface="Times New Roman" pitchFamily="18" charset="0"/>
                      <a:cs typeface="Times New Roman" pitchFamily="18" charset="0"/>
                    </a:rPr>
                    <a:t>800</a:t>
                  </a:r>
                  <a:endParaRPr kumimoji="0" lang="fr-FR" sz="2200" b="1"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86" name="Zone de texte 2"/>
                <p:cNvSpPr txBox="1">
                  <a:spLocks noChangeArrowheads="1"/>
                </p:cNvSpPr>
                <p:nvPr/>
              </p:nvSpPr>
              <p:spPr bwMode="auto">
                <a:xfrm>
                  <a:off x="5577348" y="3477553"/>
                  <a:ext cx="290052" cy="390116"/>
                </a:xfrm>
                <a:prstGeom prst="rect">
                  <a:avLst/>
                </a:prstGeom>
                <a:grp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defTabSz="914400" rtl="0" eaLnBrk="1" fontAlgn="base" latinLnBrk="0" hangingPunct="1">
                    <a:lnSpc>
                      <a:spcPct val="100000"/>
                    </a:lnSpc>
                    <a:spcBef>
                      <a:spcPct val="0"/>
                    </a:spcBef>
                    <a:spcAft>
                      <a:spcPts val="1000"/>
                    </a:spcAft>
                    <a:buClrTx/>
                    <a:buSzTx/>
                    <a:buFontTx/>
                    <a:buNone/>
                    <a:tabLst/>
                  </a:pPr>
                  <a:r>
                    <a:rPr kumimoji="0" lang="ar-DZ" sz="2200" b="1" i="0" u="none" strike="noStrike" cap="none" normalizeH="0" baseline="0" dirty="0" smtClean="0">
                      <a:ln>
                        <a:noFill/>
                      </a:ln>
                      <a:solidFill>
                        <a:srgbClr val="FF0000"/>
                      </a:solidFill>
                      <a:effectLst/>
                      <a:latin typeface="Times New Roman" pitchFamily="18" charset="0"/>
                      <a:ea typeface="Arial" pitchFamily="34" charset="0"/>
                      <a:cs typeface="Times New Roman" pitchFamily="18" charset="0"/>
                    </a:rPr>
                    <a:t>+</a:t>
                  </a:r>
                  <a:endParaRPr kumimoji="0" lang="fr-FR" sz="2200" b="1" i="0" u="none" strike="noStrike" cap="none" normalizeH="0" baseline="0" dirty="0" smtClean="0">
                    <a:ln>
                      <a:noFill/>
                    </a:ln>
                    <a:solidFill>
                      <a:srgbClr val="FF0000"/>
                    </a:solidFill>
                    <a:effectLst/>
                    <a:latin typeface="Times New Roman" pitchFamily="18" charset="0"/>
                    <a:ea typeface="Arial" pitchFamily="34" charset="0"/>
                    <a:cs typeface="Times New Roman" pitchFamily="18" charset="0"/>
                  </a:endParaRPr>
                </a:p>
              </p:txBody>
            </p:sp>
            <p:cxnSp>
              <p:nvCxnSpPr>
                <p:cNvPr id="87" name="Connecteur droit 86"/>
                <p:cNvCxnSpPr/>
                <p:nvPr/>
              </p:nvCxnSpPr>
              <p:spPr>
                <a:xfrm>
                  <a:off x="4800600" y="3706153"/>
                  <a:ext cx="685800" cy="1588"/>
                </a:xfrm>
                <a:prstGeom prst="line">
                  <a:avLst/>
                </a:prstGeom>
                <a:grpFill/>
                <a:ln w="38100">
                  <a:solidFill>
                    <a:schemeClr val="bg1"/>
                  </a:solidFill>
                </a:ln>
              </p:spPr>
              <p:style>
                <a:lnRef idx="1">
                  <a:schemeClr val="accent1"/>
                </a:lnRef>
                <a:fillRef idx="0">
                  <a:schemeClr val="accent1"/>
                </a:fillRef>
                <a:effectRef idx="0">
                  <a:schemeClr val="accent1"/>
                </a:effectRef>
                <a:fontRef idx="minor">
                  <a:schemeClr val="tx1"/>
                </a:fontRef>
              </p:style>
            </p:cxnSp>
            <p:sp>
              <p:nvSpPr>
                <p:cNvPr id="88" name="Zone de texte 2"/>
                <p:cNvSpPr txBox="1">
                  <a:spLocks noChangeArrowheads="1"/>
                </p:cNvSpPr>
                <p:nvPr/>
              </p:nvSpPr>
              <p:spPr bwMode="auto">
                <a:xfrm>
                  <a:off x="5887068" y="3724299"/>
                  <a:ext cx="931609" cy="439054"/>
                </a:xfrm>
                <a:prstGeom prst="rect">
                  <a:avLst/>
                </a:prstGeom>
                <a:grp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lvl="0" algn="ctr" fontAlgn="base">
                    <a:spcBef>
                      <a:spcPct val="0"/>
                    </a:spcBef>
                    <a:spcAft>
                      <a:spcPts val="1000"/>
                    </a:spcAft>
                  </a:pPr>
                  <a:r>
                    <a:rPr lang="fr-FR" sz="2200" b="1" dirty="0" smtClean="0">
                      <a:solidFill>
                        <a:schemeClr val="bg1"/>
                      </a:solidFill>
                      <a:latin typeface="Times New Roman" pitchFamily="18" charset="0"/>
                      <a:ea typeface="Arial" pitchFamily="34" charset="0"/>
                      <a:cs typeface="Times New Roman" pitchFamily="18" charset="0"/>
                    </a:rPr>
                    <a:t>1.25</a:t>
                  </a:r>
                  <a:r>
                    <a:rPr lang="ar-DZ" sz="2200" b="1" baseline="30000" dirty="0" smtClean="0">
                      <a:solidFill>
                        <a:schemeClr val="bg1"/>
                      </a:solidFill>
                      <a:latin typeface="Times New Roman" pitchFamily="18" charset="0"/>
                      <a:ea typeface="Arial" pitchFamily="34" charset="0"/>
                      <a:cs typeface="Times New Roman" pitchFamily="18" charset="0"/>
                    </a:rPr>
                    <a:t>4</a:t>
                  </a:r>
                  <a:endParaRPr kumimoji="0" lang="fr-FR" sz="2200" b="1"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89" name="Zone de texte 2"/>
                <p:cNvSpPr txBox="1">
                  <a:spLocks noChangeArrowheads="1"/>
                </p:cNvSpPr>
                <p:nvPr/>
              </p:nvSpPr>
              <p:spPr bwMode="auto">
                <a:xfrm>
                  <a:off x="5901816" y="3325153"/>
                  <a:ext cx="855410" cy="366610"/>
                </a:xfrm>
                <a:prstGeom prst="rect">
                  <a:avLst/>
                </a:prstGeom>
                <a:grp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ar-DZ" sz="22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2200</a:t>
                  </a:r>
                  <a:endParaRPr kumimoji="0" lang="fr-FR" sz="22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endParaRPr kumimoji="0" lang="fr-FR" sz="2200" b="1"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90" name="Zone de texte 2"/>
                <p:cNvSpPr txBox="1">
                  <a:spLocks noChangeArrowheads="1"/>
                </p:cNvSpPr>
                <p:nvPr/>
              </p:nvSpPr>
              <p:spPr bwMode="auto">
                <a:xfrm>
                  <a:off x="6850633" y="3429000"/>
                  <a:ext cx="304800" cy="429553"/>
                </a:xfrm>
                <a:prstGeom prst="rect">
                  <a:avLst/>
                </a:prstGeom>
                <a:grp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defTabSz="914400" rtl="0" eaLnBrk="1" fontAlgn="base" latinLnBrk="0" hangingPunct="1">
                    <a:lnSpc>
                      <a:spcPct val="100000"/>
                    </a:lnSpc>
                    <a:spcBef>
                      <a:spcPct val="0"/>
                    </a:spcBef>
                    <a:spcAft>
                      <a:spcPts val="1000"/>
                    </a:spcAft>
                    <a:buClrTx/>
                    <a:buSzTx/>
                    <a:buFontTx/>
                    <a:buNone/>
                    <a:tabLst/>
                  </a:pPr>
                  <a:r>
                    <a:rPr kumimoji="0" lang="ar-DZ" sz="2200" b="1" i="0" u="none" strike="noStrike" cap="none" normalizeH="0" baseline="0" dirty="0" smtClean="0">
                      <a:ln>
                        <a:noFill/>
                      </a:ln>
                      <a:solidFill>
                        <a:srgbClr val="FF0000"/>
                      </a:solidFill>
                      <a:effectLst/>
                      <a:latin typeface="Times New Roman" pitchFamily="18" charset="0"/>
                      <a:ea typeface="Arial" pitchFamily="34" charset="0"/>
                      <a:cs typeface="Times New Roman" pitchFamily="18" charset="0"/>
                    </a:rPr>
                    <a:t>+</a:t>
                  </a:r>
                  <a:endParaRPr kumimoji="0" lang="fr-FR" sz="2200" b="1" i="0" u="none" strike="noStrike" cap="none" normalizeH="0" baseline="0" dirty="0" smtClean="0">
                    <a:ln>
                      <a:noFill/>
                    </a:ln>
                    <a:solidFill>
                      <a:srgbClr val="FF0000"/>
                    </a:solidFill>
                    <a:effectLst/>
                    <a:latin typeface="Times New Roman" pitchFamily="18" charset="0"/>
                    <a:ea typeface="Arial" pitchFamily="34" charset="0"/>
                    <a:cs typeface="Times New Roman" pitchFamily="18" charset="0"/>
                  </a:endParaRPr>
                </a:p>
              </p:txBody>
            </p:sp>
            <p:cxnSp>
              <p:nvCxnSpPr>
                <p:cNvPr id="91" name="Connecteur droit 90"/>
                <p:cNvCxnSpPr/>
                <p:nvPr/>
              </p:nvCxnSpPr>
              <p:spPr>
                <a:xfrm>
                  <a:off x="5919025" y="3719379"/>
                  <a:ext cx="914400" cy="1588"/>
                </a:xfrm>
                <a:prstGeom prst="line">
                  <a:avLst/>
                </a:prstGeom>
                <a:grpFill/>
                <a:ln w="38100">
                  <a:solidFill>
                    <a:schemeClr val="bg1"/>
                  </a:solidFill>
                </a:ln>
              </p:spPr>
              <p:style>
                <a:lnRef idx="1">
                  <a:schemeClr val="accent1"/>
                </a:lnRef>
                <a:fillRef idx="0">
                  <a:schemeClr val="accent1"/>
                </a:fillRef>
                <a:effectRef idx="0">
                  <a:schemeClr val="accent1"/>
                </a:effectRef>
                <a:fontRef idx="minor">
                  <a:schemeClr val="tx1"/>
                </a:fontRef>
              </p:style>
            </p:cxnSp>
            <p:sp>
              <p:nvSpPr>
                <p:cNvPr id="92" name="Zone de texte 2"/>
                <p:cNvSpPr txBox="1">
                  <a:spLocks noChangeArrowheads="1"/>
                </p:cNvSpPr>
                <p:nvPr/>
              </p:nvSpPr>
              <p:spPr bwMode="auto">
                <a:xfrm>
                  <a:off x="7187388" y="3711400"/>
                  <a:ext cx="931609" cy="451953"/>
                </a:xfrm>
                <a:prstGeom prst="rect">
                  <a:avLst/>
                </a:prstGeom>
                <a:grp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lvl="0" algn="ctr" fontAlgn="base">
                    <a:spcBef>
                      <a:spcPct val="0"/>
                    </a:spcBef>
                    <a:spcAft>
                      <a:spcPts val="1000"/>
                    </a:spcAft>
                  </a:pPr>
                  <a:r>
                    <a:rPr lang="fr-FR" sz="2200" b="1" dirty="0" smtClean="0">
                      <a:solidFill>
                        <a:schemeClr val="bg1"/>
                      </a:solidFill>
                      <a:latin typeface="Times New Roman" pitchFamily="18" charset="0"/>
                      <a:ea typeface="Arial" pitchFamily="34" charset="0"/>
                      <a:cs typeface="Times New Roman" pitchFamily="18" charset="0"/>
                    </a:rPr>
                    <a:t>1.25</a:t>
                  </a:r>
                  <a:r>
                    <a:rPr lang="ar-DZ" sz="2200" b="1" baseline="30000" dirty="0" smtClean="0">
                      <a:solidFill>
                        <a:schemeClr val="bg1"/>
                      </a:solidFill>
                      <a:latin typeface="Times New Roman" pitchFamily="18" charset="0"/>
                      <a:ea typeface="Arial" pitchFamily="34" charset="0"/>
                      <a:cs typeface="Times New Roman" pitchFamily="18" charset="0"/>
                    </a:rPr>
                    <a:t>5</a:t>
                  </a:r>
                  <a:endParaRPr kumimoji="0" lang="fr-FR" sz="2200" b="1"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93" name="Zone de texte 2"/>
                <p:cNvSpPr txBox="1">
                  <a:spLocks noChangeArrowheads="1"/>
                </p:cNvSpPr>
                <p:nvPr/>
              </p:nvSpPr>
              <p:spPr bwMode="auto">
                <a:xfrm>
                  <a:off x="7187388" y="3325153"/>
                  <a:ext cx="931610" cy="353711"/>
                </a:xfrm>
                <a:prstGeom prst="rect">
                  <a:avLst/>
                </a:prstGeom>
                <a:grp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ar-DZ" sz="22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2800</a:t>
                  </a:r>
                  <a:endParaRPr kumimoji="0" lang="fr-FR" sz="22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endParaRPr kumimoji="0" lang="fr-FR" sz="2200" b="1" i="0" u="none" strike="noStrike" cap="none" normalizeH="0" baseline="0" dirty="0" smtClean="0">
                    <a:ln>
                      <a:noFill/>
                    </a:ln>
                    <a:solidFill>
                      <a:schemeClr val="bg1"/>
                    </a:solidFill>
                    <a:effectLst/>
                    <a:latin typeface="Times New Roman" pitchFamily="18" charset="0"/>
                    <a:cs typeface="Times New Roman" pitchFamily="18" charset="0"/>
                  </a:endParaRPr>
                </a:p>
              </p:txBody>
            </p:sp>
            <p:cxnSp>
              <p:nvCxnSpPr>
                <p:cNvPr id="94" name="Connecteur droit 93"/>
                <p:cNvCxnSpPr/>
                <p:nvPr/>
              </p:nvCxnSpPr>
              <p:spPr>
                <a:xfrm>
                  <a:off x="7219345" y="3706480"/>
                  <a:ext cx="914400" cy="1588"/>
                </a:xfrm>
                <a:prstGeom prst="line">
                  <a:avLst/>
                </a:prstGeom>
                <a:grpFill/>
                <a:ln w="38100">
                  <a:solidFill>
                    <a:schemeClr val="bg1"/>
                  </a:solidFill>
                </a:ln>
              </p:spPr>
              <p:style>
                <a:lnRef idx="1">
                  <a:schemeClr val="accent1"/>
                </a:lnRef>
                <a:fillRef idx="0">
                  <a:schemeClr val="accent1"/>
                </a:fillRef>
                <a:effectRef idx="0">
                  <a:schemeClr val="accent1"/>
                </a:effectRef>
                <a:fontRef idx="minor">
                  <a:schemeClr val="tx1"/>
                </a:fontRef>
              </p:style>
            </p:cxnSp>
            <p:sp>
              <p:nvSpPr>
                <p:cNvPr id="95" name="Rectangle 94"/>
                <p:cNvSpPr/>
                <p:nvPr/>
              </p:nvSpPr>
              <p:spPr>
                <a:xfrm>
                  <a:off x="1388808" y="3505200"/>
                  <a:ext cx="1004314" cy="430887"/>
                </a:xfrm>
                <a:prstGeom prst="rect">
                  <a:avLst/>
                </a:prstGeom>
                <a:grpFill/>
              </p:spPr>
              <p:txBody>
                <a:bodyPr wrap="none">
                  <a:spAutoFit/>
                </a:bodyPr>
                <a:lstStyle/>
                <a:p>
                  <a:r>
                    <a:rPr lang="fr-FR" sz="2200" b="1" dirty="0" smtClean="0">
                      <a:solidFill>
                        <a:schemeClr val="bg1"/>
                      </a:solidFill>
                      <a:latin typeface="Times New Roman" pitchFamily="18" charset="0"/>
                      <a:ea typeface="Arial" pitchFamily="34" charset="0"/>
                      <a:cs typeface="Times New Roman" pitchFamily="18" charset="0"/>
                    </a:rPr>
                    <a:t>VAN</a:t>
                  </a:r>
                  <a:r>
                    <a:rPr lang="fr-FR" sz="2200" b="1" baseline="-25000" dirty="0" smtClean="0">
                      <a:solidFill>
                        <a:srgbClr val="FF0000"/>
                      </a:solidFill>
                      <a:latin typeface="Times New Roman" pitchFamily="18" charset="0"/>
                      <a:ea typeface="Arial" pitchFamily="34" charset="0"/>
                      <a:cs typeface="Times New Roman" pitchFamily="18" charset="0"/>
                    </a:rPr>
                    <a:t>2</a:t>
                  </a:r>
                  <a:r>
                    <a:rPr lang="fr-FR" sz="2200" b="1" dirty="0" smtClean="0">
                      <a:solidFill>
                        <a:schemeClr val="bg1"/>
                      </a:solidFill>
                      <a:latin typeface="Times New Roman" pitchFamily="18" charset="0"/>
                      <a:ea typeface="Arial" pitchFamily="34" charset="0"/>
                      <a:cs typeface="Times New Roman" pitchFamily="18" charset="0"/>
                    </a:rPr>
                    <a:t>=</a:t>
                  </a:r>
                  <a:endParaRPr lang="fr-FR" sz="2200" dirty="0"/>
                </a:p>
              </p:txBody>
            </p:sp>
            <p:sp>
              <p:nvSpPr>
                <p:cNvPr id="96" name="Zone de texte 2"/>
                <p:cNvSpPr txBox="1">
                  <a:spLocks noChangeArrowheads="1"/>
                </p:cNvSpPr>
                <p:nvPr/>
              </p:nvSpPr>
              <p:spPr bwMode="auto">
                <a:xfrm>
                  <a:off x="8173068" y="3456289"/>
                  <a:ext cx="1064340" cy="506111"/>
                </a:xfrm>
                <a:prstGeom prst="rect">
                  <a:avLst/>
                </a:prstGeom>
                <a:grp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defTabSz="914400" rtl="0" eaLnBrk="1" fontAlgn="base" latinLnBrk="0" hangingPunct="1">
                    <a:lnSpc>
                      <a:spcPct val="100000"/>
                    </a:lnSpc>
                    <a:spcBef>
                      <a:spcPct val="0"/>
                    </a:spcBef>
                    <a:spcAft>
                      <a:spcPts val="1000"/>
                    </a:spcAft>
                    <a:buClrTx/>
                    <a:buSzTx/>
                    <a:buFontTx/>
                    <a:buNone/>
                    <a:tabLst/>
                  </a:pPr>
                  <a:r>
                    <a:rPr lang="fr-FR" sz="2200" b="1" dirty="0" smtClean="0">
                      <a:solidFill>
                        <a:schemeClr val="bg1"/>
                      </a:solidFill>
                      <a:latin typeface="Times New Roman" pitchFamily="18" charset="0"/>
                      <a:ea typeface="Arial" pitchFamily="34" charset="0"/>
                      <a:cs typeface="Times New Roman" pitchFamily="18" charset="0"/>
                    </a:rPr>
                    <a:t>-3000=</a:t>
                  </a:r>
                  <a:endParaRPr kumimoji="0" lang="fr-FR" sz="22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endParaRPr kumimoji="0" lang="fr-FR" sz="2200" b="1" i="0" u="none" strike="noStrike" cap="none" normalizeH="0" baseline="0" dirty="0" smtClean="0">
                    <a:ln>
                      <a:noFill/>
                    </a:ln>
                    <a:solidFill>
                      <a:schemeClr val="bg1"/>
                    </a:solidFill>
                    <a:effectLst/>
                    <a:latin typeface="Times New Roman" pitchFamily="18" charset="0"/>
                    <a:cs typeface="Times New Roman" pitchFamily="18" charset="0"/>
                  </a:endParaRPr>
                </a:p>
              </p:txBody>
            </p:sp>
          </p:grpSp>
          <p:sp>
            <p:nvSpPr>
              <p:cNvPr id="76" name="Zone de texte 2"/>
              <p:cNvSpPr txBox="1">
                <a:spLocks noChangeArrowheads="1"/>
              </p:cNvSpPr>
              <p:nvPr/>
            </p:nvSpPr>
            <p:spPr bwMode="auto">
              <a:xfrm>
                <a:off x="2209800" y="3352800"/>
                <a:ext cx="703009" cy="353711"/>
              </a:xfrm>
              <a:prstGeom prst="rect">
                <a:avLst/>
              </a:prstGeom>
              <a:solidFill>
                <a:srgbClr val="FFFF00"/>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fr-FR" sz="22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500</a:t>
                </a:r>
              </a:p>
              <a:p>
                <a:pPr marL="0" marR="0" lvl="0" indent="0" algn="ctr" defTabSz="914400" rtl="0" eaLnBrk="1" fontAlgn="base" latinLnBrk="0" hangingPunct="1">
                  <a:lnSpc>
                    <a:spcPct val="100000"/>
                  </a:lnSpc>
                  <a:spcBef>
                    <a:spcPct val="0"/>
                  </a:spcBef>
                  <a:spcAft>
                    <a:spcPct val="0"/>
                  </a:spcAft>
                  <a:buClrTx/>
                  <a:buSzTx/>
                  <a:buFontTx/>
                  <a:buNone/>
                  <a:tabLst/>
                </a:pPr>
                <a:endParaRPr kumimoji="0" lang="fr-FR" sz="2200" b="1" i="0" u="none" strike="noStrike" cap="none" normalizeH="0" baseline="0" dirty="0" smtClean="0">
                  <a:ln>
                    <a:noFill/>
                  </a:ln>
                  <a:solidFill>
                    <a:schemeClr val="bg1"/>
                  </a:solidFill>
                  <a:effectLst/>
                  <a:latin typeface="Times New Roman" pitchFamily="18" charset="0"/>
                  <a:cs typeface="Times New Roman" pitchFamily="18" charset="0"/>
                </a:endParaRPr>
              </a:p>
            </p:txBody>
          </p:sp>
        </p:grpSp>
        <p:sp>
          <p:nvSpPr>
            <p:cNvPr id="72" name="Zone de texte 2"/>
            <p:cNvSpPr txBox="1">
              <a:spLocks noChangeArrowheads="1"/>
            </p:cNvSpPr>
            <p:nvPr/>
          </p:nvSpPr>
          <p:spPr bwMode="auto">
            <a:xfrm>
              <a:off x="0" y="3141408"/>
              <a:ext cx="1123332" cy="380813"/>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lvl="0" fontAlgn="base">
                <a:spcBef>
                  <a:spcPct val="0"/>
                </a:spcBef>
                <a:spcAft>
                  <a:spcPts val="1000"/>
                </a:spcAft>
              </a:pPr>
              <a:r>
                <a:rPr lang="fr-FR" sz="2400" b="1" dirty="0" smtClean="0">
                  <a:solidFill>
                    <a:srgbClr val="FF0000"/>
                  </a:solidFill>
                  <a:latin typeface="Times New Roman" pitchFamily="18" charset="0"/>
                  <a:ea typeface="Arial" pitchFamily="34" charset="0"/>
                  <a:cs typeface="Times New Roman" pitchFamily="18" charset="0"/>
                </a:rPr>
                <a:t>i</a:t>
              </a:r>
              <a:r>
                <a:rPr lang="fr-FR" sz="2400" b="1" baseline="-25000" dirty="0" smtClean="0">
                  <a:solidFill>
                    <a:srgbClr val="FF0000"/>
                  </a:solidFill>
                  <a:latin typeface="Times New Roman" pitchFamily="18" charset="0"/>
                  <a:ea typeface="Arial" pitchFamily="34" charset="0"/>
                  <a:cs typeface="Times New Roman" pitchFamily="18" charset="0"/>
                </a:rPr>
                <a:t>2</a:t>
              </a:r>
              <a:r>
                <a:rPr kumimoji="0" lang="fr-FR" sz="22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=25%</a:t>
              </a:r>
              <a:endParaRPr kumimoji="0" lang="fr-FR" sz="22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73" name="Rectangle 72"/>
            <p:cNvSpPr/>
            <p:nvPr/>
          </p:nvSpPr>
          <p:spPr>
            <a:xfrm>
              <a:off x="1828800" y="3859164"/>
              <a:ext cx="1773884" cy="461665"/>
            </a:xfrm>
            <a:prstGeom prst="rect">
              <a:avLst/>
            </a:prstGeom>
          </p:spPr>
          <p:txBody>
            <a:bodyPr wrap="none">
              <a:spAutoFit/>
            </a:bodyPr>
            <a:lstStyle/>
            <a:p>
              <a:r>
                <a:rPr lang="fr-FR" sz="2400" b="1" dirty="0" smtClean="0">
                  <a:solidFill>
                    <a:srgbClr val="C00000"/>
                  </a:solidFill>
                  <a:latin typeface="Times New Roman" pitchFamily="18" charset="0"/>
                  <a:ea typeface="Arial" pitchFamily="34" charset="0"/>
                  <a:cs typeface="Times New Roman" pitchFamily="18" charset="0"/>
                </a:rPr>
                <a:t>=-211.77 &lt; 0</a:t>
              </a:r>
              <a:endParaRPr lang="fr-FR" sz="2400" dirty="0">
                <a:solidFill>
                  <a:srgbClr val="C00000"/>
                </a:solidFill>
              </a:endParaRPr>
            </a:p>
          </p:txBody>
        </p:sp>
        <p:sp>
          <p:nvSpPr>
            <p:cNvPr id="74" name="Flèche droite 414"/>
            <p:cNvSpPr>
              <a:spLocks noChangeArrowheads="1"/>
            </p:cNvSpPr>
            <p:nvPr/>
          </p:nvSpPr>
          <p:spPr bwMode="auto">
            <a:xfrm>
              <a:off x="1066800" y="3276600"/>
              <a:ext cx="245808" cy="152400"/>
            </a:xfrm>
            <a:prstGeom prst="rightArrow">
              <a:avLst>
                <a:gd name="adj1" fmla="val 50000"/>
                <a:gd name="adj2" fmla="val 50000"/>
              </a:avLst>
            </a:prstGeom>
            <a:solidFill>
              <a:srgbClr val="000000"/>
            </a:solidFill>
            <a:ln w="25400" algn="ctr">
              <a:solidFill>
                <a:srgbClr val="000000"/>
              </a:solidFill>
              <a:miter lim="800000"/>
              <a:headEnd/>
              <a:tailEnd/>
            </a:ln>
          </p:spPr>
          <p:txBody>
            <a:bodyPr vert="horz" wrap="square" lIns="91440" tIns="45720" rIns="91440" bIns="45720" numCol="1" anchor="ctr" anchorCtr="0" compatLnSpc="1">
              <a:prstTxWarp prst="textNoShape">
                <a:avLst/>
              </a:prstTxWarp>
            </a:bodyPr>
            <a:lstStyle/>
            <a:p>
              <a:endParaRPr lang="fr-FR" sz="2800">
                <a:solidFill>
                  <a:schemeClr val="bg1"/>
                </a:solidFill>
                <a:latin typeface="Times New Roman" pitchFamily="18" charset="0"/>
                <a:cs typeface="Times New Roman" pitchFamily="18" charset="0"/>
              </a:endParaRPr>
            </a:p>
          </p:txBody>
        </p:sp>
      </p:grpSp>
    </p:spTree>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81000" y="533400"/>
            <a:ext cx="8305800" cy="523220"/>
          </a:xfrm>
          <a:prstGeom prst="rect">
            <a:avLst/>
          </a:prstGeom>
        </p:spPr>
        <p:txBody>
          <a:bodyPr wrap="square">
            <a:spAutoFit/>
          </a:bodyPr>
          <a:lstStyle/>
          <a:p>
            <a:pPr algn="just" rtl="1"/>
            <a:r>
              <a:rPr lang="ar-DZ" sz="2800" b="1" dirty="0" smtClean="0">
                <a:solidFill>
                  <a:schemeClr val="bg1"/>
                </a:solidFill>
                <a:latin typeface="Times New Roman" pitchFamily="18" charset="0"/>
                <a:cs typeface="Times New Roman" pitchFamily="18" charset="0"/>
              </a:rPr>
              <a:t>إذن معدل العائد الداخلي للمشروع </a:t>
            </a:r>
            <a:r>
              <a:rPr lang="fr-FR" sz="2800" b="1" dirty="0" smtClean="0">
                <a:solidFill>
                  <a:schemeClr val="bg1"/>
                </a:solidFill>
                <a:latin typeface="Times New Roman" pitchFamily="18" charset="0"/>
                <a:cs typeface="Times New Roman" pitchFamily="18" charset="0"/>
              </a:rPr>
              <a:t>B</a:t>
            </a:r>
            <a:r>
              <a:rPr lang="ar-DZ" sz="2800" b="1" dirty="0" smtClean="0">
                <a:solidFill>
                  <a:schemeClr val="bg1"/>
                </a:solidFill>
                <a:latin typeface="Times New Roman" pitchFamily="18" charset="0"/>
                <a:cs typeface="Times New Roman" pitchFamily="18" charset="0"/>
              </a:rPr>
              <a:t> يقع كذلك بين</a:t>
            </a:r>
            <a:r>
              <a:rPr lang="fr-FR" sz="2800" b="1" dirty="0" smtClean="0">
                <a:solidFill>
                  <a:schemeClr val="bg1"/>
                </a:solidFill>
                <a:latin typeface="Times New Roman" pitchFamily="18" charset="0"/>
                <a:cs typeface="Times New Roman" pitchFamily="18" charset="0"/>
              </a:rPr>
              <a:t>  </a:t>
            </a:r>
            <a:r>
              <a:rPr lang="ar-DZ" sz="2800" b="1" dirty="0" smtClean="0">
                <a:solidFill>
                  <a:schemeClr val="bg1"/>
                </a:solidFill>
                <a:latin typeface="Times New Roman" pitchFamily="18" charset="0"/>
                <a:cs typeface="Times New Roman" pitchFamily="18" charset="0"/>
              </a:rPr>
              <a:t>20% </a:t>
            </a:r>
            <a:r>
              <a:rPr lang="ar-DZ" sz="2800" b="1" dirty="0" err="1" smtClean="0">
                <a:solidFill>
                  <a:schemeClr val="bg1"/>
                </a:solidFill>
                <a:latin typeface="Times New Roman" pitchFamily="18" charset="0"/>
                <a:cs typeface="Times New Roman" pitchFamily="18" charset="0"/>
              </a:rPr>
              <a:t>و</a:t>
            </a:r>
            <a:r>
              <a:rPr lang="ar-DZ" sz="2800" b="1" dirty="0" smtClean="0">
                <a:solidFill>
                  <a:schemeClr val="bg1"/>
                </a:solidFill>
                <a:latin typeface="Times New Roman" pitchFamily="18" charset="0"/>
                <a:cs typeface="Times New Roman" pitchFamily="18" charset="0"/>
              </a:rPr>
              <a:t> 25%:</a:t>
            </a:r>
            <a:endParaRPr lang="fr-FR" sz="2800" dirty="0">
              <a:solidFill>
                <a:schemeClr val="bg1"/>
              </a:solidFill>
              <a:latin typeface="Times New Roman" pitchFamily="18" charset="0"/>
              <a:cs typeface="Times New Roman" pitchFamily="18" charset="0"/>
            </a:endParaRPr>
          </a:p>
        </p:txBody>
      </p:sp>
      <p:grpSp>
        <p:nvGrpSpPr>
          <p:cNvPr id="10" name="Groupe 9"/>
          <p:cNvGrpSpPr/>
          <p:nvPr/>
        </p:nvGrpSpPr>
        <p:grpSpPr>
          <a:xfrm>
            <a:off x="380999" y="1219200"/>
            <a:ext cx="6172200" cy="990601"/>
            <a:chOff x="335194" y="1219200"/>
            <a:chExt cx="2461945" cy="482033"/>
          </a:xfrm>
        </p:grpSpPr>
        <p:sp>
          <p:nvSpPr>
            <p:cNvPr id="2050" name="Zone de texte 2"/>
            <p:cNvSpPr txBox="1">
              <a:spLocks noChangeArrowheads="1"/>
            </p:cNvSpPr>
            <p:nvPr/>
          </p:nvSpPr>
          <p:spPr bwMode="auto">
            <a:xfrm>
              <a:off x="335194" y="1327150"/>
              <a:ext cx="699071" cy="262844"/>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TIR</a:t>
              </a:r>
              <a:r>
                <a:rPr kumimoji="0" lang="fr-FR" sz="2800" b="1" i="0" u="none" strike="noStrike" cap="none" normalizeH="0" baseline="-25000" dirty="0" smtClean="0">
                  <a:ln>
                    <a:noFill/>
                  </a:ln>
                  <a:solidFill>
                    <a:schemeClr val="bg1"/>
                  </a:solidFill>
                  <a:effectLst/>
                  <a:latin typeface="Times New Roman" pitchFamily="18" charset="0"/>
                  <a:ea typeface="Arial" pitchFamily="34" charset="0"/>
                  <a:cs typeface="Times New Roman" pitchFamily="18" charset="0"/>
                </a:rPr>
                <a:t>B</a:t>
              </a: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=20+</a:t>
              </a:r>
              <a:endParaRPr kumimoji="0" lang="fr-FR" sz="28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2051" name="Zone de texte 2"/>
            <p:cNvSpPr txBox="1">
              <a:spLocks noChangeArrowheads="1"/>
            </p:cNvSpPr>
            <p:nvPr/>
          </p:nvSpPr>
          <p:spPr bwMode="auto">
            <a:xfrm>
              <a:off x="1064660" y="1219200"/>
              <a:ext cx="970052" cy="30480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246.40 (25-20)</a:t>
              </a:r>
              <a:endParaRPr kumimoji="0" lang="fr-FR" sz="28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2052" name="Zone de texte 2"/>
            <p:cNvSpPr txBox="1">
              <a:spLocks noChangeArrowheads="1"/>
            </p:cNvSpPr>
            <p:nvPr/>
          </p:nvSpPr>
          <p:spPr bwMode="auto">
            <a:xfrm>
              <a:off x="1068302" y="1478756"/>
              <a:ext cx="990921" cy="222477"/>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rtl="1"/>
              <a:r>
                <a:rPr lang="en-US" sz="2800" b="1" dirty="0" smtClean="0">
                  <a:solidFill>
                    <a:schemeClr val="bg1"/>
                  </a:solidFill>
                </a:rPr>
                <a:t>246.40</a:t>
              </a:r>
              <a:r>
                <a:rPr lang="en-US" sz="2800" b="1" dirty="0" smtClean="0">
                  <a:solidFill>
                    <a:srgbClr val="FF0000"/>
                  </a:solidFill>
                </a:rPr>
                <a:t>+</a:t>
              </a:r>
              <a:r>
                <a:rPr lang="en-US" sz="2800" b="1" dirty="0" smtClean="0">
                  <a:solidFill>
                    <a:schemeClr val="bg1"/>
                  </a:solidFill>
                </a:rPr>
                <a:t>211.77</a:t>
              </a:r>
              <a:endParaRPr lang="fr-FR" sz="2800" dirty="0">
                <a:solidFill>
                  <a:schemeClr val="bg1"/>
                </a:solidFill>
              </a:endParaRPr>
            </a:p>
          </p:txBody>
        </p:sp>
        <p:sp>
          <p:nvSpPr>
            <p:cNvPr id="2053" name="Connecteur droit 457"/>
            <p:cNvSpPr>
              <a:spLocks noChangeShapeType="1"/>
            </p:cNvSpPr>
            <p:nvPr/>
          </p:nvSpPr>
          <p:spPr bwMode="auto">
            <a:xfrm flipH="1">
              <a:off x="1074185" y="1470025"/>
              <a:ext cx="1160462" cy="0"/>
            </a:xfrm>
            <a:prstGeom prst="line">
              <a:avLst/>
            </a:prstGeom>
            <a:noFill/>
            <a:ln w="25400" algn="ctr">
              <a:solidFill>
                <a:srgbClr val="000000"/>
              </a:solidFill>
              <a:round/>
              <a:headEnd/>
              <a:tailEnd/>
            </a:ln>
            <a:effectLst>
              <a:outerShdw dist="20000" dir="5400000" rotWithShape="0">
                <a:srgbClr val="000000">
                  <a:alpha val="37999"/>
                </a:srgbClr>
              </a:outerShdw>
            </a:effectLst>
          </p:spPr>
          <p:txBody>
            <a:bodyPr vert="horz" wrap="square" lIns="91440" tIns="45720" rIns="91440" bIns="45720" numCol="1" anchor="t" anchorCtr="0" compatLnSpc="1">
              <a:prstTxWarp prst="textNoShape">
                <a:avLst/>
              </a:prstTxWarp>
            </a:bodyPr>
            <a:lstStyle/>
            <a:p>
              <a:endParaRPr lang="fr-FR" sz="2800">
                <a:solidFill>
                  <a:schemeClr val="bg1"/>
                </a:solidFill>
                <a:latin typeface="Times New Roman" pitchFamily="18" charset="0"/>
                <a:cs typeface="Times New Roman" pitchFamily="18" charset="0"/>
              </a:endParaRPr>
            </a:p>
          </p:txBody>
        </p:sp>
        <p:sp>
          <p:nvSpPr>
            <p:cNvPr id="2054" name="Zone de texte 2"/>
            <p:cNvSpPr txBox="1">
              <a:spLocks noChangeArrowheads="1"/>
            </p:cNvSpPr>
            <p:nvPr/>
          </p:nvSpPr>
          <p:spPr bwMode="auto">
            <a:xfrm>
              <a:off x="2086303" y="1341503"/>
              <a:ext cx="710836" cy="225765"/>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defTabSz="914400" rtl="0"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 </a:t>
              </a:r>
              <a:r>
                <a:rPr kumimoji="0" lang="fr-FR" sz="2800" b="1" i="0" u="none" strike="noStrike" cap="none" normalizeH="0" baseline="0" dirty="0" smtClean="0">
                  <a:ln>
                    <a:noFill/>
                  </a:ln>
                  <a:solidFill>
                    <a:srgbClr val="C00000"/>
                  </a:solidFill>
                  <a:effectLst/>
                  <a:latin typeface="Times New Roman" pitchFamily="18" charset="0"/>
                  <a:ea typeface="Arial" pitchFamily="34" charset="0"/>
                  <a:cs typeface="Times New Roman" pitchFamily="18" charset="0"/>
                </a:rPr>
                <a:t>22.67%</a:t>
              </a:r>
              <a:endParaRPr kumimoji="0" lang="fr-FR" sz="2800" b="0" i="0" u="none" strike="noStrike" cap="none" normalizeH="0" baseline="0" dirty="0" smtClean="0">
                <a:ln>
                  <a:noFill/>
                </a:ln>
                <a:solidFill>
                  <a:srgbClr val="C00000"/>
                </a:solidFill>
                <a:effectLst/>
                <a:latin typeface="Times New Roman" pitchFamily="18" charset="0"/>
                <a:cs typeface="Times New Roman" pitchFamily="18" charset="0"/>
              </a:endParaRPr>
            </a:p>
          </p:txBody>
        </p:sp>
      </p:grpSp>
      <p:sp>
        <p:nvSpPr>
          <p:cNvPr id="2055" name="Rectangle 7"/>
          <p:cNvSpPr>
            <a:spLocks noChangeArrowheads="1"/>
          </p:cNvSpPr>
          <p:nvPr/>
        </p:nvSpPr>
        <p:spPr bwMode="auto">
          <a:xfrm>
            <a:off x="3046486" y="2362200"/>
            <a:ext cx="5868914" cy="52322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justLow" defTabSz="914400" rtl="1" eaLnBrk="1" fontAlgn="base" latinLnBrk="0" hangingPunct="1">
              <a:lnSpc>
                <a:spcPct val="100000"/>
              </a:lnSpc>
              <a:spcBef>
                <a:spcPct val="0"/>
              </a:spcBef>
              <a:spcAft>
                <a:spcPct val="0"/>
              </a:spcAft>
              <a:buClrTx/>
              <a:buSzTx/>
              <a:buFontTx/>
              <a:buNone/>
              <a:tabLst>
                <a:tab pos="4410075" algn="r"/>
              </a:tabLst>
            </a:pPr>
            <a:r>
              <a:rPr kumimoji="0" lang="ar-DZ"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بما أن : </a:t>
            </a:r>
            <a:r>
              <a:rPr kumimoji="0" lang="fr-FR"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TIR</a:t>
            </a:r>
            <a:r>
              <a:rPr kumimoji="0" lang="fr-FR" sz="2800" b="1" i="0" u="none" strike="noStrike" cap="none" normalizeH="0" baseline="-30000" dirty="0" smtClean="0">
                <a:ln>
                  <a:noFill/>
                </a:ln>
                <a:solidFill>
                  <a:schemeClr val="bg1"/>
                </a:solidFill>
                <a:effectLst/>
                <a:latin typeface="Times New Roman" pitchFamily="18" charset="0"/>
                <a:ea typeface="Calibri" pitchFamily="34" charset="0"/>
                <a:cs typeface="Times New Roman" pitchFamily="18" charset="0"/>
              </a:rPr>
              <a:t>B </a:t>
            </a:r>
            <a:r>
              <a:rPr kumimoji="0" lang="fr-FR"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&gt; 10%</a:t>
            </a:r>
            <a:r>
              <a:rPr kumimoji="0" lang="ar-DZ"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 فالمشروع </a:t>
            </a:r>
            <a:r>
              <a:rPr kumimoji="0" lang="fr-FR"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B</a:t>
            </a:r>
            <a:r>
              <a:rPr kumimoji="0" lang="ar-DZ"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 مقبول.  </a:t>
            </a:r>
            <a:endParaRPr kumimoji="0" lang="ar-DZ" sz="40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2056" name="Rectangle 8"/>
          <p:cNvSpPr>
            <a:spLocks noChangeArrowheads="1"/>
          </p:cNvSpPr>
          <p:nvPr/>
        </p:nvSpPr>
        <p:spPr bwMode="auto">
          <a:xfrm>
            <a:off x="381000" y="3352800"/>
            <a:ext cx="8382000" cy="95410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1" eaLnBrk="1" fontAlgn="base" latinLnBrk="0" hangingPunct="1">
              <a:lnSpc>
                <a:spcPct val="100000"/>
              </a:lnSpc>
              <a:spcBef>
                <a:spcPct val="0"/>
              </a:spcBef>
              <a:spcAft>
                <a:spcPct val="0"/>
              </a:spcAft>
              <a:buClrTx/>
              <a:buSzTx/>
              <a:buFontTx/>
              <a:buNone/>
              <a:tabLst>
                <a:tab pos="4410075" algn="r"/>
              </a:tabLst>
            </a:pPr>
            <a:r>
              <a:rPr kumimoji="0" lang="ar-DZ"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المفاضلة بين المشروعين: </a:t>
            </a:r>
            <a:endParaRPr kumimoji="0" lang="fr-FR"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endParaRPr>
          </a:p>
          <a:p>
            <a:pPr marL="0" marR="0" lvl="0" indent="0" algn="justLow" defTabSz="914400" rtl="1" eaLnBrk="1" fontAlgn="base" latinLnBrk="0" hangingPunct="1">
              <a:lnSpc>
                <a:spcPct val="100000"/>
              </a:lnSpc>
              <a:spcBef>
                <a:spcPct val="0"/>
              </a:spcBef>
              <a:spcAft>
                <a:spcPct val="0"/>
              </a:spcAft>
              <a:buClrTx/>
              <a:buSzTx/>
              <a:buFontTx/>
              <a:buNone/>
              <a:tabLst>
                <a:tab pos="4410075" algn="r"/>
              </a:tabLst>
            </a:pPr>
            <a:r>
              <a:rPr lang="fr-FR" sz="2800" b="1" dirty="0" smtClean="0">
                <a:solidFill>
                  <a:schemeClr val="bg1"/>
                </a:solidFill>
                <a:latin typeface="Times New Roman" pitchFamily="18" charset="0"/>
                <a:ea typeface="Calibri" pitchFamily="34" charset="0"/>
                <a:cs typeface="Times New Roman" pitchFamily="18" charset="0"/>
              </a:rPr>
              <a:t>    </a:t>
            </a:r>
            <a:r>
              <a:rPr kumimoji="0" lang="ar-DZ"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حسب معيار معدل العائد الداخلي، يتم </a:t>
            </a:r>
            <a:r>
              <a:rPr kumimoji="0" lang="ar-DZ" sz="28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اختيار </a:t>
            </a:r>
            <a:r>
              <a:rPr kumimoji="0" lang="fr-FR" sz="28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A</a:t>
            </a:r>
            <a:r>
              <a:rPr kumimoji="0" lang="ar-DZ"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 لأن: </a:t>
            </a:r>
            <a:r>
              <a:rPr kumimoji="0" lang="fr-FR" sz="28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TIR</a:t>
            </a:r>
            <a:r>
              <a:rPr kumimoji="0" lang="fr-FR" sz="2800" b="1" i="0" u="none" strike="noStrike" cap="none" normalizeH="0" baseline="-30000" dirty="0" smtClean="0">
                <a:ln>
                  <a:noFill/>
                </a:ln>
                <a:solidFill>
                  <a:srgbClr val="FF0000"/>
                </a:solidFill>
                <a:effectLst/>
                <a:latin typeface="Times New Roman" pitchFamily="18" charset="0"/>
                <a:ea typeface="Calibri" pitchFamily="34" charset="0"/>
                <a:cs typeface="Times New Roman" pitchFamily="18" charset="0"/>
              </a:rPr>
              <a:t>A</a:t>
            </a:r>
            <a:r>
              <a:rPr kumimoji="0" lang="fr-FR" sz="28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&gt;TIR</a:t>
            </a:r>
            <a:r>
              <a:rPr kumimoji="0" lang="fr-FR" sz="2800" b="1" i="0" u="none" strike="noStrike" cap="none" normalizeH="0" baseline="-30000" dirty="0" smtClean="0">
                <a:ln>
                  <a:noFill/>
                </a:ln>
                <a:solidFill>
                  <a:srgbClr val="FF0000"/>
                </a:solidFill>
                <a:effectLst/>
                <a:latin typeface="Times New Roman" pitchFamily="18" charset="0"/>
                <a:ea typeface="Calibri" pitchFamily="34" charset="0"/>
                <a:cs typeface="Times New Roman" pitchFamily="18" charset="0"/>
              </a:rPr>
              <a:t>B</a:t>
            </a:r>
            <a:endParaRPr kumimoji="0" lang="fr-FR" sz="4000" b="0" i="0" u="none" strike="noStrike" cap="none" normalizeH="0" baseline="0" dirty="0" smtClean="0">
              <a:ln>
                <a:noFill/>
              </a:ln>
              <a:solidFill>
                <a:srgbClr val="FF0000"/>
              </a:solidFill>
              <a:effectLst/>
              <a:latin typeface="Times New Roman" pitchFamily="18" charset="0"/>
              <a:cs typeface="Times New Roman" pitchFamily="18" charset="0"/>
            </a:endParaRPr>
          </a:p>
        </p:txBody>
      </p:sp>
    </p:spTree>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049" name="Rectangle 1"/>
          <p:cNvSpPr>
            <a:spLocks noChangeArrowheads="1"/>
          </p:cNvSpPr>
          <p:nvPr/>
        </p:nvSpPr>
        <p:spPr bwMode="auto">
          <a:xfrm>
            <a:off x="381000" y="598944"/>
            <a:ext cx="8382000" cy="58477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1" eaLnBrk="1" fontAlgn="base" latinLnBrk="0" hangingPunct="1">
              <a:lnSpc>
                <a:spcPct val="100000"/>
              </a:lnSpc>
              <a:spcBef>
                <a:spcPct val="0"/>
              </a:spcBef>
              <a:spcAft>
                <a:spcPct val="0"/>
              </a:spcAft>
              <a:buClrTx/>
              <a:buSzTx/>
              <a:buFontTx/>
              <a:buNone/>
              <a:tabLst>
                <a:tab pos="73025" algn="r"/>
                <a:tab pos="130175" algn="r"/>
              </a:tabLst>
            </a:pPr>
            <a:r>
              <a:rPr kumimoji="0" lang="ar-DZ" sz="32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مزايا معيار معدل العائد الداخلي:</a:t>
            </a:r>
            <a:endParaRPr kumimoji="0" lang="en-US" sz="2800" b="1"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5" name="Rectangle 1"/>
          <p:cNvSpPr>
            <a:spLocks noChangeArrowheads="1"/>
          </p:cNvSpPr>
          <p:nvPr/>
        </p:nvSpPr>
        <p:spPr bwMode="auto">
          <a:xfrm>
            <a:off x="381000" y="1258431"/>
            <a:ext cx="8382000" cy="95410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1" eaLnBrk="0" fontAlgn="base" latinLnBrk="0" hangingPunct="0">
              <a:lnSpc>
                <a:spcPct val="100000"/>
              </a:lnSpc>
              <a:spcBef>
                <a:spcPct val="0"/>
              </a:spcBef>
              <a:spcAft>
                <a:spcPct val="0"/>
              </a:spcAft>
              <a:buClr>
                <a:srgbClr val="FF0000"/>
              </a:buClr>
              <a:buSzTx/>
              <a:buFont typeface="Wingdings" pitchFamily="2" charset="2"/>
              <a:buChar char="ü"/>
              <a:tabLst>
                <a:tab pos="73025" algn="r"/>
                <a:tab pos="130175" algn="r"/>
              </a:tabLst>
            </a:pPr>
            <a:r>
              <a:rPr kumimoji="0" lang="ar-SA"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يتفادى مشكلة اختيار سعر خصم ملائم </a:t>
            </a:r>
            <a:r>
              <a:rPr kumimoji="0" lang="ar-DZ"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ل</a:t>
            </a:r>
            <a:r>
              <a:rPr kumimoji="0" lang="ar-SA"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لتدفقات النقدية السنوية للوصول إلى صافي القيمة الحالية</a:t>
            </a:r>
            <a:r>
              <a:rPr kumimoji="0" lang="ar-DZ"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a:t>
            </a:r>
            <a:endParaRPr kumimoji="0" lang="en-US"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endParaRPr>
          </a:p>
        </p:txBody>
      </p:sp>
      <p:sp>
        <p:nvSpPr>
          <p:cNvPr id="6" name="Rectangle 1"/>
          <p:cNvSpPr>
            <a:spLocks noChangeArrowheads="1"/>
          </p:cNvSpPr>
          <p:nvPr/>
        </p:nvSpPr>
        <p:spPr bwMode="auto">
          <a:xfrm>
            <a:off x="381000" y="2474893"/>
            <a:ext cx="8382000" cy="95410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1" eaLnBrk="0" fontAlgn="base" latinLnBrk="0" hangingPunct="0">
              <a:lnSpc>
                <a:spcPct val="100000"/>
              </a:lnSpc>
              <a:spcBef>
                <a:spcPct val="0"/>
              </a:spcBef>
              <a:spcAft>
                <a:spcPct val="0"/>
              </a:spcAft>
              <a:buClr>
                <a:srgbClr val="FF0000"/>
              </a:buClr>
              <a:buSzTx/>
              <a:buFont typeface="Wingdings" pitchFamily="2" charset="2"/>
              <a:buChar char="ü"/>
              <a:tabLst>
                <a:tab pos="73025" algn="r"/>
                <a:tab pos="130175" algn="r"/>
              </a:tabLst>
            </a:pPr>
            <a:r>
              <a:rPr kumimoji="0" lang="ar-DZ"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يعكس مدى المخاطرة في المشروع من خلال حساب الفرق بين معدل العائد الداخلي ومعدل الخصم</a:t>
            </a:r>
            <a:r>
              <a:rPr lang="ar-DZ" sz="2800" b="1" dirty="0" smtClean="0">
                <a:solidFill>
                  <a:schemeClr val="bg1"/>
                </a:solidFill>
                <a:latin typeface="Times New Roman" pitchFamily="18" charset="0"/>
                <a:ea typeface="Calibri" pitchFamily="34" charset="0"/>
                <a:cs typeface="Times New Roman" pitchFamily="18" charset="0"/>
              </a:rPr>
              <a:t>.</a:t>
            </a:r>
            <a:endParaRPr kumimoji="0" lang="en-US" sz="2800" b="1"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7" name="Rectangle 6"/>
          <p:cNvSpPr/>
          <p:nvPr/>
        </p:nvSpPr>
        <p:spPr>
          <a:xfrm>
            <a:off x="304800" y="3657600"/>
            <a:ext cx="8586346" cy="954107"/>
          </a:xfrm>
          <a:prstGeom prst="rect">
            <a:avLst/>
          </a:prstGeom>
        </p:spPr>
        <p:txBody>
          <a:bodyPr wrap="square">
            <a:spAutoFit/>
          </a:bodyPr>
          <a:lstStyle/>
          <a:p>
            <a:pPr algn="just" rtl="1">
              <a:buClr>
                <a:srgbClr val="FF0000"/>
              </a:buClr>
              <a:buFont typeface="Wingdings" pitchFamily="2" charset="2"/>
              <a:buChar char="ü"/>
            </a:pPr>
            <a:r>
              <a:rPr lang="ar-DZ" sz="2800" b="1" dirty="0" smtClean="0">
                <a:solidFill>
                  <a:schemeClr val="bg1"/>
                </a:solidFill>
              </a:rPr>
              <a:t>يسمح بمتابعة تنفيذ المشروع (معدل الخصم) ومقارنته بالتخطيط</a:t>
            </a:r>
            <a:r>
              <a:rPr lang="fr-FR" sz="2800" b="1" dirty="0" smtClean="0">
                <a:solidFill>
                  <a:schemeClr val="bg1"/>
                </a:solidFill>
              </a:rPr>
              <a:t> </a:t>
            </a:r>
            <a:r>
              <a:rPr lang="ar-DZ" sz="2800" b="1" dirty="0" smtClean="0">
                <a:solidFill>
                  <a:schemeClr val="bg1"/>
                </a:solidFill>
              </a:rPr>
              <a:t>(معدل العائد الداخلي).</a:t>
            </a:r>
            <a:endParaRPr lang="fr-FR" sz="2800" b="1" dirty="0">
              <a:solidFill>
                <a:schemeClr val="bg1"/>
              </a:solidFill>
            </a:endParaRPr>
          </a:p>
        </p:txBody>
      </p:sp>
    </p:spTree>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1" name="Rectangle 3"/>
          <p:cNvSpPr>
            <a:spLocks noChangeArrowheads="1"/>
          </p:cNvSpPr>
          <p:nvPr/>
        </p:nvSpPr>
        <p:spPr bwMode="auto">
          <a:xfrm>
            <a:off x="304800" y="590014"/>
            <a:ext cx="8458200" cy="58477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1" eaLnBrk="1" fontAlgn="base" latinLnBrk="0" hangingPunct="1">
              <a:lnSpc>
                <a:spcPct val="100000"/>
              </a:lnSpc>
              <a:spcBef>
                <a:spcPct val="0"/>
              </a:spcBef>
              <a:spcAft>
                <a:spcPct val="0"/>
              </a:spcAft>
              <a:buClrTx/>
              <a:buSzTx/>
              <a:buFontTx/>
              <a:buNone/>
              <a:tabLst>
                <a:tab pos="73025" algn="r"/>
                <a:tab pos="130175" algn="r"/>
              </a:tabLst>
            </a:pPr>
            <a:r>
              <a:rPr kumimoji="0" lang="ar-DZ" sz="3200" b="1" i="0" u="none" strike="noStrike" cap="none" normalizeH="0" baseline="0" dirty="0" smtClean="0">
                <a:ln>
                  <a:noFill/>
                </a:ln>
                <a:solidFill>
                  <a:srgbClr val="FF0000"/>
                </a:solidFill>
                <a:effectLst/>
                <a:latin typeface="Simplified Arabic"/>
                <a:ea typeface="Calibri" pitchFamily="34" charset="0"/>
                <a:cs typeface="Arial" pitchFamily="34" charset="0"/>
              </a:rPr>
              <a:t>عيوب معيار معدل العائد الداخلي</a:t>
            </a:r>
            <a:endParaRPr kumimoji="0" lang="fr-FR" sz="2800" b="0" i="0" u="none" strike="noStrike" cap="none" normalizeH="0" baseline="0" dirty="0" smtClean="0">
              <a:ln>
                <a:noFill/>
              </a:ln>
              <a:solidFill>
                <a:schemeClr val="bg1"/>
              </a:solidFill>
              <a:effectLst/>
              <a:latin typeface="Arial" pitchFamily="34" charset="0"/>
              <a:cs typeface="Arial" pitchFamily="34" charset="0"/>
            </a:endParaRPr>
          </a:p>
        </p:txBody>
      </p:sp>
      <p:sp>
        <p:nvSpPr>
          <p:cNvPr id="2053" name="Rectangle 5"/>
          <p:cNvSpPr>
            <a:spLocks noChangeArrowheads="1"/>
          </p:cNvSpPr>
          <p:nvPr/>
        </p:nvSpPr>
        <p:spPr bwMode="auto">
          <a:xfrm>
            <a:off x="228600" y="4913293"/>
            <a:ext cx="8534400" cy="95410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1" eaLnBrk="1" fontAlgn="base" latinLnBrk="0" hangingPunct="1">
              <a:lnSpc>
                <a:spcPct val="100000"/>
              </a:lnSpc>
              <a:spcBef>
                <a:spcPct val="0"/>
              </a:spcBef>
              <a:spcAft>
                <a:spcPct val="0"/>
              </a:spcAft>
              <a:buClr>
                <a:srgbClr val="FF0000"/>
              </a:buClr>
              <a:buSzTx/>
              <a:buFont typeface="Wingdings" pitchFamily="2" charset="2"/>
              <a:buChar char="ü"/>
              <a:tabLst/>
            </a:pPr>
            <a:r>
              <a:rPr kumimoji="0" lang="ar-SA" sz="2800" b="1" i="0" u="none" strike="noStrike" cap="none" normalizeH="0" baseline="0" dirty="0" smtClean="0">
                <a:ln>
                  <a:noFill/>
                </a:ln>
                <a:solidFill>
                  <a:schemeClr val="bg1"/>
                </a:solidFill>
                <a:effectLst/>
                <a:latin typeface="Simplified Arabic"/>
                <a:ea typeface="Calibri" pitchFamily="34" charset="0"/>
                <a:cs typeface="Arial" pitchFamily="34" charset="0"/>
              </a:rPr>
              <a:t>يفترض ضمنيا أن التدفقات النقدية يعاد استثمارها بنفس معدل العائد الداخلي، وهذا ما يصعب تحققه في </a:t>
            </a:r>
            <a:r>
              <a:rPr lang="ar-DZ" sz="2800" b="1" dirty="0" smtClean="0">
                <a:solidFill>
                  <a:schemeClr val="bg1"/>
                </a:solidFill>
                <a:latin typeface="Simplified Arabic"/>
                <a:ea typeface="Calibri" pitchFamily="34" charset="0"/>
                <a:cs typeface="Arial" pitchFamily="34" charset="0"/>
              </a:rPr>
              <a:t>الواقع</a:t>
            </a:r>
            <a:r>
              <a:rPr kumimoji="0" lang="ar-DZ" sz="2800" b="1" i="0" u="none" strike="noStrike" cap="none" normalizeH="0" baseline="0" dirty="0" smtClean="0">
                <a:ln>
                  <a:noFill/>
                </a:ln>
                <a:solidFill>
                  <a:schemeClr val="bg1"/>
                </a:solidFill>
                <a:effectLst/>
                <a:latin typeface="Simplified Arabic"/>
                <a:ea typeface="Calibri" pitchFamily="34" charset="0"/>
                <a:cs typeface="Arial" pitchFamily="34" charset="0"/>
              </a:rPr>
              <a:t>.</a:t>
            </a:r>
            <a:endParaRPr kumimoji="0" lang="fr-FR" sz="2800" b="0" i="0" u="none" strike="noStrike" cap="none" normalizeH="0" baseline="0" dirty="0" smtClean="0">
              <a:ln>
                <a:noFill/>
              </a:ln>
              <a:solidFill>
                <a:schemeClr val="bg1"/>
              </a:solidFill>
              <a:effectLst/>
              <a:latin typeface="Arial" pitchFamily="34" charset="0"/>
              <a:cs typeface="Arial" pitchFamily="34" charset="0"/>
            </a:endParaRPr>
          </a:p>
        </p:txBody>
      </p:sp>
      <p:sp>
        <p:nvSpPr>
          <p:cNvPr id="9" name="Rectangle 3"/>
          <p:cNvSpPr>
            <a:spLocks noChangeArrowheads="1"/>
          </p:cNvSpPr>
          <p:nvPr/>
        </p:nvSpPr>
        <p:spPr bwMode="auto">
          <a:xfrm>
            <a:off x="304800" y="1284744"/>
            <a:ext cx="8458200" cy="95410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1" eaLnBrk="0" fontAlgn="base" latinLnBrk="0" hangingPunct="0">
              <a:lnSpc>
                <a:spcPct val="100000"/>
              </a:lnSpc>
              <a:spcBef>
                <a:spcPct val="0"/>
              </a:spcBef>
              <a:spcAft>
                <a:spcPct val="0"/>
              </a:spcAft>
              <a:buClr>
                <a:srgbClr val="FF0000"/>
              </a:buClr>
              <a:buSzTx/>
              <a:buFont typeface="Wingdings" pitchFamily="2" charset="2"/>
              <a:buChar char="ü"/>
              <a:tabLst>
                <a:tab pos="73025" algn="r"/>
                <a:tab pos="130175" algn="r"/>
              </a:tabLst>
            </a:pPr>
            <a:r>
              <a:rPr kumimoji="0" lang="ar-SA" sz="2800" b="1" i="0" u="none" strike="noStrike" cap="none" normalizeH="0" baseline="0" dirty="0" smtClean="0">
                <a:ln>
                  <a:noFill/>
                </a:ln>
                <a:solidFill>
                  <a:schemeClr val="bg1"/>
                </a:solidFill>
                <a:effectLst/>
                <a:latin typeface="Simplified Arabic"/>
                <a:ea typeface="Calibri" pitchFamily="34" charset="0"/>
                <a:cs typeface="Arial" pitchFamily="34" charset="0"/>
              </a:rPr>
              <a:t>صعوبة الحساب، لكن مع وجود الآلة الحاسبة المالية والبرامج الحاسوبية تزول هذه الصعوبة</a:t>
            </a:r>
            <a:r>
              <a:rPr kumimoji="0" lang="fr-FR" sz="2800" b="1" i="0" u="none" strike="noStrike" cap="none" normalizeH="0" baseline="0" dirty="0" smtClean="0">
                <a:ln>
                  <a:noFill/>
                </a:ln>
                <a:solidFill>
                  <a:schemeClr val="bg1"/>
                </a:solidFill>
                <a:effectLst/>
                <a:latin typeface="Simplified Arabic"/>
                <a:ea typeface="Calibri" pitchFamily="34" charset="0"/>
                <a:cs typeface="Arial" pitchFamily="34" charset="0"/>
              </a:rPr>
              <a:t>.</a:t>
            </a:r>
            <a:endParaRPr kumimoji="0" lang="fr-FR" sz="2800" b="0" i="0" u="none" strike="noStrike" cap="none" normalizeH="0" baseline="0" dirty="0" smtClean="0">
              <a:ln>
                <a:noFill/>
              </a:ln>
              <a:solidFill>
                <a:schemeClr val="bg1"/>
              </a:solidFill>
              <a:effectLst/>
              <a:latin typeface="Arial" pitchFamily="34" charset="0"/>
              <a:cs typeface="Arial" pitchFamily="34" charset="0"/>
            </a:endParaRPr>
          </a:p>
        </p:txBody>
      </p:sp>
      <p:sp>
        <p:nvSpPr>
          <p:cNvPr id="10" name="Rectangle 3"/>
          <p:cNvSpPr>
            <a:spLocks noChangeArrowheads="1"/>
          </p:cNvSpPr>
          <p:nvPr/>
        </p:nvSpPr>
        <p:spPr bwMode="auto">
          <a:xfrm>
            <a:off x="304800" y="2527518"/>
            <a:ext cx="8458200" cy="95410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1" eaLnBrk="0" fontAlgn="base" latinLnBrk="0" hangingPunct="0">
              <a:lnSpc>
                <a:spcPct val="100000"/>
              </a:lnSpc>
              <a:spcBef>
                <a:spcPct val="0"/>
              </a:spcBef>
              <a:spcAft>
                <a:spcPct val="0"/>
              </a:spcAft>
              <a:buClr>
                <a:srgbClr val="FF0000"/>
              </a:buClr>
              <a:buSzTx/>
              <a:buFont typeface="Wingdings" pitchFamily="2" charset="2"/>
              <a:buChar char="ü"/>
              <a:tabLst>
                <a:tab pos="73025" algn="r"/>
                <a:tab pos="130175" algn="r"/>
              </a:tabLst>
            </a:pPr>
            <a:r>
              <a:rPr kumimoji="0" lang="ar-SA" sz="2800" b="1" i="0" u="none" strike="noStrike" cap="none" normalizeH="0" baseline="0" dirty="0" smtClean="0">
                <a:ln>
                  <a:noFill/>
                </a:ln>
                <a:solidFill>
                  <a:schemeClr val="bg1"/>
                </a:solidFill>
                <a:effectLst/>
                <a:latin typeface="Simplified Arabic"/>
                <a:ea typeface="Calibri" pitchFamily="34" charset="0"/>
                <a:cs typeface="Arial" pitchFamily="34" charset="0"/>
              </a:rPr>
              <a:t>لا يعطي أي فكرة عن الأرباح الصافية التي يحققها المشروع، بل يحدد فقط معدل لكفاءة الاستثمار</a:t>
            </a:r>
            <a:r>
              <a:rPr kumimoji="0" lang="fr-FR" sz="2800" b="1" i="0" u="none" strike="noStrike" cap="none" normalizeH="0" baseline="0" dirty="0" smtClean="0">
                <a:ln>
                  <a:noFill/>
                </a:ln>
                <a:solidFill>
                  <a:schemeClr val="bg1"/>
                </a:solidFill>
                <a:effectLst/>
                <a:latin typeface="Simplified Arabic"/>
                <a:ea typeface="Calibri" pitchFamily="34" charset="0"/>
                <a:cs typeface="Arial" pitchFamily="34" charset="0"/>
              </a:rPr>
              <a:t>.</a:t>
            </a:r>
            <a:endParaRPr kumimoji="0" lang="fr-FR" sz="2800" b="0" i="0" u="none" strike="noStrike" cap="none" normalizeH="0" baseline="0" dirty="0" smtClean="0">
              <a:ln>
                <a:noFill/>
              </a:ln>
              <a:solidFill>
                <a:schemeClr val="bg1"/>
              </a:solidFill>
              <a:effectLst/>
              <a:latin typeface="Arial" pitchFamily="34" charset="0"/>
              <a:cs typeface="Arial" pitchFamily="34" charset="0"/>
            </a:endParaRPr>
          </a:p>
        </p:txBody>
      </p:sp>
      <p:sp>
        <p:nvSpPr>
          <p:cNvPr id="11" name="Rectangle 3"/>
          <p:cNvSpPr>
            <a:spLocks noChangeArrowheads="1"/>
          </p:cNvSpPr>
          <p:nvPr/>
        </p:nvSpPr>
        <p:spPr bwMode="auto">
          <a:xfrm>
            <a:off x="304800" y="3770293"/>
            <a:ext cx="8458200" cy="95410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1" eaLnBrk="0" fontAlgn="base" latinLnBrk="0" hangingPunct="0">
              <a:lnSpc>
                <a:spcPct val="100000"/>
              </a:lnSpc>
              <a:spcBef>
                <a:spcPct val="0"/>
              </a:spcBef>
              <a:spcAft>
                <a:spcPct val="0"/>
              </a:spcAft>
              <a:buClr>
                <a:srgbClr val="FF0000"/>
              </a:buClr>
              <a:buSzTx/>
              <a:buFont typeface="Wingdings" pitchFamily="2" charset="2"/>
              <a:buChar char="ü"/>
              <a:tabLst>
                <a:tab pos="73025" algn="r"/>
                <a:tab pos="130175" algn="r"/>
              </a:tabLst>
            </a:pPr>
            <a:r>
              <a:rPr kumimoji="0" lang="ar-SA" sz="2800" b="1" i="0" u="none" strike="noStrike" cap="none" normalizeH="0" baseline="0" dirty="0" smtClean="0">
                <a:ln>
                  <a:noFill/>
                </a:ln>
                <a:solidFill>
                  <a:schemeClr val="bg1"/>
                </a:solidFill>
                <a:effectLst/>
                <a:latin typeface="Simplified Arabic"/>
                <a:ea typeface="Calibri" pitchFamily="34" charset="0"/>
                <a:cs typeface="Arial" pitchFamily="34" charset="0"/>
              </a:rPr>
              <a:t>قد توجد عدة قيم وقد لا توجد أي قيمة له، مما يجعل من الصعب الحكم على المشاريع</a:t>
            </a:r>
            <a:r>
              <a:rPr kumimoji="0" lang="fr-FR" sz="2800" b="1" i="0" u="none" strike="noStrike" cap="none" normalizeH="0" baseline="0" dirty="0" smtClean="0">
                <a:ln>
                  <a:noFill/>
                </a:ln>
                <a:solidFill>
                  <a:schemeClr val="bg1"/>
                </a:solidFill>
                <a:effectLst/>
                <a:latin typeface="Simplified Arabic"/>
                <a:ea typeface="Calibri" pitchFamily="34" charset="0"/>
                <a:cs typeface="Arial" pitchFamily="34" charset="0"/>
              </a:rPr>
              <a:t>.</a:t>
            </a:r>
            <a:endParaRPr kumimoji="0" lang="fr-FR" sz="2800" b="0" i="0" u="none" strike="noStrike" cap="none" normalizeH="0" baseline="0" dirty="0" smtClean="0">
              <a:ln>
                <a:noFill/>
              </a:ln>
              <a:solidFill>
                <a:schemeClr val="bg1"/>
              </a:solidFill>
              <a:effectLst/>
              <a:latin typeface="Arial" pitchFamily="34" charset="0"/>
              <a:cs typeface="Arial" pitchFamily="34" charset="0"/>
            </a:endParaRPr>
          </a:p>
        </p:txBody>
      </p:sp>
    </p:spTree>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contenu 5"/>
          <p:cNvSpPr txBox="1">
            <a:spLocks/>
          </p:cNvSpPr>
          <p:nvPr/>
        </p:nvSpPr>
        <p:spPr>
          <a:xfrm>
            <a:off x="304800" y="381000"/>
            <a:ext cx="8458200" cy="4343400"/>
          </a:xfrm>
          <a:prstGeom prst="rect">
            <a:avLst/>
          </a:prstGeom>
        </p:spPr>
        <p:txBody>
          <a:bodyPr vert="horz">
            <a:noAutofit/>
          </a:bodyPr>
          <a:lstStyle/>
          <a:p>
            <a:pPr marL="548640" marR="0" lvl="0" indent="-411480" algn="ctr" defTabSz="914400" rtl="1" eaLnBrk="1" fontAlgn="auto" latinLnBrk="0" hangingPunct="1">
              <a:lnSpc>
                <a:spcPct val="100000"/>
              </a:lnSpc>
              <a:spcBef>
                <a:spcPts val="0"/>
              </a:spcBef>
              <a:spcAft>
                <a:spcPts val="0"/>
              </a:spcAft>
              <a:buClr>
                <a:schemeClr val="tx1">
                  <a:shade val="95000"/>
                </a:schemeClr>
              </a:buClr>
              <a:buSzPct val="65000"/>
              <a:tabLst/>
              <a:defRPr/>
            </a:pPr>
            <a:r>
              <a:rPr kumimoji="0" lang="ar-DZ" sz="2400" b="1" i="1" u="none" strike="noStrike" kern="1200" cap="none" spc="0" normalizeH="0" baseline="0" noProof="0" dirty="0" smtClean="0">
                <a:ln>
                  <a:noFill/>
                </a:ln>
                <a:solidFill>
                  <a:schemeClr val="bg1"/>
                </a:solidFill>
                <a:effectLst/>
                <a:uLnTx/>
                <a:uFillTx/>
                <a:latin typeface="Times New Roman" pitchFamily="18" charset="0"/>
                <a:ea typeface="+mn-ea"/>
                <a:cs typeface="Times New Roman" pitchFamily="18" charset="0"/>
              </a:rPr>
              <a:t>الجمهــورية الجزائــرية الديمقــراطية الشعبيـــة</a:t>
            </a:r>
            <a:endParaRPr kumimoji="0" lang="en-US" sz="2400" b="1" i="0" u="none" strike="noStrike" kern="1200" cap="none" spc="0" normalizeH="0" baseline="0" noProof="0" dirty="0" smtClean="0">
              <a:ln>
                <a:noFill/>
              </a:ln>
              <a:solidFill>
                <a:schemeClr val="bg1"/>
              </a:solidFill>
              <a:effectLst/>
              <a:uLnTx/>
              <a:uFillTx/>
              <a:latin typeface="Times New Roman" pitchFamily="18" charset="0"/>
              <a:ea typeface="+mn-ea"/>
              <a:cs typeface="Times New Roman" pitchFamily="18" charset="0"/>
            </a:endParaRPr>
          </a:p>
          <a:p>
            <a:pPr marL="548640" marR="0" lvl="0" indent="-411480" algn="ctr" defTabSz="914400" rtl="0" eaLnBrk="1" fontAlgn="auto" latinLnBrk="0" hangingPunct="1">
              <a:lnSpc>
                <a:spcPct val="100000"/>
              </a:lnSpc>
              <a:spcBef>
                <a:spcPts val="0"/>
              </a:spcBef>
              <a:spcAft>
                <a:spcPts val="0"/>
              </a:spcAft>
              <a:buClr>
                <a:schemeClr val="tx1">
                  <a:shade val="95000"/>
                </a:schemeClr>
              </a:buClr>
              <a:buSzPct val="65000"/>
              <a:tabLst/>
              <a:defRPr/>
            </a:pPr>
            <a:r>
              <a:rPr kumimoji="0" lang="fr-FR" sz="2400" b="1" i="1" u="none" strike="noStrike" kern="1200" cap="none" spc="0" normalizeH="0" baseline="0" noProof="0" dirty="0" smtClean="0">
                <a:ln>
                  <a:noFill/>
                </a:ln>
                <a:solidFill>
                  <a:schemeClr val="bg1"/>
                </a:solidFill>
                <a:effectLst/>
                <a:uLnTx/>
                <a:uFillTx/>
                <a:latin typeface="Times New Roman" pitchFamily="18" charset="0"/>
                <a:ea typeface="+mn-ea"/>
                <a:cs typeface="Times New Roman" pitchFamily="18" charset="0"/>
              </a:rPr>
              <a:t>République Algérienne Démocratique et Populaire</a:t>
            </a:r>
            <a:endParaRPr kumimoji="0" lang="en-US" sz="2400" b="1" i="0" u="none" strike="noStrike" kern="1200" cap="none" spc="0" normalizeH="0" baseline="0" noProof="0" dirty="0" smtClean="0">
              <a:ln>
                <a:noFill/>
              </a:ln>
              <a:solidFill>
                <a:schemeClr val="bg1"/>
              </a:solidFill>
              <a:effectLst/>
              <a:uLnTx/>
              <a:uFillTx/>
              <a:latin typeface="Times New Roman" pitchFamily="18" charset="0"/>
              <a:ea typeface="+mn-ea"/>
              <a:cs typeface="Times New Roman" pitchFamily="18" charset="0"/>
            </a:endParaRPr>
          </a:p>
          <a:p>
            <a:pPr marL="548640" marR="0" lvl="0" indent="-411480" algn="ctr" defTabSz="914400" rtl="1" eaLnBrk="1" fontAlgn="auto" latinLnBrk="0" hangingPunct="1">
              <a:lnSpc>
                <a:spcPct val="100000"/>
              </a:lnSpc>
              <a:spcBef>
                <a:spcPts val="0"/>
              </a:spcBef>
              <a:spcAft>
                <a:spcPts val="0"/>
              </a:spcAft>
              <a:buClr>
                <a:schemeClr val="tx1">
                  <a:shade val="95000"/>
                </a:schemeClr>
              </a:buClr>
              <a:buSzPct val="65000"/>
              <a:tabLst/>
              <a:defRPr/>
            </a:pPr>
            <a:r>
              <a:rPr kumimoji="0" lang="ar-DZ" sz="2400" b="1" i="0" u="none" strike="noStrike" kern="1200" cap="none" spc="0" normalizeH="0" baseline="0" noProof="0" dirty="0" smtClean="0">
                <a:ln>
                  <a:noFill/>
                </a:ln>
                <a:solidFill>
                  <a:schemeClr val="bg1"/>
                </a:solidFill>
                <a:effectLst/>
                <a:uLnTx/>
                <a:uFillTx/>
                <a:latin typeface="Times New Roman" pitchFamily="18" charset="0"/>
                <a:ea typeface="+mn-ea"/>
                <a:cs typeface="Times New Roman" pitchFamily="18" charset="0"/>
              </a:rPr>
              <a:t>وزارة التعليــم العــالي والبحــث العلمـي</a:t>
            </a:r>
            <a:endParaRPr kumimoji="0" lang="en-US" sz="2400" b="1" i="0" u="none" strike="noStrike" kern="1200" cap="none" spc="0" normalizeH="0" baseline="0" noProof="0" dirty="0" smtClean="0">
              <a:ln>
                <a:noFill/>
              </a:ln>
              <a:solidFill>
                <a:schemeClr val="bg1"/>
              </a:solidFill>
              <a:effectLst/>
              <a:uLnTx/>
              <a:uFillTx/>
              <a:latin typeface="Times New Roman" pitchFamily="18" charset="0"/>
              <a:ea typeface="+mn-ea"/>
              <a:cs typeface="Times New Roman" pitchFamily="18" charset="0"/>
            </a:endParaRPr>
          </a:p>
          <a:p>
            <a:pPr marL="548640" marR="0" lvl="0" indent="-411480" algn="ctr" defTabSz="914400" rtl="0" eaLnBrk="1" fontAlgn="auto" latinLnBrk="0" hangingPunct="1">
              <a:lnSpc>
                <a:spcPct val="100000"/>
              </a:lnSpc>
              <a:spcBef>
                <a:spcPts val="0"/>
              </a:spcBef>
              <a:spcAft>
                <a:spcPts val="0"/>
              </a:spcAft>
              <a:buClr>
                <a:schemeClr val="tx1">
                  <a:shade val="95000"/>
                </a:schemeClr>
              </a:buClr>
              <a:buSzPct val="65000"/>
              <a:tabLst/>
              <a:defRPr/>
            </a:pPr>
            <a:r>
              <a:rPr kumimoji="0" lang="fr-FR" sz="2000" b="1" i="1" u="none" strike="noStrike" kern="1200" cap="none" spc="0" normalizeH="0" baseline="0" noProof="0" dirty="0" smtClean="0">
                <a:ln>
                  <a:noFill/>
                </a:ln>
                <a:solidFill>
                  <a:schemeClr val="bg1"/>
                </a:solidFill>
                <a:effectLst/>
                <a:uLnTx/>
                <a:uFillTx/>
                <a:latin typeface="Times New Roman" pitchFamily="18" charset="0"/>
                <a:ea typeface="+mn-ea"/>
                <a:cs typeface="Times New Roman" pitchFamily="18" charset="0"/>
              </a:rPr>
              <a:t>Ministère de l’Enseignement Supérieur et de la Recherche Scientifique</a:t>
            </a:r>
            <a:endParaRPr kumimoji="0" lang="en-US" sz="2400" b="1" i="0" u="none" strike="noStrike" kern="1200" cap="none" spc="0" normalizeH="0" baseline="0" noProof="0" dirty="0" smtClean="0">
              <a:ln>
                <a:noFill/>
              </a:ln>
              <a:solidFill>
                <a:schemeClr val="bg1"/>
              </a:solidFill>
              <a:effectLst/>
              <a:uLnTx/>
              <a:uFillTx/>
              <a:latin typeface="Times New Roman" pitchFamily="18" charset="0"/>
              <a:ea typeface="+mn-ea"/>
              <a:cs typeface="Times New Roman" pitchFamily="18" charset="0"/>
            </a:endParaRPr>
          </a:p>
          <a:p>
            <a:pPr marL="548640" marR="0" lvl="0" indent="-411480" algn="ctr" defTabSz="914400" rtl="1" eaLnBrk="1" fontAlgn="auto" latinLnBrk="0" hangingPunct="1">
              <a:lnSpc>
                <a:spcPct val="100000"/>
              </a:lnSpc>
              <a:spcBef>
                <a:spcPts val="0"/>
              </a:spcBef>
              <a:spcAft>
                <a:spcPts val="0"/>
              </a:spcAft>
              <a:buClr>
                <a:schemeClr val="tx1">
                  <a:shade val="95000"/>
                </a:schemeClr>
              </a:buClr>
              <a:buSzPct val="65000"/>
              <a:tabLst/>
              <a:defRPr/>
            </a:pPr>
            <a:r>
              <a:rPr kumimoji="0" lang="ar-DZ" sz="2400" b="1" i="1" u="none" strike="noStrike" kern="1200" cap="none" spc="0" normalizeH="0" baseline="0" noProof="0" dirty="0" smtClean="0">
                <a:ln>
                  <a:noFill/>
                </a:ln>
                <a:solidFill>
                  <a:schemeClr val="bg1"/>
                </a:solidFill>
                <a:effectLst/>
                <a:uLnTx/>
                <a:uFillTx/>
                <a:latin typeface="Times New Roman" pitchFamily="18" charset="0"/>
                <a:ea typeface="+mn-ea"/>
                <a:cs typeface="Times New Roman" pitchFamily="18" charset="0"/>
              </a:rPr>
              <a:t>جــامعة محــمد خيضــر – بسكرة –</a:t>
            </a:r>
            <a:endParaRPr kumimoji="0" lang="en-US" sz="2400" b="1" i="0" u="none" strike="noStrike" kern="1200" cap="none" spc="0" normalizeH="0" baseline="0" noProof="0" dirty="0" smtClean="0">
              <a:ln>
                <a:noFill/>
              </a:ln>
              <a:solidFill>
                <a:schemeClr val="bg1"/>
              </a:solidFill>
              <a:effectLst/>
              <a:uLnTx/>
              <a:uFillTx/>
              <a:latin typeface="Times New Roman" pitchFamily="18" charset="0"/>
              <a:ea typeface="+mn-ea"/>
              <a:cs typeface="Times New Roman" pitchFamily="18" charset="0"/>
            </a:endParaRPr>
          </a:p>
          <a:p>
            <a:pPr marL="548640" marR="0" lvl="0" indent="-411480" algn="ctr" defTabSz="914400" rtl="1" eaLnBrk="1" fontAlgn="auto" latinLnBrk="0" hangingPunct="1">
              <a:lnSpc>
                <a:spcPct val="100000"/>
              </a:lnSpc>
              <a:spcBef>
                <a:spcPts val="0"/>
              </a:spcBef>
              <a:spcAft>
                <a:spcPts val="0"/>
              </a:spcAft>
              <a:buClr>
                <a:schemeClr val="tx1">
                  <a:shade val="95000"/>
                </a:schemeClr>
              </a:buClr>
              <a:buSzPct val="65000"/>
              <a:tabLst/>
              <a:defRPr/>
            </a:pPr>
            <a:r>
              <a:rPr kumimoji="0" lang="ar-DZ" sz="2400" b="1" i="1" u="none" strike="noStrike" kern="1200" cap="none" spc="0" normalizeH="0" baseline="0" noProof="0" dirty="0" smtClean="0">
                <a:ln>
                  <a:noFill/>
                </a:ln>
                <a:solidFill>
                  <a:schemeClr val="bg1"/>
                </a:solidFill>
                <a:effectLst/>
                <a:uLnTx/>
                <a:uFillTx/>
                <a:latin typeface="Times New Roman" pitchFamily="18" charset="0"/>
                <a:ea typeface="+mn-ea"/>
                <a:cs typeface="Times New Roman" pitchFamily="18" charset="0"/>
              </a:rPr>
              <a:t>كــلية العلــوم الاقتصــادية و التجــارية وعلــوم التسييــر</a:t>
            </a:r>
            <a:endParaRPr kumimoji="0" lang="en-US" sz="2400" b="1" i="0" u="none" strike="noStrike" kern="1200" cap="none" spc="0" normalizeH="0" baseline="0" noProof="0" dirty="0" smtClean="0">
              <a:ln>
                <a:noFill/>
              </a:ln>
              <a:solidFill>
                <a:schemeClr val="bg1"/>
              </a:solidFill>
              <a:effectLst/>
              <a:uLnTx/>
              <a:uFillTx/>
              <a:latin typeface="Times New Roman" pitchFamily="18" charset="0"/>
              <a:ea typeface="+mn-ea"/>
              <a:cs typeface="Times New Roman" pitchFamily="18" charset="0"/>
            </a:endParaRPr>
          </a:p>
          <a:p>
            <a:pPr marL="548640" marR="0" lvl="0" indent="-411480" algn="ctr" defTabSz="914400" rtl="1" eaLnBrk="1" fontAlgn="auto" latinLnBrk="0" hangingPunct="1">
              <a:lnSpc>
                <a:spcPct val="100000"/>
              </a:lnSpc>
              <a:spcBef>
                <a:spcPts val="0"/>
              </a:spcBef>
              <a:spcAft>
                <a:spcPts val="0"/>
              </a:spcAft>
              <a:buClr>
                <a:schemeClr val="tx1">
                  <a:shade val="95000"/>
                </a:schemeClr>
              </a:buClr>
              <a:buSzPct val="65000"/>
              <a:tabLst/>
              <a:defRPr/>
            </a:pPr>
            <a:r>
              <a:rPr kumimoji="0" lang="ar-DZ" sz="2400" b="1" i="1" u="none" strike="noStrike" kern="1200" cap="none" spc="0" normalizeH="0" baseline="0" noProof="0" dirty="0" smtClean="0">
                <a:ln>
                  <a:noFill/>
                </a:ln>
                <a:solidFill>
                  <a:schemeClr val="bg1"/>
                </a:solidFill>
                <a:effectLst/>
                <a:uLnTx/>
                <a:uFillTx/>
                <a:latin typeface="Times New Roman" pitchFamily="18" charset="0"/>
                <a:ea typeface="+mn-ea"/>
                <a:cs typeface="Times New Roman" pitchFamily="18" charset="0"/>
              </a:rPr>
              <a:t>قسم العلوم التجارية</a:t>
            </a:r>
            <a:endParaRPr kumimoji="0" lang="fr-FR" sz="2400" b="1" i="1" u="none" strike="noStrike" kern="1200" cap="none" spc="0" normalizeH="0" baseline="0" noProof="0" dirty="0" smtClean="0">
              <a:ln>
                <a:noFill/>
              </a:ln>
              <a:solidFill>
                <a:schemeClr val="bg1"/>
              </a:solidFill>
              <a:effectLst/>
              <a:uLnTx/>
              <a:uFillTx/>
              <a:latin typeface="Times New Roman" pitchFamily="18" charset="0"/>
              <a:ea typeface="+mn-ea"/>
              <a:cs typeface="Times New Roman" pitchFamily="18" charset="0"/>
            </a:endParaRPr>
          </a:p>
          <a:p>
            <a:pPr marL="548640" marR="0" lvl="0" indent="-411480" algn="ctr" defTabSz="914400" rtl="1" eaLnBrk="1" fontAlgn="auto" latinLnBrk="0" hangingPunct="1">
              <a:lnSpc>
                <a:spcPct val="100000"/>
              </a:lnSpc>
              <a:spcBef>
                <a:spcPts val="0"/>
              </a:spcBef>
              <a:spcAft>
                <a:spcPts val="0"/>
              </a:spcAft>
              <a:buClr>
                <a:schemeClr val="tx1">
                  <a:shade val="95000"/>
                </a:schemeClr>
              </a:buClr>
              <a:buSzPct val="65000"/>
              <a:tabLst/>
              <a:defRPr/>
            </a:pPr>
            <a:r>
              <a:rPr kumimoji="0" lang="ar-DZ" sz="2400" b="1" i="1" u="none" strike="noStrike" kern="1200" cap="none" spc="0" normalizeH="0" baseline="0" noProof="0" dirty="0" smtClean="0">
                <a:ln>
                  <a:noFill/>
                </a:ln>
                <a:solidFill>
                  <a:schemeClr val="bg1"/>
                </a:solidFill>
                <a:effectLst/>
                <a:uLnTx/>
                <a:uFillTx/>
                <a:latin typeface="Times New Roman" pitchFamily="18" charset="0"/>
                <a:ea typeface="+mn-ea"/>
                <a:cs typeface="Times New Roman" pitchFamily="18" charset="0"/>
              </a:rPr>
              <a:t>فرع</a:t>
            </a:r>
            <a:r>
              <a:rPr kumimoji="0" lang="ar-DZ" sz="2400" b="1" i="1" u="none" strike="noStrike" kern="1200" cap="none" spc="0" normalizeH="0" noProof="0" dirty="0" smtClean="0">
                <a:ln>
                  <a:noFill/>
                </a:ln>
                <a:solidFill>
                  <a:schemeClr val="bg1"/>
                </a:solidFill>
                <a:effectLst/>
                <a:uLnTx/>
                <a:uFillTx/>
                <a:latin typeface="Times New Roman" pitchFamily="18" charset="0"/>
                <a:ea typeface="+mn-ea"/>
                <a:cs typeface="Times New Roman" pitchFamily="18" charset="0"/>
              </a:rPr>
              <a:t> العلوم المالية والمحاسبية</a:t>
            </a:r>
            <a:endParaRPr kumimoji="0" lang="en-US" sz="2400" b="1" i="1" u="none" strike="noStrike" kern="1200" cap="none" spc="0" normalizeH="0" baseline="0" noProof="0" dirty="0" smtClean="0">
              <a:ln>
                <a:noFill/>
              </a:ln>
              <a:solidFill>
                <a:schemeClr val="bg1"/>
              </a:solidFill>
              <a:effectLst/>
              <a:uLnTx/>
              <a:uFillTx/>
              <a:latin typeface="Times New Roman" pitchFamily="18" charset="0"/>
              <a:ea typeface="+mn-ea"/>
              <a:cs typeface="Times New Roman" pitchFamily="18" charset="0"/>
            </a:endParaRPr>
          </a:p>
          <a:p>
            <a:pPr marL="548640" marR="0" lvl="0" indent="-411480" algn="ctr" defTabSz="914400" rtl="1" eaLnBrk="1" fontAlgn="auto" latinLnBrk="0" hangingPunct="1">
              <a:lnSpc>
                <a:spcPct val="100000"/>
              </a:lnSpc>
              <a:spcBef>
                <a:spcPts val="0"/>
              </a:spcBef>
              <a:spcAft>
                <a:spcPts val="0"/>
              </a:spcAft>
              <a:buClr>
                <a:schemeClr val="tx1">
                  <a:shade val="95000"/>
                </a:schemeClr>
              </a:buClr>
              <a:buSzPct val="65000"/>
              <a:tabLst/>
              <a:defRPr/>
            </a:pPr>
            <a:r>
              <a:rPr kumimoji="0" lang="ar-DZ" sz="2400" b="1" i="0" u="none" strike="noStrike" kern="1200" cap="none" spc="0" normalizeH="0" baseline="0" noProof="0" dirty="0" smtClean="0">
                <a:ln>
                  <a:noFill/>
                </a:ln>
                <a:solidFill>
                  <a:schemeClr val="bg1"/>
                </a:solidFill>
                <a:effectLst/>
                <a:uLnTx/>
                <a:uFillTx/>
                <a:latin typeface="Times New Roman" pitchFamily="18" charset="0"/>
                <a:ea typeface="Tahoma" pitchFamily="34" charset="0"/>
                <a:cs typeface="Times New Roman" pitchFamily="18" charset="0"/>
              </a:rPr>
              <a:t>سنة ثالثة مالية المؤسسة</a:t>
            </a:r>
            <a:endParaRPr kumimoji="0" lang="ar-DZ" sz="1800" b="1" i="0" u="none" strike="noStrike" kern="1200" cap="none" spc="0" normalizeH="0" baseline="0" noProof="0" dirty="0" smtClean="0">
              <a:ln>
                <a:noFill/>
              </a:ln>
              <a:solidFill>
                <a:schemeClr val="bg1"/>
              </a:solidFill>
              <a:effectLst/>
              <a:uLnTx/>
              <a:uFillTx/>
              <a:latin typeface="Times New Roman" pitchFamily="18" charset="0"/>
              <a:ea typeface="Tahoma" pitchFamily="34" charset="0"/>
              <a:cs typeface="Times New Roman" pitchFamily="18" charset="0"/>
            </a:endParaRPr>
          </a:p>
          <a:p>
            <a:pPr marL="548640" marR="0" lvl="0" indent="-411480" algn="ctr" defTabSz="914400" rtl="1" eaLnBrk="1" fontAlgn="auto" latinLnBrk="0" hangingPunct="1">
              <a:lnSpc>
                <a:spcPct val="100000"/>
              </a:lnSpc>
              <a:spcBef>
                <a:spcPts val="0"/>
              </a:spcBef>
              <a:spcAft>
                <a:spcPts val="0"/>
              </a:spcAft>
              <a:buClr>
                <a:schemeClr val="tx1">
                  <a:shade val="95000"/>
                </a:schemeClr>
              </a:buClr>
              <a:buSzPct val="65000"/>
              <a:tabLst/>
              <a:defRPr/>
            </a:pPr>
            <a:r>
              <a:rPr kumimoji="0" lang="ar-DZ" sz="4000" b="1" i="0" u="none" strike="noStrike" kern="1200" cap="none" spc="0" normalizeH="0" baseline="0" noProof="0" dirty="0" smtClean="0">
                <a:ln>
                  <a:noFill/>
                </a:ln>
                <a:solidFill>
                  <a:srgbClr val="FF0000"/>
                </a:solidFill>
                <a:effectLst/>
                <a:uLnTx/>
                <a:uFillTx/>
                <a:latin typeface="Times New Roman" pitchFamily="18" charset="0"/>
                <a:ea typeface="Tahoma" pitchFamily="34" charset="0"/>
                <a:cs typeface="Times New Roman" pitchFamily="18" charset="0"/>
              </a:rPr>
              <a:t>مقياس: تسيير </a:t>
            </a:r>
            <a:r>
              <a:rPr kumimoji="0" lang="ar-DZ" sz="4000" b="1" i="0" u="none" strike="noStrike" kern="1200" cap="none" spc="0" normalizeH="0" baseline="0" noProof="0" smtClean="0">
                <a:ln>
                  <a:noFill/>
                </a:ln>
                <a:solidFill>
                  <a:srgbClr val="FF0000"/>
                </a:solidFill>
                <a:effectLst/>
                <a:uLnTx/>
                <a:uFillTx/>
                <a:latin typeface="Times New Roman" pitchFamily="18" charset="0"/>
                <a:ea typeface="Tahoma" pitchFamily="34" charset="0"/>
                <a:cs typeface="Times New Roman" pitchFamily="18" charset="0"/>
              </a:rPr>
              <a:t>مالي 2</a:t>
            </a:r>
            <a:endParaRPr kumimoji="0" lang="ar-DZ" sz="4000" b="1" i="0" u="none" strike="noStrike" kern="1200" cap="none" spc="0" normalizeH="0" baseline="0" noProof="0" dirty="0" smtClean="0">
              <a:ln>
                <a:noFill/>
              </a:ln>
              <a:solidFill>
                <a:srgbClr val="FF0000"/>
              </a:solidFill>
              <a:effectLst/>
              <a:uLnTx/>
              <a:uFillTx/>
              <a:latin typeface="Times New Roman" pitchFamily="18" charset="0"/>
              <a:ea typeface="Tahoma" pitchFamily="34" charset="0"/>
              <a:cs typeface="Times New Roman" pitchFamily="18" charset="0"/>
            </a:endParaRPr>
          </a:p>
          <a:p>
            <a:pPr marL="548640" marR="0" lvl="0" indent="-411480" algn="ctr" defTabSz="914400" rtl="1" eaLnBrk="1" fontAlgn="ctr" latinLnBrk="0" hangingPunct="1">
              <a:lnSpc>
                <a:spcPct val="100000"/>
              </a:lnSpc>
              <a:spcBef>
                <a:spcPct val="20000"/>
              </a:spcBef>
              <a:spcAft>
                <a:spcPts val="0"/>
              </a:spcAft>
              <a:buClr>
                <a:schemeClr val="tx1">
                  <a:shade val="95000"/>
                </a:schemeClr>
              </a:buClr>
              <a:buSzPct val="65000"/>
              <a:tabLst/>
              <a:defRPr/>
            </a:pPr>
            <a:r>
              <a:rPr kumimoji="0" lang="ar-DZ" sz="2000" b="1" i="0" u="none" strike="noStrike" kern="1200" cap="none" spc="0" normalizeH="0" baseline="0" noProof="0" dirty="0" smtClean="0">
                <a:ln>
                  <a:noFill/>
                </a:ln>
                <a:solidFill>
                  <a:schemeClr val="bg1"/>
                </a:solidFill>
                <a:effectLst/>
                <a:uLnTx/>
                <a:uFillTx/>
                <a:latin typeface="Times New Roman" pitchFamily="18" charset="0"/>
                <a:ea typeface="+mn-ea"/>
                <a:cs typeface="Times New Roman" pitchFamily="18" charset="0"/>
              </a:rPr>
              <a:t>الموسم الجامعي: 2021/2020</a:t>
            </a:r>
            <a:endParaRPr kumimoji="0" lang="ar-DZ" sz="2800" b="1" i="0" u="none" strike="noStrike" kern="1200" cap="none" spc="0" normalizeH="0" baseline="0" noProof="0" dirty="0" smtClean="0">
              <a:ln>
                <a:noFill/>
              </a:ln>
              <a:solidFill>
                <a:schemeClr val="bg1"/>
              </a:solidFill>
              <a:effectLst/>
              <a:uLnTx/>
              <a:uFillTx/>
              <a:latin typeface="Times New Roman" pitchFamily="18" charset="0"/>
              <a:ea typeface="+mn-ea"/>
              <a:cs typeface="Times New Roman" pitchFamily="18" charset="0"/>
            </a:endParaRPr>
          </a:p>
        </p:txBody>
      </p:sp>
      <p:sp>
        <p:nvSpPr>
          <p:cNvPr id="5" name="Rectangle 4"/>
          <p:cNvSpPr/>
          <p:nvPr/>
        </p:nvSpPr>
        <p:spPr>
          <a:xfrm>
            <a:off x="0" y="4648201"/>
            <a:ext cx="9144000" cy="1471172"/>
          </a:xfrm>
          <a:prstGeom prst="rect">
            <a:avLst/>
          </a:prstGeom>
        </p:spPr>
        <p:txBody>
          <a:bodyPr wrap="square">
            <a:spAutoFit/>
          </a:bodyPr>
          <a:lstStyle/>
          <a:p>
            <a:pPr lvl="0" algn="ctr" rtl="1" fontAlgn="ctr">
              <a:spcBef>
                <a:spcPct val="20000"/>
              </a:spcBef>
              <a:buClr>
                <a:srgbClr val="F0A22E"/>
              </a:buClr>
              <a:buSzPct val="70000"/>
              <a:defRPr/>
            </a:pPr>
            <a:r>
              <a:rPr lang="ar-DZ" sz="3200" b="1" dirty="0">
                <a:solidFill>
                  <a:prstClr val="black"/>
                </a:solidFill>
                <a:latin typeface="Adobe Arabic" pitchFamily="18" charset="-78"/>
                <a:cs typeface="Adobe Arabic" pitchFamily="18" charset="-78"/>
              </a:rPr>
              <a:t>موضوع </a:t>
            </a:r>
            <a:r>
              <a:rPr lang="ar-DZ" sz="3200" b="1" dirty="0" smtClean="0">
                <a:solidFill>
                  <a:prstClr val="black"/>
                </a:solidFill>
                <a:latin typeface="Adobe Arabic" pitchFamily="18" charset="-78"/>
                <a:cs typeface="Adobe Arabic" pitchFamily="18" charset="-78"/>
              </a:rPr>
              <a:t>المحاضرة 04:</a:t>
            </a:r>
            <a:endParaRPr lang="fr-FR" sz="3200" b="1" dirty="0" smtClean="0">
              <a:solidFill>
                <a:prstClr val="black"/>
              </a:solidFill>
              <a:latin typeface="Adobe Arabic" pitchFamily="18" charset="-78"/>
              <a:cs typeface="Adobe Arabic" pitchFamily="18" charset="-78"/>
            </a:endParaRPr>
          </a:p>
          <a:p>
            <a:pPr lvl="0" algn="ctr" rtl="1" fontAlgn="ctr">
              <a:spcBef>
                <a:spcPct val="20000"/>
              </a:spcBef>
              <a:buClr>
                <a:srgbClr val="F0A22E"/>
              </a:buClr>
              <a:buSzPct val="70000"/>
              <a:defRPr/>
            </a:pPr>
            <a:r>
              <a:rPr lang="ar-DZ" sz="4800" b="1" dirty="0" smtClean="0">
                <a:solidFill>
                  <a:srgbClr val="FF0000"/>
                </a:solidFill>
                <a:latin typeface="Adobe Arabic" pitchFamily="18" charset="-78"/>
                <a:cs typeface="Adobe Arabic" pitchFamily="18" charset="-78"/>
              </a:rPr>
              <a:t>معايير تقييم واختيار الاستثمارات</a:t>
            </a:r>
            <a:r>
              <a:rPr lang="ar-DZ" sz="4800" b="1" dirty="0" smtClean="0">
                <a:solidFill>
                  <a:srgbClr val="006600"/>
                </a:solidFill>
                <a:latin typeface="Adobe Arabic" pitchFamily="18" charset="-78"/>
                <a:cs typeface="Adobe Arabic" pitchFamily="18" charset="-78"/>
              </a:rPr>
              <a:t>(ج 5)</a:t>
            </a:r>
            <a:endParaRPr lang="ar-DZ" sz="4800" b="1" dirty="0">
              <a:solidFill>
                <a:srgbClr val="006600"/>
              </a:solidFill>
              <a:latin typeface="Adobe Arabic" pitchFamily="18" charset="-78"/>
              <a:cs typeface="Adobe Arabic" pitchFamily="18" charset="-78"/>
            </a:endParaRPr>
          </a:p>
        </p:txBody>
      </p:sp>
      <p:grpSp>
        <p:nvGrpSpPr>
          <p:cNvPr id="2" name="Group 1"/>
          <p:cNvGrpSpPr>
            <a:grpSpLocks/>
          </p:cNvGrpSpPr>
          <p:nvPr/>
        </p:nvGrpSpPr>
        <p:grpSpPr bwMode="auto">
          <a:xfrm>
            <a:off x="228600" y="304800"/>
            <a:ext cx="989398" cy="1143000"/>
            <a:chOff x="4041" y="5842"/>
            <a:chExt cx="1056" cy="1375"/>
          </a:xfrm>
        </p:grpSpPr>
        <p:sp>
          <p:nvSpPr>
            <p:cNvPr id="7" name="Oval 2"/>
            <p:cNvSpPr>
              <a:spLocks noChangeArrowheads="1"/>
            </p:cNvSpPr>
            <p:nvPr/>
          </p:nvSpPr>
          <p:spPr bwMode="auto">
            <a:xfrm>
              <a:off x="4041" y="5842"/>
              <a:ext cx="1056" cy="1375"/>
            </a:xfrm>
            <a:prstGeom prst="ellipse">
              <a:avLst/>
            </a:prstGeom>
            <a:solidFill>
              <a:srgbClr val="FFFFFF"/>
            </a:solidFill>
            <a:ln w="19050">
              <a:solidFill>
                <a:srgbClr val="333399"/>
              </a:solidFill>
              <a:round/>
              <a:headEnd/>
              <a:tailEnd/>
            </a:ln>
          </p:spPr>
          <p:txBody>
            <a:bodyPr vert="horz" wrap="square" lIns="91440" tIns="45720" rIns="91440" bIns="45720" numCol="1" anchor="t" anchorCtr="0" compatLnSpc="1">
              <a:prstTxWarp prst="textNoShape">
                <a:avLst/>
              </a:prstTxWarp>
            </a:bodyPr>
            <a:lstStyle/>
            <a:p>
              <a:endParaRPr lang="ar-DZ" dirty="0"/>
            </a:p>
          </p:txBody>
        </p:sp>
        <p:pic>
          <p:nvPicPr>
            <p:cNvPr id="8" name="Picture 3" descr="SigleUNI4"/>
            <p:cNvPicPr>
              <a:picLocks noChangeAspect="1" noChangeArrowheads="1"/>
            </p:cNvPicPr>
            <p:nvPr/>
          </p:nvPicPr>
          <p:blipFill>
            <a:blip r:embed="rId2" cstate="print">
              <a:extLst>
                <a:ext uri="{28A0092B-C50C-407E-A947-70E740481C1C}">
                  <a14:useLocalDpi xmlns:a14="http://schemas.microsoft.com/office/drawing/2010/main" xmlns="" val="0"/>
                </a:ext>
              </a:extLst>
            </a:blip>
            <a:srcRect l="2623" t="1465" r="1811"/>
            <a:stretch>
              <a:fillRect/>
            </a:stretch>
          </p:blipFill>
          <p:spPr bwMode="auto">
            <a:xfrm>
              <a:off x="4193" y="6073"/>
              <a:ext cx="742" cy="904"/>
            </a:xfrm>
            <a:prstGeom prst="rect">
              <a:avLst/>
            </a:prstGeom>
            <a:noFill/>
            <a:extLst>
              <a:ext uri="{909E8E84-426E-40DD-AFC4-6F175D3DCCD1}">
                <a14:hiddenFill xmlns:a14="http://schemas.microsoft.com/office/drawing/2010/main" xmlns="">
                  <a:solidFill>
                    <a:srgbClr val="FFFFFF"/>
                  </a:solidFill>
                </a14:hiddenFill>
              </a:ext>
            </a:extLst>
          </p:spPr>
        </p:pic>
        <p:sp>
          <p:nvSpPr>
            <p:cNvPr id="9" name="WordArt 4"/>
            <p:cNvSpPr>
              <a:spLocks noChangeArrowheads="1" noChangeShapeType="1" noTextEdit="1"/>
            </p:cNvSpPr>
            <p:nvPr/>
          </p:nvSpPr>
          <p:spPr bwMode="auto">
            <a:xfrm>
              <a:off x="4190" y="5978"/>
              <a:ext cx="733" cy="746"/>
            </a:xfrm>
            <a:prstGeom prst="rect">
              <a:avLst/>
            </a:prstGeom>
            <a:extLst>
              <a:ext uri="{91240B29-F687-4F45-9708-019B960494DF}">
                <a14:hiddenLine xmlns:a14="http://schemas.microsoft.com/office/drawing/2010/main" xmlns="" w="9525">
                  <a:solidFill>
                    <a:srgbClr val="000000"/>
                  </a:solidFill>
                  <a:round/>
                  <a:headEnd/>
                  <a:tailEnd/>
                </a14:hiddenLine>
              </a:ext>
              <a:ext uri="{AF507438-7753-43E0-B8FC-AC1667EBCBE1}">
                <a14:hiddenEffects xmlns:a14="http://schemas.microsoft.com/office/drawing/2010/main" xmlns="">
                  <a:effectLst/>
                </a14:hiddenEffects>
              </a:ext>
            </a:extLst>
          </p:spPr>
          <p:txBody>
            <a:bodyPr wrap="none" fromWordArt="1">
              <a:prstTxWarp prst="textArchUp">
                <a:avLst>
                  <a:gd name="adj" fmla="val 10800000"/>
                </a:avLst>
              </a:prstTxWarp>
            </a:bodyPr>
            <a:lstStyle/>
            <a:p>
              <a:pPr algn="ctr" rtl="1">
                <a:buNone/>
              </a:pPr>
              <a:r>
                <a:rPr lang="ar-DZ" sz="3600" kern="10" spc="0" dirty="0" smtClean="0">
                  <a:ln>
                    <a:noFill/>
                  </a:ln>
                  <a:solidFill>
                    <a:srgbClr val="000080"/>
                  </a:solidFill>
                  <a:effectLst/>
                  <a:latin typeface="AF_Aseer"/>
                </a:rPr>
                <a:t>جامعــــــة محمد خيضــــــــــــر</a:t>
              </a:r>
              <a:endParaRPr lang="ar-DZ" sz="3600" kern="10" spc="0" dirty="0">
                <a:ln>
                  <a:noFill/>
                </a:ln>
                <a:solidFill>
                  <a:srgbClr val="000080"/>
                </a:solidFill>
                <a:effectLst/>
                <a:latin typeface="AF_Aseer"/>
              </a:endParaRPr>
            </a:p>
          </p:txBody>
        </p:sp>
        <p:sp>
          <p:nvSpPr>
            <p:cNvPr id="10" name="WordArt 5"/>
            <p:cNvSpPr>
              <a:spLocks noChangeArrowheads="1" noChangeShapeType="1" noTextEdit="1"/>
            </p:cNvSpPr>
            <p:nvPr/>
          </p:nvSpPr>
          <p:spPr bwMode="auto">
            <a:xfrm>
              <a:off x="4316" y="7018"/>
              <a:ext cx="490" cy="123"/>
            </a:xfrm>
            <a:prstGeom prst="rect">
              <a:avLst/>
            </a:prstGeom>
            <a:extLst>
              <a:ext uri="{91240B29-F687-4F45-9708-019B960494DF}">
                <a14:hiddenLine xmlns:a14="http://schemas.microsoft.com/office/drawing/2010/main" xmlns="" w="9525">
                  <a:solidFill>
                    <a:srgbClr val="000000"/>
                  </a:solidFill>
                  <a:round/>
                  <a:headEnd/>
                  <a:tailEnd/>
                </a14:hiddenLine>
              </a:ext>
              <a:ext uri="{AF507438-7753-43E0-B8FC-AC1667EBCBE1}">
                <a14:hiddenEffects xmlns:a14="http://schemas.microsoft.com/office/drawing/2010/main" xmlns="">
                  <a:effectLst/>
                </a14:hiddenEffects>
              </a:ext>
            </a:extLst>
          </p:spPr>
          <p:txBody>
            <a:bodyPr wrap="none" fromWordArt="1">
              <a:prstTxWarp prst="textPlain">
                <a:avLst>
                  <a:gd name="adj" fmla="val 50000"/>
                </a:avLst>
              </a:prstTxWarp>
            </a:bodyPr>
            <a:lstStyle/>
            <a:p>
              <a:pPr algn="ctr" rtl="1">
                <a:buNone/>
              </a:pPr>
              <a:r>
                <a:rPr lang="ar-DZ" sz="3600" kern="10" spc="0" dirty="0" smtClean="0">
                  <a:ln>
                    <a:noFill/>
                  </a:ln>
                  <a:solidFill>
                    <a:srgbClr val="000080"/>
                  </a:solidFill>
                  <a:effectLst/>
                  <a:latin typeface="AF_Aseer"/>
                </a:rPr>
                <a:t>بــســكــــــــــــرة</a:t>
              </a:r>
              <a:endParaRPr lang="ar-DZ" sz="3600" kern="10" spc="0" dirty="0">
                <a:ln>
                  <a:noFill/>
                </a:ln>
                <a:solidFill>
                  <a:srgbClr val="000080"/>
                </a:solidFill>
                <a:effectLst/>
                <a:latin typeface="AF_Aseer"/>
              </a:endParaRPr>
            </a:p>
          </p:txBody>
        </p:sp>
      </p:grpSp>
      <p:grpSp>
        <p:nvGrpSpPr>
          <p:cNvPr id="3" name="Group 1"/>
          <p:cNvGrpSpPr>
            <a:grpSpLocks/>
          </p:cNvGrpSpPr>
          <p:nvPr/>
        </p:nvGrpSpPr>
        <p:grpSpPr bwMode="auto">
          <a:xfrm>
            <a:off x="7926002" y="304800"/>
            <a:ext cx="989398" cy="1143000"/>
            <a:chOff x="4041" y="5842"/>
            <a:chExt cx="1056" cy="1375"/>
          </a:xfrm>
        </p:grpSpPr>
        <p:sp>
          <p:nvSpPr>
            <p:cNvPr id="12" name="Oval 2"/>
            <p:cNvSpPr>
              <a:spLocks noChangeArrowheads="1"/>
            </p:cNvSpPr>
            <p:nvPr/>
          </p:nvSpPr>
          <p:spPr bwMode="auto">
            <a:xfrm>
              <a:off x="4041" y="5842"/>
              <a:ext cx="1056" cy="1375"/>
            </a:xfrm>
            <a:prstGeom prst="ellipse">
              <a:avLst/>
            </a:prstGeom>
            <a:solidFill>
              <a:srgbClr val="FFFFFF"/>
            </a:solidFill>
            <a:ln w="19050">
              <a:solidFill>
                <a:srgbClr val="333399"/>
              </a:solidFill>
              <a:round/>
              <a:headEnd/>
              <a:tailEnd/>
            </a:ln>
          </p:spPr>
          <p:txBody>
            <a:bodyPr vert="horz" wrap="square" lIns="91440" tIns="45720" rIns="91440" bIns="45720" numCol="1" anchor="t" anchorCtr="0" compatLnSpc="1">
              <a:prstTxWarp prst="textNoShape">
                <a:avLst/>
              </a:prstTxWarp>
            </a:bodyPr>
            <a:lstStyle/>
            <a:p>
              <a:endParaRPr lang="ar-DZ" dirty="0"/>
            </a:p>
          </p:txBody>
        </p:sp>
        <p:pic>
          <p:nvPicPr>
            <p:cNvPr id="13" name="Picture 3" descr="SigleUNI4"/>
            <p:cNvPicPr>
              <a:picLocks noChangeAspect="1" noChangeArrowheads="1"/>
            </p:cNvPicPr>
            <p:nvPr/>
          </p:nvPicPr>
          <p:blipFill>
            <a:blip r:embed="rId2" cstate="print">
              <a:extLst>
                <a:ext uri="{28A0092B-C50C-407E-A947-70E740481C1C}">
                  <a14:useLocalDpi xmlns:a14="http://schemas.microsoft.com/office/drawing/2010/main" xmlns="" val="0"/>
                </a:ext>
              </a:extLst>
            </a:blip>
            <a:srcRect l="2623" t="1465" r="1811"/>
            <a:stretch>
              <a:fillRect/>
            </a:stretch>
          </p:blipFill>
          <p:spPr bwMode="auto">
            <a:xfrm>
              <a:off x="4193" y="6073"/>
              <a:ext cx="742" cy="904"/>
            </a:xfrm>
            <a:prstGeom prst="rect">
              <a:avLst/>
            </a:prstGeom>
            <a:noFill/>
            <a:extLst>
              <a:ext uri="{909E8E84-426E-40DD-AFC4-6F175D3DCCD1}">
                <a14:hiddenFill xmlns:a14="http://schemas.microsoft.com/office/drawing/2010/main" xmlns="">
                  <a:solidFill>
                    <a:srgbClr val="FFFFFF"/>
                  </a:solidFill>
                </a14:hiddenFill>
              </a:ext>
            </a:extLst>
          </p:spPr>
        </p:pic>
        <p:sp>
          <p:nvSpPr>
            <p:cNvPr id="14" name="WordArt 4"/>
            <p:cNvSpPr>
              <a:spLocks noChangeArrowheads="1" noChangeShapeType="1" noTextEdit="1"/>
            </p:cNvSpPr>
            <p:nvPr/>
          </p:nvSpPr>
          <p:spPr bwMode="auto">
            <a:xfrm>
              <a:off x="4190" y="5978"/>
              <a:ext cx="733" cy="746"/>
            </a:xfrm>
            <a:prstGeom prst="rect">
              <a:avLst/>
            </a:prstGeom>
            <a:extLst>
              <a:ext uri="{91240B29-F687-4F45-9708-019B960494DF}">
                <a14:hiddenLine xmlns:a14="http://schemas.microsoft.com/office/drawing/2010/main" xmlns="" w="9525">
                  <a:solidFill>
                    <a:srgbClr val="000000"/>
                  </a:solidFill>
                  <a:round/>
                  <a:headEnd/>
                  <a:tailEnd/>
                </a14:hiddenLine>
              </a:ext>
              <a:ext uri="{AF507438-7753-43E0-B8FC-AC1667EBCBE1}">
                <a14:hiddenEffects xmlns:a14="http://schemas.microsoft.com/office/drawing/2010/main" xmlns="">
                  <a:effectLst/>
                </a14:hiddenEffects>
              </a:ext>
            </a:extLst>
          </p:spPr>
          <p:txBody>
            <a:bodyPr wrap="none" fromWordArt="1">
              <a:prstTxWarp prst="textArchUp">
                <a:avLst>
                  <a:gd name="adj" fmla="val 10800000"/>
                </a:avLst>
              </a:prstTxWarp>
            </a:bodyPr>
            <a:lstStyle/>
            <a:p>
              <a:pPr algn="ctr" rtl="1">
                <a:buNone/>
              </a:pPr>
              <a:r>
                <a:rPr lang="ar-DZ" sz="3600" kern="10" spc="0" dirty="0" smtClean="0">
                  <a:ln>
                    <a:noFill/>
                  </a:ln>
                  <a:solidFill>
                    <a:srgbClr val="000080"/>
                  </a:solidFill>
                  <a:effectLst/>
                  <a:latin typeface="AF_Aseer"/>
                </a:rPr>
                <a:t>جامعــــــة محمد خيضــــــــــــر</a:t>
              </a:r>
              <a:endParaRPr lang="ar-DZ" sz="3600" kern="10" spc="0" dirty="0">
                <a:ln>
                  <a:noFill/>
                </a:ln>
                <a:solidFill>
                  <a:srgbClr val="000080"/>
                </a:solidFill>
                <a:effectLst/>
                <a:latin typeface="AF_Aseer"/>
              </a:endParaRPr>
            </a:p>
          </p:txBody>
        </p:sp>
        <p:sp>
          <p:nvSpPr>
            <p:cNvPr id="15" name="WordArt 5"/>
            <p:cNvSpPr>
              <a:spLocks noChangeArrowheads="1" noChangeShapeType="1" noTextEdit="1"/>
            </p:cNvSpPr>
            <p:nvPr/>
          </p:nvSpPr>
          <p:spPr bwMode="auto">
            <a:xfrm>
              <a:off x="4316" y="7018"/>
              <a:ext cx="490" cy="123"/>
            </a:xfrm>
            <a:prstGeom prst="rect">
              <a:avLst/>
            </a:prstGeom>
            <a:extLst>
              <a:ext uri="{91240B29-F687-4F45-9708-019B960494DF}">
                <a14:hiddenLine xmlns:a14="http://schemas.microsoft.com/office/drawing/2010/main" xmlns="" w="9525">
                  <a:solidFill>
                    <a:srgbClr val="000000"/>
                  </a:solidFill>
                  <a:round/>
                  <a:headEnd/>
                  <a:tailEnd/>
                </a14:hiddenLine>
              </a:ext>
              <a:ext uri="{AF507438-7753-43E0-B8FC-AC1667EBCBE1}">
                <a14:hiddenEffects xmlns:a14="http://schemas.microsoft.com/office/drawing/2010/main" xmlns="">
                  <a:effectLst/>
                </a14:hiddenEffects>
              </a:ext>
            </a:extLst>
          </p:spPr>
          <p:txBody>
            <a:bodyPr wrap="none" fromWordArt="1">
              <a:prstTxWarp prst="textPlain">
                <a:avLst>
                  <a:gd name="adj" fmla="val 50000"/>
                </a:avLst>
              </a:prstTxWarp>
            </a:bodyPr>
            <a:lstStyle/>
            <a:p>
              <a:pPr algn="ctr" rtl="1">
                <a:buNone/>
              </a:pPr>
              <a:r>
                <a:rPr lang="ar-DZ" sz="3600" kern="10" spc="0" dirty="0" smtClean="0">
                  <a:ln>
                    <a:noFill/>
                  </a:ln>
                  <a:solidFill>
                    <a:srgbClr val="000080"/>
                  </a:solidFill>
                  <a:effectLst/>
                  <a:latin typeface="AF_Aseer"/>
                </a:rPr>
                <a:t>بــســكــــــــــــرة</a:t>
              </a:r>
              <a:endParaRPr lang="ar-DZ" sz="3600" kern="10" spc="0" dirty="0">
                <a:ln>
                  <a:noFill/>
                </a:ln>
                <a:solidFill>
                  <a:srgbClr val="000080"/>
                </a:solidFill>
                <a:effectLst/>
                <a:latin typeface="AF_Aseer"/>
              </a:endParaRPr>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with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additive="base">
                                        <p:cTn id="7"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anim calcmode="lin" valueType="num">
                                      <p:cBhvr additive="base">
                                        <p:cTn id="11" dur="500" fill="hold"/>
                                        <p:tgtEl>
                                          <p:spTgt spid="4">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4">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anim calcmode="lin" valueType="num">
                                      <p:cBhvr additive="base">
                                        <p:cTn id="15" dur="500" fill="hold"/>
                                        <p:tgtEl>
                                          <p:spTgt spid="4">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4">
                                            <p:txEl>
                                              <p:pRg st="2" end="2"/>
                                            </p:txEl>
                                          </p:spTgt>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4">
                                            <p:txEl>
                                              <p:pRg st="3" end="3"/>
                                            </p:txEl>
                                          </p:spTgt>
                                        </p:tgtEl>
                                        <p:attrNameLst>
                                          <p:attrName>style.visibility</p:attrName>
                                        </p:attrNameLst>
                                      </p:cBhvr>
                                      <p:to>
                                        <p:strVal val="visible"/>
                                      </p:to>
                                    </p:set>
                                    <p:anim calcmode="lin" valueType="num">
                                      <p:cBhvr additive="base">
                                        <p:cTn id="19" dur="500" fill="hold"/>
                                        <p:tgtEl>
                                          <p:spTgt spid="4">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4">
                                            <p:txEl>
                                              <p:pRg st="3" end="3"/>
                                            </p:txEl>
                                          </p:spTgt>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4">
                                            <p:txEl>
                                              <p:pRg st="4" end="4"/>
                                            </p:txEl>
                                          </p:spTgt>
                                        </p:tgtEl>
                                        <p:attrNameLst>
                                          <p:attrName>style.visibility</p:attrName>
                                        </p:attrNameLst>
                                      </p:cBhvr>
                                      <p:to>
                                        <p:strVal val="visible"/>
                                      </p:to>
                                    </p:set>
                                    <p:anim calcmode="lin" valueType="num">
                                      <p:cBhvr additive="base">
                                        <p:cTn id="23" dur="500" fill="hold"/>
                                        <p:tgtEl>
                                          <p:spTgt spid="4">
                                            <p:txEl>
                                              <p:pRg st="4" end="4"/>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4">
                                            <p:txEl>
                                              <p:pRg st="4" end="4"/>
                                            </p:txEl>
                                          </p:spTgt>
                                        </p:tgtEl>
                                        <p:attrNameLst>
                                          <p:attrName>ppt_y</p:attrName>
                                        </p:attrNameLst>
                                      </p:cBhvr>
                                      <p:tavLst>
                                        <p:tav tm="0">
                                          <p:val>
                                            <p:strVal val="1+#ppt_h/2"/>
                                          </p:val>
                                        </p:tav>
                                        <p:tav tm="100000">
                                          <p:val>
                                            <p:strVal val="#ppt_y"/>
                                          </p:val>
                                        </p:tav>
                                      </p:tavLst>
                                    </p:anim>
                                  </p:childTnLst>
                                </p:cTn>
                              </p:par>
                              <p:par>
                                <p:cTn id="25" presetID="2" presetClass="entr" presetSubtype="4" fill="hold" nodeType="withEffect">
                                  <p:stCondLst>
                                    <p:cond delay="0"/>
                                  </p:stCondLst>
                                  <p:childTnLst>
                                    <p:set>
                                      <p:cBhvr>
                                        <p:cTn id="26" dur="1" fill="hold">
                                          <p:stCondLst>
                                            <p:cond delay="0"/>
                                          </p:stCondLst>
                                        </p:cTn>
                                        <p:tgtEl>
                                          <p:spTgt spid="4">
                                            <p:txEl>
                                              <p:pRg st="5" end="5"/>
                                            </p:txEl>
                                          </p:spTgt>
                                        </p:tgtEl>
                                        <p:attrNameLst>
                                          <p:attrName>style.visibility</p:attrName>
                                        </p:attrNameLst>
                                      </p:cBhvr>
                                      <p:to>
                                        <p:strVal val="visible"/>
                                      </p:to>
                                    </p:set>
                                    <p:anim calcmode="lin" valueType="num">
                                      <p:cBhvr additive="base">
                                        <p:cTn id="27" dur="500" fill="hold"/>
                                        <p:tgtEl>
                                          <p:spTgt spid="4">
                                            <p:txEl>
                                              <p:pRg st="5" end="5"/>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4">
                                            <p:txEl>
                                              <p:pRg st="5" end="5"/>
                                            </p:txEl>
                                          </p:spTgt>
                                        </p:tgtEl>
                                        <p:attrNameLst>
                                          <p:attrName>ppt_y</p:attrName>
                                        </p:attrNameLst>
                                      </p:cBhvr>
                                      <p:tavLst>
                                        <p:tav tm="0">
                                          <p:val>
                                            <p:strVal val="1+#ppt_h/2"/>
                                          </p:val>
                                        </p:tav>
                                        <p:tav tm="100000">
                                          <p:val>
                                            <p:strVal val="#ppt_y"/>
                                          </p:val>
                                        </p:tav>
                                      </p:tavLst>
                                    </p:anim>
                                  </p:childTnLst>
                                </p:cTn>
                              </p:par>
                              <p:par>
                                <p:cTn id="29" presetID="2" presetClass="entr" presetSubtype="4" fill="hold" nodeType="withEffect">
                                  <p:stCondLst>
                                    <p:cond delay="0"/>
                                  </p:stCondLst>
                                  <p:childTnLst>
                                    <p:set>
                                      <p:cBhvr>
                                        <p:cTn id="30" dur="1" fill="hold">
                                          <p:stCondLst>
                                            <p:cond delay="0"/>
                                          </p:stCondLst>
                                        </p:cTn>
                                        <p:tgtEl>
                                          <p:spTgt spid="4">
                                            <p:txEl>
                                              <p:pRg st="6" end="6"/>
                                            </p:txEl>
                                          </p:spTgt>
                                        </p:tgtEl>
                                        <p:attrNameLst>
                                          <p:attrName>style.visibility</p:attrName>
                                        </p:attrNameLst>
                                      </p:cBhvr>
                                      <p:to>
                                        <p:strVal val="visible"/>
                                      </p:to>
                                    </p:set>
                                    <p:anim calcmode="lin" valueType="num">
                                      <p:cBhvr additive="base">
                                        <p:cTn id="31" dur="500" fill="hold"/>
                                        <p:tgtEl>
                                          <p:spTgt spid="4">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4">
                                            <p:txEl>
                                              <p:pRg st="6" end="6"/>
                                            </p:txEl>
                                          </p:spTgt>
                                        </p:tgtEl>
                                        <p:attrNameLst>
                                          <p:attrName>ppt_y</p:attrName>
                                        </p:attrNameLst>
                                      </p:cBhvr>
                                      <p:tavLst>
                                        <p:tav tm="0">
                                          <p:val>
                                            <p:strVal val="1+#ppt_h/2"/>
                                          </p:val>
                                        </p:tav>
                                        <p:tav tm="100000">
                                          <p:val>
                                            <p:strVal val="#ppt_y"/>
                                          </p:val>
                                        </p:tav>
                                      </p:tavLst>
                                    </p:anim>
                                  </p:childTnLst>
                                </p:cTn>
                              </p:par>
                              <p:par>
                                <p:cTn id="33" presetID="2" presetClass="entr" presetSubtype="4" fill="hold" nodeType="withEffect">
                                  <p:stCondLst>
                                    <p:cond delay="0"/>
                                  </p:stCondLst>
                                  <p:childTnLst>
                                    <p:set>
                                      <p:cBhvr>
                                        <p:cTn id="34" dur="1" fill="hold">
                                          <p:stCondLst>
                                            <p:cond delay="0"/>
                                          </p:stCondLst>
                                        </p:cTn>
                                        <p:tgtEl>
                                          <p:spTgt spid="4">
                                            <p:txEl>
                                              <p:pRg st="7" end="7"/>
                                            </p:txEl>
                                          </p:spTgt>
                                        </p:tgtEl>
                                        <p:attrNameLst>
                                          <p:attrName>style.visibility</p:attrName>
                                        </p:attrNameLst>
                                      </p:cBhvr>
                                      <p:to>
                                        <p:strVal val="visible"/>
                                      </p:to>
                                    </p:set>
                                    <p:anim calcmode="lin" valueType="num">
                                      <p:cBhvr additive="base">
                                        <p:cTn id="35" dur="500" fill="hold"/>
                                        <p:tgtEl>
                                          <p:spTgt spid="4">
                                            <p:txEl>
                                              <p:pRg st="7" end="7"/>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4">
                                            <p:txEl>
                                              <p:pRg st="7" end="7"/>
                                            </p:txEl>
                                          </p:spTgt>
                                        </p:tgtEl>
                                        <p:attrNameLst>
                                          <p:attrName>ppt_y</p:attrName>
                                        </p:attrNameLst>
                                      </p:cBhvr>
                                      <p:tavLst>
                                        <p:tav tm="0">
                                          <p:val>
                                            <p:strVal val="1+#ppt_h/2"/>
                                          </p:val>
                                        </p:tav>
                                        <p:tav tm="100000">
                                          <p:val>
                                            <p:strVal val="#ppt_y"/>
                                          </p:val>
                                        </p:tav>
                                      </p:tavLst>
                                    </p:anim>
                                  </p:childTnLst>
                                </p:cTn>
                              </p:par>
                              <p:par>
                                <p:cTn id="37" presetID="2" presetClass="entr" presetSubtype="4" fill="hold" nodeType="withEffect">
                                  <p:stCondLst>
                                    <p:cond delay="0"/>
                                  </p:stCondLst>
                                  <p:childTnLst>
                                    <p:set>
                                      <p:cBhvr>
                                        <p:cTn id="38" dur="1" fill="hold">
                                          <p:stCondLst>
                                            <p:cond delay="0"/>
                                          </p:stCondLst>
                                        </p:cTn>
                                        <p:tgtEl>
                                          <p:spTgt spid="4">
                                            <p:txEl>
                                              <p:pRg st="8" end="8"/>
                                            </p:txEl>
                                          </p:spTgt>
                                        </p:tgtEl>
                                        <p:attrNameLst>
                                          <p:attrName>style.visibility</p:attrName>
                                        </p:attrNameLst>
                                      </p:cBhvr>
                                      <p:to>
                                        <p:strVal val="visible"/>
                                      </p:to>
                                    </p:set>
                                    <p:anim calcmode="lin" valueType="num">
                                      <p:cBhvr additive="base">
                                        <p:cTn id="39" dur="500" fill="hold"/>
                                        <p:tgtEl>
                                          <p:spTgt spid="4">
                                            <p:txEl>
                                              <p:pRg st="8" end="8"/>
                                            </p:txEl>
                                          </p:spTgt>
                                        </p:tgtEl>
                                        <p:attrNameLst>
                                          <p:attrName>ppt_x</p:attrName>
                                        </p:attrNameLst>
                                      </p:cBhvr>
                                      <p:tavLst>
                                        <p:tav tm="0">
                                          <p:val>
                                            <p:strVal val="#ppt_x"/>
                                          </p:val>
                                        </p:tav>
                                        <p:tav tm="100000">
                                          <p:val>
                                            <p:strVal val="#ppt_x"/>
                                          </p:val>
                                        </p:tav>
                                      </p:tavLst>
                                    </p:anim>
                                    <p:anim calcmode="lin" valueType="num">
                                      <p:cBhvr additive="base">
                                        <p:cTn id="40" dur="500" fill="hold"/>
                                        <p:tgtEl>
                                          <p:spTgt spid="4">
                                            <p:txEl>
                                              <p:pRg st="8" end="8"/>
                                            </p:txEl>
                                          </p:spTgt>
                                        </p:tgtEl>
                                        <p:attrNameLst>
                                          <p:attrName>ppt_y</p:attrName>
                                        </p:attrNameLst>
                                      </p:cBhvr>
                                      <p:tavLst>
                                        <p:tav tm="0">
                                          <p:val>
                                            <p:strVal val="1+#ppt_h/2"/>
                                          </p:val>
                                        </p:tav>
                                        <p:tav tm="100000">
                                          <p:val>
                                            <p:strVal val="#ppt_y"/>
                                          </p:val>
                                        </p:tav>
                                      </p:tavLst>
                                    </p:anim>
                                  </p:childTnLst>
                                </p:cTn>
                              </p:par>
                              <p:par>
                                <p:cTn id="41" presetID="2" presetClass="entr" presetSubtype="4" fill="hold" nodeType="withEffect">
                                  <p:stCondLst>
                                    <p:cond delay="0"/>
                                  </p:stCondLst>
                                  <p:childTnLst>
                                    <p:set>
                                      <p:cBhvr>
                                        <p:cTn id="42" dur="1" fill="hold">
                                          <p:stCondLst>
                                            <p:cond delay="0"/>
                                          </p:stCondLst>
                                        </p:cTn>
                                        <p:tgtEl>
                                          <p:spTgt spid="4">
                                            <p:txEl>
                                              <p:pRg st="9" end="9"/>
                                            </p:txEl>
                                          </p:spTgt>
                                        </p:tgtEl>
                                        <p:attrNameLst>
                                          <p:attrName>style.visibility</p:attrName>
                                        </p:attrNameLst>
                                      </p:cBhvr>
                                      <p:to>
                                        <p:strVal val="visible"/>
                                      </p:to>
                                    </p:set>
                                    <p:anim calcmode="lin" valueType="num">
                                      <p:cBhvr additive="base">
                                        <p:cTn id="43" dur="500" fill="hold"/>
                                        <p:tgtEl>
                                          <p:spTgt spid="4">
                                            <p:txEl>
                                              <p:pRg st="9" end="9"/>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4">
                                            <p:txEl>
                                              <p:pRg st="9" end="9"/>
                                            </p:txEl>
                                          </p:spTgt>
                                        </p:tgtEl>
                                        <p:attrNameLst>
                                          <p:attrName>ppt_y</p:attrName>
                                        </p:attrNameLst>
                                      </p:cBhvr>
                                      <p:tavLst>
                                        <p:tav tm="0">
                                          <p:val>
                                            <p:strVal val="1+#ppt_h/2"/>
                                          </p:val>
                                        </p:tav>
                                        <p:tav tm="100000">
                                          <p:val>
                                            <p:strVal val="#ppt_y"/>
                                          </p:val>
                                        </p:tav>
                                      </p:tavLst>
                                    </p:anim>
                                  </p:childTnLst>
                                </p:cTn>
                              </p:par>
                              <p:par>
                                <p:cTn id="45" presetID="2" presetClass="entr" presetSubtype="4" fill="hold" nodeType="withEffect">
                                  <p:stCondLst>
                                    <p:cond delay="0"/>
                                  </p:stCondLst>
                                  <p:childTnLst>
                                    <p:set>
                                      <p:cBhvr>
                                        <p:cTn id="46" dur="1" fill="hold">
                                          <p:stCondLst>
                                            <p:cond delay="0"/>
                                          </p:stCondLst>
                                        </p:cTn>
                                        <p:tgtEl>
                                          <p:spTgt spid="4">
                                            <p:txEl>
                                              <p:pRg st="10" end="10"/>
                                            </p:txEl>
                                          </p:spTgt>
                                        </p:tgtEl>
                                        <p:attrNameLst>
                                          <p:attrName>style.visibility</p:attrName>
                                        </p:attrNameLst>
                                      </p:cBhvr>
                                      <p:to>
                                        <p:strVal val="visible"/>
                                      </p:to>
                                    </p:set>
                                    <p:anim calcmode="lin" valueType="num">
                                      <p:cBhvr additive="base">
                                        <p:cTn id="47" dur="500" fill="hold"/>
                                        <p:tgtEl>
                                          <p:spTgt spid="4">
                                            <p:txEl>
                                              <p:pRg st="10" end="10"/>
                                            </p:txEl>
                                          </p:spTgt>
                                        </p:tgtEl>
                                        <p:attrNameLst>
                                          <p:attrName>ppt_x</p:attrName>
                                        </p:attrNameLst>
                                      </p:cBhvr>
                                      <p:tavLst>
                                        <p:tav tm="0">
                                          <p:val>
                                            <p:strVal val="#ppt_x"/>
                                          </p:val>
                                        </p:tav>
                                        <p:tav tm="100000">
                                          <p:val>
                                            <p:strVal val="#ppt_x"/>
                                          </p:val>
                                        </p:tav>
                                      </p:tavLst>
                                    </p:anim>
                                    <p:anim calcmode="lin" valueType="num">
                                      <p:cBhvr additive="base">
                                        <p:cTn id="48" dur="500" fill="hold"/>
                                        <p:tgtEl>
                                          <p:spTgt spid="4">
                                            <p:txEl>
                                              <p:pRg st="10" end="1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5" name="Rectangle 1"/>
          <p:cNvSpPr>
            <a:spLocks noChangeArrowheads="1"/>
          </p:cNvSpPr>
          <p:nvPr/>
        </p:nvSpPr>
        <p:spPr bwMode="auto">
          <a:xfrm>
            <a:off x="4191000" y="519529"/>
            <a:ext cx="4572000" cy="64633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1" eaLnBrk="1" fontAlgn="base" latinLnBrk="0" hangingPunct="1">
              <a:lnSpc>
                <a:spcPct val="100000"/>
              </a:lnSpc>
              <a:spcBef>
                <a:spcPct val="0"/>
              </a:spcBef>
              <a:spcAft>
                <a:spcPct val="0"/>
              </a:spcAft>
              <a:buClrTx/>
              <a:buSzTx/>
              <a:buFontTx/>
              <a:buNone/>
              <a:tabLst/>
            </a:pPr>
            <a:r>
              <a:rPr kumimoji="0" lang="ar-DZ" sz="3600" b="1" i="0"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مثال: حالة عدة قيم لـ </a:t>
            </a:r>
            <a:r>
              <a:rPr kumimoji="0" lang="en-US" sz="3600" b="1" i="0"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TIR</a:t>
            </a:r>
            <a:endParaRPr kumimoji="0" lang="ar-DZ" sz="32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5" name="Rectangle 1"/>
          <p:cNvSpPr>
            <a:spLocks noChangeArrowheads="1"/>
          </p:cNvSpPr>
          <p:nvPr/>
        </p:nvSpPr>
        <p:spPr bwMode="auto">
          <a:xfrm>
            <a:off x="228600" y="1454527"/>
            <a:ext cx="8534400" cy="452431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1" eaLnBrk="1" fontAlgn="base" latinLnBrk="0" hangingPunct="1">
              <a:lnSpc>
                <a:spcPct val="100000"/>
              </a:lnSpc>
              <a:spcBef>
                <a:spcPct val="0"/>
              </a:spcBef>
              <a:spcAft>
                <a:spcPct val="0"/>
              </a:spcAft>
              <a:buClrTx/>
              <a:buSzTx/>
              <a:buFontTx/>
              <a:buNone/>
              <a:tabLst/>
            </a:pPr>
            <a:r>
              <a:rPr kumimoji="0" lang="ar-DZ" sz="3200" b="1" i="0" u="none" strike="noStrike" cap="none" normalizeH="0" dirty="0" smtClean="0">
                <a:ln>
                  <a:noFill/>
                </a:ln>
                <a:solidFill>
                  <a:schemeClr val="bg1"/>
                </a:solidFill>
                <a:effectLst/>
                <a:latin typeface="Times New Roman" pitchFamily="18" charset="0"/>
                <a:ea typeface="Times New Roman" pitchFamily="18" charset="0"/>
                <a:cs typeface="Times New Roman" pitchFamily="18" charset="0"/>
              </a:rPr>
              <a:t>    </a:t>
            </a:r>
            <a:r>
              <a:rPr kumimoji="0" lang="ar-DZ" sz="3200" b="1"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يرغب مدير مؤسسة المشاركة في معرض دولي، يتطلب ذلك استثمار مبلغ 1000 في السنة </a:t>
            </a:r>
            <a:r>
              <a:rPr kumimoji="0" lang="en-US" sz="3200" b="1"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t =0</a:t>
            </a:r>
            <a:r>
              <a:rPr kumimoji="0" lang="ar-DZ" sz="3200" b="1"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لإنجاز الموقع، يتوقع أن تحقق المشاركة في المعرض تدفق نقدي </a:t>
            </a:r>
            <a:r>
              <a:rPr kumimoji="0" lang="en-US" sz="3200" b="1"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2400</a:t>
            </a:r>
            <a:r>
              <a:rPr kumimoji="0" lang="ar-DZ" sz="3200" b="1"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في نهاية السنة الأولى، وفي نهاية السنة الثانية يتوقع </a:t>
            </a:r>
            <a:r>
              <a:rPr kumimoji="0" lang="ar-DZ" sz="3200" b="1"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انفاق</a:t>
            </a:r>
            <a:r>
              <a:rPr kumimoji="0" lang="ar-DZ" sz="3200" b="1"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sz="3200" b="1"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1430</a:t>
            </a:r>
            <a:r>
              <a:rPr kumimoji="0" lang="ar-DZ" sz="3200" b="1"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للإخلاء وإعادة الموقع لحالته.</a:t>
            </a:r>
            <a:endParaRPr kumimoji="0" lang="fr-FR" sz="3200" b="0" i="0" u="none" strike="noStrike" cap="none" normalizeH="0" baseline="0" dirty="0" smtClean="0">
              <a:ln>
                <a:noFill/>
              </a:ln>
              <a:solidFill>
                <a:schemeClr val="bg1"/>
              </a:solidFill>
              <a:effectLst/>
              <a:latin typeface="Times New Roman" pitchFamily="18" charset="0"/>
              <a:cs typeface="Times New Roman" pitchFamily="18" charset="0"/>
            </a:endParaRPr>
          </a:p>
          <a:p>
            <a:pPr marL="0" marR="0" lvl="0" indent="0" algn="justLow" defTabSz="914400" rtl="1" eaLnBrk="0" fontAlgn="base" latinLnBrk="0" hangingPunct="0">
              <a:lnSpc>
                <a:spcPct val="100000"/>
              </a:lnSpc>
              <a:spcBef>
                <a:spcPct val="0"/>
              </a:spcBef>
              <a:spcAft>
                <a:spcPct val="0"/>
              </a:spcAft>
              <a:buClrTx/>
              <a:buSzTx/>
              <a:buFontTx/>
              <a:buNone/>
              <a:tabLst/>
            </a:pPr>
            <a:r>
              <a:rPr kumimoji="0" lang="ar-DZ" sz="3200" b="1" i="0"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المطلوب:</a:t>
            </a:r>
          </a:p>
          <a:p>
            <a:pPr marL="514350" marR="0" lvl="0" indent="-514350" algn="justLow" defTabSz="914400" rtl="1" eaLnBrk="0" fontAlgn="base" latinLnBrk="0" hangingPunct="0">
              <a:lnSpc>
                <a:spcPct val="100000"/>
              </a:lnSpc>
              <a:spcBef>
                <a:spcPct val="0"/>
              </a:spcBef>
              <a:spcAft>
                <a:spcPct val="0"/>
              </a:spcAft>
              <a:buClrTx/>
              <a:buSzTx/>
              <a:buFontTx/>
              <a:buAutoNum type="arabicPeriod"/>
              <a:tabLst/>
            </a:pPr>
            <a:r>
              <a:rPr kumimoji="0" lang="ar-DZ" sz="3200" b="1"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أرسم منحنى تغيرات </a:t>
            </a:r>
            <a:r>
              <a:rPr kumimoji="0" lang="en-US" sz="3200" b="1"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VAN</a:t>
            </a:r>
            <a:r>
              <a:rPr kumimoji="0" lang="ar-DZ" sz="3200" b="1"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بدلالة معدل الخصم </a:t>
            </a:r>
            <a:r>
              <a:rPr kumimoji="0" lang="en-US" sz="3200" b="1"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i</a:t>
            </a:r>
            <a:r>
              <a:rPr kumimoji="0" lang="ar-DZ" sz="3200" b="1"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a:t>
            </a:r>
          </a:p>
          <a:p>
            <a:pPr marR="0" lvl="0" algn="justLow" defTabSz="914400" rtl="1" eaLnBrk="0" fontAlgn="base" latinLnBrk="0" hangingPunct="0">
              <a:lnSpc>
                <a:spcPct val="100000"/>
              </a:lnSpc>
              <a:spcBef>
                <a:spcPct val="0"/>
              </a:spcBef>
              <a:spcAft>
                <a:spcPct val="0"/>
              </a:spcAft>
              <a:buClrTx/>
              <a:buSzTx/>
              <a:tabLst/>
            </a:pPr>
            <a:r>
              <a:rPr kumimoji="0" lang="ar-DZ" sz="3200" b="1"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2. أحسب معدل العائد الداخلي لهذا الاستثمار.  </a:t>
            </a:r>
          </a:p>
          <a:p>
            <a:pPr marR="0" lvl="0" algn="justLow" defTabSz="914400" rtl="1" eaLnBrk="0" fontAlgn="base" latinLnBrk="0" hangingPunct="0">
              <a:lnSpc>
                <a:spcPct val="100000"/>
              </a:lnSpc>
              <a:spcBef>
                <a:spcPct val="0"/>
              </a:spcBef>
              <a:spcAft>
                <a:spcPct val="0"/>
              </a:spcAft>
              <a:buClrTx/>
              <a:buSzTx/>
              <a:tabLst/>
            </a:pPr>
            <a:r>
              <a:rPr lang="ar-DZ" sz="3200" b="1" dirty="0" smtClean="0">
                <a:solidFill>
                  <a:schemeClr val="bg1"/>
                </a:solidFill>
                <a:latin typeface="Times New Roman" pitchFamily="18" charset="0"/>
                <a:ea typeface="Times New Roman" pitchFamily="18" charset="0"/>
                <a:cs typeface="Times New Roman" pitchFamily="18" charset="0"/>
              </a:rPr>
              <a:t>3. </a:t>
            </a:r>
            <a:r>
              <a:rPr kumimoji="0" lang="ar-DZ" sz="3200" b="1"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هل تقبل لاستثمار من أجل معدل خصم 14%؟</a:t>
            </a:r>
            <a:endParaRPr kumimoji="0" lang="ar-DZ" sz="3200" b="0" i="0" u="none" strike="noStrike" cap="none" normalizeH="0" baseline="0" dirty="0" smtClean="0">
              <a:ln>
                <a:noFill/>
              </a:ln>
              <a:solidFill>
                <a:schemeClr val="bg1"/>
              </a:solidFill>
              <a:effectLst/>
              <a:latin typeface="Times New Roman" pitchFamily="18" charset="0"/>
              <a:cs typeface="Times New Roman" pitchFamily="18"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ChangeArrowheads="1"/>
          </p:cNvSpPr>
          <p:nvPr/>
        </p:nvSpPr>
        <p:spPr bwMode="auto">
          <a:xfrm>
            <a:off x="7848600" y="304800"/>
            <a:ext cx="907621" cy="584775"/>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r" defTabSz="914400" rtl="1" eaLnBrk="1" fontAlgn="base" latinLnBrk="0" hangingPunct="1">
              <a:lnSpc>
                <a:spcPct val="100000"/>
              </a:lnSpc>
              <a:spcBef>
                <a:spcPct val="0"/>
              </a:spcBef>
              <a:spcAft>
                <a:spcPct val="0"/>
              </a:spcAft>
              <a:buClrTx/>
              <a:buSzTx/>
              <a:buFontTx/>
              <a:buNone/>
              <a:tabLst/>
            </a:pPr>
            <a:r>
              <a:rPr kumimoji="0" lang="ar-DZ" sz="3200" b="1" i="0" u="sng" strike="noStrike" cap="none" normalizeH="0" baseline="0" dirty="0" smtClean="0">
                <a:ln>
                  <a:noFill/>
                </a:ln>
                <a:solidFill>
                  <a:srgbClr val="FF0000"/>
                </a:solidFill>
                <a:effectLst/>
                <a:latin typeface="Arial" pitchFamily="34" charset="0"/>
                <a:ea typeface="Times New Roman" pitchFamily="18" charset="0"/>
                <a:cs typeface="Arial" pitchFamily="34" charset="0"/>
              </a:rPr>
              <a:t>الحل:</a:t>
            </a:r>
            <a:endParaRPr kumimoji="0" lang="ar-DZ" sz="4000" b="0" i="0" u="none" strike="noStrike" cap="none" normalizeH="0" baseline="0" dirty="0" smtClean="0">
              <a:ln>
                <a:noFill/>
              </a:ln>
              <a:solidFill>
                <a:srgbClr val="FF0000"/>
              </a:solidFill>
              <a:effectLst/>
              <a:latin typeface="Arial" pitchFamily="34" charset="0"/>
              <a:cs typeface="Arial" pitchFamily="34" charset="0"/>
            </a:endParaRPr>
          </a:p>
        </p:txBody>
      </p:sp>
      <p:graphicFrame>
        <p:nvGraphicFramePr>
          <p:cNvPr id="5" name="Tableau 4"/>
          <p:cNvGraphicFramePr>
            <a:graphicFrameLocks noGrp="1"/>
          </p:cNvGraphicFramePr>
          <p:nvPr/>
        </p:nvGraphicFramePr>
        <p:xfrm>
          <a:off x="152400" y="990600"/>
          <a:ext cx="8839200" cy="2487910"/>
        </p:xfrm>
        <a:graphic>
          <a:graphicData uri="http://schemas.openxmlformats.org/drawingml/2006/table">
            <a:tbl>
              <a:tblPr rtl="1"/>
              <a:tblGrid>
                <a:gridCol w="2813537"/>
                <a:gridCol w="1949509"/>
                <a:gridCol w="2083367"/>
                <a:gridCol w="1992787"/>
              </a:tblGrid>
              <a:tr h="192395">
                <a:tc>
                  <a:txBody>
                    <a:bodyPr/>
                    <a:lstStyle/>
                    <a:p>
                      <a:pPr marL="0" marR="0" algn="r" rtl="1">
                        <a:lnSpc>
                          <a:spcPct val="115000"/>
                        </a:lnSpc>
                        <a:spcBef>
                          <a:spcPts val="0"/>
                        </a:spcBef>
                        <a:spcAft>
                          <a:spcPts val="0"/>
                        </a:spcAft>
                      </a:pPr>
                      <a:r>
                        <a:rPr lang="ar-DZ" sz="2000" b="1" dirty="0">
                          <a:solidFill>
                            <a:srgbClr val="000000"/>
                          </a:solidFill>
                          <a:latin typeface="Calibri"/>
                          <a:ea typeface="Times New Roman"/>
                          <a:cs typeface="Arial"/>
                        </a:rPr>
                        <a:t>البيان</a:t>
                      </a:r>
                      <a:endParaRPr lang="fr-FR" sz="2000" dirty="0">
                        <a:latin typeface="Calibri"/>
                        <a:ea typeface="Calibri"/>
                        <a:cs typeface="Arial"/>
                      </a:endParaRPr>
                    </a:p>
                  </a:txBody>
                  <a:tcPr marL="62738" marR="6273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r" rtl="1">
                        <a:lnSpc>
                          <a:spcPct val="115000"/>
                        </a:lnSpc>
                        <a:spcBef>
                          <a:spcPts val="0"/>
                        </a:spcBef>
                        <a:spcAft>
                          <a:spcPts val="0"/>
                        </a:spcAft>
                      </a:pPr>
                      <a:r>
                        <a:rPr lang="ar-DZ" sz="2000" b="1" dirty="0">
                          <a:solidFill>
                            <a:srgbClr val="000000"/>
                          </a:solidFill>
                          <a:latin typeface="Calibri"/>
                          <a:ea typeface="Times New Roman"/>
                          <a:cs typeface="Arial"/>
                        </a:rPr>
                        <a:t>البديل 1</a:t>
                      </a:r>
                      <a:endParaRPr lang="fr-FR" sz="2000" dirty="0">
                        <a:latin typeface="Calibri"/>
                        <a:ea typeface="Calibri"/>
                        <a:cs typeface="Arial"/>
                      </a:endParaRPr>
                    </a:p>
                  </a:txBody>
                  <a:tcPr marL="62738" marR="6273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c>
                  <a:txBody>
                    <a:bodyPr/>
                    <a:lstStyle/>
                    <a:p>
                      <a:pPr marL="0" marR="0" algn="r" rtl="1">
                        <a:lnSpc>
                          <a:spcPct val="115000"/>
                        </a:lnSpc>
                        <a:spcBef>
                          <a:spcPts val="0"/>
                        </a:spcBef>
                        <a:spcAft>
                          <a:spcPts val="0"/>
                        </a:spcAft>
                      </a:pPr>
                      <a:r>
                        <a:rPr lang="ar-DZ" sz="2000" b="1">
                          <a:solidFill>
                            <a:srgbClr val="000000"/>
                          </a:solidFill>
                          <a:latin typeface="Calibri"/>
                          <a:ea typeface="Times New Roman"/>
                          <a:cs typeface="Arial"/>
                        </a:rPr>
                        <a:t>البديل 2</a:t>
                      </a:r>
                      <a:endParaRPr lang="fr-FR" sz="2000">
                        <a:latin typeface="Calibri"/>
                        <a:ea typeface="Calibri"/>
                        <a:cs typeface="Arial"/>
                      </a:endParaRPr>
                    </a:p>
                  </a:txBody>
                  <a:tcPr marL="62738" marR="6273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323850" marR="0" algn="r" rtl="1">
                        <a:lnSpc>
                          <a:spcPct val="115000"/>
                        </a:lnSpc>
                        <a:spcBef>
                          <a:spcPts val="0"/>
                        </a:spcBef>
                        <a:spcAft>
                          <a:spcPts val="0"/>
                        </a:spcAft>
                      </a:pPr>
                      <a:r>
                        <a:rPr lang="ar-DZ" sz="2000" b="1">
                          <a:solidFill>
                            <a:srgbClr val="000000"/>
                          </a:solidFill>
                          <a:latin typeface="Calibri"/>
                          <a:ea typeface="Times New Roman"/>
                          <a:cs typeface="Arial"/>
                        </a:rPr>
                        <a:t>البديل 3</a:t>
                      </a:r>
                      <a:endParaRPr lang="fr-FR" sz="2000">
                        <a:latin typeface="Calibri"/>
                        <a:ea typeface="Calibri"/>
                        <a:cs typeface="Arial"/>
                      </a:endParaRPr>
                    </a:p>
                  </a:txBody>
                  <a:tcPr marL="62738" marR="6273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384790">
                <a:tc>
                  <a:txBody>
                    <a:bodyPr/>
                    <a:lstStyle/>
                    <a:p>
                      <a:pPr marL="0" marR="0" algn="r" rtl="1">
                        <a:lnSpc>
                          <a:spcPct val="115000"/>
                        </a:lnSpc>
                        <a:spcBef>
                          <a:spcPts val="0"/>
                        </a:spcBef>
                        <a:spcAft>
                          <a:spcPts val="0"/>
                        </a:spcAft>
                      </a:pPr>
                      <a:r>
                        <a:rPr lang="ar-DZ" sz="2000" b="1" dirty="0">
                          <a:solidFill>
                            <a:srgbClr val="000000"/>
                          </a:solidFill>
                          <a:latin typeface="Calibri"/>
                          <a:ea typeface="Times New Roman"/>
                          <a:cs typeface="Arial"/>
                        </a:rPr>
                        <a:t>متوسط الربح المحاسبي</a:t>
                      </a:r>
                      <a:r>
                        <a:rPr lang="fr-FR" sz="2000" b="1" dirty="0">
                          <a:solidFill>
                            <a:srgbClr val="000000"/>
                          </a:solidFill>
                          <a:latin typeface="Arial"/>
                          <a:ea typeface="Times New Roman"/>
                          <a:cs typeface="Arial"/>
                        </a:rPr>
                        <a:t>= </a:t>
                      </a:r>
                      <a:endParaRPr lang="fr-FR" sz="2000" dirty="0">
                        <a:latin typeface="Calibri"/>
                        <a:ea typeface="Calibri"/>
                        <a:cs typeface="Arial"/>
                      </a:endParaRPr>
                    </a:p>
                  </a:txBody>
                  <a:tcPr marL="62738" marR="6273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r" rtl="1">
                        <a:lnSpc>
                          <a:spcPct val="115000"/>
                        </a:lnSpc>
                        <a:spcBef>
                          <a:spcPts val="0"/>
                        </a:spcBef>
                        <a:spcAft>
                          <a:spcPts val="0"/>
                        </a:spcAft>
                      </a:pPr>
                      <a:r>
                        <a:rPr lang="ar-DZ" sz="2000" b="1" dirty="0" smtClean="0">
                          <a:solidFill>
                            <a:srgbClr val="000000"/>
                          </a:solidFill>
                          <a:latin typeface="Calibri"/>
                          <a:ea typeface="Times New Roman"/>
                          <a:cs typeface="Arial"/>
                        </a:rPr>
                        <a:t>4/10000= 2500</a:t>
                      </a:r>
                      <a:endParaRPr lang="fr-FR" sz="2000" dirty="0">
                        <a:latin typeface="Calibri"/>
                        <a:ea typeface="Calibri"/>
                        <a:cs typeface="Arial"/>
                      </a:endParaRPr>
                    </a:p>
                  </a:txBody>
                  <a:tcPr marL="62738" marR="6273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c>
                  <a:txBody>
                    <a:bodyPr/>
                    <a:lstStyle/>
                    <a:p>
                      <a:pPr marL="0" marR="0" algn="r" rtl="1">
                        <a:lnSpc>
                          <a:spcPct val="115000"/>
                        </a:lnSpc>
                        <a:spcBef>
                          <a:spcPts val="0"/>
                        </a:spcBef>
                        <a:spcAft>
                          <a:spcPts val="0"/>
                        </a:spcAft>
                      </a:pPr>
                      <a:r>
                        <a:rPr lang="ar-DZ" sz="2000" b="1" dirty="0" smtClean="0">
                          <a:solidFill>
                            <a:srgbClr val="000000"/>
                          </a:solidFill>
                          <a:latin typeface="Calibri"/>
                          <a:ea typeface="Times New Roman"/>
                          <a:cs typeface="Arial"/>
                        </a:rPr>
                        <a:t>5/12000= </a:t>
                      </a:r>
                      <a:r>
                        <a:rPr lang="ar-DZ" sz="2000" b="1" dirty="0">
                          <a:solidFill>
                            <a:srgbClr val="000000"/>
                          </a:solidFill>
                          <a:latin typeface="Calibri"/>
                          <a:ea typeface="Times New Roman"/>
                          <a:cs typeface="Arial"/>
                        </a:rPr>
                        <a:t>2400</a:t>
                      </a:r>
                      <a:endParaRPr lang="fr-FR" sz="2000" dirty="0">
                        <a:latin typeface="Calibri"/>
                        <a:ea typeface="Calibri"/>
                        <a:cs typeface="Arial"/>
                      </a:endParaRPr>
                    </a:p>
                  </a:txBody>
                  <a:tcPr marL="62738" marR="6273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r" rtl="1">
                        <a:lnSpc>
                          <a:spcPct val="115000"/>
                        </a:lnSpc>
                        <a:spcBef>
                          <a:spcPts val="0"/>
                        </a:spcBef>
                        <a:spcAft>
                          <a:spcPts val="0"/>
                        </a:spcAft>
                      </a:pPr>
                      <a:r>
                        <a:rPr lang="ar-DZ" sz="2000" b="1" dirty="0" smtClean="0">
                          <a:solidFill>
                            <a:srgbClr val="000000"/>
                          </a:solidFill>
                          <a:latin typeface="Calibri"/>
                          <a:ea typeface="Times New Roman"/>
                          <a:cs typeface="Arial"/>
                        </a:rPr>
                        <a:t>6/18000= </a:t>
                      </a:r>
                      <a:r>
                        <a:rPr lang="ar-DZ" sz="2000" b="1" dirty="0">
                          <a:solidFill>
                            <a:srgbClr val="000000"/>
                          </a:solidFill>
                          <a:latin typeface="Calibri"/>
                          <a:ea typeface="Times New Roman"/>
                          <a:cs typeface="Arial"/>
                        </a:rPr>
                        <a:t>3000</a:t>
                      </a:r>
                      <a:endParaRPr lang="fr-FR" sz="2000" dirty="0">
                        <a:latin typeface="Calibri"/>
                        <a:ea typeface="Calibri"/>
                        <a:cs typeface="Arial"/>
                      </a:endParaRPr>
                    </a:p>
                  </a:txBody>
                  <a:tcPr marL="62738" marR="6273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384790">
                <a:tc>
                  <a:txBody>
                    <a:bodyPr/>
                    <a:lstStyle/>
                    <a:p>
                      <a:pPr marL="0" marR="0" algn="r" rtl="1">
                        <a:lnSpc>
                          <a:spcPct val="115000"/>
                        </a:lnSpc>
                        <a:spcBef>
                          <a:spcPts val="0"/>
                        </a:spcBef>
                        <a:spcAft>
                          <a:spcPts val="0"/>
                        </a:spcAft>
                      </a:pPr>
                      <a:r>
                        <a:rPr lang="ar-DZ" sz="2000" b="1" dirty="0">
                          <a:solidFill>
                            <a:srgbClr val="000000"/>
                          </a:solidFill>
                          <a:latin typeface="Calibri"/>
                          <a:ea typeface="Times New Roman"/>
                          <a:cs typeface="Arial"/>
                        </a:rPr>
                        <a:t>متوسط تكلفة الاستثمار </a:t>
                      </a:r>
                      <a:r>
                        <a:rPr lang="ar-DZ" sz="2000" b="1" dirty="0" smtClean="0">
                          <a:solidFill>
                            <a:srgbClr val="000000"/>
                          </a:solidFill>
                          <a:latin typeface="Calibri"/>
                          <a:ea typeface="Times New Roman"/>
                          <a:cs typeface="Arial"/>
                        </a:rPr>
                        <a:t>=</a:t>
                      </a:r>
                      <a:endParaRPr lang="fr-FR" sz="2000" dirty="0">
                        <a:latin typeface="Calibri"/>
                        <a:ea typeface="Calibri"/>
                        <a:cs typeface="Arial"/>
                      </a:endParaRPr>
                    </a:p>
                  </a:txBody>
                  <a:tcPr marL="62738" marR="6273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r" rtl="1">
                        <a:lnSpc>
                          <a:spcPct val="115000"/>
                        </a:lnSpc>
                        <a:spcBef>
                          <a:spcPts val="0"/>
                        </a:spcBef>
                        <a:spcAft>
                          <a:spcPts val="0"/>
                        </a:spcAft>
                      </a:pPr>
                      <a:r>
                        <a:rPr lang="ar-DZ" sz="2000" b="1" dirty="0">
                          <a:solidFill>
                            <a:srgbClr val="000000"/>
                          </a:solidFill>
                          <a:latin typeface="Calibri"/>
                          <a:ea typeface="Times New Roman"/>
                          <a:cs typeface="Arial"/>
                        </a:rPr>
                        <a:t>(18000+4000)/2</a:t>
                      </a:r>
                      <a:endParaRPr lang="fr-FR" sz="2000" dirty="0">
                        <a:latin typeface="Calibri"/>
                        <a:ea typeface="Calibri"/>
                        <a:cs typeface="Arial"/>
                      </a:endParaRPr>
                    </a:p>
                    <a:p>
                      <a:pPr marL="0" marR="0" algn="r" rtl="1">
                        <a:lnSpc>
                          <a:spcPct val="115000"/>
                        </a:lnSpc>
                        <a:spcBef>
                          <a:spcPts val="0"/>
                        </a:spcBef>
                        <a:spcAft>
                          <a:spcPts val="0"/>
                        </a:spcAft>
                      </a:pPr>
                      <a:r>
                        <a:rPr lang="ar-DZ" sz="2000" b="1" dirty="0">
                          <a:solidFill>
                            <a:srgbClr val="000000"/>
                          </a:solidFill>
                          <a:latin typeface="Calibri"/>
                          <a:ea typeface="Times New Roman"/>
                          <a:cs typeface="Arial"/>
                        </a:rPr>
                        <a:t>=11000</a:t>
                      </a:r>
                      <a:endParaRPr lang="fr-FR" sz="2000" dirty="0">
                        <a:latin typeface="Calibri"/>
                        <a:ea typeface="Calibri"/>
                        <a:cs typeface="Arial"/>
                      </a:endParaRPr>
                    </a:p>
                  </a:txBody>
                  <a:tcPr marL="62738" marR="6273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c>
                  <a:txBody>
                    <a:bodyPr/>
                    <a:lstStyle/>
                    <a:p>
                      <a:pPr marL="0" marR="0" algn="r" rtl="1">
                        <a:lnSpc>
                          <a:spcPct val="115000"/>
                        </a:lnSpc>
                        <a:spcBef>
                          <a:spcPts val="0"/>
                        </a:spcBef>
                        <a:spcAft>
                          <a:spcPts val="0"/>
                        </a:spcAft>
                      </a:pPr>
                      <a:r>
                        <a:rPr lang="ar-DZ" sz="2000" b="1" dirty="0">
                          <a:solidFill>
                            <a:srgbClr val="000000"/>
                          </a:solidFill>
                          <a:latin typeface="Calibri"/>
                          <a:ea typeface="Times New Roman"/>
                          <a:cs typeface="Arial"/>
                        </a:rPr>
                        <a:t>(24000 +5000)/2</a:t>
                      </a:r>
                      <a:endParaRPr lang="fr-FR" sz="2000" dirty="0">
                        <a:latin typeface="Calibri"/>
                        <a:ea typeface="Calibri"/>
                        <a:cs typeface="Arial"/>
                      </a:endParaRPr>
                    </a:p>
                    <a:p>
                      <a:pPr marL="0" marR="0" algn="r" rtl="1">
                        <a:lnSpc>
                          <a:spcPct val="115000"/>
                        </a:lnSpc>
                        <a:spcBef>
                          <a:spcPts val="0"/>
                        </a:spcBef>
                        <a:spcAft>
                          <a:spcPts val="0"/>
                        </a:spcAft>
                      </a:pPr>
                      <a:r>
                        <a:rPr lang="ar-DZ" sz="2000" b="1" dirty="0">
                          <a:solidFill>
                            <a:srgbClr val="000000"/>
                          </a:solidFill>
                          <a:latin typeface="Calibri"/>
                          <a:ea typeface="Times New Roman"/>
                          <a:cs typeface="Arial"/>
                        </a:rPr>
                        <a:t>= 14500</a:t>
                      </a:r>
                      <a:endParaRPr lang="fr-FR" sz="2000" dirty="0">
                        <a:latin typeface="Calibri"/>
                        <a:ea typeface="Calibri"/>
                        <a:cs typeface="Arial"/>
                      </a:endParaRPr>
                    </a:p>
                  </a:txBody>
                  <a:tcPr marL="62738" marR="6273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r" rtl="1">
                        <a:lnSpc>
                          <a:spcPct val="115000"/>
                        </a:lnSpc>
                        <a:spcBef>
                          <a:spcPts val="0"/>
                        </a:spcBef>
                        <a:spcAft>
                          <a:spcPts val="0"/>
                        </a:spcAft>
                      </a:pPr>
                      <a:r>
                        <a:rPr lang="ar-DZ" sz="2000" b="1" dirty="0">
                          <a:solidFill>
                            <a:srgbClr val="000000"/>
                          </a:solidFill>
                          <a:latin typeface="Calibri"/>
                          <a:ea typeface="Times New Roman"/>
                          <a:cs typeface="Arial"/>
                        </a:rPr>
                        <a:t>(30000+6000)/2</a:t>
                      </a:r>
                      <a:endParaRPr lang="fr-FR" sz="2000" dirty="0">
                        <a:latin typeface="Calibri"/>
                        <a:ea typeface="Calibri"/>
                        <a:cs typeface="Arial"/>
                      </a:endParaRPr>
                    </a:p>
                    <a:p>
                      <a:pPr marL="0" marR="0" algn="r" rtl="1">
                        <a:lnSpc>
                          <a:spcPct val="115000"/>
                        </a:lnSpc>
                        <a:spcBef>
                          <a:spcPts val="0"/>
                        </a:spcBef>
                        <a:spcAft>
                          <a:spcPts val="0"/>
                        </a:spcAft>
                      </a:pPr>
                      <a:r>
                        <a:rPr lang="ar-DZ" sz="2000" b="1" dirty="0">
                          <a:solidFill>
                            <a:srgbClr val="000000"/>
                          </a:solidFill>
                          <a:latin typeface="Calibri"/>
                          <a:ea typeface="Times New Roman"/>
                          <a:cs typeface="Arial"/>
                        </a:rPr>
                        <a:t>= 18000</a:t>
                      </a:r>
                      <a:endParaRPr lang="fr-FR" sz="2000" dirty="0">
                        <a:latin typeface="Calibri"/>
                        <a:ea typeface="Calibri"/>
                        <a:cs typeface="Arial"/>
                      </a:endParaRPr>
                    </a:p>
                  </a:txBody>
                  <a:tcPr marL="62738" marR="6273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384790">
                <a:tc>
                  <a:txBody>
                    <a:bodyPr/>
                    <a:lstStyle/>
                    <a:p>
                      <a:pPr marL="0" marR="0" algn="r" rtl="1">
                        <a:lnSpc>
                          <a:spcPct val="115000"/>
                        </a:lnSpc>
                        <a:spcBef>
                          <a:spcPts val="0"/>
                        </a:spcBef>
                        <a:spcAft>
                          <a:spcPts val="0"/>
                        </a:spcAft>
                      </a:pPr>
                      <a:r>
                        <a:rPr lang="ar-DZ" sz="2000" b="1" dirty="0">
                          <a:solidFill>
                            <a:srgbClr val="000000"/>
                          </a:solidFill>
                          <a:latin typeface="Calibri"/>
                          <a:ea typeface="Times New Roman"/>
                          <a:cs typeface="Arial"/>
                        </a:rPr>
                        <a:t>معدل العائد المحاسبي=</a:t>
                      </a:r>
                      <a:endParaRPr lang="fr-FR" sz="2000" dirty="0">
                        <a:latin typeface="Calibri"/>
                        <a:ea typeface="Calibri"/>
                        <a:cs typeface="Arial"/>
                      </a:endParaRPr>
                    </a:p>
                    <a:p>
                      <a:pPr marL="0" marR="0" algn="r" rtl="1">
                        <a:lnSpc>
                          <a:spcPct val="115000"/>
                        </a:lnSpc>
                        <a:spcBef>
                          <a:spcPts val="0"/>
                        </a:spcBef>
                        <a:spcAft>
                          <a:spcPts val="0"/>
                        </a:spcAft>
                      </a:pPr>
                      <a:r>
                        <a:rPr lang="ar-DZ" sz="2000" b="1" dirty="0">
                          <a:solidFill>
                            <a:srgbClr val="000000"/>
                          </a:solidFill>
                          <a:latin typeface="Calibri"/>
                          <a:ea typeface="Times New Roman"/>
                          <a:cs typeface="Arial"/>
                        </a:rPr>
                        <a:t> </a:t>
                      </a:r>
                      <a:endParaRPr lang="fr-FR" sz="2000" dirty="0">
                        <a:latin typeface="Calibri"/>
                        <a:ea typeface="Calibri"/>
                        <a:cs typeface="Arial"/>
                      </a:endParaRPr>
                    </a:p>
                  </a:txBody>
                  <a:tcPr marL="62738" marR="6273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r" rtl="1">
                        <a:lnSpc>
                          <a:spcPct val="115000"/>
                        </a:lnSpc>
                        <a:spcBef>
                          <a:spcPts val="0"/>
                        </a:spcBef>
                        <a:spcAft>
                          <a:spcPts val="0"/>
                        </a:spcAft>
                      </a:pPr>
                      <a:r>
                        <a:rPr lang="ar-DZ" sz="2000" b="1" dirty="0" smtClean="0">
                          <a:solidFill>
                            <a:srgbClr val="000000"/>
                          </a:solidFill>
                          <a:latin typeface="Calibri"/>
                          <a:ea typeface="Times New Roman"/>
                          <a:cs typeface="Arial"/>
                        </a:rPr>
                        <a:t>11000/2500= 22.72</a:t>
                      </a:r>
                      <a:r>
                        <a:rPr lang="ar-DZ" sz="2000" b="1" dirty="0">
                          <a:solidFill>
                            <a:srgbClr val="000000"/>
                          </a:solidFill>
                          <a:latin typeface="Calibri"/>
                          <a:ea typeface="Times New Roman"/>
                          <a:cs typeface="Arial"/>
                        </a:rPr>
                        <a:t> </a:t>
                      </a:r>
                      <a:r>
                        <a:rPr lang="fr-FR" sz="2000" b="1" dirty="0">
                          <a:solidFill>
                            <a:srgbClr val="000000"/>
                          </a:solidFill>
                          <a:latin typeface="Times New Roman"/>
                          <a:ea typeface="Times New Roman"/>
                          <a:cs typeface="Arial"/>
                        </a:rPr>
                        <a:t>%</a:t>
                      </a:r>
                      <a:endParaRPr lang="fr-FR" sz="2000" dirty="0">
                        <a:latin typeface="Calibri"/>
                        <a:ea typeface="Calibri"/>
                        <a:cs typeface="Arial"/>
                      </a:endParaRPr>
                    </a:p>
                  </a:txBody>
                  <a:tcPr marL="62738" marR="6273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c>
                  <a:txBody>
                    <a:bodyPr/>
                    <a:lstStyle/>
                    <a:p>
                      <a:pPr marL="0" marR="0" algn="r" rtl="1">
                        <a:lnSpc>
                          <a:spcPct val="115000"/>
                        </a:lnSpc>
                        <a:spcBef>
                          <a:spcPts val="0"/>
                        </a:spcBef>
                        <a:spcAft>
                          <a:spcPts val="0"/>
                        </a:spcAft>
                      </a:pPr>
                      <a:r>
                        <a:rPr lang="ar-DZ" sz="2000" b="1" dirty="0" smtClean="0">
                          <a:solidFill>
                            <a:srgbClr val="000000"/>
                          </a:solidFill>
                          <a:latin typeface="Calibri"/>
                          <a:ea typeface="Times New Roman"/>
                          <a:cs typeface="Arial"/>
                        </a:rPr>
                        <a:t>2400/ 14500 = </a:t>
                      </a:r>
                      <a:r>
                        <a:rPr lang="ar-DZ" sz="2000" b="1" dirty="0">
                          <a:solidFill>
                            <a:srgbClr val="000000"/>
                          </a:solidFill>
                          <a:latin typeface="Calibri"/>
                          <a:ea typeface="Times New Roman"/>
                          <a:cs typeface="Arial"/>
                        </a:rPr>
                        <a:t>16.55 </a:t>
                      </a:r>
                      <a:r>
                        <a:rPr lang="fr-FR" sz="2000" b="1" dirty="0">
                          <a:solidFill>
                            <a:srgbClr val="000000"/>
                          </a:solidFill>
                          <a:latin typeface="Times New Roman"/>
                          <a:ea typeface="Times New Roman"/>
                          <a:cs typeface="Arial"/>
                        </a:rPr>
                        <a:t>%</a:t>
                      </a:r>
                      <a:endParaRPr lang="fr-FR" sz="2000" dirty="0">
                        <a:latin typeface="Calibri"/>
                        <a:ea typeface="Calibri"/>
                        <a:cs typeface="Arial"/>
                      </a:endParaRPr>
                    </a:p>
                  </a:txBody>
                  <a:tcPr marL="62738" marR="6273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r" rtl="1">
                        <a:lnSpc>
                          <a:spcPct val="115000"/>
                        </a:lnSpc>
                        <a:spcBef>
                          <a:spcPts val="0"/>
                        </a:spcBef>
                        <a:spcAft>
                          <a:spcPts val="0"/>
                        </a:spcAft>
                      </a:pPr>
                      <a:r>
                        <a:rPr lang="ar-DZ" sz="2000" b="1" dirty="0">
                          <a:solidFill>
                            <a:srgbClr val="000000"/>
                          </a:solidFill>
                          <a:latin typeface="Calibri"/>
                          <a:ea typeface="Times New Roman"/>
                          <a:cs typeface="Arial"/>
                        </a:rPr>
                        <a:t>3000/ </a:t>
                      </a:r>
                      <a:r>
                        <a:rPr lang="ar-DZ" sz="2000" b="1" dirty="0" smtClean="0">
                          <a:solidFill>
                            <a:srgbClr val="000000"/>
                          </a:solidFill>
                          <a:latin typeface="Calibri"/>
                          <a:ea typeface="Times New Roman"/>
                          <a:cs typeface="Arial"/>
                        </a:rPr>
                        <a:t>18000 </a:t>
                      </a:r>
                      <a:r>
                        <a:rPr lang="ar-DZ" sz="2000" b="1" dirty="0">
                          <a:solidFill>
                            <a:srgbClr val="000000"/>
                          </a:solidFill>
                          <a:latin typeface="Calibri"/>
                          <a:ea typeface="Times New Roman"/>
                          <a:cs typeface="Arial"/>
                        </a:rPr>
                        <a:t>= 16.66</a:t>
                      </a:r>
                      <a:r>
                        <a:rPr lang="fr-FR" sz="2000" b="1" dirty="0">
                          <a:solidFill>
                            <a:srgbClr val="000000"/>
                          </a:solidFill>
                          <a:latin typeface="Times New Roman"/>
                          <a:ea typeface="Times New Roman"/>
                          <a:cs typeface="Arial"/>
                        </a:rPr>
                        <a:t>%</a:t>
                      </a:r>
                      <a:r>
                        <a:rPr lang="fr-FR" sz="2000" b="1" dirty="0">
                          <a:solidFill>
                            <a:srgbClr val="000000"/>
                          </a:solidFill>
                          <a:latin typeface="Arial"/>
                          <a:ea typeface="Times New Roman"/>
                          <a:cs typeface="Arial"/>
                        </a:rPr>
                        <a:t> </a:t>
                      </a:r>
                      <a:endParaRPr lang="fr-FR" sz="2000" dirty="0">
                        <a:latin typeface="Calibri"/>
                        <a:ea typeface="Calibri"/>
                        <a:cs typeface="Arial"/>
                      </a:endParaRPr>
                    </a:p>
                  </a:txBody>
                  <a:tcPr marL="62738" marR="6273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192395">
                <a:tc>
                  <a:txBody>
                    <a:bodyPr/>
                    <a:lstStyle/>
                    <a:p>
                      <a:pPr marL="0" marR="0" algn="r" rtl="1">
                        <a:lnSpc>
                          <a:spcPct val="115000"/>
                        </a:lnSpc>
                        <a:spcBef>
                          <a:spcPts val="0"/>
                        </a:spcBef>
                        <a:spcAft>
                          <a:spcPts val="0"/>
                        </a:spcAft>
                      </a:pPr>
                      <a:r>
                        <a:rPr lang="ar-DZ" sz="2000" b="1">
                          <a:solidFill>
                            <a:srgbClr val="000000"/>
                          </a:solidFill>
                          <a:latin typeface="Calibri"/>
                          <a:ea typeface="Times New Roman"/>
                          <a:cs typeface="Arial"/>
                        </a:rPr>
                        <a:t>الترتيب</a:t>
                      </a:r>
                      <a:endParaRPr lang="fr-FR" sz="2000">
                        <a:latin typeface="Calibri"/>
                        <a:ea typeface="Calibri"/>
                        <a:cs typeface="Arial"/>
                      </a:endParaRPr>
                    </a:p>
                  </a:txBody>
                  <a:tcPr marL="62738" marR="6273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r" rtl="1">
                        <a:lnSpc>
                          <a:spcPct val="115000"/>
                        </a:lnSpc>
                        <a:spcBef>
                          <a:spcPts val="0"/>
                        </a:spcBef>
                        <a:spcAft>
                          <a:spcPts val="0"/>
                        </a:spcAft>
                      </a:pPr>
                      <a:r>
                        <a:rPr lang="ar-DZ" sz="2000" b="1" dirty="0">
                          <a:solidFill>
                            <a:srgbClr val="000000"/>
                          </a:solidFill>
                          <a:latin typeface="Calibri"/>
                          <a:ea typeface="Times New Roman"/>
                          <a:cs typeface="Arial"/>
                        </a:rPr>
                        <a:t>الأول</a:t>
                      </a:r>
                      <a:endParaRPr lang="fr-FR" sz="2000" dirty="0">
                        <a:latin typeface="Calibri"/>
                        <a:ea typeface="Calibri"/>
                        <a:cs typeface="Arial"/>
                      </a:endParaRPr>
                    </a:p>
                  </a:txBody>
                  <a:tcPr marL="62738" marR="6273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c>
                  <a:txBody>
                    <a:bodyPr/>
                    <a:lstStyle/>
                    <a:p>
                      <a:pPr marL="0" marR="0" algn="r" rtl="1">
                        <a:lnSpc>
                          <a:spcPct val="115000"/>
                        </a:lnSpc>
                        <a:spcBef>
                          <a:spcPts val="0"/>
                        </a:spcBef>
                        <a:spcAft>
                          <a:spcPts val="0"/>
                        </a:spcAft>
                      </a:pPr>
                      <a:r>
                        <a:rPr lang="ar-DZ" sz="2000" b="1">
                          <a:solidFill>
                            <a:srgbClr val="000000"/>
                          </a:solidFill>
                          <a:latin typeface="Calibri"/>
                          <a:ea typeface="Times New Roman"/>
                          <a:cs typeface="Arial"/>
                        </a:rPr>
                        <a:t>الثالث</a:t>
                      </a:r>
                      <a:endParaRPr lang="fr-FR" sz="2000">
                        <a:latin typeface="Calibri"/>
                        <a:ea typeface="Calibri"/>
                        <a:cs typeface="Arial"/>
                      </a:endParaRPr>
                    </a:p>
                  </a:txBody>
                  <a:tcPr marL="62738" marR="6273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r" rtl="1">
                        <a:lnSpc>
                          <a:spcPct val="115000"/>
                        </a:lnSpc>
                        <a:spcBef>
                          <a:spcPts val="0"/>
                        </a:spcBef>
                        <a:spcAft>
                          <a:spcPts val="0"/>
                        </a:spcAft>
                      </a:pPr>
                      <a:r>
                        <a:rPr lang="ar-DZ" sz="2000" b="1" dirty="0">
                          <a:solidFill>
                            <a:srgbClr val="000000"/>
                          </a:solidFill>
                          <a:latin typeface="Calibri"/>
                          <a:ea typeface="Times New Roman"/>
                          <a:cs typeface="Arial"/>
                        </a:rPr>
                        <a:t>الثاني</a:t>
                      </a:r>
                      <a:endParaRPr lang="fr-FR" sz="2000" dirty="0">
                        <a:latin typeface="Calibri"/>
                        <a:ea typeface="Calibri"/>
                        <a:cs typeface="Arial"/>
                      </a:endParaRPr>
                    </a:p>
                  </a:txBody>
                  <a:tcPr marL="62738" marR="6273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bl>
          </a:graphicData>
        </a:graphic>
      </p:graphicFrame>
    </p:spTree>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80898" name="Group 2"/>
          <p:cNvGrpSpPr>
            <a:grpSpLocks/>
          </p:cNvGrpSpPr>
          <p:nvPr/>
        </p:nvGrpSpPr>
        <p:grpSpPr bwMode="auto">
          <a:xfrm>
            <a:off x="152140" y="152465"/>
            <a:ext cx="5105348" cy="5257735"/>
            <a:chOff x="403" y="4471"/>
            <a:chExt cx="4674" cy="4765"/>
          </a:xfrm>
        </p:grpSpPr>
        <p:cxnSp>
          <p:nvCxnSpPr>
            <p:cNvPr id="80899" name="Connecteur droit avec flèche 607"/>
            <p:cNvCxnSpPr>
              <a:cxnSpLocks noChangeShapeType="1"/>
            </p:cNvCxnSpPr>
            <p:nvPr/>
          </p:nvCxnSpPr>
          <p:spPr bwMode="auto">
            <a:xfrm flipV="1">
              <a:off x="878" y="4921"/>
              <a:ext cx="0" cy="1800"/>
            </a:xfrm>
            <a:prstGeom prst="straightConnector1">
              <a:avLst/>
            </a:prstGeom>
            <a:noFill/>
            <a:ln w="25400" algn="ctr">
              <a:solidFill>
                <a:srgbClr val="000000"/>
              </a:solidFill>
              <a:round/>
              <a:headEnd/>
              <a:tailEnd type="arrow" w="med" len="med"/>
            </a:ln>
            <a:effectLst>
              <a:outerShdw dist="20000" dir="5400000" rotWithShape="0">
                <a:srgbClr val="000000">
                  <a:alpha val="37999"/>
                </a:srgbClr>
              </a:outerShdw>
            </a:effectLst>
          </p:spPr>
        </p:cxnSp>
        <p:cxnSp>
          <p:nvCxnSpPr>
            <p:cNvPr id="80900" name="Connecteur droit avec flèche 608"/>
            <p:cNvCxnSpPr>
              <a:cxnSpLocks noChangeShapeType="1"/>
            </p:cNvCxnSpPr>
            <p:nvPr/>
          </p:nvCxnSpPr>
          <p:spPr bwMode="auto">
            <a:xfrm>
              <a:off x="623" y="6001"/>
              <a:ext cx="3105" cy="0"/>
            </a:xfrm>
            <a:prstGeom prst="straightConnector1">
              <a:avLst/>
            </a:prstGeom>
            <a:noFill/>
            <a:ln w="25400" algn="ctr">
              <a:solidFill>
                <a:srgbClr val="000000"/>
              </a:solidFill>
              <a:round/>
              <a:headEnd/>
              <a:tailEnd type="arrow" w="med" len="med"/>
            </a:ln>
            <a:effectLst>
              <a:outerShdw dist="20000" dir="5400000" rotWithShape="0">
                <a:srgbClr val="000000">
                  <a:alpha val="37999"/>
                </a:srgbClr>
              </a:outerShdw>
            </a:effectLst>
          </p:spPr>
        </p:cxnSp>
        <p:sp>
          <p:nvSpPr>
            <p:cNvPr id="80901" name="Arc 609"/>
            <p:cNvSpPr>
              <a:spLocks/>
            </p:cNvSpPr>
            <p:nvPr/>
          </p:nvSpPr>
          <p:spPr bwMode="auto">
            <a:xfrm rot="-3194393">
              <a:off x="737" y="5605"/>
              <a:ext cx="3367" cy="3895"/>
            </a:xfrm>
            <a:custGeom>
              <a:avLst/>
              <a:gdLst>
                <a:gd name="T0" fmla="*/ 1068987 w 2137974"/>
                <a:gd name="T1" fmla="*/ 0 h 2473249"/>
                <a:gd name="T2" fmla="*/ 2137974 w 2137974"/>
                <a:gd name="T3" fmla="*/ 1236625 h 2473249"/>
                <a:gd name="T4" fmla="*/ 0 60000 65536"/>
                <a:gd name="T5" fmla="*/ 0 60000 65536"/>
              </a:gdLst>
              <a:ahLst/>
              <a:cxnLst>
                <a:cxn ang="T4">
                  <a:pos x="T0" y="T1"/>
                </a:cxn>
                <a:cxn ang="T5">
                  <a:pos x="T2" y="T3"/>
                </a:cxn>
              </a:cxnLst>
              <a:rect l="0" t="0" r="r" b="b"/>
              <a:pathLst>
                <a:path w="2137974" h="2473249" stroke="0">
                  <a:moveTo>
                    <a:pt x="1068987" y="0"/>
                  </a:moveTo>
                  <a:cubicBezTo>
                    <a:pt x="1659372" y="0"/>
                    <a:pt x="2137974" y="553656"/>
                    <a:pt x="2137974" y="1236625"/>
                  </a:cubicBezTo>
                  <a:lnTo>
                    <a:pt x="1068987" y="1236625"/>
                  </a:lnTo>
                  <a:lnTo>
                    <a:pt x="1068987" y="0"/>
                  </a:lnTo>
                  <a:close/>
                </a:path>
                <a:path w="2137974" h="2473249" fill="none">
                  <a:moveTo>
                    <a:pt x="1068987" y="0"/>
                  </a:moveTo>
                  <a:cubicBezTo>
                    <a:pt x="1659372" y="0"/>
                    <a:pt x="2137974" y="553656"/>
                    <a:pt x="2137974" y="1236625"/>
                  </a:cubicBezTo>
                </a:path>
              </a:pathLst>
            </a:custGeom>
            <a:noFill/>
            <a:ln w="9525" cap="flat" cmpd="sng" algn="ctr">
              <a:solidFill>
                <a:srgbClr val="000000"/>
              </a:solidFill>
              <a:prstDash val="solid"/>
              <a:round/>
              <a:headEnd/>
              <a:tailEnd/>
            </a:ln>
          </p:spPr>
          <p:txBody>
            <a:bodyPr vert="horz" wrap="square" lIns="91440" tIns="45720" rIns="91440" bIns="45720" numCol="1" anchor="ctr" anchorCtr="0" compatLnSpc="1">
              <a:prstTxWarp prst="textNoShape">
                <a:avLst/>
              </a:prstTxWarp>
            </a:bodyPr>
            <a:lstStyle/>
            <a:p>
              <a:endParaRPr lang="fr-FR" sz="2400">
                <a:latin typeface="Times New Roman" pitchFamily="18" charset="0"/>
                <a:cs typeface="Times New Roman" pitchFamily="18" charset="0"/>
              </a:endParaRPr>
            </a:p>
          </p:txBody>
        </p:sp>
        <p:sp>
          <p:nvSpPr>
            <p:cNvPr id="80902" name="Zone de texte 610"/>
            <p:cNvSpPr txBox="1">
              <a:spLocks noChangeArrowheads="1"/>
            </p:cNvSpPr>
            <p:nvPr/>
          </p:nvSpPr>
          <p:spPr bwMode="auto">
            <a:xfrm>
              <a:off x="403" y="4471"/>
              <a:ext cx="885" cy="420"/>
            </a:xfrm>
            <a:prstGeom prst="rect">
              <a:avLst/>
            </a:prstGeom>
            <a:solidFill>
              <a:srgbClr val="FFFFFF"/>
            </a:solidFill>
            <a:ln w="635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smtClean="0">
                  <a:ln>
                    <a:noFill/>
                  </a:ln>
                  <a:solidFill>
                    <a:srgbClr val="000000"/>
                  </a:solidFill>
                  <a:effectLst/>
                  <a:latin typeface="Times New Roman" pitchFamily="18" charset="0"/>
                  <a:ea typeface="Arial" pitchFamily="34" charset="0"/>
                  <a:cs typeface="Times New Roman" pitchFamily="18" charset="0"/>
                </a:rPr>
                <a:t>VAN</a:t>
              </a:r>
              <a:endParaRPr kumimoji="0" lang="fr-FR" sz="2400" b="0"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80903" name="Zone de texte 612"/>
            <p:cNvSpPr txBox="1">
              <a:spLocks noChangeArrowheads="1"/>
            </p:cNvSpPr>
            <p:nvPr/>
          </p:nvSpPr>
          <p:spPr bwMode="auto">
            <a:xfrm>
              <a:off x="3698" y="5689"/>
              <a:ext cx="1379" cy="508"/>
            </a:xfrm>
            <a:prstGeom prst="rect">
              <a:avLst/>
            </a:prstGeom>
            <a:solidFill>
              <a:srgbClr val="FFFFFF"/>
            </a:solidFill>
            <a:ln w="635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just" defTabSz="914400" rtl="0" eaLnBrk="1" fontAlgn="base" latinLnBrk="0" hangingPunct="1">
                <a:lnSpc>
                  <a:spcPct val="100000"/>
                </a:lnSpc>
                <a:spcBef>
                  <a:spcPct val="0"/>
                </a:spcBef>
                <a:spcAft>
                  <a:spcPts val="1000"/>
                </a:spcAft>
                <a:buClrTx/>
                <a:buSzTx/>
                <a:buFontTx/>
                <a:buNone/>
                <a:tabLst/>
              </a:pPr>
              <a:r>
                <a:rPr kumimoji="0" lang="ar-DZ" sz="2400" b="1" i="0" u="none" strike="noStrike" cap="none" normalizeH="0" baseline="0" dirty="0" smtClean="0">
                  <a:ln>
                    <a:noFill/>
                  </a:ln>
                  <a:solidFill>
                    <a:srgbClr val="000000"/>
                  </a:solidFill>
                  <a:effectLst/>
                  <a:latin typeface="Times New Roman" pitchFamily="18" charset="0"/>
                  <a:ea typeface="Arial" pitchFamily="34" charset="0"/>
                  <a:cs typeface="Times New Roman" pitchFamily="18" charset="0"/>
                </a:rPr>
                <a:t>معدل الخصم</a:t>
              </a:r>
              <a:endParaRPr kumimoji="0" lang="fr-FR" sz="2400" b="0"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80904" name="Zone de texte 613"/>
            <p:cNvSpPr txBox="1">
              <a:spLocks noChangeArrowheads="1"/>
            </p:cNvSpPr>
            <p:nvPr/>
          </p:nvSpPr>
          <p:spPr bwMode="auto">
            <a:xfrm>
              <a:off x="1087" y="6403"/>
              <a:ext cx="1021" cy="435"/>
            </a:xfrm>
            <a:prstGeom prst="rect">
              <a:avLst/>
            </a:prstGeom>
            <a:solidFill>
              <a:srgbClr val="FFFFFF"/>
            </a:solidFill>
            <a:ln w="635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smtClean="0">
                  <a:ln>
                    <a:noFill/>
                  </a:ln>
                  <a:solidFill>
                    <a:srgbClr val="000000"/>
                  </a:solidFill>
                  <a:effectLst/>
                  <a:latin typeface="Times New Roman" pitchFamily="18" charset="0"/>
                  <a:ea typeface="Arial" pitchFamily="34" charset="0"/>
                  <a:cs typeface="Times New Roman" pitchFamily="18" charset="0"/>
                </a:rPr>
                <a:t>TIR</a:t>
              </a:r>
              <a:r>
                <a:rPr kumimoji="0" lang="fr-FR" sz="2400" b="1" i="0" u="none" strike="noStrike" cap="none" normalizeH="0" baseline="-25000" dirty="0" smtClean="0">
                  <a:ln>
                    <a:noFill/>
                  </a:ln>
                  <a:solidFill>
                    <a:srgbClr val="000000"/>
                  </a:solidFill>
                  <a:effectLst/>
                  <a:latin typeface="Times New Roman" pitchFamily="18" charset="0"/>
                  <a:ea typeface="Arial" pitchFamily="34" charset="0"/>
                  <a:cs typeface="Times New Roman" pitchFamily="18" charset="0"/>
                </a:rPr>
                <a:t>1</a:t>
              </a:r>
              <a:endParaRPr kumimoji="0" lang="fr-FR" sz="2400" b="0"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80905" name="Zone de texte 614"/>
            <p:cNvSpPr txBox="1">
              <a:spLocks noChangeArrowheads="1"/>
            </p:cNvSpPr>
            <p:nvPr/>
          </p:nvSpPr>
          <p:spPr bwMode="auto">
            <a:xfrm>
              <a:off x="2378" y="6358"/>
              <a:ext cx="885" cy="435"/>
            </a:xfrm>
            <a:prstGeom prst="rect">
              <a:avLst/>
            </a:prstGeom>
            <a:solidFill>
              <a:srgbClr val="FFFFFF"/>
            </a:solidFill>
            <a:ln w="635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smtClean="0">
                  <a:ln>
                    <a:noFill/>
                  </a:ln>
                  <a:solidFill>
                    <a:srgbClr val="000000"/>
                  </a:solidFill>
                  <a:effectLst/>
                  <a:latin typeface="Times New Roman" pitchFamily="18" charset="0"/>
                  <a:ea typeface="Arial" pitchFamily="34" charset="0"/>
                  <a:cs typeface="Times New Roman" pitchFamily="18" charset="0"/>
                </a:rPr>
                <a:t>TIR</a:t>
              </a:r>
              <a:r>
                <a:rPr kumimoji="0" lang="fr-FR" sz="2400" b="1" i="0" u="none" strike="noStrike" cap="none" normalizeH="0" baseline="-25000" smtClean="0">
                  <a:ln>
                    <a:noFill/>
                  </a:ln>
                  <a:solidFill>
                    <a:srgbClr val="000000"/>
                  </a:solidFill>
                  <a:effectLst/>
                  <a:latin typeface="Times New Roman" pitchFamily="18" charset="0"/>
                  <a:ea typeface="Arial" pitchFamily="34" charset="0"/>
                  <a:cs typeface="Times New Roman" pitchFamily="18" charset="0"/>
                </a:rPr>
                <a:t>2</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fr-FR" sz="2400" b="0" i="0" u="none" strike="noStrike" cap="none" normalizeH="0" baseline="0" smtClean="0">
                <a:ln>
                  <a:noFill/>
                </a:ln>
                <a:solidFill>
                  <a:schemeClr val="tx1"/>
                </a:solidFill>
                <a:effectLst/>
                <a:latin typeface="Times New Roman" pitchFamily="18" charset="0"/>
                <a:cs typeface="Times New Roman" pitchFamily="18" charset="0"/>
              </a:endParaRPr>
            </a:p>
          </p:txBody>
        </p:sp>
        <p:cxnSp>
          <p:nvCxnSpPr>
            <p:cNvPr id="80906" name="Connecteur droit avec flèche 616"/>
            <p:cNvCxnSpPr>
              <a:cxnSpLocks noChangeShapeType="1"/>
            </p:cNvCxnSpPr>
            <p:nvPr/>
          </p:nvCxnSpPr>
          <p:spPr bwMode="auto">
            <a:xfrm flipH="1" flipV="1">
              <a:off x="1283" y="6016"/>
              <a:ext cx="150" cy="315"/>
            </a:xfrm>
            <a:prstGeom prst="straightConnector1">
              <a:avLst/>
            </a:prstGeom>
            <a:noFill/>
            <a:ln w="9525" algn="ctr">
              <a:solidFill>
                <a:srgbClr val="000000"/>
              </a:solidFill>
              <a:prstDash val="sysDash"/>
              <a:round/>
              <a:headEnd/>
              <a:tailEnd type="arrow" w="med" len="med"/>
            </a:ln>
          </p:spPr>
        </p:cxnSp>
        <p:cxnSp>
          <p:nvCxnSpPr>
            <p:cNvPr id="80907" name="Connecteur droit avec flèche 618"/>
            <p:cNvCxnSpPr>
              <a:cxnSpLocks noChangeShapeType="1"/>
            </p:cNvCxnSpPr>
            <p:nvPr/>
          </p:nvCxnSpPr>
          <p:spPr bwMode="auto">
            <a:xfrm flipV="1">
              <a:off x="2903" y="6031"/>
              <a:ext cx="165" cy="315"/>
            </a:xfrm>
            <a:prstGeom prst="straightConnector1">
              <a:avLst/>
            </a:prstGeom>
            <a:noFill/>
            <a:ln w="9525" algn="ctr">
              <a:solidFill>
                <a:srgbClr val="000000"/>
              </a:solidFill>
              <a:prstDash val="sysDash"/>
              <a:round/>
              <a:headEnd/>
              <a:tailEnd type="arrow" w="med" len="med"/>
            </a:ln>
          </p:spPr>
        </p:cxnSp>
        <p:sp>
          <p:nvSpPr>
            <p:cNvPr id="80908" name="Zone de texte 619"/>
            <p:cNvSpPr txBox="1">
              <a:spLocks noChangeArrowheads="1"/>
            </p:cNvSpPr>
            <p:nvPr/>
          </p:nvSpPr>
          <p:spPr bwMode="auto">
            <a:xfrm>
              <a:off x="2168" y="4900"/>
              <a:ext cx="1335" cy="495"/>
            </a:xfrm>
            <a:prstGeom prst="rect">
              <a:avLst/>
            </a:prstGeom>
            <a:solidFill>
              <a:srgbClr val="FFFFFF"/>
            </a:solidFill>
            <a:ln w="635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smtClean="0">
                  <a:ln>
                    <a:noFill/>
                  </a:ln>
                  <a:solidFill>
                    <a:srgbClr val="000000"/>
                  </a:solidFill>
                  <a:effectLst/>
                  <a:latin typeface="Times New Roman" pitchFamily="18" charset="0"/>
                  <a:ea typeface="Arial" pitchFamily="34" charset="0"/>
                  <a:cs typeface="Times New Roman" pitchFamily="18" charset="0"/>
                </a:rPr>
                <a:t>i= 14%</a:t>
              </a:r>
              <a:endParaRPr kumimoji="0" lang="fr-FR" sz="2400" b="0" i="0" u="none" strike="noStrike" cap="none" normalizeH="0" baseline="0" smtClean="0">
                <a:ln>
                  <a:noFill/>
                </a:ln>
                <a:solidFill>
                  <a:schemeClr val="tx1"/>
                </a:solidFill>
                <a:effectLst/>
                <a:latin typeface="Times New Roman" pitchFamily="18" charset="0"/>
                <a:cs typeface="Times New Roman" pitchFamily="18" charset="0"/>
              </a:endParaRPr>
            </a:p>
          </p:txBody>
        </p:sp>
        <p:cxnSp>
          <p:nvCxnSpPr>
            <p:cNvPr id="80909" name="Connecteur droit avec flèche 620"/>
            <p:cNvCxnSpPr>
              <a:cxnSpLocks noChangeShapeType="1"/>
            </p:cNvCxnSpPr>
            <p:nvPr/>
          </p:nvCxnSpPr>
          <p:spPr bwMode="auto">
            <a:xfrm flipH="1">
              <a:off x="1928" y="5182"/>
              <a:ext cx="495" cy="840"/>
            </a:xfrm>
            <a:prstGeom prst="straightConnector1">
              <a:avLst/>
            </a:prstGeom>
            <a:noFill/>
            <a:ln w="9525" algn="ctr">
              <a:solidFill>
                <a:srgbClr val="000000"/>
              </a:solidFill>
              <a:prstDash val="sysDash"/>
              <a:round/>
              <a:headEnd/>
              <a:tailEnd type="arrow" w="med" len="med"/>
            </a:ln>
          </p:spPr>
        </p:cxnSp>
      </p:grpSp>
      <p:sp>
        <p:nvSpPr>
          <p:cNvPr id="80912" name="Rectangle 16"/>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fr-FR"/>
          </a:p>
        </p:txBody>
      </p:sp>
      <p:sp>
        <p:nvSpPr>
          <p:cNvPr id="80916" name="Rectangle 20"/>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fr-FR"/>
          </a:p>
        </p:txBody>
      </p:sp>
      <p:grpSp>
        <p:nvGrpSpPr>
          <p:cNvPr id="35" name="Groupe 34"/>
          <p:cNvGrpSpPr/>
          <p:nvPr/>
        </p:nvGrpSpPr>
        <p:grpSpPr>
          <a:xfrm>
            <a:off x="304800" y="2971800"/>
            <a:ext cx="8610600" cy="537865"/>
            <a:chOff x="304800" y="3352800"/>
            <a:chExt cx="8610600" cy="537865"/>
          </a:xfrm>
        </p:grpSpPr>
        <p:sp>
          <p:nvSpPr>
            <p:cNvPr id="80911" name="Flèche droite 626"/>
            <p:cNvSpPr>
              <a:spLocks noChangeArrowheads="1"/>
            </p:cNvSpPr>
            <p:nvPr/>
          </p:nvSpPr>
          <p:spPr bwMode="auto">
            <a:xfrm>
              <a:off x="1981200" y="3581400"/>
              <a:ext cx="285750" cy="152400"/>
            </a:xfrm>
            <a:prstGeom prst="rightArrow">
              <a:avLst>
                <a:gd name="adj1" fmla="val 50000"/>
                <a:gd name="adj2" fmla="val 107691"/>
              </a:avLst>
            </a:prstGeom>
            <a:solidFill>
              <a:srgbClr val="000000"/>
            </a:solidFill>
            <a:ln w="25400">
              <a:solidFill>
                <a:srgbClr val="000000"/>
              </a:solidFill>
              <a:miter lim="800000"/>
              <a:headEnd/>
              <a:tailEnd/>
            </a:ln>
          </p:spPr>
          <p:txBody>
            <a:bodyPr vert="horz" wrap="square" lIns="91440" tIns="45720" rIns="91440" bIns="45720" numCol="1" anchor="ctr" anchorCtr="0" compatLnSpc="1">
              <a:prstTxWarp prst="textNoShape">
                <a:avLst/>
              </a:prstTxWarp>
            </a:bodyPr>
            <a:lstStyle/>
            <a:p>
              <a:endParaRPr lang="fr-FR"/>
            </a:p>
          </p:txBody>
        </p:sp>
        <p:sp>
          <p:nvSpPr>
            <p:cNvPr id="80913" name="Rectangle 17"/>
            <p:cNvSpPr>
              <a:spLocks noChangeArrowheads="1"/>
            </p:cNvSpPr>
            <p:nvPr/>
          </p:nvSpPr>
          <p:spPr bwMode="auto">
            <a:xfrm>
              <a:off x="304800" y="3429000"/>
              <a:ext cx="1432187" cy="461665"/>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VAN(i)=0</a:t>
              </a:r>
              <a:endParaRPr kumimoji="0" lang="en-US" sz="24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26" name="Rectangle 25"/>
            <p:cNvSpPr/>
            <p:nvPr/>
          </p:nvSpPr>
          <p:spPr>
            <a:xfrm>
              <a:off x="2514600" y="3352800"/>
              <a:ext cx="6400800" cy="523220"/>
            </a:xfrm>
            <a:prstGeom prst="rect">
              <a:avLst/>
            </a:prstGeom>
          </p:spPr>
          <p:txBody>
            <a:bodyPr wrap="square">
              <a:spAutoFit/>
            </a:bodyPr>
            <a:lstStyle/>
            <a:p>
              <a:r>
                <a:rPr lang="en-US" sz="2800" b="1" dirty="0" smtClean="0">
                  <a:solidFill>
                    <a:schemeClr val="bg1"/>
                  </a:solidFill>
                  <a:latin typeface="Times New Roman" pitchFamily="18" charset="0"/>
                  <a:ea typeface="Calibri" pitchFamily="34" charset="0"/>
                  <a:cs typeface="Times New Roman" pitchFamily="18" charset="0"/>
                </a:rPr>
                <a:t>2400(1+TIR)</a:t>
              </a:r>
              <a:r>
                <a:rPr lang="en-US" sz="2800" b="1" baseline="30000" dirty="0" smtClean="0">
                  <a:solidFill>
                    <a:schemeClr val="bg1"/>
                  </a:solidFill>
                  <a:latin typeface="Times New Roman" pitchFamily="18" charset="0"/>
                  <a:ea typeface="Calibri" pitchFamily="34" charset="0"/>
                  <a:cs typeface="Times New Roman" pitchFamily="18" charset="0"/>
                </a:rPr>
                <a:t>- 1</a:t>
              </a:r>
              <a:r>
                <a:rPr lang="en-US" sz="2800" b="1" dirty="0" smtClean="0">
                  <a:solidFill>
                    <a:schemeClr val="bg1"/>
                  </a:solidFill>
                  <a:latin typeface="Times New Roman" pitchFamily="18" charset="0"/>
                  <a:ea typeface="Calibri" pitchFamily="34" charset="0"/>
                  <a:cs typeface="Times New Roman" pitchFamily="18" charset="0"/>
                </a:rPr>
                <a:t>- 1430(1+TIR)</a:t>
              </a:r>
              <a:r>
                <a:rPr lang="en-US" sz="2800" b="1" baseline="30000" dirty="0" smtClean="0">
                  <a:solidFill>
                    <a:schemeClr val="bg1"/>
                  </a:solidFill>
                  <a:latin typeface="Times New Roman" pitchFamily="18" charset="0"/>
                  <a:ea typeface="Calibri" pitchFamily="34" charset="0"/>
                  <a:cs typeface="Times New Roman" pitchFamily="18" charset="0"/>
                </a:rPr>
                <a:t>-2</a:t>
              </a:r>
              <a:r>
                <a:rPr lang="en-US" sz="2800" b="1" dirty="0" smtClean="0">
                  <a:solidFill>
                    <a:schemeClr val="bg1"/>
                  </a:solidFill>
                  <a:latin typeface="Times New Roman" pitchFamily="18" charset="0"/>
                  <a:ea typeface="Calibri" pitchFamily="34" charset="0"/>
                  <a:cs typeface="Times New Roman" pitchFamily="18" charset="0"/>
                </a:rPr>
                <a:t>-1000=0</a:t>
              </a:r>
              <a:endParaRPr lang="fr-FR" sz="2800" dirty="0"/>
            </a:p>
          </p:txBody>
        </p:sp>
      </p:grpSp>
      <p:grpSp>
        <p:nvGrpSpPr>
          <p:cNvPr id="36" name="Groupe 35"/>
          <p:cNvGrpSpPr/>
          <p:nvPr/>
        </p:nvGrpSpPr>
        <p:grpSpPr>
          <a:xfrm>
            <a:off x="1981200" y="4048780"/>
            <a:ext cx="6503304" cy="523220"/>
            <a:chOff x="1981200" y="3962400"/>
            <a:chExt cx="6503304" cy="523220"/>
          </a:xfrm>
        </p:grpSpPr>
        <p:sp>
          <p:nvSpPr>
            <p:cNvPr id="20" name="Rectangle 19"/>
            <p:cNvSpPr/>
            <p:nvPr/>
          </p:nvSpPr>
          <p:spPr>
            <a:xfrm>
              <a:off x="2514600" y="3962400"/>
              <a:ext cx="5969904" cy="523220"/>
            </a:xfrm>
            <a:prstGeom prst="rect">
              <a:avLst/>
            </a:prstGeom>
          </p:spPr>
          <p:txBody>
            <a:bodyPr wrap="none">
              <a:spAutoFit/>
            </a:bodyPr>
            <a:lstStyle/>
            <a:p>
              <a:pPr lvl="0" fontAlgn="base">
                <a:spcBef>
                  <a:spcPct val="0"/>
                </a:spcBef>
                <a:spcAft>
                  <a:spcPct val="0"/>
                </a:spcAft>
              </a:pPr>
              <a:r>
                <a:rPr lang="en-US" sz="2800" b="1" dirty="0" smtClean="0">
                  <a:solidFill>
                    <a:schemeClr val="bg1"/>
                  </a:solidFill>
                  <a:latin typeface="Times New Roman" pitchFamily="18" charset="0"/>
                  <a:ea typeface="Calibri" pitchFamily="34" charset="0"/>
                  <a:cs typeface="Times New Roman" pitchFamily="18" charset="0"/>
                </a:rPr>
                <a:t>2</a:t>
              </a:r>
              <a:r>
                <a:rPr lang="ar-DZ" sz="2800" b="1" dirty="0" smtClean="0">
                  <a:solidFill>
                    <a:schemeClr val="bg1"/>
                  </a:solidFill>
                  <a:latin typeface="Times New Roman" pitchFamily="18" charset="0"/>
                  <a:ea typeface="Calibri" pitchFamily="34" charset="0"/>
                  <a:cs typeface="Times New Roman" pitchFamily="18" charset="0"/>
                </a:rPr>
                <a:t>4</a:t>
              </a:r>
              <a:r>
                <a:rPr lang="en-US" sz="2800" b="1" dirty="0" smtClean="0">
                  <a:solidFill>
                    <a:schemeClr val="bg1"/>
                  </a:solidFill>
                  <a:latin typeface="Times New Roman" pitchFamily="18" charset="0"/>
                  <a:ea typeface="Calibri" pitchFamily="34" charset="0"/>
                  <a:cs typeface="Times New Roman" pitchFamily="18" charset="0"/>
                </a:rPr>
                <a:t>00 (1+TIR)- </a:t>
              </a:r>
              <a:r>
                <a:rPr lang="ar-DZ" sz="2800" b="1" dirty="0" smtClean="0">
                  <a:solidFill>
                    <a:schemeClr val="bg1"/>
                  </a:solidFill>
                  <a:latin typeface="Times New Roman" pitchFamily="18" charset="0"/>
                  <a:ea typeface="Calibri" pitchFamily="34" charset="0"/>
                  <a:cs typeface="Times New Roman" pitchFamily="18" charset="0"/>
                </a:rPr>
                <a:t>1430</a:t>
              </a:r>
              <a:r>
                <a:rPr lang="en-US" sz="2800" b="1" dirty="0" smtClean="0">
                  <a:solidFill>
                    <a:schemeClr val="bg1"/>
                  </a:solidFill>
                  <a:latin typeface="Times New Roman" pitchFamily="18" charset="0"/>
                  <a:ea typeface="Calibri" pitchFamily="34" charset="0"/>
                  <a:cs typeface="Times New Roman" pitchFamily="18" charset="0"/>
                </a:rPr>
                <a:t>- 1000(1+TIR)</a:t>
              </a:r>
              <a:r>
                <a:rPr lang="en-US" sz="2800" b="1" baseline="30000" dirty="0" smtClean="0">
                  <a:solidFill>
                    <a:schemeClr val="bg1"/>
                  </a:solidFill>
                  <a:latin typeface="Times New Roman" pitchFamily="18" charset="0"/>
                  <a:ea typeface="Calibri" pitchFamily="34" charset="0"/>
                  <a:cs typeface="Times New Roman" pitchFamily="18" charset="0"/>
                </a:rPr>
                <a:t>2</a:t>
              </a:r>
              <a:r>
                <a:rPr lang="en-US" sz="2800" b="1" dirty="0" smtClean="0">
                  <a:solidFill>
                    <a:schemeClr val="bg1"/>
                  </a:solidFill>
                  <a:latin typeface="Times New Roman" pitchFamily="18" charset="0"/>
                  <a:ea typeface="Calibri" pitchFamily="34" charset="0"/>
                  <a:cs typeface="Times New Roman" pitchFamily="18" charset="0"/>
                </a:rPr>
                <a:t>= 0</a:t>
              </a:r>
              <a:endParaRPr lang="en-US" sz="2800" dirty="0" smtClean="0">
                <a:solidFill>
                  <a:schemeClr val="bg1"/>
                </a:solidFill>
                <a:latin typeface="Times New Roman" pitchFamily="18" charset="0"/>
                <a:cs typeface="Times New Roman" pitchFamily="18" charset="0"/>
              </a:endParaRPr>
            </a:p>
          </p:txBody>
        </p:sp>
        <p:sp>
          <p:nvSpPr>
            <p:cNvPr id="27" name="Flèche droite 626"/>
            <p:cNvSpPr>
              <a:spLocks noChangeArrowheads="1"/>
            </p:cNvSpPr>
            <p:nvPr/>
          </p:nvSpPr>
          <p:spPr bwMode="auto">
            <a:xfrm>
              <a:off x="1981200" y="4191000"/>
              <a:ext cx="285750" cy="152400"/>
            </a:xfrm>
            <a:prstGeom prst="rightArrow">
              <a:avLst>
                <a:gd name="adj1" fmla="val 50000"/>
                <a:gd name="adj2" fmla="val 107691"/>
              </a:avLst>
            </a:prstGeom>
            <a:solidFill>
              <a:srgbClr val="000000"/>
            </a:solidFill>
            <a:ln w="25400">
              <a:solidFill>
                <a:srgbClr val="000000"/>
              </a:solidFill>
              <a:miter lim="800000"/>
              <a:headEnd/>
              <a:tailEnd/>
            </a:ln>
          </p:spPr>
          <p:txBody>
            <a:bodyPr vert="horz" wrap="square" lIns="91440" tIns="45720" rIns="91440" bIns="45720" numCol="1" anchor="ctr" anchorCtr="0" compatLnSpc="1">
              <a:prstTxWarp prst="textNoShape">
                <a:avLst/>
              </a:prstTxWarp>
            </a:bodyPr>
            <a:lstStyle/>
            <a:p>
              <a:endParaRPr lang="fr-FR"/>
            </a:p>
          </p:txBody>
        </p:sp>
      </p:grpSp>
      <p:grpSp>
        <p:nvGrpSpPr>
          <p:cNvPr id="37" name="Groupe 36"/>
          <p:cNvGrpSpPr/>
          <p:nvPr/>
        </p:nvGrpSpPr>
        <p:grpSpPr>
          <a:xfrm>
            <a:off x="152400" y="4582180"/>
            <a:ext cx="6325144" cy="523220"/>
            <a:chOff x="76744" y="4648200"/>
            <a:chExt cx="6325144" cy="523220"/>
          </a:xfrm>
        </p:grpSpPr>
        <p:sp>
          <p:nvSpPr>
            <p:cNvPr id="80917" name="Rectangle 21"/>
            <p:cNvSpPr>
              <a:spLocks noChangeArrowheads="1"/>
            </p:cNvSpPr>
            <p:nvPr/>
          </p:nvSpPr>
          <p:spPr bwMode="auto">
            <a:xfrm>
              <a:off x="76744" y="4700572"/>
              <a:ext cx="1828800" cy="46166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defTabSz="914400" eaLnBrk="1" fontAlgn="base" latinLnBrk="0" hangingPunct="1">
                <a:lnSpc>
                  <a:spcPct val="100000"/>
                </a:lnSpc>
                <a:spcBef>
                  <a:spcPct val="0"/>
                </a:spcBef>
                <a:spcAft>
                  <a:spcPct val="0"/>
                </a:spcAft>
                <a:buClrTx/>
                <a:buSzTx/>
                <a:buFontTx/>
                <a:buNone/>
                <a:tabLst/>
              </a:pPr>
              <a:r>
                <a:rPr kumimoji="0" lang="en-US" sz="24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X =(1+TIR)</a:t>
              </a:r>
              <a:endParaRPr kumimoji="0" lang="en-US" sz="3600" b="0" i="0" u="none" strike="noStrike" cap="none" normalizeH="0" baseline="0" dirty="0" smtClean="0">
                <a:ln>
                  <a:noFill/>
                </a:ln>
                <a:solidFill>
                  <a:srgbClr val="FF0000"/>
                </a:solidFill>
                <a:effectLst/>
                <a:latin typeface="Times New Roman" pitchFamily="18" charset="0"/>
                <a:cs typeface="Times New Roman" pitchFamily="18" charset="0"/>
              </a:endParaRPr>
            </a:p>
          </p:txBody>
        </p:sp>
        <p:sp>
          <p:nvSpPr>
            <p:cNvPr id="28" name="Rectangle 27"/>
            <p:cNvSpPr/>
            <p:nvPr/>
          </p:nvSpPr>
          <p:spPr>
            <a:xfrm>
              <a:off x="2438944" y="4648200"/>
              <a:ext cx="3962944" cy="523220"/>
            </a:xfrm>
            <a:prstGeom prst="rect">
              <a:avLst/>
            </a:prstGeom>
          </p:spPr>
          <p:txBody>
            <a:bodyPr wrap="none">
              <a:spAutoFit/>
            </a:bodyPr>
            <a:lstStyle/>
            <a:p>
              <a:r>
                <a:rPr lang="en-US" sz="2800" b="1" dirty="0" smtClean="0">
                  <a:solidFill>
                    <a:schemeClr val="bg1"/>
                  </a:solidFill>
                  <a:latin typeface="Times New Roman" pitchFamily="18" charset="0"/>
                  <a:ea typeface="Calibri" pitchFamily="34" charset="0"/>
                  <a:cs typeface="Times New Roman" pitchFamily="18" charset="0"/>
                </a:rPr>
                <a:t>2400 X -1430 -1000 X</a:t>
              </a:r>
              <a:r>
                <a:rPr lang="en-US" sz="2800" b="1" baseline="30000" dirty="0" smtClean="0">
                  <a:solidFill>
                    <a:schemeClr val="bg1"/>
                  </a:solidFill>
                  <a:latin typeface="Times New Roman" pitchFamily="18" charset="0"/>
                  <a:ea typeface="Calibri" pitchFamily="34" charset="0"/>
                  <a:cs typeface="Times New Roman" pitchFamily="18" charset="0"/>
                </a:rPr>
                <a:t>2</a:t>
              </a:r>
              <a:r>
                <a:rPr lang="en-US" sz="2800" b="1" dirty="0" smtClean="0">
                  <a:solidFill>
                    <a:schemeClr val="bg1"/>
                  </a:solidFill>
                  <a:latin typeface="Times New Roman" pitchFamily="18" charset="0"/>
                  <a:ea typeface="Calibri" pitchFamily="34" charset="0"/>
                  <a:cs typeface="Times New Roman" pitchFamily="18" charset="0"/>
                </a:rPr>
                <a:t>=0</a:t>
              </a:r>
              <a:endParaRPr lang="fr-FR" sz="2800" dirty="0"/>
            </a:p>
          </p:txBody>
        </p:sp>
        <p:sp>
          <p:nvSpPr>
            <p:cNvPr id="29" name="Flèche droite 626"/>
            <p:cNvSpPr>
              <a:spLocks noChangeArrowheads="1"/>
            </p:cNvSpPr>
            <p:nvPr/>
          </p:nvSpPr>
          <p:spPr bwMode="auto">
            <a:xfrm>
              <a:off x="1905000" y="4876800"/>
              <a:ext cx="285750" cy="152400"/>
            </a:xfrm>
            <a:prstGeom prst="rightArrow">
              <a:avLst>
                <a:gd name="adj1" fmla="val 50000"/>
                <a:gd name="adj2" fmla="val 107691"/>
              </a:avLst>
            </a:prstGeom>
            <a:solidFill>
              <a:srgbClr val="000000"/>
            </a:solidFill>
            <a:ln w="25400">
              <a:solidFill>
                <a:srgbClr val="000000"/>
              </a:solidFill>
              <a:miter lim="800000"/>
              <a:headEnd/>
              <a:tailEnd/>
            </a:ln>
          </p:spPr>
          <p:txBody>
            <a:bodyPr vert="horz" wrap="square" lIns="91440" tIns="45720" rIns="91440" bIns="45720" numCol="1" anchor="ctr" anchorCtr="0" compatLnSpc="1">
              <a:prstTxWarp prst="textNoShape">
                <a:avLst/>
              </a:prstTxWarp>
            </a:bodyPr>
            <a:lstStyle/>
            <a:p>
              <a:endParaRPr lang="fr-FR"/>
            </a:p>
          </p:txBody>
        </p:sp>
      </p:grpSp>
      <p:grpSp>
        <p:nvGrpSpPr>
          <p:cNvPr id="39" name="Groupe 38"/>
          <p:cNvGrpSpPr/>
          <p:nvPr/>
        </p:nvGrpSpPr>
        <p:grpSpPr>
          <a:xfrm>
            <a:off x="2003265" y="5115580"/>
            <a:ext cx="4549935" cy="523220"/>
            <a:chOff x="1905000" y="5334000"/>
            <a:chExt cx="4549935" cy="523220"/>
          </a:xfrm>
        </p:grpSpPr>
        <p:sp>
          <p:nvSpPr>
            <p:cNvPr id="25" name="Rectangle 24"/>
            <p:cNvSpPr/>
            <p:nvPr/>
          </p:nvSpPr>
          <p:spPr>
            <a:xfrm>
              <a:off x="2496800" y="5334000"/>
              <a:ext cx="3958135" cy="523220"/>
            </a:xfrm>
            <a:prstGeom prst="rect">
              <a:avLst/>
            </a:prstGeom>
          </p:spPr>
          <p:txBody>
            <a:bodyPr wrap="none">
              <a:spAutoFit/>
            </a:bodyPr>
            <a:lstStyle/>
            <a:p>
              <a:pPr lvl="0" fontAlgn="base">
                <a:spcBef>
                  <a:spcPct val="0"/>
                </a:spcBef>
                <a:spcAft>
                  <a:spcPct val="0"/>
                </a:spcAft>
              </a:pPr>
              <a:r>
                <a:rPr lang="en-US" sz="2800" b="1" dirty="0" smtClean="0">
                  <a:solidFill>
                    <a:schemeClr val="bg1"/>
                  </a:solidFill>
                  <a:latin typeface="Times New Roman" pitchFamily="18" charset="0"/>
                  <a:ea typeface="Calibri" pitchFamily="34" charset="0"/>
                  <a:cs typeface="Times New Roman" pitchFamily="18" charset="0"/>
                </a:rPr>
                <a:t>1000 X</a:t>
              </a:r>
              <a:r>
                <a:rPr lang="en-US" sz="2800" b="1" baseline="30000" dirty="0" smtClean="0">
                  <a:solidFill>
                    <a:schemeClr val="bg1"/>
                  </a:solidFill>
                  <a:latin typeface="Times New Roman" pitchFamily="18" charset="0"/>
                  <a:ea typeface="Calibri" pitchFamily="34" charset="0"/>
                  <a:cs typeface="Times New Roman" pitchFamily="18" charset="0"/>
                </a:rPr>
                <a:t>2</a:t>
              </a:r>
              <a:r>
                <a:rPr lang="en-US" sz="2800" b="1" dirty="0" smtClean="0">
                  <a:solidFill>
                    <a:schemeClr val="bg1"/>
                  </a:solidFill>
                  <a:latin typeface="Times New Roman" pitchFamily="18" charset="0"/>
                  <a:ea typeface="Calibri" pitchFamily="34" charset="0"/>
                  <a:cs typeface="Times New Roman" pitchFamily="18" charset="0"/>
                </a:rPr>
                <a:t>-2400 X +1430=0</a:t>
              </a:r>
              <a:endParaRPr lang="en-US" sz="4000" dirty="0" smtClean="0">
                <a:solidFill>
                  <a:schemeClr val="bg1"/>
                </a:solidFill>
                <a:latin typeface="Times New Roman" pitchFamily="18" charset="0"/>
                <a:cs typeface="Times New Roman" pitchFamily="18" charset="0"/>
              </a:endParaRPr>
            </a:p>
          </p:txBody>
        </p:sp>
        <p:sp>
          <p:nvSpPr>
            <p:cNvPr id="30" name="Flèche droite 626"/>
            <p:cNvSpPr>
              <a:spLocks noChangeArrowheads="1"/>
            </p:cNvSpPr>
            <p:nvPr/>
          </p:nvSpPr>
          <p:spPr bwMode="auto">
            <a:xfrm>
              <a:off x="1905000" y="5562600"/>
              <a:ext cx="285750" cy="152400"/>
            </a:xfrm>
            <a:prstGeom prst="rightArrow">
              <a:avLst>
                <a:gd name="adj1" fmla="val 50000"/>
                <a:gd name="adj2" fmla="val 107691"/>
              </a:avLst>
            </a:prstGeom>
            <a:solidFill>
              <a:srgbClr val="000000"/>
            </a:solidFill>
            <a:ln w="25400">
              <a:solidFill>
                <a:srgbClr val="000000"/>
              </a:solidFill>
              <a:miter lim="800000"/>
              <a:headEnd/>
              <a:tailEnd/>
            </a:ln>
          </p:spPr>
          <p:txBody>
            <a:bodyPr vert="horz" wrap="square" lIns="91440" tIns="45720" rIns="91440" bIns="45720" numCol="1" anchor="ctr" anchorCtr="0" compatLnSpc="1">
              <a:prstTxWarp prst="textNoShape">
                <a:avLst/>
              </a:prstTxWarp>
            </a:bodyPr>
            <a:lstStyle/>
            <a:p>
              <a:endParaRPr lang="fr-FR"/>
            </a:p>
          </p:txBody>
        </p:sp>
      </p:grpSp>
      <p:sp>
        <p:nvSpPr>
          <p:cNvPr id="80919" name="Rectangle 23"/>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fr-FR"/>
          </a:p>
        </p:txBody>
      </p:sp>
      <p:sp>
        <p:nvSpPr>
          <p:cNvPr id="80920" name="Rectangle 24"/>
          <p:cNvSpPr>
            <a:spLocks noChangeArrowheads="1"/>
          </p:cNvSpPr>
          <p:nvPr/>
        </p:nvSpPr>
        <p:spPr bwMode="auto">
          <a:xfrm>
            <a:off x="304800" y="6182380"/>
            <a:ext cx="3880614" cy="52322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r" defTabSz="914400" rtl="1" eaLnBrk="1" fontAlgn="base" latinLnBrk="0" hangingPunct="1">
              <a:lnSpc>
                <a:spcPct val="100000"/>
              </a:lnSpc>
              <a:spcBef>
                <a:spcPct val="0"/>
              </a:spcBef>
              <a:spcAft>
                <a:spcPct val="0"/>
              </a:spcAft>
              <a:buClrTx/>
              <a:buSzTx/>
              <a:buFontTx/>
              <a:buNone/>
              <a:tabLst/>
            </a:pPr>
            <a:r>
              <a:rPr kumimoji="0" lang="en-US"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Racine carrée </a:t>
            </a:r>
            <a:r>
              <a:rPr kumimoji="0" lang="fr-FR"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Δ</a:t>
            </a:r>
            <a:r>
              <a:rPr kumimoji="0" lang="en-US"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 200     </a:t>
            </a:r>
            <a:endParaRPr kumimoji="0" lang="en-US" sz="40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34" name="Rectangle 33"/>
          <p:cNvSpPr/>
          <p:nvPr/>
        </p:nvSpPr>
        <p:spPr>
          <a:xfrm>
            <a:off x="304800" y="5648980"/>
            <a:ext cx="5581977" cy="523220"/>
          </a:xfrm>
          <a:prstGeom prst="rect">
            <a:avLst/>
          </a:prstGeom>
        </p:spPr>
        <p:txBody>
          <a:bodyPr wrap="none">
            <a:spAutoFit/>
          </a:bodyPr>
          <a:lstStyle/>
          <a:p>
            <a:r>
              <a:rPr lang="fr-FR" sz="2800" b="1" dirty="0" smtClean="0">
                <a:solidFill>
                  <a:schemeClr val="bg1"/>
                </a:solidFill>
                <a:latin typeface="Times New Roman" pitchFamily="18" charset="0"/>
                <a:ea typeface="Calibri" pitchFamily="34" charset="0"/>
                <a:cs typeface="Times New Roman" pitchFamily="18" charset="0"/>
              </a:rPr>
              <a:t>Δ</a:t>
            </a:r>
            <a:r>
              <a:rPr lang="en-US" sz="2800" b="1" dirty="0" smtClean="0">
                <a:solidFill>
                  <a:schemeClr val="bg1"/>
                </a:solidFill>
                <a:latin typeface="Times New Roman" pitchFamily="18" charset="0"/>
                <a:ea typeface="Calibri" pitchFamily="34" charset="0"/>
                <a:cs typeface="Times New Roman" pitchFamily="18" charset="0"/>
              </a:rPr>
              <a:t>= (</a:t>
            </a:r>
            <a:r>
              <a:rPr lang="ar-DZ" sz="2800" b="1" dirty="0" smtClean="0">
                <a:solidFill>
                  <a:schemeClr val="bg1"/>
                </a:solidFill>
                <a:latin typeface="Times New Roman" pitchFamily="18" charset="0"/>
                <a:ea typeface="Calibri" pitchFamily="34" charset="0"/>
                <a:cs typeface="Times New Roman" pitchFamily="18" charset="0"/>
              </a:rPr>
              <a:t>-</a:t>
            </a:r>
            <a:r>
              <a:rPr lang="en-US" sz="2800" b="1" dirty="0" smtClean="0">
                <a:solidFill>
                  <a:schemeClr val="bg1"/>
                </a:solidFill>
                <a:latin typeface="Times New Roman" pitchFamily="18" charset="0"/>
                <a:ea typeface="Calibri" pitchFamily="34" charset="0"/>
                <a:cs typeface="Times New Roman" pitchFamily="18" charset="0"/>
              </a:rPr>
              <a:t>2400)</a:t>
            </a:r>
            <a:r>
              <a:rPr lang="en-US" sz="2800" b="1" baseline="30000" dirty="0" smtClean="0">
                <a:solidFill>
                  <a:schemeClr val="bg1"/>
                </a:solidFill>
                <a:latin typeface="Times New Roman" pitchFamily="18" charset="0"/>
                <a:ea typeface="Calibri" pitchFamily="34" charset="0"/>
                <a:cs typeface="Times New Roman" pitchFamily="18" charset="0"/>
              </a:rPr>
              <a:t>2</a:t>
            </a:r>
            <a:r>
              <a:rPr lang="en-US" sz="2800" b="1" dirty="0" smtClean="0">
                <a:solidFill>
                  <a:schemeClr val="bg1"/>
                </a:solidFill>
                <a:latin typeface="Times New Roman" pitchFamily="18" charset="0"/>
                <a:ea typeface="Calibri" pitchFamily="34" charset="0"/>
                <a:cs typeface="Times New Roman" pitchFamily="18" charset="0"/>
              </a:rPr>
              <a:t>- 4(1000) (1430)</a:t>
            </a:r>
            <a:r>
              <a:rPr lang="ar-DZ" sz="2800" b="1" dirty="0" smtClean="0">
                <a:solidFill>
                  <a:schemeClr val="bg1"/>
                </a:solidFill>
                <a:latin typeface="Times New Roman" pitchFamily="18" charset="0"/>
                <a:ea typeface="Calibri" pitchFamily="34" charset="0"/>
                <a:cs typeface="Times New Roman" pitchFamily="18" charset="0"/>
              </a:rPr>
              <a:t> </a:t>
            </a:r>
            <a:r>
              <a:rPr lang="en-US" sz="2800" b="1" dirty="0" smtClean="0">
                <a:solidFill>
                  <a:schemeClr val="bg1"/>
                </a:solidFill>
                <a:latin typeface="Times New Roman" pitchFamily="18" charset="0"/>
                <a:ea typeface="Calibri" pitchFamily="34" charset="0"/>
                <a:cs typeface="Times New Roman" pitchFamily="18" charset="0"/>
              </a:rPr>
              <a:t>=40000 </a:t>
            </a:r>
            <a:endParaRPr lang="fr-FR" sz="2800" dirty="0">
              <a:latin typeface="Times New Roman" pitchFamily="18" charset="0"/>
              <a:cs typeface="Times New Roman" pitchFamily="18" charset="0"/>
            </a:endParaRPr>
          </a:p>
        </p:txBody>
      </p:sp>
      <p:grpSp>
        <p:nvGrpSpPr>
          <p:cNvPr id="42" name="Groupe 41"/>
          <p:cNvGrpSpPr/>
          <p:nvPr/>
        </p:nvGrpSpPr>
        <p:grpSpPr>
          <a:xfrm>
            <a:off x="6172200" y="3429000"/>
            <a:ext cx="2745441" cy="473333"/>
            <a:chOff x="6360119" y="3429000"/>
            <a:chExt cx="2745441" cy="473333"/>
          </a:xfrm>
        </p:grpSpPr>
        <p:sp>
          <p:nvSpPr>
            <p:cNvPr id="40" name="Rectangle 39"/>
            <p:cNvSpPr/>
            <p:nvPr/>
          </p:nvSpPr>
          <p:spPr>
            <a:xfrm>
              <a:off x="7696200" y="3440668"/>
              <a:ext cx="1409360" cy="461665"/>
            </a:xfrm>
            <a:prstGeom prst="rect">
              <a:avLst/>
            </a:prstGeom>
          </p:spPr>
          <p:txBody>
            <a:bodyPr wrap="none">
              <a:spAutoFit/>
            </a:bodyPr>
            <a:lstStyle/>
            <a:p>
              <a:pPr lvl="0" algn="just" rtl="1" fontAlgn="base">
                <a:spcBef>
                  <a:spcPct val="0"/>
                </a:spcBef>
                <a:spcAft>
                  <a:spcPts val="1000"/>
                </a:spcAft>
              </a:pPr>
              <a:r>
                <a:rPr lang="ar-DZ" sz="2400" b="1" dirty="0" smtClean="0">
                  <a:solidFill>
                    <a:srgbClr val="FF0000"/>
                  </a:solidFill>
                  <a:latin typeface="Times New Roman" pitchFamily="18" charset="0"/>
                  <a:ea typeface="Arial" pitchFamily="34" charset="0"/>
                  <a:cs typeface="Times New Roman" pitchFamily="18" charset="0"/>
                </a:rPr>
                <a:t>بالضرب في </a:t>
              </a:r>
              <a:endParaRPr lang="fr-FR" sz="2400" dirty="0" smtClean="0">
                <a:solidFill>
                  <a:srgbClr val="FF0000"/>
                </a:solidFill>
                <a:latin typeface="Times New Roman" pitchFamily="18" charset="0"/>
                <a:cs typeface="Times New Roman" pitchFamily="18" charset="0"/>
              </a:endParaRPr>
            </a:p>
          </p:txBody>
        </p:sp>
        <p:sp>
          <p:nvSpPr>
            <p:cNvPr id="41" name="Rectangle 40"/>
            <p:cNvSpPr/>
            <p:nvPr/>
          </p:nvSpPr>
          <p:spPr>
            <a:xfrm>
              <a:off x="6360119" y="3429000"/>
              <a:ext cx="1515617" cy="461665"/>
            </a:xfrm>
            <a:prstGeom prst="rect">
              <a:avLst/>
            </a:prstGeom>
          </p:spPr>
          <p:txBody>
            <a:bodyPr wrap="square">
              <a:spAutoFit/>
            </a:bodyPr>
            <a:lstStyle/>
            <a:p>
              <a:pPr lvl="0" algn="ctr" fontAlgn="base">
                <a:spcBef>
                  <a:spcPct val="0"/>
                </a:spcBef>
                <a:spcAft>
                  <a:spcPts val="1000"/>
                </a:spcAft>
              </a:pPr>
              <a:r>
                <a:rPr lang="fr-FR" sz="2400" b="1" dirty="0" smtClean="0">
                  <a:solidFill>
                    <a:srgbClr val="FF0000"/>
                  </a:solidFill>
                  <a:latin typeface="Times New Roman" pitchFamily="18" charset="0"/>
                  <a:ea typeface="Arial" pitchFamily="34" charset="0"/>
                  <a:cs typeface="Times New Roman" pitchFamily="18" charset="0"/>
                </a:rPr>
                <a:t>(1+TIR)</a:t>
              </a:r>
              <a:r>
                <a:rPr lang="fr-FR" sz="2400" b="1" baseline="30000" dirty="0" smtClean="0">
                  <a:solidFill>
                    <a:srgbClr val="FF0000"/>
                  </a:solidFill>
                  <a:latin typeface="Times New Roman" pitchFamily="18" charset="0"/>
                  <a:ea typeface="Arial" pitchFamily="34" charset="0"/>
                  <a:cs typeface="Times New Roman" pitchFamily="18" charset="0"/>
                </a:rPr>
                <a:t>2</a:t>
              </a:r>
              <a:endParaRPr lang="fr-FR" sz="2400" b="1" dirty="0" smtClean="0">
                <a:solidFill>
                  <a:srgbClr val="FF0000"/>
                </a:solidFill>
                <a:latin typeface="Times New Roman" pitchFamily="18" charset="0"/>
                <a:cs typeface="Times New Roman" pitchFamily="18" charset="0"/>
              </a:endParaRPr>
            </a:p>
          </p:txBody>
        </p:sp>
      </p:grpSp>
      <p:sp>
        <p:nvSpPr>
          <p:cNvPr id="43" name="Rectangle 42"/>
          <p:cNvSpPr/>
          <p:nvPr/>
        </p:nvSpPr>
        <p:spPr>
          <a:xfrm>
            <a:off x="6858000" y="5105400"/>
            <a:ext cx="2050561" cy="461665"/>
          </a:xfrm>
          <a:prstGeom prst="rect">
            <a:avLst/>
          </a:prstGeom>
        </p:spPr>
        <p:txBody>
          <a:bodyPr wrap="none">
            <a:spAutoFit/>
          </a:bodyPr>
          <a:lstStyle/>
          <a:p>
            <a:pPr algn="r" rtl="1"/>
            <a:r>
              <a:rPr lang="ar-DZ" sz="2400" b="1" dirty="0" smtClean="0">
                <a:solidFill>
                  <a:srgbClr val="FF0000"/>
                </a:solidFill>
                <a:latin typeface="Times New Roman" pitchFamily="18" charset="0"/>
                <a:ea typeface="Arial" pitchFamily="34" charset="0"/>
                <a:cs typeface="Times New Roman" pitchFamily="18" charset="0"/>
              </a:rPr>
              <a:t>بالضرب</a:t>
            </a:r>
            <a:r>
              <a:rPr lang="fr-FR" sz="2400" b="1" dirty="0" smtClean="0">
                <a:solidFill>
                  <a:srgbClr val="FF0000"/>
                </a:solidFill>
                <a:latin typeface="Times New Roman" pitchFamily="18" charset="0"/>
                <a:ea typeface="Arial" pitchFamily="34" charset="0"/>
                <a:cs typeface="Times New Roman" pitchFamily="18" charset="0"/>
              </a:rPr>
              <a:t> </a:t>
            </a:r>
            <a:r>
              <a:rPr lang="ar-DZ" sz="2400" b="1" dirty="0" smtClean="0">
                <a:solidFill>
                  <a:srgbClr val="FF0000"/>
                </a:solidFill>
                <a:latin typeface="Times New Roman" pitchFamily="18" charset="0"/>
                <a:ea typeface="Arial" pitchFamily="34" charset="0"/>
                <a:cs typeface="Times New Roman" pitchFamily="18" charset="0"/>
              </a:rPr>
              <a:t> في (-) : </a:t>
            </a:r>
            <a:endParaRPr lang="fr-FR" sz="2400" dirty="0"/>
          </a:p>
        </p:txBody>
      </p:sp>
    </p:spTree>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5" name="Groupe 34"/>
          <p:cNvGrpSpPr/>
          <p:nvPr/>
        </p:nvGrpSpPr>
        <p:grpSpPr>
          <a:xfrm>
            <a:off x="381000" y="228600"/>
            <a:ext cx="6934200" cy="914400"/>
            <a:chOff x="381000" y="381000"/>
            <a:chExt cx="6934200" cy="914400"/>
          </a:xfrm>
        </p:grpSpPr>
        <p:grpSp>
          <p:nvGrpSpPr>
            <p:cNvPr id="81922" name="Group 2"/>
            <p:cNvGrpSpPr>
              <a:grpSpLocks/>
            </p:cNvGrpSpPr>
            <p:nvPr/>
          </p:nvGrpSpPr>
          <p:grpSpPr bwMode="auto">
            <a:xfrm>
              <a:off x="381000" y="381000"/>
              <a:ext cx="4648006" cy="914400"/>
              <a:chOff x="443" y="8604"/>
              <a:chExt cx="3688" cy="612"/>
            </a:xfrm>
          </p:grpSpPr>
          <p:sp>
            <p:nvSpPr>
              <p:cNvPr id="81923" name="Zone de texte 2"/>
              <p:cNvSpPr txBox="1">
                <a:spLocks noChangeArrowheads="1"/>
              </p:cNvSpPr>
              <p:nvPr/>
            </p:nvSpPr>
            <p:spPr bwMode="auto">
              <a:xfrm>
                <a:off x="443" y="8763"/>
                <a:ext cx="605" cy="30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X</a:t>
                </a:r>
                <a:r>
                  <a:rPr kumimoji="0" lang="fr-FR" sz="2400" b="1" i="0" u="none" strike="noStrike" cap="none" normalizeH="0" baseline="-25000" dirty="0" smtClean="0">
                    <a:ln>
                      <a:noFill/>
                    </a:ln>
                    <a:solidFill>
                      <a:schemeClr val="bg1"/>
                    </a:solidFill>
                    <a:effectLst/>
                    <a:latin typeface="Times New Roman" pitchFamily="18" charset="0"/>
                    <a:ea typeface="Arial" pitchFamily="34" charset="0"/>
                    <a:cs typeface="Times New Roman" pitchFamily="18" charset="0"/>
                  </a:rPr>
                  <a:t>1</a:t>
                </a: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   </a:t>
                </a:r>
                <a:endParaRPr kumimoji="0" lang="fr-FR" sz="24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81924" name="Zone de texte 2"/>
              <p:cNvSpPr txBox="1">
                <a:spLocks noChangeArrowheads="1"/>
              </p:cNvSpPr>
              <p:nvPr/>
            </p:nvSpPr>
            <p:spPr bwMode="auto">
              <a:xfrm>
                <a:off x="1043" y="8655"/>
                <a:ext cx="1153" cy="302"/>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2400- 200  </a:t>
                </a:r>
                <a:endParaRPr kumimoji="0" lang="fr-FR" sz="24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81925" name="Zone de texte 2"/>
              <p:cNvSpPr txBox="1">
                <a:spLocks noChangeArrowheads="1"/>
              </p:cNvSpPr>
              <p:nvPr/>
            </p:nvSpPr>
            <p:spPr bwMode="auto">
              <a:xfrm>
                <a:off x="1073" y="8934"/>
                <a:ext cx="1002" cy="282"/>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2× 1000</a:t>
                </a:r>
                <a:endParaRPr kumimoji="0" lang="fr-FR" sz="24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81926" name="Connecteur droit 578"/>
              <p:cNvSpPr>
                <a:spLocks noChangeShapeType="1"/>
              </p:cNvSpPr>
              <p:nvPr/>
            </p:nvSpPr>
            <p:spPr bwMode="auto">
              <a:xfrm>
                <a:off x="1163" y="8955"/>
                <a:ext cx="945" cy="0"/>
              </a:xfrm>
              <a:prstGeom prst="line">
                <a:avLst/>
              </a:prstGeom>
              <a:noFill/>
              <a:ln w="9525" algn="ctr">
                <a:solidFill>
                  <a:srgbClr val="000000"/>
                </a:solidFill>
                <a:round/>
                <a:headEnd/>
                <a:tailEnd/>
              </a:ln>
            </p:spPr>
            <p:txBody>
              <a:bodyPr vert="horz" wrap="square" lIns="91440" tIns="45720" rIns="91440" bIns="45720" numCol="1" anchor="t" anchorCtr="0" compatLnSpc="1">
                <a:prstTxWarp prst="textNoShape">
                  <a:avLst/>
                </a:prstTxWarp>
              </a:bodyPr>
              <a:lstStyle/>
              <a:p>
                <a:endParaRPr lang="fr-FR" sz="2400">
                  <a:solidFill>
                    <a:schemeClr val="bg1"/>
                  </a:solidFill>
                  <a:latin typeface="Times New Roman" pitchFamily="18" charset="0"/>
                  <a:cs typeface="Times New Roman" pitchFamily="18" charset="0"/>
                </a:endParaRPr>
              </a:p>
            </p:txBody>
          </p:sp>
          <p:sp>
            <p:nvSpPr>
              <p:cNvPr id="81927" name="Zone de texte 2"/>
              <p:cNvSpPr txBox="1">
                <a:spLocks noChangeArrowheads="1"/>
              </p:cNvSpPr>
              <p:nvPr/>
            </p:nvSpPr>
            <p:spPr bwMode="auto">
              <a:xfrm>
                <a:off x="2227" y="8763"/>
                <a:ext cx="393" cy="30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smtClean="0">
                    <a:ln>
                      <a:noFill/>
                    </a:ln>
                    <a:solidFill>
                      <a:schemeClr val="bg1"/>
                    </a:solidFill>
                    <a:effectLst/>
                    <a:latin typeface="Times New Roman" pitchFamily="18" charset="0"/>
                    <a:ea typeface="Arial" pitchFamily="34" charset="0"/>
                    <a:cs typeface="Times New Roman" pitchFamily="18" charset="0"/>
                  </a:rPr>
                  <a:t>=    </a:t>
                </a:r>
                <a:endParaRPr kumimoji="0" lang="fr-FR" sz="2400" b="0" i="0" u="none" strike="noStrike" cap="none" normalizeH="0" baseline="0" smtClean="0">
                  <a:ln>
                    <a:noFill/>
                  </a:ln>
                  <a:solidFill>
                    <a:schemeClr val="bg1"/>
                  </a:solidFill>
                  <a:effectLst/>
                  <a:latin typeface="Times New Roman" pitchFamily="18" charset="0"/>
                  <a:cs typeface="Times New Roman" pitchFamily="18" charset="0"/>
                </a:endParaRPr>
              </a:p>
            </p:txBody>
          </p:sp>
          <p:sp>
            <p:nvSpPr>
              <p:cNvPr id="81928" name="Zone de texte 2"/>
              <p:cNvSpPr txBox="1">
                <a:spLocks noChangeArrowheads="1"/>
              </p:cNvSpPr>
              <p:nvPr/>
            </p:nvSpPr>
            <p:spPr bwMode="auto">
              <a:xfrm>
                <a:off x="2483" y="8604"/>
                <a:ext cx="741" cy="306"/>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2200</a:t>
                </a:r>
                <a:endParaRPr kumimoji="0" lang="fr-FR" sz="24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81929" name="Zone de texte 2"/>
              <p:cNvSpPr txBox="1">
                <a:spLocks noChangeArrowheads="1"/>
              </p:cNvSpPr>
              <p:nvPr/>
            </p:nvSpPr>
            <p:spPr bwMode="auto">
              <a:xfrm>
                <a:off x="2498" y="8910"/>
                <a:ext cx="787" cy="297"/>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2000</a:t>
                </a:r>
                <a:endParaRPr kumimoji="0" lang="fr-FR" sz="24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81930" name="Connecteur droit 582"/>
              <p:cNvSpPr>
                <a:spLocks noChangeShapeType="1"/>
              </p:cNvSpPr>
              <p:nvPr/>
            </p:nvSpPr>
            <p:spPr bwMode="auto">
              <a:xfrm>
                <a:off x="2603" y="8943"/>
                <a:ext cx="510" cy="0"/>
              </a:xfrm>
              <a:prstGeom prst="line">
                <a:avLst/>
              </a:prstGeom>
              <a:noFill/>
              <a:ln w="9525" algn="ctr">
                <a:solidFill>
                  <a:srgbClr val="000000"/>
                </a:solidFill>
                <a:round/>
                <a:headEnd/>
                <a:tailEnd/>
              </a:ln>
            </p:spPr>
            <p:txBody>
              <a:bodyPr vert="horz" wrap="square" lIns="91440" tIns="45720" rIns="91440" bIns="45720" numCol="1" anchor="t" anchorCtr="0" compatLnSpc="1">
                <a:prstTxWarp prst="textNoShape">
                  <a:avLst/>
                </a:prstTxWarp>
              </a:bodyPr>
              <a:lstStyle/>
              <a:p>
                <a:endParaRPr lang="fr-FR" sz="2400">
                  <a:solidFill>
                    <a:schemeClr val="bg1"/>
                  </a:solidFill>
                  <a:latin typeface="Times New Roman" pitchFamily="18" charset="0"/>
                  <a:cs typeface="Times New Roman" pitchFamily="18" charset="0"/>
                </a:endParaRPr>
              </a:p>
            </p:txBody>
          </p:sp>
          <p:sp>
            <p:nvSpPr>
              <p:cNvPr id="81931" name="Zone de texte 2"/>
              <p:cNvSpPr txBox="1">
                <a:spLocks noChangeArrowheads="1"/>
              </p:cNvSpPr>
              <p:nvPr/>
            </p:nvSpPr>
            <p:spPr bwMode="auto">
              <a:xfrm>
                <a:off x="3277" y="8793"/>
                <a:ext cx="854" cy="27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fontAlgn="base">
                  <a:spcBef>
                    <a:spcPct val="0"/>
                  </a:spcBef>
                  <a:spcAft>
                    <a:spcPts val="1000"/>
                  </a:spcAft>
                </a:pP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a:t>
                </a:r>
                <a:r>
                  <a:rPr lang="fr-FR" sz="2400" b="1" dirty="0" smtClean="0">
                    <a:solidFill>
                      <a:schemeClr val="bg1"/>
                    </a:solidFill>
                    <a:latin typeface="Times New Roman" pitchFamily="18" charset="0"/>
                    <a:ea typeface="Arial" pitchFamily="34" charset="0"/>
                    <a:cs typeface="Times New Roman" pitchFamily="18" charset="0"/>
                  </a:rPr>
                  <a:t>1,10</a:t>
                </a:r>
                <a:endParaRPr lang="fr-FR" sz="2400" dirty="0" smtClean="0">
                  <a:solidFill>
                    <a:schemeClr val="bg1"/>
                  </a:solidFill>
                  <a:latin typeface="Times New Roman" pitchFamily="18" charset="0"/>
                  <a:cs typeface="Times New Roman" pitchFamily="18" charset="0"/>
                </a:endParaRPr>
              </a:p>
              <a:p>
                <a:pPr marL="0" marR="0" lvl="0" indent="0" algn="l"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    </a:t>
                </a:r>
                <a:endParaRPr kumimoji="0" lang="fr-FR" sz="2400" b="0" i="0" u="none" strike="noStrike" cap="none" normalizeH="0" baseline="0" dirty="0" smtClean="0">
                  <a:ln>
                    <a:noFill/>
                  </a:ln>
                  <a:solidFill>
                    <a:schemeClr val="bg1"/>
                  </a:solidFill>
                  <a:effectLst/>
                  <a:latin typeface="Times New Roman" pitchFamily="18" charset="0"/>
                  <a:cs typeface="Times New Roman" pitchFamily="18" charset="0"/>
                </a:endParaRPr>
              </a:p>
            </p:txBody>
          </p:sp>
        </p:grpSp>
        <p:sp>
          <p:nvSpPr>
            <p:cNvPr id="81933" name="Zone de texte 2"/>
            <p:cNvSpPr txBox="1">
              <a:spLocks noChangeArrowheads="1"/>
            </p:cNvSpPr>
            <p:nvPr/>
          </p:nvSpPr>
          <p:spPr bwMode="auto">
            <a:xfrm>
              <a:off x="5257800" y="671052"/>
              <a:ext cx="2057400" cy="45720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1+TIR</a:t>
              </a:r>
              <a:r>
                <a:rPr kumimoji="0" lang="fr-FR" sz="2400" b="1" i="0" u="none" strike="noStrike" cap="none" normalizeH="0" baseline="-25000" dirty="0" smtClean="0">
                  <a:ln>
                    <a:noFill/>
                  </a:ln>
                  <a:solidFill>
                    <a:schemeClr val="bg1"/>
                  </a:solidFill>
                  <a:effectLst/>
                  <a:latin typeface="Times New Roman" pitchFamily="18" charset="0"/>
                  <a:ea typeface="Arial" pitchFamily="34" charset="0"/>
                  <a:cs typeface="Times New Roman" pitchFamily="18" charset="0"/>
                </a:rPr>
                <a:t>1</a:t>
              </a: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 1,10 </a:t>
              </a:r>
              <a:endParaRPr kumimoji="0" lang="fr-FR" sz="40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27" name="Flèche droite 626"/>
            <p:cNvSpPr>
              <a:spLocks noChangeArrowheads="1"/>
            </p:cNvSpPr>
            <p:nvPr/>
          </p:nvSpPr>
          <p:spPr bwMode="auto">
            <a:xfrm>
              <a:off x="4953000" y="808704"/>
              <a:ext cx="285750" cy="152400"/>
            </a:xfrm>
            <a:prstGeom prst="rightArrow">
              <a:avLst>
                <a:gd name="adj1" fmla="val 50000"/>
                <a:gd name="adj2" fmla="val 107691"/>
              </a:avLst>
            </a:prstGeom>
            <a:solidFill>
              <a:srgbClr val="000000"/>
            </a:solidFill>
            <a:ln w="25400">
              <a:solidFill>
                <a:srgbClr val="000000"/>
              </a:solidFill>
              <a:miter lim="800000"/>
              <a:headEnd/>
              <a:tailEnd/>
            </a:ln>
          </p:spPr>
          <p:txBody>
            <a:bodyPr vert="horz" wrap="square" lIns="91440" tIns="45720" rIns="91440" bIns="45720" numCol="1" anchor="ctr" anchorCtr="0" compatLnSpc="1">
              <a:prstTxWarp prst="textNoShape">
                <a:avLst/>
              </a:prstTxWarp>
            </a:bodyPr>
            <a:lstStyle/>
            <a:p>
              <a:endParaRPr lang="fr-FR"/>
            </a:p>
          </p:txBody>
        </p:sp>
      </p:grpSp>
      <p:grpSp>
        <p:nvGrpSpPr>
          <p:cNvPr id="33" name="Groupe 32"/>
          <p:cNvGrpSpPr/>
          <p:nvPr/>
        </p:nvGrpSpPr>
        <p:grpSpPr>
          <a:xfrm>
            <a:off x="304800" y="1676400"/>
            <a:ext cx="7010400" cy="914400"/>
            <a:chOff x="304800" y="1447800"/>
            <a:chExt cx="7010400" cy="914400"/>
          </a:xfrm>
        </p:grpSpPr>
        <p:grpSp>
          <p:nvGrpSpPr>
            <p:cNvPr id="15" name="Group 2"/>
            <p:cNvGrpSpPr>
              <a:grpSpLocks/>
            </p:cNvGrpSpPr>
            <p:nvPr/>
          </p:nvGrpSpPr>
          <p:grpSpPr bwMode="auto">
            <a:xfrm>
              <a:off x="304800" y="1447800"/>
              <a:ext cx="4648006" cy="914400"/>
              <a:chOff x="443" y="8604"/>
              <a:chExt cx="3688" cy="612"/>
            </a:xfrm>
          </p:grpSpPr>
          <p:sp>
            <p:nvSpPr>
              <p:cNvPr id="16" name="Zone de texte 2"/>
              <p:cNvSpPr txBox="1">
                <a:spLocks noChangeArrowheads="1"/>
              </p:cNvSpPr>
              <p:nvPr/>
            </p:nvSpPr>
            <p:spPr bwMode="auto">
              <a:xfrm>
                <a:off x="443" y="8763"/>
                <a:ext cx="605" cy="30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X</a:t>
                </a:r>
                <a:r>
                  <a:rPr kumimoji="0" lang="ar-DZ" sz="2400" b="1" i="0" u="none" strike="noStrike" cap="none" normalizeH="0" baseline="-25000" dirty="0" smtClean="0">
                    <a:ln>
                      <a:noFill/>
                    </a:ln>
                    <a:solidFill>
                      <a:schemeClr val="bg1"/>
                    </a:solidFill>
                    <a:effectLst/>
                    <a:latin typeface="Times New Roman" pitchFamily="18" charset="0"/>
                    <a:ea typeface="Arial" pitchFamily="34" charset="0"/>
                    <a:cs typeface="Times New Roman" pitchFamily="18" charset="0"/>
                  </a:rPr>
                  <a:t>2</a:t>
                </a: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   </a:t>
                </a:r>
                <a:endParaRPr kumimoji="0" lang="fr-FR" sz="24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17" name="Zone de texte 2"/>
              <p:cNvSpPr txBox="1">
                <a:spLocks noChangeArrowheads="1"/>
              </p:cNvSpPr>
              <p:nvPr/>
            </p:nvSpPr>
            <p:spPr bwMode="auto">
              <a:xfrm>
                <a:off x="1043" y="8655"/>
                <a:ext cx="1153" cy="302"/>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2400</a:t>
                </a:r>
                <a:r>
                  <a:rPr kumimoji="0" lang="ar-DZ" sz="24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a:t>
                </a: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200  </a:t>
                </a:r>
                <a:endParaRPr kumimoji="0" lang="fr-FR" sz="24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18" name="Zone de texte 2"/>
              <p:cNvSpPr txBox="1">
                <a:spLocks noChangeArrowheads="1"/>
              </p:cNvSpPr>
              <p:nvPr/>
            </p:nvSpPr>
            <p:spPr bwMode="auto">
              <a:xfrm>
                <a:off x="1073" y="8934"/>
                <a:ext cx="1002" cy="282"/>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2× 1000</a:t>
                </a:r>
                <a:endParaRPr kumimoji="0" lang="fr-FR" sz="24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19" name="Connecteur droit 578"/>
              <p:cNvSpPr>
                <a:spLocks noChangeShapeType="1"/>
              </p:cNvSpPr>
              <p:nvPr/>
            </p:nvSpPr>
            <p:spPr bwMode="auto">
              <a:xfrm>
                <a:off x="1163" y="8955"/>
                <a:ext cx="945" cy="0"/>
              </a:xfrm>
              <a:prstGeom prst="line">
                <a:avLst/>
              </a:prstGeom>
              <a:noFill/>
              <a:ln w="9525" algn="ctr">
                <a:solidFill>
                  <a:srgbClr val="000000"/>
                </a:solidFill>
                <a:round/>
                <a:headEnd/>
                <a:tailEnd/>
              </a:ln>
            </p:spPr>
            <p:txBody>
              <a:bodyPr vert="horz" wrap="square" lIns="91440" tIns="45720" rIns="91440" bIns="45720" numCol="1" anchor="t" anchorCtr="0" compatLnSpc="1">
                <a:prstTxWarp prst="textNoShape">
                  <a:avLst/>
                </a:prstTxWarp>
              </a:bodyPr>
              <a:lstStyle/>
              <a:p>
                <a:endParaRPr lang="fr-FR" sz="2400">
                  <a:solidFill>
                    <a:schemeClr val="bg1"/>
                  </a:solidFill>
                  <a:latin typeface="Times New Roman" pitchFamily="18" charset="0"/>
                  <a:cs typeface="Times New Roman" pitchFamily="18" charset="0"/>
                </a:endParaRPr>
              </a:p>
            </p:txBody>
          </p:sp>
          <p:sp>
            <p:nvSpPr>
              <p:cNvPr id="20" name="Zone de texte 2"/>
              <p:cNvSpPr txBox="1">
                <a:spLocks noChangeArrowheads="1"/>
              </p:cNvSpPr>
              <p:nvPr/>
            </p:nvSpPr>
            <p:spPr bwMode="auto">
              <a:xfrm>
                <a:off x="2227" y="8763"/>
                <a:ext cx="393" cy="30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smtClean="0">
                    <a:ln>
                      <a:noFill/>
                    </a:ln>
                    <a:solidFill>
                      <a:schemeClr val="bg1"/>
                    </a:solidFill>
                    <a:effectLst/>
                    <a:latin typeface="Times New Roman" pitchFamily="18" charset="0"/>
                    <a:ea typeface="Arial" pitchFamily="34" charset="0"/>
                    <a:cs typeface="Times New Roman" pitchFamily="18" charset="0"/>
                  </a:rPr>
                  <a:t>=    </a:t>
                </a:r>
                <a:endParaRPr kumimoji="0" lang="fr-FR" sz="2400" b="0" i="0" u="none" strike="noStrike" cap="none" normalizeH="0" baseline="0" smtClean="0">
                  <a:ln>
                    <a:noFill/>
                  </a:ln>
                  <a:solidFill>
                    <a:schemeClr val="bg1"/>
                  </a:solidFill>
                  <a:effectLst/>
                  <a:latin typeface="Times New Roman" pitchFamily="18" charset="0"/>
                  <a:cs typeface="Times New Roman" pitchFamily="18" charset="0"/>
                </a:endParaRPr>
              </a:p>
            </p:txBody>
          </p:sp>
          <p:sp>
            <p:nvSpPr>
              <p:cNvPr id="21" name="Zone de texte 2"/>
              <p:cNvSpPr txBox="1">
                <a:spLocks noChangeArrowheads="1"/>
              </p:cNvSpPr>
              <p:nvPr/>
            </p:nvSpPr>
            <p:spPr bwMode="auto">
              <a:xfrm>
                <a:off x="2483" y="8604"/>
                <a:ext cx="741" cy="306"/>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ar-DZ" sz="24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2600</a:t>
                </a:r>
                <a:endParaRPr kumimoji="0" lang="fr-FR" sz="24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22" name="Zone de texte 2"/>
              <p:cNvSpPr txBox="1">
                <a:spLocks noChangeArrowheads="1"/>
              </p:cNvSpPr>
              <p:nvPr/>
            </p:nvSpPr>
            <p:spPr bwMode="auto">
              <a:xfrm>
                <a:off x="2498" y="8910"/>
                <a:ext cx="787" cy="297"/>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2000</a:t>
                </a:r>
                <a:endParaRPr kumimoji="0" lang="fr-FR" sz="24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23" name="Connecteur droit 582"/>
              <p:cNvSpPr>
                <a:spLocks noChangeShapeType="1"/>
              </p:cNvSpPr>
              <p:nvPr/>
            </p:nvSpPr>
            <p:spPr bwMode="auto">
              <a:xfrm>
                <a:off x="2603" y="8943"/>
                <a:ext cx="510" cy="0"/>
              </a:xfrm>
              <a:prstGeom prst="line">
                <a:avLst/>
              </a:prstGeom>
              <a:noFill/>
              <a:ln w="9525" algn="ctr">
                <a:solidFill>
                  <a:srgbClr val="000000"/>
                </a:solidFill>
                <a:round/>
                <a:headEnd/>
                <a:tailEnd/>
              </a:ln>
            </p:spPr>
            <p:txBody>
              <a:bodyPr vert="horz" wrap="square" lIns="91440" tIns="45720" rIns="91440" bIns="45720" numCol="1" anchor="t" anchorCtr="0" compatLnSpc="1">
                <a:prstTxWarp prst="textNoShape">
                  <a:avLst/>
                </a:prstTxWarp>
              </a:bodyPr>
              <a:lstStyle/>
              <a:p>
                <a:endParaRPr lang="fr-FR" sz="2400">
                  <a:solidFill>
                    <a:schemeClr val="bg1"/>
                  </a:solidFill>
                  <a:latin typeface="Times New Roman" pitchFamily="18" charset="0"/>
                  <a:cs typeface="Times New Roman" pitchFamily="18" charset="0"/>
                </a:endParaRPr>
              </a:p>
            </p:txBody>
          </p:sp>
          <p:sp>
            <p:nvSpPr>
              <p:cNvPr id="24" name="Zone de texte 2"/>
              <p:cNvSpPr txBox="1">
                <a:spLocks noChangeArrowheads="1"/>
              </p:cNvSpPr>
              <p:nvPr/>
            </p:nvSpPr>
            <p:spPr bwMode="auto">
              <a:xfrm>
                <a:off x="3277" y="8793"/>
                <a:ext cx="854" cy="27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fontAlgn="base">
                  <a:spcBef>
                    <a:spcPct val="0"/>
                  </a:spcBef>
                  <a:spcAft>
                    <a:spcPts val="1000"/>
                  </a:spcAft>
                </a:pP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a:t>
                </a:r>
                <a:r>
                  <a:rPr lang="fr-FR" sz="2400" b="1" dirty="0" smtClean="0">
                    <a:solidFill>
                      <a:schemeClr val="bg1"/>
                    </a:solidFill>
                    <a:latin typeface="Times New Roman" pitchFamily="18" charset="0"/>
                    <a:ea typeface="Arial" pitchFamily="34" charset="0"/>
                    <a:cs typeface="Times New Roman" pitchFamily="18" charset="0"/>
                  </a:rPr>
                  <a:t>1,30</a:t>
                </a:r>
                <a:endParaRPr lang="fr-FR" sz="2400" dirty="0" smtClean="0">
                  <a:solidFill>
                    <a:schemeClr val="bg1"/>
                  </a:solidFill>
                  <a:latin typeface="Times New Roman" pitchFamily="18" charset="0"/>
                  <a:cs typeface="Times New Roman" pitchFamily="18" charset="0"/>
                </a:endParaRPr>
              </a:p>
              <a:p>
                <a:pPr marL="0" marR="0" lvl="0" indent="0" algn="l"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    </a:t>
                </a:r>
                <a:endParaRPr kumimoji="0" lang="fr-FR" sz="2400" b="0" i="0" u="none" strike="noStrike" cap="none" normalizeH="0" baseline="0" dirty="0" smtClean="0">
                  <a:ln>
                    <a:noFill/>
                  </a:ln>
                  <a:solidFill>
                    <a:schemeClr val="bg1"/>
                  </a:solidFill>
                  <a:effectLst/>
                  <a:latin typeface="Times New Roman" pitchFamily="18" charset="0"/>
                  <a:cs typeface="Times New Roman" pitchFamily="18" charset="0"/>
                </a:endParaRPr>
              </a:p>
            </p:txBody>
          </p:sp>
        </p:grpSp>
        <p:sp>
          <p:nvSpPr>
            <p:cNvPr id="81934" name="Zone de texte 2"/>
            <p:cNvSpPr txBox="1">
              <a:spLocks noChangeArrowheads="1"/>
            </p:cNvSpPr>
            <p:nvPr/>
          </p:nvSpPr>
          <p:spPr bwMode="auto">
            <a:xfrm>
              <a:off x="5257800" y="1691148"/>
              <a:ext cx="2057400" cy="45720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1+TIR</a:t>
              </a:r>
              <a:r>
                <a:rPr kumimoji="0" lang="fr-FR" sz="2400" b="1" i="0" u="none" strike="noStrike" cap="none" normalizeH="0" baseline="-25000" dirty="0" smtClean="0">
                  <a:ln>
                    <a:noFill/>
                  </a:ln>
                  <a:solidFill>
                    <a:schemeClr val="bg1"/>
                  </a:solidFill>
                  <a:effectLst/>
                  <a:latin typeface="Times New Roman" pitchFamily="18" charset="0"/>
                  <a:ea typeface="Arial" pitchFamily="34" charset="0"/>
                  <a:cs typeface="Times New Roman" pitchFamily="18" charset="0"/>
                </a:rPr>
                <a:t>2 </a:t>
              </a: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=1,30</a:t>
              </a:r>
              <a:endParaRPr kumimoji="0" lang="fr-FR" sz="24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28" name="Flèche droite 626"/>
            <p:cNvSpPr>
              <a:spLocks noChangeArrowheads="1"/>
            </p:cNvSpPr>
            <p:nvPr/>
          </p:nvSpPr>
          <p:spPr bwMode="auto">
            <a:xfrm>
              <a:off x="4972050" y="1828800"/>
              <a:ext cx="285750" cy="152400"/>
            </a:xfrm>
            <a:prstGeom prst="rightArrow">
              <a:avLst>
                <a:gd name="adj1" fmla="val 50000"/>
                <a:gd name="adj2" fmla="val 107691"/>
              </a:avLst>
            </a:prstGeom>
            <a:solidFill>
              <a:srgbClr val="000000"/>
            </a:solidFill>
            <a:ln w="25400">
              <a:solidFill>
                <a:srgbClr val="000000"/>
              </a:solidFill>
              <a:miter lim="800000"/>
              <a:headEnd/>
              <a:tailEnd/>
            </a:ln>
          </p:spPr>
          <p:txBody>
            <a:bodyPr vert="horz" wrap="square" lIns="91440" tIns="45720" rIns="91440" bIns="45720" numCol="1" anchor="ctr" anchorCtr="0" compatLnSpc="1">
              <a:prstTxWarp prst="textNoShape">
                <a:avLst/>
              </a:prstTxWarp>
            </a:bodyPr>
            <a:lstStyle/>
            <a:p>
              <a:endParaRPr lang="fr-FR"/>
            </a:p>
          </p:txBody>
        </p:sp>
      </p:grpSp>
      <p:grpSp>
        <p:nvGrpSpPr>
          <p:cNvPr id="38" name="Groupe 37"/>
          <p:cNvGrpSpPr/>
          <p:nvPr/>
        </p:nvGrpSpPr>
        <p:grpSpPr>
          <a:xfrm>
            <a:off x="5029200" y="1143000"/>
            <a:ext cx="3200400" cy="457200"/>
            <a:chOff x="6858000" y="1371600"/>
            <a:chExt cx="3200400" cy="457200"/>
          </a:xfrm>
        </p:grpSpPr>
        <p:sp>
          <p:nvSpPr>
            <p:cNvPr id="36" name="Zone de texte 2"/>
            <p:cNvSpPr txBox="1">
              <a:spLocks noChangeArrowheads="1"/>
            </p:cNvSpPr>
            <p:nvPr/>
          </p:nvSpPr>
          <p:spPr bwMode="auto">
            <a:xfrm>
              <a:off x="7315200" y="1371600"/>
              <a:ext cx="2743200" cy="45720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lang="fr-FR" sz="2400" b="1" dirty="0" smtClean="0">
                  <a:solidFill>
                    <a:schemeClr val="bg1"/>
                  </a:solidFill>
                  <a:latin typeface="Times New Roman" pitchFamily="18" charset="0"/>
                  <a:ea typeface="Arial" pitchFamily="34" charset="0"/>
                  <a:cs typeface="Times New Roman" pitchFamily="18" charset="0"/>
                </a:rPr>
                <a:t>TIR</a:t>
              </a:r>
              <a:r>
                <a:rPr kumimoji="0" lang="fr-FR" sz="2400" b="1" i="0" u="none" strike="noStrike" cap="none" normalizeH="0" baseline="-25000" dirty="0" smtClean="0">
                  <a:ln>
                    <a:noFill/>
                  </a:ln>
                  <a:solidFill>
                    <a:schemeClr val="bg1"/>
                  </a:solidFill>
                  <a:effectLst/>
                  <a:latin typeface="Times New Roman" pitchFamily="18" charset="0"/>
                  <a:ea typeface="Arial" pitchFamily="34" charset="0"/>
                  <a:cs typeface="Times New Roman" pitchFamily="18" charset="0"/>
                </a:rPr>
                <a:t>1</a:t>
              </a: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a:t>
              </a:r>
              <a:r>
                <a:rPr kumimoji="0" lang="ar-DZ" sz="24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0</a:t>
              </a: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,10</a:t>
              </a:r>
              <a:r>
                <a:rPr lang="fr-FR" sz="2400" b="1" dirty="0" smtClean="0">
                  <a:solidFill>
                    <a:schemeClr val="bg1"/>
                  </a:solidFill>
                  <a:latin typeface="Times New Roman" pitchFamily="18" charset="0"/>
                  <a:ea typeface="Arial" pitchFamily="34" charset="0"/>
                  <a:cs typeface="Times New Roman" pitchFamily="18" charset="0"/>
                </a:rPr>
                <a:t>= 10%</a:t>
              </a: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 </a:t>
              </a:r>
              <a:endParaRPr kumimoji="0" lang="fr-FR" sz="40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37" name="Flèche droite 626"/>
            <p:cNvSpPr>
              <a:spLocks noChangeArrowheads="1"/>
            </p:cNvSpPr>
            <p:nvPr/>
          </p:nvSpPr>
          <p:spPr bwMode="auto">
            <a:xfrm>
              <a:off x="6858000" y="1600200"/>
              <a:ext cx="285750" cy="152400"/>
            </a:xfrm>
            <a:prstGeom prst="rightArrow">
              <a:avLst>
                <a:gd name="adj1" fmla="val 50000"/>
                <a:gd name="adj2" fmla="val 107691"/>
              </a:avLst>
            </a:prstGeom>
            <a:solidFill>
              <a:srgbClr val="000000"/>
            </a:solidFill>
            <a:ln w="25400">
              <a:solidFill>
                <a:srgbClr val="000000"/>
              </a:solidFill>
              <a:miter lim="800000"/>
              <a:headEnd/>
              <a:tailEnd/>
            </a:ln>
          </p:spPr>
          <p:txBody>
            <a:bodyPr vert="horz" wrap="square" lIns="91440" tIns="45720" rIns="91440" bIns="45720" numCol="1" anchor="ctr" anchorCtr="0" compatLnSpc="1">
              <a:prstTxWarp prst="textNoShape">
                <a:avLst/>
              </a:prstTxWarp>
            </a:bodyPr>
            <a:lstStyle/>
            <a:p>
              <a:endParaRPr lang="fr-FR"/>
            </a:p>
          </p:txBody>
        </p:sp>
      </p:grpSp>
      <p:grpSp>
        <p:nvGrpSpPr>
          <p:cNvPr id="39" name="Groupe 38"/>
          <p:cNvGrpSpPr/>
          <p:nvPr/>
        </p:nvGrpSpPr>
        <p:grpSpPr>
          <a:xfrm>
            <a:off x="5029200" y="2438400"/>
            <a:ext cx="3505200" cy="457200"/>
            <a:chOff x="6858000" y="1371600"/>
            <a:chExt cx="3505200" cy="457200"/>
          </a:xfrm>
        </p:grpSpPr>
        <p:sp>
          <p:nvSpPr>
            <p:cNvPr id="40" name="Zone de texte 2"/>
            <p:cNvSpPr txBox="1">
              <a:spLocks noChangeArrowheads="1"/>
            </p:cNvSpPr>
            <p:nvPr/>
          </p:nvSpPr>
          <p:spPr bwMode="auto">
            <a:xfrm>
              <a:off x="7315200" y="1371600"/>
              <a:ext cx="3048000" cy="45720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lang="fr-FR" sz="2400" b="1" dirty="0" smtClean="0">
                  <a:solidFill>
                    <a:schemeClr val="bg1"/>
                  </a:solidFill>
                  <a:latin typeface="Times New Roman" pitchFamily="18" charset="0"/>
                  <a:ea typeface="Arial" pitchFamily="34" charset="0"/>
                  <a:cs typeface="Times New Roman" pitchFamily="18" charset="0"/>
                </a:rPr>
                <a:t>TIR</a:t>
              </a:r>
              <a:r>
                <a:rPr kumimoji="0" lang="fr-FR" sz="2400" b="1" i="0" u="none" strike="noStrike" cap="none" normalizeH="0" baseline="-25000" dirty="0" smtClean="0">
                  <a:ln>
                    <a:noFill/>
                  </a:ln>
                  <a:solidFill>
                    <a:schemeClr val="bg1"/>
                  </a:solidFill>
                  <a:effectLst/>
                  <a:latin typeface="Times New Roman" pitchFamily="18" charset="0"/>
                  <a:ea typeface="Arial" pitchFamily="34" charset="0"/>
                  <a:cs typeface="Times New Roman" pitchFamily="18" charset="0"/>
                </a:rPr>
                <a:t>2</a:t>
              </a: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a:t>
              </a:r>
              <a:r>
                <a:rPr kumimoji="0" lang="ar-DZ" sz="24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0</a:t>
              </a: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,30 = 30%</a:t>
              </a:r>
              <a:endParaRPr kumimoji="0" lang="fr-FR" sz="40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41" name="Flèche droite 626"/>
            <p:cNvSpPr>
              <a:spLocks noChangeArrowheads="1"/>
            </p:cNvSpPr>
            <p:nvPr/>
          </p:nvSpPr>
          <p:spPr bwMode="auto">
            <a:xfrm>
              <a:off x="6858000" y="1600200"/>
              <a:ext cx="285750" cy="152400"/>
            </a:xfrm>
            <a:prstGeom prst="rightArrow">
              <a:avLst>
                <a:gd name="adj1" fmla="val 50000"/>
                <a:gd name="adj2" fmla="val 107691"/>
              </a:avLst>
            </a:prstGeom>
            <a:solidFill>
              <a:srgbClr val="000000"/>
            </a:solidFill>
            <a:ln w="25400">
              <a:solidFill>
                <a:srgbClr val="000000"/>
              </a:solidFill>
              <a:miter lim="800000"/>
              <a:headEnd/>
              <a:tailEnd/>
            </a:ln>
          </p:spPr>
          <p:txBody>
            <a:bodyPr vert="horz" wrap="square" lIns="91440" tIns="45720" rIns="91440" bIns="45720" numCol="1" anchor="ctr" anchorCtr="0" compatLnSpc="1">
              <a:prstTxWarp prst="textNoShape">
                <a:avLst/>
              </a:prstTxWarp>
            </a:bodyPr>
            <a:lstStyle/>
            <a:p>
              <a:endParaRPr lang="fr-FR"/>
            </a:p>
          </p:txBody>
        </p:sp>
      </p:grpSp>
      <p:sp>
        <p:nvSpPr>
          <p:cNvPr id="81935" name="Rectangle 15"/>
          <p:cNvSpPr>
            <a:spLocks noChangeArrowheads="1"/>
          </p:cNvSpPr>
          <p:nvPr/>
        </p:nvSpPr>
        <p:spPr bwMode="auto">
          <a:xfrm>
            <a:off x="381000" y="2895600"/>
            <a:ext cx="8458200" cy="360098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1" eaLnBrk="1" fontAlgn="base" latinLnBrk="0" hangingPunct="1">
              <a:lnSpc>
                <a:spcPct val="100000"/>
              </a:lnSpc>
              <a:spcBef>
                <a:spcPct val="0"/>
              </a:spcBef>
              <a:spcAft>
                <a:spcPct val="0"/>
              </a:spcAft>
              <a:buClrTx/>
              <a:buSzTx/>
              <a:buFontTx/>
              <a:buNone/>
              <a:tabLst/>
            </a:pPr>
            <a:r>
              <a:rPr kumimoji="0" lang="ar-DZ"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إن وجود قيمتين لمعدل العائد الداخلي، يطرح مشكلة: أي منهما يتم استخدامه لتقييم الاستثمار:</a:t>
            </a:r>
            <a:endParaRPr kumimoji="0" lang="fr-FR" sz="2800" b="0" i="0" u="none" strike="noStrike" cap="none" normalizeH="0" baseline="0" dirty="0" smtClean="0">
              <a:ln>
                <a:noFill/>
              </a:ln>
              <a:solidFill>
                <a:schemeClr val="bg1"/>
              </a:solidFill>
              <a:effectLst/>
              <a:latin typeface="Times New Roman" pitchFamily="18" charset="0"/>
              <a:cs typeface="Times New Roman" pitchFamily="18" charset="0"/>
            </a:endParaRPr>
          </a:p>
          <a:p>
            <a:pPr marR="0" lvl="0" algn="just" defTabSz="914400" rtl="1" eaLnBrk="0" fontAlgn="base" latinLnBrk="0" hangingPunct="0">
              <a:lnSpc>
                <a:spcPct val="100000"/>
              </a:lnSpc>
              <a:spcBef>
                <a:spcPct val="0"/>
              </a:spcBef>
              <a:spcAft>
                <a:spcPct val="0"/>
              </a:spcAft>
              <a:buClrTx/>
              <a:buSzTx/>
              <a:buFontTx/>
              <a:buNone/>
              <a:tabLst/>
            </a:pPr>
            <a:r>
              <a:rPr kumimoji="0" lang="ar-DZ" sz="24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إذا كان معدل الخصم الفعلي </a:t>
            </a:r>
            <a:r>
              <a:rPr kumimoji="0" lang="fr-FR" sz="24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i =14% </a:t>
            </a:r>
            <a:r>
              <a:rPr kumimoji="0" lang="ar-DZ" sz="24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 </a:t>
            </a:r>
            <a:r>
              <a:rPr kumimoji="0" lang="ar-DZ"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فبمقارنته بـ </a:t>
            </a:r>
            <a:r>
              <a:rPr kumimoji="0" lang="fr-FR"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TRI</a:t>
            </a:r>
            <a:r>
              <a:rPr kumimoji="0" lang="fr-FR" sz="2400" b="1" i="0" u="none" strike="noStrike" cap="none" normalizeH="0" baseline="-30000" dirty="0" smtClean="0">
                <a:ln>
                  <a:noFill/>
                </a:ln>
                <a:solidFill>
                  <a:schemeClr val="bg1"/>
                </a:solidFill>
                <a:effectLst/>
                <a:latin typeface="Times New Roman" pitchFamily="18" charset="0"/>
                <a:ea typeface="Calibri" pitchFamily="34" charset="0"/>
                <a:cs typeface="Times New Roman" pitchFamily="18" charset="0"/>
              </a:rPr>
              <a:t>1 </a:t>
            </a:r>
            <a:r>
              <a:rPr kumimoji="0" lang="ar-DZ"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 </a:t>
            </a:r>
            <a:r>
              <a:rPr kumimoji="0" lang="ar-DZ" sz="2400" b="1" i="0" u="none" strike="noStrike" cap="none" normalizeH="0" baseline="0" dirty="0" err="1" smtClean="0">
                <a:ln>
                  <a:noFill/>
                </a:ln>
                <a:solidFill>
                  <a:schemeClr val="bg1"/>
                </a:solidFill>
                <a:effectLst/>
                <a:latin typeface="Times New Roman" pitchFamily="18" charset="0"/>
                <a:ea typeface="Calibri" pitchFamily="34" charset="0"/>
                <a:cs typeface="Times New Roman" pitchFamily="18" charset="0"/>
              </a:rPr>
              <a:t>س</a:t>
            </a:r>
            <a:r>
              <a:rPr kumimoji="0" lang="ar-SA"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يكون الاستثمار </a:t>
            </a:r>
            <a:r>
              <a:rPr kumimoji="0" lang="ar-DZ"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مرفوض </a:t>
            </a:r>
            <a:r>
              <a:rPr kumimoji="0" lang="ar-SA"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لأن </a:t>
            </a:r>
            <a:r>
              <a:rPr kumimoji="0" lang="fr-FR"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TIR</a:t>
            </a:r>
            <a:r>
              <a:rPr kumimoji="0" lang="fr-FR" sz="2400" b="1" i="0" u="none" strike="noStrike" cap="none" normalizeH="0" baseline="-30000" dirty="0" smtClean="0">
                <a:ln>
                  <a:noFill/>
                </a:ln>
                <a:solidFill>
                  <a:schemeClr val="bg1"/>
                </a:solidFill>
                <a:effectLst/>
                <a:latin typeface="Times New Roman" pitchFamily="18" charset="0"/>
                <a:ea typeface="Calibri" pitchFamily="34" charset="0"/>
                <a:cs typeface="Times New Roman" pitchFamily="18" charset="0"/>
              </a:rPr>
              <a:t>1</a:t>
            </a:r>
            <a:r>
              <a:rPr kumimoji="0" lang="fr-FR"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&lt; 14%</a:t>
            </a:r>
            <a:r>
              <a:rPr kumimoji="0" lang="ar-SA"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 أما إذا تمت المقارنة مع </a:t>
            </a:r>
            <a:r>
              <a:rPr kumimoji="0" lang="fr-FR"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TIR</a:t>
            </a:r>
            <a:r>
              <a:rPr kumimoji="0" lang="fr-FR" sz="2400" b="1" i="0" u="none" strike="noStrike" cap="none" normalizeH="0" baseline="-30000" dirty="0" smtClean="0">
                <a:ln>
                  <a:noFill/>
                </a:ln>
                <a:solidFill>
                  <a:schemeClr val="bg1"/>
                </a:solidFill>
                <a:effectLst/>
                <a:latin typeface="Times New Roman" pitchFamily="18" charset="0"/>
                <a:ea typeface="Calibri" pitchFamily="34" charset="0"/>
                <a:cs typeface="Times New Roman" pitchFamily="18" charset="0"/>
              </a:rPr>
              <a:t>2</a:t>
            </a:r>
            <a:r>
              <a:rPr kumimoji="0" lang="ar-SA"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 فالاستثمار يكون </a:t>
            </a:r>
            <a:r>
              <a:rPr kumimoji="0" lang="ar-DZ"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مقبول</a:t>
            </a:r>
            <a:r>
              <a:rPr kumimoji="0" lang="ar-SA"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 لأن:</a:t>
            </a:r>
            <a:r>
              <a:rPr kumimoji="0" lang="fr-FR"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14% </a:t>
            </a:r>
            <a:r>
              <a:rPr kumimoji="0" lang="ar-SA"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 &lt;  </a:t>
            </a:r>
            <a:r>
              <a:rPr kumimoji="0" lang="fr-FR"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TIR</a:t>
            </a:r>
            <a:r>
              <a:rPr kumimoji="0" lang="fr-FR" sz="2400" b="1" i="0" u="none" strike="noStrike" cap="none" normalizeH="0" baseline="-30000" dirty="0" smtClean="0">
                <a:ln>
                  <a:noFill/>
                </a:ln>
                <a:solidFill>
                  <a:schemeClr val="bg1"/>
                </a:solidFill>
                <a:effectLst/>
                <a:latin typeface="Times New Roman" pitchFamily="18" charset="0"/>
                <a:ea typeface="Calibri" pitchFamily="34" charset="0"/>
                <a:cs typeface="Times New Roman" pitchFamily="18" charset="0"/>
              </a:rPr>
              <a:t>2</a:t>
            </a:r>
            <a:r>
              <a:rPr kumimoji="0" lang="ar-DZ"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  لذا في هذه الحالة لا نستعمل معيار </a:t>
            </a:r>
            <a:r>
              <a:rPr kumimoji="0" lang="fr-FR"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TIR</a:t>
            </a:r>
            <a:r>
              <a:rPr kumimoji="0" lang="ar-DZ"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 </a:t>
            </a:r>
            <a:r>
              <a:rPr kumimoji="0" lang="ar-SA"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بل نلجأ لمعيار </a:t>
            </a:r>
            <a:r>
              <a:rPr kumimoji="0" lang="fr-FR"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VAN</a:t>
            </a:r>
            <a:r>
              <a:rPr kumimoji="0" lang="ar-DZ"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a:t>
            </a:r>
            <a:endParaRPr kumimoji="0" lang="fr-FR" sz="2400" b="0" i="0" u="none" strike="noStrike" cap="none" normalizeH="0" baseline="0" dirty="0" smtClean="0">
              <a:ln>
                <a:noFill/>
              </a:ln>
              <a:solidFill>
                <a:schemeClr val="bg1"/>
              </a:solidFill>
              <a:effectLst/>
              <a:latin typeface="Times New Roman" pitchFamily="18" charset="0"/>
              <a:cs typeface="Times New Roman" pitchFamily="18" charset="0"/>
            </a:endParaRPr>
          </a:p>
          <a:p>
            <a:pPr marL="0" marR="0" lvl="0" indent="457200" algn="just" defTabSz="914400" eaLnBrk="0" fontAlgn="base" latinLnBrk="0" hangingPunct="0">
              <a:lnSpc>
                <a:spcPct val="100000"/>
              </a:lnSpc>
              <a:spcBef>
                <a:spcPct val="0"/>
              </a:spcBef>
              <a:spcAft>
                <a:spcPct val="0"/>
              </a:spcAft>
              <a:buClrTx/>
              <a:buSzTx/>
              <a:buFontTx/>
              <a:buNone/>
              <a:tabLst/>
            </a:pPr>
            <a:r>
              <a:rPr kumimoji="0" lang="fr-FR" sz="28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VAN =2400 ×1.14</a:t>
            </a:r>
            <a:r>
              <a:rPr kumimoji="0" lang="fr-FR" sz="2800" b="1" i="0" u="none" strike="noStrike" cap="none" normalizeH="0" baseline="30000" dirty="0" smtClean="0">
                <a:ln>
                  <a:noFill/>
                </a:ln>
                <a:solidFill>
                  <a:srgbClr val="FF0000"/>
                </a:solidFill>
                <a:effectLst/>
                <a:latin typeface="Times New Roman" pitchFamily="18" charset="0"/>
                <a:ea typeface="Calibri" pitchFamily="34" charset="0"/>
                <a:cs typeface="Times New Roman" pitchFamily="18" charset="0"/>
              </a:rPr>
              <a:t>-1</a:t>
            </a:r>
            <a:r>
              <a:rPr kumimoji="0" lang="fr-FR" sz="28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 -1430 × 1.14</a:t>
            </a:r>
            <a:r>
              <a:rPr kumimoji="0" lang="fr-FR" sz="2800" b="1" i="0" u="none" strike="noStrike" cap="none" normalizeH="0" baseline="30000" dirty="0" smtClean="0">
                <a:ln>
                  <a:noFill/>
                </a:ln>
                <a:solidFill>
                  <a:srgbClr val="FF0000"/>
                </a:solidFill>
                <a:effectLst/>
                <a:latin typeface="Times New Roman" pitchFamily="18" charset="0"/>
                <a:ea typeface="Calibri" pitchFamily="34" charset="0"/>
                <a:cs typeface="Times New Roman" pitchFamily="18" charset="0"/>
              </a:rPr>
              <a:t>- 2</a:t>
            </a:r>
            <a:r>
              <a:rPr kumimoji="0" lang="fr-FR" sz="28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-1000 = 4.92 &gt;0</a:t>
            </a:r>
            <a:endParaRPr kumimoji="0" lang="fr-FR" sz="2800" b="0" i="0" u="none" strike="noStrike" cap="none" normalizeH="0" baseline="0" dirty="0" smtClean="0">
              <a:ln>
                <a:noFill/>
              </a:ln>
              <a:solidFill>
                <a:srgbClr val="FF0000"/>
              </a:solidFill>
              <a:effectLst/>
              <a:latin typeface="Times New Roman" pitchFamily="18" charset="0"/>
              <a:cs typeface="Times New Roman" pitchFamily="18" charset="0"/>
            </a:endParaRPr>
          </a:p>
          <a:p>
            <a:pPr marR="0" lvl="0" algn="just" defTabSz="914400" rtl="1" eaLnBrk="0" fontAlgn="base" latinLnBrk="0" hangingPunct="0">
              <a:lnSpc>
                <a:spcPct val="100000"/>
              </a:lnSpc>
              <a:spcBef>
                <a:spcPct val="0"/>
              </a:spcBef>
              <a:spcAft>
                <a:spcPct val="0"/>
              </a:spcAft>
              <a:buClrTx/>
              <a:buSzTx/>
              <a:buFontTx/>
              <a:buNone/>
              <a:tabLst/>
            </a:pPr>
            <a:r>
              <a:rPr kumimoji="0" lang="ar-DZ" sz="24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الاستثمار مقبول، </a:t>
            </a:r>
            <a:r>
              <a:rPr kumimoji="0" lang="ar-DZ"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لأن </a:t>
            </a:r>
            <a:r>
              <a:rPr kumimoji="0" lang="fr-FR"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VAN&gt;0</a:t>
            </a:r>
            <a:r>
              <a:rPr kumimoji="0" lang="ar-DZ"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 لكن الربح ضئيل جدا (</a:t>
            </a:r>
            <a:r>
              <a:rPr kumimoji="0" lang="fr-FR"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VAN</a:t>
            </a:r>
            <a:r>
              <a:rPr kumimoji="0" lang="ar-DZ"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 مهملة أمام المبلغ المستثمر، وهو ما يوضحه مؤشر الربحية: </a:t>
            </a:r>
            <a:r>
              <a:rPr kumimoji="0" lang="fr-FR" sz="24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IP =4,92/1000 +1 =1.005</a:t>
            </a:r>
            <a:endParaRPr kumimoji="0" lang="fr-FR" sz="2400" b="0" i="0" u="none" strike="noStrike" cap="none" normalizeH="0" baseline="0" dirty="0" smtClean="0">
              <a:ln>
                <a:noFill/>
              </a:ln>
              <a:solidFill>
                <a:schemeClr val="bg1"/>
              </a:solidFill>
              <a:effectLst/>
              <a:latin typeface="Times New Roman" pitchFamily="18" charset="0"/>
              <a:cs typeface="Times New Roman" pitchFamily="18" charset="0"/>
            </a:endParaRPr>
          </a:p>
        </p:txBody>
      </p:sp>
    </p:spTree>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5" name="Rectangle 1"/>
          <p:cNvSpPr>
            <a:spLocks noChangeArrowheads="1"/>
          </p:cNvSpPr>
          <p:nvPr/>
        </p:nvSpPr>
        <p:spPr bwMode="auto">
          <a:xfrm>
            <a:off x="2438400" y="384989"/>
            <a:ext cx="6324600" cy="58477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1" eaLnBrk="1" fontAlgn="base" latinLnBrk="0" hangingPunct="1">
              <a:lnSpc>
                <a:spcPct val="100000"/>
              </a:lnSpc>
              <a:spcBef>
                <a:spcPct val="0"/>
              </a:spcBef>
              <a:spcAft>
                <a:spcPct val="0"/>
              </a:spcAft>
              <a:buClrTx/>
              <a:buSzTx/>
              <a:buFontTx/>
              <a:buNone/>
              <a:tabLst/>
            </a:pPr>
            <a:r>
              <a:rPr kumimoji="0" lang="ar-SA" sz="3200" b="1" i="0"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مثال</a:t>
            </a:r>
            <a:r>
              <a:rPr kumimoji="0" lang="ar-DZ" sz="3200" b="1" i="0"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  حالة غياب قيمة لمعدل العائد الداخلي</a:t>
            </a:r>
            <a:endParaRPr kumimoji="0" lang="ar-JO" sz="28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5" name="Rectangle 1"/>
          <p:cNvSpPr>
            <a:spLocks noChangeArrowheads="1"/>
          </p:cNvSpPr>
          <p:nvPr/>
        </p:nvSpPr>
        <p:spPr bwMode="auto">
          <a:xfrm>
            <a:off x="228600" y="1029831"/>
            <a:ext cx="8534400" cy="273921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1" eaLnBrk="1" fontAlgn="base" latinLnBrk="0" hangingPunct="1">
              <a:lnSpc>
                <a:spcPct val="100000"/>
              </a:lnSpc>
              <a:spcBef>
                <a:spcPct val="0"/>
              </a:spcBef>
              <a:spcAft>
                <a:spcPct val="0"/>
              </a:spcAft>
              <a:buClrTx/>
              <a:buSzTx/>
              <a:buFontTx/>
              <a:buNone/>
              <a:tabLst/>
            </a:pPr>
            <a:r>
              <a:rPr kumimoji="0" lang="ar-DZ" sz="2800" b="1" i="0" u="none" strike="noStrike" cap="none" normalizeH="0" dirty="0" smtClean="0">
                <a:ln>
                  <a:noFill/>
                </a:ln>
                <a:solidFill>
                  <a:schemeClr val="bg1"/>
                </a:solidFill>
                <a:effectLst/>
                <a:latin typeface="Times New Roman" pitchFamily="18" charset="0"/>
                <a:ea typeface="Times New Roman" pitchFamily="18" charset="0"/>
                <a:cs typeface="Times New Roman" pitchFamily="18" charset="0"/>
              </a:rPr>
              <a:t>     </a:t>
            </a:r>
            <a:r>
              <a:rPr kumimoji="0" lang="ar-JO" sz="2800" b="1"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يقوم مقاول بتنفيذ مشروع سكني حصل عليه في مناقصة عمومية سنة 2016، وهو ما تطلب منه إنفاق استثماري 1000 في سنة 2016، وإنفاق تشغيلي 2000 في سنة 2017، وفي نهاية سنة 2018 قامت الدولة بتحويل مبلغ 2950 للحساب البنكي للمقاول بعد تسليمه المشروع السكني.</a:t>
            </a:r>
            <a:endParaRPr kumimoji="0" lang="ar-DZ" sz="2800" b="0" i="0" u="none" strike="noStrike" cap="none" normalizeH="0" baseline="0" dirty="0" smtClean="0">
              <a:ln>
                <a:noFill/>
              </a:ln>
              <a:solidFill>
                <a:schemeClr val="bg1"/>
              </a:solidFill>
              <a:effectLst/>
              <a:latin typeface="Times New Roman" pitchFamily="18" charset="0"/>
              <a:cs typeface="Times New Roman" pitchFamily="18" charset="0"/>
            </a:endParaRPr>
          </a:p>
          <a:p>
            <a:pPr marL="0" marR="0" lvl="0" indent="0" algn="justLow" defTabSz="914400" rtl="1" eaLnBrk="0" fontAlgn="base" latinLnBrk="0" hangingPunct="0">
              <a:lnSpc>
                <a:spcPct val="100000"/>
              </a:lnSpc>
              <a:spcBef>
                <a:spcPct val="0"/>
              </a:spcBef>
              <a:spcAft>
                <a:spcPct val="0"/>
              </a:spcAft>
              <a:buClrTx/>
              <a:buSzTx/>
              <a:buFontTx/>
              <a:buNone/>
              <a:tabLst/>
            </a:pPr>
            <a:r>
              <a:rPr kumimoji="0" lang="ar-JO" sz="3200" b="1" i="0"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المطلوب: </a:t>
            </a:r>
            <a:endParaRPr kumimoji="0" lang="ar-DZ" sz="3200" b="1" i="0"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endParaRPr>
          </a:p>
          <a:p>
            <a:pPr marL="0" marR="0" lvl="0" indent="0" algn="justLow" defTabSz="914400" rtl="1" eaLnBrk="0" fontAlgn="base" latinLnBrk="0" hangingPunct="0">
              <a:lnSpc>
                <a:spcPct val="100000"/>
              </a:lnSpc>
              <a:spcBef>
                <a:spcPct val="0"/>
              </a:spcBef>
              <a:spcAft>
                <a:spcPct val="0"/>
              </a:spcAft>
              <a:buClrTx/>
              <a:buSzTx/>
              <a:buFontTx/>
              <a:buNone/>
              <a:tabLst/>
            </a:pPr>
            <a:r>
              <a:rPr kumimoji="0" lang="ar-JO" sz="2800" b="1"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تحقق أنه لا توجد قيمة لمعدل العائد الداخلي، ماذا تستنتج؟</a:t>
            </a:r>
            <a:endParaRPr kumimoji="0" lang="ar-JO" sz="28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82953" name="Rectangle 9"/>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fr-FR"/>
          </a:p>
        </p:txBody>
      </p:sp>
      <p:grpSp>
        <p:nvGrpSpPr>
          <p:cNvPr id="29" name="Groupe 28"/>
          <p:cNvGrpSpPr/>
          <p:nvPr/>
        </p:nvGrpSpPr>
        <p:grpSpPr>
          <a:xfrm>
            <a:off x="228600" y="3810000"/>
            <a:ext cx="8534803" cy="990600"/>
            <a:chOff x="228600" y="3810000"/>
            <a:chExt cx="8534803" cy="990600"/>
          </a:xfrm>
        </p:grpSpPr>
        <p:sp>
          <p:nvSpPr>
            <p:cNvPr id="82954" name="Rectangle 10"/>
            <p:cNvSpPr>
              <a:spLocks noChangeArrowheads="1"/>
            </p:cNvSpPr>
            <p:nvPr/>
          </p:nvSpPr>
          <p:spPr bwMode="auto">
            <a:xfrm>
              <a:off x="228600" y="3962401"/>
              <a:ext cx="1295400" cy="52322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2800" b="1" i="0" u="none" strike="noStrike" cap="none" normalizeH="0" baseline="0" dirty="0" smtClean="0">
                  <a:ln>
                    <a:noFill/>
                  </a:ln>
                  <a:solidFill>
                    <a:schemeClr val="bg1"/>
                  </a:solidFill>
                  <a:effectLst/>
                  <a:latin typeface="Times New Roman" pitchFamily="18" charset="0"/>
                  <a:cs typeface="Times New Roman" pitchFamily="18" charset="0"/>
                </a:rPr>
                <a:t>i= </a:t>
              </a:r>
              <a:r>
                <a:rPr lang="fr-FR" sz="2800" b="1" dirty="0" smtClean="0">
                  <a:solidFill>
                    <a:schemeClr val="bg1"/>
                  </a:solidFill>
                  <a:latin typeface="Times New Roman" pitchFamily="18" charset="0"/>
                  <a:cs typeface="Times New Roman" pitchFamily="18" charset="0"/>
                </a:rPr>
                <a:t>T</a:t>
              </a:r>
              <a:r>
                <a:rPr kumimoji="0" lang="en-US" sz="2800" b="1" i="0" u="none" strike="noStrike" cap="none" normalizeH="0" baseline="0" dirty="0" smtClean="0">
                  <a:ln>
                    <a:noFill/>
                  </a:ln>
                  <a:solidFill>
                    <a:schemeClr val="bg1"/>
                  </a:solidFill>
                  <a:effectLst/>
                  <a:latin typeface="Times New Roman" pitchFamily="18" charset="0"/>
                  <a:cs typeface="Times New Roman" pitchFamily="18" charset="0"/>
                </a:rPr>
                <a:t>IR</a:t>
              </a:r>
              <a:endParaRPr kumimoji="0" lang="en-US" sz="28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15" name="Rectangle 14"/>
            <p:cNvSpPr/>
            <p:nvPr/>
          </p:nvSpPr>
          <p:spPr>
            <a:xfrm>
              <a:off x="1981200" y="3962400"/>
              <a:ext cx="1391920" cy="523220"/>
            </a:xfrm>
            <a:prstGeom prst="rect">
              <a:avLst/>
            </a:prstGeom>
          </p:spPr>
          <p:txBody>
            <a:bodyPr wrap="square">
              <a:spAutoFit/>
            </a:bodyPr>
            <a:lstStyle/>
            <a:p>
              <a:r>
                <a:rPr lang="en-US" sz="2800" b="1" dirty="0" smtClean="0">
                  <a:solidFill>
                    <a:schemeClr val="bg1"/>
                  </a:solidFill>
                  <a:latin typeface="Times New Roman" pitchFamily="18" charset="0"/>
                  <a:cs typeface="Times New Roman" pitchFamily="18" charset="0"/>
                </a:rPr>
                <a:t>VAN=0 </a:t>
              </a:r>
              <a:endParaRPr lang="fr-FR" sz="2800" dirty="0"/>
            </a:p>
          </p:txBody>
        </p:sp>
        <p:grpSp>
          <p:nvGrpSpPr>
            <p:cNvPr id="26" name="Groupe 25"/>
            <p:cNvGrpSpPr/>
            <p:nvPr/>
          </p:nvGrpSpPr>
          <p:grpSpPr>
            <a:xfrm>
              <a:off x="3733730" y="3810000"/>
              <a:ext cx="5029673" cy="990600"/>
              <a:chOff x="3733730" y="3810000"/>
              <a:chExt cx="5029673" cy="990600"/>
            </a:xfrm>
          </p:grpSpPr>
          <p:grpSp>
            <p:nvGrpSpPr>
              <p:cNvPr id="82955" name="Group 11"/>
              <p:cNvGrpSpPr>
                <a:grpSpLocks/>
              </p:cNvGrpSpPr>
              <p:nvPr/>
            </p:nvGrpSpPr>
            <p:grpSpPr bwMode="auto">
              <a:xfrm>
                <a:off x="3733730" y="3810000"/>
                <a:ext cx="5029673" cy="990600"/>
                <a:chOff x="2664" y="13038"/>
                <a:chExt cx="4707" cy="945"/>
              </a:xfrm>
            </p:grpSpPr>
            <p:sp>
              <p:nvSpPr>
                <p:cNvPr id="82956" name="Text Box 12"/>
                <p:cNvSpPr txBox="1">
                  <a:spLocks noChangeArrowheads="1"/>
                </p:cNvSpPr>
                <p:nvPr/>
              </p:nvSpPr>
              <p:spPr bwMode="auto">
                <a:xfrm>
                  <a:off x="2664" y="13256"/>
                  <a:ext cx="1114" cy="429"/>
                </a:xfrm>
                <a:prstGeom prst="rect">
                  <a:avLst/>
                </a:prstGeom>
                <a:solidFill>
                  <a:srgbClr val="FFFFFF"/>
                </a:solidFill>
                <a:ln w="3810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just"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-1000 </a:t>
                  </a:r>
                  <a:r>
                    <a:rPr kumimoji="0" lang="ar-DZ" sz="24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a:t>
                  </a:r>
                  <a:endParaRPr kumimoji="0" lang="fr-FR" sz="24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82957" name="Text Box 13"/>
                <p:cNvSpPr txBox="1">
                  <a:spLocks noChangeArrowheads="1"/>
                </p:cNvSpPr>
                <p:nvPr/>
              </p:nvSpPr>
              <p:spPr bwMode="auto">
                <a:xfrm>
                  <a:off x="4048" y="13038"/>
                  <a:ext cx="827" cy="450"/>
                </a:xfrm>
                <a:prstGeom prst="rect">
                  <a:avLst/>
                </a:prstGeom>
                <a:solidFill>
                  <a:srgbClr val="FFFFFF"/>
                </a:solidFill>
                <a:ln w="3810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just"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2000</a:t>
                  </a:r>
                  <a:endParaRPr kumimoji="0" lang="fr-FR" sz="24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82958" name="Text Box 14"/>
                <p:cNvSpPr txBox="1">
                  <a:spLocks noChangeArrowheads="1"/>
                </p:cNvSpPr>
                <p:nvPr/>
              </p:nvSpPr>
              <p:spPr bwMode="auto">
                <a:xfrm>
                  <a:off x="5563" y="13038"/>
                  <a:ext cx="809" cy="450"/>
                </a:xfrm>
                <a:prstGeom prst="rect">
                  <a:avLst/>
                </a:prstGeom>
                <a:solidFill>
                  <a:srgbClr val="FFFFFF"/>
                </a:solidFill>
                <a:ln w="3810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just"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2950</a:t>
                  </a:r>
                  <a:endParaRPr kumimoji="0" lang="fr-FR" sz="24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82959" name="Text Box 15"/>
                <p:cNvSpPr txBox="1">
                  <a:spLocks noChangeArrowheads="1"/>
                </p:cNvSpPr>
                <p:nvPr/>
              </p:nvSpPr>
              <p:spPr bwMode="auto">
                <a:xfrm>
                  <a:off x="3808" y="13488"/>
                  <a:ext cx="1260" cy="495"/>
                </a:xfrm>
                <a:prstGeom prst="rect">
                  <a:avLst/>
                </a:prstGeom>
                <a:solidFill>
                  <a:srgbClr val="FFFFFF"/>
                </a:solidFill>
                <a:ln w="3810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just"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(1+ TIR)</a:t>
                  </a:r>
                  <a:endParaRPr kumimoji="0" lang="fr-FR" sz="24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82960" name="Text Box 16"/>
                <p:cNvSpPr txBox="1">
                  <a:spLocks noChangeArrowheads="1"/>
                </p:cNvSpPr>
                <p:nvPr/>
              </p:nvSpPr>
              <p:spPr bwMode="auto">
                <a:xfrm>
                  <a:off x="5383" y="13488"/>
                  <a:ext cx="1425" cy="495"/>
                </a:xfrm>
                <a:prstGeom prst="rect">
                  <a:avLst/>
                </a:prstGeom>
                <a:solidFill>
                  <a:srgbClr val="FFFFFF"/>
                </a:solidFill>
                <a:ln w="3810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just"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(1+ TIR)</a:t>
                  </a:r>
                  <a:r>
                    <a:rPr kumimoji="0" lang="fr-FR" sz="2400" b="1" i="0" u="none" strike="noStrike" cap="none" normalizeH="0" baseline="30000" dirty="0" smtClean="0">
                      <a:ln>
                        <a:noFill/>
                      </a:ln>
                      <a:solidFill>
                        <a:schemeClr val="bg1"/>
                      </a:solidFill>
                      <a:effectLst/>
                      <a:latin typeface="Times New Roman" pitchFamily="18" charset="0"/>
                      <a:ea typeface="Arial" pitchFamily="34" charset="0"/>
                      <a:cs typeface="Times New Roman" pitchFamily="18" charset="0"/>
                    </a:rPr>
                    <a:t> 2</a:t>
                  </a:r>
                  <a:endParaRPr kumimoji="0" lang="fr-FR" sz="24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82961" name="Text Box 17"/>
                <p:cNvSpPr txBox="1">
                  <a:spLocks noChangeArrowheads="1"/>
                </p:cNvSpPr>
                <p:nvPr/>
              </p:nvSpPr>
              <p:spPr bwMode="auto">
                <a:xfrm>
                  <a:off x="5068" y="13308"/>
                  <a:ext cx="360" cy="330"/>
                </a:xfrm>
                <a:prstGeom prst="rect">
                  <a:avLst/>
                </a:prstGeom>
                <a:solidFill>
                  <a:srgbClr val="FFFFFF"/>
                </a:solidFill>
                <a:ln w="3810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smtClean="0">
                      <a:ln>
                        <a:noFill/>
                      </a:ln>
                      <a:solidFill>
                        <a:schemeClr val="bg1"/>
                      </a:solidFill>
                      <a:effectLst/>
                      <a:latin typeface="Times New Roman" pitchFamily="18" charset="0"/>
                      <a:ea typeface="Arial" pitchFamily="34" charset="0"/>
                      <a:cs typeface="Times New Roman" pitchFamily="18" charset="0"/>
                    </a:rPr>
                    <a:t>+</a:t>
                  </a:r>
                  <a:endParaRPr kumimoji="0" lang="fr-FR" sz="2400" b="0" i="0" u="none" strike="noStrike" cap="none" normalizeH="0" baseline="0" smtClean="0">
                    <a:ln>
                      <a:noFill/>
                    </a:ln>
                    <a:solidFill>
                      <a:schemeClr val="bg1"/>
                    </a:solidFill>
                    <a:effectLst/>
                    <a:latin typeface="Times New Roman" pitchFamily="18" charset="0"/>
                    <a:cs typeface="Times New Roman" pitchFamily="18" charset="0"/>
                  </a:endParaRPr>
                </a:p>
              </p:txBody>
            </p:sp>
            <p:sp>
              <p:nvSpPr>
                <p:cNvPr id="82962" name="Text Box 18"/>
                <p:cNvSpPr txBox="1">
                  <a:spLocks noChangeArrowheads="1"/>
                </p:cNvSpPr>
                <p:nvPr/>
              </p:nvSpPr>
              <p:spPr bwMode="auto">
                <a:xfrm>
                  <a:off x="6711" y="13233"/>
                  <a:ext cx="660" cy="375"/>
                </a:xfrm>
                <a:prstGeom prst="rect">
                  <a:avLst/>
                </a:prstGeom>
                <a:solidFill>
                  <a:srgbClr val="FFFFFF"/>
                </a:solidFill>
                <a:ln w="3810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smtClean="0">
                      <a:ln>
                        <a:noFill/>
                      </a:ln>
                      <a:solidFill>
                        <a:schemeClr val="bg1"/>
                      </a:solidFill>
                      <a:effectLst/>
                      <a:latin typeface="Times New Roman" pitchFamily="18" charset="0"/>
                      <a:ea typeface="Arial" pitchFamily="34" charset="0"/>
                      <a:cs typeface="Times New Roman" pitchFamily="18" charset="0"/>
                    </a:rPr>
                    <a:t>= 0</a:t>
                  </a:r>
                  <a:endParaRPr kumimoji="0" lang="fr-FR" sz="2400" b="0" i="0" u="none" strike="noStrike" cap="none" normalizeH="0" baseline="0" smtClean="0">
                    <a:ln>
                      <a:noFill/>
                    </a:ln>
                    <a:solidFill>
                      <a:schemeClr val="bg1"/>
                    </a:solidFill>
                    <a:effectLst/>
                    <a:latin typeface="Times New Roman" pitchFamily="18" charset="0"/>
                    <a:cs typeface="Times New Roman" pitchFamily="18" charset="0"/>
                  </a:endParaRPr>
                </a:p>
              </p:txBody>
            </p:sp>
            <p:cxnSp>
              <p:nvCxnSpPr>
                <p:cNvPr id="82963" name="AutoShape 19"/>
                <p:cNvCxnSpPr>
                  <a:cxnSpLocks noChangeShapeType="1"/>
                </p:cNvCxnSpPr>
                <p:nvPr/>
              </p:nvCxnSpPr>
              <p:spPr bwMode="auto">
                <a:xfrm>
                  <a:off x="3876" y="13488"/>
                  <a:ext cx="1095" cy="0"/>
                </a:xfrm>
                <a:prstGeom prst="straightConnector1">
                  <a:avLst/>
                </a:prstGeom>
                <a:noFill/>
                <a:ln w="38100">
                  <a:solidFill>
                    <a:srgbClr val="000000"/>
                  </a:solidFill>
                  <a:round/>
                  <a:headEnd/>
                  <a:tailEnd/>
                </a:ln>
              </p:spPr>
            </p:cxnSp>
          </p:grpSp>
          <p:cxnSp>
            <p:nvCxnSpPr>
              <p:cNvPr id="25" name="AutoShape 19"/>
              <p:cNvCxnSpPr>
                <a:cxnSpLocks noChangeShapeType="1"/>
              </p:cNvCxnSpPr>
              <p:nvPr/>
            </p:nvCxnSpPr>
            <p:spPr bwMode="auto">
              <a:xfrm>
                <a:off x="6705600" y="4267200"/>
                <a:ext cx="1170064" cy="0"/>
              </a:xfrm>
              <a:prstGeom prst="straightConnector1">
                <a:avLst/>
              </a:prstGeom>
              <a:noFill/>
              <a:ln w="38100">
                <a:solidFill>
                  <a:srgbClr val="000000"/>
                </a:solidFill>
                <a:round/>
                <a:headEnd/>
                <a:tailEnd/>
              </a:ln>
            </p:spPr>
          </p:cxnSp>
        </p:grpSp>
        <p:sp>
          <p:nvSpPr>
            <p:cNvPr id="27" name="Flèche droite 626"/>
            <p:cNvSpPr>
              <a:spLocks noChangeArrowheads="1"/>
            </p:cNvSpPr>
            <p:nvPr/>
          </p:nvSpPr>
          <p:spPr bwMode="auto">
            <a:xfrm>
              <a:off x="3352800" y="4191000"/>
              <a:ext cx="285750" cy="152400"/>
            </a:xfrm>
            <a:prstGeom prst="rightArrow">
              <a:avLst>
                <a:gd name="adj1" fmla="val 50000"/>
                <a:gd name="adj2" fmla="val 107691"/>
              </a:avLst>
            </a:prstGeom>
            <a:solidFill>
              <a:srgbClr val="000000"/>
            </a:solidFill>
            <a:ln w="25400">
              <a:solidFill>
                <a:srgbClr val="000000"/>
              </a:solidFill>
              <a:miter lim="800000"/>
              <a:headEnd/>
              <a:tailEnd/>
            </a:ln>
          </p:spPr>
          <p:txBody>
            <a:bodyPr vert="horz" wrap="square" lIns="91440" tIns="45720" rIns="91440" bIns="45720" numCol="1" anchor="ctr" anchorCtr="0" compatLnSpc="1">
              <a:prstTxWarp prst="textNoShape">
                <a:avLst/>
              </a:prstTxWarp>
            </a:bodyPr>
            <a:lstStyle/>
            <a:p>
              <a:endParaRPr lang="fr-FR"/>
            </a:p>
          </p:txBody>
        </p:sp>
        <p:sp>
          <p:nvSpPr>
            <p:cNvPr id="28" name="Flèche droite 626"/>
            <p:cNvSpPr>
              <a:spLocks noChangeArrowheads="1"/>
            </p:cNvSpPr>
            <p:nvPr/>
          </p:nvSpPr>
          <p:spPr bwMode="auto">
            <a:xfrm>
              <a:off x="1600200" y="4191000"/>
              <a:ext cx="285750" cy="152400"/>
            </a:xfrm>
            <a:prstGeom prst="rightArrow">
              <a:avLst>
                <a:gd name="adj1" fmla="val 50000"/>
                <a:gd name="adj2" fmla="val 107691"/>
              </a:avLst>
            </a:prstGeom>
            <a:solidFill>
              <a:srgbClr val="000000"/>
            </a:solidFill>
            <a:ln w="25400">
              <a:solidFill>
                <a:srgbClr val="000000"/>
              </a:solidFill>
              <a:miter lim="800000"/>
              <a:headEnd/>
              <a:tailEnd/>
            </a:ln>
          </p:spPr>
          <p:txBody>
            <a:bodyPr vert="horz" wrap="square" lIns="91440" tIns="45720" rIns="91440" bIns="45720" numCol="1" anchor="ctr" anchorCtr="0" compatLnSpc="1">
              <a:prstTxWarp prst="textNoShape">
                <a:avLst/>
              </a:prstTxWarp>
            </a:bodyPr>
            <a:lstStyle/>
            <a:p>
              <a:endParaRPr lang="fr-FR"/>
            </a:p>
          </p:txBody>
        </p:sp>
      </p:grpSp>
      <p:grpSp>
        <p:nvGrpSpPr>
          <p:cNvPr id="39" name="Groupe 38"/>
          <p:cNvGrpSpPr/>
          <p:nvPr/>
        </p:nvGrpSpPr>
        <p:grpSpPr>
          <a:xfrm>
            <a:off x="609600" y="4953000"/>
            <a:ext cx="8239125" cy="838200"/>
            <a:chOff x="609600" y="5257800"/>
            <a:chExt cx="8239125" cy="838200"/>
          </a:xfrm>
        </p:grpSpPr>
        <p:grpSp>
          <p:nvGrpSpPr>
            <p:cNvPr id="82964" name="Group 20"/>
            <p:cNvGrpSpPr>
              <a:grpSpLocks/>
            </p:cNvGrpSpPr>
            <p:nvPr/>
          </p:nvGrpSpPr>
          <p:grpSpPr bwMode="auto">
            <a:xfrm>
              <a:off x="6172200" y="5257800"/>
              <a:ext cx="2676525" cy="838200"/>
              <a:chOff x="8773" y="13682"/>
              <a:chExt cx="2535" cy="795"/>
            </a:xfrm>
          </p:grpSpPr>
          <p:sp>
            <p:nvSpPr>
              <p:cNvPr id="82965" name="Text Box 21"/>
              <p:cNvSpPr txBox="1">
                <a:spLocks noChangeArrowheads="1"/>
              </p:cNvSpPr>
              <p:nvPr/>
            </p:nvSpPr>
            <p:spPr bwMode="auto">
              <a:xfrm>
                <a:off x="8773" y="13832"/>
                <a:ext cx="660" cy="375"/>
              </a:xfrm>
              <a:prstGeom prst="rect">
                <a:avLst/>
              </a:prstGeom>
              <a:solidFill>
                <a:srgbClr val="FFFFFF"/>
              </a:solidFill>
              <a:ln w="3810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smtClean="0">
                    <a:ln>
                      <a:noFill/>
                    </a:ln>
                    <a:solidFill>
                      <a:schemeClr val="bg1"/>
                    </a:solidFill>
                    <a:effectLst/>
                    <a:latin typeface="Times New Roman" pitchFamily="18" charset="0"/>
                    <a:ea typeface="Arial" pitchFamily="34" charset="0"/>
                    <a:cs typeface="Times New Roman" pitchFamily="18" charset="0"/>
                  </a:rPr>
                  <a:t>X=</a:t>
                </a:r>
                <a:endParaRPr kumimoji="0" lang="fr-FR" sz="2400" b="0" i="0" u="none" strike="noStrike" cap="none" normalizeH="0" baseline="0" smtClean="0">
                  <a:ln>
                    <a:noFill/>
                  </a:ln>
                  <a:solidFill>
                    <a:schemeClr val="bg1"/>
                  </a:solidFill>
                  <a:effectLst/>
                  <a:latin typeface="Times New Roman" pitchFamily="18" charset="0"/>
                  <a:cs typeface="Times New Roman" pitchFamily="18" charset="0"/>
                </a:endParaRPr>
              </a:p>
            </p:txBody>
          </p:sp>
          <p:sp>
            <p:nvSpPr>
              <p:cNvPr id="82966" name="Text Box 22"/>
              <p:cNvSpPr txBox="1">
                <a:spLocks noChangeArrowheads="1"/>
              </p:cNvSpPr>
              <p:nvPr/>
            </p:nvSpPr>
            <p:spPr bwMode="auto">
              <a:xfrm>
                <a:off x="9763" y="13682"/>
                <a:ext cx="360" cy="465"/>
              </a:xfrm>
              <a:prstGeom prst="rect">
                <a:avLst/>
              </a:prstGeom>
              <a:solidFill>
                <a:srgbClr val="FFFFFF"/>
              </a:solidFill>
              <a:ln w="3810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smtClean="0">
                    <a:ln>
                      <a:noFill/>
                    </a:ln>
                    <a:solidFill>
                      <a:schemeClr val="bg1"/>
                    </a:solidFill>
                    <a:effectLst/>
                    <a:latin typeface="Times New Roman" pitchFamily="18" charset="0"/>
                    <a:ea typeface="Arial" pitchFamily="34" charset="0"/>
                    <a:cs typeface="Times New Roman" pitchFamily="18" charset="0"/>
                  </a:rPr>
                  <a:t>1</a:t>
                </a:r>
                <a:endParaRPr kumimoji="0" lang="fr-FR" sz="2400" b="0" i="0" u="none" strike="noStrike" cap="none" normalizeH="0" baseline="0" smtClean="0">
                  <a:ln>
                    <a:noFill/>
                  </a:ln>
                  <a:solidFill>
                    <a:schemeClr val="bg1"/>
                  </a:solidFill>
                  <a:effectLst/>
                  <a:latin typeface="Times New Roman" pitchFamily="18" charset="0"/>
                  <a:cs typeface="Times New Roman" pitchFamily="18" charset="0"/>
                </a:endParaRPr>
              </a:p>
            </p:txBody>
          </p:sp>
          <p:sp>
            <p:nvSpPr>
              <p:cNvPr id="82967" name="Text Box 23"/>
              <p:cNvSpPr txBox="1">
                <a:spLocks noChangeArrowheads="1"/>
              </p:cNvSpPr>
              <p:nvPr/>
            </p:nvSpPr>
            <p:spPr bwMode="auto">
              <a:xfrm>
                <a:off x="9268" y="13982"/>
                <a:ext cx="1260" cy="495"/>
              </a:xfrm>
              <a:prstGeom prst="rect">
                <a:avLst/>
              </a:prstGeom>
              <a:solidFill>
                <a:srgbClr val="FFFFFF"/>
              </a:solidFill>
              <a:ln w="3810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just"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smtClean="0">
                    <a:ln>
                      <a:noFill/>
                    </a:ln>
                    <a:solidFill>
                      <a:schemeClr val="bg1"/>
                    </a:solidFill>
                    <a:effectLst/>
                    <a:latin typeface="Times New Roman" pitchFamily="18" charset="0"/>
                    <a:ea typeface="Arial" pitchFamily="34" charset="0"/>
                    <a:cs typeface="Times New Roman" pitchFamily="18" charset="0"/>
                  </a:rPr>
                  <a:t>(1+ TIR)</a:t>
                </a:r>
                <a:endParaRPr kumimoji="0" lang="fr-FR" sz="2400" b="0" i="0" u="none" strike="noStrike" cap="none" normalizeH="0" baseline="0" smtClean="0">
                  <a:ln>
                    <a:noFill/>
                  </a:ln>
                  <a:solidFill>
                    <a:schemeClr val="bg1"/>
                  </a:solidFill>
                  <a:effectLst/>
                  <a:latin typeface="Times New Roman" pitchFamily="18" charset="0"/>
                  <a:cs typeface="Times New Roman" pitchFamily="18" charset="0"/>
                </a:endParaRPr>
              </a:p>
            </p:txBody>
          </p:sp>
          <p:cxnSp>
            <p:nvCxnSpPr>
              <p:cNvPr id="82968" name="AutoShape 24"/>
              <p:cNvCxnSpPr>
                <a:cxnSpLocks noChangeShapeType="1"/>
              </p:cNvCxnSpPr>
              <p:nvPr/>
            </p:nvCxnSpPr>
            <p:spPr bwMode="auto">
              <a:xfrm>
                <a:off x="9503" y="14057"/>
                <a:ext cx="930" cy="0"/>
              </a:xfrm>
              <a:prstGeom prst="straightConnector1">
                <a:avLst/>
              </a:prstGeom>
              <a:noFill/>
              <a:ln w="38100">
                <a:solidFill>
                  <a:srgbClr val="000000"/>
                </a:solidFill>
                <a:round/>
                <a:headEnd/>
                <a:tailEnd/>
              </a:ln>
            </p:spPr>
          </p:cxnSp>
          <p:sp>
            <p:nvSpPr>
              <p:cNvPr id="82969" name="Text Box 25"/>
              <p:cNvSpPr txBox="1">
                <a:spLocks noChangeArrowheads="1"/>
              </p:cNvSpPr>
              <p:nvPr/>
            </p:nvSpPr>
            <p:spPr bwMode="auto">
              <a:xfrm>
                <a:off x="10577" y="13832"/>
                <a:ext cx="731" cy="450"/>
              </a:xfrm>
              <a:prstGeom prst="rect">
                <a:avLst/>
              </a:prstGeom>
              <a:solidFill>
                <a:srgbClr val="FFFFFF"/>
              </a:solidFill>
              <a:ln w="3810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1" eaLnBrk="1" fontAlgn="base" latinLnBrk="0" hangingPunct="1">
                  <a:lnSpc>
                    <a:spcPct val="100000"/>
                  </a:lnSpc>
                  <a:spcBef>
                    <a:spcPct val="0"/>
                  </a:spcBef>
                  <a:spcAft>
                    <a:spcPts val="1000"/>
                  </a:spcAft>
                  <a:buClrTx/>
                  <a:buSzTx/>
                  <a:buFontTx/>
                  <a:buNone/>
                  <a:tabLst/>
                </a:pPr>
                <a:r>
                  <a:rPr kumimoji="0" lang="ar-DZ" sz="24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نضع</a:t>
                </a: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a:t>
                </a:r>
                <a:endParaRPr kumimoji="0" lang="fr-FR" sz="2400" b="0" i="0" u="none" strike="noStrike" cap="none" normalizeH="0" baseline="0" dirty="0" smtClean="0">
                  <a:ln>
                    <a:noFill/>
                  </a:ln>
                  <a:solidFill>
                    <a:schemeClr val="bg1"/>
                  </a:solidFill>
                  <a:effectLst/>
                  <a:latin typeface="Times New Roman" pitchFamily="18" charset="0"/>
                  <a:cs typeface="Times New Roman" pitchFamily="18" charset="0"/>
                </a:endParaRPr>
              </a:p>
            </p:txBody>
          </p:sp>
        </p:grpSp>
        <p:grpSp>
          <p:nvGrpSpPr>
            <p:cNvPr id="82970" name="Group 26"/>
            <p:cNvGrpSpPr>
              <a:grpSpLocks/>
            </p:cNvGrpSpPr>
            <p:nvPr/>
          </p:nvGrpSpPr>
          <p:grpSpPr bwMode="auto">
            <a:xfrm>
              <a:off x="609600" y="5410200"/>
              <a:ext cx="5286375" cy="533400"/>
              <a:chOff x="4888" y="13946"/>
              <a:chExt cx="3885" cy="294"/>
            </a:xfrm>
          </p:grpSpPr>
          <p:sp>
            <p:nvSpPr>
              <p:cNvPr id="82971" name="Text Box 27"/>
              <p:cNvSpPr txBox="1">
                <a:spLocks noChangeArrowheads="1"/>
              </p:cNvSpPr>
              <p:nvPr/>
            </p:nvSpPr>
            <p:spPr bwMode="auto">
              <a:xfrm>
                <a:off x="8024" y="13946"/>
                <a:ext cx="749" cy="291"/>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just" defTabSz="914400" rtl="1" eaLnBrk="1" fontAlgn="base" latinLnBrk="0" hangingPunct="1">
                  <a:lnSpc>
                    <a:spcPct val="100000"/>
                  </a:lnSpc>
                  <a:spcBef>
                    <a:spcPct val="0"/>
                  </a:spcBef>
                  <a:spcAft>
                    <a:spcPts val="1000"/>
                  </a:spcAft>
                  <a:buClrTx/>
                  <a:buSzTx/>
                  <a:buFontTx/>
                  <a:buNone/>
                  <a:tabLst/>
                </a:pPr>
                <a:r>
                  <a:rPr kumimoji="0" lang="ar-DZ" sz="2400" b="1" i="0" u="none" strike="noStrike" cap="none" normalizeH="0" baseline="0" smtClean="0">
                    <a:ln>
                      <a:noFill/>
                    </a:ln>
                    <a:solidFill>
                      <a:schemeClr val="bg1"/>
                    </a:solidFill>
                    <a:effectLst/>
                    <a:latin typeface="Arial" pitchFamily="34" charset="0"/>
                    <a:ea typeface="Arial" pitchFamily="34" charset="0"/>
                    <a:cs typeface="Arial" pitchFamily="34" charset="0"/>
                  </a:rPr>
                  <a:t>ومـــنه</a:t>
                </a:r>
                <a:r>
                  <a:rPr kumimoji="0" lang="fr-FR" sz="2400" b="1" i="0" u="none" strike="noStrike" cap="none" normalizeH="0" baseline="0" smtClean="0">
                    <a:ln>
                      <a:noFill/>
                    </a:ln>
                    <a:solidFill>
                      <a:schemeClr val="bg1"/>
                    </a:solidFill>
                    <a:effectLst/>
                    <a:latin typeface="Arial" pitchFamily="34" charset="0"/>
                    <a:ea typeface="Arial" pitchFamily="34" charset="0"/>
                    <a:cs typeface="Arial" pitchFamily="34" charset="0"/>
                  </a:rPr>
                  <a:t>:</a:t>
                </a:r>
                <a:endParaRPr kumimoji="0" lang="fr-FR" sz="2400" b="0" i="0" u="none" strike="noStrike" cap="none" normalizeH="0" baseline="0" smtClean="0">
                  <a:ln>
                    <a:noFill/>
                  </a:ln>
                  <a:solidFill>
                    <a:schemeClr val="bg1"/>
                  </a:solidFill>
                  <a:effectLst/>
                  <a:latin typeface="Arial" pitchFamily="34" charset="0"/>
                  <a:cs typeface="Arial" pitchFamily="34" charset="0"/>
                </a:endParaRPr>
              </a:p>
            </p:txBody>
          </p:sp>
          <p:sp>
            <p:nvSpPr>
              <p:cNvPr id="82972" name="Text Box 28"/>
              <p:cNvSpPr txBox="1">
                <a:spLocks noChangeArrowheads="1"/>
              </p:cNvSpPr>
              <p:nvPr/>
            </p:nvSpPr>
            <p:spPr bwMode="auto">
              <a:xfrm>
                <a:off x="4888" y="13991"/>
                <a:ext cx="2856" cy="249"/>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just"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-1000 -2000 X+ 2950 X</a:t>
                </a:r>
                <a:r>
                  <a:rPr kumimoji="0" lang="fr-FR" sz="2400" b="1" i="0" u="none" strike="noStrike" cap="none" normalizeH="0" baseline="30000" dirty="0" smtClean="0">
                    <a:ln>
                      <a:noFill/>
                    </a:ln>
                    <a:solidFill>
                      <a:schemeClr val="bg1"/>
                    </a:solidFill>
                    <a:effectLst/>
                    <a:latin typeface="Times New Roman" pitchFamily="18" charset="0"/>
                    <a:ea typeface="Arial" pitchFamily="34" charset="0"/>
                    <a:cs typeface="Times New Roman" pitchFamily="18" charset="0"/>
                  </a:rPr>
                  <a:t>2 </a:t>
                </a: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=0</a:t>
                </a:r>
                <a:endParaRPr kumimoji="0" lang="fr-FR" sz="2400" b="0" i="0" u="none" strike="noStrike" cap="none" normalizeH="0" baseline="0" dirty="0" smtClean="0">
                  <a:ln>
                    <a:noFill/>
                  </a:ln>
                  <a:solidFill>
                    <a:schemeClr val="bg1"/>
                  </a:solidFill>
                  <a:effectLst/>
                  <a:latin typeface="Times New Roman" pitchFamily="18" charset="0"/>
                  <a:cs typeface="Times New Roman" pitchFamily="18" charset="0"/>
                </a:endParaRPr>
              </a:p>
            </p:txBody>
          </p:sp>
        </p:grpSp>
      </p:grpSp>
      <p:grpSp>
        <p:nvGrpSpPr>
          <p:cNvPr id="82973" name="Group 29"/>
          <p:cNvGrpSpPr>
            <a:grpSpLocks/>
          </p:cNvGrpSpPr>
          <p:nvPr/>
        </p:nvGrpSpPr>
        <p:grpSpPr bwMode="auto">
          <a:xfrm>
            <a:off x="7086600" y="5943600"/>
            <a:ext cx="1790700" cy="685800"/>
            <a:chOff x="8623" y="14462"/>
            <a:chExt cx="1860" cy="660"/>
          </a:xfrm>
        </p:grpSpPr>
        <p:sp>
          <p:nvSpPr>
            <p:cNvPr id="82974" name="Text Box 30"/>
            <p:cNvSpPr txBox="1">
              <a:spLocks noChangeArrowheads="1"/>
            </p:cNvSpPr>
            <p:nvPr/>
          </p:nvSpPr>
          <p:spPr bwMode="auto">
            <a:xfrm>
              <a:off x="8623" y="14597"/>
              <a:ext cx="1020" cy="375"/>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smtClean="0">
                  <a:ln>
                    <a:noFill/>
                  </a:ln>
                  <a:solidFill>
                    <a:schemeClr val="bg1"/>
                  </a:solidFill>
                  <a:effectLst/>
                  <a:latin typeface="Times New Roman" pitchFamily="18" charset="0"/>
                  <a:ea typeface="Arial" pitchFamily="34" charset="0"/>
                  <a:cs typeface="Times New Roman" pitchFamily="18" charset="0"/>
                </a:rPr>
                <a:t>TIR=</a:t>
              </a:r>
              <a:endParaRPr kumimoji="0" lang="fr-FR" sz="2400" b="0" i="0" u="none" strike="noStrike" cap="none" normalizeH="0" baseline="0" smtClean="0">
                <a:ln>
                  <a:noFill/>
                </a:ln>
                <a:solidFill>
                  <a:schemeClr val="bg1"/>
                </a:solidFill>
                <a:effectLst/>
                <a:latin typeface="Times New Roman" pitchFamily="18" charset="0"/>
                <a:cs typeface="Times New Roman" pitchFamily="18" charset="0"/>
              </a:endParaRPr>
            </a:p>
          </p:txBody>
        </p:sp>
        <p:sp>
          <p:nvSpPr>
            <p:cNvPr id="82975" name="Text Box 31"/>
            <p:cNvSpPr txBox="1">
              <a:spLocks noChangeArrowheads="1"/>
            </p:cNvSpPr>
            <p:nvPr/>
          </p:nvSpPr>
          <p:spPr bwMode="auto">
            <a:xfrm>
              <a:off x="9613" y="14462"/>
              <a:ext cx="345" cy="375"/>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smtClean="0">
                  <a:ln>
                    <a:noFill/>
                  </a:ln>
                  <a:solidFill>
                    <a:schemeClr val="bg1"/>
                  </a:solidFill>
                  <a:effectLst/>
                  <a:latin typeface="Times New Roman" pitchFamily="18" charset="0"/>
                  <a:ea typeface="Arial" pitchFamily="34" charset="0"/>
                  <a:cs typeface="Times New Roman" pitchFamily="18" charset="0"/>
                </a:rPr>
                <a:t>1</a:t>
              </a:r>
              <a:endParaRPr kumimoji="0" lang="fr-FR" sz="2400" b="0" i="0" u="none" strike="noStrike" cap="none" normalizeH="0" baseline="0" smtClean="0">
                <a:ln>
                  <a:noFill/>
                </a:ln>
                <a:solidFill>
                  <a:schemeClr val="bg1"/>
                </a:solidFill>
                <a:effectLst/>
                <a:latin typeface="Times New Roman" pitchFamily="18" charset="0"/>
                <a:cs typeface="Times New Roman" pitchFamily="18" charset="0"/>
              </a:endParaRPr>
            </a:p>
          </p:txBody>
        </p:sp>
        <p:sp>
          <p:nvSpPr>
            <p:cNvPr id="82976" name="Text Box 32"/>
            <p:cNvSpPr txBox="1">
              <a:spLocks noChangeArrowheads="1"/>
            </p:cNvSpPr>
            <p:nvPr/>
          </p:nvSpPr>
          <p:spPr bwMode="auto">
            <a:xfrm>
              <a:off x="9493" y="14747"/>
              <a:ext cx="540" cy="375"/>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x</a:t>
              </a:r>
              <a:endParaRPr kumimoji="0" lang="fr-FR" sz="24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82977" name="Text Box 33"/>
            <p:cNvSpPr txBox="1">
              <a:spLocks noChangeArrowheads="1"/>
            </p:cNvSpPr>
            <p:nvPr/>
          </p:nvSpPr>
          <p:spPr bwMode="auto">
            <a:xfrm>
              <a:off x="9958" y="14582"/>
              <a:ext cx="525" cy="375"/>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smtClean="0">
                  <a:ln>
                    <a:noFill/>
                  </a:ln>
                  <a:solidFill>
                    <a:schemeClr val="bg1"/>
                  </a:solidFill>
                  <a:effectLst/>
                  <a:latin typeface="Times New Roman" pitchFamily="18" charset="0"/>
                  <a:ea typeface="Arial" pitchFamily="34" charset="0"/>
                  <a:cs typeface="Times New Roman" pitchFamily="18" charset="0"/>
                </a:rPr>
                <a:t>-1</a:t>
              </a:r>
              <a:endParaRPr kumimoji="0" lang="fr-FR" sz="2400" b="0" i="0" u="none" strike="noStrike" cap="none" normalizeH="0" baseline="0" smtClean="0">
                <a:ln>
                  <a:noFill/>
                </a:ln>
                <a:solidFill>
                  <a:schemeClr val="bg1"/>
                </a:solidFill>
                <a:effectLst/>
                <a:latin typeface="Times New Roman" pitchFamily="18" charset="0"/>
                <a:cs typeface="Times New Roman" pitchFamily="18" charset="0"/>
              </a:endParaRPr>
            </a:p>
          </p:txBody>
        </p:sp>
        <p:cxnSp>
          <p:nvCxnSpPr>
            <p:cNvPr id="82978" name="AutoShape 34"/>
            <p:cNvCxnSpPr>
              <a:cxnSpLocks noChangeShapeType="1"/>
            </p:cNvCxnSpPr>
            <p:nvPr/>
          </p:nvCxnSpPr>
          <p:spPr bwMode="auto">
            <a:xfrm>
              <a:off x="9583" y="14816"/>
              <a:ext cx="270" cy="0"/>
            </a:xfrm>
            <a:prstGeom prst="straightConnector1">
              <a:avLst/>
            </a:prstGeom>
            <a:noFill/>
            <a:ln w="9525">
              <a:solidFill>
                <a:srgbClr val="000000"/>
              </a:solidFill>
              <a:round/>
              <a:headEnd/>
              <a:tailEnd/>
            </a:ln>
          </p:spPr>
        </p:cxnSp>
      </p:grpSp>
      <p:sp>
        <p:nvSpPr>
          <p:cNvPr id="82979" name="Rectangle 35"/>
          <p:cNvSpPr>
            <a:spLocks noChangeArrowheads="1"/>
          </p:cNvSpPr>
          <p:nvPr/>
        </p:nvSpPr>
        <p:spPr bwMode="auto">
          <a:xfrm>
            <a:off x="533400" y="6320135"/>
            <a:ext cx="5638800" cy="46166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0" eaLnBrk="1" fontAlgn="base" latinLnBrk="0" hangingPunct="1">
              <a:lnSpc>
                <a:spcPct val="100000"/>
              </a:lnSpc>
              <a:spcBef>
                <a:spcPct val="0"/>
              </a:spcBef>
              <a:spcAft>
                <a:spcPct val="0"/>
              </a:spcAft>
              <a:buClrTx/>
              <a:buSzTx/>
              <a:buFontTx/>
              <a:buNone/>
              <a:tabLst/>
            </a:pPr>
            <a:r>
              <a:rPr kumimoji="0" lang="en-US" sz="2400" b="1"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Δ'</a:t>
            </a:r>
            <a:r>
              <a:rPr kumimoji="0" lang="fr-FR" sz="2400" b="1"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 (-1000)</a:t>
            </a:r>
            <a:r>
              <a:rPr kumimoji="0" lang="fr-FR" sz="2400" b="1" i="0" u="none" strike="noStrike" cap="none" normalizeH="0" baseline="30000" dirty="0" smtClean="0">
                <a:ln>
                  <a:noFill/>
                </a:ln>
                <a:solidFill>
                  <a:schemeClr val="bg1"/>
                </a:solidFill>
                <a:effectLst/>
                <a:latin typeface="Times New Roman" pitchFamily="18" charset="0"/>
                <a:ea typeface="Times New Roman" pitchFamily="18" charset="0"/>
                <a:cs typeface="Times New Roman" pitchFamily="18" charset="0"/>
              </a:rPr>
              <a:t>2</a:t>
            </a:r>
            <a:r>
              <a:rPr kumimoji="0" lang="fr-FR" sz="2400" b="1"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(2950)(-1000)= 3950000&gt; 0</a:t>
            </a:r>
            <a:endParaRPr kumimoji="0" lang="fr-FR" sz="24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38" name="Rectangle 37"/>
          <p:cNvSpPr/>
          <p:nvPr/>
        </p:nvSpPr>
        <p:spPr>
          <a:xfrm>
            <a:off x="685800" y="5867400"/>
            <a:ext cx="3472425" cy="461665"/>
          </a:xfrm>
          <a:prstGeom prst="rect">
            <a:avLst/>
          </a:prstGeom>
        </p:spPr>
        <p:txBody>
          <a:bodyPr wrap="none">
            <a:spAutoFit/>
          </a:bodyPr>
          <a:lstStyle/>
          <a:p>
            <a:pPr lvl="0" algn="just" fontAlgn="base">
              <a:spcBef>
                <a:spcPct val="0"/>
              </a:spcBef>
              <a:spcAft>
                <a:spcPts val="1000"/>
              </a:spcAft>
            </a:pPr>
            <a:r>
              <a:rPr lang="fr-FR" sz="2400" b="1" dirty="0" smtClean="0">
                <a:solidFill>
                  <a:schemeClr val="bg1"/>
                </a:solidFill>
                <a:latin typeface="Times New Roman" pitchFamily="18" charset="0"/>
                <a:ea typeface="Arial" pitchFamily="34" charset="0"/>
                <a:cs typeface="Times New Roman" pitchFamily="18" charset="0"/>
              </a:rPr>
              <a:t>2950 X</a:t>
            </a:r>
            <a:r>
              <a:rPr lang="fr-FR" sz="2400" b="1" baseline="30000" dirty="0" smtClean="0">
                <a:solidFill>
                  <a:schemeClr val="bg1"/>
                </a:solidFill>
                <a:latin typeface="Times New Roman" pitchFamily="18" charset="0"/>
                <a:ea typeface="Arial" pitchFamily="34" charset="0"/>
                <a:cs typeface="Times New Roman" pitchFamily="18" charset="0"/>
              </a:rPr>
              <a:t>2 </a:t>
            </a:r>
            <a:r>
              <a:rPr lang="fr-FR" sz="2400" b="1" dirty="0" smtClean="0">
                <a:solidFill>
                  <a:schemeClr val="bg1"/>
                </a:solidFill>
                <a:latin typeface="Times New Roman" pitchFamily="18" charset="0"/>
                <a:ea typeface="Arial" pitchFamily="34" charset="0"/>
                <a:cs typeface="Times New Roman" pitchFamily="18" charset="0"/>
              </a:rPr>
              <a:t>-2000 X</a:t>
            </a:r>
            <a:r>
              <a:rPr lang="ar-DZ" sz="2400" b="1" dirty="0" smtClean="0">
                <a:solidFill>
                  <a:schemeClr val="bg1"/>
                </a:solidFill>
                <a:latin typeface="Times New Roman" pitchFamily="18" charset="0"/>
                <a:ea typeface="Arial" pitchFamily="34" charset="0"/>
                <a:cs typeface="Times New Roman" pitchFamily="18" charset="0"/>
              </a:rPr>
              <a:t> </a:t>
            </a:r>
            <a:r>
              <a:rPr lang="fr-FR" sz="2400" b="1" dirty="0" smtClean="0">
                <a:solidFill>
                  <a:schemeClr val="bg1"/>
                </a:solidFill>
                <a:latin typeface="Times New Roman" pitchFamily="18" charset="0"/>
                <a:ea typeface="Arial" pitchFamily="34" charset="0"/>
                <a:cs typeface="Times New Roman" pitchFamily="18" charset="0"/>
              </a:rPr>
              <a:t>-1000 =0</a:t>
            </a:r>
            <a:endParaRPr lang="fr-FR" sz="2400" dirty="0" smtClean="0">
              <a:solidFill>
                <a:schemeClr val="bg1"/>
              </a:solidFill>
              <a:latin typeface="Times New Roman" pitchFamily="18" charset="0"/>
              <a:cs typeface="Times New Roman" pitchFamily="18" charset="0"/>
            </a:endParaRPr>
          </a:p>
        </p:txBody>
      </p:sp>
    </p:spTree>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0" name="Groupe 19"/>
          <p:cNvGrpSpPr/>
          <p:nvPr/>
        </p:nvGrpSpPr>
        <p:grpSpPr>
          <a:xfrm>
            <a:off x="76200" y="1371600"/>
            <a:ext cx="9067800" cy="838496"/>
            <a:chOff x="76200" y="1371600"/>
            <a:chExt cx="9067800" cy="838496"/>
          </a:xfrm>
        </p:grpSpPr>
        <p:grpSp>
          <p:nvGrpSpPr>
            <p:cNvPr id="10" name="Group 2"/>
            <p:cNvGrpSpPr>
              <a:grpSpLocks/>
            </p:cNvGrpSpPr>
            <p:nvPr/>
          </p:nvGrpSpPr>
          <p:grpSpPr bwMode="auto">
            <a:xfrm>
              <a:off x="76200" y="1371600"/>
              <a:ext cx="4420000" cy="838496"/>
              <a:chOff x="703" y="14861"/>
              <a:chExt cx="3400" cy="606"/>
            </a:xfrm>
          </p:grpSpPr>
          <p:sp>
            <p:nvSpPr>
              <p:cNvPr id="11" name="Text Box 3"/>
              <p:cNvSpPr txBox="1">
                <a:spLocks noChangeArrowheads="1"/>
              </p:cNvSpPr>
              <p:nvPr/>
            </p:nvSpPr>
            <p:spPr bwMode="auto">
              <a:xfrm>
                <a:off x="703" y="14957"/>
                <a:ext cx="586" cy="40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just"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X</a:t>
                </a:r>
                <a:r>
                  <a:rPr kumimoji="0" lang="fr-FR" sz="2400" b="1" i="0" u="none" strike="noStrike" cap="none" normalizeH="0" baseline="-25000" dirty="0" smtClean="0">
                    <a:ln>
                      <a:noFill/>
                    </a:ln>
                    <a:solidFill>
                      <a:schemeClr val="bg1"/>
                    </a:solidFill>
                    <a:effectLst/>
                    <a:latin typeface="Times New Roman" pitchFamily="18" charset="0"/>
                    <a:ea typeface="Arial" pitchFamily="34" charset="0"/>
                    <a:cs typeface="Times New Roman" pitchFamily="18" charset="0"/>
                  </a:rPr>
                  <a:t>2</a:t>
                </a: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 </a:t>
                </a:r>
                <a:endParaRPr kumimoji="0" lang="fr-FR" sz="24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12" name="Text Box 4"/>
              <p:cNvSpPr txBox="1">
                <a:spLocks noChangeArrowheads="1"/>
              </p:cNvSpPr>
              <p:nvPr/>
            </p:nvSpPr>
            <p:spPr bwMode="auto">
              <a:xfrm>
                <a:off x="1303" y="14861"/>
                <a:ext cx="1569" cy="33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just"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1000+1987.46</a:t>
                </a:r>
                <a:endParaRPr kumimoji="0" lang="fr-FR" sz="24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13" name="Text Box 5"/>
              <p:cNvSpPr txBox="1">
                <a:spLocks noChangeArrowheads="1"/>
              </p:cNvSpPr>
              <p:nvPr/>
            </p:nvSpPr>
            <p:spPr bwMode="auto">
              <a:xfrm>
                <a:off x="1648" y="15182"/>
                <a:ext cx="696" cy="285"/>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just"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2950</a:t>
                </a:r>
                <a:endParaRPr kumimoji="0" lang="fr-FR" sz="2400" b="0" i="0" u="none" strike="noStrike" cap="none" normalizeH="0" baseline="0" dirty="0" smtClean="0">
                  <a:ln>
                    <a:noFill/>
                  </a:ln>
                  <a:solidFill>
                    <a:schemeClr val="bg1"/>
                  </a:solidFill>
                  <a:effectLst/>
                  <a:latin typeface="Times New Roman" pitchFamily="18" charset="0"/>
                  <a:cs typeface="Times New Roman" pitchFamily="18" charset="0"/>
                </a:endParaRPr>
              </a:p>
            </p:txBody>
          </p:sp>
          <p:cxnSp>
            <p:nvCxnSpPr>
              <p:cNvPr id="14" name="AutoShape 6"/>
              <p:cNvCxnSpPr>
                <a:cxnSpLocks noChangeShapeType="1"/>
              </p:cNvCxnSpPr>
              <p:nvPr/>
            </p:nvCxnSpPr>
            <p:spPr bwMode="auto">
              <a:xfrm>
                <a:off x="1423" y="15182"/>
                <a:ext cx="1380" cy="0"/>
              </a:xfrm>
              <a:prstGeom prst="straightConnector1">
                <a:avLst/>
              </a:prstGeom>
              <a:noFill/>
              <a:ln w="9525">
                <a:solidFill>
                  <a:srgbClr val="000000"/>
                </a:solidFill>
                <a:round/>
                <a:headEnd/>
                <a:tailEnd/>
              </a:ln>
            </p:spPr>
          </p:cxnSp>
          <p:sp>
            <p:nvSpPr>
              <p:cNvPr id="15" name="Text Box 7"/>
              <p:cNvSpPr txBox="1">
                <a:spLocks noChangeArrowheads="1"/>
              </p:cNvSpPr>
              <p:nvPr/>
            </p:nvSpPr>
            <p:spPr bwMode="auto">
              <a:xfrm>
                <a:off x="2833" y="14957"/>
                <a:ext cx="1270" cy="345"/>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algn="just" fontAlgn="base">
                  <a:spcBef>
                    <a:spcPct val="0"/>
                  </a:spcBef>
                  <a:spcAft>
                    <a:spcPts val="1000"/>
                  </a:spcAft>
                </a:pP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 </a:t>
                </a:r>
                <a:r>
                  <a:rPr lang="en-US" sz="2400" b="1" dirty="0" smtClean="0">
                    <a:solidFill>
                      <a:schemeClr val="bg1"/>
                    </a:solidFill>
                  </a:rPr>
                  <a:t>≅</a:t>
                </a:r>
                <a:r>
                  <a:rPr lang="ar-SA" sz="2400" b="1" dirty="0" smtClean="0">
                    <a:solidFill>
                      <a:schemeClr val="bg1"/>
                    </a:solidFill>
                  </a:rPr>
                  <a:t>1</a:t>
                </a:r>
                <a:r>
                  <a:rPr lang="en-US" sz="2400" b="1" dirty="0" smtClean="0">
                    <a:solidFill>
                      <a:schemeClr val="bg1"/>
                    </a:solidFill>
                  </a:rPr>
                  <a:t>.01&gt;0</a:t>
                </a:r>
                <a:endParaRPr kumimoji="0" lang="fr-FR" sz="2400" b="0" i="0" u="none" strike="noStrike" cap="none" normalizeH="0" baseline="0" dirty="0" smtClean="0">
                  <a:ln>
                    <a:noFill/>
                  </a:ln>
                  <a:solidFill>
                    <a:schemeClr val="bg1"/>
                  </a:solidFill>
                  <a:effectLst/>
                  <a:latin typeface="Times New Roman" pitchFamily="18" charset="0"/>
                  <a:cs typeface="Times New Roman" pitchFamily="18" charset="0"/>
                </a:endParaRPr>
              </a:p>
            </p:txBody>
          </p:sp>
        </p:grpSp>
        <p:sp>
          <p:nvSpPr>
            <p:cNvPr id="83977" name="Text Box 9"/>
            <p:cNvSpPr txBox="1">
              <a:spLocks noChangeArrowheads="1"/>
            </p:cNvSpPr>
            <p:nvPr/>
          </p:nvSpPr>
          <p:spPr bwMode="auto">
            <a:xfrm>
              <a:off x="5105400" y="1524000"/>
              <a:ext cx="4038600" cy="45720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just"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TIR</a:t>
              </a:r>
              <a:r>
                <a:rPr kumimoji="0" lang="fr-FR" sz="2400" b="1" i="0" u="none" strike="noStrike" cap="none" normalizeH="0" baseline="-25000" dirty="0" smtClean="0">
                  <a:ln>
                    <a:noFill/>
                  </a:ln>
                  <a:solidFill>
                    <a:schemeClr val="bg1"/>
                  </a:solidFill>
                  <a:effectLst/>
                  <a:latin typeface="Times New Roman" pitchFamily="18" charset="0"/>
                  <a:ea typeface="Arial" pitchFamily="34" charset="0"/>
                  <a:cs typeface="Times New Roman" pitchFamily="18" charset="0"/>
                </a:rPr>
                <a:t>1</a:t>
              </a: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 -0.01≅ -1% &lt;0 </a:t>
              </a:r>
              <a:r>
                <a:rPr kumimoji="0" lang="ar-DZ" sz="24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مرفوض</a:t>
              </a: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     </a:t>
              </a:r>
              <a:endParaRPr kumimoji="0" lang="fr-FR" sz="24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18" name="Flèche droite 626"/>
            <p:cNvSpPr>
              <a:spLocks noChangeArrowheads="1"/>
            </p:cNvSpPr>
            <p:nvPr/>
          </p:nvSpPr>
          <p:spPr bwMode="auto">
            <a:xfrm>
              <a:off x="4648200" y="1600200"/>
              <a:ext cx="285750" cy="152400"/>
            </a:xfrm>
            <a:prstGeom prst="rightArrow">
              <a:avLst>
                <a:gd name="adj1" fmla="val 50000"/>
                <a:gd name="adj2" fmla="val 107691"/>
              </a:avLst>
            </a:prstGeom>
            <a:solidFill>
              <a:srgbClr val="000000"/>
            </a:solidFill>
            <a:ln w="25400">
              <a:solidFill>
                <a:srgbClr val="000000"/>
              </a:solidFill>
              <a:miter lim="800000"/>
              <a:headEnd/>
              <a:tailEnd/>
            </a:ln>
          </p:spPr>
          <p:txBody>
            <a:bodyPr vert="horz" wrap="square" lIns="91440" tIns="45720" rIns="91440" bIns="45720" numCol="1" anchor="ctr" anchorCtr="0" compatLnSpc="1">
              <a:prstTxWarp prst="textNoShape">
                <a:avLst/>
              </a:prstTxWarp>
            </a:bodyPr>
            <a:lstStyle/>
            <a:p>
              <a:endParaRPr lang="fr-FR"/>
            </a:p>
          </p:txBody>
        </p:sp>
      </p:grpSp>
      <p:grpSp>
        <p:nvGrpSpPr>
          <p:cNvPr id="21" name="Groupe 20"/>
          <p:cNvGrpSpPr/>
          <p:nvPr/>
        </p:nvGrpSpPr>
        <p:grpSpPr>
          <a:xfrm>
            <a:off x="76200" y="228588"/>
            <a:ext cx="9067800" cy="838496"/>
            <a:chOff x="76200" y="228588"/>
            <a:chExt cx="9067800" cy="838496"/>
          </a:xfrm>
        </p:grpSpPr>
        <p:grpSp>
          <p:nvGrpSpPr>
            <p:cNvPr id="83970" name="Group 2"/>
            <p:cNvGrpSpPr>
              <a:grpSpLocks/>
            </p:cNvGrpSpPr>
            <p:nvPr/>
          </p:nvGrpSpPr>
          <p:grpSpPr bwMode="auto">
            <a:xfrm>
              <a:off x="76200" y="228588"/>
              <a:ext cx="4648800" cy="838496"/>
              <a:chOff x="703" y="14861"/>
              <a:chExt cx="3576" cy="606"/>
            </a:xfrm>
          </p:grpSpPr>
          <p:sp>
            <p:nvSpPr>
              <p:cNvPr id="83971" name="Text Box 3"/>
              <p:cNvSpPr txBox="1">
                <a:spLocks noChangeArrowheads="1"/>
              </p:cNvSpPr>
              <p:nvPr/>
            </p:nvSpPr>
            <p:spPr bwMode="auto">
              <a:xfrm>
                <a:off x="703" y="14957"/>
                <a:ext cx="586" cy="40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just"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smtClean="0">
                    <a:ln>
                      <a:noFill/>
                    </a:ln>
                    <a:solidFill>
                      <a:schemeClr val="bg1"/>
                    </a:solidFill>
                    <a:effectLst/>
                    <a:latin typeface="Times New Roman" pitchFamily="18" charset="0"/>
                    <a:ea typeface="Arial" pitchFamily="34" charset="0"/>
                    <a:cs typeface="Times New Roman" pitchFamily="18" charset="0"/>
                  </a:rPr>
                  <a:t>X</a:t>
                </a:r>
                <a:r>
                  <a:rPr kumimoji="0" lang="fr-FR" sz="2400" b="1" i="0" u="none" strike="noStrike" cap="none" normalizeH="0" baseline="-25000" smtClean="0">
                    <a:ln>
                      <a:noFill/>
                    </a:ln>
                    <a:solidFill>
                      <a:schemeClr val="bg1"/>
                    </a:solidFill>
                    <a:effectLst/>
                    <a:latin typeface="Times New Roman" pitchFamily="18" charset="0"/>
                    <a:ea typeface="Arial" pitchFamily="34" charset="0"/>
                    <a:cs typeface="Times New Roman" pitchFamily="18" charset="0"/>
                  </a:rPr>
                  <a:t>1</a:t>
                </a:r>
                <a:r>
                  <a:rPr kumimoji="0" lang="fr-FR" sz="2400" b="1" i="0" u="none" strike="noStrike" cap="none" normalizeH="0" baseline="0" smtClean="0">
                    <a:ln>
                      <a:noFill/>
                    </a:ln>
                    <a:solidFill>
                      <a:schemeClr val="bg1"/>
                    </a:solidFill>
                    <a:effectLst/>
                    <a:latin typeface="Times New Roman" pitchFamily="18" charset="0"/>
                    <a:ea typeface="Arial" pitchFamily="34" charset="0"/>
                    <a:cs typeface="Times New Roman" pitchFamily="18" charset="0"/>
                  </a:rPr>
                  <a:t>= </a:t>
                </a:r>
                <a:endParaRPr kumimoji="0" lang="fr-FR" sz="2400" b="0" i="0" u="none" strike="noStrike" cap="none" normalizeH="0" baseline="0" smtClean="0">
                  <a:ln>
                    <a:noFill/>
                  </a:ln>
                  <a:solidFill>
                    <a:schemeClr val="bg1"/>
                  </a:solidFill>
                  <a:effectLst/>
                  <a:latin typeface="Times New Roman" pitchFamily="18" charset="0"/>
                  <a:cs typeface="Times New Roman" pitchFamily="18" charset="0"/>
                </a:endParaRPr>
              </a:p>
            </p:txBody>
          </p:sp>
          <p:sp>
            <p:nvSpPr>
              <p:cNvPr id="83972" name="Text Box 4"/>
              <p:cNvSpPr txBox="1">
                <a:spLocks noChangeArrowheads="1"/>
              </p:cNvSpPr>
              <p:nvPr/>
            </p:nvSpPr>
            <p:spPr bwMode="auto">
              <a:xfrm>
                <a:off x="1303" y="14861"/>
                <a:ext cx="1569" cy="33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just"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1000-1987.46</a:t>
                </a:r>
                <a:endParaRPr kumimoji="0" lang="fr-FR" sz="24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83973" name="Text Box 5"/>
              <p:cNvSpPr txBox="1">
                <a:spLocks noChangeArrowheads="1"/>
              </p:cNvSpPr>
              <p:nvPr/>
            </p:nvSpPr>
            <p:spPr bwMode="auto">
              <a:xfrm>
                <a:off x="1648" y="15182"/>
                <a:ext cx="696" cy="285"/>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just"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2950</a:t>
                </a:r>
                <a:endParaRPr kumimoji="0" lang="fr-FR" sz="2400" b="0" i="0" u="none" strike="noStrike" cap="none" normalizeH="0" baseline="0" dirty="0" smtClean="0">
                  <a:ln>
                    <a:noFill/>
                  </a:ln>
                  <a:solidFill>
                    <a:schemeClr val="bg1"/>
                  </a:solidFill>
                  <a:effectLst/>
                  <a:latin typeface="Times New Roman" pitchFamily="18" charset="0"/>
                  <a:cs typeface="Times New Roman" pitchFamily="18" charset="0"/>
                </a:endParaRPr>
              </a:p>
            </p:txBody>
          </p:sp>
          <p:cxnSp>
            <p:nvCxnSpPr>
              <p:cNvPr id="83974" name="AutoShape 6"/>
              <p:cNvCxnSpPr>
                <a:cxnSpLocks noChangeShapeType="1"/>
              </p:cNvCxnSpPr>
              <p:nvPr/>
            </p:nvCxnSpPr>
            <p:spPr bwMode="auto">
              <a:xfrm>
                <a:off x="1423" y="15182"/>
                <a:ext cx="1380" cy="0"/>
              </a:xfrm>
              <a:prstGeom prst="straightConnector1">
                <a:avLst/>
              </a:prstGeom>
              <a:noFill/>
              <a:ln w="9525">
                <a:solidFill>
                  <a:srgbClr val="000000"/>
                </a:solidFill>
                <a:round/>
                <a:headEnd/>
                <a:tailEnd/>
              </a:ln>
            </p:spPr>
          </p:cxnSp>
          <p:sp>
            <p:nvSpPr>
              <p:cNvPr id="83975" name="Text Box 7"/>
              <p:cNvSpPr txBox="1">
                <a:spLocks noChangeArrowheads="1"/>
              </p:cNvSpPr>
              <p:nvPr/>
            </p:nvSpPr>
            <p:spPr bwMode="auto">
              <a:xfrm>
                <a:off x="2833" y="14957"/>
                <a:ext cx="1446" cy="345"/>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just"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 -0.3347&lt;0</a:t>
                </a:r>
                <a:endParaRPr kumimoji="0" lang="fr-FR" sz="2400" b="0" i="0" u="none" strike="noStrike" cap="none" normalizeH="0" baseline="0" dirty="0" smtClean="0">
                  <a:ln>
                    <a:noFill/>
                  </a:ln>
                  <a:solidFill>
                    <a:schemeClr val="bg1"/>
                  </a:solidFill>
                  <a:effectLst/>
                  <a:latin typeface="Times New Roman" pitchFamily="18" charset="0"/>
                  <a:cs typeface="Times New Roman" pitchFamily="18" charset="0"/>
                </a:endParaRPr>
              </a:p>
            </p:txBody>
          </p:sp>
        </p:grpSp>
        <p:sp>
          <p:nvSpPr>
            <p:cNvPr id="83976" name="Text Box 8"/>
            <p:cNvSpPr txBox="1">
              <a:spLocks noChangeArrowheads="1"/>
            </p:cNvSpPr>
            <p:nvPr/>
          </p:nvSpPr>
          <p:spPr bwMode="auto">
            <a:xfrm>
              <a:off x="5105400" y="381000"/>
              <a:ext cx="4038600" cy="45720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just"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TIR</a:t>
              </a:r>
              <a:r>
                <a:rPr kumimoji="0" lang="fr-FR" sz="2400" b="1" i="0" u="none" strike="noStrike" cap="none" normalizeH="0" baseline="-25000" dirty="0" smtClean="0">
                  <a:ln>
                    <a:noFill/>
                  </a:ln>
                  <a:solidFill>
                    <a:schemeClr val="bg1"/>
                  </a:solidFill>
                  <a:effectLst/>
                  <a:latin typeface="Times New Roman" pitchFamily="18" charset="0"/>
                  <a:ea typeface="Arial" pitchFamily="34" charset="0"/>
                  <a:cs typeface="Times New Roman" pitchFamily="18" charset="0"/>
                </a:rPr>
                <a:t>1</a:t>
              </a: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 -4≅ -400% &lt;0 </a:t>
              </a:r>
              <a:r>
                <a:rPr kumimoji="0" lang="ar-DZ" sz="24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مرفوض</a:t>
              </a: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     </a:t>
              </a:r>
              <a:endParaRPr kumimoji="0" lang="fr-FR" sz="24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19" name="Flèche droite 626"/>
            <p:cNvSpPr>
              <a:spLocks noChangeArrowheads="1"/>
            </p:cNvSpPr>
            <p:nvPr/>
          </p:nvSpPr>
          <p:spPr bwMode="auto">
            <a:xfrm>
              <a:off x="4800600" y="533400"/>
              <a:ext cx="285750" cy="152400"/>
            </a:xfrm>
            <a:prstGeom prst="rightArrow">
              <a:avLst>
                <a:gd name="adj1" fmla="val 50000"/>
                <a:gd name="adj2" fmla="val 107691"/>
              </a:avLst>
            </a:prstGeom>
            <a:solidFill>
              <a:srgbClr val="000000"/>
            </a:solidFill>
            <a:ln w="25400">
              <a:solidFill>
                <a:srgbClr val="000000"/>
              </a:solidFill>
              <a:miter lim="800000"/>
              <a:headEnd/>
              <a:tailEnd/>
            </a:ln>
          </p:spPr>
          <p:txBody>
            <a:bodyPr vert="horz" wrap="square" lIns="91440" tIns="45720" rIns="91440" bIns="45720" numCol="1" anchor="ctr" anchorCtr="0" compatLnSpc="1">
              <a:prstTxWarp prst="textNoShape">
                <a:avLst/>
              </a:prstTxWarp>
            </a:bodyPr>
            <a:lstStyle/>
            <a:p>
              <a:endParaRPr lang="fr-FR"/>
            </a:p>
          </p:txBody>
        </p:sp>
      </p:grpSp>
      <p:sp>
        <p:nvSpPr>
          <p:cNvPr id="83978" name="Rectangle 10"/>
          <p:cNvSpPr>
            <a:spLocks noChangeArrowheads="1"/>
          </p:cNvSpPr>
          <p:nvPr/>
        </p:nvSpPr>
        <p:spPr bwMode="auto">
          <a:xfrm>
            <a:off x="152400" y="2438400"/>
            <a:ext cx="8534400" cy="181588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152400" algn="justLow" defTabSz="914400" rtl="1" eaLnBrk="1" fontAlgn="base" latinLnBrk="0" hangingPunct="1">
              <a:lnSpc>
                <a:spcPct val="100000"/>
              </a:lnSpc>
              <a:spcBef>
                <a:spcPct val="0"/>
              </a:spcBef>
              <a:spcAft>
                <a:spcPct val="0"/>
              </a:spcAft>
              <a:buClrTx/>
              <a:buSzTx/>
              <a:buFontTx/>
              <a:buNone/>
              <a:tabLst/>
            </a:pPr>
            <a:r>
              <a:rPr kumimoji="0" lang="ar-DZ" sz="2800" b="1"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لا يمكن لمعدل الخصم أن يكون سالبا، لأن ذلك يعني أن أصحاب رأس المال يقدمون رأس المال للمشروع، كما يقدمون له مكافأة عن رأس المال، وهذا غير منطقي، لأنه يحول معدل الخصم (تكلفة رأس المال) إلى معدل عائد يحصل عليه المشروع من مقدمي رأس المال( بنك ومساهمين).</a:t>
            </a:r>
            <a:endParaRPr kumimoji="0" lang="fr-FR" sz="2800" b="1"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23" name="Rectangle 10"/>
          <p:cNvSpPr>
            <a:spLocks noChangeArrowheads="1"/>
          </p:cNvSpPr>
          <p:nvPr/>
        </p:nvSpPr>
        <p:spPr bwMode="auto">
          <a:xfrm>
            <a:off x="152400" y="4661118"/>
            <a:ext cx="8534400" cy="138499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lvl="0" indent="152400" algn="justLow" rtl="1" eaLnBrk="0" fontAlgn="base" hangingPunct="0">
              <a:spcBef>
                <a:spcPct val="0"/>
              </a:spcBef>
              <a:spcAft>
                <a:spcPct val="0"/>
              </a:spcAft>
            </a:pPr>
            <a:r>
              <a:rPr kumimoji="0" lang="ar-DZ" sz="2800" b="1" i="0" u="none" strike="noStrike" cap="none" normalizeH="0" dirty="0" smtClean="0">
                <a:ln>
                  <a:noFill/>
                </a:ln>
                <a:solidFill>
                  <a:schemeClr val="bg1"/>
                </a:solidFill>
                <a:effectLst/>
                <a:latin typeface="Times New Roman" pitchFamily="18" charset="0"/>
                <a:ea typeface="Times New Roman" pitchFamily="18" charset="0"/>
                <a:cs typeface="Times New Roman" pitchFamily="18" charset="0"/>
              </a:rPr>
              <a:t>   </a:t>
            </a:r>
            <a:r>
              <a:rPr kumimoji="0" lang="ar-DZ" sz="2800" b="1"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نلاحظ أنه لا توجد قيم لـ </a:t>
            </a:r>
            <a:r>
              <a:rPr kumimoji="0" lang="en-US" sz="2800" b="1"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TIR</a:t>
            </a:r>
            <a:r>
              <a:rPr kumimoji="0" lang="ar-DZ" sz="2800" b="1"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وبما أن معامل </a:t>
            </a:r>
            <a:r>
              <a:rPr kumimoji="0" lang="en-US" sz="2800" b="1"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X</a:t>
            </a:r>
            <a:r>
              <a:rPr kumimoji="0" lang="en-US" sz="2800" b="1" i="0" u="none" strike="noStrike" cap="none" normalizeH="0" baseline="30000" dirty="0" smtClean="0">
                <a:ln>
                  <a:noFill/>
                </a:ln>
                <a:solidFill>
                  <a:schemeClr val="bg1"/>
                </a:solidFill>
                <a:effectLst/>
                <a:latin typeface="Times New Roman" pitchFamily="18" charset="0"/>
                <a:ea typeface="Times New Roman" pitchFamily="18" charset="0"/>
                <a:cs typeface="Times New Roman" pitchFamily="18" charset="0"/>
              </a:rPr>
              <a:t>2</a:t>
            </a:r>
            <a:r>
              <a:rPr kumimoji="0" lang="ar-DZ" sz="2800" b="1"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هو 2950 موجب، والمعادلة ينعدم في -0.01 </a:t>
            </a:r>
            <a:r>
              <a:rPr kumimoji="0" lang="ar-DZ" sz="2800" b="1"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و</a:t>
            </a:r>
            <a:r>
              <a:rPr kumimoji="0" lang="ar-DZ" sz="2800" b="1"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- 4، فإن منحنى تغير القيمة الحالية الصفية بدلالة معدل الخصم تكون كما في الشكل:</a:t>
            </a:r>
            <a:endParaRPr kumimoji="0" lang="en-US" sz="2800" b="1" i="0" u="none" strike="noStrike" cap="none" normalizeH="0" baseline="0" dirty="0" smtClean="0">
              <a:ln>
                <a:noFill/>
              </a:ln>
              <a:solidFill>
                <a:schemeClr val="bg1"/>
              </a:solidFill>
              <a:effectLst/>
              <a:latin typeface="Times New Roman" pitchFamily="18" charset="0"/>
              <a:cs typeface="Times New Roman" pitchFamily="18" charset="0"/>
            </a:endParaRPr>
          </a:p>
        </p:txBody>
      </p:sp>
    </p:spTree>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81000" y="5715000"/>
            <a:ext cx="8534400" cy="461665"/>
          </a:xfrm>
          <a:prstGeom prst="rect">
            <a:avLst/>
          </a:prstGeom>
        </p:spPr>
        <p:txBody>
          <a:bodyPr wrap="square">
            <a:spAutoFit/>
          </a:bodyPr>
          <a:lstStyle/>
          <a:p>
            <a:pPr algn="r" rtl="1"/>
            <a:r>
              <a:rPr lang="ar-DZ" sz="2400" b="1" dirty="0" smtClean="0">
                <a:solidFill>
                  <a:srgbClr val="FF0000"/>
                </a:solidFill>
                <a:latin typeface="Times New Roman" pitchFamily="18" charset="0"/>
                <a:ea typeface="Times New Roman" pitchFamily="18" charset="0"/>
                <a:cs typeface="Times New Roman" pitchFamily="18" charset="0"/>
              </a:rPr>
              <a:t>نلاحظ أنه من أجل </a:t>
            </a:r>
            <a:r>
              <a:rPr lang="en-US" sz="2400" b="1" dirty="0" smtClean="0">
                <a:solidFill>
                  <a:srgbClr val="FF0000"/>
                </a:solidFill>
                <a:latin typeface="Times New Roman" pitchFamily="18" charset="0"/>
                <a:ea typeface="Times New Roman" pitchFamily="18" charset="0"/>
                <a:cs typeface="Times New Roman" pitchFamily="18" charset="0"/>
              </a:rPr>
              <a:t>i</a:t>
            </a:r>
            <a:r>
              <a:rPr lang="ar-DZ" sz="2400" b="1" dirty="0" smtClean="0">
                <a:solidFill>
                  <a:srgbClr val="FF0000"/>
                </a:solidFill>
                <a:latin typeface="Times New Roman" pitchFamily="18" charset="0"/>
                <a:ea typeface="Times New Roman" pitchFamily="18" charset="0"/>
                <a:cs typeface="Times New Roman" pitchFamily="18" charset="0"/>
              </a:rPr>
              <a:t> موجب تكون </a:t>
            </a:r>
            <a:r>
              <a:rPr lang="en-US" sz="2400" b="1" dirty="0" smtClean="0">
                <a:solidFill>
                  <a:srgbClr val="FF0000"/>
                </a:solidFill>
                <a:latin typeface="Times New Roman" pitchFamily="18" charset="0"/>
                <a:ea typeface="Times New Roman" pitchFamily="18" charset="0"/>
                <a:cs typeface="Times New Roman" pitchFamily="18" charset="0"/>
              </a:rPr>
              <a:t>VAN</a:t>
            </a:r>
            <a:r>
              <a:rPr lang="ar-DZ" sz="2400" b="1" dirty="0" smtClean="0">
                <a:solidFill>
                  <a:srgbClr val="FF0000"/>
                </a:solidFill>
                <a:latin typeface="Times New Roman" pitchFamily="18" charset="0"/>
                <a:ea typeface="Times New Roman" pitchFamily="18" charset="0"/>
                <a:cs typeface="Times New Roman" pitchFamily="18" charset="0"/>
              </a:rPr>
              <a:t> سالبة دائما، ومنه لا توجد قيمة لـ </a:t>
            </a:r>
            <a:r>
              <a:rPr lang="en-US" sz="2400" b="1" dirty="0" smtClean="0">
                <a:solidFill>
                  <a:srgbClr val="FF0000"/>
                </a:solidFill>
                <a:latin typeface="Times New Roman" pitchFamily="18" charset="0"/>
                <a:ea typeface="Times New Roman" pitchFamily="18" charset="0"/>
                <a:cs typeface="Times New Roman" pitchFamily="18" charset="0"/>
              </a:rPr>
              <a:t>TIR</a:t>
            </a:r>
            <a:endParaRPr lang="fr-FR" sz="2400" dirty="0">
              <a:solidFill>
                <a:srgbClr val="FF0000"/>
              </a:solidFill>
            </a:endParaRPr>
          </a:p>
        </p:txBody>
      </p:sp>
      <p:graphicFrame>
        <p:nvGraphicFramePr>
          <p:cNvPr id="5" name="Tableau 4"/>
          <p:cNvGraphicFramePr>
            <a:graphicFrameLocks noGrp="1"/>
          </p:cNvGraphicFramePr>
          <p:nvPr/>
        </p:nvGraphicFramePr>
        <p:xfrm>
          <a:off x="0" y="4038600"/>
          <a:ext cx="9143987" cy="1600200"/>
        </p:xfrm>
        <a:graphic>
          <a:graphicData uri="http://schemas.openxmlformats.org/drawingml/2006/table">
            <a:tbl>
              <a:tblPr rtl="1"/>
              <a:tblGrid>
                <a:gridCol w="1371600"/>
                <a:gridCol w="558254"/>
                <a:gridCol w="714168"/>
                <a:gridCol w="714168"/>
                <a:gridCol w="714168"/>
                <a:gridCol w="714168"/>
                <a:gridCol w="713229"/>
                <a:gridCol w="714168"/>
                <a:gridCol w="714168"/>
                <a:gridCol w="714168"/>
                <a:gridCol w="714168"/>
                <a:gridCol w="787560"/>
              </a:tblGrid>
              <a:tr h="408499">
                <a:tc>
                  <a:txBody>
                    <a:bodyPr/>
                    <a:lstStyle/>
                    <a:p>
                      <a:pPr marL="0" marR="0" algn="l" rtl="0">
                        <a:spcBef>
                          <a:spcPts val="0"/>
                        </a:spcBef>
                        <a:spcAft>
                          <a:spcPts val="0"/>
                        </a:spcAft>
                      </a:pPr>
                      <a:r>
                        <a:rPr lang="ar-DZ" sz="2000" b="1" dirty="0">
                          <a:solidFill>
                            <a:schemeClr val="bg1"/>
                          </a:solidFill>
                          <a:latin typeface="Times New Roman" pitchFamily="18" charset="0"/>
                          <a:ea typeface="Times New Roman"/>
                          <a:cs typeface="Times New Roman" pitchFamily="18" charset="0"/>
                        </a:rPr>
                        <a:t>معدل الخصم</a:t>
                      </a:r>
                      <a:endParaRPr lang="fr-FR" sz="2000" dirty="0">
                        <a:solidFill>
                          <a:schemeClr val="bg1"/>
                        </a:solidFill>
                        <a:latin typeface="Times New Roman" pitchFamily="18" charset="0"/>
                        <a:ea typeface="Times New Roman"/>
                        <a:cs typeface="Times New Roman" pitchFamily="18" charset="0"/>
                      </a:endParaRPr>
                    </a:p>
                  </a:txBody>
                  <a:tcPr marL="67747" marR="6774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rtl="1">
                        <a:spcBef>
                          <a:spcPts val="0"/>
                        </a:spcBef>
                        <a:spcAft>
                          <a:spcPts val="0"/>
                        </a:spcAft>
                      </a:pPr>
                      <a:r>
                        <a:rPr lang="ar-DZ" sz="2000" b="1" dirty="0">
                          <a:solidFill>
                            <a:schemeClr val="bg1"/>
                          </a:solidFill>
                          <a:latin typeface="Times New Roman" pitchFamily="18" charset="0"/>
                          <a:ea typeface="Times New Roman"/>
                          <a:cs typeface="Times New Roman" pitchFamily="18" charset="0"/>
                        </a:rPr>
                        <a:t>0%</a:t>
                      </a:r>
                      <a:endParaRPr lang="fr-FR" sz="2000" dirty="0">
                        <a:solidFill>
                          <a:schemeClr val="bg1"/>
                        </a:solidFill>
                        <a:latin typeface="Times New Roman" pitchFamily="18" charset="0"/>
                        <a:ea typeface="Times New Roman"/>
                        <a:cs typeface="Times New Roman" pitchFamily="18" charset="0"/>
                      </a:endParaRPr>
                    </a:p>
                  </a:txBody>
                  <a:tcPr marL="67747" marR="6774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rtl="1">
                        <a:spcBef>
                          <a:spcPts val="0"/>
                        </a:spcBef>
                        <a:spcAft>
                          <a:spcPts val="0"/>
                        </a:spcAft>
                      </a:pPr>
                      <a:r>
                        <a:rPr lang="ar-DZ" sz="2000" b="1" dirty="0">
                          <a:solidFill>
                            <a:schemeClr val="bg1"/>
                          </a:solidFill>
                          <a:latin typeface="Times New Roman" pitchFamily="18" charset="0"/>
                          <a:ea typeface="Times New Roman"/>
                          <a:cs typeface="Times New Roman" pitchFamily="18" charset="0"/>
                        </a:rPr>
                        <a:t>10%</a:t>
                      </a:r>
                      <a:endParaRPr lang="fr-FR" sz="2000" dirty="0">
                        <a:solidFill>
                          <a:schemeClr val="bg1"/>
                        </a:solidFill>
                        <a:latin typeface="Times New Roman" pitchFamily="18" charset="0"/>
                        <a:ea typeface="Times New Roman"/>
                        <a:cs typeface="Times New Roman" pitchFamily="18" charset="0"/>
                      </a:endParaRPr>
                    </a:p>
                  </a:txBody>
                  <a:tcPr marL="67747" marR="6774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rtl="1">
                        <a:spcBef>
                          <a:spcPts val="0"/>
                        </a:spcBef>
                        <a:spcAft>
                          <a:spcPts val="0"/>
                        </a:spcAft>
                      </a:pPr>
                      <a:r>
                        <a:rPr lang="ar-DZ" sz="2000" b="1">
                          <a:solidFill>
                            <a:schemeClr val="bg1"/>
                          </a:solidFill>
                          <a:latin typeface="Times New Roman" pitchFamily="18" charset="0"/>
                          <a:ea typeface="Times New Roman"/>
                          <a:cs typeface="Times New Roman" pitchFamily="18" charset="0"/>
                        </a:rPr>
                        <a:t>20%</a:t>
                      </a:r>
                      <a:endParaRPr lang="fr-FR" sz="2000">
                        <a:solidFill>
                          <a:schemeClr val="bg1"/>
                        </a:solidFill>
                        <a:latin typeface="Times New Roman" pitchFamily="18" charset="0"/>
                        <a:ea typeface="Times New Roman"/>
                        <a:cs typeface="Times New Roman" pitchFamily="18" charset="0"/>
                      </a:endParaRPr>
                    </a:p>
                  </a:txBody>
                  <a:tcPr marL="67747" marR="6774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rtl="1">
                        <a:spcBef>
                          <a:spcPts val="0"/>
                        </a:spcBef>
                        <a:spcAft>
                          <a:spcPts val="0"/>
                        </a:spcAft>
                      </a:pPr>
                      <a:r>
                        <a:rPr lang="ar-DZ" sz="2000" b="1">
                          <a:solidFill>
                            <a:schemeClr val="bg1"/>
                          </a:solidFill>
                          <a:latin typeface="Times New Roman" pitchFamily="18" charset="0"/>
                          <a:ea typeface="Times New Roman"/>
                          <a:cs typeface="Times New Roman" pitchFamily="18" charset="0"/>
                        </a:rPr>
                        <a:t>30%</a:t>
                      </a:r>
                      <a:endParaRPr lang="fr-FR" sz="2000">
                        <a:solidFill>
                          <a:schemeClr val="bg1"/>
                        </a:solidFill>
                        <a:latin typeface="Times New Roman" pitchFamily="18" charset="0"/>
                        <a:ea typeface="Times New Roman"/>
                        <a:cs typeface="Times New Roman" pitchFamily="18" charset="0"/>
                      </a:endParaRPr>
                    </a:p>
                  </a:txBody>
                  <a:tcPr marL="67747" marR="6774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rtl="1">
                        <a:spcBef>
                          <a:spcPts val="0"/>
                        </a:spcBef>
                        <a:spcAft>
                          <a:spcPts val="0"/>
                        </a:spcAft>
                      </a:pPr>
                      <a:r>
                        <a:rPr lang="ar-DZ" sz="2000" b="1">
                          <a:solidFill>
                            <a:schemeClr val="bg1"/>
                          </a:solidFill>
                          <a:latin typeface="Times New Roman" pitchFamily="18" charset="0"/>
                          <a:ea typeface="Times New Roman"/>
                          <a:cs typeface="Times New Roman" pitchFamily="18" charset="0"/>
                        </a:rPr>
                        <a:t>40%</a:t>
                      </a:r>
                      <a:endParaRPr lang="fr-FR" sz="2000">
                        <a:solidFill>
                          <a:schemeClr val="bg1"/>
                        </a:solidFill>
                        <a:latin typeface="Times New Roman" pitchFamily="18" charset="0"/>
                        <a:ea typeface="Times New Roman"/>
                        <a:cs typeface="Times New Roman" pitchFamily="18" charset="0"/>
                      </a:endParaRPr>
                    </a:p>
                  </a:txBody>
                  <a:tcPr marL="67747" marR="6774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rtl="1">
                        <a:spcBef>
                          <a:spcPts val="0"/>
                        </a:spcBef>
                        <a:spcAft>
                          <a:spcPts val="0"/>
                        </a:spcAft>
                      </a:pPr>
                      <a:r>
                        <a:rPr lang="ar-DZ" sz="2000" b="1">
                          <a:solidFill>
                            <a:schemeClr val="bg1"/>
                          </a:solidFill>
                          <a:latin typeface="Times New Roman" pitchFamily="18" charset="0"/>
                          <a:ea typeface="Times New Roman"/>
                          <a:cs typeface="Times New Roman" pitchFamily="18" charset="0"/>
                        </a:rPr>
                        <a:t>50%</a:t>
                      </a:r>
                      <a:endParaRPr lang="fr-FR" sz="2000">
                        <a:solidFill>
                          <a:schemeClr val="bg1"/>
                        </a:solidFill>
                        <a:latin typeface="Times New Roman" pitchFamily="18" charset="0"/>
                        <a:ea typeface="Times New Roman"/>
                        <a:cs typeface="Times New Roman" pitchFamily="18" charset="0"/>
                      </a:endParaRPr>
                    </a:p>
                  </a:txBody>
                  <a:tcPr marL="67747" marR="6774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rtl="1">
                        <a:spcBef>
                          <a:spcPts val="0"/>
                        </a:spcBef>
                        <a:spcAft>
                          <a:spcPts val="0"/>
                        </a:spcAft>
                      </a:pPr>
                      <a:r>
                        <a:rPr lang="ar-DZ" sz="2000" b="1">
                          <a:solidFill>
                            <a:schemeClr val="bg1"/>
                          </a:solidFill>
                          <a:latin typeface="Times New Roman" pitchFamily="18" charset="0"/>
                          <a:ea typeface="Times New Roman"/>
                          <a:cs typeface="Times New Roman" pitchFamily="18" charset="0"/>
                        </a:rPr>
                        <a:t>60%</a:t>
                      </a:r>
                      <a:endParaRPr lang="fr-FR" sz="2000">
                        <a:solidFill>
                          <a:schemeClr val="bg1"/>
                        </a:solidFill>
                        <a:latin typeface="Times New Roman" pitchFamily="18" charset="0"/>
                        <a:ea typeface="Times New Roman"/>
                        <a:cs typeface="Times New Roman" pitchFamily="18" charset="0"/>
                      </a:endParaRPr>
                    </a:p>
                  </a:txBody>
                  <a:tcPr marL="67747" marR="6774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rtl="1">
                        <a:spcBef>
                          <a:spcPts val="0"/>
                        </a:spcBef>
                        <a:spcAft>
                          <a:spcPts val="0"/>
                        </a:spcAft>
                      </a:pPr>
                      <a:r>
                        <a:rPr lang="ar-DZ" sz="2000" b="1">
                          <a:solidFill>
                            <a:schemeClr val="bg1"/>
                          </a:solidFill>
                          <a:latin typeface="Times New Roman" pitchFamily="18" charset="0"/>
                          <a:ea typeface="Times New Roman"/>
                          <a:cs typeface="Times New Roman" pitchFamily="18" charset="0"/>
                        </a:rPr>
                        <a:t>70%</a:t>
                      </a:r>
                      <a:endParaRPr lang="fr-FR" sz="2000">
                        <a:solidFill>
                          <a:schemeClr val="bg1"/>
                        </a:solidFill>
                        <a:latin typeface="Times New Roman" pitchFamily="18" charset="0"/>
                        <a:ea typeface="Times New Roman"/>
                        <a:cs typeface="Times New Roman" pitchFamily="18" charset="0"/>
                      </a:endParaRPr>
                    </a:p>
                  </a:txBody>
                  <a:tcPr marL="67747" marR="6774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rtl="1">
                        <a:spcBef>
                          <a:spcPts val="0"/>
                        </a:spcBef>
                        <a:spcAft>
                          <a:spcPts val="0"/>
                        </a:spcAft>
                      </a:pPr>
                      <a:r>
                        <a:rPr lang="ar-DZ" sz="2000" b="1">
                          <a:solidFill>
                            <a:schemeClr val="bg1"/>
                          </a:solidFill>
                          <a:latin typeface="Times New Roman" pitchFamily="18" charset="0"/>
                          <a:ea typeface="Times New Roman"/>
                          <a:cs typeface="Times New Roman" pitchFamily="18" charset="0"/>
                        </a:rPr>
                        <a:t>80%</a:t>
                      </a:r>
                      <a:endParaRPr lang="fr-FR" sz="2000">
                        <a:solidFill>
                          <a:schemeClr val="bg1"/>
                        </a:solidFill>
                        <a:latin typeface="Times New Roman" pitchFamily="18" charset="0"/>
                        <a:ea typeface="Times New Roman"/>
                        <a:cs typeface="Times New Roman" pitchFamily="18" charset="0"/>
                      </a:endParaRPr>
                    </a:p>
                  </a:txBody>
                  <a:tcPr marL="67747" marR="6774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rtl="1">
                        <a:spcBef>
                          <a:spcPts val="0"/>
                        </a:spcBef>
                        <a:spcAft>
                          <a:spcPts val="0"/>
                        </a:spcAft>
                      </a:pPr>
                      <a:r>
                        <a:rPr lang="ar-DZ" sz="2000" b="1">
                          <a:solidFill>
                            <a:schemeClr val="bg1"/>
                          </a:solidFill>
                          <a:latin typeface="Times New Roman" pitchFamily="18" charset="0"/>
                          <a:ea typeface="Times New Roman"/>
                          <a:cs typeface="Times New Roman" pitchFamily="18" charset="0"/>
                        </a:rPr>
                        <a:t>90%</a:t>
                      </a:r>
                      <a:endParaRPr lang="fr-FR" sz="2000">
                        <a:solidFill>
                          <a:schemeClr val="bg1"/>
                        </a:solidFill>
                        <a:latin typeface="Times New Roman" pitchFamily="18" charset="0"/>
                        <a:ea typeface="Times New Roman"/>
                        <a:cs typeface="Times New Roman" pitchFamily="18" charset="0"/>
                      </a:endParaRPr>
                    </a:p>
                  </a:txBody>
                  <a:tcPr marL="67747" marR="6774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rtl="1">
                        <a:spcBef>
                          <a:spcPts val="0"/>
                        </a:spcBef>
                        <a:spcAft>
                          <a:spcPts val="0"/>
                        </a:spcAft>
                      </a:pPr>
                      <a:r>
                        <a:rPr lang="ar-DZ" sz="2000" b="1">
                          <a:solidFill>
                            <a:schemeClr val="bg1"/>
                          </a:solidFill>
                          <a:latin typeface="Times New Roman" pitchFamily="18" charset="0"/>
                          <a:ea typeface="Times New Roman"/>
                          <a:cs typeface="Times New Roman" pitchFamily="18" charset="0"/>
                        </a:rPr>
                        <a:t>100%</a:t>
                      </a:r>
                      <a:endParaRPr lang="fr-FR" sz="2000">
                        <a:solidFill>
                          <a:schemeClr val="bg1"/>
                        </a:solidFill>
                        <a:latin typeface="Times New Roman" pitchFamily="18" charset="0"/>
                        <a:ea typeface="Times New Roman"/>
                        <a:cs typeface="Times New Roman" pitchFamily="18" charset="0"/>
                      </a:endParaRPr>
                    </a:p>
                  </a:txBody>
                  <a:tcPr marL="67747" marR="6774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191701">
                <a:tc>
                  <a:txBody>
                    <a:bodyPr/>
                    <a:lstStyle/>
                    <a:p>
                      <a:pPr marL="71755" marR="71755" algn="r" rtl="1">
                        <a:spcBef>
                          <a:spcPts val="0"/>
                        </a:spcBef>
                        <a:spcAft>
                          <a:spcPts val="0"/>
                        </a:spcAft>
                      </a:pPr>
                      <a:r>
                        <a:rPr lang="ar-DZ" sz="2000" b="1" dirty="0">
                          <a:solidFill>
                            <a:schemeClr val="bg1"/>
                          </a:solidFill>
                          <a:latin typeface="Times New Roman" pitchFamily="18" charset="0"/>
                          <a:ea typeface="Times New Roman"/>
                          <a:cs typeface="Times New Roman" pitchFamily="18" charset="0"/>
                        </a:rPr>
                        <a:t>ق </a:t>
                      </a:r>
                      <a:r>
                        <a:rPr lang="ar-DZ" sz="2000" b="1" dirty="0" err="1">
                          <a:solidFill>
                            <a:schemeClr val="bg1"/>
                          </a:solidFill>
                          <a:latin typeface="Times New Roman" pitchFamily="18" charset="0"/>
                          <a:ea typeface="Times New Roman"/>
                          <a:cs typeface="Times New Roman" pitchFamily="18" charset="0"/>
                        </a:rPr>
                        <a:t>ح</a:t>
                      </a:r>
                      <a:r>
                        <a:rPr lang="ar-DZ" sz="2000" b="1" dirty="0">
                          <a:solidFill>
                            <a:schemeClr val="bg1"/>
                          </a:solidFill>
                          <a:latin typeface="Times New Roman" pitchFamily="18" charset="0"/>
                          <a:ea typeface="Times New Roman"/>
                          <a:cs typeface="Times New Roman" pitchFamily="18" charset="0"/>
                        </a:rPr>
                        <a:t> ص</a:t>
                      </a:r>
                      <a:endParaRPr lang="fr-FR" sz="2000" dirty="0">
                        <a:solidFill>
                          <a:schemeClr val="bg1"/>
                        </a:solidFill>
                        <a:latin typeface="Times New Roman" pitchFamily="18" charset="0"/>
                        <a:ea typeface="Times New Roman"/>
                        <a:cs typeface="Times New Roman" pitchFamily="18" charset="0"/>
                      </a:endParaRPr>
                    </a:p>
                    <a:p>
                      <a:pPr marL="71755" marR="71755" algn="r" rtl="1">
                        <a:spcBef>
                          <a:spcPts val="0"/>
                        </a:spcBef>
                        <a:spcAft>
                          <a:spcPts val="0"/>
                        </a:spcAft>
                      </a:pPr>
                      <a:r>
                        <a:rPr lang="fr-FR" sz="2000" b="1" dirty="0">
                          <a:solidFill>
                            <a:schemeClr val="bg1"/>
                          </a:solidFill>
                          <a:latin typeface="Times New Roman" pitchFamily="18" charset="0"/>
                          <a:ea typeface="Times New Roman"/>
                          <a:cs typeface="Times New Roman" pitchFamily="18" charset="0"/>
                        </a:rPr>
                        <a:t>VAN</a:t>
                      </a:r>
                      <a:endParaRPr lang="fr-FR" sz="1600" dirty="0">
                        <a:solidFill>
                          <a:schemeClr val="bg1"/>
                        </a:solidFill>
                        <a:latin typeface="Times New Roman" pitchFamily="18" charset="0"/>
                        <a:ea typeface="Times New Roman"/>
                        <a:cs typeface="Times New Roman" pitchFamily="18" charset="0"/>
                      </a:endParaRPr>
                    </a:p>
                  </a:txBody>
                  <a:tcPr marL="67747" marR="67747" marT="0" marB="0" vert="vert27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71755" marR="71755" algn="r" rtl="1">
                        <a:spcBef>
                          <a:spcPts val="0"/>
                        </a:spcBef>
                        <a:spcAft>
                          <a:spcPts val="0"/>
                        </a:spcAft>
                      </a:pPr>
                      <a:r>
                        <a:rPr lang="en-US" sz="2400" b="1" dirty="0">
                          <a:solidFill>
                            <a:schemeClr val="bg1"/>
                          </a:solidFill>
                          <a:latin typeface="Times New Roman" pitchFamily="18" charset="0"/>
                          <a:ea typeface="Times New Roman"/>
                          <a:cs typeface="Times New Roman" pitchFamily="18" charset="0"/>
                        </a:rPr>
                        <a:t>50</a:t>
                      </a:r>
                      <a:r>
                        <a:rPr lang="ar-DZ" sz="2400" b="1" dirty="0">
                          <a:solidFill>
                            <a:schemeClr val="bg1"/>
                          </a:solidFill>
                          <a:latin typeface="Times New Roman" pitchFamily="18" charset="0"/>
                          <a:ea typeface="Times New Roman"/>
                          <a:cs typeface="Times New Roman" pitchFamily="18" charset="0"/>
                        </a:rPr>
                        <a:t>-</a:t>
                      </a:r>
                      <a:endParaRPr lang="fr-FR" sz="2400" dirty="0">
                        <a:solidFill>
                          <a:schemeClr val="bg1"/>
                        </a:solidFill>
                        <a:latin typeface="Times New Roman" pitchFamily="18" charset="0"/>
                        <a:ea typeface="Times New Roman"/>
                        <a:cs typeface="Times New Roman" pitchFamily="18" charset="0"/>
                      </a:endParaRPr>
                    </a:p>
                  </a:txBody>
                  <a:tcPr marL="67747" marR="67747" marT="0" marB="0" vert="vert27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71755" marR="71755" algn="r" rtl="1">
                        <a:spcBef>
                          <a:spcPts val="0"/>
                        </a:spcBef>
                        <a:spcAft>
                          <a:spcPts val="0"/>
                        </a:spcAft>
                      </a:pPr>
                      <a:r>
                        <a:rPr lang="en-US" sz="2400" b="1" dirty="0">
                          <a:solidFill>
                            <a:schemeClr val="bg1"/>
                          </a:solidFill>
                          <a:latin typeface="Times New Roman" pitchFamily="18" charset="0"/>
                          <a:ea typeface="Times New Roman"/>
                          <a:cs typeface="Times New Roman" pitchFamily="18" charset="0"/>
                        </a:rPr>
                        <a:t>-380.01</a:t>
                      </a:r>
                      <a:endParaRPr lang="fr-FR" sz="2400" dirty="0">
                        <a:solidFill>
                          <a:schemeClr val="bg1"/>
                        </a:solidFill>
                        <a:latin typeface="Times New Roman" pitchFamily="18" charset="0"/>
                        <a:ea typeface="Times New Roman"/>
                        <a:cs typeface="Times New Roman" pitchFamily="18" charset="0"/>
                      </a:endParaRPr>
                    </a:p>
                  </a:txBody>
                  <a:tcPr marL="67747" marR="67747" marT="0" marB="0" vert="vert27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71755" marR="71755" algn="r" rtl="1">
                        <a:spcBef>
                          <a:spcPts val="0"/>
                        </a:spcBef>
                        <a:spcAft>
                          <a:spcPts val="0"/>
                        </a:spcAft>
                      </a:pPr>
                      <a:r>
                        <a:rPr lang="en-US" sz="2400" b="1">
                          <a:solidFill>
                            <a:schemeClr val="bg1"/>
                          </a:solidFill>
                          <a:latin typeface="Times New Roman" pitchFamily="18" charset="0"/>
                          <a:ea typeface="Times New Roman"/>
                          <a:cs typeface="Times New Roman" pitchFamily="18" charset="0"/>
                        </a:rPr>
                        <a:t>-618.05</a:t>
                      </a:r>
                      <a:endParaRPr lang="fr-FR" sz="2400">
                        <a:solidFill>
                          <a:schemeClr val="bg1"/>
                        </a:solidFill>
                        <a:latin typeface="Times New Roman" pitchFamily="18" charset="0"/>
                        <a:ea typeface="Times New Roman"/>
                        <a:cs typeface="Times New Roman" pitchFamily="18" charset="0"/>
                      </a:endParaRPr>
                    </a:p>
                  </a:txBody>
                  <a:tcPr marL="67747" marR="67747" marT="0" marB="0" vert="vert27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71755" marR="71755" algn="r" rtl="1">
                        <a:spcBef>
                          <a:spcPts val="0"/>
                        </a:spcBef>
                        <a:spcAft>
                          <a:spcPts val="0"/>
                        </a:spcAft>
                      </a:pPr>
                      <a:r>
                        <a:rPr lang="en-US" sz="2400" b="1" dirty="0">
                          <a:solidFill>
                            <a:schemeClr val="bg1"/>
                          </a:solidFill>
                          <a:latin typeface="Times New Roman" pitchFamily="18" charset="0"/>
                          <a:ea typeface="Times New Roman"/>
                          <a:cs typeface="Times New Roman" pitchFamily="18" charset="0"/>
                        </a:rPr>
                        <a:t>-792.98</a:t>
                      </a:r>
                      <a:endParaRPr lang="fr-FR" sz="2400" dirty="0">
                        <a:solidFill>
                          <a:schemeClr val="bg1"/>
                        </a:solidFill>
                        <a:latin typeface="Times New Roman" pitchFamily="18" charset="0"/>
                        <a:ea typeface="Times New Roman"/>
                        <a:cs typeface="Times New Roman" pitchFamily="18" charset="0"/>
                      </a:endParaRPr>
                    </a:p>
                  </a:txBody>
                  <a:tcPr marL="67747" marR="67747" marT="0" marB="0" vert="vert27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71755" marR="71755" algn="r" rtl="1">
                        <a:spcBef>
                          <a:spcPts val="0"/>
                        </a:spcBef>
                        <a:spcAft>
                          <a:spcPts val="0"/>
                        </a:spcAft>
                      </a:pPr>
                      <a:r>
                        <a:rPr lang="en-US" sz="2400" b="1">
                          <a:solidFill>
                            <a:schemeClr val="bg1"/>
                          </a:solidFill>
                          <a:latin typeface="Times New Roman" pitchFamily="18" charset="0"/>
                          <a:ea typeface="Times New Roman"/>
                          <a:cs typeface="Times New Roman" pitchFamily="18" charset="0"/>
                        </a:rPr>
                        <a:t>-924.40</a:t>
                      </a:r>
                      <a:endParaRPr lang="fr-FR" sz="2400">
                        <a:solidFill>
                          <a:schemeClr val="bg1"/>
                        </a:solidFill>
                        <a:latin typeface="Times New Roman" pitchFamily="18" charset="0"/>
                        <a:ea typeface="Times New Roman"/>
                        <a:cs typeface="Times New Roman" pitchFamily="18" charset="0"/>
                      </a:endParaRPr>
                    </a:p>
                  </a:txBody>
                  <a:tcPr marL="67747" marR="67747" marT="0" marB="0" vert="vert27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71755" marR="71755" algn="r" rtl="1">
                        <a:spcBef>
                          <a:spcPts val="0"/>
                        </a:spcBef>
                        <a:spcAft>
                          <a:spcPts val="0"/>
                        </a:spcAft>
                      </a:pPr>
                      <a:r>
                        <a:rPr lang="en-US" sz="2400" b="1" dirty="0">
                          <a:solidFill>
                            <a:schemeClr val="bg1"/>
                          </a:solidFill>
                          <a:latin typeface="Times New Roman" pitchFamily="18" charset="0"/>
                          <a:ea typeface="Times New Roman"/>
                          <a:cs typeface="Times New Roman" pitchFamily="18" charset="0"/>
                        </a:rPr>
                        <a:t>-1022.2</a:t>
                      </a:r>
                      <a:endParaRPr lang="fr-FR" sz="2400" dirty="0">
                        <a:solidFill>
                          <a:schemeClr val="bg1"/>
                        </a:solidFill>
                        <a:latin typeface="Times New Roman" pitchFamily="18" charset="0"/>
                        <a:ea typeface="Times New Roman"/>
                        <a:cs typeface="Times New Roman" pitchFamily="18" charset="0"/>
                      </a:endParaRPr>
                    </a:p>
                  </a:txBody>
                  <a:tcPr marL="67747" marR="67747" marT="0" marB="0" vert="vert27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71755" marR="71755" algn="r" rtl="1">
                        <a:spcBef>
                          <a:spcPts val="0"/>
                        </a:spcBef>
                        <a:spcAft>
                          <a:spcPts val="0"/>
                        </a:spcAft>
                      </a:pPr>
                      <a:r>
                        <a:rPr lang="en-US" sz="2400" b="1" dirty="0">
                          <a:solidFill>
                            <a:schemeClr val="bg1"/>
                          </a:solidFill>
                          <a:latin typeface="Times New Roman" pitchFamily="18" charset="0"/>
                          <a:ea typeface="Times New Roman"/>
                          <a:cs typeface="Times New Roman" pitchFamily="18" charset="0"/>
                        </a:rPr>
                        <a:t>-1097.6</a:t>
                      </a:r>
                      <a:endParaRPr lang="fr-FR" sz="2400" dirty="0">
                        <a:solidFill>
                          <a:schemeClr val="bg1"/>
                        </a:solidFill>
                        <a:latin typeface="Times New Roman" pitchFamily="18" charset="0"/>
                        <a:ea typeface="Times New Roman"/>
                        <a:cs typeface="Times New Roman" pitchFamily="18" charset="0"/>
                      </a:endParaRPr>
                    </a:p>
                  </a:txBody>
                  <a:tcPr marL="67747" marR="67747" marT="0" marB="0" vert="vert27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71755" marR="71755" algn="r" rtl="1">
                        <a:spcBef>
                          <a:spcPts val="0"/>
                        </a:spcBef>
                        <a:spcAft>
                          <a:spcPts val="0"/>
                        </a:spcAft>
                      </a:pPr>
                      <a:r>
                        <a:rPr lang="en-US" sz="2400" b="1" dirty="0">
                          <a:solidFill>
                            <a:schemeClr val="bg1"/>
                          </a:solidFill>
                          <a:latin typeface="Times New Roman" pitchFamily="18" charset="0"/>
                          <a:ea typeface="Times New Roman"/>
                          <a:cs typeface="Times New Roman" pitchFamily="18" charset="0"/>
                        </a:rPr>
                        <a:t>-1155.7</a:t>
                      </a:r>
                      <a:endParaRPr lang="fr-FR" sz="2400" dirty="0">
                        <a:solidFill>
                          <a:schemeClr val="bg1"/>
                        </a:solidFill>
                        <a:latin typeface="Times New Roman" pitchFamily="18" charset="0"/>
                        <a:ea typeface="Times New Roman"/>
                        <a:cs typeface="Times New Roman" pitchFamily="18" charset="0"/>
                      </a:endParaRPr>
                    </a:p>
                  </a:txBody>
                  <a:tcPr marL="67747" marR="67747" marT="0" marB="0" vert="vert27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71755" marR="71755" algn="r" rtl="1">
                        <a:spcBef>
                          <a:spcPts val="0"/>
                        </a:spcBef>
                        <a:spcAft>
                          <a:spcPts val="0"/>
                        </a:spcAft>
                      </a:pPr>
                      <a:r>
                        <a:rPr lang="en-US" sz="2400" b="1" dirty="0">
                          <a:solidFill>
                            <a:schemeClr val="bg1"/>
                          </a:solidFill>
                          <a:latin typeface="Times New Roman" pitchFamily="18" charset="0"/>
                          <a:ea typeface="Times New Roman"/>
                          <a:cs typeface="Times New Roman" pitchFamily="18" charset="0"/>
                        </a:rPr>
                        <a:t>-1200.6</a:t>
                      </a:r>
                      <a:endParaRPr lang="fr-FR" sz="2400" dirty="0">
                        <a:solidFill>
                          <a:schemeClr val="bg1"/>
                        </a:solidFill>
                        <a:latin typeface="Times New Roman" pitchFamily="18" charset="0"/>
                        <a:ea typeface="Times New Roman"/>
                        <a:cs typeface="Times New Roman" pitchFamily="18" charset="0"/>
                      </a:endParaRPr>
                    </a:p>
                  </a:txBody>
                  <a:tcPr marL="67747" marR="67747" marT="0" marB="0" vert="vert27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71755" marR="71755" algn="r" rtl="1">
                        <a:spcBef>
                          <a:spcPts val="0"/>
                        </a:spcBef>
                        <a:spcAft>
                          <a:spcPts val="0"/>
                        </a:spcAft>
                      </a:pPr>
                      <a:r>
                        <a:rPr lang="en-US" sz="2400" b="1" dirty="0">
                          <a:solidFill>
                            <a:schemeClr val="bg1"/>
                          </a:solidFill>
                          <a:latin typeface="Times New Roman" pitchFamily="18" charset="0"/>
                          <a:ea typeface="Times New Roman"/>
                          <a:cs typeface="Times New Roman" pitchFamily="18" charset="0"/>
                        </a:rPr>
                        <a:t>-1235.4</a:t>
                      </a:r>
                      <a:endParaRPr lang="fr-FR" sz="2400" dirty="0">
                        <a:solidFill>
                          <a:schemeClr val="bg1"/>
                        </a:solidFill>
                        <a:latin typeface="Times New Roman" pitchFamily="18" charset="0"/>
                        <a:ea typeface="Times New Roman"/>
                        <a:cs typeface="Times New Roman" pitchFamily="18" charset="0"/>
                      </a:endParaRPr>
                    </a:p>
                  </a:txBody>
                  <a:tcPr marL="67747" marR="67747" marT="0" marB="0" vert="vert27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71755" marR="71755" algn="r" rtl="1">
                        <a:spcBef>
                          <a:spcPts val="0"/>
                        </a:spcBef>
                        <a:spcAft>
                          <a:spcPts val="0"/>
                        </a:spcAft>
                      </a:pPr>
                      <a:r>
                        <a:rPr lang="en-US" sz="2400" b="1" dirty="0">
                          <a:solidFill>
                            <a:schemeClr val="bg1"/>
                          </a:solidFill>
                          <a:latin typeface="Times New Roman" pitchFamily="18" charset="0"/>
                          <a:ea typeface="Times New Roman"/>
                          <a:cs typeface="Times New Roman" pitchFamily="18" charset="0"/>
                        </a:rPr>
                        <a:t>-1262.5</a:t>
                      </a:r>
                      <a:endParaRPr lang="fr-FR" sz="2400" dirty="0">
                        <a:solidFill>
                          <a:schemeClr val="bg1"/>
                        </a:solidFill>
                        <a:latin typeface="Times New Roman" pitchFamily="18" charset="0"/>
                        <a:ea typeface="Times New Roman"/>
                        <a:cs typeface="Times New Roman" pitchFamily="18" charset="0"/>
                      </a:endParaRPr>
                    </a:p>
                  </a:txBody>
                  <a:tcPr marL="67747" marR="67747" marT="0" marB="0" vert="vert27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84993" name="Rectangle 1"/>
          <p:cNvSpPr>
            <a:spLocks noChangeArrowheads="1"/>
          </p:cNvSpPr>
          <p:nvPr/>
        </p:nvSpPr>
        <p:spPr bwMode="auto">
          <a:xfrm>
            <a:off x="4744500" y="304800"/>
            <a:ext cx="4023858" cy="52322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r" defTabSz="914400" rtl="1" eaLnBrk="1" fontAlgn="base" latinLnBrk="0" hangingPunct="1">
              <a:lnSpc>
                <a:spcPct val="100000"/>
              </a:lnSpc>
              <a:spcBef>
                <a:spcPct val="0"/>
              </a:spcBef>
              <a:spcAft>
                <a:spcPct val="0"/>
              </a:spcAft>
              <a:buClrTx/>
              <a:buSzTx/>
              <a:buFontTx/>
              <a:buNone/>
              <a:tabLst/>
            </a:pPr>
            <a:r>
              <a:rPr kumimoji="0" lang="ar-DZ" sz="2800" b="1" i="0" u="none" strike="noStrike" cap="none" normalizeH="0" baseline="0" dirty="0" smtClean="0">
                <a:ln>
                  <a:noFill/>
                </a:ln>
                <a:solidFill>
                  <a:srgbClr val="FF0000"/>
                </a:solidFill>
                <a:effectLst/>
                <a:latin typeface="Arial" pitchFamily="34" charset="0"/>
                <a:ea typeface="Times New Roman" pitchFamily="18" charset="0"/>
                <a:cs typeface="Arial" pitchFamily="34" charset="0"/>
              </a:rPr>
              <a:t>جدول تغير القيمة الحالية الصافية</a:t>
            </a:r>
            <a:endParaRPr kumimoji="0" lang="fr-FR" sz="4000" b="0" i="0" u="none" strike="noStrike" cap="none" normalizeH="0" baseline="0" dirty="0" smtClean="0">
              <a:ln>
                <a:noFill/>
              </a:ln>
              <a:solidFill>
                <a:srgbClr val="FF0000"/>
              </a:solidFill>
              <a:effectLst/>
              <a:latin typeface="Arial" pitchFamily="34" charset="0"/>
              <a:cs typeface="Arial" pitchFamily="34" charset="0"/>
            </a:endParaRPr>
          </a:p>
        </p:txBody>
      </p:sp>
      <p:grpSp>
        <p:nvGrpSpPr>
          <p:cNvPr id="84994" name="Group 2"/>
          <p:cNvGrpSpPr>
            <a:grpSpLocks/>
          </p:cNvGrpSpPr>
          <p:nvPr/>
        </p:nvGrpSpPr>
        <p:grpSpPr bwMode="auto">
          <a:xfrm>
            <a:off x="381000" y="1064430"/>
            <a:ext cx="8762715" cy="5183967"/>
            <a:chOff x="943" y="2634"/>
            <a:chExt cx="9595" cy="5087"/>
          </a:xfrm>
        </p:grpSpPr>
        <p:cxnSp>
          <p:nvCxnSpPr>
            <p:cNvPr id="84995" name="AutoShape 3"/>
            <p:cNvCxnSpPr>
              <a:cxnSpLocks noChangeShapeType="1"/>
            </p:cNvCxnSpPr>
            <p:nvPr/>
          </p:nvCxnSpPr>
          <p:spPr bwMode="auto">
            <a:xfrm flipV="1">
              <a:off x="6834" y="2648"/>
              <a:ext cx="1" cy="2505"/>
            </a:xfrm>
            <a:prstGeom prst="straightConnector1">
              <a:avLst/>
            </a:prstGeom>
            <a:noFill/>
            <a:ln w="31750">
              <a:solidFill>
                <a:srgbClr val="000000"/>
              </a:solidFill>
              <a:round/>
              <a:headEnd/>
              <a:tailEnd type="triangle" w="med" len="med"/>
            </a:ln>
          </p:spPr>
        </p:cxnSp>
        <p:cxnSp>
          <p:nvCxnSpPr>
            <p:cNvPr id="84996" name="AutoShape 4"/>
            <p:cNvCxnSpPr>
              <a:cxnSpLocks noChangeShapeType="1"/>
            </p:cNvCxnSpPr>
            <p:nvPr/>
          </p:nvCxnSpPr>
          <p:spPr bwMode="auto">
            <a:xfrm>
              <a:off x="943" y="4195"/>
              <a:ext cx="9178" cy="12"/>
            </a:xfrm>
            <a:prstGeom prst="straightConnector1">
              <a:avLst/>
            </a:prstGeom>
            <a:noFill/>
            <a:ln w="31750">
              <a:solidFill>
                <a:srgbClr val="000000"/>
              </a:solidFill>
              <a:round/>
              <a:headEnd/>
              <a:tailEnd type="triangle" w="med" len="med"/>
            </a:ln>
          </p:spPr>
        </p:cxnSp>
        <p:sp>
          <p:nvSpPr>
            <p:cNvPr id="84997" name="Text Box 5"/>
            <p:cNvSpPr txBox="1">
              <a:spLocks noChangeArrowheads="1"/>
            </p:cNvSpPr>
            <p:nvPr/>
          </p:nvSpPr>
          <p:spPr bwMode="auto">
            <a:xfrm>
              <a:off x="6244" y="2634"/>
              <a:ext cx="540" cy="750"/>
            </a:xfrm>
            <a:prstGeom prst="rect">
              <a:avLst/>
            </a:prstGeom>
            <a:solidFill>
              <a:srgbClr val="FFFFFF"/>
            </a:solidFill>
            <a:ln w="31750">
              <a:solidFill>
                <a:srgbClr val="FFFFFF"/>
              </a:solidFill>
              <a:miter lim="800000"/>
              <a:headEnd/>
              <a:tailEnd/>
            </a:ln>
          </p:spPr>
          <p:txBody>
            <a:bodyPr vert="eaVert"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smtClean="0">
                  <a:ln>
                    <a:noFill/>
                  </a:ln>
                  <a:solidFill>
                    <a:schemeClr val="bg1"/>
                  </a:solidFill>
                  <a:effectLst/>
                  <a:latin typeface="Times New Roman" pitchFamily="18" charset="0"/>
                  <a:ea typeface="Arial" pitchFamily="34" charset="0"/>
                  <a:cs typeface="Times New Roman" pitchFamily="18" charset="0"/>
                </a:rPr>
                <a:t>VAN</a:t>
              </a:r>
              <a:endParaRPr kumimoji="0" lang="fr-FR" sz="2400" b="0" i="0" u="none" strike="noStrike" cap="none" normalizeH="0" baseline="0" smtClean="0">
                <a:ln>
                  <a:noFill/>
                </a:ln>
                <a:solidFill>
                  <a:schemeClr val="bg1"/>
                </a:solidFill>
                <a:effectLst/>
                <a:latin typeface="Times New Roman" pitchFamily="18" charset="0"/>
                <a:cs typeface="Times New Roman" pitchFamily="18" charset="0"/>
              </a:endParaRPr>
            </a:p>
          </p:txBody>
        </p:sp>
        <p:sp>
          <p:nvSpPr>
            <p:cNvPr id="84998" name="Text Box 6"/>
            <p:cNvSpPr txBox="1">
              <a:spLocks noChangeArrowheads="1"/>
            </p:cNvSpPr>
            <p:nvPr/>
          </p:nvSpPr>
          <p:spPr bwMode="auto">
            <a:xfrm>
              <a:off x="8786" y="4356"/>
              <a:ext cx="1752" cy="450"/>
            </a:xfrm>
            <a:prstGeom prst="rect">
              <a:avLst/>
            </a:prstGeom>
            <a:solidFill>
              <a:srgbClr val="FFFFFF"/>
            </a:solidFill>
            <a:ln w="31750">
              <a:solidFill>
                <a:srgbClr val="FFFFFF"/>
              </a:solidFill>
              <a:miter lim="800000"/>
              <a:headEnd/>
              <a:tailEnd/>
            </a:ln>
          </p:spPr>
          <p:txBody>
            <a:bodyPr vert="horz" wrap="square" lIns="91440" tIns="45720" rIns="91440" bIns="45720" numCol="1" anchor="t" anchorCtr="0" compatLnSpc="1">
              <a:prstTxWarp prst="textNoShape">
                <a:avLst/>
              </a:prstTxWarp>
            </a:bodyPr>
            <a:lstStyle/>
            <a:p>
              <a:pPr lvl="0" algn="just" fontAlgn="base">
                <a:spcBef>
                  <a:spcPct val="0"/>
                </a:spcBef>
                <a:spcAft>
                  <a:spcPts val="1000"/>
                </a:spcAft>
              </a:pPr>
              <a:r>
                <a:rPr lang="fr-FR" sz="2400" b="1" dirty="0" smtClean="0">
                  <a:solidFill>
                    <a:schemeClr val="bg1"/>
                  </a:solidFill>
                  <a:latin typeface="Times New Roman" pitchFamily="18" charset="0"/>
                  <a:ea typeface="Arial" pitchFamily="34" charset="0"/>
                  <a:cs typeface="Times New Roman" pitchFamily="18" charset="0"/>
                </a:rPr>
                <a:t>i </a:t>
              </a:r>
              <a:r>
                <a:rPr kumimoji="0" lang="ar-DZ" sz="24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معدل الخصم</a:t>
              </a:r>
              <a:endParaRPr kumimoji="0" lang="fr-FR" sz="24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84999" name="Arc 7"/>
            <p:cNvSpPr>
              <a:spLocks/>
            </p:cNvSpPr>
            <p:nvPr/>
          </p:nvSpPr>
          <p:spPr bwMode="auto">
            <a:xfrm rot="13383184" flipV="1">
              <a:off x="1842" y="2912"/>
              <a:ext cx="5040" cy="4809"/>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31750">
              <a:solidFill>
                <a:srgbClr val="000000"/>
              </a:solidFill>
              <a:round/>
              <a:headEnd/>
              <a:tailEnd/>
            </a:ln>
          </p:spPr>
          <p:txBody>
            <a:bodyPr vert="horz" wrap="square" lIns="91440" tIns="45720" rIns="91440" bIns="45720" numCol="1" anchor="t" anchorCtr="0" compatLnSpc="1">
              <a:prstTxWarp prst="textNoShape">
                <a:avLst/>
              </a:prstTxWarp>
            </a:bodyPr>
            <a:lstStyle/>
            <a:p>
              <a:endParaRPr lang="fr-FR" sz="2000">
                <a:solidFill>
                  <a:schemeClr val="bg1"/>
                </a:solidFill>
                <a:latin typeface="Times New Roman" pitchFamily="18" charset="0"/>
                <a:cs typeface="Times New Roman" pitchFamily="18" charset="0"/>
              </a:endParaRPr>
            </a:p>
          </p:txBody>
        </p:sp>
        <p:sp>
          <p:nvSpPr>
            <p:cNvPr id="85000" name="Text Box 8"/>
            <p:cNvSpPr txBox="1">
              <a:spLocks noChangeArrowheads="1"/>
            </p:cNvSpPr>
            <p:nvPr/>
          </p:nvSpPr>
          <p:spPr bwMode="auto">
            <a:xfrm>
              <a:off x="5699" y="4356"/>
              <a:ext cx="977" cy="420"/>
            </a:xfrm>
            <a:prstGeom prst="rect">
              <a:avLst/>
            </a:prstGeom>
            <a:solidFill>
              <a:srgbClr val="FFFFFF"/>
            </a:solidFill>
            <a:ln w="3175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-0.01</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fr-FR" sz="24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85001" name="Text Box 9"/>
            <p:cNvSpPr txBox="1">
              <a:spLocks noChangeArrowheads="1"/>
            </p:cNvSpPr>
            <p:nvPr/>
          </p:nvSpPr>
          <p:spPr bwMode="auto">
            <a:xfrm>
              <a:off x="2649" y="4351"/>
              <a:ext cx="630" cy="420"/>
            </a:xfrm>
            <a:prstGeom prst="rect">
              <a:avLst/>
            </a:prstGeom>
            <a:solidFill>
              <a:srgbClr val="FFFFFF"/>
            </a:solidFill>
            <a:ln w="3175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-4</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fr-FR" sz="24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85002" name="AutoShape 10"/>
            <p:cNvSpPr>
              <a:spLocks/>
            </p:cNvSpPr>
            <p:nvPr/>
          </p:nvSpPr>
          <p:spPr bwMode="auto">
            <a:xfrm rot="5400000">
              <a:off x="8382" y="2318"/>
              <a:ext cx="224" cy="3254"/>
            </a:xfrm>
            <a:prstGeom prst="leftBrace">
              <a:avLst>
                <a:gd name="adj1" fmla="val 97135"/>
                <a:gd name="adj2" fmla="val 50000"/>
              </a:avLst>
            </a:prstGeom>
            <a:noFill/>
            <a:ln w="31750">
              <a:solidFill>
                <a:srgbClr val="000000"/>
              </a:solidFill>
              <a:round/>
              <a:headEnd/>
              <a:tailEnd/>
            </a:ln>
          </p:spPr>
          <p:txBody>
            <a:bodyPr vert="horz" wrap="square" lIns="91440" tIns="45720" rIns="91440" bIns="45720" numCol="1" anchor="t" anchorCtr="0" compatLnSpc="1">
              <a:prstTxWarp prst="textNoShape">
                <a:avLst/>
              </a:prstTxWarp>
            </a:bodyPr>
            <a:lstStyle/>
            <a:p>
              <a:endParaRPr lang="fr-FR" sz="2000">
                <a:solidFill>
                  <a:schemeClr val="bg1"/>
                </a:solidFill>
                <a:latin typeface="Times New Roman" pitchFamily="18" charset="0"/>
                <a:cs typeface="Times New Roman" pitchFamily="18" charset="0"/>
              </a:endParaRPr>
            </a:p>
          </p:txBody>
        </p:sp>
        <p:sp>
          <p:nvSpPr>
            <p:cNvPr id="85003" name="Text Box 11"/>
            <p:cNvSpPr txBox="1">
              <a:spLocks noChangeArrowheads="1"/>
            </p:cNvSpPr>
            <p:nvPr/>
          </p:nvSpPr>
          <p:spPr bwMode="auto">
            <a:xfrm>
              <a:off x="6867" y="3060"/>
              <a:ext cx="3671" cy="765"/>
            </a:xfrm>
            <a:prstGeom prst="rect">
              <a:avLst/>
            </a:prstGeom>
            <a:solidFill>
              <a:srgbClr val="FFFFFF"/>
            </a:solidFill>
            <a:ln w="3175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1" eaLnBrk="1" fontAlgn="base" latinLnBrk="0" hangingPunct="1">
                <a:lnSpc>
                  <a:spcPct val="100000"/>
                </a:lnSpc>
                <a:spcBef>
                  <a:spcPct val="0"/>
                </a:spcBef>
                <a:spcAft>
                  <a:spcPts val="1000"/>
                </a:spcAft>
                <a:buClrTx/>
                <a:buSzTx/>
                <a:buFontTx/>
                <a:buNone/>
                <a:tabLst/>
              </a:pPr>
              <a:r>
                <a:rPr kumimoji="0" lang="ar-DZ" sz="24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مشروع خاسر، لأن</a:t>
              </a: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 VAN </a:t>
              </a:r>
              <a:r>
                <a:rPr kumimoji="0" lang="ar-DZ" sz="24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سالب مهما كان معدل الخصم</a:t>
              </a:r>
              <a:endParaRPr kumimoji="0" lang="fr-FR" sz="2400" b="0" i="0" u="none" strike="noStrike" cap="none" normalizeH="0" baseline="0" dirty="0" smtClean="0">
                <a:ln>
                  <a:noFill/>
                </a:ln>
                <a:solidFill>
                  <a:schemeClr val="bg1"/>
                </a:solidFill>
                <a:effectLst/>
                <a:latin typeface="Times New Roman" pitchFamily="18" charset="0"/>
                <a:cs typeface="Times New Roman" pitchFamily="18" charset="0"/>
              </a:endParaRPr>
            </a:p>
          </p:txBody>
        </p:sp>
      </p:grpSp>
    </p:spTree>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e 3"/>
          <p:cNvGrpSpPr/>
          <p:nvPr/>
        </p:nvGrpSpPr>
        <p:grpSpPr>
          <a:xfrm>
            <a:off x="2489500" y="449946"/>
            <a:ext cx="1610786" cy="1230084"/>
            <a:chOff x="3037414" y="3113316"/>
            <a:chExt cx="1610786" cy="1230084"/>
          </a:xfrm>
          <a:solidFill>
            <a:srgbClr val="FFC000"/>
          </a:solidFill>
        </p:grpSpPr>
        <p:sp>
          <p:nvSpPr>
            <p:cNvPr id="5" name="Zone de texte 2"/>
            <p:cNvSpPr txBox="1">
              <a:spLocks noChangeArrowheads="1"/>
            </p:cNvSpPr>
            <p:nvPr/>
          </p:nvSpPr>
          <p:spPr bwMode="auto">
            <a:xfrm>
              <a:off x="3048000" y="3505201"/>
              <a:ext cx="1600200" cy="457199"/>
            </a:xfrm>
            <a:prstGeom prst="rect">
              <a:avLst/>
            </a:prstGeom>
            <a:grp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lvl="0" rtl="1" fontAlgn="base">
                <a:spcBef>
                  <a:spcPct val="0"/>
                </a:spcBef>
                <a:spcAft>
                  <a:spcPts val="1000"/>
                </a:spcAft>
              </a:pPr>
              <a:r>
                <a:rPr kumimoji="0" lang="el-GR" sz="24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Σ</a:t>
              </a: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 CF</a:t>
              </a:r>
              <a:r>
                <a:rPr kumimoji="0" lang="fr-FR" sz="2400" b="1" i="0" u="none" strike="noStrike" cap="none" normalizeH="0" baseline="-25000" dirty="0" smtClean="0">
                  <a:ln>
                    <a:noFill/>
                  </a:ln>
                  <a:solidFill>
                    <a:schemeClr val="bg1"/>
                  </a:solidFill>
                  <a:effectLst/>
                  <a:latin typeface="Times New Roman" pitchFamily="18" charset="0"/>
                  <a:ea typeface="Arial" pitchFamily="34" charset="0"/>
                  <a:cs typeface="Times New Roman" pitchFamily="18" charset="0"/>
                </a:rPr>
                <a:t>t </a:t>
              </a:r>
              <a:r>
                <a:rPr lang="fr-FR" sz="2400" b="1" dirty="0" smtClean="0">
                  <a:solidFill>
                    <a:schemeClr val="bg1"/>
                  </a:solidFill>
                  <a:latin typeface="Times New Roman" pitchFamily="18" charset="0"/>
                  <a:ea typeface="Arial" pitchFamily="34" charset="0"/>
                  <a:cs typeface="Times New Roman" pitchFamily="18" charset="0"/>
                </a:rPr>
                <a:t>= I</a:t>
              </a:r>
              <a:r>
                <a:rPr lang="fr-FR" sz="2400" b="1" baseline="-25000" dirty="0" smtClean="0">
                  <a:solidFill>
                    <a:schemeClr val="bg1"/>
                  </a:solidFill>
                  <a:latin typeface="Times New Roman" pitchFamily="18" charset="0"/>
                  <a:ea typeface="Arial" pitchFamily="34" charset="0"/>
                  <a:cs typeface="Times New Roman" pitchFamily="18" charset="0"/>
                </a:rPr>
                <a:t>0</a:t>
              </a:r>
              <a:r>
                <a:rPr lang="fr-FR" sz="2400" b="1" dirty="0" smtClean="0">
                  <a:solidFill>
                    <a:schemeClr val="bg1"/>
                  </a:solidFill>
                  <a:latin typeface="Times New Roman" pitchFamily="18" charset="0"/>
                  <a:ea typeface="Arial" pitchFamily="34" charset="0"/>
                  <a:cs typeface="Times New Roman" pitchFamily="18" charset="0"/>
                </a:rPr>
                <a:t> </a:t>
              </a:r>
              <a:endParaRPr kumimoji="0" lang="fr-FR" sz="2400" b="1"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6" name="Zone de texte 2"/>
            <p:cNvSpPr txBox="1">
              <a:spLocks noChangeArrowheads="1"/>
            </p:cNvSpPr>
            <p:nvPr/>
          </p:nvSpPr>
          <p:spPr bwMode="auto">
            <a:xfrm>
              <a:off x="3037414" y="3113316"/>
              <a:ext cx="609600" cy="380999"/>
            </a:xfrm>
            <a:prstGeom prst="rect">
              <a:avLst/>
            </a:prstGeom>
            <a:grp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defTabSz="914400" rtl="1" eaLnBrk="1" fontAlgn="base" latinLnBrk="0" hangingPunct="1">
                <a:lnSpc>
                  <a:spcPct val="100000"/>
                </a:lnSpc>
                <a:spcBef>
                  <a:spcPct val="0"/>
                </a:spcBef>
                <a:spcAft>
                  <a:spcPts val="1000"/>
                </a:spcAft>
                <a:buClrTx/>
                <a:buSzTx/>
                <a:buFontTx/>
                <a:buNone/>
                <a:tabLst/>
              </a:pPr>
              <a:r>
                <a:rPr kumimoji="0" lang="fr-FR" b="1" i="0" u="none" strike="noStrike" cap="none" normalizeH="0" baseline="0" dirty="0" smtClean="0">
                  <a:ln>
                    <a:noFill/>
                  </a:ln>
                  <a:solidFill>
                    <a:srgbClr val="FF0000"/>
                  </a:solidFill>
                  <a:effectLst/>
                  <a:latin typeface="Times New Roman" pitchFamily="18" charset="0"/>
                  <a:ea typeface="Arial" pitchFamily="34" charset="0"/>
                  <a:cs typeface="Times New Roman" pitchFamily="18" charset="0"/>
                </a:rPr>
                <a:t>DR</a:t>
              </a:r>
              <a:endParaRPr kumimoji="0" lang="fr-FR" b="1" i="0" u="none" strike="noStrike" cap="none" normalizeH="0" baseline="0" dirty="0" smtClean="0">
                <a:ln>
                  <a:noFill/>
                </a:ln>
                <a:solidFill>
                  <a:srgbClr val="FF0000"/>
                </a:solidFill>
                <a:effectLst/>
                <a:latin typeface="Times New Roman" pitchFamily="18" charset="0"/>
                <a:cs typeface="Times New Roman" pitchFamily="18" charset="0"/>
              </a:endParaRPr>
            </a:p>
          </p:txBody>
        </p:sp>
        <p:sp>
          <p:nvSpPr>
            <p:cNvPr id="7" name="Zone de texte 2"/>
            <p:cNvSpPr txBox="1">
              <a:spLocks noChangeArrowheads="1"/>
            </p:cNvSpPr>
            <p:nvPr/>
          </p:nvSpPr>
          <p:spPr bwMode="auto">
            <a:xfrm>
              <a:off x="3066442" y="3962401"/>
              <a:ext cx="609600" cy="380999"/>
            </a:xfrm>
            <a:prstGeom prst="rect">
              <a:avLst/>
            </a:prstGeom>
            <a:grp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defTabSz="914400" rtl="1" eaLnBrk="1" fontAlgn="base" latinLnBrk="0" hangingPunct="1">
                <a:lnSpc>
                  <a:spcPct val="100000"/>
                </a:lnSpc>
                <a:spcBef>
                  <a:spcPct val="0"/>
                </a:spcBef>
                <a:spcAft>
                  <a:spcPts val="1000"/>
                </a:spcAft>
                <a:buClrTx/>
                <a:buSzTx/>
                <a:buFontTx/>
                <a:buNone/>
                <a:tabLst/>
              </a:pPr>
              <a:r>
                <a:rPr lang="fr-FR" sz="2000" b="1" dirty="0" smtClean="0">
                  <a:solidFill>
                    <a:schemeClr val="bg1"/>
                  </a:solidFill>
                  <a:latin typeface="Times New Roman" pitchFamily="18" charset="0"/>
                  <a:ea typeface="Arial" pitchFamily="34" charset="0"/>
                  <a:cs typeface="Times New Roman" pitchFamily="18" charset="0"/>
                </a:rPr>
                <a:t>t</a:t>
              </a:r>
              <a:r>
                <a:rPr kumimoji="0" lang="fr-FR" sz="20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=1</a:t>
              </a:r>
              <a:endParaRPr kumimoji="0" lang="fr-FR" sz="2000" b="1" i="0" u="none" strike="noStrike" cap="none" normalizeH="0" baseline="0" dirty="0" smtClean="0">
                <a:ln>
                  <a:noFill/>
                </a:ln>
                <a:solidFill>
                  <a:schemeClr val="bg1"/>
                </a:solidFill>
                <a:effectLst/>
                <a:latin typeface="Times New Roman" pitchFamily="18" charset="0"/>
                <a:cs typeface="Times New Roman" pitchFamily="18" charset="0"/>
              </a:endParaRPr>
            </a:p>
          </p:txBody>
        </p:sp>
      </p:grpSp>
      <p:sp>
        <p:nvSpPr>
          <p:cNvPr id="8" name="Rectangle 7"/>
          <p:cNvSpPr/>
          <p:nvPr/>
        </p:nvSpPr>
        <p:spPr>
          <a:xfrm>
            <a:off x="4038600" y="228600"/>
            <a:ext cx="5000087" cy="523220"/>
          </a:xfrm>
          <a:prstGeom prst="rect">
            <a:avLst/>
          </a:prstGeom>
        </p:spPr>
        <p:txBody>
          <a:bodyPr wrap="none">
            <a:spAutoFit/>
          </a:bodyPr>
          <a:lstStyle/>
          <a:p>
            <a:pPr algn="r" rtl="1"/>
            <a:r>
              <a:rPr lang="ar-DZ" sz="2800" b="1" dirty="0" smtClean="0">
                <a:solidFill>
                  <a:srgbClr val="FF0000"/>
                </a:solidFill>
                <a:latin typeface="Times New Roman" pitchFamily="18" charset="0"/>
                <a:ea typeface="Calibri" pitchFamily="34" charset="0"/>
                <a:cs typeface="Times New Roman" pitchFamily="18" charset="0"/>
              </a:rPr>
              <a:t>مراجعة معايير تقييم واختيار الاستثمارات:</a:t>
            </a:r>
            <a:endParaRPr lang="fr-FR" sz="2800" dirty="0">
              <a:solidFill>
                <a:srgbClr val="FF0000"/>
              </a:solidFill>
            </a:endParaRPr>
          </a:p>
        </p:txBody>
      </p:sp>
      <p:sp>
        <p:nvSpPr>
          <p:cNvPr id="9" name="Rectangle 8"/>
          <p:cNvSpPr/>
          <p:nvPr/>
        </p:nvSpPr>
        <p:spPr>
          <a:xfrm>
            <a:off x="5562600" y="762000"/>
            <a:ext cx="3308919" cy="461665"/>
          </a:xfrm>
          <a:prstGeom prst="rect">
            <a:avLst/>
          </a:prstGeom>
        </p:spPr>
        <p:txBody>
          <a:bodyPr wrap="none">
            <a:spAutoFit/>
          </a:bodyPr>
          <a:lstStyle/>
          <a:p>
            <a:r>
              <a:rPr lang="ar-DZ" sz="2400" b="1" dirty="0" smtClean="0">
                <a:solidFill>
                  <a:srgbClr val="FF0000"/>
                </a:solidFill>
                <a:latin typeface="Times New Roman" pitchFamily="18" charset="0"/>
                <a:ea typeface="Calibri" pitchFamily="34" charset="0"/>
                <a:cs typeface="Times New Roman" pitchFamily="18" charset="0"/>
              </a:rPr>
              <a:t>1. معيار فترة الاسترداد العادية:</a:t>
            </a:r>
            <a:endParaRPr lang="fr-FR" sz="2400" dirty="0"/>
          </a:p>
        </p:txBody>
      </p:sp>
      <p:sp>
        <p:nvSpPr>
          <p:cNvPr id="10" name="Rectangle 9"/>
          <p:cNvSpPr/>
          <p:nvPr/>
        </p:nvSpPr>
        <p:spPr>
          <a:xfrm>
            <a:off x="457200" y="1676400"/>
            <a:ext cx="8305800" cy="461665"/>
          </a:xfrm>
          <a:prstGeom prst="rect">
            <a:avLst/>
          </a:prstGeom>
        </p:spPr>
        <p:txBody>
          <a:bodyPr wrap="square">
            <a:spAutoFit/>
          </a:bodyPr>
          <a:lstStyle/>
          <a:p>
            <a:pPr algn="just" rtl="1"/>
            <a:r>
              <a:rPr lang="ar-DZ" sz="2400" b="1" dirty="0" smtClean="0">
                <a:solidFill>
                  <a:schemeClr val="bg1"/>
                </a:solidFill>
                <a:latin typeface="Times New Roman" pitchFamily="18" charset="0"/>
                <a:ea typeface="Calibri" pitchFamily="34" charset="0"/>
                <a:cs typeface="Times New Roman" pitchFamily="18" charset="0"/>
              </a:rPr>
              <a:t>نستخدم جدول تراكم التدفقات حتى نصل لسنة الاسترداد،  ثم نطبق الطريقة الثلاثية:</a:t>
            </a:r>
            <a:endParaRPr lang="fr-FR" sz="2400" dirty="0">
              <a:solidFill>
                <a:schemeClr val="bg1"/>
              </a:solidFill>
            </a:endParaRPr>
          </a:p>
        </p:txBody>
      </p:sp>
      <p:sp>
        <p:nvSpPr>
          <p:cNvPr id="11" name="Rectangle 10"/>
          <p:cNvSpPr/>
          <p:nvPr/>
        </p:nvSpPr>
        <p:spPr>
          <a:xfrm>
            <a:off x="2514600" y="2133600"/>
            <a:ext cx="1588897" cy="461665"/>
          </a:xfrm>
          <a:prstGeom prst="rect">
            <a:avLst/>
          </a:prstGeom>
        </p:spPr>
        <p:txBody>
          <a:bodyPr wrap="none">
            <a:spAutoFit/>
          </a:bodyPr>
          <a:lstStyle/>
          <a:p>
            <a:r>
              <a:rPr lang="ar-DZ" sz="2400" b="1" dirty="0" smtClean="0">
                <a:solidFill>
                  <a:schemeClr val="bg1"/>
                </a:solidFill>
                <a:latin typeface="Times New Roman" pitchFamily="18" charset="0"/>
                <a:ea typeface="Calibri" pitchFamily="34" charset="0"/>
                <a:cs typeface="Times New Roman" pitchFamily="18" charset="0"/>
              </a:rPr>
              <a:t>باقي الاسترداد</a:t>
            </a:r>
            <a:endParaRPr lang="fr-FR" sz="2400" dirty="0">
              <a:solidFill>
                <a:schemeClr val="bg1"/>
              </a:solidFill>
            </a:endParaRPr>
          </a:p>
        </p:txBody>
      </p:sp>
      <p:sp>
        <p:nvSpPr>
          <p:cNvPr id="12" name="Rectangle 11"/>
          <p:cNvSpPr/>
          <p:nvPr/>
        </p:nvSpPr>
        <p:spPr>
          <a:xfrm>
            <a:off x="5105400" y="2057400"/>
            <a:ext cx="338554" cy="461665"/>
          </a:xfrm>
          <a:prstGeom prst="rect">
            <a:avLst/>
          </a:prstGeom>
        </p:spPr>
        <p:txBody>
          <a:bodyPr wrap="none">
            <a:spAutoFit/>
          </a:bodyPr>
          <a:lstStyle/>
          <a:p>
            <a:r>
              <a:rPr lang="fr-FR" sz="2400" b="1" dirty="0" smtClean="0">
                <a:solidFill>
                  <a:schemeClr val="bg1"/>
                </a:solidFill>
                <a:latin typeface="Times New Roman" pitchFamily="18" charset="0"/>
                <a:ea typeface="Calibri" pitchFamily="34" charset="0"/>
                <a:cs typeface="Times New Roman" pitchFamily="18" charset="0"/>
              </a:rPr>
              <a:t>x</a:t>
            </a:r>
            <a:endParaRPr lang="fr-FR" sz="2400" dirty="0">
              <a:solidFill>
                <a:schemeClr val="bg1"/>
              </a:solidFill>
            </a:endParaRPr>
          </a:p>
        </p:txBody>
      </p:sp>
      <p:sp>
        <p:nvSpPr>
          <p:cNvPr id="13" name="Rectangle 12"/>
          <p:cNvSpPr/>
          <p:nvPr/>
        </p:nvSpPr>
        <p:spPr>
          <a:xfrm>
            <a:off x="2057400" y="2590800"/>
            <a:ext cx="2109873" cy="461665"/>
          </a:xfrm>
          <a:prstGeom prst="rect">
            <a:avLst/>
          </a:prstGeom>
        </p:spPr>
        <p:txBody>
          <a:bodyPr wrap="none">
            <a:spAutoFit/>
          </a:bodyPr>
          <a:lstStyle/>
          <a:p>
            <a:r>
              <a:rPr lang="ar-DZ" sz="2400" b="1" dirty="0" smtClean="0">
                <a:solidFill>
                  <a:schemeClr val="bg1"/>
                </a:solidFill>
                <a:latin typeface="Times New Roman" pitchFamily="18" charset="0"/>
                <a:ea typeface="Calibri" pitchFamily="34" charset="0"/>
                <a:cs typeface="Times New Roman" pitchFamily="18" charset="0"/>
              </a:rPr>
              <a:t>تدفق سنة الاسترداد</a:t>
            </a:r>
            <a:endParaRPr lang="fr-FR" sz="2400" dirty="0">
              <a:solidFill>
                <a:schemeClr val="bg1"/>
              </a:solidFill>
            </a:endParaRPr>
          </a:p>
        </p:txBody>
      </p:sp>
      <p:sp>
        <p:nvSpPr>
          <p:cNvPr id="14" name="Rectangle 13"/>
          <p:cNvSpPr/>
          <p:nvPr/>
        </p:nvSpPr>
        <p:spPr>
          <a:xfrm>
            <a:off x="5139660" y="2514600"/>
            <a:ext cx="1184940" cy="461665"/>
          </a:xfrm>
          <a:prstGeom prst="rect">
            <a:avLst/>
          </a:prstGeom>
        </p:spPr>
        <p:txBody>
          <a:bodyPr wrap="none">
            <a:spAutoFit/>
          </a:bodyPr>
          <a:lstStyle/>
          <a:p>
            <a:r>
              <a:rPr lang="ar-DZ" sz="2400" b="1" dirty="0" smtClean="0">
                <a:solidFill>
                  <a:schemeClr val="bg1"/>
                </a:solidFill>
                <a:latin typeface="Times New Roman" pitchFamily="18" charset="0"/>
                <a:ea typeface="Calibri" pitchFamily="34" charset="0"/>
                <a:cs typeface="Times New Roman" pitchFamily="18" charset="0"/>
              </a:rPr>
              <a:t>12</a:t>
            </a:r>
            <a:r>
              <a:rPr lang="fr-FR" sz="2400" b="1" dirty="0" smtClean="0">
                <a:solidFill>
                  <a:schemeClr val="bg1"/>
                </a:solidFill>
                <a:latin typeface="Times New Roman" pitchFamily="18" charset="0"/>
                <a:ea typeface="Calibri" pitchFamily="34" charset="0"/>
                <a:cs typeface="Times New Roman" pitchFamily="18" charset="0"/>
              </a:rPr>
              <a:t> mois</a:t>
            </a:r>
            <a:endParaRPr lang="fr-FR" sz="2400" dirty="0">
              <a:solidFill>
                <a:schemeClr val="bg1"/>
              </a:solidFill>
            </a:endParaRPr>
          </a:p>
        </p:txBody>
      </p:sp>
      <p:cxnSp>
        <p:nvCxnSpPr>
          <p:cNvPr id="16" name="Connecteur droit avec flèche 15"/>
          <p:cNvCxnSpPr/>
          <p:nvPr/>
        </p:nvCxnSpPr>
        <p:spPr>
          <a:xfrm>
            <a:off x="4114800" y="2362200"/>
            <a:ext cx="762000" cy="1588"/>
          </a:xfrm>
          <a:prstGeom prst="straightConnector1">
            <a:avLst/>
          </a:prstGeom>
          <a:ln w="38100">
            <a:solidFill>
              <a:schemeClr val="bg1"/>
            </a:solidFill>
            <a:tailEnd type="arrow"/>
          </a:ln>
        </p:spPr>
        <p:style>
          <a:lnRef idx="1">
            <a:schemeClr val="accent1"/>
          </a:lnRef>
          <a:fillRef idx="0">
            <a:schemeClr val="accent1"/>
          </a:fillRef>
          <a:effectRef idx="0">
            <a:schemeClr val="accent1"/>
          </a:effectRef>
          <a:fontRef idx="minor">
            <a:schemeClr val="tx1"/>
          </a:fontRef>
        </p:style>
      </p:cxnSp>
      <p:cxnSp>
        <p:nvCxnSpPr>
          <p:cNvPr id="17" name="Connecteur droit avec flèche 16"/>
          <p:cNvCxnSpPr/>
          <p:nvPr/>
        </p:nvCxnSpPr>
        <p:spPr>
          <a:xfrm>
            <a:off x="4191000" y="2817812"/>
            <a:ext cx="762000" cy="1588"/>
          </a:xfrm>
          <a:prstGeom prst="straightConnector1">
            <a:avLst/>
          </a:prstGeom>
          <a:ln w="38100">
            <a:solidFill>
              <a:schemeClr val="bg1"/>
            </a:solidFill>
            <a:tailEnd type="arrow"/>
          </a:ln>
        </p:spPr>
        <p:style>
          <a:lnRef idx="1">
            <a:schemeClr val="accent1"/>
          </a:lnRef>
          <a:fillRef idx="0">
            <a:schemeClr val="accent1"/>
          </a:fillRef>
          <a:effectRef idx="0">
            <a:schemeClr val="accent1"/>
          </a:effectRef>
          <a:fontRef idx="minor">
            <a:schemeClr val="tx1"/>
          </a:fontRef>
        </p:style>
      </p:cxnSp>
      <p:sp>
        <p:nvSpPr>
          <p:cNvPr id="18" name="Rectangle 17"/>
          <p:cNvSpPr/>
          <p:nvPr/>
        </p:nvSpPr>
        <p:spPr>
          <a:xfrm>
            <a:off x="5486400" y="2993574"/>
            <a:ext cx="3344185" cy="461665"/>
          </a:xfrm>
          <a:prstGeom prst="rect">
            <a:avLst/>
          </a:prstGeom>
        </p:spPr>
        <p:txBody>
          <a:bodyPr wrap="none">
            <a:spAutoFit/>
          </a:bodyPr>
          <a:lstStyle/>
          <a:p>
            <a:r>
              <a:rPr lang="ar-DZ" sz="2400" b="1" dirty="0" smtClean="0">
                <a:solidFill>
                  <a:srgbClr val="FF0000"/>
                </a:solidFill>
                <a:latin typeface="Times New Roman" pitchFamily="18" charset="0"/>
                <a:ea typeface="Calibri" pitchFamily="34" charset="0"/>
                <a:cs typeface="Times New Roman" pitchFamily="18" charset="0"/>
              </a:rPr>
              <a:t>2. معيار القيمة الحالية الصافية:</a:t>
            </a:r>
            <a:endParaRPr lang="fr-FR" sz="2400" dirty="0"/>
          </a:p>
        </p:txBody>
      </p:sp>
      <p:grpSp>
        <p:nvGrpSpPr>
          <p:cNvPr id="47" name="Groupe 46"/>
          <p:cNvGrpSpPr/>
          <p:nvPr/>
        </p:nvGrpSpPr>
        <p:grpSpPr>
          <a:xfrm>
            <a:off x="228600" y="3407232"/>
            <a:ext cx="7633351" cy="953065"/>
            <a:chOff x="228600" y="3407232"/>
            <a:chExt cx="7633351" cy="953065"/>
          </a:xfrm>
        </p:grpSpPr>
        <p:grpSp>
          <p:nvGrpSpPr>
            <p:cNvPr id="19" name="Groupe 18"/>
            <p:cNvGrpSpPr/>
            <p:nvPr/>
          </p:nvGrpSpPr>
          <p:grpSpPr>
            <a:xfrm>
              <a:off x="228600" y="3479902"/>
              <a:ext cx="4115374" cy="837924"/>
              <a:chOff x="608966" y="990700"/>
              <a:chExt cx="4115374" cy="837924"/>
            </a:xfrm>
          </p:grpSpPr>
          <p:grpSp>
            <p:nvGrpSpPr>
              <p:cNvPr id="20" name="Group 2"/>
              <p:cNvGrpSpPr>
                <a:grpSpLocks/>
              </p:cNvGrpSpPr>
              <p:nvPr/>
            </p:nvGrpSpPr>
            <p:grpSpPr bwMode="auto">
              <a:xfrm>
                <a:off x="608966" y="990700"/>
                <a:ext cx="4115374" cy="837924"/>
                <a:chOff x="613" y="4699"/>
                <a:chExt cx="3087" cy="648"/>
              </a:xfrm>
              <a:solidFill>
                <a:srgbClr val="FFFF00"/>
              </a:solidFill>
            </p:grpSpPr>
            <p:sp>
              <p:nvSpPr>
                <p:cNvPr id="22" name="Zone de texte 2"/>
                <p:cNvSpPr txBox="1">
                  <a:spLocks noChangeArrowheads="1"/>
                </p:cNvSpPr>
                <p:nvPr/>
              </p:nvSpPr>
              <p:spPr bwMode="auto">
                <a:xfrm>
                  <a:off x="613" y="4876"/>
                  <a:ext cx="1144" cy="353"/>
                </a:xfrm>
                <a:prstGeom prst="rect">
                  <a:avLst/>
                </a:prstGeom>
                <a:grp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lvl="0" fontAlgn="base">
                    <a:spcBef>
                      <a:spcPct val="0"/>
                    </a:spcBef>
                    <a:spcAft>
                      <a:spcPts val="1000"/>
                    </a:spcAft>
                  </a:pP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VAN=</a:t>
                  </a:r>
                  <a:r>
                    <a:rPr lang="fr-FR" sz="2400" b="1" dirty="0" smtClean="0">
                      <a:solidFill>
                        <a:schemeClr val="bg1"/>
                      </a:solidFill>
                      <a:latin typeface="Times New Roman" pitchFamily="18" charset="0"/>
                      <a:ea typeface="Arial" pitchFamily="34" charset="0"/>
                      <a:cs typeface="Times New Roman" pitchFamily="18" charset="0"/>
                    </a:rPr>
                    <a:t> CF </a:t>
                  </a:r>
                  <a:endParaRPr kumimoji="0" lang="fr-FR" sz="24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23" name="Zone de texte 2"/>
                <p:cNvSpPr txBox="1">
                  <a:spLocks noChangeArrowheads="1"/>
                </p:cNvSpPr>
                <p:nvPr/>
              </p:nvSpPr>
              <p:spPr bwMode="auto">
                <a:xfrm>
                  <a:off x="1744" y="4699"/>
                  <a:ext cx="1270" cy="353"/>
                </a:xfrm>
                <a:prstGeom prst="rect">
                  <a:avLst/>
                </a:prstGeom>
                <a:grp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[1- (1+i) </a:t>
                  </a:r>
                  <a:r>
                    <a:rPr kumimoji="0" lang="fr-FR" sz="2400" b="1" i="0" u="none" strike="noStrike" cap="none" normalizeH="0" baseline="30000" dirty="0" smtClean="0">
                      <a:ln>
                        <a:noFill/>
                      </a:ln>
                      <a:solidFill>
                        <a:schemeClr val="bg1"/>
                      </a:solidFill>
                      <a:effectLst/>
                      <a:latin typeface="Times New Roman" pitchFamily="18" charset="0"/>
                      <a:ea typeface="Arial" pitchFamily="34" charset="0"/>
                      <a:cs typeface="Times New Roman" pitchFamily="18" charset="0"/>
                    </a:rPr>
                    <a:t>- n</a:t>
                  </a: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a:t>
                  </a:r>
                  <a:endParaRPr kumimoji="0" lang="fr-FR" sz="24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24" name="Zone de texte 2"/>
                <p:cNvSpPr txBox="1">
                  <a:spLocks noChangeArrowheads="1"/>
                </p:cNvSpPr>
                <p:nvPr/>
              </p:nvSpPr>
              <p:spPr bwMode="auto">
                <a:xfrm>
                  <a:off x="2385" y="5045"/>
                  <a:ext cx="318" cy="302"/>
                </a:xfrm>
                <a:prstGeom prst="rect">
                  <a:avLst/>
                </a:prstGeom>
                <a:grp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i</a:t>
                  </a:r>
                  <a:endParaRPr kumimoji="0" lang="fr-FR" sz="24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25" name="Zone de texte 2"/>
                <p:cNvSpPr txBox="1">
                  <a:spLocks noChangeArrowheads="1"/>
                </p:cNvSpPr>
                <p:nvPr/>
              </p:nvSpPr>
              <p:spPr bwMode="auto">
                <a:xfrm>
                  <a:off x="3210" y="4852"/>
                  <a:ext cx="490" cy="377"/>
                </a:xfrm>
                <a:prstGeom prst="rect">
                  <a:avLst/>
                </a:prstGeom>
                <a:grp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125413" lvl="0" indent="0" algn="l" defTabSz="914400" rtl="0" eaLnBrk="1" fontAlgn="base" latinLnBrk="0" hangingPunct="1">
                    <a:lnSpc>
                      <a:spcPct val="100000"/>
                    </a:lnSpc>
                    <a:spcBef>
                      <a:spcPct val="0"/>
                    </a:spcBef>
                    <a:spcAft>
                      <a:spcPts val="1000"/>
                    </a:spcAft>
                    <a:buClrTx/>
                    <a:buSzTx/>
                    <a:buFont typeface="Times New Roman" pitchFamily="18" charset="0"/>
                    <a:buChar char="-"/>
                    <a:tabLst/>
                  </a:pP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I</a:t>
                  </a:r>
                  <a:r>
                    <a:rPr kumimoji="0" lang="fr-FR" sz="2400" b="1" i="0" u="none" strike="noStrike" cap="none" normalizeH="0" baseline="-25000" dirty="0" smtClean="0">
                      <a:ln>
                        <a:noFill/>
                      </a:ln>
                      <a:solidFill>
                        <a:schemeClr val="bg1"/>
                      </a:solidFill>
                      <a:effectLst/>
                      <a:latin typeface="Times New Roman" pitchFamily="18" charset="0"/>
                      <a:ea typeface="Arial" pitchFamily="34" charset="0"/>
                      <a:cs typeface="Times New Roman" pitchFamily="18" charset="0"/>
                    </a:rPr>
                    <a:t>0</a:t>
                  </a:r>
                  <a:endParaRPr kumimoji="0" lang="fr-FR" sz="2400" b="0" i="0" u="none" strike="noStrike" cap="none" normalizeH="0" baseline="0" dirty="0" smtClean="0">
                    <a:ln>
                      <a:noFill/>
                    </a:ln>
                    <a:solidFill>
                      <a:schemeClr val="bg1"/>
                    </a:solidFill>
                    <a:effectLst/>
                    <a:latin typeface="Times New Roman" pitchFamily="18" charset="0"/>
                    <a:cs typeface="Times New Roman" pitchFamily="18" charset="0"/>
                  </a:endParaRPr>
                </a:p>
              </p:txBody>
            </p:sp>
          </p:grpSp>
          <p:cxnSp>
            <p:nvCxnSpPr>
              <p:cNvPr id="21" name="Connecteur droit 20"/>
              <p:cNvCxnSpPr/>
              <p:nvPr/>
            </p:nvCxnSpPr>
            <p:spPr>
              <a:xfrm>
                <a:off x="2133600" y="1447800"/>
                <a:ext cx="1981200" cy="1588"/>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grpSp>
        <p:grpSp>
          <p:nvGrpSpPr>
            <p:cNvPr id="26" name="Groupe 25"/>
            <p:cNvGrpSpPr/>
            <p:nvPr/>
          </p:nvGrpSpPr>
          <p:grpSpPr>
            <a:xfrm>
              <a:off x="4858801" y="3407232"/>
              <a:ext cx="3003150" cy="953065"/>
              <a:chOff x="363002" y="2556600"/>
              <a:chExt cx="3003150" cy="953065"/>
            </a:xfrm>
          </p:grpSpPr>
          <p:grpSp>
            <p:nvGrpSpPr>
              <p:cNvPr id="27" name="Groupe 29"/>
              <p:cNvGrpSpPr/>
              <p:nvPr/>
            </p:nvGrpSpPr>
            <p:grpSpPr>
              <a:xfrm>
                <a:off x="363002" y="2556600"/>
                <a:ext cx="3003150" cy="953065"/>
                <a:chOff x="363002" y="2556600"/>
                <a:chExt cx="3003150" cy="953065"/>
              </a:xfrm>
              <a:solidFill>
                <a:srgbClr val="FF99FF"/>
              </a:solidFill>
            </p:grpSpPr>
            <p:grpSp>
              <p:nvGrpSpPr>
                <p:cNvPr id="29" name="Group 7"/>
                <p:cNvGrpSpPr>
                  <a:grpSpLocks/>
                </p:cNvGrpSpPr>
                <p:nvPr/>
              </p:nvGrpSpPr>
              <p:grpSpPr bwMode="auto">
                <a:xfrm>
                  <a:off x="363002" y="2817856"/>
                  <a:ext cx="1389765" cy="456941"/>
                  <a:chOff x="5093" y="3948"/>
                  <a:chExt cx="979" cy="355"/>
                </a:xfrm>
                <a:grpFill/>
              </p:grpSpPr>
              <p:sp>
                <p:nvSpPr>
                  <p:cNvPr id="33" name="Zone de texte 2"/>
                  <p:cNvSpPr txBox="1">
                    <a:spLocks noChangeArrowheads="1"/>
                  </p:cNvSpPr>
                  <p:nvPr/>
                </p:nvSpPr>
                <p:spPr bwMode="auto">
                  <a:xfrm>
                    <a:off x="5093" y="3948"/>
                    <a:ext cx="731" cy="353"/>
                  </a:xfrm>
                  <a:prstGeom prst="rect">
                    <a:avLst/>
                  </a:prstGeom>
                  <a:grp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VAN=</a:t>
                    </a:r>
                    <a:endParaRPr kumimoji="0" lang="fr-FR" sz="24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36" name="Zone de texte 2"/>
                  <p:cNvSpPr txBox="1">
                    <a:spLocks noChangeArrowheads="1"/>
                  </p:cNvSpPr>
                  <p:nvPr/>
                </p:nvSpPr>
                <p:spPr bwMode="auto">
                  <a:xfrm>
                    <a:off x="5803" y="3948"/>
                    <a:ext cx="269" cy="355"/>
                  </a:xfrm>
                  <a:prstGeom prst="rect">
                    <a:avLst/>
                  </a:prstGeom>
                  <a:grp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lvl="0" fontAlgn="base">
                      <a:spcBef>
                        <a:spcPct val="0"/>
                      </a:spcBef>
                      <a:spcAft>
                        <a:spcPts val="1000"/>
                      </a:spcAft>
                    </a:pPr>
                    <a:r>
                      <a:rPr kumimoji="0" lang="el-GR" sz="24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Σ</a:t>
                    </a:r>
                    <a:endParaRPr kumimoji="0" lang="fr-FR" sz="2400" b="0" i="0" u="none" strike="noStrike" cap="none" normalizeH="0" baseline="0" dirty="0" smtClean="0">
                      <a:ln>
                        <a:noFill/>
                      </a:ln>
                      <a:solidFill>
                        <a:schemeClr val="bg1"/>
                      </a:solidFill>
                      <a:effectLst/>
                      <a:latin typeface="Times New Roman" pitchFamily="18" charset="0"/>
                      <a:cs typeface="Times New Roman" pitchFamily="18" charset="0"/>
                    </a:endParaRPr>
                  </a:p>
                </p:txBody>
              </p:sp>
            </p:grpSp>
            <p:sp>
              <p:nvSpPr>
                <p:cNvPr id="30" name="Rectangle 29"/>
                <p:cNvSpPr/>
                <p:nvPr/>
              </p:nvSpPr>
              <p:spPr>
                <a:xfrm>
                  <a:off x="1794384" y="3048000"/>
                  <a:ext cx="872617" cy="461665"/>
                </a:xfrm>
                <a:prstGeom prst="rect">
                  <a:avLst/>
                </a:prstGeom>
                <a:grpFill/>
              </p:spPr>
              <p:txBody>
                <a:bodyPr wrap="square">
                  <a:spAutoFit/>
                </a:bodyPr>
                <a:lstStyle/>
                <a:p>
                  <a:r>
                    <a:rPr lang="fr-FR" sz="2400" b="1" dirty="0" smtClean="0">
                      <a:solidFill>
                        <a:schemeClr val="bg1"/>
                      </a:solidFill>
                      <a:latin typeface="Times New Roman" pitchFamily="18" charset="0"/>
                      <a:ea typeface="Arial" pitchFamily="34" charset="0"/>
                      <a:cs typeface="Times New Roman" pitchFamily="18" charset="0"/>
                    </a:rPr>
                    <a:t>(1+i)</a:t>
                  </a:r>
                  <a:r>
                    <a:rPr lang="fr-FR" sz="2400" b="1" baseline="30000" dirty="0" smtClean="0">
                      <a:solidFill>
                        <a:schemeClr val="bg1"/>
                      </a:solidFill>
                      <a:latin typeface="Times New Roman" pitchFamily="18" charset="0"/>
                      <a:ea typeface="Arial" pitchFamily="34" charset="0"/>
                      <a:cs typeface="Times New Roman" pitchFamily="18" charset="0"/>
                    </a:rPr>
                    <a:t>t</a:t>
                  </a:r>
                  <a:r>
                    <a:rPr lang="fr-FR" sz="2400" b="1" dirty="0" smtClean="0">
                      <a:solidFill>
                        <a:schemeClr val="bg1"/>
                      </a:solidFill>
                      <a:latin typeface="Times New Roman" pitchFamily="18" charset="0"/>
                      <a:ea typeface="Arial" pitchFamily="34" charset="0"/>
                      <a:cs typeface="Times New Roman" pitchFamily="18" charset="0"/>
                    </a:rPr>
                    <a:t> </a:t>
                  </a:r>
                  <a:endParaRPr lang="fr-FR" sz="2400" dirty="0"/>
                </a:p>
              </p:txBody>
            </p:sp>
            <p:sp>
              <p:nvSpPr>
                <p:cNvPr id="31" name="Rectangle 30"/>
                <p:cNvSpPr/>
                <p:nvPr/>
              </p:nvSpPr>
              <p:spPr>
                <a:xfrm>
                  <a:off x="1864831" y="2556600"/>
                  <a:ext cx="744114" cy="461665"/>
                </a:xfrm>
                <a:prstGeom prst="rect">
                  <a:avLst/>
                </a:prstGeom>
                <a:grpFill/>
              </p:spPr>
              <p:txBody>
                <a:bodyPr wrap="square">
                  <a:spAutoFit/>
                </a:bodyPr>
                <a:lstStyle/>
                <a:p>
                  <a:pPr lvl="0" fontAlgn="base">
                    <a:spcBef>
                      <a:spcPct val="0"/>
                    </a:spcBef>
                    <a:spcAft>
                      <a:spcPts val="1000"/>
                    </a:spcAft>
                  </a:pPr>
                  <a:r>
                    <a:rPr lang="fr-FR" sz="2400" b="1" dirty="0" smtClean="0">
                      <a:solidFill>
                        <a:schemeClr val="bg1"/>
                      </a:solidFill>
                      <a:latin typeface="Times New Roman" pitchFamily="18" charset="0"/>
                      <a:ea typeface="Arial" pitchFamily="34" charset="0"/>
                      <a:cs typeface="Times New Roman" pitchFamily="18" charset="0"/>
                    </a:rPr>
                    <a:t>CF</a:t>
                  </a:r>
                  <a:r>
                    <a:rPr lang="fr-FR" sz="2400" b="1" baseline="-25000" dirty="0" smtClean="0">
                      <a:solidFill>
                        <a:schemeClr val="bg1"/>
                      </a:solidFill>
                      <a:latin typeface="Times New Roman" pitchFamily="18" charset="0"/>
                      <a:ea typeface="Arial" pitchFamily="34" charset="0"/>
                      <a:cs typeface="Times New Roman" pitchFamily="18" charset="0"/>
                    </a:rPr>
                    <a:t>t</a:t>
                  </a:r>
                  <a:endParaRPr lang="fr-FR" sz="2400" dirty="0" smtClean="0">
                    <a:solidFill>
                      <a:schemeClr val="bg1"/>
                    </a:solidFill>
                    <a:latin typeface="Times New Roman" pitchFamily="18" charset="0"/>
                    <a:cs typeface="Times New Roman" pitchFamily="18" charset="0"/>
                  </a:endParaRPr>
                </a:p>
              </p:txBody>
            </p:sp>
            <p:sp>
              <p:nvSpPr>
                <p:cNvPr id="32" name="Rectangle 31"/>
                <p:cNvSpPr/>
                <p:nvPr/>
              </p:nvSpPr>
              <p:spPr>
                <a:xfrm>
                  <a:off x="2724630" y="2772228"/>
                  <a:ext cx="641522" cy="461665"/>
                </a:xfrm>
                <a:prstGeom prst="rect">
                  <a:avLst/>
                </a:prstGeom>
                <a:grpFill/>
              </p:spPr>
              <p:txBody>
                <a:bodyPr wrap="none">
                  <a:spAutoFit/>
                </a:bodyPr>
                <a:lstStyle/>
                <a:p>
                  <a:r>
                    <a:rPr lang="ar-DZ" sz="2400" b="1" baseline="-25000" dirty="0" smtClean="0">
                      <a:solidFill>
                        <a:schemeClr val="bg1"/>
                      </a:solidFill>
                      <a:latin typeface="Times New Roman" pitchFamily="18" charset="0"/>
                      <a:ea typeface="Arial" pitchFamily="34" charset="0"/>
                      <a:cs typeface="Times New Roman" pitchFamily="18" charset="0"/>
                    </a:rPr>
                    <a:t> </a:t>
                  </a:r>
                  <a:r>
                    <a:rPr lang="ar-SA" sz="2400" b="1" dirty="0" smtClean="0">
                      <a:solidFill>
                        <a:schemeClr val="bg1"/>
                      </a:solidFill>
                      <a:latin typeface="Times New Roman" pitchFamily="18" charset="0"/>
                      <a:ea typeface="Arial" pitchFamily="34" charset="0"/>
                      <a:cs typeface="Times New Roman" pitchFamily="18" charset="0"/>
                    </a:rPr>
                    <a:t>ـــ</a:t>
                  </a:r>
                  <a:r>
                    <a:rPr lang="fr-FR" sz="2400" b="1" dirty="0" smtClean="0">
                      <a:solidFill>
                        <a:schemeClr val="bg1"/>
                      </a:solidFill>
                      <a:latin typeface="Times New Roman" pitchFamily="18" charset="0"/>
                      <a:ea typeface="Arial" pitchFamily="34" charset="0"/>
                      <a:cs typeface="Times New Roman" pitchFamily="18" charset="0"/>
                    </a:rPr>
                    <a:t>I</a:t>
                  </a:r>
                  <a:r>
                    <a:rPr lang="fr-FR" sz="2400" b="1" baseline="-25000" dirty="0" smtClean="0">
                      <a:solidFill>
                        <a:schemeClr val="bg1"/>
                      </a:solidFill>
                      <a:latin typeface="Times New Roman" pitchFamily="18" charset="0"/>
                      <a:ea typeface="Arial" pitchFamily="34" charset="0"/>
                      <a:cs typeface="Times New Roman" pitchFamily="18" charset="0"/>
                    </a:rPr>
                    <a:t>0</a:t>
                  </a:r>
                  <a:endParaRPr lang="fr-FR" sz="2400" dirty="0"/>
                </a:p>
              </p:txBody>
            </p:sp>
          </p:grpSp>
          <p:cxnSp>
            <p:nvCxnSpPr>
              <p:cNvPr id="28" name="Connecteur droit 27"/>
              <p:cNvCxnSpPr/>
              <p:nvPr/>
            </p:nvCxnSpPr>
            <p:spPr>
              <a:xfrm flipV="1">
                <a:off x="1799772" y="3046458"/>
                <a:ext cx="834571" cy="1542"/>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grpSp>
      </p:grpSp>
      <p:sp>
        <p:nvSpPr>
          <p:cNvPr id="38" name="Rectangle 37"/>
          <p:cNvSpPr/>
          <p:nvPr/>
        </p:nvSpPr>
        <p:spPr>
          <a:xfrm>
            <a:off x="6400800" y="4419600"/>
            <a:ext cx="2491388" cy="461665"/>
          </a:xfrm>
          <a:prstGeom prst="rect">
            <a:avLst/>
          </a:prstGeom>
        </p:spPr>
        <p:txBody>
          <a:bodyPr wrap="none">
            <a:spAutoFit/>
          </a:bodyPr>
          <a:lstStyle/>
          <a:p>
            <a:pPr algn="r" rtl="1"/>
            <a:r>
              <a:rPr lang="ar-DZ" sz="2400" b="1" dirty="0" smtClean="0">
                <a:solidFill>
                  <a:srgbClr val="FF0000"/>
                </a:solidFill>
                <a:latin typeface="Times New Roman" pitchFamily="18" charset="0"/>
                <a:ea typeface="Calibri" pitchFamily="34" charset="0"/>
                <a:cs typeface="Times New Roman" pitchFamily="18" charset="0"/>
              </a:rPr>
              <a:t>3. معيار مؤشر الربحية</a:t>
            </a:r>
            <a:endParaRPr lang="fr-FR" sz="2400" dirty="0"/>
          </a:p>
        </p:txBody>
      </p:sp>
      <p:grpSp>
        <p:nvGrpSpPr>
          <p:cNvPr id="40" name="Group 23"/>
          <p:cNvGrpSpPr>
            <a:grpSpLocks/>
          </p:cNvGrpSpPr>
          <p:nvPr/>
        </p:nvGrpSpPr>
        <p:grpSpPr bwMode="auto">
          <a:xfrm>
            <a:off x="3962400" y="4586520"/>
            <a:ext cx="2286744" cy="914399"/>
            <a:chOff x="7059" y="12677"/>
            <a:chExt cx="2135" cy="958"/>
          </a:xfrm>
          <a:solidFill>
            <a:srgbClr val="00FF00"/>
          </a:solidFill>
        </p:grpSpPr>
        <p:sp>
          <p:nvSpPr>
            <p:cNvPr id="42" name="Zone de texte 2"/>
            <p:cNvSpPr txBox="1">
              <a:spLocks noChangeArrowheads="1"/>
            </p:cNvSpPr>
            <p:nvPr/>
          </p:nvSpPr>
          <p:spPr bwMode="auto">
            <a:xfrm>
              <a:off x="7059" y="12905"/>
              <a:ext cx="709" cy="450"/>
            </a:xfrm>
            <a:prstGeom prst="rect">
              <a:avLst/>
            </a:prstGeom>
            <a:grp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lvl="0" algn="ctr" fontAlgn="base">
                <a:spcBef>
                  <a:spcPct val="0"/>
                </a:spcBef>
                <a:spcAft>
                  <a:spcPts val="1000"/>
                </a:spcAft>
              </a:pPr>
              <a:r>
                <a:rPr lang="fr-FR" sz="2400" b="1" dirty="0" smtClean="0">
                  <a:solidFill>
                    <a:schemeClr val="bg1"/>
                  </a:solidFill>
                  <a:latin typeface="Times New Roman" pitchFamily="18" charset="0"/>
                  <a:ea typeface="Arial" pitchFamily="34" charset="0"/>
                  <a:cs typeface="Times New Roman" pitchFamily="18" charset="0"/>
                </a:rPr>
                <a:t>IP </a:t>
              </a: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 </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fr-FR" sz="24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43" name="Zone de texte 2"/>
            <p:cNvSpPr txBox="1">
              <a:spLocks noChangeArrowheads="1"/>
            </p:cNvSpPr>
            <p:nvPr/>
          </p:nvSpPr>
          <p:spPr bwMode="auto">
            <a:xfrm>
              <a:off x="7791" y="12677"/>
              <a:ext cx="864" cy="450"/>
            </a:xfrm>
            <a:prstGeom prst="rect">
              <a:avLst/>
            </a:prstGeom>
            <a:grp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VAN</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fr-FR" sz="24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44" name="Zone de texte 2"/>
            <p:cNvSpPr txBox="1">
              <a:spLocks noChangeArrowheads="1"/>
            </p:cNvSpPr>
            <p:nvPr/>
          </p:nvSpPr>
          <p:spPr bwMode="auto">
            <a:xfrm>
              <a:off x="7812" y="13145"/>
              <a:ext cx="854" cy="490"/>
            </a:xfrm>
            <a:prstGeom prst="rect">
              <a:avLst/>
            </a:prstGeom>
            <a:grp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I</a:t>
              </a:r>
              <a:r>
                <a:rPr kumimoji="0" lang="fr-FR" sz="2400" b="1" i="0" u="none" strike="noStrike" cap="none" normalizeH="0" baseline="-25000" dirty="0" smtClean="0">
                  <a:ln>
                    <a:noFill/>
                  </a:ln>
                  <a:solidFill>
                    <a:schemeClr val="bg1"/>
                  </a:solidFill>
                  <a:effectLst/>
                  <a:latin typeface="Times New Roman" pitchFamily="18" charset="0"/>
                  <a:ea typeface="Arial" pitchFamily="34" charset="0"/>
                  <a:cs typeface="Times New Roman" pitchFamily="18" charset="0"/>
                </a:rPr>
                <a:t>0</a:t>
              </a: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 </a:t>
              </a:r>
            </a:p>
            <a:p>
              <a:pPr marL="0" marR="0" lvl="0" indent="0" algn="ctr" defTabSz="914400" rtl="0" eaLnBrk="1" fontAlgn="base" latinLnBrk="0" hangingPunct="1">
                <a:lnSpc>
                  <a:spcPct val="100000"/>
                </a:lnSpc>
                <a:spcBef>
                  <a:spcPct val="0"/>
                </a:spcBef>
                <a:spcAft>
                  <a:spcPct val="0"/>
                </a:spcAft>
                <a:buClrTx/>
                <a:buSzTx/>
                <a:buFontTx/>
                <a:buNone/>
                <a:tabLst/>
              </a:pPr>
              <a:endParaRPr kumimoji="0" lang="fr-FR" sz="24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45" name="Connecteur droit 386"/>
            <p:cNvSpPr>
              <a:spLocks noChangeShapeType="1"/>
            </p:cNvSpPr>
            <p:nvPr/>
          </p:nvSpPr>
          <p:spPr bwMode="auto">
            <a:xfrm>
              <a:off x="7793" y="13145"/>
              <a:ext cx="960" cy="0"/>
            </a:xfrm>
            <a:prstGeom prst="line">
              <a:avLst/>
            </a:prstGeom>
            <a:grpFill/>
            <a:ln w="25400" algn="ctr">
              <a:solidFill>
                <a:srgbClr val="000000"/>
              </a:solidFill>
              <a:round/>
              <a:headEnd/>
              <a:tailEnd/>
            </a:ln>
            <a:effectLst>
              <a:outerShdw dist="20000" dir="5400000" rotWithShape="0">
                <a:srgbClr val="000000">
                  <a:alpha val="37999"/>
                </a:srgbClr>
              </a:outerShdw>
            </a:effectLst>
          </p:spPr>
          <p:txBody>
            <a:bodyPr vert="horz" wrap="square" lIns="91440" tIns="45720" rIns="91440" bIns="45720" numCol="1" anchor="t" anchorCtr="0" compatLnSpc="1">
              <a:prstTxWarp prst="textNoShape">
                <a:avLst/>
              </a:prstTxWarp>
            </a:bodyPr>
            <a:lstStyle/>
            <a:p>
              <a:endParaRPr lang="fr-FR" sz="2400">
                <a:solidFill>
                  <a:schemeClr val="bg1"/>
                </a:solidFill>
                <a:latin typeface="Times New Roman" pitchFamily="18" charset="0"/>
                <a:cs typeface="Times New Roman" pitchFamily="18" charset="0"/>
              </a:endParaRPr>
            </a:p>
          </p:txBody>
        </p:sp>
        <p:sp>
          <p:nvSpPr>
            <p:cNvPr id="46" name="Zone de texte 2"/>
            <p:cNvSpPr txBox="1">
              <a:spLocks noChangeArrowheads="1"/>
            </p:cNvSpPr>
            <p:nvPr/>
          </p:nvSpPr>
          <p:spPr bwMode="auto">
            <a:xfrm>
              <a:off x="8682" y="12905"/>
              <a:ext cx="512" cy="450"/>
            </a:xfrm>
            <a:prstGeom prst="rect">
              <a:avLst/>
            </a:prstGeom>
            <a:grp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+1 </a:t>
              </a:r>
              <a:endParaRPr kumimoji="0" lang="fr-FR" sz="2400" b="0" i="0" u="none" strike="noStrike" cap="none" normalizeH="0" baseline="0" dirty="0" smtClean="0">
                <a:ln>
                  <a:noFill/>
                </a:ln>
                <a:solidFill>
                  <a:schemeClr val="bg1"/>
                </a:solidFill>
                <a:effectLst/>
                <a:latin typeface="Times New Roman" pitchFamily="18" charset="0"/>
                <a:cs typeface="Times New Roman" pitchFamily="18" charset="0"/>
              </a:endParaRPr>
            </a:p>
          </p:txBody>
        </p:sp>
      </p:grpSp>
      <p:sp>
        <p:nvSpPr>
          <p:cNvPr id="48" name="Rectangle 47"/>
          <p:cNvSpPr/>
          <p:nvPr/>
        </p:nvSpPr>
        <p:spPr>
          <a:xfrm>
            <a:off x="5742721" y="5638800"/>
            <a:ext cx="3073277" cy="461665"/>
          </a:xfrm>
          <a:prstGeom prst="rect">
            <a:avLst/>
          </a:prstGeom>
        </p:spPr>
        <p:txBody>
          <a:bodyPr wrap="none">
            <a:spAutoFit/>
          </a:bodyPr>
          <a:lstStyle/>
          <a:p>
            <a:pPr algn="r" rtl="1"/>
            <a:r>
              <a:rPr lang="ar-DZ" sz="2400" b="1" dirty="0" smtClean="0">
                <a:solidFill>
                  <a:srgbClr val="FF0000"/>
                </a:solidFill>
                <a:latin typeface="Times New Roman" pitchFamily="18" charset="0"/>
                <a:ea typeface="Calibri" pitchFamily="34" charset="0"/>
                <a:cs typeface="Times New Roman" pitchFamily="18" charset="0"/>
              </a:rPr>
              <a:t>3. معيار معدل العائد الداخلي:</a:t>
            </a:r>
            <a:endParaRPr lang="fr-FR" sz="2400" dirty="0"/>
          </a:p>
        </p:txBody>
      </p:sp>
      <p:grpSp>
        <p:nvGrpSpPr>
          <p:cNvPr id="49" name="Groupe 48"/>
          <p:cNvGrpSpPr/>
          <p:nvPr/>
        </p:nvGrpSpPr>
        <p:grpSpPr>
          <a:xfrm>
            <a:off x="1096512" y="5714654"/>
            <a:ext cx="3301320" cy="1067148"/>
            <a:chOff x="867912" y="4647582"/>
            <a:chExt cx="3301320" cy="1067148"/>
          </a:xfrm>
        </p:grpSpPr>
        <p:grpSp>
          <p:nvGrpSpPr>
            <p:cNvPr id="50" name="Group 9"/>
            <p:cNvGrpSpPr>
              <a:grpSpLocks/>
            </p:cNvGrpSpPr>
            <p:nvPr/>
          </p:nvGrpSpPr>
          <p:grpSpPr bwMode="auto">
            <a:xfrm>
              <a:off x="867912" y="4647582"/>
              <a:ext cx="3171298" cy="1067148"/>
              <a:chOff x="837" y="8918"/>
              <a:chExt cx="1881" cy="720"/>
            </a:xfrm>
            <a:solidFill>
              <a:srgbClr val="FFFF00"/>
            </a:solidFill>
          </p:grpSpPr>
          <p:sp>
            <p:nvSpPr>
              <p:cNvPr id="52" name="Zone de texte 2"/>
              <p:cNvSpPr txBox="1">
                <a:spLocks noChangeArrowheads="1"/>
              </p:cNvSpPr>
              <p:nvPr/>
            </p:nvSpPr>
            <p:spPr bwMode="auto">
              <a:xfrm>
                <a:off x="837" y="9133"/>
                <a:ext cx="814" cy="348"/>
              </a:xfrm>
              <a:prstGeom prst="rect">
                <a:avLst/>
              </a:prstGeom>
              <a:grp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TIR= i</a:t>
                </a:r>
                <a:r>
                  <a:rPr kumimoji="0" lang="fr-FR" sz="2400" b="1" i="0" u="none" strike="noStrike" cap="none" normalizeH="0" baseline="-25000" dirty="0" smtClean="0">
                    <a:ln>
                      <a:noFill/>
                    </a:ln>
                    <a:solidFill>
                      <a:schemeClr val="bg1"/>
                    </a:solidFill>
                    <a:effectLst/>
                    <a:latin typeface="Times New Roman" pitchFamily="18" charset="0"/>
                    <a:ea typeface="Arial" pitchFamily="34" charset="0"/>
                    <a:cs typeface="Times New Roman" pitchFamily="18" charset="0"/>
                  </a:rPr>
                  <a:t>1</a:t>
                </a: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a:t>
                </a:r>
                <a:endParaRPr kumimoji="0" lang="fr-FR" sz="2400" b="1"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53" name="Zone de texte 2"/>
              <p:cNvSpPr txBox="1">
                <a:spLocks noChangeArrowheads="1"/>
              </p:cNvSpPr>
              <p:nvPr/>
            </p:nvSpPr>
            <p:spPr bwMode="auto">
              <a:xfrm>
                <a:off x="1678" y="8918"/>
                <a:ext cx="1040" cy="360"/>
              </a:xfrm>
              <a:prstGeom prst="rect">
                <a:avLst/>
              </a:prstGeom>
              <a:grp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VAN</a:t>
                </a:r>
                <a:r>
                  <a:rPr kumimoji="0" lang="fr-FR" sz="2400" b="1" i="0" u="none" strike="noStrike" cap="none" normalizeH="0" baseline="-25000" dirty="0" smtClean="0">
                    <a:ln>
                      <a:noFill/>
                    </a:ln>
                    <a:solidFill>
                      <a:schemeClr val="bg1"/>
                    </a:solidFill>
                    <a:effectLst/>
                    <a:latin typeface="Times New Roman" pitchFamily="18" charset="0"/>
                    <a:ea typeface="Arial" pitchFamily="34" charset="0"/>
                    <a:cs typeface="Times New Roman" pitchFamily="18" charset="0"/>
                  </a:rPr>
                  <a:t>1</a:t>
                </a: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 (i</a:t>
                </a:r>
                <a:r>
                  <a:rPr kumimoji="0" lang="fr-FR" sz="2400" b="1" i="0" u="none" strike="noStrike" cap="none" normalizeH="0" baseline="-25000" dirty="0" smtClean="0">
                    <a:ln>
                      <a:noFill/>
                    </a:ln>
                    <a:solidFill>
                      <a:schemeClr val="bg1"/>
                    </a:solidFill>
                    <a:effectLst/>
                    <a:latin typeface="Times New Roman" pitchFamily="18" charset="0"/>
                    <a:ea typeface="Arial" pitchFamily="34" charset="0"/>
                    <a:cs typeface="Times New Roman" pitchFamily="18" charset="0"/>
                  </a:rPr>
                  <a:t>2</a:t>
                </a: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-i</a:t>
                </a:r>
                <a:r>
                  <a:rPr kumimoji="0" lang="fr-FR" sz="2400" b="1" i="0" u="none" strike="noStrike" cap="none" normalizeH="0" baseline="-25000" dirty="0" smtClean="0">
                    <a:ln>
                      <a:noFill/>
                    </a:ln>
                    <a:solidFill>
                      <a:schemeClr val="bg1"/>
                    </a:solidFill>
                    <a:effectLst/>
                    <a:latin typeface="Times New Roman" pitchFamily="18" charset="0"/>
                    <a:ea typeface="Arial" pitchFamily="34" charset="0"/>
                    <a:cs typeface="Times New Roman" pitchFamily="18" charset="0"/>
                  </a:rPr>
                  <a:t>1</a:t>
                </a: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a:t>
                </a:r>
                <a:endParaRPr kumimoji="0" lang="fr-FR" sz="2400" b="1"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54" name="Zone de texte 2"/>
              <p:cNvSpPr txBox="1">
                <a:spLocks noChangeArrowheads="1"/>
              </p:cNvSpPr>
              <p:nvPr/>
            </p:nvSpPr>
            <p:spPr bwMode="auto">
              <a:xfrm>
                <a:off x="1672" y="9261"/>
                <a:ext cx="1046" cy="377"/>
              </a:xfrm>
              <a:prstGeom prst="rect">
                <a:avLst/>
              </a:prstGeom>
              <a:grp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VAN</a:t>
                </a:r>
                <a:r>
                  <a:rPr kumimoji="0" lang="fr-FR" sz="2400" b="1" i="0" u="none" strike="noStrike" cap="none" normalizeH="0" baseline="-25000" dirty="0" smtClean="0">
                    <a:ln>
                      <a:noFill/>
                    </a:ln>
                    <a:solidFill>
                      <a:schemeClr val="bg1"/>
                    </a:solidFill>
                    <a:effectLst/>
                    <a:latin typeface="Times New Roman" pitchFamily="18" charset="0"/>
                    <a:ea typeface="Arial" pitchFamily="34" charset="0"/>
                    <a:cs typeface="Times New Roman" pitchFamily="18" charset="0"/>
                  </a:rPr>
                  <a:t>1</a:t>
                </a: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-VAN</a:t>
                </a:r>
                <a:r>
                  <a:rPr kumimoji="0" lang="fr-FR" sz="2400" b="1" i="0" u="none" strike="noStrike" cap="none" normalizeH="0" baseline="-25000" dirty="0" smtClean="0">
                    <a:ln>
                      <a:noFill/>
                    </a:ln>
                    <a:solidFill>
                      <a:schemeClr val="bg1"/>
                    </a:solidFill>
                    <a:effectLst/>
                    <a:latin typeface="Times New Roman" pitchFamily="18" charset="0"/>
                    <a:ea typeface="Arial" pitchFamily="34" charset="0"/>
                    <a:cs typeface="Times New Roman" pitchFamily="18" charset="0"/>
                  </a:rPr>
                  <a:t>2</a:t>
                </a:r>
                <a:endParaRPr kumimoji="0" lang="fr-FR" sz="2400" b="1" i="0" u="none" strike="noStrike" cap="none" normalizeH="0" baseline="0" dirty="0" smtClean="0">
                  <a:ln>
                    <a:noFill/>
                  </a:ln>
                  <a:solidFill>
                    <a:schemeClr val="bg1"/>
                  </a:solidFill>
                  <a:effectLst/>
                  <a:latin typeface="Times New Roman" pitchFamily="18" charset="0"/>
                  <a:cs typeface="Times New Roman" pitchFamily="18" charset="0"/>
                </a:endParaRPr>
              </a:p>
            </p:txBody>
          </p:sp>
        </p:grpSp>
        <p:cxnSp>
          <p:nvCxnSpPr>
            <p:cNvPr id="51" name="Connecteur droit 50"/>
            <p:cNvCxnSpPr/>
            <p:nvPr/>
          </p:nvCxnSpPr>
          <p:spPr>
            <a:xfrm>
              <a:off x="2111832" y="5181600"/>
              <a:ext cx="2057400" cy="1588"/>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gr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1" name="Rectangle 1"/>
          <p:cNvSpPr>
            <a:spLocks noChangeArrowheads="1"/>
          </p:cNvSpPr>
          <p:nvPr/>
        </p:nvSpPr>
        <p:spPr bwMode="auto">
          <a:xfrm>
            <a:off x="3276600" y="1219200"/>
            <a:ext cx="5562600" cy="64633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1" eaLnBrk="1" fontAlgn="base" latinLnBrk="0" hangingPunct="1">
              <a:lnSpc>
                <a:spcPct val="100000"/>
              </a:lnSpc>
              <a:spcBef>
                <a:spcPct val="0"/>
              </a:spcBef>
              <a:spcAft>
                <a:spcPct val="0"/>
              </a:spcAft>
              <a:buClrTx/>
              <a:buSzTx/>
              <a:buFontTx/>
              <a:buNone/>
              <a:tabLst/>
            </a:pPr>
            <a:r>
              <a:rPr kumimoji="0" lang="ar-DZ" sz="3600" b="1" i="0" strike="noStrike" cap="none" normalizeH="0" baseline="0" dirty="0" smtClean="0">
                <a:ln>
                  <a:noFill/>
                </a:ln>
                <a:solidFill>
                  <a:srgbClr val="FF0000"/>
                </a:solidFill>
                <a:effectLst/>
                <a:latin typeface="Traditional Arabic"/>
                <a:ea typeface="Times New Roman" pitchFamily="18" charset="0"/>
                <a:cs typeface="Arial" pitchFamily="34" charset="0"/>
              </a:rPr>
              <a:t>مزايا معيار معدل العائد المحاسبي</a:t>
            </a:r>
            <a:r>
              <a:rPr kumimoji="0" lang="ar-DZ" sz="3600" b="1" i="0" strike="noStrike" cap="none" normalizeH="0" baseline="0" dirty="0" smtClean="0">
                <a:ln>
                  <a:noFill/>
                </a:ln>
                <a:solidFill>
                  <a:srgbClr val="FF0000"/>
                </a:solidFill>
                <a:effectLst/>
                <a:latin typeface="Arial" pitchFamily="34" charset="0"/>
                <a:ea typeface="Times New Roman" pitchFamily="18" charset="0"/>
                <a:cs typeface="Arial" pitchFamily="34" charset="0"/>
              </a:rPr>
              <a:t>:</a:t>
            </a:r>
            <a:endParaRPr kumimoji="0" lang="ar-DZ" sz="3200" b="1" i="0" u="none" strike="noStrike" cap="none" normalizeH="0" baseline="0" dirty="0" smtClean="0">
              <a:ln>
                <a:noFill/>
              </a:ln>
              <a:solidFill>
                <a:schemeClr val="tx1"/>
              </a:solidFill>
              <a:effectLst/>
              <a:latin typeface="Arial" pitchFamily="34" charset="0"/>
              <a:cs typeface="Arial" pitchFamily="34" charset="0"/>
            </a:endParaRPr>
          </a:p>
        </p:txBody>
      </p:sp>
      <p:sp>
        <p:nvSpPr>
          <p:cNvPr id="4" name="Rectangle 1"/>
          <p:cNvSpPr>
            <a:spLocks noChangeArrowheads="1"/>
          </p:cNvSpPr>
          <p:nvPr/>
        </p:nvSpPr>
        <p:spPr bwMode="auto">
          <a:xfrm>
            <a:off x="304800" y="2427744"/>
            <a:ext cx="8534400" cy="267765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1" eaLnBrk="0" fontAlgn="base" latinLnBrk="0" hangingPunct="0">
              <a:lnSpc>
                <a:spcPct val="100000"/>
              </a:lnSpc>
              <a:spcBef>
                <a:spcPct val="0"/>
              </a:spcBef>
              <a:spcAft>
                <a:spcPct val="0"/>
              </a:spcAft>
              <a:buClrTx/>
              <a:buSzTx/>
              <a:buFontTx/>
              <a:buNone/>
              <a:tabLst/>
            </a:pPr>
            <a:r>
              <a:rPr kumimoji="0" lang="ar-DZ" sz="2800" b="1" i="0" u="none" strike="noStrike" cap="none" normalizeH="0" baseline="0" dirty="0" smtClean="0">
                <a:ln>
                  <a:noFill/>
                </a:ln>
                <a:solidFill>
                  <a:srgbClr val="000000"/>
                </a:solidFill>
                <a:effectLst/>
                <a:latin typeface="Traditional Arabic"/>
                <a:ea typeface="Times New Roman" pitchFamily="18" charset="0"/>
                <a:cs typeface="Arial" pitchFamily="34" charset="0"/>
              </a:rPr>
              <a:t>* سهولة الفهم والتطبيق،</a:t>
            </a:r>
            <a:r>
              <a:rPr lang="ar-DZ" sz="2800" b="1" dirty="0" smtClean="0">
                <a:solidFill>
                  <a:srgbClr val="000000"/>
                </a:solidFill>
                <a:latin typeface="Traditional Arabic"/>
                <a:ea typeface="Times New Roman" pitchFamily="18" charset="0"/>
                <a:cs typeface="Arial" pitchFamily="34" charset="0"/>
              </a:rPr>
              <a:t> بسبب سرعة الحصول على البيانات التي يتطلبها.</a:t>
            </a:r>
            <a:endParaRPr kumimoji="0" lang="fr-FR" sz="2800" b="1"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1" eaLnBrk="0" fontAlgn="base" latinLnBrk="0" hangingPunct="0">
              <a:lnSpc>
                <a:spcPct val="100000"/>
              </a:lnSpc>
              <a:spcBef>
                <a:spcPct val="0"/>
              </a:spcBef>
              <a:spcAft>
                <a:spcPct val="0"/>
              </a:spcAft>
              <a:buClrTx/>
              <a:buSzTx/>
              <a:buFontTx/>
              <a:buNone/>
              <a:tabLst/>
            </a:pPr>
            <a:r>
              <a:rPr kumimoji="0" lang="ar-DZ" sz="2800" b="1" i="0" u="none" strike="noStrike" cap="none" normalizeH="0" baseline="0" dirty="0" smtClean="0">
                <a:ln>
                  <a:noFill/>
                </a:ln>
                <a:solidFill>
                  <a:srgbClr val="000000"/>
                </a:solidFill>
                <a:effectLst/>
                <a:latin typeface="Traditional Arabic"/>
                <a:ea typeface="Times New Roman" pitchFamily="18" charset="0"/>
                <a:cs typeface="Arial" pitchFamily="34" charset="0"/>
              </a:rPr>
              <a:t>* يعتبر من الوسائل الرقابية الذاتية عند تنفيذ المشروع، وذلك بمقارنته مع معدل تكلفة رأس المال؛</a:t>
            </a:r>
            <a:endParaRPr kumimoji="0" lang="fr-FR" sz="2800" b="1"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1" eaLnBrk="0" fontAlgn="base" latinLnBrk="0" hangingPunct="0">
              <a:lnSpc>
                <a:spcPct val="100000"/>
              </a:lnSpc>
              <a:spcBef>
                <a:spcPct val="0"/>
              </a:spcBef>
              <a:spcAft>
                <a:spcPct val="0"/>
              </a:spcAft>
              <a:buClrTx/>
              <a:buSzTx/>
              <a:buFontTx/>
              <a:buNone/>
              <a:tabLst/>
            </a:pPr>
            <a:r>
              <a:rPr kumimoji="0" lang="ar-DZ" sz="2800" b="1" i="0" u="none" strike="noStrike" cap="none" normalizeH="0" baseline="0" dirty="0" smtClean="0">
                <a:ln>
                  <a:noFill/>
                </a:ln>
                <a:solidFill>
                  <a:srgbClr val="000000"/>
                </a:solidFill>
                <a:effectLst/>
                <a:latin typeface="Traditional Arabic"/>
                <a:ea typeface="Times New Roman" pitchFamily="18" charset="0"/>
                <a:cs typeface="Arial" pitchFamily="34" charset="0"/>
              </a:rPr>
              <a:t>* يأخذ بعين الاعتبار القيمة المتبقية للمشروع، ويحدد قيمة العائد الاقتصادي المتوقع تحقيقه منه.</a:t>
            </a:r>
            <a:endParaRPr kumimoji="0" lang="ar-DZ" sz="2800" b="1"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
          <p:cNvSpPr>
            <a:spLocks noChangeArrowheads="1"/>
          </p:cNvSpPr>
          <p:nvPr/>
        </p:nvSpPr>
        <p:spPr bwMode="auto">
          <a:xfrm>
            <a:off x="3200400" y="1295400"/>
            <a:ext cx="5638800" cy="64633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lvl="0" algn="just" rtl="1" fontAlgn="base">
              <a:spcBef>
                <a:spcPct val="0"/>
              </a:spcBef>
              <a:spcAft>
                <a:spcPct val="0"/>
              </a:spcAft>
            </a:pPr>
            <a:r>
              <a:rPr lang="ar-DZ" sz="3600" b="1" dirty="0" smtClean="0">
                <a:solidFill>
                  <a:srgbClr val="FF0000"/>
                </a:solidFill>
                <a:latin typeface="Traditional Arabic"/>
                <a:ea typeface="Times New Roman" pitchFamily="18" charset="0"/>
                <a:cs typeface="Arial" pitchFamily="34" charset="0"/>
              </a:rPr>
              <a:t>عيوب معيار معدل العائد المحاسبي</a:t>
            </a:r>
            <a:r>
              <a:rPr lang="ar-DZ" sz="3600" b="1" dirty="0" smtClean="0">
                <a:solidFill>
                  <a:srgbClr val="FF0000"/>
                </a:solidFill>
                <a:latin typeface="Arial" pitchFamily="34" charset="0"/>
                <a:ea typeface="Times New Roman" pitchFamily="18" charset="0"/>
                <a:cs typeface="Arial" pitchFamily="34" charset="0"/>
              </a:rPr>
              <a:t>:</a:t>
            </a:r>
            <a:endParaRPr kumimoji="0" lang="ar-DZ" sz="3200" b="1" i="0" u="none" strike="noStrike" cap="none" normalizeH="0" baseline="0" dirty="0" smtClean="0">
              <a:ln>
                <a:noFill/>
              </a:ln>
              <a:solidFill>
                <a:schemeClr val="tx1"/>
              </a:solidFill>
              <a:effectLst/>
              <a:latin typeface="Arial" pitchFamily="34" charset="0"/>
              <a:cs typeface="Arial" pitchFamily="34" charset="0"/>
            </a:endParaRPr>
          </a:p>
        </p:txBody>
      </p:sp>
      <p:sp>
        <p:nvSpPr>
          <p:cNvPr id="5" name="Rectangle 1"/>
          <p:cNvSpPr>
            <a:spLocks noChangeArrowheads="1"/>
          </p:cNvSpPr>
          <p:nvPr/>
        </p:nvSpPr>
        <p:spPr bwMode="auto">
          <a:xfrm>
            <a:off x="304800" y="2377857"/>
            <a:ext cx="8534400" cy="310854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lvl="0" algn="just" rtl="1" eaLnBrk="0" fontAlgn="base" hangingPunct="0">
              <a:spcBef>
                <a:spcPct val="0"/>
              </a:spcBef>
              <a:spcAft>
                <a:spcPct val="0"/>
              </a:spcAft>
            </a:pPr>
            <a:r>
              <a:rPr lang="ar-DZ" sz="2800" b="1" dirty="0" smtClean="0">
                <a:solidFill>
                  <a:srgbClr val="000000"/>
                </a:solidFill>
                <a:latin typeface="Traditional Arabic"/>
                <a:ea typeface="Times New Roman" pitchFamily="18" charset="0"/>
                <a:cs typeface="Arial" pitchFamily="34" charset="0"/>
              </a:rPr>
              <a:t>* يتأثر </a:t>
            </a:r>
            <a:r>
              <a:rPr kumimoji="0" lang="ar-DZ" sz="2800" b="1" i="0" u="none" strike="noStrike" cap="none" normalizeH="0" baseline="0" dirty="0" smtClean="0">
                <a:ln>
                  <a:noFill/>
                </a:ln>
                <a:solidFill>
                  <a:srgbClr val="000000"/>
                </a:solidFill>
                <a:effectLst/>
                <a:latin typeface="Traditional Arabic"/>
                <a:ea typeface="Times New Roman" pitchFamily="18" charset="0"/>
                <a:cs typeface="Arial" pitchFamily="34" charset="0"/>
              </a:rPr>
              <a:t>بالأساليب</a:t>
            </a:r>
            <a:r>
              <a:rPr kumimoji="0" lang="ar-DZ" sz="2800" b="1" i="0" u="none" strike="noStrike" cap="none" normalizeH="0" dirty="0" smtClean="0">
                <a:ln>
                  <a:noFill/>
                </a:ln>
                <a:solidFill>
                  <a:srgbClr val="000000"/>
                </a:solidFill>
                <a:effectLst/>
                <a:latin typeface="Traditional Arabic"/>
                <a:ea typeface="Times New Roman" pitchFamily="18" charset="0"/>
                <a:cs typeface="Arial" pitchFamily="34" charset="0"/>
              </a:rPr>
              <a:t> المحاسبية المتبعة( طريقة الإهلاك، تقييم المخزونات، اعتماد المؤونات ...).</a:t>
            </a:r>
          </a:p>
          <a:p>
            <a:pPr lvl="0" algn="just" rtl="1" eaLnBrk="0" fontAlgn="base" hangingPunct="0">
              <a:spcBef>
                <a:spcPct val="0"/>
              </a:spcBef>
              <a:spcAft>
                <a:spcPct val="0"/>
              </a:spcAft>
            </a:pPr>
            <a:r>
              <a:rPr lang="ar-DZ" sz="2800" b="1" dirty="0" smtClean="0">
                <a:solidFill>
                  <a:srgbClr val="000000"/>
                </a:solidFill>
                <a:latin typeface="Traditional Arabic"/>
                <a:ea typeface="Times New Roman" pitchFamily="18" charset="0"/>
                <a:cs typeface="Arial" pitchFamily="34" charset="0"/>
              </a:rPr>
              <a:t>* يتجاهل </a:t>
            </a:r>
            <a:r>
              <a:rPr kumimoji="0" lang="ar-DZ" sz="2800" b="1" i="0" u="none" strike="noStrike" cap="none" normalizeH="0" baseline="0" dirty="0" smtClean="0">
                <a:ln>
                  <a:noFill/>
                </a:ln>
                <a:solidFill>
                  <a:srgbClr val="000000"/>
                </a:solidFill>
                <a:effectLst/>
                <a:latin typeface="Traditional Arabic"/>
                <a:ea typeface="Times New Roman" pitchFamily="18" charset="0"/>
                <a:cs typeface="Arial" pitchFamily="34" charset="0"/>
              </a:rPr>
              <a:t>توقيت الأرباح، أي لا يأخذ عنصر الزم</a:t>
            </a:r>
            <a:r>
              <a:rPr lang="ar-DZ" sz="2800" b="1" dirty="0" smtClean="0">
                <a:solidFill>
                  <a:srgbClr val="000000"/>
                </a:solidFill>
                <a:latin typeface="Traditional Arabic"/>
                <a:ea typeface="Times New Roman" pitchFamily="18" charset="0"/>
                <a:cs typeface="Arial" pitchFamily="34" charset="0"/>
              </a:rPr>
              <a:t>ن في الاعتبار</a:t>
            </a:r>
            <a:r>
              <a:rPr kumimoji="0" lang="ar-DZ" sz="2800" b="1" i="0" u="none" strike="noStrike" cap="none" normalizeH="0" baseline="0" dirty="0" smtClean="0">
                <a:ln>
                  <a:noFill/>
                </a:ln>
                <a:solidFill>
                  <a:srgbClr val="000000"/>
                </a:solidFill>
                <a:effectLst/>
                <a:latin typeface="Traditional Arabic"/>
                <a:ea typeface="Times New Roman" pitchFamily="18" charset="0"/>
                <a:cs typeface="Arial" pitchFamily="34" charset="0"/>
              </a:rPr>
              <a:t>(القيمة الزمنية للنقود).</a:t>
            </a:r>
          </a:p>
          <a:p>
            <a:pPr lvl="0" algn="just" rtl="1" eaLnBrk="0" fontAlgn="base" hangingPunct="0">
              <a:spcBef>
                <a:spcPct val="0"/>
              </a:spcBef>
              <a:spcAft>
                <a:spcPct val="0"/>
              </a:spcAft>
            </a:pPr>
            <a:r>
              <a:rPr lang="ar-DZ" sz="2800" b="1" dirty="0" smtClean="0">
                <a:solidFill>
                  <a:srgbClr val="000000"/>
                </a:solidFill>
                <a:latin typeface="Traditional Arabic"/>
                <a:ea typeface="Times New Roman" pitchFamily="18" charset="0"/>
                <a:cs typeface="Arial" pitchFamily="34" charset="0"/>
              </a:rPr>
              <a:t>* </a:t>
            </a:r>
            <a:r>
              <a:rPr kumimoji="0" lang="ar-DZ" sz="2800" b="1" i="0" u="none" strike="noStrike" cap="none" normalizeH="0" baseline="0" dirty="0" smtClean="0">
                <a:ln>
                  <a:noFill/>
                </a:ln>
                <a:solidFill>
                  <a:schemeClr val="bg1"/>
                </a:solidFill>
                <a:effectLst/>
                <a:latin typeface="Arial" pitchFamily="34" charset="0"/>
                <a:cs typeface="Arial" pitchFamily="34" charset="0"/>
              </a:rPr>
              <a:t>يعتمد على البيانات المحاسبية التي تستند على مبدأ</a:t>
            </a:r>
            <a:r>
              <a:rPr kumimoji="0" lang="ar-DZ" sz="2800" b="1" i="0" u="none" strike="noStrike" cap="none" normalizeH="0" dirty="0" smtClean="0">
                <a:ln>
                  <a:noFill/>
                </a:ln>
                <a:solidFill>
                  <a:schemeClr val="bg1"/>
                </a:solidFill>
                <a:effectLst/>
                <a:latin typeface="Arial" pitchFamily="34" charset="0"/>
                <a:cs typeface="Arial" pitchFamily="34" charset="0"/>
              </a:rPr>
              <a:t> التكلفة التاريخية.</a:t>
            </a:r>
            <a:endParaRPr kumimoji="0" lang="fr-FR" sz="2800" b="1" i="0" u="none" strike="noStrike" cap="none" normalizeH="0" baseline="0" dirty="0" smtClean="0">
              <a:ln>
                <a:noFill/>
              </a:ln>
              <a:solidFill>
                <a:schemeClr val="bg1"/>
              </a:solidFill>
              <a:effectLst/>
              <a:latin typeface="Arial" pitchFamily="34" charset="0"/>
              <a:cs typeface="Arial" pitchFamily="34" charset="0"/>
            </a:endParaRPr>
          </a:p>
          <a:p>
            <a:pPr marL="0" marR="0" lvl="0" indent="0" algn="just" defTabSz="914400" rtl="1" eaLnBrk="0" fontAlgn="base" latinLnBrk="0" hangingPunct="0">
              <a:lnSpc>
                <a:spcPct val="100000"/>
              </a:lnSpc>
              <a:spcBef>
                <a:spcPct val="0"/>
              </a:spcBef>
              <a:spcAft>
                <a:spcPct val="0"/>
              </a:spcAft>
              <a:buClrTx/>
              <a:buSzTx/>
              <a:buFontTx/>
              <a:buNone/>
              <a:tabLst/>
            </a:pPr>
            <a:r>
              <a:rPr kumimoji="0" lang="ar-DZ" sz="2800" b="1" i="0" u="none" strike="noStrike" cap="none" normalizeH="0" baseline="0" dirty="0" smtClean="0">
                <a:ln>
                  <a:noFill/>
                </a:ln>
                <a:solidFill>
                  <a:srgbClr val="000000"/>
                </a:solidFill>
                <a:effectLst/>
                <a:latin typeface="Traditional Arabic"/>
                <a:ea typeface="Times New Roman" pitchFamily="18" charset="0"/>
                <a:cs typeface="Arial" pitchFamily="34" charset="0"/>
              </a:rPr>
              <a:t>* يتجاهل افتراض إعادة استثمار العائد المحقق من المشروع في عمليات استثمارية أخرى.</a:t>
            </a:r>
            <a:endParaRPr kumimoji="0" lang="ar-DZ" sz="2800" b="1"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Apex">
      <a:dk1>
        <a:sysClr val="windowText" lastClr="000000"/>
      </a:dk1>
      <a:lt1>
        <a:sysClr val="window" lastClr="FFFFFF"/>
      </a:lt1>
      <a:dk2>
        <a:srgbClr val="69676D"/>
      </a:dk2>
      <a:lt2>
        <a:srgbClr val="C9C2D1"/>
      </a:lt2>
      <a:accent1>
        <a:srgbClr val="CEB966"/>
      </a:accent1>
      <a:accent2>
        <a:srgbClr val="9CB084"/>
      </a:accent2>
      <a:accent3>
        <a:srgbClr val="6BB1C9"/>
      </a:accent3>
      <a:accent4>
        <a:srgbClr val="6585CF"/>
      </a:accent4>
      <a:accent5>
        <a:srgbClr val="7E6BC9"/>
      </a:accent5>
      <a:accent6>
        <a:srgbClr val="A379BB"/>
      </a:accent6>
      <a:hlink>
        <a:srgbClr val="410082"/>
      </a:hlink>
      <a:folHlink>
        <a:srgbClr val="932968"/>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5079</TotalTime>
  <Words>5497</Words>
  <Application>Microsoft Office PowerPoint</Application>
  <PresentationFormat>Affichage à l'écran (4:3)</PresentationFormat>
  <Paragraphs>1148</Paragraphs>
  <Slides>75</Slides>
  <Notes>1</Notes>
  <HiddenSlides>0</HiddenSlides>
  <MMClips>0</MMClips>
  <ScaleCrop>false</ScaleCrop>
  <HeadingPairs>
    <vt:vector size="4" baseType="variant">
      <vt:variant>
        <vt:lpstr>Thème</vt:lpstr>
      </vt:variant>
      <vt:variant>
        <vt:i4>1</vt:i4>
      </vt:variant>
      <vt:variant>
        <vt:lpstr>Titres des diapositives</vt:lpstr>
      </vt:variant>
      <vt:variant>
        <vt:i4>75</vt:i4>
      </vt:variant>
    </vt:vector>
  </HeadingPairs>
  <TitlesOfParts>
    <vt:vector size="76" baseType="lpstr">
      <vt:lpstr>Apex</vt:lpstr>
      <vt:lpstr>Diapositive 1</vt:lpstr>
      <vt:lpstr>Diapositive 2</vt:lpstr>
      <vt:lpstr>Diapositive 3</vt:lpstr>
      <vt:lpstr>Diapositive 4</vt:lpstr>
      <vt:lpstr>Diapositive 5</vt:lpstr>
      <vt:lpstr>Diapositive 6</vt:lpstr>
      <vt:lpstr>Diapositive 7</vt:lpstr>
      <vt:lpstr>Diapositive 8</vt:lpstr>
      <vt:lpstr>Diapositive 9</vt:lpstr>
      <vt:lpstr>Diapositive 10</vt:lpstr>
      <vt:lpstr>Diapositive 11</vt:lpstr>
      <vt:lpstr>Diapositive 12</vt:lpstr>
      <vt:lpstr>Diapositive 13</vt:lpstr>
      <vt:lpstr>Diapositive 14</vt:lpstr>
      <vt:lpstr>Diapositive 15</vt:lpstr>
      <vt:lpstr>Diapositive 16</vt:lpstr>
      <vt:lpstr>Diapositive 17</vt:lpstr>
      <vt:lpstr>Diapositive 18</vt:lpstr>
      <vt:lpstr>Diapositive 19</vt:lpstr>
      <vt:lpstr>Diapositive 20</vt:lpstr>
      <vt:lpstr>Diapositive 21</vt:lpstr>
      <vt:lpstr>Diapositive 22</vt:lpstr>
      <vt:lpstr>Diapositive 23</vt:lpstr>
      <vt:lpstr>Diapositive 24</vt:lpstr>
      <vt:lpstr>Diapositive 25</vt:lpstr>
      <vt:lpstr>Diapositive 26</vt:lpstr>
      <vt:lpstr>Diapositive 27</vt:lpstr>
      <vt:lpstr>Diapositive 28</vt:lpstr>
      <vt:lpstr>Diapositive 29</vt:lpstr>
      <vt:lpstr>Diapositive 30</vt:lpstr>
      <vt:lpstr>Diapositive 31</vt:lpstr>
      <vt:lpstr>Diapositive 32</vt:lpstr>
      <vt:lpstr>Diapositive 33</vt:lpstr>
      <vt:lpstr>Diapositive 34</vt:lpstr>
      <vt:lpstr>Diapositive 35</vt:lpstr>
      <vt:lpstr>Diapositive 36</vt:lpstr>
      <vt:lpstr>Diapositive 37</vt:lpstr>
      <vt:lpstr>Diapositive 38</vt:lpstr>
      <vt:lpstr>Diapositive 39</vt:lpstr>
      <vt:lpstr>Diapositive 40</vt:lpstr>
      <vt:lpstr>Diapositive 41</vt:lpstr>
      <vt:lpstr>Diapositive 42</vt:lpstr>
      <vt:lpstr>Diapositive 43</vt:lpstr>
      <vt:lpstr>Diapositive 44</vt:lpstr>
      <vt:lpstr>Diapositive 45</vt:lpstr>
      <vt:lpstr>Diapositive 46</vt:lpstr>
      <vt:lpstr>Diapositive 47</vt:lpstr>
      <vt:lpstr>Diapositive 48</vt:lpstr>
      <vt:lpstr>Diapositive 49</vt:lpstr>
      <vt:lpstr>Diapositive 50</vt:lpstr>
      <vt:lpstr>Diapositive 51</vt:lpstr>
      <vt:lpstr>Diapositive 52</vt:lpstr>
      <vt:lpstr>Diapositive 53</vt:lpstr>
      <vt:lpstr>Diapositive 54</vt:lpstr>
      <vt:lpstr>Diapositive 55</vt:lpstr>
      <vt:lpstr>Diapositive 56</vt:lpstr>
      <vt:lpstr>Diapositive 57</vt:lpstr>
      <vt:lpstr>Diapositive 58</vt:lpstr>
      <vt:lpstr>Diapositive 59</vt:lpstr>
      <vt:lpstr>Diapositive 60</vt:lpstr>
      <vt:lpstr>Diapositive 61</vt:lpstr>
      <vt:lpstr>Diapositive 62</vt:lpstr>
      <vt:lpstr>Diapositive 63</vt:lpstr>
      <vt:lpstr>Diapositive 64</vt:lpstr>
      <vt:lpstr>Diapositive 65</vt:lpstr>
      <vt:lpstr>Diapositive 66</vt:lpstr>
      <vt:lpstr>Diapositive 67</vt:lpstr>
      <vt:lpstr>Diapositive 68</vt:lpstr>
      <vt:lpstr>Diapositive 69</vt:lpstr>
      <vt:lpstr>Diapositive 70</vt:lpstr>
      <vt:lpstr>Diapositive 71</vt:lpstr>
      <vt:lpstr>Diapositive 72</vt:lpstr>
      <vt:lpstr>Diapositive 73</vt:lpstr>
      <vt:lpstr>Diapositive 74</vt:lpstr>
      <vt:lpstr>Diapositive 75</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Admin</dc:creator>
  <cp:lastModifiedBy>SALAH</cp:lastModifiedBy>
  <cp:revision>483</cp:revision>
  <dcterms:created xsi:type="dcterms:W3CDTF">2021-01-23T08:26:19Z</dcterms:created>
  <dcterms:modified xsi:type="dcterms:W3CDTF">2022-03-19T09:59:57Z</dcterms:modified>
</cp:coreProperties>
</file>