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77"/>
  </p:notesMasterIdLst>
  <p:sldIdLst>
    <p:sldId id="327" r:id="rId2"/>
    <p:sldId id="326" r:id="rId3"/>
    <p:sldId id="378" r:id="rId4"/>
    <p:sldId id="388" r:id="rId5"/>
    <p:sldId id="389" r:id="rId6"/>
    <p:sldId id="391" r:id="rId7"/>
    <p:sldId id="392" r:id="rId8"/>
    <p:sldId id="390" r:id="rId9"/>
    <p:sldId id="399" r:id="rId10"/>
    <p:sldId id="325" r:id="rId11"/>
    <p:sldId id="328" r:id="rId12"/>
    <p:sldId id="329" r:id="rId13"/>
    <p:sldId id="330" r:id="rId14"/>
    <p:sldId id="379" r:id="rId15"/>
    <p:sldId id="331" r:id="rId16"/>
    <p:sldId id="332" r:id="rId17"/>
    <p:sldId id="333" r:id="rId18"/>
    <p:sldId id="380" r:id="rId19"/>
    <p:sldId id="400" r:id="rId20"/>
    <p:sldId id="403" r:id="rId21"/>
    <p:sldId id="334" r:id="rId22"/>
    <p:sldId id="358" r:id="rId23"/>
    <p:sldId id="336" r:id="rId24"/>
    <p:sldId id="357" r:id="rId25"/>
    <p:sldId id="335" r:id="rId26"/>
    <p:sldId id="374" r:id="rId27"/>
    <p:sldId id="375" r:id="rId28"/>
    <p:sldId id="376" r:id="rId29"/>
    <p:sldId id="337" r:id="rId30"/>
    <p:sldId id="373" r:id="rId31"/>
    <p:sldId id="355" r:id="rId32"/>
    <p:sldId id="356" r:id="rId33"/>
    <p:sldId id="338" r:id="rId34"/>
    <p:sldId id="339" r:id="rId35"/>
    <p:sldId id="377" r:id="rId36"/>
    <p:sldId id="384" r:id="rId37"/>
    <p:sldId id="382" r:id="rId38"/>
    <p:sldId id="340" r:id="rId39"/>
    <p:sldId id="381" r:id="rId40"/>
    <p:sldId id="383" r:id="rId41"/>
    <p:sldId id="342" r:id="rId42"/>
    <p:sldId id="341" r:id="rId43"/>
    <p:sldId id="343" r:id="rId44"/>
    <p:sldId id="404" r:id="rId45"/>
    <p:sldId id="344" r:id="rId46"/>
    <p:sldId id="345" r:id="rId47"/>
    <p:sldId id="346" r:id="rId48"/>
    <p:sldId id="347" r:id="rId49"/>
    <p:sldId id="359" r:id="rId50"/>
    <p:sldId id="351" r:id="rId51"/>
    <p:sldId id="352" r:id="rId52"/>
    <p:sldId id="353" r:id="rId53"/>
    <p:sldId id="354" r:id="rId54"/>
    <p:sldId id="386" r:id="rId55"/>
    <p:sldId id="360" r:id="rId56"/>
    <p:sldId id="361" r:id="rId57"/>
    <p:sldId id="362" r:id="rId58"/>
    <p:sldId id="363" r:id="rId59"/>
    <p:sldId id="385" r:id="rId60"/>
    <p:sldId id="364" r:id="rId61"/>
    <p:sldId id="365" r:id="rId62"/>
    <p:sldId id="401" r:id="rId63"/>
    <p:sldId id="366" r:id="rId64"/>
    <p:sldId id="367" r:id="rId65"/>
    <p:sldId id="368" r:id="rId66"/>
    <p:sldId id="369" r:id="rId67"/>
    <p:sldId id="372" r:id="rId68"/>
    <p:sldId id="402" r:id="rId69"/>
    <p:sldId id="393" r:id="rId70"/>
    <p:sldId id="394" r:id="rId71"/>
    <p:sldId id="395" r:id="rId72"/>
    <p:sldId id="396" r:id="rId73"/>
    <p:sldId id="397" r:id="rId74"/>
    <p:sldId id="398" r:id="rId75"/>
    <p:sldId id="387" r:id="rId7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006600"/>
    <a:srgbClr val="00FF00"/>
    <a:srgbClr val="33CCCC"/>
    <a:srgbClr val="FF99FF"/>
    <a:srgbClr val="D9D9D9"/>
    <a:srgbClr val="FF66FF"/>
    <a:srgbClr val="66FFFF"/>
    <a:srgbClr val="FF66CC"/>
    <a:srgbClr val="FF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634" autoAdjust="0"/>
    <p:restoredTop sz="94607" autoAdjust="0"/>
  </p:normalViewPr>
  <p:slideViewPr>
    <p:cSldViewPr>
      <p:cViewPr>
        <p:scale>
          <a:sx n="70" d="100"/>
          <a:sy n="70" d="100"/>
        </p:scale>
        <p:origin x="-1290" y="-84"/>
      </p:cViewPr>
      <p:guideLst>
        <p:guide orient="horz" pos="2160"/>
        <p:guide pos="2880"/>
      </p:guideLst>
    </p:cSldViewPr>
  </p:slideViewPr>
  <p:outlineViewPr>
    <p:cViewPr>
      <p:scale>
        <a:sx n="33" d="100"/>
        <a:sy n="33" d="100"/>
      </p:scale>
      <p:origin x="0" y="615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FCE190-351C-43CF-BB5E-C551C10E3B5D}" type="datetimeFigureOut">
              <a:rPr lang="fr-FR" smtClean="0"/>
              <a:pPr/>
              <a:t>19/03/2022</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E33A20C-83F6-48FC-AEEE-0E458B813F9A}"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BE33A20C-83F6-48FC-AEEE-0E458B813F9A}" type="slidenum">
              <a:rPr lang="fr-FR" smtClean="0"/>
              <a:pPr/>
              <a:t>50</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Cliquez pour modifier le style du titre</a:t>
            </a:r>
            <a:endParaRPr kumimoji="0" lang="en-US"/>
          </a:p>
        </p:txBody>
      </p:sp>
      <p:sp>
        <p:nvSpPr>
          <p:cNvPr id="28" name="Espace réservé de la date 27"/>
          <p:cNvSpPr>
            <a:spLocks noGrp="1"/>
          </p:cNvSpPr>
          <p:nvPr>
            <p:ph type="dt" sz="half" idx="10"/>
          </p:nvPr>
        </p:nvSpPr>
        <p:spPr/>
        <p:txBody>
          <a:bodyPr/>
          <a:lstStyle/>
          <a:p>
            <a:fld id="{2DC68211-B11A-4976-A03C-F49FC3AFA862}" type="datetimeFigureOut">
              <a:rPr lang="fr-FR" smtClean="0"/>
              <a:pPr/>
              <a:t>19/03/2022</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a:lstStyle/>
          <a:p>
            <a:fld id="{6B128BCD-E86F-433F-9AB1-C311BA73C95F}" type="slidenum">
              <a:rPr lang="fr-FR" smtClean="0"/>
              <a:pPr/>
              <a:t>‹N°›</a:t>
            </a:fld>
            <a:endParaRPr lang="fr-FR"/>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DC68211-B11A-4976-A03C-F49FC3AFA862}" type="datetimeFigureOut">
              <a:rPr lang="fr-FR" smtClean="0"/>
              <a:pPr/>
              <a:t>19/03/2022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B128BCD-E86F-433F-9AB1-C311BA73C95F}"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DC68211-B11A-4976-A03C-F49FC3AFA862}" type="datetimeFigureOut">
              <a:rPr lang="fr-FR" smtClean="0"/>
              <a:pPr/>
              <a:t>19/03/2022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B128BCD-E86F-433F-9AB1-C311BA73C95F}"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DC68211-B11A-4976-A03C-F49FC3AFA862}" type="datetimeFigureOut">
              <a:rPr lang="fr-FR" smtClean="0"/>
              <a:pPr/>
              <a:t>19/03/2022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B128BCD-E86F-433F-9AB1-C311BA73C95F}"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2DC68211-B11A-4976-A03C-F49FC3AFA862}" type="datetimeFigureOut">
              <a:rPr lang="fr-FR" smtClean="0"/>
              <a:pPr/>
              <a:t>19/03/2022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7924800" y="6416675"/>
            <a:ext cx="762000" cy="365125"/>
          </a:xfrm>
        </p:spPr>
        <p:txBody>
          <a:bodyPr/>
          <a:lstStyle/>
          <a:p>
            <a:fld id="{6B128BCD-E86F-433F-9AB1-C311BA73C95F}"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2DC68211-B11A-4976-A03C-F49FC3AFA862}" type="datetimeFigureOut">
              <a:rPr lang="fr-FR" smtClean="0"/>
              <a:pPr/>
              <a:t>19/03/2022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B128BCD-E86F-433F-9AB1-C311BA73C95F}"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2DC68211-B11A-4976-A03C-F49FC3AFA862}" type="datetimeFigureOut">
              <a:rPr lang="fr-FR" smtClean="0"/>
              <a:pPr/>
              <a:t>19/03/2022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B128BCD-E86F-433F-9AB1-C311BA73C95F}"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2DC68211-B11A-4976-A03C-F49FC3AFA862}" type="datetimeFigureOut">
              <a:rPr lang="fr-FR" smtClean="0"/>
              <a:pPr/>
              <a:t>19/03/2022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B128BCD-E86F-433F-9AB1-C311BA73C95F}"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DC68211-B11A-4976-A03C-F49FC3AFA862}" type="datetimeFigureOut">
              <a:rPr lang="fr-FR" smtClean="0"/>
              <a:pPr/>
              <a:t>19/03/2022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B128BCD-E86F-433F-9AB1-C311BA73C95F}"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2DC68211-B11A-4976-A03C-F49FC3AFA862}" type="datetimeFigureOut">
              <a:rPr lang="fr-FR" smtClean="0"/>
              <a:pPr/>
              <a:t>19/03/2022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B128BCD-E86F-433F-9AB1-C311BA73C95F}"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2DC68211-B11A-4976-A03C-F49FC3AFA862}" type="datetimeFigureOut">
              <a:rPr lang="fr-FR" smtClean="0"/>
              <a:pPr/>
              <a:t>19/03/2022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B128BCD-E86F-433F-9AB1-C311BA73C95F}"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0000"/>
            <a:lum/>
          </a:blip>
          <a:srcRect/>
          <a:tile tx="0" ty="0" sx="100000" sy="100000" flip="none" algn="tl"/>
        </a:blipFill>
        <a:effectLst/>
      </p:bgPr>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2DC68211-B11A-4976-A03C-F49FC3AFA862}" type="datetimeFigureOut">
              <a:rPr lang="fr-FR" smtClean="0"/>
              <a:pPr/>
              <a:t>19/03/2022</a:t>
            </a:fld>
            <a:endParaRPr lang="fr-FR"/>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FR"/>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6B128BCD-E86F-433F-9AB1-C311BA73C95F}" type="slidenum">
              <a:rPr lang="fr-FR" smtClean="0"/>
              <a:pPr/>
              <a:t>‹N°›</a:t>
            </a:fld>
            <a:endParaRPr lang="fr-FR"/>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5"/>
          <p:cNvSpPr txBox="1">
            <a:spLocks/>
          </p:cNvSpPr>
          <p:nvPr/>
        </p:nvSpPr>
        <p:spPr>
          <a:xfrm>
            <a:off x="304800" y="381000"/>
            <a:ext cx="8458200" cy="4343400"/>
          </a:xfrm>
          <a:prstGeom prst="rect">
            <a:avLst/>
          </a:prstGeom>
        </p:spPr>
        <p:txBody>
          <a:bodyPr vert="horz">
            <a:noAutofit/>
          </a:bodyPr>
          <a:lstStyle/>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الجمهــورية الجزائــرية الديمقــراطية الشعبيـــة</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0" eaLnBrk="1" fontAlgn="auto" latinLnBrk="0" hangingPunct="1">
              <a:lnSpc>
                <a:spcPct val="100000"/>
              </a:lnSpc>
              <a:spcBef>
                <a:spcPts val="0"/>
              </a:spcBef>
              <a:spcAft>
                <a:spcPts val="0"/>
              </a:spcAft>
              <a:buClr>
                <a:schemeClr val="tx1">
                  <a:shade val="95000"/>
                </a:schemeClr>
              </a:buClr>
              <a:buSzPct val="65000"/>
              <a:tabLst/>
              <a:defRPr/>
            </a:pPr>
            <a:r>
              <a:rPr kumimoji="0" lang="fr-FR"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République Algérienne Démocratique et Populaire</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وزارة التعليــم العــالي والبحــث العلمـي</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0" eaLnBrk="1" fontAlgn="auto" latinLnBrk="0" hangingPunct="1">
              <a:lnSpc>
                <a:spcPct val="100000"/>
              </a:lnSpc>
              <a:spcBef>
                <a:spcPts val="0"/>
              </a:spcBef>
              <a:spcAft>
                <a:spcPts val="0"/>
              </a:spcAft>
              <a:buClr>
                <a:schemeClr val="tx1">
                  <a:shade val="95000"/>
                </a:schemeClr>
              </a:buClr>
              <a:buSzPct val="65000"/>
              <a:tabLst/>
              <a:defRPr/>
            </a:pPr>
            <a:r>
              <a:rPr kumimoji="0" lang="fr-FR" sz="20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Ministère de l’Enseignement Supérieur et de la Recherche Scientifique</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جــامعة محــمد خيضــر – بسكرة –</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كــلية العلــوم الاقتصــادية و التجــارية وعلــوم التسييــر</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قسم العلوم التجارية</a:t>
            </a:r>
            <a:endParaRPr kumimoji="0" lang="fr-FR"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فرع</a:t>
            </a:r>
            <a:r>
              <a:rPr kumimoji="0" lang="ar-DZ" sz="2400" b="1" i="1" u="none" strike="noStrike" kern="1200" cap="none" spc="0" normalizeH="0" noProof="0" dirty="0" smtClean="0">
                <a:ln>
                  <a:noFill/>
                </a:ln>
                <a:solidFill>
                  <a:schemeClr val="bg1"/>
                </a:solidFill>
                <a:effectLst/>
                <a:uLnTx/>
                <a:uFillTx/>
                <a:latin typeface="Times New Roman" pitchFamily="18" charset="0"/>
                <a:ea typeface="+mn-ea"/>
                <a:cs typeface="Times New Roman" pitchFamily="18" charset="0"/>
              </a:rPr>
              <a:t> علوم مالية ومحاسبية</a:t>
            </a:r>
            <a:endParaRPr kumimoji="0" lang="en-US"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0" u="none" strike="noStrike" kern="1200" cap="none" spc="0" normalizeH="0" baseline="0" noProof="0" dirty="0" smtClean="0">
                <a:ln>
                  <a:noFill/>
                </a:ln>
                <a:solidFill>
                  <a:schemeClr val="bg1"/>
                </a:solidFill>
                <a:effectLst/>
                <a:uLnTx/>
                <a:uFillTx/>
                <a:latin typeface="Times New Roman" pitchFamily="18" charset="0"/>
                <a:ea typeface="Tahoma" pitchFamily="34" charset="0"/>
                <a:cs typeface="Times New Roman" pitchFamily="18" charset="0"/>
              </a:rPr>
              <a:t>سنة ثالثة مالية المؤسسة</a:t>
            </a:r>
            <a:endParaRPr kumimoji="0" lang="ar-DZ" sz="1800" b="1" i="0" u="none" strike="noStrike" kern="1200" cap="none" spc="0" normalizeH="0" baseline="0" noProof="0" dirty="0" smtClean="0">
              <a:ln>
                <a:noFill/>
              </a:ln>
              <a:solidFill>
                <a:schemeClr val="bg1"/>
              </a:solidFill>
              <a:effectLst/>
              <a:uLnTx/>
              <a:uFillTx/>
              <a:latin typeface="Times New Roman" pitchFamily="18" charset="0"/>
              <a:ea typeface="Tahoma" pitchFamily="34" charset="0"/>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4000" b="1" i="0" u="none" strike="noStrike" kern="1200" cap="none" spc="0" normalizeH="0" baseline="0" noProof="0" dirty="0" smtClean="0">
                <a:ln>
                  <a:noFill/>
                </a:ln>
                <a:solidFill>
                  <a:srgbClr val="FF0000"/>
                </a:solidFill>
                <a:effectLst/>
                <a:uLnTx/>
                <a:uFillTx/>
                <a:latin typeface="Times New Roman" pitchFamily="18" charset="0"/>
                <a:ea typeface="Tahoma" pitchFamily="34" charset="0"/>
                <a:cs typeface="Times New Roman" pitchFamily="18" charset="0"/>
              </a:rPr>
              <a:t>مقياس: تسيير مالي 2</a:t>
            </a:r>
          </a:p>
          <a:p>
            <a:pPr marL="548640" marR="0" lvl="0" indent="-411480" algn="ctr" defTabSz="914400" rtl="1" eaLnBrk="1" fontAlgn="ctr" latinLnBrk="0" hangingPunct="1">
              <a:lnSpc>
                <a:spcPct val="100000"/>
              </a:lnSpc>
              <a:spcBef>
                <a:spcPct val="20000"/>
              </a:spcBef>
              <a:spcAft>
                <a:spcPts val="0"/>
              </a:spcAft>
              <a:buClr>
                <a:schemeClr val="tx1">
                  <a:shade val="95000"/>
                </a:schemeClr>
              </a:buClr>
              <a:buSzPct val="65000"/>
              <a:tabLst/>
              <a:defRPr/>
            </a:pPr>
            <a:r>
              <a:rPr kumimoji="0" lang="ar-DZ" sz="20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الموسم الجامعي: 2021/2020</a:t>
            </a:r>
            <a:endParaRPr kumimoji="0" lang="ar-DZ" sz="28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p:txBody>
      </p:sp>
      <p:sp>
        <p:nvSpPr>
          <p:cNvPr id="5" name="Rectangle 4"/>
          <p:cNvSpPr/>
          <p:nvPr/>
        </p:nvSpPr>
        <p:spPr>
          <a:xfrm>
            <a:off x="0" y="4648201"/>
            <a:ext cx="9144000" cy="1471172"/>
          </a:xfrm>
          <a:prstGeom prst="rect">
            <a:avLst/>
          </a:prstGeom>
        </p:spPr>
        <p:txBody>
          <a:bodyPr wrap="square">
            <a:spAutoFit/>
          </a:bodyPr>
          <a:lstStyle/>
          <a:p>
            <a:pPr lvl="0" algn="ctr" rtl="1" fontAlgn="ctr">
              <a:spcBef>
                <a:spcPct val="20000"/>
              </a:spcBef>
              <a:buClr>
                <a:srgbClr val="F0A22E"/>
              </a:buClr>
              <a:buSzPct val="70000"/>
              <a:defRPr/>
            </a:pPr>
            <a:r>
              <a:rPr lang="ar-DZ" sz="3200" b="1" dirty="0">
                <a:solidFill>
                  <a:prstClr val="black"/>
                </a:solidFill>
                <a:latin typeface="Adobe Arabic" pitchFamily="18" charset="-78"/>
                <a:cs typeface="Adobe Arabic" pitchFamily="18" charset="-78"/>
              </a:rPr>
              <a:t>موضوع </a:t>
            </a:r>
            <a:r>
              <a:rPr lang="ar-DZ" sz="3200" b="1" dirty="0" smtClean="0">
                <a:solidFill>
                  <a:prstClr val="black"/>
                </a:solidFill>
                <a:latin typeface="Adobe Arabic" pitchFamily="18" charset="-78"/>
                <a:cs typeface="Adobe Arabic" pitchFamily="18" charset="-78"/>
              </a:rPr>
              <a:t>المحاضرة 04:</a:t>
            </a:r>
            <a:endParaRPr lang="fr-FR" sz="3200" b="1" dirty="0" smtClean="0">
              <a:solidFill>
                <a:prstClr val="black"/>
              </a:solidFill>
              <a:latin typeface="Adobe Arabic" pitchFamily="18" charset="-78"/>
              <a:cs typeface="Adobe Arabic" pitchFamily="18" charset="-78"/>
            </a:endParaRPr>
          </a:p>
          <a:p>
            <a:pPr lvl="0" algn="ctr" rtl="1" fontAlgn="ctr">
              <a:spcBef>
                <a:spcPct val="20000"/>
              </a:spcBef>
              <a:buClr>
                <a:srgbClr val="F0A22E"/>
              </a:buClr>
              <a:buSzPct val="70000"/>
              <a:defRPr/>
            </a:pPr>
            <a:r>
              <a:rPr lang="ar-DZ" sz="4800" b="1" dirty="0" smtClean="0">
                <a:solidFill>
                  <a:srgbClr val="FF0000"/>
                </a:solidFill>
                <a:latin typeface="Adobe Arabic" pitchFamily="18" charset="-78"/>
                <a:cs typeface="Adobe Arabic" pitchFamily="18" charset="-78"/>
              </a:rPr>
              <a:t>معايير تقييم واختيار الاستثمارات</a:t>
            </a:r>
            <a:r>
              <a:rPr lang="ar-DZ" sz="4800" b="1" dirty="0" smtClean="0">
                <a:solidFill>
                  <a:srgbClr val="006600"/>
                </a:solidFill>
                <a:latin typeface="Adobe Arabic" pitchFamily="18" charset="-78"/>
                <a:cs typeface="Adobe Arabic" pitchFamily="18" charset="-78"/>
              </a:rPr>
              <a:t>( </a:t>
            </a:r>
            <a:r>
              <a:rPr lang="ar-DZ" sz="4800" b="1" dirty="0" err="1" smtClean="0">
                <a:solidFill>
                  <a:srgbClr val="006600"/>
                </a:solidFill>
                <a:latin typeface="Adobe Arabic" pitchFamily="18" charset="-78"/>
                <a:cs typeface="Adobe Arabic" pitchFamily="18" charset="-78"/>
              </a:rPr>
              <a:t>ج</a:t>
            </a:r>
            <a:r>
              <a:rPr lang="ar-DZ" sz="4800" b="1" dirty="0" smtClean="0">
                <a:solidFill>
                  <a:srgbClr val="006600"/>
                </a:solidFill>
                <a:latin typeface="Adobe Arabic" pitchFamily="18" charset="-78"/>
                <a:cs typeface="Adobe Arabic" pitchFamily="18" charset="-78"/>
              </a:rPr>
              <a:t> 1)</a:t>
            </a:r>
            <a:endParaRPr lang="ar-DZ" sz="4800" b="1" dirty="0">
              <a:solidFill>
                <a:srgbClr val="006600"/>
              </a:solidFill>
              <a:latin typeface="Adobe Arabic" pitchFamily="18" charset="-78"/>
              <a:cs typeface="Adobe Arabic" pitchFamily="18" charset="-78"/>
            </a:endParaRPr>
          </a:p>
        </p:txBody>
      </p:sp>
      <p:grpSp>
        <p:nvGrpSpPr>
          <p:cNvPr id="2" name="Group 1"/>
          <p:cNvGrpSpPr>
            <a:grpSpLocks/>
          </p:cNvGrpSpPr>
          <p:nvPr/>
        </p:nvGrpSpPr>
        <p:grpSpPr bwMode="auto">
          <a:xfrm>
            <a:off x="228600" y="304800"/>
            <a:ext cx="989398" cy="1143000"/>
            <a:chOff x="4041" y="5842"/>
            <a:chExt cx="1056" cy="1375"/>
          </a:xfrm>
        </p:grpSpPr>
        <p:sp>
          <p:nvSpPr>
            <p:cNvPr id="7"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8" name="Picture 3" descr="SigleUNI4"/>
            <p:cNvPicPr>
              <a:picLocks noChangeAspect="1" noChangeArrowheads="1"/>
            </p:cNvPicPr>
            <p:nvPr/>
          </p:nvPicPr>
          <p:blipFill>
            <a:blip r:embed="rId2"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9"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0"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3" name="Group 1"/>
          <p:cNvGrpSpPr>
            <a:grpSpLocks/>
          </p:cNvGrpSpPr>
          <p:nvPr/>
        </p:nvGrpSpPr>
        <p:grpSpPr bwMode="auto">
          <a:xfrm>
            <a:off x="7926002" y="304800"/>
            <a:ext cx="989398" cy="1143000"/>
            <a:chOff x="4041" y="5842"/>
            <a:chExt cx="1056" cy="1375"/>
          </a:xfrm>
        </p:grpSpPr>
        <p:sp>
          <p:nvSpPr>
            <p:cNvPr id="12"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3" name="Picture 3" descr="SigleUNI4"/>
            <p:cNvPicPr>
              <a:picLocks noChangeAspect="1" noChangeArrowheads="1"/>
            </p:cNvPicPr>
            <p:nvPr/>
          </p:nvPicPr>
          <p:blipFill>
            <a:blip r:embed="rId2"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14"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5"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 calcmode="lin" valueType="num">
                                      <p:cBhvr additive="base">
                                        <p:cTn id="3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 calcmode="lin" valueType="num">
                                      <p:cBhvr additive="base">
                                        <p:cTn id="3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4">
                                            <p:txEl>
                                              <p:pRg st="10" end="10"/>
                                            </p:txEl>
                                          </p:spTgt>
                                        </p:tgtEl>
                                        <p:attrNameLst>
                                          <p:attrName>style.visibility</p:attrName>
                                        </p:attrNameLst>
                                      </p:cBhvr>
                                      <p:to>
                                        <p:strVal val="visible"/>
                                      </p:to>
                                    </p:set>
                                    <p:anim calcmode="lin" valueType="num">
                                      <p:cBhvr additive="base">
                                        <p:cTn id="47"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1524000" y="685800"/>
            <a:ext cx="7311617"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lvl="0" algn="justLow" rtl="1" fontAlgn="base">
              <a:spcBef>
                <a:spcPct val="0"/>
              </a:spcBef>
              <a:spcAft>
                <a:spcPct val="0"/>
              </a:spcAft>
              <a:tabLst>
                <a:tab pos="104775" algn="r"/>
                <a:tab pos="161925" algn="r"/>
              </a:tabLst>
            </a:pPr>
            <a:r>
              <a:rPr kumimoji="0" lang="ar-DZ" sz="3600" b="1" i="0" u="none" strike="noStrike" cap="none" normalizeH="0" baseline="0" dirty="0" smtClean="0">
                <a:ln>
                  <a:noFill/>
                </a:ln>
                <a:solidFill>
                  <a:srgbClr val="FF0000"/>
                </a:solidFill>
                <a:effectLst/>
                <a:latin typeface="Simplified Arabic"/>
                <a:ea typeface="Calibri" pitchFamily="34" charset="0"/>
              </a:rPr>
              <a:t>2. </a:t>
            </a:r>
            <a:r>
              <a:rPr kumimoji="0" lang="ar-SA" sz="3600" b="1" i="0" u="none" strike="noStrike" cap="none" normalizeH="0" baseline="0" dirty="0" smtClean="0">
                <a:ln>
                  <a:noFill/>
                </a:ln>
                <a:solidFill>
                  <a:srgbClr val="FF0000"/>
                </a:solidFill>
                <a:effectLst/>
                <a:latin typeface="Simplified Arabic"/>
                <a:ea typeface="Calibri" pitchFamily="34" charset="0"/>
              </a:rPr>
              <a:t>معيار فترة الاسترداد</a:t>
            </a:r>
            <a:r>
              <a:rPr kumimoji="0" lang="ar-DZ" sz="3600" b="1" i="0" u="none" strike="noStrike" cap="none" normalizeH="0" baseline="0" dirty="0" smtClean="0">
                <a:ln>
                  <a:noFill/>
                </a:ln>
                <a:solidFill>
                  <a:srgbClr val="FF0000"/>
                </a:solidFill>
                <a:effectLst/>
                <a:latin typeface="Simplified Arabic"/>
                <a:ea typeface="Calibri" pitchFamily="34" charset="0"/>
              </a:rPr>
              <a:t> </a:t>
            </a:r>
            <a:r>
              <a:rPr lang="fr-FR" sz="2800" b="1" dirty="0" smtClean="0">
                <a:solidFill>
                  <a:srgbClr val="FF0000"/>
                </a:solidFill>
              </a:rPr>
              <a:t>Délai de récupération</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5" name="Rectangle 4"/>
          <p:cNvSpPr/>
          <p:nvPr/>
        </p:nvSpPr>
        <p:spPr>
          <a:xfrm>
            <a:off x="7543800" y="1371600"/>
            <a:ext cx="1181734" cy="584775"/>
          </a:xfrm>
          <a:prstGeom prst="rect">
            <a:avLst/>
          </a:prstGeom>
        </p:spPr>
        <p:txBody>
          <a:bodyPr wrap="none">
            <a:spAutoFit/>
          </a:bodyPr>
          <a:lstStyle/>
          <a:p>
            <a:r>
              <a:rPr lang="ar-DZ" sz="3200" b="1" dirty="0" smtClean="0">
                <a:solidFill>
                  <a:srgbClr val="FF0000"/>
                </a:solidFill>
                <a:latin typeface="Simplified Arabic"/>
                <a:ea typeface="Calibri" pitchFamily="34" charset="0"/>
              </a:rPr>
              <a:t>تعريف:</a:t>
            </a:r>
            <a:endParaRPr lang="fr-FR" sz="3200" dirty="0"/>
          </a:p>
        </p:txBody>
      </p:sp>
      <p:sp>
        <p:nvSpPr>
          <p:cNvPr id="6" name="Rectangle 5"/>
          <p:cNvSpPr/>
          <p:nvPr/>
        </p:nvSpPr>
        <p:spPr>
          <a:xfrm>
            <a:off x="533400" y="2057400"/>
            <a:ext cx="8229600" cy="1077218"/>
          </a:xfrm>
          <a:prstGeom prst="rect">
            <a:avLst/>
          </a:prstGeom>
        </p:spPr>
        <p:txBody>
          <a:bodyPr wrap="square">
            <a:spAutoFit/>
          </a:bodyPr>
          <a:lstStyle/>
          <a:p>
            <a:pPr algn="r" rtl="1"/>
            <a:r>
              <a:rPr lang="ar-DZ" sz="3200" b="1" dirty="0" smtClean="0">
                <a:solidFill>
                  <a:schemeClr val="bg1"/>
                </a:solidFill>
              </a:rPr>
              <a:t>هي المدة الزمنية اللازمة لاسترجاع تكلفة الاستثمار من خلال تراكم التدفقات النقدية الصافية.</a:t>
            </a:r>
            <a:endParaRPr lang="fr-FR" sz="3200" dirty="0">
              <a:solidFill>
                <a:schemeClr val="bg1"/>
              </a:solidFill>
            </a:endParaRPr>
          </a:p>
        </p:txBody>
      </p:sp>
      <p:sp>
        <p:nvSpPr>
          <p:cNvPr id="3074" name="Rectangle 2"/>
          <p:cNvSpPr>
            <a:spLocks noChangeArrowheads="1"/>
          </p:cNvSpPr>
          <p:nvPr/>
        </p:nvSpPr>
        <p:spPr bwMode="auto">
          <a:xfrm>
            <a:off x="228600" y="3200400"/>
            <a:ext cx="8686800"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مثال:</a:t>
            </a:r>
            <a:endPar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endParaRPr>
          </a:p>
          <a:p>
            <a:pPr lvl="0" algn="justLow" rtl="1" fontAlgn="base">
              <a:spcBef>
                <a:spcPct val="0"/>
              </a:spcBef>
              <a:spcAft>
                <a:spcPct val="0"/>
              </a:spcAft>
            </a:pP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ليكن المشروعان الاستثماريان </a:t>
            </a:r>
            <a:r>
              <a:rPr lang="fr-FR" sz="3200" b="1" dirty="0" smtClean="0">
                <a:solidFill>
                  <a:schemeClr val="bg1"/>
                </a:solidFill>
                <a:latin typeface="Times New Roman" pitchFamily="18" charset="0"/>
                <a:ea typeface="Calibri" pitchFamily="34" charset="0"/>
                <a:cs typeface="Times New Roman" pitchFamily="18" charset="0"/>
              </a:rPr>
              <a:t>A</a:t>
            </a:r>
            <a:r>
              <a:rPr lang="ar-DZ" sz="3200" b="1" dirty="0" smtClean="0">
                <a:solidFill>
                  <a:schemeClr val="bg1"/>
                </a:solidFill>
                <a:latin typeface="Times New Roman" pitchFamily="18" charset="0"/>
                <a:ea typeface="Calibri" pitchFamily="34" charset="0"/>
                <a:cs typeface="Times New Roman" pitchFamily="18" charset="0"/>
              </a:rPr>
              <a:t> و </a:t>
            </a:r>
            <a:r>
              <a:rPr lang="fr-FR" sz="3200" b="1" dirty="0" smtClean="0">
                <a:solidFill>
                  <a:schemeClr val="bg1"/>
                </a:solidFill>
                <a:latin typeface="Times New Roman" pitchFamily="18" charset="0"/>
                <a:ea typeface="Calibri" pitchFamily="34" charset="0"/>
                <a:cs typeface="Times New Roman" pitchFamily="18" charset="0"/>
              </a:rPr>
              <a:t>B</a:t>
            </a:r>
            <a:r>
              <a:rPr lang="ar-DZ" sz="3200" b="1" dirty="0" smtClean="0">
                <a:solidFill>
                  <a:schemeClr val="bg1"/>
                </a:solidFill>
                <a:latin typeface="Times New Roman" pitchFamily="18" charset="0"/>
                <a:ea typeface="Calibri" pitchFamily="34" charset="0"/>
                <a:cs typeface="Times New Roman" pitchFamily="18" charset="0"/>
              </a:rPr>
              <a:t> </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تكلفتهما </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3000</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وعمرهما الاقتصادي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5 سنوات</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يعطيان التدفقات النقدية السنوية الصافية التالية:</a:t>
            </a:r>
            <a:endParaRPr kumimoji="0" lang="fr-FR" sz="3200" b="0"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المشروع</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تدفقات نقدية سنوية منتظمة تساوي 1100؛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المشروع </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300؛ 500؛ 800؛ 2200؛ وأخيرا 2800.</a:t>
            </a: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القيمة المتبقية مهملة.</a:t>
            </a:r>
            <a:endParaRPr kumimoji="0" lang="ar-DZ" sz="3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72" name="Rectangle 8"/>
          <p:cNvSpPr>
            <a:spLocks noChangeArrowheads="1"/>
          </p:cNvSpPr>
          <p:nvPr/>
        </p:nvSpPr>
        <p:spPr bwMode="auto">
          <a:xfrm>
            <a:off x="2191226" y="457200"/>
            <a:ext cx="6647974"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حالة التدفقات النقدية المنتظمة: المشروع</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	</a:t>
            </a:r>
            <a:endParaRPr kumimoji="0" lang="fr-FR" sz="3200" b="0"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nvGrpSpPr>
          <p:cNvPr id="88073" name="Group 9"/>
          <p:cNvGrpSpPr>
            <a:grpSpLocks/>
          </p:cNvGrpSpPr>
          <p:nvPr/>
        </p:nvGrpSpPr>
        <p:grpSpPr bwMode="auto">
          <a:xfrm>
            <a:off x="4416349" y="1143000"/>
            <a:ext cx="4270196" cy="1143000"/>
            <a:chOff x="7545" y="4406"/>
            <a:chExt cx="3636" cy="777"/>
          </a:xfrm>
          <a:solidFill>
            <a:srgbClr val="FFFF00"/>
          </a:solidFill>
        </p:grpSpPr>
        <p:sp>
          <p:nvSpPr>
            <p:cNvPr id="88074" name="Zone de texte 2"/>
            <p:cNvSpPr txBox="1">
              <a:spLocks noChangeArrowheads="1"/>
            </p:cNvSpPr>
            <p:nvPr/>
          </p:nvSpPr>
          <p:spPr bwMode="auto">
            <a:xfrm>
              <a:off x="7613" y="4406"/>
              <a:ext cx="1752" cy="435"/>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Arial" pitchFamily="34" charset="0"/>
                  <a:ea typeface="Arial" pitchFamily="34" charset="0"/>
                  <a:cs typeface="Arial" pitchFamily="34" charset="0"/>
                </a:rPr>
                <a:t>التدفق النقدي السنوي</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88075" name="Zone de texte 2"/>
            <p:cNvSpPr txBox="1">
              <a:spLocks noChangeArrowheads="1"/>
            </p:cNvSpPr>
            <p:nvPr/>
          </p:nvSpPr>
          <p:spPr bwMode="auto">
            <a:xfrm>
              <a:off x="9354" y="4613"/>
              <a:ext cx="1827" cy="341"/>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Arial" pitchFamily="34" charset="0"/>
                  <a:ea typeface="Arial" pitchFamily="34" charset="0"/>
                  <a:cs typeface="Arial" pitchFamily="34" charset="0"/>
                </a:rPr>
                <a:t>فترة الاسترداد</a:t>
              </a:r>
              <a:r>
                <a:rPr kumimoji="0" lang="fr-FR" sz="2800" b="1" i="0" u="none" strike="noStrike" cap="none" normalizeH="0" baseline="0" dirty="0" smtClean="0">
                  <a:ln>
                    <a:noFill/>
                  </a:ln>
                  <a:solidFill>
                    <a:schemeClr val="bg1"/>
                  </a:solidFill>
                  <a:effectLst/>
                  <a:latin typeface="Arial" pitchFamily="34" charset="0"/>
                  <a:ea typeface="Arial" pitchFamily="34" charset="0"/>
                  <a:cs typeface="Arial" pitchFamily="34" charset="0"/>
                </a:rPr>
                <a:t>= </a:t>
              </a:r>
              <a:endParaRPr kumimoji="0" lang="en-US" sz="28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r" defTabSz="914400" rtl="1"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88076" name="Zone de texte 2"/>
            <p:cNvSpPr txBox="1">
              <a:spLocks noChangeArrowheads="1"/>
            </p:cNvSpPr>
            <p:nvPr/>
          </p:nvSpPr>
          <p:spPr bwMode="auto">
            <a:xfrm>
              <a:off x="7613" y="4748"/>
              <a:ext cx="1752" cy="435"/>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Arial" pitchFamily="34" charset="0"/>
                  <a:ea typeface="Arial" pitchFamily="34" charset="0"/>
                  <a:cs typeface="Arial" pitchFamily="34" charset="0"/>
                </a:rPr>
                <a:t>تكلفة الاستثمار</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88077" name="AutoShape 13"/>
            <p:cNvCxnSpPr>
              <a:cxnSpLocks noChangeShapeType="1"/>
            </p:cNvCxnSpPr>
            <p:nvPr/>
          </p:nvCxnSpPr>
          <p:spPr bwMode="auto">
            <a:xfrm>
              <a:off x="7545" y="4780"/>
              <a:ext cx="1853" cy="0"/>
            </a:xfrm>
            <a:prstGeom prst="straightConnector1">
              <a:avLst/>
            </a:prstGeom>
            <a:grpFill/>
            <a:ln w="31750">
              <a:solidFill>
                <a:srgbClr val="000000"/>
              </a:solidFill>
              <a:round/>
              <a:headEnd/>
              <a:tailEnd/>
            </a:ln>
          </p:spPr>
        </p:cxnSp>
      </p:grpSp>
      <p:grpSp>
        <p:nvGrpSpPr>
          <p:cNvPr id="21" name="Groupe 20"/>
          <p:cNvGrpSpPr/>
          <p:nvPr/>
        </p:nvGrpSpPr>
        <p:grpSpPr>
          <a:xfrm>
            <a:off x="292100" y="1142999"/>
            <a:ext cx="1796531" cy="1078247"/>
            <a:chOff x="292100" y="2686050"/>
            <a:chExt cx="710934" cy="530226"/>
          </a:xfrm>
          <a:solidFill>
            <a:srgbClr val="66FFFF"/>
          </a:solidFill>
        </p:grpSpPr>
        <p:sp>
          <p:nvSpPr>
            <p:cNvPr id="88078" name="Zone de texte 2"/>
            <p:cNvSpPr txBox="1">
              <a:spLocks noChangeArrowheads="1"/>
            </p:cNvSpPr>
            <p:nvPr/>
          </p:nvSpPr>
          <p:spPr bwMode="auto">
            <a:xfrm>
              <a:off x="292100" y="2794000"/>
              <a:ext cx="427186" cy="257292"/>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DR =</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8079" name="Zone de texte 2"/>
            <p:cNvSpPr txBox="1">
              <a:spLocks noChangeArrowheads="1"/>
            </p:cNvSpPr>
            <p:nvPr/>
          </p:nvSpPr>
          <p:spPr bwMode="auto">
            <a:xfrm>
              <a:off x="719286" y="2686050"/>
              <a:ext cx="277321" cy="26670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36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I </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8080" name="Zone de texte 2"/>
            <p:cNvSpPr txBox="1">
              <a:spLocks noChangeArrowheads="1"/>
            </p:cNvSpPr>
            <p:nvPr/>
          </p:nvSpPr>
          <p:spPr bwMode="auto">
            <a:xfrm>
              <a:off x="720393" y="2940051"/>
              <a:ext cx="282641" cy="276225"/>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CF</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8081" name="Connecteur droit 17"/>
            <p:cNvSpPr>
              <a:spLocks noChangeShapeType="1"/>
            </p:cNvSpPr>
            <p:nvPr/>
          </p:nvSpPr>
          <p:spPr bwMode="auto">
            <a:xfrm>
              <a:off x="719286" y="2940051"/>
              <a:ext cx="257175" cy="0"/>
            </a:xfrm>
            <a:prstGeom prst="line">
              <a:avLst/>
            </a:prstGeom>
            <a:grp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grpSp>
      <p:grpSp>
        <p:nvGrpSpPr>
          <p:cNvPr id="38" name="Groupe 37"/>
          <p:cNvGrpSpPr/>
          <p:nvPr/>
        </p:nvGrpSpPr>
        <p:grpSpPr>
          <a:xfrm>
            <a:off x="304800" y="2404670"/>
            <a:ext cx="4261763" cy="1252930"/>
            <a:chOff x="304800" y="2163580"/>
            <a:chExt cx="4261763" cy="1252930"/>
          </a:xfrm>
        </p:grpSpPr>
        <p:grpSp>
          <p:nvGrpSpPr>
            <p:cNvPr id="88088" name="Group 24"/>
            <p:cNvGrpSpPr>
              <a:grpSpLocks/>
            </p:cNvGrpSpPr>
            <p:nvPr/>
          </p:nvGrpSpPr>
          <p:grpSpPr bwMode="auto">
            <a:xfrm>
              <a:off x="304800" y="2434077"/>
              <a:ext cx="4261763" cy="584583"/>
              <a:chOff x="2063" y="4387"/>
              <a:chExt cx="3147" cy="454"/>
            </a:xfrm>
          </p:grpSpPr>
          <p:sp>
            <p:nvSpPr>
              <p:cNvPr id="88089" name="Zone de texte 2"/>
              <p:cNvSpPr txBox="1">
                <a:spLocks noChangeArrowheads="1"/>
              </p:cNvSpPr>
              <p:nvPr/>
            </p:nvSpPr>
            <p:spPr bwMode="auto">
              <a:xfrm>
                <a:off x="2063" y="4428"/>
                <a:ext cx="890" cy="40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DR</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A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8092" name="Zone de texte 2"/>
              <p:cNvSpPr txBox="1">
                <a:spLocks noChangeArrowheads="1"/>
              </p:cNvSpPr>
              <p:nvPr/>
            </p:nvSpPr>
            <p:spPr bwMode="auto">
              <a:xfrm>
                <a:off x="3695" y="4387"/>
                <a:ext cx="1515" cy="45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2</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,727 ans</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34" name="Zone de texte 2"/>
            <p:cNvSpPr txBox="1">
              <a:spLocks noChangeArrowheads="1"/>
            </p:cNvSpPr>
            <p:nvPr/>
          </p:nvSpPr>
          <p:spPr bwMode="auto">
            <a:xfrm>
              <a:off x="1524000" y="2163580"/>
              <a:ext cx="976312" cy="58458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3000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5" name="Zone de texte 2"/>
            <p:cNvSpPr txBox="1">
              <a:spLocks noChangeArrowheads="1"/>
            </p:cNvSpPr>
            <p:nvPr/>
          </p:nvSpPr>
          <p:spPr bwMode="auto">
            <a:xfrm>
              <a:off x="1524001" y="2831927"/>
              <a:ext cx="990600" cy="58458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1100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37" name="Connecteur droit 36"/>
            <p:cNvCxnSpPr/>
            <p:nvPr/>
          </p:nvCxnSpPr>
          <p:spPr>
            <a:xfrm rot="10800000">
              <a:off x="1524001" y="2789420"/>
              <a:ext cx="9144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88094" name="Zone de texte 2"/>
          <p:cNvSpPr txBox="1">
            <a:spLocks noChangeArrowheads="1"/>
          </p:cNvSpPr>
          <p:nvPr/>
        </p:nvSpPr>
        <p:spPr bwMode="auto">
          <a:xfrm>
            <a:off x="273050" y="3896380"/>
            <a:ext cx="5213350" cy="52322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0,727 ×</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12 mois= </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8</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,727 mois</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8095" name="Zone de texte 2"/>
          <p:cNvSpPr txBox="1">
            <a:spLocks noChangeArrowheads="1"/>
          </p:cNvSpPr>
          <p:nvPr/>
        </p:nvSpPr>
        <p:spPr bwMode="auto">
          <a:xfrm>
            <a:off x="304800" y="4648200"/>
            <a:ext cx="5791200" cy="48577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0.727 ×</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lang="fr-FR" sz="2800" b="1" dirty="0" smtClean="0">
                <a:solidFill>
                  <a:schemeClr val="bg1"/>
                </a:solidFill>
                <a:latin typeface="Times New Roman" pitchFamily="18" charset="0"/>
                <a:ea typeface="Arial" pitchFamily="34" charset="0"/>
                <a:cs typeface="Times New Roman" pitchFamily="18" charset="0"/>
              </a:rPr>
              <a:t>30 jours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kumimoji="0" lang="ar-DZ"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21</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.71</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jours</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8096" name="Zone de texte 2"/>
          <p:cNvSpPr txBox="1">
            <a:spLocks noChangeArrowheads="1"/>
          </p:cNvSpPr>
          <p:nvPr/>
        </p:nvSpPr>
        <p:spPr bwMode="auto">
          <a:xfrm>
            <a:off x="2057400" y="5638800"/>
            <a:ext cx="4800600" cy="6096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DR</a:t>
            </a:r>
            <a:r>
              <a:rPr kumimoji="0" lang="fr-FR" sz="2800" b="1" i="0" u="none" strike="noStrike" cap="none" normalizeH="0" baseline="-25000" dirty="0" smtClean="0">
                <a:ln>
                  <a:noFill/>
                </a:ln>
                <a:solidFill>
                  <a:srgbClr val="FF0000"/>
                </a:solidFill>
                <a:effectLst/>
                <a:latin typeface="Times New Roman" pitchFamily="18" charset="0"/>
                <a:ea typeface="Arial" pitchFamily="34" charset="0"/>
                <a:cs typeface="Times New Roman" pitchFamily="18" charset="0"/>
              </a:rPr>
              <a:t>A</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 = 2 ans, 8 mois, 21 jours.</a:t>
            </a:r>
            <a:endParaRPr kumimoji="0" lang="fr-FR" sz="44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23" name="Zone de texte 2"/>
          <p:cNvSpPr txBox="1">
            <a:spLocks noChangeArrowheads="1"/>
          </p:cNvSpPr>
          <p:nvPr/>
        </p:nvSpPr>
        <p:spPr bwMode="auto">
          <a:xfrm>
            <a:off x="5562600" y="3352800"/>
            <a:ext cx="700790" cy="542351"/>
          </a:xfrm>
          <a:prstGeom prst="rect">
            <a:avLst/>
          </a:prstGeom>
          <a:solidFill>
            <a:srgbClr val="66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36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I </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4" name="Zone de texte 2"/>
          <p:cNvSpPr txBox="1">
            <a:spLocks noChangeArrowheads="1"/>
          </p:cNvSpPr>
          <p:nvPr/>
        </p:nvSpPr>
        <p:spPr bwMode="auto">
          <a:xfrm>
            <a:off x="5562600" y="2590800"/>
            <a:ext cx="714234" cy="561720"/>
          </a:xfrm>
          <a:prstGeom prst="rect">
            <a:avLst/>
          </a:prstGeom>
          <a:solidFill>
            <a:srgbClr val="66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CF</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5" name="Zone de texte 2"/>
          <p:cNvSpPr txBox="1">
            <a:spLocks noChangeArrowheads="1"/>
          </p:cNvSpPr>
          <p:nvPr/>
        </p:nvSpPr>
        <p:spPr bwMode="auto">
          <a:xfrm>
            <a:off x="7696200" y="2667000"/>
            <a:ext cx="1143000" cy="561720"/>
          </a:xfrm>
          <a:prstGeom prst="rect">
            <a:avLst/>
          </a:prstGeom>
          <a:solidFill>
            <a:srgbClr val="66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ans</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6" name="Zone de texte 2"/>
          <p:cNvSpPr txBox="1">
            <a:spLocks noChangeArrowheads="1"/>
          </p:cNvSpPr>
          <p:nvPr/>
        </p:nvSpPr>
        <p:spPr bwMode="auto">
          <a:xfrm>
            <a:off x="7696200" y="3352800"/>
            <a:ext cx="1079499" cy="523219"/>
          </a:xfrm>
          <a:prstGeom prst="rect">
            <a:avLst/>
          </a:prstGeom>
          <a:solidFill>
            <a:srgbClr val="66FFFF"/>
          </a:solidFill>
          <a:ln w="9525">
            <a:solidFill>
              <a:srgbClr val="FFFFFF"/>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DR=? </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32" name="Connecteur droit avec flèche 31"/>
          <p:cNvCxnSpPr/>
          <p:nvPr/>
        </p:nvCxnSpPr>
        <p:spPr>
          <a:xfrm>
            <a:off x="6248400" y="2971800"/>
            <a:ext cx="1371600" cy="1588"/>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3" name="Connecteur droit avec flèche 32"/>
          <p:cNvCxnSpPr/>
          <p:nvPr/>
        </p:nvCxnSpPr>
        <p:spPr>
          <a:xfrm>
            <a:off x="6324600" y="3657600"/>
            <a:ext cx="1371600" cy="1588"/>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89091" name="Rectangle 3"/>
          <p:cNvSpPr>
            <a:spLocks noChangeArrowheads="1"/>
          </p:cNvSpPr>
          <p:nvPr/>
        </p:nvSpPr>
        <p:spPr bwMode="auto">
          <a:xfrm>
            <a:off x="380999" y="1325940"/>
            <a:ext cx="8382001"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lang="fr-FR" sz="3200" b="1" dirty="0" smtClean="0">
                <a:solidFill>
                  <a:schemeClr val="bg1"/>
                </a:solidFill>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في هذه الحالة نلجأ لعملية تراكم (تجميع) التدفقات النقدية السنوية، وفترة الاسترداد هي المدة ال</a:t>
            </a:r>
            <a:r>
              <a:rPr lang="ar-DZ" sz="3200" b="1" dirty="0" smtClean="0">
                <a:solidFill>
                  <a:schemeClr val="bg1"/>
                </a:solidFill>
                <a:latin typeface="Times New Roman" pitchFamily="18" charset="0"/>
                <a:ea typeface="Calibri" pitchFamily="34" charset="0"/>
                <a:cs typeface="Times New Roman" pitchFamily="18" charset="0"/>
              </a:rPr>
              <a:t>ت</a:t>
            </a:r>
            <a:r>
              <a:rPr kumimoji="0" lang="ar-SA"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 يتساوى عندها التدفق النقدي المتراكم مع تكلفة الاستثمار</a:t>
            </a:r>
            <a:r>
              <a:rPr kumimoji="0" lang="fr-FR"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3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 name="Rectangle 8"/>
          <p:cNvSpPr>
            <a:spLocks noChangeArrowheads="1"/>
          </p:cNvSpPr>
          <p:nvPr/>
        </p:nvSpPr>
        <p:spPr bwMode="auto">
          <a:xfrm>
            <a:off x="2191226" y="457200"/>
            <a:ext cx="6647974"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حالة التدفقات النقدية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غير </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المنتظمة: المشروع</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B	</a:t>
            </a:r>
            <a:endParaRPr kumimoji="0" lang="fr-FR" sz="3200" b="0"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nvGrpSpPr>
          <p:cNvPr id="16" name="Groupe 15"/>
          <p:cNvGrpSpPr/>
          <p:nvPr/>
        </p:nvGrpSpPr>
        <p:grpSpPr>
          <a:xfrm>
            <a:off x="3048000" y="3200400"/>
            <a:ext cx="1828800" cy="1143000"/>
            <a:chOff x="3048000" y="3200400"/>
            <a:chExt cx="1828800" cy="1143000"/>
          </a:xfrm>
          <a:solidFill>
            <a:srgbClr val="FFC000"/>
          </a:solidFill>
        </p:grpSpPr>
        <p:sp>
          <p:nvSpPr>
            <p:cNvPr id="89093" name="Zone de texte 2"/>
            <p:cNvSpPr txBox="1">
              <a:spLocks noChangeArrowheads="1"/>
            </p:cNvSpPr>
            <p:nvPr/>
          </p:nvSpPr>
          <p:spPr bwMode="auto">
            <a:xfrm>
              <a:off x="3048000" y="3505201"/>
              <a:ext cx="1828800" cy="60960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rtl="1" fontAlgn="base">
                <a:spcBef>
                  <a:spcPct val="0"/>
                </a:spcBef>
                <a:spcAft>
                  <a:spcPts val="1000"/>
                </a:spcAft>
              </a:pPr>
              <a:r>
                <a:rPr kumimoji="0" lang="el-G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Σ</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CF</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t </a:t>
              </a:r>
              <a:r>
                <a:rPr lang="fr-FR" sz="2800" b="1" dirty="0" smtClean="0">
                  <a:solidFill>
                    <a:schemeClr val="bg1"/>
                  </a:solidFill>
                  <a:latin typeface="Times New Roman" pitchFamily="18" charset="0"/>
                  <a:ea typeface="Arial" pitchFamily="34" charset="0"/>
                  <a:cs typeface="Times New Roman" pitchFamily="18" charset="0"/>
                </a:rPr>
                <a:t>= I</a:t>
              </a:r>
              <a:r>
                <a:rPr lang="fr-FR" sz="2800" b="1" baseline="-25000" dirty="0" smtClean="0">
                  <a:solidFill>
                    <a:schemeClr val="bg1"/>
                  </a:solidFill>
                  <a:latin typeface="Times New Roman" pitchFamily="18" charset="0"/>
                  <a:ea typeface="Arial" pitchFamily="34" charset="0"/>
                  <a:cs typeface="Times New Roman" pitchFamily="18" charset="0"/>
                </a:rPr>
                <a:t>0</a:t>
              </a:r>
              <a:r>
                <a:rPr lang="fr-FR" sz="2800" b="1" dirty="0" smtClean="0">
                  <a:solidFill>
                    <a:schemeClr val="bg1"/>
                  </a:solidFill>
                  <a:latin typeface="Times New Roman" pitchFamily="18" charset="0"/>
                  <a:ea typeface="Arial" pitchFamily="34" charset="0"/>
                  <a:cs typeface="Times New Roman" pitchFamily="18" charset="0"/>
                </a:rPr>
                <a:t> </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4" name="Zone de texte 2"/>
            <p:cNvSpPr txBox="1">
              <a:spLocks noChangeArrowheads="1"/>
            </p:cNvSpPr>
            <p:nvPr/>
          </p:nvSpPr>
          <p:spPr bwMode="auto">
            <a:xfrm>
              <a:off x="3095470" y="3200400"/>
              <a:ext cx="609600" cy="380999"/>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1" eaLnBrk="1" fontAlgn="base" latinLnBrk="0" hangingPunct="1">
                <a:lnSpc>
                  <a:spcPct val="100000"/>
                </a:lnSpc>
                <a:spcBef>
                  <a:spcPct val="0"/>
                </a:spcBef>
                <a:spcAft>
                  <a:spcPts val="1000"/>
                </a:spcAft>
                <a:buClrTx/>
                <a:buSzTx/>
                <a:buFontTx/>
                <a:buNone/>
                <a:tabLst/>
              </a:pPr>
              <a:r>
                <a:rPr kumimoji="0" lang="fr-FR"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DR</a:t>
              </a:r>
              <a:endParaRPr kumimoji="0" lang="fr-FR" b="1"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15" name="Zone de texte 2"/>
            <p:cNvSpPr txBox="1">
              <a:spLocks noChangeArrowheads="1"/>
            </p:cNvSpPr>
            <p:nvPr/>
          </p:nvSpPr>
          <p:spPr bwMode="auto">
            <a:xfrm>
              <a:off x="3095470" y="3962401"/>
              <a:ext cx="609600" cy="380999"/>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1" eaLnBrk="1" fontAlgn="base" latinLnBrk="0" hangingPunct="1">
                <a:lnSpc>
                  <a:spcPct val="100000"/>
                </a:lnSpc>
                <a:spcBef>
                  <a:spcPct val="0"/>
                </a:spcBef>
                <a:spcAft>
                  <a:spcPts val="1000"/>
                </a:spcAft>
                <a:buClrTx/>
                <a:buSzTx/>
                <a:buFontTx/>
                <a:buNone/>
                <a:tabLst/>
              </a:pPr>
              <a:r>
                <a:rPr lang="fr-FR" sz="2000" b="1" dirty="0" smtClean="0">
                  <a:solidFill>
                    <a:schemeClr val="bg1"/>
                  </a:solidFill>
                  <a:latin typeface="Times New Roman" pitchFamily="18" charset="0"/>
                  <a:ea typeface="Arial" pitchFamily="34" charset="0"/>
                  <a:cs typeface="Times New Roman" pitchFamily="18" charset="0"/>
                </a:rPr>
                <a:t>t</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endParaRPr kumimoji="0" lang="fr-FR" sz="2000" b="1"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152400" y="152400"/>
          <a:ext cx="8763001" cy="1280160"/>
        </p:xfrm>
        <a:graphic>
          <a:graphicData uri="http://schemas.openxmlformats.org/drawingml/2006/table">
            <a:tbl>
              <a:tblPr rtl="1"/>
              <a:tblGrid>
                <a:gridCol w="2279267"/>
                <a:gridCol w="1408313"/>
                <a:gridCol w="1222948"/>
                <a:gridCol w="1269168"/>
                <a:gridCol w="1312888"/>
                <a:gridCol w="1270417"/>
              </a:tblGrid>
              <a:tr h="0">
                <a:tc>
                  <a:txBody>
                    <a:bodyPr/>
                    <a:lstStyle/>
                    <a:p>
                      <a:pPr marL="0" marR="0" algn="just" rtl="1">
                        <a:spcBef>
                          <a:spcPts val="0"/>
                        </a:spcBef>
                        <a:spcAft>
                          <a:spcPts val="0"/>
                        </a:spcAft>
                      </a:pPr>
                      <a:r>
                        <a:rPr lang="ar-DZ" sz="2800" b="1" dirty="0">
                          <a:solidFill>
                            <a:schemeClr val="bg1"/>
                          </a:solidFill>
                          <a:latin typeface="Times New Roman" pitchFamily="18" charset="0"/>
                          <a:ea typeface="Calibri"/>
                          <a:cs typeface="Times New Roman" pitchFamily="18" charset="0"/>
                        </a:rPr>
                        <a:t>السنوات</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800" b="1" dirty="0">
                          <a:solidFill>
                            <a:schemeClr val="bg1"/>
                          </a:solidFill>
                          <a:latin typeface="Times New Roman" pitchFamily="18" charset="0"/>
                          <a:ea typeface="Calibri"/>
                          <a:cs typeface="Times New Roman" pitchFamily="18" charset="0"/>
                        </a:rPr>
                        <a:t>1</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800" b="1" dirty="0">
                          <a:solidFill>
                            <a:schemeClr val="bg1"/>
                          </a:solidFill>
                          <a:latin typeface="Times New Roman" pitchFamily="18" charset="0"/>
                          <a:ea typeface="Calibri"/>
                          <a:cs typeface="Times New Roman" pitchFamily="18" charset="0"/>
                        </a:rPr>
                        <a:t>2</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800" b="1" dirty="0">
                          <a:solidFill>
                            <a:schemeClr val="bg1"/>
                          </a:solidFill>
                          <a:latin typeface="Times New Roman" pitchFamily="18" charset="0"/>
                          <a:ea typeface="Calibri"/>
                          <a:cs typeface="Times New Roman" pitchFamily="18" charset="0"/>
                        </a:rPr>
                        <a:t>3</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800" b="1" dirty="0">
                          <a:solidFill>
                            <a:srgbClr val="FF0000"/>
                          </a:solidFill>
                          <a:latin typeface="Times New Roman" pitchFamily="18" charset="0"/>
                          <a:ea typeface="Calibri"/>
                          <a:cs typeface="Times New Roman" pitchFamily="18" charset="0"/>
                        </a:rPr>
                        <a:t>4</a:t>
                      </a:r>
                      <a:endParaRPr lang="fr-FR" sz="2800" dirty="0">
                        <a:solidFill>
                          <a:srgbClr val="FF000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800" b="1" dirty="0" smtClean="0">
                          <a:solidFill>
                            <a:schemeClr val="bg1"/>
                          </a:solidFill>
                          <a:latin typeface="Times New Roman" pitchFamily="18" charset="0"/>
                          <a:ea typeface="Calibri"/>
                          <a:cs typeface="Times New Roman" pitchFamily="18" charset="0"/>
                        </a:rPr>
                        <a:t>5</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rtl="1">
                        <a:spcBef>
                          <a:spcPts val="0"/>
                        </a:spcBef>
                        <a:spcAft>
                          <a:spcPts val="0"/>
                        </a:spcAft>
                      </a:pPr>
                      <a:r>
                        <a:rPr lang="ar-DZ" sz="2800" b="1" dirty="0">
                          <a:solidFill>
                            <a:schemeClr val="bg1"/>
                          </a:solidFill>
                          <a:latin typeface="Times New Roman" pitchFamily="18" charset="0"/>
                          <a:ea typeface="Calibri"/>
                          <a:cs typeface="Times New Roman" pitchFamily="18" charset="0"/>
                        </a:rPr>
                        <a:t>التدفق النقدي</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800" b="1" dirty="0">
                          <a:solidFill>
                            <a:schemeClr val="bg1"/>
                          </a:solidFill>
                          <a:latin typeface="Times New Roman" pitchFamily="18" charset="0"/>
                          <a:ea typeface="Calibri"/>
                          <a:cs typeface="Times New Roman" pitchFamily="18" charset="0"/>
                        </a:rPr>
                        <a:t>300</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800" b="1" dirty="0">
                          <a:solidFill>
                            <a:schemeClr val="bg1"/>
                          </a:solidFill>
                          <a:latin typeface="Times New Roman" pitchFamily="18" charset="0"/>
                          <a:ea typeface="Calibri"/>
                          <a:cs typeface="Times New Roman" pitchFamily="18" charset="0"/>
                        </a:rPr>
                        <a:t>500</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800" b="1" dirty="0">
                          <a:solidFill>
                            <a:schemeClr val="bg1"/>
                          </a:solidFill>
                          <a:latin typeface="Times New Roman" pitchFamily="18" charset="0"/>
                          <a:ea typeface="Calibri"/>
                          <a:cs typeface="Times New Roman" pitchFamily="18" charset="0"/>
                        </a:rPr>
                        <a:t>800</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800" b="1" dirty="0">
                          <a:solidFill>
                            <a:srgbClr val="FF0000"/>
                          </a:solidFill>
                          <a:latin typeface="Times New Roman" pitchFamily="18" charset="0"/>
                          <a:ea typeface="Calibri"/>
                          <a:cs typeface="Times New Roman" pitchFamily="18" charset="0"/>
                        </a:rPr>
                        <a:t>2200</a:t>
                      </a:r>
                      <a:endParaRPr lang="fr-FR" sz="2800" dirty="0">
                        <a:solidFill>
                          <a:srgbClr val="FF000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800" b="1" dirty="0" smtClean="0">
                          <a:solidFill>
                            <a:schemeClr val="bg1"/>
                          </a:solidFill>
                          <a:latin typeface="Times New Roman" pitchFamily="18" charset="0"/>
                          <a:ea typeface="Calibri"/>
                          <a:cs typeface="Times New Roman" pitchFamily="18" charset="0"/>
                        </a:rPr>
                        <a:t>2800</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rtl="1">
                        <a:spcBef>
                          <a:spcPts val="0"/>
                        </a:spcBef>
                        <a:spcAft>
                          <a:spcPts val="0"/>
                        </a:spcAft>
                      </a:pPr>
                      <a:r>
                        <a:rPr lang="ar-DZ" sz="2800" b="1">
                          <a:solidFill>
                            <a:schemeClr val="bg1"/>
                          </a:solidFill>
                          <a:latin typeface="Times New Roman" pitchFamily="18" charset="0"/>
                          <a:ea typeface="Calibri"/>
                          <a:cs typeface="Times New Roman" pitchFamily="18" charset="0"/>
                        </a:rPr>
                        <a:t>تدفق نقدي تراكمي</a:t>
                      </a:r>
                      <a:endParaRPr lang="fr-FR" sz="280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800" b="1" dirty="0">
                          <a:solidFill>
                            <a:schemeClr val="bg1"/>
                          </a:solidFill>
                          <a:latin typeface="Times New Roman" pitchFamily="18" charset="0"/>
                          <a:ea typeface="Calibri"/>
                          <a:cs typeface="Times New Roman" pitchFamily="18" charset="0"/>
                        </a:rPr>
                        <a:t>300</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800" b="1" dirty="0">
                          <a:solidFill>
                            <a:schemeClr val="bg1"/>
                          </a:solidFill>
                          <a:latin typeface="Times New Roman" pitchFamily="18" charset="0"/>
                          <a:ea typeface="Calibri"/>
                          <a:cs typeface="Times New Roman" pitchFamily="18" charset="0"/>
                        </a:rPr>
                        <a:t>800</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800" b="1" dirty="0">
                          <a:solidFill>
                            <a:schemeClr val="bg1"/>
                          </a:solidFill>
                          <a:latin typeface="Times New Roman" pitchFamily="18" charset="0"/>
                          <a:ea typeface="Calibri"/>
                          <a:cs typeface="Times New Roman" pitchFamily="18" charset="0"/>
                        </a:rPr>
                        <a:t>1600</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800" b="1" dirty="0">
                          <a:solidFill>
                            <a:srgbClr val="FF0000"/>
                          </a:solidFill>
                          <a:latin typeface="Times New Roman" pitchFamily="18" charset="0"/>
                          <a:ea typeface="Calibri"/>
                          <a:cs typeface="Times New Roman" pitchFamily="18" charset="0"/>
                        </a:rPr>
                        <a:t>3800</a:t>
                      </a:r>
                      <a:endParaRPr lang="fr-FR" sz="2800" dirty="0">
                        <a:solidFill>
                          <a:srgbClr val="FF000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800" b="1" dirty="0" smtClean="0">
                          <a:solidFill>
                            <a:schemeClr val="bg1"/>
                          </a:solidFill>
                          <a:latin typeface="Times New Roman" pitchFamily="18" charset="0"/>
                          <a:ea typeface="Calibri"/>
                          <a:cs typeface="Times New Roman" pitchFamily="18" charset="0"/>
                        </a:rPr>
                        <a:t>/</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pSp>
        <p:nvGrpSpPr>
          <p:cNvPr id="12" name="Groupe 11"/>
          <p:cNvGrpSpPr/>
          <p:nvPr/>
        </p:nvGrpSpPr>
        <p:grpSpPr>
          <a:xfrm>
            <a:off x="685800" y="1371600"/>
            <a:ext cx="1600200" cy="913606"/>
            <a:chOff x="838200" y="4496594"/>
            <a:chExt cx="1600200" cy="913606"/>
          </a:xfrm>
        </p:grpSpPr>
        <p:sp>
          <p:nvSpPr>
            <p:cNvPr id="90114" name="Zone de texte 2"/>
            <p:cNvSpPr txBox="1">
              <a:spLocks noChangeArrowheads="1"/>
            </p:cNvSpPr>
            <p:nvPr/>
          </p:nvSpPr>
          <p:spPr bwMode="auto">
            <a:xfrm>
              <a:off x="838200" y="4800600"/>
              <a:ext cx="1511300" cy="4635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I</a:t>
              </a:r>
              <a:r>
                <a:rPr kumimoji="0" lang="fr-FR" sz="2800" b="1" i="0" u="none" strike="noStrike" cap="none" normalizeH="0" baseline="-25000" dirty="0" smtClean="0">
                  <a:ln>
                    <a:noFill/>
                  </a:ln>
                  <a:solidFill>
                    <a:srgbClr val="FF0000"/>
                  </a:solidFill>
                  <a:effectLst/>
                  <a:latin typeface="Times New Roman" pitchFamily="18" charset="0"/>
                  <a:ea typeface="Arial" pitchFamily="34" charset="0"/>
                  <a:cs typeface="Times New Roman" pitchFamily="18" charset="0"/>
                </a:rPr>
                <a:t>0</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=3000</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cxnSp>
          <p:nvCxnSpPr>
            <p:cNvPr id="10" name="Connecteur droit avec flèche 9"/>
            <p:cNvCxnSpPr/>
            <p:nvPr/>
          </p:nvCxnSpPr>
          <p:spPr>
            <a:xfrm rot="16200000" flipV="1">
              <a:off x="1981200" y="4953000"/>
              <a:ext cx="913606" cy="794"/>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sp>
        <p:nvSpPr>
          <p:cNvPr id="90116" name="Rectangle 4"/>
          <p:cNvSpPr>
            <a:spLocks noChangeArrowheads="1"/>
          </p:cNvSpPr>
          <p:nvPr/>
        </p:nvSpPr>
        <p:spPr bwMode="auto">
          <a:xfrm>
            <a:off x="457200" y="2524780"/>
            <a:ext cx="83058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Low" rtl="1" fontAlgn="base">
              <a:spcBef>
                <a:spcPct val="0"/>
              </a:spcBef>
              <a:spcAft>
                <a:spcPct val="0"/>
              </a:spcAft>
              <a:tabLst>
                <a:tab pos="2705100" algn="r"/>
              </a:tabLst>
            </a:pPr>
            <a:r>
              <a:rPr kumimoji="0" lang="ar-DZ"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نلاحظ من الجدول التراكمي</a:t>
            </a:r>
            <a:r>
              <a:rPr lang="ar-DZ" sz="2800" b="1" dirty="0" smtClean="0">
                <a:solidFill>
                  <a:srgbClr val="FF0000"/>
                </a:solidFill>
                <a:latin typeface="Times New Roman" pitchFamily="18" charset="0"/>
                <a:ea typeface="Times New Roman" pitchFamily="18" charset="0"/>
                <a:cs typeface="Times New Roman" pitchFamily="18" charset="0"/>
              </a:rPr>
              <a:t>:</a:t>
            </a:r>
            <a:r>
              <a:rPr lang="ar-DZ" sz="2800" b="1" dirty="0" smtClean="0">
                <a:solidFill>
                  <a:schemeClr val="bg1"/>
                </a:solidFill>
                <a:latin typeface="Times New Roman" pitchFamily="18" charset="0"/>
                <a:ea typeface="Times New Roman" pitchFamily="18" charset="0"/>
                <a:cs typeface="Times New Roman" pitchFamily="18" charset="0"/>
              </a:rPr>
              <a:t>لحظة الاسترداد تقع في </a:t>
            </a:r>
            <a:r>
              <a:rPr lang="ar-DZ" sz="2800" b="1" dirty="0" smtClean="0">
                <a:solidFill>
                  <a:srgbClr val="FF0000"/>
                </a:solidFill>
                <a:latin typeface="Times New Roman" pitchFamily="18" charset="0"/>
                <a:ea typeface="Times New Roman" pitchFamily="18" charset="0"/>
                <a:cs typeface="Times New Roman" pitchFamily="18" charset="0"/>
              </a:rPr>
              <a:t>السنة 4.</a:t>
            </a:r>
            <a:endParaRPr kumimoji="0" lang="ar-DZ"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9" name="Rectangle 4"/>
          <p:cNvSpPr>
            <a:spLocks noChangeArrowheads="1"/>
          </p:cNvSpPr>
          <p:nvPr/>
        </p:nvSpPr>
        <p:spPr bwMode="auto">
          <a:xfrm>
            <a:off x="2438400" y="3134380"/>
            <a:ext cx="63246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tab pos="2705100" algn="r"/>
              </a:tabLst>
            </a:pPr>
            <a:r>
              <a:rPr kumimoji="0" lang="ar-DZ"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إذن فترة الاسترداد هي</a:t>
            </a:r>
            <a:r>
              <a:rPr kumimoji="0" lang="ar-DZ"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3 سنوات </a:t>
            </a:r>
            <a:r>
              <a:rPr kumimoji="0" lang="ar-DZ"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وجزء من السنة 4.</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 name="Rectangle 4"/>
          <p:cNvSpPr>
            <a:spLocks noChangeArrowheads="1"/>
          </p:cNvSpPr>
          <p:nvPr/>
        </p:nvSpPr>
        <p:spPr bwMode="auto">
          <a:xfrm>
            <a:off x="1524000" y="3743980"/>
            <a:ext cx="7239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tab pos="2705100" algn="r"/>
              </a:tabLst>
            </a:pPr>
            <a:r>
              <a:rPr kumimoji="0" lang="ar-DZ"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يتم حساب هذا الجزء تقريبيا باستخدام الطريقة الثلاثية:</a:t>
            </a:r>
            <a:endParaRPr kumimoji="0" lang="ar-DZ"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nvGrpSpPr>
          <p:cNvPr id="34" name="Groupe 33"/>
          <p:cNvGrpSpPr/>
          <p:nvPr/>
        </p:nvGrpSpPr>
        <p:grpSpPr>
          <a:xfrm>
            <a:off x="76200" y="4517916"/>
            <a:ext cx="9163345" cy="1219200"/>
            <a:chOff x="76200" y="4267200"/>
            <a:chExt cx="9163345" cy="1219200"/>
          </a:xfrm>
        </p:grpSpPr>
        <p:grpSp>
          <p:nvGrpSpPr>
            <p:cNvPr id="29" name="Groupe 28"/>
            <p:cNvGrpSpPr/>
            <p:nvPr/>
          </p:nvGrpSpPr>
          <p:grpSpPr>
            <a:xfrm>
              <a:off x="76200" y="4267200"/>
              <a:ext cx="4820268" cy="1219200"/>
              <a:chOff x="304800" y="5105400"/>
              <a:chExt cx="4820268" cy="1219200"/>
            </a:xfrm>
            <a:solidFill>
              <a:srgbClr val="00FF00"/>
            </a:solidFill>
          </p:grpSpPr>
          <p:sp>
            <p:nvSpPr>
              <p:cNvPr id="90117" name="Rectangle 5"/>
              <p:cNvSpPr>
                <a:spLocks noChangeArrowheads="1"/>
              </p:cNvSpPr>
              <p:nvPr/>
            </p:nvSpPr>
            <p:spPr bwMode="auto">
              <a:xfrm>
                <a:off x="2057400" y="5715000"/>
                <a:ext cx="902811" cy="523220"/>
              </a:xfrm>
              <a:prstGeom prst="rect">
                <a:avLst/>
              </a:prstGeom>
              <a:grp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eaLnBrk="1" fontAlgn="base" latinLnBrk="0" hangingPunct="1">
                  <a:lnSpc>
                    <a:spcPct val="100000"/>
                  </a:lnSpc>
                  <a:spcBef>
                    <a:spcPct val="0"/>
                  </a:spcBef>
                  <a:spcAft>
                    <a:spcPct val="0"/>
                  </a:spcAft>
                  <a:buClrTx/>
                  <a:buSzTx/>
                  <a:buFontTx/>
                  <a:buNone/>
                  <a:tabLst>
                    <a:tab pos="2705100" algn="r"/>
                  </a:tabLst>
                </a:pPr>
                <a:r>
                  <a:rPr kumimoji="0" lang="en-US"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2200</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15" name="Rectangle 5"/>
              <p:cNvSpPr>
                <a:spLocks noChangeArrowheads="1"/>
              </p:cNvSpPr>
              <p:nvPr/>
            </p:nvSpPr>
            <p:spPr bwMode="auto">
              <a:xfrm>
                <a:off x="3437359" y="5725180"/>
                <a:ext cx="1351652" cy="523220"/>
              </a:xfrm>
              <a:prstGeom prst="rect">
                <a:avLst/>
              </a:prstGeom>
              <a:grp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2705100" algn="r"/>
                  </a:tabLst>
                </a:pPr>
                <a:r>
                  <a:rPr kumimoji="0" lang="en-US"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12 </a:t>
                </a:r>
                <a:r>
                  <a:rPr kumimoji="0" lang="en-US" sz="2800" b="1" i="0" u="none" strike="noStrike" cap="none" normalizeH="0" baseline="0" dirty="0" err="1" smtClean="0">
                    <a:ln>
                      <a:noFill/>
                    </a:ln>
                    <a:solidFill>
                      <a:schemeClr val="bg1"/>
                    </a:solidFill>
                    <a:effectLst/>
                    <a:latin typeface="Times New Roman" pitchFamily="18" charset="0"/>
                    <a:ea typeface="Times New Roman" pitchFamily="18" charset="0"/>
                    <a:cs typeface="Times New Roman" pitchFamily="18" charset="0"/>
                  </a:rPr>
                  <a:t>mois</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6" name="Rectangle 5"/>
              <p:cNvSpPr>
                <a:spLocks noChangeArrowheads="1"/>
              </p:cNvSpPr>
              <p:nvPr/>
            </p:nvSpPr>
            <p:spPr bwMode="auto">
              <a:xfrm>
                <a:off x="304800" y="5115580"/>
                <a:ext cx="2754279" cy="523220"/>
              </a:xfrm>
              <a:prstGeom prst="rect">
                <a:avLst/>
              </a:prstGeom>
              <a:grp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tab pos="2705100" algn="r"/>
                  </a:tabLst>
                </a:pPr>
                <a:r>
                  <a:rPr kumimoji="0" lang="en-US"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3000- 1600=</a:t>
                </a:r>
                <a:r>
                  <a:rPr kumimoji="0" lang="en-US"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1400</a:t>
                </a:r>
                <a:endParaRPr kumimoji="0" lang="en-US"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17" name="Rectangle 5"/>
              <p:cNvSpPr>
                <a:spLocks noChangeArrowheads="1"/>
              </p:cNvSpPr>
              <p:nvPr/>
            </p:nvSpPr>
            <p:spPr bwMode="auto">
              <a:xfrm>
                <a:off x="3581400" y="5105400"/>
                <a:ext cx="364202" cy="523220"/>
              </a:xfrm>
              <a:prstGeom prst="rect">
                <a:avLst/>
              </a:prstGeom>
              <a:grp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tab pos="2705100" algn="r"/>
                  </a:tabLst>
                </a:pPr>
                <a:r>
                  <a:rPr kumimoji="0" lang="en-US"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x</a:t>
                </a:r>
                <a:endParaRPr kumimoji="0" lang="en-US"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25" name="Connecteur droit avec flèche 24"/>
              <p:cNvCxnSpPr>
                <a:stCxn id="16" idx="3"/>
                <a:endCxn id="17" idx="1"/>
              </p:cNvCxnSpPr>
              <p:nvPr/>
            </p:nvCxnSpPr>
            <p:spPr>
              <a:xfrm flipV="1">
                <a:off x="3059079" y="5367010"/>
                <a:ext cx="522321" cy="10180"/>
              </a:xfrm>
              <a:prstGeom prst="straightConnector1">
                <a:avLst/>
              </a:prstGeom>
              <a:grpFill/>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7" name="Connecteur droit avec flèche 26"/>
              <p:cNvCxnSpPr/>
              <p:nvPr/>
            </p:nvCxnSpPr>
            <p:spPr>
              <a:xfrm flipV="1">
                <a:off x="2975201" y="6051030"/>
                <a:ext cx="522321" cy="10180"/>
              </a:xfrm>
              <a:prstGeom prst="straightConnector1">
                <a:avLst/>
              </a:prstGeom>
              <a:grpFill/>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8" name="Accolade fermante 27"/>
              <p:cNvSpPr/>
              <p:nvPr/>
            </p:nvSpPr>
            <p:spPr>
              <a:xfrm>
                <a:off x="4744068" y="5257800"/>
                <a:ext cx="381000" cy="1066800"/>
              </a:xfrm>
              <a:prstGeom prst="rightBrace">
                <a:avLst/>
              </a:prstGeom>
              <a:solidFill>
                <a:schemeClr val="tx1"/>
              </a:solidFill>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grpSp>
          <p:nvGrpSpPr>
            <p:cNvPr id="90118" name="Group 6"/>
            <p:cNvGrpSpPr>
              <a:grpSpLocks/>
            </p:cNvGrpSpPr>
            <p:nvPr/>
          </p:nvGrpSpPr>
          <p:grpSpPr bwMode="auto">
            <a:xfrm>
              <a:off x="4876800" y="4411859"/>
              <a:ext cx="4362745" cy="954086"/>
              <a:chOff x="345" y="8517"/>
              <a:chExt cx="4193" cy="904"/>
            </a:xfrm>
            <a:solidFill>
              <a:srgbClr val="FF66CC"/>
            </a:solidFill>
          </p:grpSpPr>
          <p:sp>
            <p:nvSpPr>
              <p:cNvPr id="90119" name="Connecteur droit 31"/>
              <p:cNvSpPr>
                <a:spLocks noChangeShapeType="1"/>
              </p:cNvSpPr>
              <p:nvPr/>
            </p:nvSpPr>
            <p:spPr bwMode="auto">
              <a:xfrm>
                <a:off x="1211" y="8969"/>
                <a:ext cx="1185" cy="0"/>
              </a:xfrm>
              <a:prstGeom prst="line">
                <a:avLst/>
              </a:prstGeom>
              <a:grp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a:latin typeface="Times New Roman" pitchFamily="18" charset="0"/>
                  <a:cs typeface="Times New Roman" pitchFamily="18" charset="0"/>
                </a:endParaRPr>
              </a:p>
            </p:txBody>
          </p:sp>
          <p:sp>
            <p:nvSpPr>
              <p:cNvPr id="90120" name="Zone de texte 28"/>
              <p:cNvSpPr txBox="1">
                <a:spLocks noChangeArrowheads="1"/>
              </p:cNvSpPr>
              <p:nvPr/>
            </p:nvSpPr>
            <p:spPr bwMode="auto">
              <a:xfrm>
                <a:off x="1004" y="8517"/>
                <a:ext cx="1538" cy="420"/>
              </a:xfrm>
              <a:prstGeom prst="rect">
                <a:avLst/>
              </a:prstGeom>
              <a:grpFill/>
              <a:ln w="63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1400 ×12</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90121" name="Zone de texte 29"/>
              <p:cNvSpPr txBox="1">
                <a:spLocks noChangeArrowheads="1"/>
              </p:cNvSpPr>
              <p:nvPr/>
            </p:nvSpPr>
            <p:spPr bwMode="auto">
              <a:xfrm>
                <a:off x="1297" y="9001"/>
                <a:ext cx="1025" cy="420"/>
              </a:xfrm>
              <a:prstGeom prst="rect">
                <a:avLst/>
              </a:prstGeom>
              <a:grpFill/>
              <a:ln w="63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2200</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90122" name="Zone de texte 22"/>
              <p:cNvSpPr txBox="1">
                <a:spLocks noChangeArrowheads="1"/>
              </p:cNvSpPr>
              <p:nvPr/>
            </p:nvSpPr>
            <p:spPr bwMode="auto">
              <a:xfrm>
                <a:off x="2561" y="8627"/>
                <a:ext cx="1977" cy="482"/>
              </a:xfrm>
              <a:prstGeom prst="rect">
                <a:avLst/>
              </a:prstGeom>
              <a:grpFill/>
              <a:ln w="63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lang="fr-FR" sz="2800" b="1" dirty="0" smtClean="0">
                    <a:solidFill>
                      <a:srgbClr val="000000"/>
                    </a:solidFill>
                    <a:latin typeface="Times New Roman" pitchFamily="18" charset="0"/>
                    <a:ea typeface="Arial" pitchFamily="34" charset="0"/>
                    <a:cs typeface="Times New Roman" pitchFamily="18" charset="0"/>
                  </a:rPr>
                  <a:t>x</a:t>
                </a:r>
                <a:r>
                  <a:rPr kumimoji="0" lang="fr-FR" sz="28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7</a:t>
                </a:r>
                <a:r>
                  <a:rPr kumimoji="0" lang="fr-FR" sz="28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,63 mois   </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90123" name="Zone de texte 24"/>
              <p:cNvSpPr txBox="1">
                <a:spLocks noChangeArrowheads="1"/>
              </p:cNvSpPr>
              <p:nvPr/>
            </p:nvSpPr>
            <p:spPr bwMode="auto">
              <a:xfrm>
                <a:off x="345" y="8759"/>
                <a:ext cx="659" cy="420"/>
              </a:xfrm>
              <a:prstGeom prst="rect">
                <a:avLst/>
              </a:prstGeom>
              <a:grpFill/>
              <a:ln w="63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x=</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grpSp>
      </p:grpSp>
      <p:sp>
        <p:nvSpPr>
          <p:cNvPr id="36" name="Rectangle 35"/>
          <p:cNvSpPr/>
          <p:nvPr/>
        </p:nvSpPr>
        <p:spPr>
          <a:xfrm>
            <a:off x="4102512" y="6184488"/>
            <a:ext cx="5041488" cy="461665"/>
          </a:xfrm>
          <a:prstGeom prst="rect">
            <a:avLst/>
          </a:prstGeom>
          <a:solidFill>
            <a:srgbClr val="66FFFF"/>
          </a:solidFill>
        </p:spPr>
        <p:txBody>
          <a:bodyPr wrap="square">
            <a:spAutoFit/>
          </a:bodyPr>
          <a:lstStyle/>
          <a:p>
            <a:r>
              <a:rPr lang="fr-FR" sz="2400" b="1" dirty="0" smtClean="0">
                <a:solidFill>
                  <a:srgbClr val="000000"/>
                </a:solidFill>
                <a:latin typeface="Times New Roman" pitchFamily="18" charset="0"/>
                <a:ea typeface="Arial" pitchFamily="34" charset="0"/>
                <a:cs typeface="Times New Roman" pitchFamily="18" charset="0"/>
              </a:rPr>
              <a:t>0,63 mois= 0.63 × 30 jours= </a:t>
            </a:r>
            <a:r>
              <a:rPr lang="fr-FR" sz="2400" b="1" dirty="0" smtClean="0">
                <a:solidFill>
                  <a:srgbClr val="FF0000"/>
                </a:solidFill>
                <a:latin typeface="Times New Roman" pitchFamily="18" charset="0"/>
                <a:ea typeface="Arial" pitchFamily="34" charset="0"/>
                <a:cs typeface="Times New Roman" pitchFamily="18" charset="0"/>
              </a:rPr>
              <a:t>19</a:t>
            </a:r>
            <a:r>
              <a:rPr lang="fr-FR" sz="2400" b="1" dirty="0" smtClean="0">
                <a:solidFill>
                  <a:srgbClr val="000000"/>
                </a:solidFill>
                <a:latin typeface="Times New Roman" pitchFamily="18" charset="0"/>
                <a:ea typeface="Arial" pitchFamily="34" charset="0"/>
                <a:cs typeface="Times New Roman" pitchFamily="18" charset="0"/>
              </a:rPr>
              <a:t> jours</a:t>
            </a:r>
            <a:endParaRPr lang="fr-FR" sz="2400" dirty="0">
              <a:latin typeface="Times New Roman" pitchFamily="18" charset="0"/>
              <a:cs typeface="Times New Roman" pitchFamily="18" charset="0"/>
            </a:endParaRPr>
          </a:p>
        </p:txBody>
      </p:sp>
      <p:sp>
        <p:nvSpPr>
          <p:cNvPr id="26" name="Accolade ouvrante 25"/>
          <p:cNvSpPr/>
          <p:nvPr/>
        </p:nvSpPr>
        <p:spPr>
          <a:xfrm rot="16200000">
            <a:off x="2362200" y="1447801"/>
            <a:ext cx="381000" cy="381000"/>
          </a:xfrm>
          <a:prstGeom prst="leftBrace">
            <a:avLst/>
          </a:prstGeom>
          <a:ln w="3810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30" name="Rectangle 29"/>
          <p:cNvSpPr/>
          <p:nvPr/>
        </p:nvSpPr>
        <p:spPr>
          <a:xfrm>
            <a:off x="2362200" y="1828800"/>
            <a:ext cx="364202" cy="523220"/>
          </a:xfrm>
          <a:prstGeom prst="rect">
            <a:avLst/>
          </a:prstGeom>
        </p:spPr>
        <p:txBody>
          <a:bodyPr wrap="none">
            <a:spAutoFit/>
          </a:bodyPr>
          <a:lstStyle/>
          <a:p>
            <a:r>
              <a:rPr lang="fr-FR" sz="2800" b="1" dirty="0" smtClean="0">
                <a:solidFill>
                  <a:srgbClr val="FF0000"/>
                </a:solidFill>
                <a:latin typeface="Times New Roman" pitchFamily="18" charset="0"/>
                <a:ea typeface="Arial" pitchFamily="34" charset="0"/>
                <a:cs typeface="Times New Roman" pitchFamily="18" charset="0"/>
              </a:rPr>
              <a:t>x</a:t>
            </a:r>
            <a:endParaRPr lang="fr-FR" sz="2800" dirty="0">
              <a:solidFill>
                <a:srgbClr val="FF0000"/>
              </a:solidFill>
            </a:endParaRPr>
          </a:p>
        </p:txBody>
      </p:sp>
      <p:cxnSp>
        <p:nvCxnSpPr>
          <p:cNvPr id="32" name="Connecteur droit avec flèche 31"/>
          <p:cNvCxnSpPr/>
          <p:nvPr/>
        </p:nvCxnSpPr>
        <p:spPr>
          <a:xfrm rot="10800000">
            <a:off x="2819400" y="1600200"/>
            <a:ext cx="3810000" cy="1588"/>
          </a:xfrm>
          <a:prstGeom prst="straightConnector1">
            <a:avLst/>
          </a:prstGeom>
          <a:ln w="381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33" name="Rectangle 32"/>
          <p:cNvSpPr/>
          <p:nvPr/>
        </p:nvSpPr>
        <p:spPr>
          <a:xfrm>
            <a:off x="2743200" y="1900535"/>
            <a:ext cx="3886200" cy="461665"/>
          </a:xfrm>
          <a:prstGeom prst="rect">
            <a:avLst/>
          </a:prstGeom>
        </p:spPr>
        <p:txBody>
          <a:bodyPr wrap="square">
            <a:spAutoFit/>
          </a:bodyPr>
          <a:lstStyle/>
          <a:p>
            <a:pPr algn="r" rtl="1"/>
            <a:r>
              <a:rPr lang="ar-DZ" sz="2400" b="1" dirty="0" smtClean="0">
                <a:solidFill>
                  <a:srgbClr val="FF0000"/>
                </a:solidFill>
                <a:latin typeface="Times New Roman" pitchFamily="18" charset="0"/>
                <a:ea typeface="Arial" pitchFamily="34" charset="0"/>
                <a:cs typeface="Times New Roman" pitchFamily="18" charset="0"/>
              </a:rPr>
              <a:t>3 سنــــــــــــــــــــــــــــــــــــــــــوات +</a:t>
            </a:r>
            <a:endParaRPr lang="fr-FR" sz="2400" dirty="0">
              <a:solidFill>
                <a:srgbClr val="FF0000"/>
              </a:solidFill>
            </a:endParaRPr>
          </a:p>
        </p:txBody>
      </p:sp>
      <p:cxnSp>
        <p:nvCxnSpPr>
          <p:cNvPr id="35" name="Connecteur droit avec flèche 34"/>
          <p:cNvCxnSpPr/>
          <p:nvPr/>
        </p:nvCxnSpPr>
        <p:spPr>
          <a:xfrm>
            <a:off x="1143794" y="4114006"/>
            <a:ext cx="1142206" cy="457994"/>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a:xfrm>
            <a:off x="0" y="3581400"/>
            <a:ext cx="1588897" cy="461665"/>
          </a:xfrm>
          <a:prstGeom prst="rect">
            <a:avLst/>
          </a:prstGeom>
        </p:spPr>
        <p:txBody>
          <a:bodyPr wrap="none">
            <a:spAutoFit/>
          </a:bodyPr>
          <a:lstStyle/>
          <a:p>
            <a:r>
              <a:rPr lang="ar-DZ" sz="2400" b="1" dirty="0" smtClean="0">
                <a:solidFill>
                  <a:srgbClr val="FF0000"/>
                </a:solidFill>
                <a:latin typeface="Times New Roman" pitchFamily="18" charset="0"/>
                <a:ea typeface="Times New Roman" pitchFamily="18" charset="0"/>
                <a:cs typeface="Times New Roman" pitchFamily="18" charset="0"/>
              </a:rPr>
              <a:t>باقي الاسترداد</a:t>
            </a:r>
            <a:endParaRPr lang="fr-FR" sz="2400" dirty="0">
              <a:solidFill>
                <a:srgbClr val="FF0000"/>
              </a:solidFill>
            </a:endParaRPr>
          </a:p>
        </p:txBody>
      </p:sp>
      <p:cxnSp>
        <p:nvCxnSpPr>
          <p:cNvPr id="41" name="Connecteur droit avec flèche 40"/>
          <p:cNvCxnSpPr/>
          <p:nvPr/>
        </p:nvCxnSpPr>
        <p:spPr>
          <a:xfrm flipV="1">
            <a:off x="1371600" y="5639594"/>
            <a:ext cx="837406" cy="685006"/>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43" name="Rectangle 42"/>
          <p:cNvSpPr/>
          <p:nvPr/>
        </p:nvSpPr>
        <p:spPr>
          <a:xfrm>
            <a:off x="0" y="6248400"/>
            <a:ext cx="2286000" cy="461665"/>
          </a:xfrm>
          <a:prstGeom prst="rect">
            <a:avLst/>
          </a:prstGeom>
        </p:spPr>
        <p:txBody>
          <a:bodyPr wrap="square">
            <a:spAutoFit/>
          </a:bodyPr>
          <a:lstStyle/>
          <a:p>
            <a:r>
              <a:rPr lang="ar-DZ" sz="2400" b="1" dirty="0" smtClean="0">
                <a:solidFill>
                  <a:srgbClr val="FF0000"/>
                </a:solidFill>
                <a:latin typeface="Times New Roman" pitchFamily="18" charset="0"/>
                <a:ea typeface="Times New Roman" pitchFamily="18" charset="0"/>
                <a:cs typeface="Times New Roman" pitchFamily="18" charset="0"/>
              </a:rPr>
              <a:t>تدفق سنة الاسترداد</a:t>
            </a:r>
            <a:endParaRPr lang="fr-FR" sz="2400" dirty="0">
              <a:solidFill>
                <a:srgbClr val="FF00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62200" y="533400"/>
            <a:ext cx="4648200" cy="523220"/>
          </a:xfrm>
          <a:prstGeom prst="rect">
            <a:avLst/>
          </a:prstGeom>
        </p:spPr>
        <p:txBody>
          <a:bodyPr wrap="square">
            <a:spAutoFit/>
          </a:bodyPr>
          <a:lstStyle/>
          <a:p>
            <a:r>
              <a:rPr lang="fr-FR" sz="2800" b="1" dirty="0" smtClean="0">
                <a:solidFill>
                  <a:srgbClr val="FF0000"/>
                </a:solidFill>
                <a:latin typeface="Times New Roman" pitchFamily="18" charset="0"/>
                <a:ea typeface="Arial" pitchFamily="34" charset="0"/>
                <a:cs typeface="Times New Roman" pitchFamily="18" charset="0"/>
              </a:rPr>
              <a:t>DR</a:t>
            </a:r>
            <a:r>
              <a:rPr lang="fr-FR" sz="2800" b="1" baseline="-25000" dirty="0" smtClean="0">
                <a:solidFill>
                  <a:srgbClr val="FF0000"/>
                </a:solidFill>
                <a:latin typeface="Times New Roman" pitchFamily="18" charset="0"/>
                <a:ea typeface="Arial" pitchFamily="34" charset="0"/>
                <a:cs typeface="Times New Roman" pitchFamily="18" charset="0"/>
              </a:rPr>
              <a:t>B</a:t>
            </a:r>
            <a:r>
              <a:rPr lang="fr-FR" sz="2800" b="1" dirty="0" smtClean="0">
                <a:solidFill>
                  <a:srgbClr val="FF0000"/>
                </a:solidFill>
                <a:latin typeface="Times New Roman" pitchFamily="18" charset="0"/>
                <a:ea typeface="Arial" pitchFamily="34" charset="0"/>
                <a:cs typeface="Times New Roman" pitchFamily="18" charset="0"/>
              </a:rPr>
              <a:t>= 3 ans, 7 mois, 19 jours.</a:t>
            </a:r>
            <a:endParaRPr lang="fr-FR" sz="2800" dirty="0">
              <a:solidFill>
                <a:srgbClr val="FF0000"/>
              </a:solidFill>
              <a:latin typeface="Times New Roman" pitchFamily="18" charset="0"/>
              <a:cs typeface="Times New Roman" pitchFamily="18" charset="0"/>
            </a:endParaRPr>
          </a:p>
        </p:txBody>
      </p:sp>
      <p:sp>
        <p:nvSpPr>
          <p:cNvPr id="5" name="Rectangle 4"/>
          <p:cNvSpPr/>
          <p:nvPr/>
        </p:nvSpPr>
        <p:spPr>
          <a:xfrm>
            <a:off x="457200" y="1371600"/>
            <a:ext cx="8388524" cy="954107"/>
          </a:xfrm>
          <a:prstGeom prst="rect">
            <a:avLst/>
          </a:prstGeom>
        </p:spPr>
        <p:txBody>
          <a:bodyPr wrap="square">
            <a:spAutoFit/>
          </a:bodyPr>
          <a:lstStyle/>
          <a:p>
            <a:pPr algn="r" rtl="1"/>
            <a:r>
              <a:rPr lang="ar-DZ" sz="2800" b="1" dirty="0" smtClean="0">
                <a:solidFill>
                  <a:schemeClr val="bg1"/>
                </a:solidFill>
                <a:latin typeface="Times New Roman" pitchFamily="18" charset="0"/>
                <a:ea typeface="Arial" pitchFamily="34" charset="0"/>
                <a:cs typeface="Times New Roman" pitchFamily="18" charset="0"/>
              </a:rPr>
              <a:t>إذا انطلق المشروع </a:t>
            </a:r>
            <a:r>
              <a:rPr lang="fr-FR" sz="2800" b="1" dirty="0" smtClean="0">
                <a:solidFill>
                  <a:schemeClr val="bg1"/>
                </a:solidFill>
                <a:latin typeface="Times New Roman" pitchFamily="18" charset="0"/>
                <a:ea typeface="Arial" pitchFamily="34" charset="0"/>
                <a:cs typeface="Times New Roman" pitchFamily="18" charset="0"/>
              </a:rPr>
              <a:t>B</a:t>
            </a:r>
            <a:r>
              <a:rPr lang="ar-DZ" sz="2800" b="1" dirty="0" smtClean="0">
                <a:solidFill>
                  <a:schemeClr val="bg1"/>
                </a:solidFill>
                <a:latin typeface="Times New Roman" pitchFamily="18" charset="0"/>
                <a:ea typeface="Arial" pitchFamily="34" charset="0"/>
                <a:cs typeface="Times New Roman" pitchFamily="18" charset="0"/>
              </a:rPr>
              <a:t> في النشاط في 1 جانفي 2020، يصل إلى تاريخ الاسترداد في 19 أوت 2023.</a:t>
            </a:r>
            <a:endParaRPr lang="fr-FR" sz="2800" dirty="0">
              <a:solidFill>
                <a:schemeClr val="bg1"/>
              </a:solidFill>
            </a:endParaRPr>
          </a:p>
        </p:txBody>
      </p:sp>
      <p:sp>
        <p:nvSpPr>
          <p:cNvPr id="6" name="Rectangle 5"/>
          <p:cNvSpPr/>
          <p:nvPr/>
        </p:nvSpPr>
        <p:spPr>
          <a:xfrm>
            <a:off x="685800" y="2743200"/>
            <a:ext cx="8087765" cy="523220"/>
          </a:xfrm>
          <a:prstGeom prst="rect">
            <a:avLst/>
          </a:prstGeom>
        </p:spPr>
        <p:txBody>
          <a:bodyPr wrap="square">
            <a:spAutoFit/>
          </a:bodyPr>
          <a:lstStyle/>
          <a:p>
            <a:pPr algn="r" rtl="1"/>
            <a:r>
              <a:rPr lang="ar-DZ" sz="2800" b="1" dirty="0" smtClean="0">
                <a:solidFill>
                  <a:schemeClr val="bg1"/>
                </a:solidFill>
                <a:latin typeface="Times New Roman" pitchFamily="18" charset="0"/>
                <a:ea typeface="Arial" pitchFamily="34" charset="0"/>
                <a:cs typeface="Times New Roman" pitchFamily="18" charset="0"/>
              </a:rPr>
              <a:t>قبل 19 أوت 2023: مازال المشروع يغطي في تكلفة الاستثمار.</a:t>
            </a:r>
            <a:endParaRPr lang="fr-FR" sz="2800" dirty="0"/>
          </a:p>
        </p:txBody>
      </p:sp>
      <p:sp>
        <p:nvSpPr>
          <p:cNvPr id="7" name="Rectangle 6"/>
          <p:cNvSpPr/>
          <p:nvPr/>
        </p:nvSpPr>
        <p:spPr>
          <a:xfrm>
            <a:off x="685800" y="3581400"/>
            <a:ext cx="8087765" cy="523220"/>
          </a:xfrm>
          <a:prstGeom prst="rect">
            <a:avLst/>
          </a:prstGeom>
        </p:spPr>
        <p:txBody>
          <a:bodyPr wrap="square">
            <a:spAutoFit/>
          </a:bodyPr>
          <a:lstStyle/>
          <a:p>
            <a:pPr algn="r" rtl="1"/>
            <a:r>
              <a:rPr lang="ar-DZ" sz="2800" b="1" dirty="0" smtClean="0">
                <a:solidFill>
                  <a:schemeClr val="bg1"/>
                </a:solidFill>
                <a:latin typeface="Times New Roman" pitchFamily="18" charset="0"/>
                <a:ea typeface="Arial" pitchFamily="34" charset="0"/>
                <a:cs typeface="Times New Roman" pitchFamily="18" charset="0"/>
              </a:rPr>
              <a:t>في 19 أوت 2023: لا ربح وخسارة( عتبة المردودية).</a:t>
            </a:r>
            <a:endParaRPr lang="fr-FR" sz="2800" dirty="0"/>
          </a:p>
        </p:txBody>
      </p:sp>
      <p:sp>
        <p:nvSpPr>
          <p:cNvPr id="8" name="Rectangle 7"/>
          <p:cNvSpPr/>
          <p:nvPr/>
        </p:nvSpPr>
        <p:spPr>
          <a:xfrm>
            <a:off x="751435" y="4267200"/>
            <a:ext cx="8087765" cy="523220"/>
          </a:xfrm>
          <a:prstGeom prst="rect">
            <a:avLst/>
          </a:prstGeom>
        </p:spPr>
        <p:txBody>
          <a:bodyPr wrap="square">
            <a:spAutoFit/>
          </a:bodyPr>
          <a:lstStyle/>
          <a:p>
            <a:pPr algn="r" rtl="1"/>
            <a:r>
              <a:rPr lang="ar-DZ" sz="2800" b="1" dirty="0" smtClean="0">
                <a:solidFill>
                  <a:schemeClr val="bg1"/>
                </a:solidFill>
                <a:latin typeface="Times New Roman" pitchFamily="18" charset="0"/>
                <a:ea typeface="Arial" pitchFamily="34" charset="0"/>
                <a:cs typeface="Times New Roman" pitchFamily="18" charset="0"/>
              </a:rPr>
              <a:t>بعد 19 أوت 2023: المشروع يحقق أرباح بعد تغطية تكلفة الاستثمار.</a:t>
            </a:r>
            <a:endParaRPr lang="fr-FR" sz="2800" dirty="0"/>
          </a:p>
        </p:txBody>
      </p:sp>
      <p:sp>
        <p:nvSpPr>
          <p:cNvPr id="9" name="Rectangle 8"/>
          <p:cNvSpPr/>
          <p:nvPr/>
        </p:nvSpPr>
        <p:spPr>
          <a:xfrm>
            <a:off x="304800" y="5141893"/>
            <a:ext cx="8458201" cy="954107"/>
          </a:xfrm>
          <a:prstGeom prst="rect">
            <a:avLst/>
          </a:prstGeom>
        </p:spPr>
        <p:txBody>
          <a:bodyPr wrap="square">
            <a:spAutoFit/>
          </a:bodyPr>
          <a:lstStyle/>
          <a:p>
            <a:pPr algn="just" rtl="1"/>
            <a:r>
              <a:rPr lang="ar-DZ" sz="2800" b="1" dirty="0" smtClean="0">
                <a:solidFill>
                  <a:schemeClr val="bg1"/>
                </a:solidFill>
                <a:latin typeface="Times New Roman" pitchFamily="18" charset="0"/>
                <a:ea typeface="Arial" pitchFamily="34" charset="0"/>
                <a:cs typeface="Times New Roman" pitchFamily="18" charset="0"/>
              </a:rPr>
              <a:t>إذن فترة الاسترداد مفيدة في </a:t>
            </a:r>
            <a:r>
              <a:rPr lang="ar-DZ" sz="2800" b="1" dirty="0" smtClean="0">
                <a:solidFill>
                  <a:srgbClr val="FF0000"/>
                </a:solidFill>
                <a:latin typeface="Times New Roman" pitchFamily="18" charset="0"/>
                <a:ea typeface="Arial" pitchFamily="34" charset="0"/>
                <a:cs typeface="Times New Roman" pitchFamily="18" charset="0"/>
              </a:rPr>
              <a:t>التخطيط المالي طويل الأجل </a:t>
            </a:r>
            <a:r>
              <a:rPr lang="ar-DZ" sz="2800" b="1" dirty="0" smtClean="0">
                <a:solidFill>
                  <a:schemeClr val="bg1"/>
                </a:solidFill>
                <a:latin typeface="Times New Roman" pitchFamily="18" charset="0"/>
                <a:ea typeface="Arial" pitchFamily="34" charset="0"/>
                <a:cs typeface="Times New Roman" pitchFamily="18" charset="0"/>
              </a:rPr>
              <a:t>للمشاريع الاستثمارية.</a:t>
            </a:r>
            <a:endParaRPr lang="fr-FR" sz="2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1"/>
          <p:cNvSpPr>
            <a:spLocks noChangeArrowheads="1"/>
          </p:cNvSpPr>
          <p:nvPr/>
        </p:nvSpPr>
        <p:spPr bwMode="auto">
          <a:xfrm>
            <a:off x="5562600" y="304800"/>
            <a:ext cx="32004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قاعدة </a:t>
            </a:r>
            <a:r>
              <a:rPr lang="ar-DZ" sz="3200" b="1" dirty="0" smtClean="0">
                <a:solidFill>
                  <a:srgbClr val="FF0000"/>
                </a:solidFill>
                <a:latin typeface="Times New Roman" pitchFamily="18" charset="0"/>
                <a:ea typeface="Calibri" pitchFamily="34" charset="0"/>
                <a:cs typeface="Times New Roman" pitchFamily="18" charset="0"/>
              </a:rPr>
              <a:t>الاختيار</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endParaRPr kumimoji="0" lang="fr-FR" sz="32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304800" y="990600"/>
            <a:ext cx="84582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حالة مشروع واحد أو عدة مشاريع مستقلة: </a:t>
            </a:r>
          </a:p>
          <a:p>
            <a:pPr marL="0" marR="0" lvl="0" indent="0" algn="justLow" defTabSz="914400" rtl="1" eaLnBrk="0" fontAlgn="base" latinLnBrk="0" hangingPunct="0">
              <a:lnSpc>
                <a:spcPct val="100000"/>
              </a:lnSpc>
              <a:spcBef>
                <a:spcPct val="0"/>
              </a:spcBef>
              <a:spcAft>
                <a:spcPct val="0"/>
              </a:spcAft>
              <a:buClrTx/>
              <a:buSzTx/>
              <a:buFontTx/>
              <a:buNone/>
              <a:tabLst/>
            </a:pPr>
            <a:r>
              <a:rPr lang="ar-DZ" sz="3200" b="1" dirty="0" smtClean="0">
                <a:solidFill>
                  <a:srgbClr val="FF0000"/>
                </a:solidFill>
                <a:latin typeface="Times New Roman" pitchFamily="18" charset="0"/>
                <a:ea typeface="Calibri" pitchFamily="34" charset="0"/>
                <a:cs typeface="Times New Roman" pitchFamily="18" charset="0"/>
              </a:rPr>
              <a:t>    </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قبول المشروع إذا كانت فترة استرداده أقل من فترة استرداد معيارية تحددها المؤسسة مسبقا.</a:t>
            </a:r>
            <a:endParaRPr kumimoji="0" lang="fr-FR" sz="3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 name="Rectangle 1"/>
          <p:cNvSpPr>
            <a:spLocks noChangeArrowheads="1"/>
          </p:cNvSpPr>
          <p:nvPr/>
        </p:nvSpPr>
        <p:spPr bwMode="auto">
          <a:xfrm>
            <a:off x="304800" y="2743200"/>
            <a:ext cx="84582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حالة عدة مشاريع متنافية(مانعة تبادليا): </a:t>
            </a: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اختيار المشروع ذو فترة الاسترداد الأقل.</a:t>
            </a:r>
            <a:endParaRPr kumimoji="0" lang="ar-DZ" sz="3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7" name="Zone de texte 2"/>
          <p:cNvSpPr txBox="1">
            <a:spLocks noChangeArrowheads="1"/>
          </p:cNvSpPr>
          <p:nvPr/>
        </p:nvSpPr>
        <p:spPr bwMode="auto">
          <a:xfrm>
            <a:off x="2057400" y="3962400"/>
            <a:ext cx="4800600" cy="6096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DR</a:t>
            </a:r>
            <a:r>
              <a:rPr kumimoji="0" lang="fr-FR" sz="2800" b="1" i="0" u="none" strike="noStrike" cap="none" normalizeH="0" baseline="-25000" dirty="0" smtClean="0">
                <a:ln>
                  <a:noFill/>
                </a:ln>
                <a:solidFill>
                  <a:srgbClr val="FF0000"/>
                </a:solidFill>
                <a:effectLst/>
                <a:latin typeface="Times New Roman" pitchFamily="18" charset="0"/>
                <a:ea typeface="Arial" pitchFamily="34" charset="0"/>
                <a:cs typeface="Times New Roman" pitchFamily="18" charset="0"/>
              </a:rPr>
              <a:t>A</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 = 2 ans, 8 mois, 21 jours.</a:t>
            </a:r>
            <a:endParaRPr kumimoji="0" lang="fr-FR" sz="44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8" name="Rectangle 7"/>
          <p:cNvSpPr/>
          <p:nvPr/>
        </p:nvSpPr>
        <p:spPr>
          <a:xfrm>
            <a:off x="2057400" y="4810780"/>
            <a:ext cx="4648200" cy="523220"/>
          </a:xfrm>
          <a:prstGeom prst="rect">
            <a:avLst/>
          </a:prstGeom>
        </p:spPr>
        <p:txBody>
          <a:bodyPr wrap="square">
            <a:spAutoFit/>
          </a:bodyPr>
          <a:lstStyle/>
          <a:p>
            <a:r>
              <a:rPr lang="fr-FR" sz="2800" b="1" dirty="0" smtClean="0">
                <a:solidFill>
                  <a:srgbClr val="FF0000"/>
                </a:solidFill>
                <a:latin typeface="Times New Roman" pitchFamily="18" charset="0"/>
                <a:ea typeface="Arial" pitchFamily="34" charset="0"/>
                <a:cs typeface="Times New Roman" pitchFamily="18" charset="0"/>
              </a:rPr>
              <a:t>DR</a:t>
            </a:r>
            <a:r>
              <a:rPr lang="fr-FR" sz="2800" b="1" baseline="-25000" dirty="0" smtClean="0">
                <a:solidFill>
                  <a:srgbClr val="FF0000"/>
                </a:solidFill>
                <a:latin typeface="Times New Roman" pitchFamily="18" charset="0"/>
                <a:ea typeface="Arial" pitchFamily="34" charset="0"/>
                <a:cs typeface="Times New Roman" pitchFamily="18" charset="0"/>
              </a:rPr>
              <a:t>B</a:t>
            </a:r>
            <a:r>
              <a:rPr lang="fr-FR" sz="2800" b="1" dirty="0" smtClean="0">
                <a:solidFill>
                  <a:srgbClr val="FF0000"/>
                </a:solidFill>
                <a:latin typeface="Times New Roman" pitchFamily="18" charset="0"/>
                <a:ea typeface="Arial" pitchFamily="34" charset="0"/>
                <a:cs typeface="Times New Roman" pitchFamily="18" charset="0"/>
              </a:rPr>
              <a:t>= 3 ans, 7 mois, 19 jours.</a:t>
            </a:r>
            <a:endParaRPr lang="fr-FR" sz="2800" dirty="0">
              <a:solidFill>
                <a:srgbClr val="FF0000"/>
              </a:solidFill>
              <a:latin typeface="Times New Roman" pitchFamily="18" charset="0"/>
              <a:cs typeface="Times New Roman" pitchFamily="18" charset="0"/>
            </a:endParaRPr>
          </a:p>
        </p:txBody>
      </p:sp>
      <p:sp>
        <p:nvSpPr>
          <p:cNvPr id="91138" name="Rectangle 2"/>
          <p:cNvSpPr>
            <a:spLocks noChangeArrowheads="1"/>
          </p:cNvSpPr>
          <p:nvPr/>
        </p:nvSpPr>
        <p:spPr bwMode="auto">
          <a:xfrm>
            <a:off x="381000" y="5562600"/>
            <a:ext cx="8387285"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بالمقارنة بين المشروعين، وحسب معيار فترة الاسترداد يتم اختيار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لأن: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DR</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A</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&lt;DR</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B              </a:t>
            </a:r>
            <a:r>
              <a:rPr kumimoji="0" lang="ar-DZ"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  </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  </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1"/>
          <p:cNvSpPr>
            <a:spLocks noChangeArrowheads="1"/>
          </p:cNvSpPr>
          <p:nvPr/>
        </p:nvSpPr>
        <p:spPr bwMode="auto">
          <a:xfrm>
            <a:off x="4495800" y="440353"/>
            <a:ext cx="42672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tab pos="136525" algn="r"/>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مزايا معيار فترة الاسترداد:</a:t>
            </a:r>
            <a:endParaRPr kumimoji="0" lang="fr-FR" sz="32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304800" y="440353"/>
            <a:ext cx="84582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tab pos="136525" algn="r"/>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مزايا معيار فترة الاسترداد:</a:t>
            </a:r>
            <a:endParaRPr kumimoji="0" lang="fr-FR" sz="32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6" name="Rectangle 1"/>
          <p:cNvSpPr>
            <a:spLocks noChangeArrowheads="1"/>
          </p:cNvSpPr>
          <p:nvPr/>
        </p:nvSpPr>
        <p:spPr bwMode="auto">
          <a:xfrm>
            <a:off x="304800" y="1920657"/>
            <a:ext cx="84582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ت</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دع</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 السيولة </a:t>
            </a:r>
            <a:r>
              <a:rPr kumimoji="0" lang="ar-SA"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و</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ت</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قل</a:t>
            </a:r>
            <a:r>
              <a:rPr lang="ar-DZ" sz="2800" b="1" dirty="0" smtClean="0">
                <a:solidFill>
                  <a:schemeClr val="bg1"/>
                </a:solidFill>
                <a:latin typeface="Times New Roman" pitchFamily="18" charset="0"/>
                <a:ea typeface="Calibri" pitchFamily="34" charset="0"/>
                <a:cs typeface="Times New Roman" pitchFamily="18" charset="0"/>
              </a:rPr>
              <a:t>ي</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 العمر المالي للمشروع (معيار سيولة</a:t>
            </a:r>
            <a:r>
              <a:rPr lang="ar-DZ" sz="2800" b="1" dirty="0" smtClean="0">
                <a:solidFill>
                  <a:schemeClr val="bg1"/>
                </a:solidFill>
                <a:latin typeface="Times New Roman" pitchFamily="18" charset="0"/>
                <a:ea typeface="Calibri" pitchFamily="34" charset="0"/>
                <a:cs typeface="Times New Roman" pitchFamily="18" charset="0"/>
              </a:rPr>
              <a:t>).</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7" name="Rectangle 1"/>
          <p:cNvSpPr>
            <a:spLocks noChangeArrowheads="1"/>
          </p:cNvSpPr>
          <p:nvPr/>
        </p:nvSpPr>
        <p:spPr bwMode="auto">
          <a:xfrm>
            <a:off x="304800" y="2667000"/>
            <a:ext cx="84582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Lst>
            </a:pPr>
            <a:r>
              <a:rPr lang="ar-DZ" sz="2800" b="1" dirty="0" smtClean="0">
                <a:solidFill>
                  <a:schemeClr val="bg1"/>
                </a:solidFill>
                <a:latin typeface="Times New Roman" pitchFamily="18" charset="0"/>
                <a:ea typeface="Calibri" pitchFamily="34" charset="0"/>
                <a:cs typeface="Times New Roman" pitchFamily="18" charset="0"/>
              </a:rPr>
              <a:t>ت</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ق</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لي</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 المخاطرة</a:t>
            </a:r>
            <a:r>
              <a:rPr kumimoji="0" lang="ar-DZ" sz="28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ب</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الاسترداد السريع لرأس المال المستثمر( معيار أمان</a:t>
            </a:r>
            <a:r>
              <a:rPr lang="ar-DZ" sz="2800" b="1" dirty="0" smtClean="0">
                <a:solidFill>
                  <a:schemeClr val="bg1"/>
                </a:solidFill>
                <a:latin typeface="Times New Roman" pitchFamily="18" charset="0"/>
                <a:ea typeface="Calibri" pitchFamily="34" charset="0"/>
                <a:cs typeface="Times New Roman" pitchFamily="18" charset="0"/>
              </a:rPr>
              <a:t>).</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 name="Rectangle 1"/>
          <p:cNvSpPr>
            <a:spLocks noChangeArrowheads="1"/>
          </p:cNvSpPr>
          <p:nvPr/>
        </p:nvSpPr>
        <p:spPr bwMode="auto">
          <a:xfrm>
            <a:off x="152400" y="3544431"/>
            <a:ext cx="86106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Lst>
            </a:pPr>
            <a:r>
              <a:rPr lang="ar-DZ" sz="2800" b="1" dirty="0" smtClean="0">
                <a:solidFill>
                  <a:schemeClr val="bg1"/>
                </a:solidFill>
                <a:latin typeface="Times New Roman" pitchFamily="18" charset="0"/>
                <a:ea typeface="Calibri" pitchFamily="34" charset="0"/>
                <a:cs typeface="Times New Roman" pitchFamily="18" charset="0"/>
              </a:rPr>
              <a:t>م</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ناسب </a:t>
            </a:r>
            <a:r>
              <a:rPr lang="ar-DZ" sz="2800" b="1" dirty="0" smtClean="0">
                <a:solidFill>
                  <a:schemeClr val="bg1"/>
                </a:solidFill>
                <a:latin typeface="Times New Roman" pitchFamily="18" charset="0"/>
                <a:ea typeface="Calibri" pitchFamily="34" charset="0"/>
                <a:cs typeface="Times New Roman" pitchFamily="18" charset="0"/>
              </a:rPr>
              <a:t>ل</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لم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ص </a:t>
            </a:r>
            <a:r>
              <a:rPr kumimoji="0" lang="ar-DZ"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م</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مشاكل السيولة لصغر رأس المال وصعوبة التمويل</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9" name="Rectangle 1"/>
          <p:cNvSpPr>
            <a:spLocks noChangeArrowheads="1"/>
          </p:cNvSpPr>
          <p:nvPr/>
        </p:nvSpPr>
        <p:spPr bwMode="auto">
          <a:xfrm>
            <a:off x="152400" y="5344180"/>
            <a:ext cx="86106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Lst>
            </a:pPr>
            <a:r>
              <a:rPr lang="ar-DZ" sz="2800" b="1" dirty="0" smtClean="0">
                <a:solidFill>
                  <a:schemeClr val="bg1"/>
                </a:solidFill>
                <a:latin typeface="Times New Roman" pitchFamily="18" charset="0"/>
                <a:ea typeface="Calibri" pitchFamily="34" charset="0"/>
                <a:cs typeface="Times New Roman" pitchFamily="18" charset="0"/>
              </a:rPr>
              <a:t>م</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فيد في مشروعات حساسة للمنافسة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الحادة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والتطورات التكنولوجية</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 name="Rectangle 1"/>
          <p:cNvSpPr>
            <a:spLocks noChangeArrowheads="1"/>
          </p:cNvSpPr>
          <p:nvPr/>
        </p:nvSpPr>
        <p:spPr bwMode="auto">
          <a:xfrm>
            <a:off x="152400" y="4479667"/>
            <a:ext cx="86106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Lst>
            </a:pP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استغلال الفرص الاستثمارية الجديدة عند ظهورها أثناء تنفيذ المشروع</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1" name="Rectangle 1"/>
          <p:cNvSpPr>
            <a:spLocks noChangeArrowheads="1"/>
          </p:cNvSpPr>
          <p:nvPr/>
        </p:nvSpPr>
        <p:spPr bwMode="auto">
          <a:xfrm>
            <a:off x="304800" y="1153180"/>
            <a:ext cx="84582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Lst>
            </a:pP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سه</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الفهم والحساب</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1"/>
          <p:cNvSpPr>
            <a:spLocks noChangeArrowheads="1"/>
          </p:cNvSpPr>
          <p:nvPr/>
        </p:nvSpPr>
        <p:spPr bwMode="auto">
          <a:xfrm>
            <a:off x="4114800" y="578108"/>
            <a:ext cx="47244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tab pos="136525" algn="r"/>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عيوب معيار فترة الاسترداد:</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304800" y="1261170"/>
            <a:ext cx="85344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Lst>
            </a:pP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يتجاهل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العمر الافتراضي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للمشروع</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ar-DZ" sz="28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يهمل</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التدفقات النقدية التي تحدث بعد فترة الاسترداد</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حتى وإن كانت كبيرة</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 name="Rectangle 1"/>
          <p:cNvSpPr>
            <a:spLocks noChangeArrowheads="1"/>
          </p:cNvSpPr>
          <p:nvPr/>
        </p:nvSpPr>
        <p:spPr bwMode="auto">
          <a:xfrm>
            <a:off x="304800" y="2404170"/>
            <a:ext cx="85344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 typeface="Wingdings" pitchFamily="2" charset="2"/>
              <a:buChar char="ü"/>
              <a:tabLst>
                <a:tab pos="136525" algn="r"/>
              </a:tabLst>
            </a:pP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يهتم فقط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باسترداد الأموال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(نظرة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ق </a:t>
            </a:r>
            <a:r>
              <a:rPr kumimoji="0" lang="ar-DZ"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أ</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ولا يهتم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بربحية المشروع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خلال كامل عمره الاقتصادي، والتي هي الهدف الحقيقي من الاستثمار</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7" name="Rectangle 1"/>
          <p:cNvSpPr>
            <a:spLocks noChangeArrowheads="1"/>
          </p:cNvSpPr>
          <p:nvPr/>
        </p:nvSpPr>
        <p:spPr bwMode="auto">
          <a:xfrm>
            <a:off x="304800" y="3494544"/>
            <a:ext cx="85344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Lst>
            </a:pP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يتجاهل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القيمة الزمنية للنقود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(لا يراعي اختلاف قيمة التدفقات النقدية باختلاف الزمن التي تتحقق فيه</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 name="Rectangle 1"/>
          <p:cNvSpPr>
            <a:spLocks noChangeArrowheads="1"/>
          </p:cNvSpPr>
          <p:nvPr/>
        </p:nvSpPr>
        <p:spPr bwMode="auto">
          <a:xfrm>
            <a:off x="304800" y="4572000"/>
            <a:ext cx="85344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Lst>
            </a:pP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لا يأخذ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في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الاعتبار</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تكلفة رأس المال</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عدم خصمها من التدفقات النقدية</a:t>
            </a:r>
            <a:r>
              <a:rPr kumimoji="0" lang="ar-DZ" sz="28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السنوية).</a:t>
            </a:r>
            <a:endPar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endParaRPr>
          </a:p>
        </p:txBody>
      </p:sp>
      <p:sp>
        <p:nvSpPr>
          <p:cNvPr id="9" name="Rectangle 1"/>
          <p:cNvSpPr>
            <a:spLocks noChangeArrowheads="1"/>
          </p:cNvSpPr>
          <p:nvPr/>
        </p:nvSpPr>
        <p:spPr bwMode="auto">
          <a:xfrm>
            <a:off x="304800" y="5715000"/>
            <a:ext cx="85344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لا يفضل المشاريع التي تبحث عن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النمو</a:t>
            </a:r>
            <a:r>
              <a:rPr lang="ar-DZ" sz="2800" b="1" dirty="0" smtClean="0">
                <a:solidFill>
                  <a:schemeClr val="bg1"/>
                </a:solidFill>
                <a:latin typeface="Times New Roman" pitchFamily="18" charset="0"/>
                <a:ea typeface="Calibri" pitchFamily="34" charset="0"/>
                <a:cs typeface="Times New Roman" pitchFamily="18" charset="0"/>
              </a:rPr>
              <a:t>(</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تتطلب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مدة طويلة</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فيضعها في آخر أولويات المستثمر).</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00" y="152400"/>
            <a:ext cx="1088760" cy="646331"/>
          </a:xfrm>
          <a:prstGeom prst="rect">
            <a:avLst/>
          </a:prstGeom>
        </p:spPr>
        <p:txBody>
          <a:bodyPr wrap="none">
            <a:spAutoFit/>
          </a:bodyPr>
          <a:lstStyle/>
          <a:p>
            <a:r>
              <a:rPr lang="ar-DZ" sz="3600" b="1" dirty="0" smtClean="0">
                <a:solidFill>
                  <a:srgbClr val="FF0000"/>
                </a:solidFill>
              </a:rPr>
              <a:t>مثال: </a:t>
            </a:r>
            <a:endParaRPr lang="fr-FR" sz="3600" dirty="0">
              <a:solidFill>
                <a:srgbClr val="FF0000"/>
              </a:solidFill>
            </a:endParaRPr>
          </a:p>
        </p:txBody>
      </p:sp>
      <p:sp>
        <p:nvSpPr>
          <p:cNvPr id="1025" name="Rectangle 1"/>
          <p:cNvSpPr>
            <a:spLocks noChangeArrowheads="1"/>
          </p:cNvSpPr>
          <p:nvPr/>
        </p:nvSpPr>
        <p:spPr bwMode="auto">
          <a:xfrm>
            <a:off x="304800" y="914400"/>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و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B</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مشروعان استثماريان تكلفتهما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1200</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وعمرهما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3 سنوات</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يعطيان التدفقات النقدية الممثلة في الجدول التالي:</a:t>
            </a:r>
            <a:endParaRPr kumimoji="0" lang="ar-DZ" sz="2800" b="1" i="0" u="none" strike="noStrike" cap="none" normalizeH="0" baseline="0" dirty="0" smtClean="0">
              <a:ln>
                <a:noFill/>
              </a:ln>
              <a:solidFill>
                <a:schemeClr val="bg1"/>
              </a:solidFill>
              <a:effectLst/>
              <a:latin typeface="Arial" pitchFamily="34" charset="0"/>
              <a:cs typeface="Arial" pitchFamily="34" charset="0"/>
            </a:endParaRPr>
          </a:p>
        </p:txBody>
      </p:sp>
      <p:graphicFrame>
        <p:nvGraphicFramePr>
          <p:cNvPr id="6" name="Tableau 5"/>
          <p:cNvGraphicFramePr>
            <a:graphicFrameLocks noGrp="1"/>
          </p:cNvGraphicFramePr>
          <p:nvPr/>
        </p:nvGraphicFramePr>
        <p:xfrm>
          <a:off x="1752600" y="1905000"/>
          <a:ext cx="5257801" cy="1472184"/>
        </p:xfrm>
        <a:graphic>
          <a:graphicData uri="http://schemas.openxmlformats.org/drawingml/2006/table">
            <a:tbl>
              <a:tblPr rtl="1"/>
              <a:tblGrid>
                <a:gridCol w="2296637"/>
                <a:gridCol w="879951"/>
                <a:gridCol w="985838"/>
                <a:gridCol w="1095375"/>
              </a:tblGrid>
              <a:tr h="0">
                <a:tc>
                  <a:txBody>
                    <a:bodyPr/>
                    <a:lstStyle/>
                    <a:p>
                      <a:pPr marL="0" marR="0" algn="r" rtl="1">
                        <a:lnSpc>
                          <a:spcPct val="115000"/>
                        </a:lnSpc>
                        <a:spcBef>
                          <a:spcPts val="0"/>
                        </a:spcBef>
                        <a:spcAft>
                          <a:spcPts val="0"/>
                        </a:spcAft>
                      </a:pPr>
                      <a:r>
                        <a:rPr lang="ar-DZ" sz="2800" b="1" dirty="0">
                          <a:solidFill>
                            <a:schemeClr val="bg1"/>
                          </a:solidFill>
                          <a:latin typeface="Calibri"/>
                          <a:ea typeface="Calibri"/>
                          <a:cs typeface="Times New Roman"/>
                        </a:rPr>
                        <a:t>السنوات</a:t>
                      </a:r>
                      <a:endParaRPr lang="fr-FR" sz="2800" b="1"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800" b="1" dirty="0">
                          <a:solidFill>
                            <a:schemeClr val="bg1"/>
                          </a:solidFill>
                          <a:latin typeface="Calibri"/>
                          <a:ea typeface="Calibri"/>
                          <a:cs typeface="Times New Roman"/>
                        </a:rPr>
                        <a:t>1</a:t>
                      </a:r>
                      <a:endParaRPr lang="fr-FR" sz="2800" b="1"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1">
                        <a:lnSpc>
                          <a:spcPct val="115000"/>
                        </a:lnSpc>
                        <a:spcBef>
                          <a:spcPts val="0"/>
                        </a:spcBef>
                        <a:spcAft>
                          <a:spcPts val="0"/>
                        </a:spcAft>
                      </a:pPr>
                      <a:r>
                        <a:rPr lang="ar-DZ" sz="2800" b="1" dirty="0">
                          <a:solidFill>
                            <a:schemeClr val="bg1"/>
                          </a:solidFill>
                          <a:latin typeface="Calibri"/>
                          <a:ea typeface="Calibri"/>
                          <a:cs typeface="Times New Roman"/>
                        </a:rPr>
                        <a:t>2</a:t>
                      </a:r>
                      <a:endParaRPr lang="fr-FR" sz="2800" b="1"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1">
                        <a:lnSpc>
                          <a:spcPct val="115000"/>
                        </a:lnSpc>
                        <a:spcBef>
                          <a:spcPts val="0"/>
                        </a:spcBef>
                        <a:spcAft>
                          <a:spcPts val="0"/>
                        </a:spcAft>
                      </a:pPr>
                      <a:r>
                        <a:rPr lang="ar-DZ" sz="2800" b="1" dirty="0">
                          <a:solidFill>
                            <a:schemeClr val="bg1"/>
                          </a:solidFill>
                          <a:latin typeface="Calibri"/>
                          <a:ea typeface="Calibri"/>
                          <a:cs typeface="Times New Roman"/>
                        </a:rPr>
                        <a:t>3</a:t>
                      </a:r>
                      <a:endParaRPr lang="fr-FR" sz="2800" b="1"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r" rtl="1">
                        <a:lnSpc>
                          <a:spcPct val="115000"/>
                        </a:lnSpc>
                        <a:spcBef>
                          <a:spcPts val="0"/>
                        </a:spcBef>
                        <a:spcAft>
                          <a:spcPts val="0"/>
                        </a:spcAft>
                      </a:pPr>
                      <a:r>
                        <a:rPr lang="ar-DZ" sz="2800" b="1">
                          <a:solidFill>
                            <a:schemeClr val="bg1"/>
                          </a:solidFill>
                          <a:latin typeface="Calibri"/>
                          <a:ea typeface="Calibri"/>
                          <a:cs typeface="Times New Roman"/>
                        </a:rPr>
                        <a:t>التدفق النقدي لـ </a:t>
                      </a:r>
                      <a:r>
                        <a:rPr lang="fr-FR" sz="2800" b="1">
                          <a:solidFill>
                            <a:schemeClr val="bg1"/>
                          </a:solidFill>
                          <a:latin typeface="Times New Roman"/>
                          <a:ea typeface="Calibri"/>
                          <a:cs typeface="Arial"/>
                        </a:rPr>
                        <a:t>A</a:t>
                      </a:r>
                      <a:endParaRPr lang="fr-FR" sz="2800" b="1">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800" b="1" dirty="0" smtClean="0">
                          <a:solidFill>
                            <a:schemeClr val="bg1"/>
                          </a:solidFill>
                          <a:latin typeface="Calibri"/>
                          <a:ea typeface="Calibri"/>
                          <a:cs typeface="Times New Roman"/>
                        </a:rPr>
                        <a:t>600</a:t>
                      </a:r>
                      <a:endParaRPr lang="fr-FR" sz="2800" b="1"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1">
                        <a:lnSpc>
                          <a:spcPct val="115000"/>
                        </a:lnSpc>
                        <a:spcBef>
                          <a:spcPts val="0"/>
                        </a:spcBef>
                        <a:spcAft>
                          <a:spcPts val="0"/>
                        </a:spcAft>
                      </a:pPr>
                      <a:r>
                        <a:rPr lang="ar-DZ" sz="2800" b="1" dirty="0" smtClean="0">
                          <a:solidFill>
                            <a:schemeClr val="bg1"/>
                          </a:solidFill>
                          <a:latin typeface="Calibri"/>
                          <a:ea typeface="Calibri"/>
                          <a:cs typeface="Times New Roman"/>
                        </a:rPr>
                        <a:t>600</a:t>
                      </a:r>
                      <a:endParaRPr lang="fr-FR" sz="2800" b="1"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1">
                        <a:lnSpc>
                          <a:spcPct val="115000"/>
                        </a:lnSpc>
                        <a:spcBef>
                          <a:spcPts val="0"/>
                        </a:spcBef>
                        <a:spcAft>
                          <a:spcPts val="0"/>
                        </a:spcAft>
                      </a:pPr>
                      <a:r>
                        <a:rPr lang="ar-DZ" sz="2800" b="1" dirty="0">
                          <a:solidFill>
                            <a:schemeClr val="bg1"/>
                          </a:solidFill>
                          <a:latin typeface="Calibri"/>
                          <a:ea typeface="Calibri"/>
                          <a:cs typeface="Times New Roman"/>
                        </a:rPr>
                        <a:t>600</a:t>
                      </a:r>
                      <a:endParaRPr lang="fr-FR" sz="2800" b="1"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r" rtl="1">
                        <a:lnSpc>
                          <a:spcPct val="115000"/>
                        </a:lnSpc>
                        <a:spcBef>
                          <a:spcPts val="0"/>
                        </a:spcBef>
                        <a:spcAft>
                          <a:spcPts val="0"/>
                        </a:spcAft>
                      </a:pPr>
                      <a:r>
                        <a:rPr lang="ar-DZ" sz="2800" b="1" dirty="0">
                          <a:solidFill>
                            <a:schemeClr val="bg1"/>
                          </a:solidFill>
                          <a:latin typeface="Calibri"/>
                          <a:ea typeface="Calibri"/>
                          <a:cs typeface="Times New Roman"/>
                        </a:rPr>
                        <a:t>التدفق النقدي لـ </a:t>
                      </a:r>
                      <a:r>
                        <a:rPr lang="fr-FR" sz="2800" b="1" dirty="0">
                          <a:solidFill>
                            <a:schemeClr val="bg1"/>
                          </a:solidFill>
                          <a:latin typeface="Times New Roman"/>
                          <a:ea typeface="Calibri"/>
                          <a:cs typeface="Arial"/>
                        </a:rPr>
                        <a:t>B</a:t>
                      </a:r>
                      <a:endParaRPr lang="fr-FR" sz="2800" b="1"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800" b="1" dirty="0" smtClean="0">
                          <a:solidFill>
                            <a:schemeClr val="bg1"/>
                          </a:solidFill>
                          <a:latin typeface="Calibri"/>
                          <a:ea typeface="Calibri"/>
                          <a:cs typeface="Times New Roman"/>
                        </a:rPr>
                        <a:t>400</a:t>
                      </a:r>
                      <a:endParaRPr lang="fr-FR" sz="2800" b="1"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1">
                        <a:lnSpc>
                          <a:spcPct val="115000"/>
                        </a:lnSpc>
                        <a:spcBef>
                          <a:spcPts val="0"/>
                        </a:spcBef>
                        <a:spcAft>
                          <a:spcPts val="0"/>
                        </a:spcAft>
                      </a:pPr>
                      <a:r>
                        <a:rPr lang="ar-DZ" sz="2800" b="1" dirty="0" smtClean="0">
                          <a:solidFill>
                            <a:schemeClr val="bg1"/>
                          </a:solidFill>
                          <a:latin typeface="Calibri"/>
                          <a:ea typeface="Calibri"/>
                          <a:cs typeface="Times New Roman"/>
                        </a:rPr>
                        <a:t>800</a:t>
                      </a:r>
                      <a:endParaRPr lang="fr-FR" sz="2800" b="1"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1">
                        <a:lnSpc>
                          <a:spcPct val="115000"/>
                        </a:lnSpc>
                        <a:spcBef>
                          <a:spcPts val="0"/>
                        </a:spcBef>
                        <a:spcAft>
                          <a:spcPts val="0"/>
                        </a:spcAft>
                      </a:pPr>
                      <a:r>
                        <a:rPr lang="ar-DZ" sz="2800" b="1" dirty="0">
                          <a:solidFill>
                            <a:schemeClr val="bg1"/>
                          </a:solidFill>
                          <a:latin typeface="Calibri"/>
                          <a:ea typeface="Calibri"/>
                          <a:cs typeface="Times New Roman"/>
                        </a:rPr>
                        <a:t>1200</a:t>
                      </a:r>
                      <a:endParaRPr lang="fr-FR" sz="2800" b="1"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026" name="Rectangle 2"/>
          <p:cNvSpPr>
            <a:spLocks noChangeArrowheads="1"/>
          </p:cNvSpPr>
          <p:nvPr/>
        </p:nvSpPr>
        <p:spPr bwMode="auto">
          <a:xfrm>
            <a:off x="381000" y="3505200"/>
            <a:ext cx="84582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rPr>
              <a:t>   نلاحظ أن فترة الاسترداد للمشروعين متماثلة: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rPr>
              <a:t>DR</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rPr>
              <a:t>A</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rPr>
              <a:t>= DR</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rPr>
              <a:t>B</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rPr>
              <a:t>= 2 ans</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rPr>
              <a:t> </a:t>
            </a:r>
            <a:endParaRPr kumimoji="0" lang="en-US" sz="2800" b="1" i="0" u="none" strike="noStrike" cap="none" normalizeH="0" baseline="0" dirty="0" smtClean="0">
              <a:ln>
                <a:noFill/>
              </a:ln>
              <a:solidFill>
                <a:srgbClr val="FF0000"/>
              </a:solidFill>
              <a:effectLst/>
              <a:latin typeface="Times New Roman" pitchFamily="18" charset="0"/>
              <a:ea typeface="Calibri"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rPr>
              <a:t>لكن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rPr>
              <a:t> A</a:t>
            </a:r>
            <a:r>
              <a:rPr kumimoji="0" lang="ar-DZ" sz="2800" b="1" i="0" u="none" strike="noStrike" cap="none" normalizeH="0" baseline="0" dirty="0" smtClean="0">
                <a:ln>
                  <a:noFill/>
                </a:ln>
                <a:solidFill>
                  <a:schemeClr val="bg1"/>
                </a:solidFill>
                <a:effectLst/>
                <a:latin typeface="Times New Roman" pitchFamily="18" charset="0"/>
                <a:ea typeface="Calibri" pitchFamily="34" charset="0"/>
              </a:rPr>
              <a:t> أفضل لأنه يعطي في السنة الأولى تدفق نقدي 600، في حين يعطي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rPr>
              <a:t> B</a:t>
            </a:r>
            <a:r>
              <a:rPr kumimoji="0" lang="ar-DZ" sz="2800" b="1" i="0" u="none" strike="noStrike" cap="none" normalizeH="0" baseline="0" dirty="0" smtClean="0">
                <a:ln>
                  <a:noFill/>
                </a:ln>
                <a:solidFill>
                  <a:schemeClr val="bg1"/>
                </a:solidFill>
                <a:effectLst/>
                <a:latin typeface="Times New Roman" pitchFamily="18" charset="0"/>
                <a:ea typeface="Calibri" pitchFamily="34" charset="0"/>
              </a:rPr>
              <a:t>تدفق نقدي 400 فقط</a:t>
            </a:r>
            <a:r>
              <a:rPr kumimoji="0" lang="fr-FR" sz="2800" b="1" i="0" u="none" strike="noStrike" cap="none" normalizeH="0" baseline="0" dirty="0" smtClean="0">
                <a:ln>
                  <a:noFill/>
                </a:ln>
                <a:solidFill>
                  <a:schemeClr val="bg1"/>
                </a:solidFill>
                <a:effectLst/>
                <a:latin typeface="Times New Roman" pitchFamily="18" charset="0"/>
                <a:ea typeface="Calibri" pitchFamily="34" charset="0"/>
              </a:rPr>
              <a:t>.</a:t>
            </a:r>
            <a:r>
              <a:rPr kumimoji="0" lang="fr-FR" sz="2800" b="1" i="0" u="none" strike="noStrike" cap="none" normalizeH="0" baseline="0" dirty="0" smtClean="0">
                <a:ln>
                  <a:noFill/>
                </a:ln>
                <a:solidFill>
                  <a:schemeClr val="bg1"/>
                </a:solidFill>
                <a:effectLst/>
                <a:latin typeface="Arial" pitchFamily="34" charset="0"/>
              </a:rPr>
              <a:t> </a:t>
            </a:r>
          </a:p>
        </p:txBody>
      </p:sp>
      <p:sp>
        <p:nvSpPr>
          <p:cNvPr id="8" name="Rectangle 7"/>
          <p:cNvSpPr/>
          <p:nvPr/>
        </p:nvSpPr>
        <p:spPr>
          <a:xfrm>
            <a:off x="381000" y="4953000"/>
            <a:ext cx="8305800" cy="954107"/>
          </a:xfrm>
          <a:prstGeom prst="rect">
            <a:avLst/>
          </a:prstGeom>
        </p:spPr>
        <p:txBody>
          <a:bodyPr wrap="square">
            <a:spAutoFit/>
          </a:bodyPr>
          <a:lstStyle/>
          <a:p>
            <a:pPr algn="just" rtl="1"/>
            <a:r>
              <a:rPr lang="ar-DZ" sz="2800" b="1" dirty="0" smtClean="0">
                <a:solidFill>
                  <a:schemeClr val="bg1"/>
                </a:solidFill>
                <a:latin typeface="Times New Roman" pitchFamily="18" charset="0"/>
                <a:ea typeface="Calibri" pitchFamily="34" charset="0"/>
              </a:rPr>
              <a:t>   معيار فترة الاسترداد العادية لا يهتم ب</a:t>
            </a:r>
            <a:r>
              <a:rPr lang="ar-DZ" sz="2800" b="1" dirty="0" smtClean="0">
                <a:solidFill>
                  <a:srgbClr val="FF0000"/>
                </a:solidFill>
                <a:latin typeface="Times New Roman" pitchFamily="18" charset="0"/>
                <a:ea typeface="Calibri" pitchFamily="34" charset="0"/>
              </a:rPr>
              <a:t>ترتيب التدفقات النقدية قبل فترة الاسترداد</a:t>
            </a:r>
            <a:r>
              <a:rPr lang="ar-DZ" sz="2800" b="1" dirty="0" smtClean="0">
                <a:solidFill>
                  <a:schemeClr val="bg1"/>
                </a:solidFill>
                <a:latin typeface="Times New Roman" pitchFamily="18" charset="0"/>
                <a:ea typeface="Calibri" pitchFamily="34" charset="0"/>
              </a:rPr>
              <a:t>.</a:t>
            </a:r>
            <a:endParaRPr lang="fr-FR" sz="2800" dirty="0"/>
          </a:p>
        </p:txBody>
      </p:sp>
      <p:sp>
        <p:nvSpPr>
          <p:cNvPr id="9" name="Rectangle 8"/>
          <p:cNvSpPr/>
          <p:nvPr/>
        </p:nvSpPr>
        <p:spPr>
          <a:xfrm>
            <a:off x="533400" y="5827693"/>
            <a:ext cx="8153400" cy="954107"/>
          </a:xfrm>
          <a:prstGeom prst="rect">
            <a:avLst/>
          </a:prstGeom>
        </p:spPr>
        <p:txBody>
          <a:bodyPr wrap="square">
            <a:spAutoFit/>
          </a:bodyPr>
          <a:lstStyle/>
          <a:p>
            <a:pPr algn="just" rtl="1"/>
            <a:r>
              <a:rPr lang="ar-DZ" sz="2800" b="1" dirty="0" smtClean="0">
                <a:solidFill>
                  <a:schemeClr val="bg1"/>
                </a:solidFill>
                <a:latin typeface="Times New Roman" pitchFamily="18" charset="0"/>
                <a:ea typeface="Calibri" pitchFamily="34" charset="0"/>
              </a:rPr>
              <a:t>    معيار فترة الاسترداد العادية لا يهتم ب</a:t>
            </a:r>
            <a:r>
              <a:rPr lang="ar-DZ" sz="2800" b="1" dirty="0" smtClean="0">
                <a:solidFill>
                  <a:srgbClr val="FF0000"/>
                </a:solidFill>
                <a:latin typeface="Times New Roman" pitchFamily="18" charset="0"/>
                <a:ea typeface="Calibri" pitchFamily="34" charset="0"/>
              </a:rPr>
              <a:t>قيمة التدفقات النقدية بعد فترة الاسترداد</a:t>
            </a:r>
            <a:r>
              <a:rPr lang="ar-DZ" sz="2800" b="1" dirty="0" smtClean="0">
                <a:solidFill>
                  <a:schemeClr val="bg1"/>
                </a:solidFill>
                <a:latin typeface="Times New Roman" pitchFamily="18" charset="0"/>
                <a:ea typeface="Calibri" pitchFamily="34" charset="0"/>
              </a:rPr>
              <a:t>.</a:t>
            </a:r>
            <a:endParaRPr lang="fr-FR" sz="2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5"/>
          <p:cNvSpPr txBox="1">
            <a:spLocks/>
          </p:cNvSpPr>
          <p:nvPr/>
        </p:nvSpPr>
        <p:spPr>
          <a:xfrm>
            <a:off x="304800" y="381000"/>
            <a:ext cx="8458200" cy="4343400"/>
          </a:xfrm>
          <a:prstGeom prst="rect">
            <a:avLst/>
          </a:prstGeom>
        </p:spPr>
        <p:txBody>
          <a:bodyPr vert="horz">
            <a:noAutofit/>
          </a:bodyPr>
          <a:lstStyle/>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الجمهــورية الجزائــرية الديمقــراطية الشعبيـــة</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0" eaLnBrk="1" fontAlgn="auto" latinLnBrk="0" hangingPunct="1">
              <a:lnSpc>
                <a:spcPct val="100000"/>
              </a:lnSpc>
              <a:spcBef>
                <a:spcPts val="0"/>
              </a:spcBef>
              <a:spcAft>
                <a:spcPts val="0"/>
              </a:spcAft>
              <a:buClr>
                <a:schemeClr val="tx1">
                  <a:shade val="95000"/>
                </a:schemeClr>
              </a:buClr>
              <a:buSzPct val="65000"/>
              <a:tabLst/>
              <a:defRPr/>
            </a:pPr>
            <a:r>
              <a:rPr kumimoji="0" lang="fr-FR"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République Algérienne Démocratique et Populaire</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وزارة التعليــم العــالي والبحــث العلمـي</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0" eaLnBrk="1" fontAlgn="auto" latinLnBrk="0" hangingPunct="1">
              <a:lnSpc>
                <a:spcPct val="100000"/>
              </a:lnSpc>
              <a:spcBef>
                <a:spcPts val="0"/>
              </a:spcBef>
              <a:spcAft>
                <a:spcPts val="0"/>
              </a:spcAft>
              <a:buClr>
                <a:schemeClr val="tx1">
                  <a:shade val="95000"/>
                </a:schemeClr>
              </a:buClr>
              <a:buSzPct val="65000"/>
              <a:tabLst/>
              <a:defRPr/>
            </a:pPr>
            <a:r>
              <a:rPr kumimoji="0" lang="fr-FR" sz="20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Ministère de l’Enseignement Supérieur et de la Recherche Scientifique</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جــامعة محــمد خيضــر – بسكرة –</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كــلية العلــوم الاقتصــادية و التجــارية وعلــوم التسييــر</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قسم العلوم التجارية</a:t>
            </a:r>
            <a:endParaRPr kumimoji="0" lang="fr-FR"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فرع</a:t>
            </a:r>
            <a:r>
              <a:rPr kumimoji="0" lang="ar-DZ" sz="2400" b="1" i="1" u="none" strike="noStrike" kern="1200" cap="none" spc="0" normalizeH="0" noProof="0" dirty="0" smtClean="0">
                <a:ln>
                  <a:noFill/>
                </a:ln>
                <a:solidFill>
                  <a:schemeClr val="bg1"/>
                </a:solidFill>
                <a:effectLst/>
                <a:uLnTx/>
                <a:uFillTx/>
                <a:latin typeface="Times New Roman" pitchFamily="18" charset="0"/>
                <a:ea typeface="+mn-ea"/>
                <a:cs typeface="Times New Roman" pitchFamily="18" charset="0"/>
              </a:rPr>
              <a:t> علوم مالية ومحاسبية</a:t>
            </a:r>
            <a:endParaRPr kumimoji="0" lang="en-US"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0" u="none" strike="noStrike" kern="1200" cap="none" spc="0" normalizeH="0" baseline="0" noProof="0" dirty="0" smtClean="0">
                <a:ln>
                  <a:noFill/>
                </a:ln>
                <a:solidFill>
                  <a:schemeClr val="bg1"/>
                </a:solidFill>
                <a:effectLst/>
                <a:uLnTx/>
                <a:uFillTx/>
                <a:latin typeface="Times New Roman" pitchFamily="18" charset="0"/>
                <a:ea typeface="Tahoma" pitchFamily="34" charset="0"/>
                <a:cs typeface="Times New Roman" pitchFamily="18" charset="0"/>
              </a:rPr>
              <a:t>سنة ثالثة مالية المؤسسة</a:t>
            </a:r>
            <a:endParaRPr kumimoji="0" lang="ar-DZ" sz="1800" b="1" i="0" u="none" strike="noStrike" kern="1200" cap="none" spc="0" normalizeH="0" baseline="0" noProof="0" dirty="0" smtClean="0">
              <a:ln>
                <a:noFill/>
              </a:ln>
              <a:solidFill>
                <a:schemeClr val="bg1"/>
              </a:solidFill>
              <a:effectLst/>
              <a:uLnTx/>
              <a:uFillTx/>
              <a:latin typeface="Times New Roman" pitchFamily="18" charset="0"/>
              <a:ea typeface="Tahoma" pitchFamily="34" charset="0"/>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4000" b="1" i="0" u="none" strike="noStrike" kern="1200" cap="none" spc="0" normalizeH="0" baseline="0" noProof="0" dirty="0" smtClean="0">
                <a:ln>
                  <a:noFill/>
                </a:ln>
                <a:solidFill>
                  <a:srgbClr val="FF0000"/>
                </a:solidFill>
                <a:effectLst/>
                <a:uLnTx/>
                <a:uFillTx/>
                <a:latin typeface="Times New Roman" pitchFamily="18" charset="0"/>
                <a:ea typeface="Tahoma" pitchFamily="34" charset="0"/>
                <a:cs typeface="Times New Roman" pitchFamily="18" charset="0"/>
              </a:rPr>
              <a:t>مقياس: تسيير مالي 2</a:t>
            </a:r>
          </a:p>
          <a:p>
            <a:pPr marL="548640" marR="0" lvl="0" indent="-411480" algn="ctr" defTabSz="914400" rtl="1" eaLnBrk="1" fontAlgn="ctr" latinLnBrk="0" hangingPunct="1">
              <a:lnSpc>
                <a:spcPct val="100000"/>
              </a:lnSpc>
              <a:spcBef>
                <a:spcPct val="20000"/>
              </a:spcBef>
              <a:spcAft>
                <a:spcPts val="0"/>
              </a:spcAft>
              <a:buClr>
                <a:schemeClr val="tx1">
                  <a:shade val="95000"/>
                </a:schemeClr>
              </a:buClr>
              <a:buSzPct val="65000"/>
              <a:tabLst/>
              <a:defRPr/>
            </a:pPr>
            <a:r>
              <a:rPr kumimoji="0" lang="ar-DZ" sz="20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الموسم الجامعي: 2021/2020</a:t>
            </a:r>
            <a:endParaRPr kumimoji="0" lang="ar-DZ" sz="28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p:txBody>
      </p:sp>
      <p:sp>
        <p:nvSpPr>
          <p:cNvPr id="5" name="Rectangle 4"/>
          <p:cNvSpPr/>
          <p:nvPr/>
        </p:nvSpPr>
        <p:spPr>
          <a:xfrm>
            <a:off x="0" y="4648201"/>
            <a:ext cx="9144000" cy="1471172"/>
          </a:xfrm>
          <a:prstGeom prst="rect">
            <a:avLst/>
          </a:prstGeom>
        </p:spPr>
        <p:txBody>
          <a:bodyPr wrap="square">
            <a:spAutoFit/>
          </a:bodyPr>
          <a:lstStyle/>
          <a:p>
            <a:pPr lvl="0" algn="ctr" rtl="1" fontAlgn="ctr">
              <a:spcBef>
                <a:spcPct val="20000"/>
              </a:spcBef>
              <a:buClr>
                <a:srgbClr val="F0A22E"/>
              </a:buClr>
              <a:buSzPct val="70000"/>
              <a:defRPr/>
            </a:pPr>
            <a:r>
              <a:rPr lang="ar-DZ" sz="3200" b="1" dirty="0">
                <a:solidFill>
                  <a:prstClr val="black"/>
                </a:solidFill>
                <a:latin typeface="Adobe Arabic" pitchFamily="18" charset="-78"/>
                <a:cs typeface="Adobe Arabic" pitchFamily="18" charset="-78"/>
              </a:rPr>
              <a:t>موضوع </a:t>
            </a:r>
            <a:r>
              <a:rPr lang="ar-DZ" sz="3200" b="1" dirty="0" smtClean="0">
                <a:solidFill>
                  <a:prstClr val="black"/>
                </a:solidFill>
                <a:latin typeface="Adobe Arabic" pitchFamily="18" charset="-78"/>
                <a:cs typeface="Adobe Arabic" pitchFamily="18" charset="-78"/>
              </a:rPr>
              <a:t>المحاضرة 04:</a:t>
            </a:r>
            <a:endParaRPr lang="fr-FR" sz="3200" b="1" dirty="0" smtClean="0">
              <a:solidFill>
                <a:prstClr val="black"/>
              </a:solidFill>
              <a:latin typeface="Adobe Arabic" pitchFamily="18" charset="-78"/>
              <a:cs typeface="Adobe Arabic" pitchFamily="18" charset="-78"/>
            </a:endParaRPr>
          </a:p>
          <a:p>
            <a:pPr lvl="0" algn="ctr" rtl="1" fontAlgn="ctr">
              <a:spcBef>
                <a:spcPct val="20000"/>
              </a:spcBef>
              <a:buClr>
                <a:srgbClr val="F0A22E"/>
              </a:buClr>
              <a:buSzPct val="70000"/>
              <a:defRPr/>
            </a:pPr>
            <a:r>
              <a:rPr lang="ar-DZ" sz="4800" b="1" dirty="0" smtClean="0">
                <a:solidFill>
                  <a:srgbClr val="FF0000"/>
                </a:solidFill>
                <a:latin typeface="Adobe Arabic" pitchFamily="18" charset="-78"/>
                <a:cs typeface="Adobe Arabic" pitchFamily="18" charset="-78"/>
              </a:rPr>
              <a:t>معايير تقييم واختيار الاستثمارات</a:t>
            </a:r>
            <a:r>
              <a:rPr lang="ar-DZ" sz="4800" b="1" dirty="0" smtClean="0">
                <a:solidFill>
                  <a:srgbClr val="006600"/>
                </a:solidFill>
                <a:latin typeface="Adobe Arabic" pitchFamily="18" charset="-78"/>
                <a:cs typeface="Adobe Arabic" pitchFamily="18" charset="-78"/>
              </a:rPr>
              <a:t>( </a:t>
            </a:r>
            <a:r>
              <a:rPr lang="ar-DZ" sz="4800" b="1" dirty="0" err="1" smtClean="0">
                <a:solidFill>
                  <a:srgbClr val="006600"/>
                </a:solidFill>
                <a:latin typeface="Adobe Arabic" pitchFamily="18" charset="-78"/>
                <a:cs typeface="Adobe Arabic" pitchFamily="18" charset="-78"/>
              </a:rPr>
              <a:t>ج</a:t>
            </a:r>
            <a:r>
              <a:rPr lang="ar-DZ" sz="4800" b="1" dirty="0" smtClean="0">
                <a:solidFill>
                  <a:srgbClr val="006600"/>
                </a:solidFill>
                <a:latin typeface="Adobe Arabic" pitchFamily="18" charset="-78"/>
                <a:cs typeface="Adobe Arabic" pitchFamily="18" charset="-78"/>
              </a:rPr>
              <a:t> 2)</a:t>
            </a:r>
            <a:endParaRPr lang="ar-DZ" sz="4800" b="1" dirty="0">
              <a:solidFill>
                <a:srgbClr val="006600"/>
              </a:solidFill>
              <a:latin typeface="Adobe Arabic" pitchFamily="18" charset="-78"/>
              <a:cs typeface="Adobe Arabic" pitchFamily="18" charset="-78"/>
            </a:endParaRPr>
          </a:p>
        </p:txBody>
      </p:sp>
      <p:grpSp>
        <p:nvGrpSpPr>
          <p:cNvPr id="2" name="Group 1"/>
          <p:cNvGrpSpPr>
            <a:grpSpLocks/>
          </p:cNvGrpSpPr>
          <p:nvPr/>
        </p:nvGrpSpPr>
        <p:grpSpPr bwMode="auto">
          <a:xfrm>
            <a:off x="228600" y="304800"/>
            <a:ext cx="989398" cy="1143000"/>
            <a:chOff x="4041" y="5842"/>
            <a:chExt cx="1056" cy="1375"/>
          </a:xfrm>
        </p:grpSpPr>
        <p:sp>
          <p:nvSpPr>
            <p:cNvPr id="7"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8" name="Picture 3" descr="SigleUNI4"/>
            <p:cNvPicPr>
              <a:picLocks noChangeAspect="1" noChangeArrowheads="1"/>
            </p:cNvPicPr>
            <p:nvPr/>
          </p:nvPicPr>
          <p:blipFill>
            <a:blip r:embed="rId2"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9"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0"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3" name="Group 1"/>
          <p:cNvGrpSpPr>
            <a:grpSpLocks/>
          </p:cNvGrpSpPr>
          <p:nvPr/>
        </p:nvGrpSpPr>
        <p:grpSpPr bwMode="auto">
          <a:xfrm>
            <a:off x="7926002" y="304800"/>
            <a:ext cx="989398" cy="1143000"/>
            <a:chOff x="4041" y="5842"/>
            <a:chExt cx="1056" cy="1375"/>
          </a:xfrm>
        </p:grpSpPr>
        <p:sp>
          <p:nvSpPr>
            <p:cNvPr id="12"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3" name="Picture 3" descr="SigleUNI4"/>
            <p:cNvPicPr>
              <a:picLocks noChangeAspect="1" noChangeArrowheads="1"/>
            </p:cNvPicPr>
            <p:nvPr/>
          </p:nvPicPr>
          <p:blipFill>
            <a:blip r:embed="rId2"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14"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5"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 calcmode="lin" valueType="num">
                                      <p:cBhvr additive="base">
                                        <p:cTn id="3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 calcmode="lin" valueType="num">
                                      <p:cBhvr additive="base">
                                        <p:cTn id="3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4">
                                            <p:txEl>
                                              <p:pRg st="10" end="10"/>
                                            </p:txEl>
                                          </p:spTgt>
                                        </p:tgtEl>
                                        <p:attrNameLst>
                                          <p:attrName>style.visibility</p:attrName>
                                        </p:attrNameLst>
                                      </p:cBhvr>
                                      <p:to>
                                        <p:strVal val="visible"/>
                                      </p:to>
                                    </p:set>
                                    <p:anim calcmode="lin" valueType="num">
                                      <p:cBhvr additive="base">
                                        <p:cTn id="47"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228600" y="1219200"/>
            <a:ext cx="85344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Simplified Arabic"/>
                <a:ea typeface="Calibri" pitchFamily="34" charset="0"/>
                <a:cs typeface="Arial" pitchFamily="34" charset="0"/>
              </a:rPr>
              <a:t>    إن حساب عناصر الاستثمار ليس هدفا في ذاته، وإنما لاستخدامها في تقييم الاستثمارات والمفاضلة بينها</a:t>
            </a:r>
            <a:r>
              <a:rPr kumimoji="0" lang="ar-DZ" sz="2800" b="1" i="0" u="none" strike="noStrike" cap="none" normalizeH="0" dirty="0" smtClean="0">
                <a:ln>
                  <a:noFill/>
                </a:ln>
                <a:solidFill>
                  <a:schemeClr val="bg1"/>
                </a:solidFill>
                <a:effectLst/>
                <a:latin typeface="Simplified Arabic"/>
                <a:ea typeface="Calibri" pitchFamily="34" charset="0"/>
                <a:cs typeface="Arial" pitchFamily="34" charset="0"/>
              </a:rPr>
              <a:t> من خلال عدة معايير.</a:t>
            </a:r>
            <a:endParaRPr kumimoji="0" lang="ar-DZ" sz="4000" b="0" i="0" u="none" strike="noStrike" cap="none" normalizeH="0" baseline="0" dirty="0" smtClean="0">
              <a:ln>
                <a:noFill/>
              </a:ln>
              <a:solidFill>
                <a:schemeClr val="bg1"/>
              </a:solidFill>
              <a:effectLst/>
              <a:latin typeface="Arial" pitchFamily="34" charset="0"/>
              <a:cs typeface="Arial" pitchFamily="34" charset="0"/>
            </a:endParaRPr>
          </a:p>
        </p:txBody>
      </p:sp>
      <p:sp>
        <p:nvSpPr>
          <p:cNvPr id="5" name="Rectangle 4"/>
          <p:cNvSpPr/>
          <p:nvPr/>
        </p:nvSpPr>
        <p:spPr>
          <a:xfrm>
            <a:off x="7543800" y="533400"/>
            <a:ext cx="1148071" cy="646331"/>
          </a:xfrm>
          <a:prstGeom prst="rect">
            <a:avLst/>
          </a:prstGeom>
        </p:spPr>
        <p:txBody>
          <a:bodyPr wrap="none">
            <a:spAutoFit/>
          </a:bodyPr>
          <a:lstStyle/>
          <a:p>
            <a:r>
              <a:rPr lang="ar-DZ" sz="3600" b="1" dirty="0" smtClean="0">
                <a:solidFill>
                  <a:srgbClr val="FF0000"/>
                </a:solidFill>
                <a:latin typeface="Simplified Arabic"/>
                <a:ea typeface="Calibri" pitchFamily="34" charset="0"/>
                <a:cs typeface="Arial" pitchFamily="34" charset="0"/>
              </a:rPr>
              <a:t>تمهيد:</a:t>
            </a:r>
            <a:endParaRPr lang="fr-FR" sz="3600" dirty="0">
              <a:solidFill>
                <a:srgbClr val="FF0000"/>
              </a:solidFill>
            </a:endParaRPr>
          </a:p>
        </p:txBody>
      </p:sp>
      <p:sp>
        <p:nvSpPr>
          <p:cNvPr id="66561" name="Rectangle 1"/>
          <p:cNvSpPr>
            <a:spLocks noChangeArrowheads="1"/>
          </p:cNvSpPr>
          <p:nvPr/>
        </p:nvSpPr>
        <p:spPr bwMode="auto">
          <a:xfrm>
            <a:off x="228600" y="2209800"/>
            <a:ext cx="8610600"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    ويمكن تقسيم هاته المعايير إلى فئتين:</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معايير لا تأخذ الزمن في الاعتبار: </a:t>
            </a:r>
            <a:endParaRPr kumimoji="0" lang="fr-FR" sz="2800" b="1" i="0" u="none" strike="noStrike" cap="none" normalizeH="0" baseline="0" dirty="0" smtClean="0">
              <a:ln>
                <a:noFill/>
              </a:ln>
              <a:solidFill>
                <a:srgbClr val="FF0000"/>
              </a:solidFill>
              <a:effectLst/>
              <a:latin typeface="Arial" pitchFamily="34" charset="0"/>
              <a:cs typeface="Arial" pitchFamily="34" charset="0"/>
            </a:endParaRPr>
          </a:p>
          <a:p>
            <a:pPr marL="290513" marR="0" lvl="0" algn="r" defTabSz="914400" rtl="1" eaLnBrk="0" fontAlgn="base" latinLnBrk="0" hangingPunct="0">
              <a:lnSpc>
                <a:spcPct val="100000"/>
              </a:lnSpc>
              <a:spcBef>
                <a:spcPct val="0"/>
              </a:spcBef>
              <a:spcAft>
                <a:spcPct val="0"/>
              </a:spcAft>
              <a:buClr>
                <a:srgbClr val="FF0000"/>
              </a:buClr>
              <a:buSzPct val="80000"/>
              <a:buFont typeface="Wingdings" pitchFamily="2" charset="2"/>
              <a:buChar char="ü"/>
              <a:tabLst/>
            </a:pP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معدل العائد المحاسبي= </a:t>
            </a:r>
            <a:r>
              <a:rPr kumimoji="0" lang="ar-DZ" sz="20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متوسط</a:t>
            </a:r>
            <a:r>
              <a:rPr kumimoji="0" lang="ar-DZ" sz="2000" b="1" i="0" u="none" strike="noStrike" cap="none" normalizeH="0" dirty="0" smtClean="0">
                <a:ln>
                  <a:noFill/>
                </a:ln>
                <a:solidFill>
                  <a:schemeClr val="bg1"/>
                </a:solidFill>
                <a:effectLst/>
                <a:latin typeface="Calibri" pitchFamily="34" charset="0"/>
                <a:ea typeface="Calibri" pitchFamily="34" charset="0"/>
                <a:cs typeface="Arial" pitchFamily="34" charset="0"/>
              </a:rPr>
              <a:t> الربح المحاسبي÷ متوسط تكلفة الاستثمار</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290513" marR="0" lvl="0" algn="r" defTabSz="914400" rtl="1" eaLnBrk="0" fontAlgn="base" latinLnBrk="0" hangingPunct="0">
              <a:lnSpc>
                <a:spcPct val="100000"/>
              </a:lnSpc>
              <a:spcBef>
                <a:spcPct val="0"/>
              </a:spcBef>
              <a:spcAft>
                <a:spcPct val="0"/>
              </a:spcAft>
              <a:buClr>
                <a:srgbClr val="FF0000"/>
              </a:buClr>
              <a:buSzPct val="80000"/>
              <a:buFont typeface="Wingdings" pitchFamily="2" charset="2"/>
              <a:buChar char="ü"/>
              <a:tabLst/>
            </a:pP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فترة الاسترداد العادية.</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معايير تأخذ الزمن في الاعتبار عبر خصم التدفقات النقدية: </a:t>
            </a:r>
            <a:endParaRPr kumimoji="0" lang="fr-FR" sz="2800" b="1" i="0" u="none" strike="noStrike" cap="none" normalizeH="0" baseline="0" dirty="0" smtClean="0">
              <a:ln>
                <a:noFill/>
              </a:ln>
              <a:solidFill>
                <a:srgbClr val="FF0000"/>
              </a:solidFill>
              <a:effectLst/>
              <a:latin typeface="Arial" pitchFamily="34" charset="0"/>
              <a:cs typeface="Arial" pitchFamily="34" charset="0"/>
            </a:endParaRPr>
          </a:p>
          <a:p>
            <a:pPr marL="347663" marR="0" lvl="0" indent="-57150" algn="r" defTabSz="914400" rtl="1" eaLnBrk="0" fontAlgn="base" latinLnBrk="0" hangingPunct="0">
              <a:lnSpc>
                <a:spcPct val="100000"/>
              </a:lnSpc>
              <a:spcBef>
                <a:spcPct val="0"/>
              </a:spcBef>
              <a:spcAft>
                <a:spcPct val="0"/>
              </a:spcAft>
              <a:buClr>
                <a:srgbClr val="FF0000"/>
              </a:buClr>
              <a:buSzPct val="80000"/>
              <a:buFont typeface="Wingdings" pitchFamily="2" charset="2"/>
              <a:buChar char="ü"/>
              <a:tabLst/>
            </a:pP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فترة الاسترداد المخصومة؛</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347663" marR="0" lvl="0" indent="-57150" algn="r" defTabSz="914400" rtl="1" eaLnBrk="0" fontAlgn="base" latinLnBrk="0" hangingPunct="0">
              <a:lnSpc>
                <a:spcPct val="100000"/>
              </a:lnSpc>
              <a:spcBef>
                <a:spcPct val="0"/>
              </a:spcBef>
              <a:spcAft>
                <a:spcPct val="0"/>
              </a:spcAft>
              <a:buClr>
                <a:srgbClr val="FF0000"/>
              </a:buClr>
              <a:buSzPct val="80000"/>
              <a:buFont typeface="Wingdings" pitchFamily="2" charset="2"/>
              <a:buChar char="ü"/>
              <a:tabLst/>
            </a:pP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القيمة الحالية الصافية؛</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347663" marR="0" lvl="0" indent="-57150" algn="r" defTabSz="914400" rtl="1" eaLnBrk="0" fontAlgn="base" latinLnBrk="0" hangingPunct="0">
              <a:lnSpc>
                <a:spcPct val="100000"/>
              </a:lnSpc>
              <a:spcBef>
                <a:spcPct val="0"/>
              </a:spcBef>
              <a:spcAft>
                <a:spcPct val="0"/>
              </a:spcAft>
              <a:buClr>
                <a:srgbClr val="FF0000"/>
              </a:buClr>
              <a:buSzPct val="80000"/>
              <a:buFont typeface="Wingdings" pitchFamily="2" charset="2"/>
              <a:buChar char="ü"/>
              <a:tabLst/>
            </a:pP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مؤشر الربحية؛</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347663" marR="0" lvl="0" indent="-57150" algn="r" defTabSz="914400" rtl="1" eaLnBrk="0" fontAlgn="base" latinLnBrk="0" hangingPunct="0">
              <a:lnSpc>
                <a:spcPct val="100000"/>
              </a:lnSpc>
              <a:spcBef>
                <a:spcPct val="0"/>
              </a:spcBef>
              <a:spcAft>
                <a:spcPct val="0"/>
              </a:spcAft>
              <a:buClr>
                <a:srgbClr val="FF0000"/>
              </a:buClr>
              <a:buSzPct val="80000"/>
              <a:buFont typeface="Wingdings" pitchFamily="2" charset="2"/>
              <a:buChar char="ü"/>
              <a:tabLst/>
            </a:pP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معدل العائد الداخلي؛</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347663" marR="0" lvl="0" indent="-57150" algn="r" defTabSz="914400" rtl="1" eaLnBrk="0" fontAlgn="base" latinLnBrk="0" hangingPunct="0">
              <a:lnSpc>
                <a:spcPct val="100000"/>
              </a:lnSpc>
              <a:spcBef>
                <a:spcPct val="0"/>
              </a:spcBef>
              <a:spcAft>
                <a:spcPct val="0"/>
              </a:spcAft>
              <a:buClr>
                <a:srgbClr val="FF0000"/>
              </a:buClr>
              <a:buSzPct val="80000"/>
              <a:buFont typeface="Wingdings" pitchFamily="2" charset="2"/>
              <a:buChar char="ü"/>
              <a:tabLst/>
            </a:pP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الدفعة المكافئة.</a:t>
            </a:r>
            <a:endParaRPr kumimoji="0" lang="ar-DZ" sz="2800" b="1"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Time_is_money-29387.png"/>
          <p:cNvPicPr/>
          <p:nvPr/>
        </p:nvPicPr>
        <p:blipFill>
          <a:blip r:embed="rId2"/>
          <a:stretch>
            <a:fillRect/>
          </a:stretch>
        </p:blipFill>
        <p:spPr>
          <a:xfrm>
            <a:off x="304800" y="2209800"/>
            <a:ext cx="8458200" cy="3505200"/>
          </a:xfrm>
          <a:prstGeom prst="rect">
            <a:avLst/>
          </a:prstGeom>
        </p:spPr>
      </p:pic>
      <p:sp>
        <p:nvSpPr>
          <p:cNvPr id="5" name="Rectangle 4"/>
          <p:cNvSpPr/>
          <p:nvPr/>
        </p:nvSpPr>
        <p:spPr>
          <a:xfrm>
            <a:off x="2819400" y="838200"/>
            <a:ext cx="3643947" cy="707886"/>
          </a:xfrm>
          <a:prstGeom prst="rect">
            <a:avLst/>
          </a:prstGeom>
        </p:spPr>
        <p:txBody>
          <a:bodyPr wrap="none">
            <a:spAutoFit/>
          </a:bodyPr>
          <a:lstStyle/>
          <a:p>
            <a:pPr algn="ctr" rtl="1"/>
            <a:r>
              <a:rPr lang="ar-SA" sz="4000" b="1" dirty="0" smtClean="0">
                <a:solidFill>
                  <a:srgbClr val="FF0000"/>
                </a:solidFill>
                <a:latin typeface="Times New Roman" pitchFamily="18" charset="0"/>
                <a:ea typeface="Calibri" pitchFamily="34" charset="0"/>
                <a:cs typeface="Times New Roman" pitchFamily="18" charset="0"/>
              </a:rPr>
              <a:t>القيمة الزمنية للنقود</a:t>
            </a:r>
            <a:r>
              <a:rPr lang="ar-DZ" sz="4000" b="1" dirty="0" smtClean="0">
                <a:solidFill>
                  <a:srgbClr val="FF0000"/>
                </a:solidFill>
                <a:latin typeface="Times New Roman" pitchFamily="18" charset="0"/>
                <a:ea typeface="Calibri" pitchFamily="34" charset="0"/>
                <a:cs typeface="Times New Roman" pitchFamily="18" charset="0"/>
              </a:rPr>
              <a:t> </a:t>
            </a:r>
            <a:endParaRPr lang="fr-FR" sz="4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1"/>
          <p:cNvSpPr>
            <a:spLocks noChangeArrowheads="1"/>
          </p:cNvSpPr>
          <p:nvPr/>
        </p:nvSpPr>
        <p:spPr bwMode="auto">
          <a:xfrm>
            <a:off x="228600" y="510600"/>
            <a:ext cx="86106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fontAlgn="base">
              <a:spcBef>
                <a:spcPct val="0"/>
              </a:spcBef>
              <a:spcAft>
                <a:spcPct val="0"/>
              </a:spcAft>
              <a:tabLst>
                <a:tab pos="130175" algn="r"/>
                <a:tab pos="220663" algn="r"/>
              </a:tabLst>
            </a:pPr>
            <a:r>
              <a:rPr kumimoji="0" lang="ar-DZ"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2. </a:t>
            </a:r>
            <a:r>
              <a:rPr kumimoji="0" lang="ar-SA"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القيمة الزمنية للنقود</a:t>
            </a:r>
            <a:r>
              <a:rPr kumimoji="0" lang="ar-DZ"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lang="fr-FR" sz="3600" b="1" dirty="0" smtClean="0">
                <a:solidFill>
                  <a:srgbClr val="FF0000"/>
                </a:solidFill>
                <a:latin typeface="Times New Roman" pitchFamily="18" charset="0"/>
                <a:ea typeface="Calibri" pitchFamily="34" charset="0"/>
                <a:cs typeface="Times New Roman" pitchFamily="18" charset="0"/>
              </a:rPr>
              <a:t> </a:t>
            </a:r>
            <a:r>
              <a:rPr lang="fr-FR" sz="2800" b="1" dirty="0" smtClean="0">
                <a:solidFill>
                  <a:srgbClr val="FF0000"/>
                </a:solidFill>
                <a:latin typeface="Times New Roman" pitchFamily="18" charset="0"/>
                <a:ea typeface="Calibri" pitchFamily="34" charset="0"/>
                <a:cs typeface="Times New Roman" pitchFamily="18" charset="0"/>
              </a:rPr>
              <a:t>Valeur temporelle de l'argent</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endParaRPr kumimoji="0" lang="fr-FR" sz="36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6" name="Rectangle 1"/>
          <p:cNvSpPr>
            <a:spLocks noChangeArrowheads="1"/>
          </p:cNvSpPr>
          <p:nvPr/>
        </p:nvSpPr>
        <p:spPr bwMode="auto">
          <a:xfrm>
            <a:off x="228600" y="1231642"/>
            <a:ext cx="86106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 defTabSz="914400" rtl="1" eaLnBrk="0" fontAlgn="base" latinLnBrk="0" hangingPunct="0">
              <a:lnSpc>
                <a:spcPct val="100000"/>
              </a:lnSpc>
              <a:spcBef>
                <a:spcPct val="0"/>
              </a:spcBef>
              <a:spcAft>
                <a:spcPct val="0"/>
              </a:spcAft>
              <a:buClrTx/>
              <a:buSzTx/>
              <a:buFontTx/>
              <a:buNone/>
              <a:tabLst>
                <a:tab pos="130175" algn="r"/>
                <a:tab pos="220663" algn="r"/>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القاعدة:</a:t>
            </a:r>
            <a:r>
              <a:rPr kumimoji="0" lang="ar-DZ" sz="32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 </a:t>
            </a:r>
            <a:endParaRPr kumimoji="0" lang="fr-FR" sz="32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endParaRPr>
          </a:p>
          <a:p>
            <a:pPr marR="0" lvl="0" algn="just" defTabSz="914400" rtl="1" eaLnBrk="0" fontAlgn="base" latinLnBrk="0" hangingPunct="0">
              <a:lnSpc>
                <a:spcPct val="100000"/>
              </a:lnSpc>
              <a:spcBef>
                <a:spcPct val="0"/>
              </a:spcBef>
              <a:spcAft>
                <a:spcPct val="0"/>
              </a:spcAft>
              <a:buClrTx/>
              <a:buSzTx/>
              <a:buFontTx/>
              <a:buNone/>
              <a:tabLst>
                <a:tab pos="130175" algn="r"/>
                <a:tab pos="220663" algn="r"/>
              </a:tabLst>
            </a:pPr>
            <a:r>
              <a:rPr lang="fr-FR" sz="2800" b="1" dirty="0" smtClean="0">
                <a:solidFill>
                  <a:srgbClr val="FF0000"/>
                </a:solidFill>
                <a:latin typeface="Times New Roman" pitchFamily="18" charset="0"/>
                <a:ea typeface="Calibri" pitchFamily="34" charset="0"/>
                <a:cs typeface="Times New Roman" pitchFamily="18" charset="0"/>
              </a:rPr>
              <a:t>   </a:t>
            </a:r>
            <a:r>
              <a:rPr lang="ar-DZ" sz="2800" b="1" dirty="0" smtClean="0">
                <a:solidFill>
                  <a:schemeClr val="bg1"/>
                </a:solidFill>
                <a:latin typeface="Times New Roman" pitchFamily="18" charset="0"/>
                <a:ea typeface="Calibri" pitchFamily="34" charset="0"/>
                <a:cs typeface="Times New Roman" pitchFamily="18" charset="0"/>
              </a:rPr>
              <a:t>المستثمر يفضل الحصول على دينار الآن بدل الحصول عليه مستقبلا.</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6385" name="Rectangle 1"/>
          <p:cNvSpPr>
            <a:spLocks noChangeArrowheads="1"/>
          </p:cNvSpPr>
          <p:nvPr/>
        </p:nvSpPr>
        <p:spPr bwMode="auto">
          <a:xfrm>
            <a:off x="533400" y="2905780"/>
            <a:ext cx="3578224"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1000 (t=0) ≠ 1000(t=1)</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1" name="Rectangle 1"/>
          <p:cNvSpPr>
            <a:spLocks noChangeArrowheads="1"/>
          </p:cNvSpPr>
          <p:nvPr/>
        </p:nvSpPr>
        <p:spPr bwMode="auto">
          <a:xfrm>
            <a:off x="533400" y="2372380"/>
            <a:ext cx="3578224"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1000 (t=0) &gt;1000(t=1)</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 name="Rectangle 1"/>
          <p:cNvSpPr>
            <a:spLocks noChangeArrowheads="1"/>
          </p:cNvSpPr>
          <p:nvPr/>
        </p:nvSpPr>
        <p:spPr bwMode="auto">
          <a:xfrm>
            <a:off x="533400" y="3743980"/>
            <a:ext cx="3791423"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1000 (t=0) + 1000(t=1)=</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 name="Rectangle 1"/>
          <p:cNvSpPr>
            <a:spLocks noChangeArrowheads="1"/>
          </p:cNvSpPr>
          <p:nvPr/>
        </p:nvSpPr>
        <p:spPr bwMode="auto">
          <a:xfrm>
            <a:off x="4800600" y="3352800"/>
            <a:ext cx="21336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2000(t=0)? </a:t>
            </a:r>
            <a:endParaRPr kumimoji="0" lang="fr-FR" sz="28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14" name="Rectangle 1"/>
          <p:cNvSpPr>
            <a:spLocks noChangeArrowheads="1"/>
          </p:cNvSpPr>
          <p:nvPr/>
        </p:nvSpPr>
        <p:spPr bwMode="auto">
          <a:xfrm>
            <a:off x="4800600" y="4191000"/>
            <a:ext cx="1917513"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2000(t=1) ?</a:t>
            </a:r>
            <a:endParaRPr kumimoji="0" lang="fr-FR" sz="2800" b="1" i="0" u="none" strike="noStrike" cap="none" normalizeH="0" baseline="0" dirty="0" smtClean="0">
              <a:ln>
                <a:noFill/>
              </a:ln>
              <a:solidFill>
                <a:srgbClr val="FF0000"/>
              </a:solidFill>
              <a:effectLst/>
              <a:latin typeface="Times New Roman" pitchFamily="18" charset="0"/>
              <a:cs typeface="Times New Roman" pitchFamily="18" charset="0"/>
            </a:endParaRPr>
          </a:p>
        </p:txBody>
      </p:sp>
      <p:cxnSp>
        <p:nvCxnSpPr>
          <p:cNvPr id="16" name="Connecteur droit avec flèche 15"/>
          <p:cNvCxnSpPr>
            <a:stCxn id="12" idx="3"/>
            <a:endCxn id="13" idx="1"/>
          </p:cNvCxnSpPr>
          <p:nvPr/>
        </p:nvCxnSpPr>
        <p:spPr>
          <a:xfrm flipV="1">
            <a:off x="4324823" y="3614410"/>
            <a:ext cx="475777" cy="391180"/>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7" name="Connecteur droit avec flèche 16"/>
          <p:cNvCxnSpPr/>
          <p:nvPr/>
        </p:nvCxnSpPr>
        <p:spPr>
          <a:xfrm rot="16200000" flipH="1">
            <a:off x="4272290" y="4043690"/>
            <a:ext cx="523220" cy="381000"/>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5791200" y="5648980"/>
            <a:ext cx="2935419" cy="523220"/>
          </a:xfrm>
          <a:prstGeom prst="rect">
            <a:avLst/>
          </a:prstGeom>
        </p:spPr>
        <p:txBody>
          <a:bodyPr wrap="none">
            <a:spAutoFit/>
          </a:bodyPr>
          <a:lstStyle/>
          <a:p>
            <a:pPr algn="r" rtl="1"/>
            <a:r>
              <a:rPr lang="ar-DZ" sz="2800" b="1" dirty="0" smtClean="0">
                <a:solidFill>
                  <a:srgbClr val="FF0000"/>
                </a:solidFill>
                <a:latin typeface="Times New Roman" pitchFamily="18" charset="0"/>
                <a:cs typeface="Times New Roman" pitchFamily="18" charset="0"/>
              </a:rPr>
              <a:t>الحل</a:t>
            </a:r>
            <a:r>
              <a:rPr lang="ar-DZ" sz="2800" b="1" dirty="0" smtClean="0">
                <a:solidFill>
                  <a:schemeClr val="bg1"/>
                </a:solidFill>
                <a:latin typeface="Times New Roman" pitchFamily="18" charset="0"/>
                <a:cs typeface="Times New Roman" pitchFamily="18" charset="0"/>
              </a:rPr>
              <a:t>: يجب توحيد الزمن</a:t>
            </a:r>
            <a:endParaRPr lang="fr-FR" sz="2800" dirty="0"/>
          </a:p>
        </p:txBody>
      </p:sp>
      <p:sp>
        <p:nvSpPr>
          <p:cNvPr id="21" name="Rectangle 20"/>
          <p:cNvSpPr/>
          <p:nvPr/>
        </p:nvSpPr>
        <p:spPr>
          <a:xfrm>
            <a:off x="2438400" y="4963180"/>
            <a:ext cx="6383479" cy="523220"/>
          </a:xfrm>
          <a:prstGeom prst="rect">
            <a:avLst/>
          </a:prstGeom>
        </p:spPr>
        <p:txBody>
          <a:bodyPr wrap="none">
            <a:spAutoFit/>
          </a:bodyPr>
          <a:lstStyle/>
          <a:p>
            <a:r>
              <a:rPr lang="ar-DZ" sz="2800" b="1" dirty="0" smtClean="0">
                <a:solidFill>
                  <a:schemeClr val="bg1"/>
                </a:solidFill>
                <a:latin typeface="Times New Roman" pitchFamily="18" charset="0"/>
                <a:cs typeface="Times New Roman" pitchFamily="18" charset="0"/>
              </a:rPr>
              <a:t>لا يمكن الجمع بين مبلغين يتحققان في زمنين مختلفين.</a:t>
            </a:r>
            <a:endParaRPr lang="fr-FR" sz="2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228600" y="228600"/>
            <a:ext cx="86106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 defTabSz="914400" rtl="1" eaLnBrk="0" fontAlgn="base" latinLnBrk="0" hangingPunct="0">
              <a:lnSpc>
                <a:spcPct val="100000"/>
              </a:lnSpc>
              <a:spcBef>
                <a:spcPct val="0"/>
              </a:spcBef>
              <a:spcAft>
                <a:spcPct val="0"/>
              </a:spcAft>
              <a:buClrTx/>
              <a:buSzTx/>
              <a:buFontTx/>
              <a:buNone/>
              <a:tabLst>
                <a:tab pos="130175" algn="r"/>
                <a:tab pos="220663" algn="r"/>
              </a:tabLst>
            </a:pPr>
            <a:r>
              <a:rPr kumimoji="0" lang="ar-DZ" sz="32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اسباب</a:t>
            </a:r>
            <a:r>
              <a:rPr kumimoji="0" lang="ar-DZ" sz="32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اختلاف قيمة النقود عبر الزمن:</a:t>
            </a:r>
            <a:endParaRPr kumimoji="0" lang="fr-FR" sz="3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228600" y="914400"/>
            <a:ext cx="86106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eaLnBrk="0" fontAlgn="base" hangingPunct="0">
              <a:spcBef>
                <a:spcPct val="0"/>
              </a:spcBef>
              <a:spcAft>
                <a:spcPct val="0"/>
              </a:spcAft>
              <a:tabLst>
                <a:tab pos="130175" algn="r"/>
                <a:tab pos="220663" algn="r"/>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أ. </a:t>
            </a:r>
            <a:r>
              <a:rPr kumimoji="0" lang="ar-DZ" sz="32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الرسملة</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lang="ar-DZ" sz="3200" b="1" dirty="0" smtClean="0">
                <a:solidFill>
                  <a:schemeClr val="bg1"/>
                </a:solidFill>
                <a:latin typeface="Times New Roman" pitchFamily="18" charset="0"/>
                <a:ea typeface="Calibri" pitchFamily="34" charset="0"/>
                <a:cs typeface="Times New Roman" pitchFamily="18" charset="0"/>
              </a:rPr>
              <a:t> دينار الآن يمكن استثماره والحصول على عوائد مستقبلية.</a:t>
            </a:r>
            <a:endParaRPr kumimoji="0" lang="fr-FR" sz="3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 name="Rectangle 1"/>
          <p:cNvSpPr>
            <a:spLocks noChangeArrowheads="1"/>
          </p:cNvSpPr>
          <p:nvPr/>
        </p:nvSpPr>
        <p:spPr bwMode="auto">
          <a:xfrm>
            <a:off x="228600" y="2057400"/>
            <a:ext cx="86106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eaLnBrk="0" fontAlgn="base" hangingPunct="0">
              <a:spcBef>
                <a:spcPct val="0"/>
              </a:spcBef>
              <a:spcAft>
                <a:spcPct val="0"/>
              </a:spcAft>
              <a:tabLst>
                <a:tab pos="130175" algn="r"/>
                <a:tab pos="220663" algn="r"/>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ب. التضخم</a:t>
            </a:r>
            <a:r>
              <a:rPr lang="ar-DZ" sz="3200" b="1" dirty="0" smtClean="0">
                <a:solidFill>
                  <a:schemeClr val="bg1"/>
                </a:solidFill>
                <a:latin typeface="Times New Roman" pitchFamily="18" charset="0"/>
                <a:ea typeface="Calibri" pitchFamily="34" charset="0"/>
                <a:cs typeface="Times New Roman" pitchFamily="18" charset="0"/>
              </a:rPr>
              <a:t>: القدرة الشرائية لدينار الآن أكبر من القدرة الشرائية لدينار المستقبل. </a:t>
            </a:r>
            <a:endPar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endParaRPr>
          </a:p>
        </p:txBody>
      </p:sp>
      <p:sp>
        <p:nvSpPr>
          <p:cNvPr id="7" name="Rectangle 1"/>
          <p:cNvSpPr>
            <a:spLocks noChangeArrowheads="1"/>
          </p:cNvSpPr>
          <p:nvPr/>
        </p:nvSpPr>
        <p:spPr bwMode="auto">
          <a:xfrm>
            <a:off x="228600" y="3276600"/>
            <a:ext cx="86106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eaLnBrk="0" fontAlgn="base" hangingPunct="0">
              <a:spcBef>
                <a:spcPct val="0"/>
              </a:spcBef>
              <a:spcAft>
                <a:spcPct val="0"/>
              </a:spcAft>
              <a:tabLst>
                <a:tab pos="130175" algn="r"/>
                <a:tab pos="220663" algn="r"/>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ج. عدم التأكد</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lang="ar-DZ" sz="3200" b="1" dirty="0" smtClean="0">
                <a:solidFill>
                  <a:schemeClr val="bg1"/>
                </a:solidFill>
                <a:latin typeface="Times New Roman" pitchFamily="18" charset="0"/>
                <a:ea typeface="Calibri" pitchFamily="34" charset="0"/>
                <a:cs typeface="Times New Roman" pitchFamily="18" charset="0"/>
              </a:rPr>
              <a:t> دينار الآن يمكن الحصول عليه بشكل مؤكد، عكس دينار مستقبل الذي يحتمل عدم الحصول عليه (مخاطرة)</a:t>
            </a:r>
            <a:r>
              <a:rPr lang="fr-FR" sz="3200" b="1" dirty="0" smtClean="0">
                <a:solidFill>
                  <a:schemeClr val="bg1"/>
                </a:solidFill>
                <a:latin typeface="Times New Roman" pitchFamily="18" charset="0"/>
                <a:ea typeface="Calibri" pitchFamily="34" charset="0"/>
                <a:cs typeface="Times New Roman" pitchFamily="18" charset="0"/>
              </a:rPr>
              <a:t>.</a:t>
            </a:r>
            <a:endParaRPr kumimoji="0" lang="fr-FR" sz="3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 name="Rectangle 1"/>
          <p:cNvSpPr>
            <a:spLocks noChangeArrowheads="1"/>
          </p:cNvSpPr>
          <p:nvPr/>
        </p:nvSpPr>
        <p:spPr bwMode="auto">
          <a:xfrm>
            <a:off x="304800" y="4495800"/>
            <a:ext cx="86106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eaLnBrk="0" fontAlgn="base" hangingPunct="0">
              <a:spcBef>
                <a:spcPct val="0"/>
              </a:spcBef>
              <a:spcAft>
                <a:spcPct val="0"/>
              </a:spcAft>
              <a:tabLst>
                <a:tab pos="130175" algn="r"/>
                <a:tab pos="220663" algn="r"/>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د. التضحية: </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الحصول على مبلغ مستقبلا يتطلب الانتظار (تأجيل الاستهلاك)، ومنه الحاجة لتعويض هذا الانتظار.</a:t>
            </a:r>
            <a:endParaRPr kumimoji="0" lang="fr-FR" sz="3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 name="Rectangle 9"/>
          <p:cNvSpPr/>
          <p:nvPr/>
        </p:nvSpPr>
        <p:spPr>
          <a:xfrm>
            <a:off x="381000" y="5657671"/>
            <a:ext cx="8382000" cy="1200329"/>
          </a:xfrm>
          <a:prstGeom prst="rect">
            <a:avLst/>
          </a:prstGeom>
          <a:solidFill>
            <a:srgbClr val="FFFF00"/>
          </a:solidFill>
        </p:spPr>
        <p:txBody>
          <a:bodyPr wrap="square">
            <a:spAutoFit/>
          </a:bodyPr>
          <a:lstStyle/>
          <a:p>
            <a:pPr algn="just" rtl="1"/>
            <a:r>
              <a:rPr lang="ar-DZ" sz="2400" b="1" dirty="0" err="1" smtClean="0">
                <a:solidFill>
                  <a:srgbClr val="C00000"/>
                </a:solidFill>
              </a:rPr>
              <a:t>الرسملة</a:t>
            </a:r>
            <a:r>
              <a:rPr lang="fr-FR" sz="2400" b="1" dirty="0" smtClean="0">
                <a:solidFill>
                  <a:srgbClr val="C00000"/>
                </a:solidFill>
                <a:latin typeface="Times New Roman" pitchFamily="18" charset="0"/>
                <a:ea typeface="Calibri" pitchFamily="34" charset="0"/>
                <a:cs typeface="Times New Roman" pitchFamily="18" charset="0"/>
              </a:rPr>
              <a:t>Capitalisation</a:t>
            </a:r>
            <a:r>
              <a:rPr lang="fr-FR" sz="2400" b="1" dirty="0" smtClean="0">
                <a:solidFill>
                  <a:srgbClr val="C00000"/>
                </a:solidFill>
                <a:latin typeface="Simplified Arabic"/>
                <a:ea typeface="Calibri" pitchFamily="34" charset="0"/>
                <a:cs typeface="Arial" pitchFamily="34" charset="0"/>
              </a:rPr>
              <a:t> </a:t>
            </a:r>
            <a:r>
              <a:rPr lang="ar-DZ" sz="2400" b="1" dirty="0" smtClean="0">
                <a:solidFill>
                  <a:srgbClr val="C00000"/>
                </a:solidFill>
                <a:latin typeface="Simplified Arabic"/>
                <a:ea typeface="Calibri" pitchFamily="34" charset="0"/>
                <a:cs typeface="Arial" pitchFamily="34" charset="0"/>
              </a:rPr>
              <a:t> </a:t>
            </a:r>
            <a:r>
              <a:rPr lang="ar-DZ" sz="2400" b="1" dirty="0" smtClean="0">
                <a:solidFill>
                  <a:schemeClr val="bg1"/>
                </a:solidFill>
              </a:rPr>
              <a:t>نظام استثمار مالي </a:t>
            </a:r>
            <a:r>
              <a:rPr lang="ar-DZ" sz="2400" b="1" dirty="0" smtClean="0">
                <a:solidFill>
                  <a:srgbClr val="FF0000"/>
                </a:solidFill>
              </a:rPr>
              <a:t>لا يتم </a:t>
            </a:r>
            <a:r>
              <a:rPr lang="ar-DZ" sz="2400" b="1" dirty="0" smtClean="0">
                <a:solidFill>
                  <a:schemeClr val="bg1"/>
                </a:solidFill>
              </a:rPr>
              <a:t>دفع دخله (فوائد، أرباح أسهم </a:t>
            </a:r>
            <a:r>
              <a:rPr lang="fr-FR" sz="2400" b="1" dirty="0" smtClean="0">
                <a:solidFill>
                  <a:schemeClr val="bg1"/>
                </a:solidFill>
              </a:rPr>
              <a:t>….</a:t>
            </a:r>
            <a:r>
              <a:rPr lang="ar-DZ" sz="2400" b="1" dirty="0" smtClean="0">
                <a:solidFill>
                  <a:schemeClr val="bg1"/>
                </a:solidFill>
              </a:rPr>
              <a:t>) بشكل دوري إلى المستفيد، ولكن يتم إضافته إلى رأس مال لإنتاج الدخل بدوره حتى موعد السداد النهائي. لذا تسمى </a:t>
            </a:r>
            <a:r>
              <a:rPr lang="ar-DZ" sz="2400" b="1" dirty="0" smtClean="0">
                <a:solidFill>
                  <a:srgbClr val="FF0000"/>
                </a:solidFill>
              </a:rPr>
              <a:t>الربح المركب أو الفائدة المركبة</a:t>
            </a:r>
            <a:r>
              <a:rPr lang="ar-DZ" sz="2400" b="1" dirty="0" smtClean="0">
                <a:solidFill>
                  <a:schemeClr val="bg1"/>
                </a:solidFill>
              </a:rPr>
              <a:t>.</a:t>
            </a:r>
            <a:endParaRPr lang="fr-FR" sz="2400" b="1" dirty="0">
              <a:solidFill>
                <a:schemeClr val="bg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6258" name="Group 2"/>
          <p:cNvGrpSpPr>
            <a:grpSpLocks/>
          </p:cNvGrpSpPr>
          <p:nvPr/>
        </p:nvGrpSpPr>
        <p:grpSpPr bwMode="auto">
          <a:xfrm>
            <a:off x="723900" y="379809"/>
            <a:ext cx="7962322" cy="1220391"/>
            <a:chOff x="1140" y="618"/>
            <a:chExt cx="6713" cy="1107"/>
          </a:xfrm>
          <a:solidFill>
            <a:srgbClr val="FFFF00"/>
          </a:solidFill>
        </p:grpSpPr>
        <p:sp>
          <p:nvSpPr>
            <p:cNvPr id="96259" name="Text Box 3"/>
            <p:cNvSpPr txBox="1">
              <a:spLocks noChangeArrowheads="1"/>
            </p:cNvSpPr>
            <p:nvPr/>
          </p:nvSpPr>
          <p:spPr bwMode="auto">
            <a:xfrm>
              <a:off x="1140" y="930"/>
              <a:ext cx="1124" cy="510"/>
            </a:xfrm>
            <a:prstGeom prst="rect">
              <a:avLst/>
            </a:prstGeom>
            <a:grp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M(t=0)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96260" name="Text Box 4"/>
            <p:cNvSpPr txBox="1">
              <a:spLocks noChangeArrowheads="1"/>
            </p:cNvSpPr>
            <p:nvPr/>
          </p:nvSpPr>
          <p:spPr bwMode="auto">
            <a:xfrm>
              <a:off x="4613" y="930"/>
              <a:ext cx="3240" cy="510"/>
            </a:xfrm>
            <a:prstGeom prst="rect">
              <a:avLst/>
            </a:prstGeom>
            <a:grp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M+ M i = M(i+1) (t=1)</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96261" name="AutoShape 5"/>
            <p:cNvCxnSpPr>
              <a:cxnSpLocks noChangeShapeType="1"/>
            </p:cNvCxnSpPr>
            <p:nvPr/>
          </p:nvCxnSpPr>
          <p:spPr bwMode="auto">
            <a:xfrm>
              <a:off x="2235" y="1170"/>
              <a:ext cx="2355" cy="0"/>
            </a:xfrm>
            <a:prstGeom prst="straightConnector1">
              <a:avLst/>
            </a:prstGeom>
            <a:grpFill/>
            <a:ln w="38100">
              <a:solidFill>
                <a:srgbClr val="000000"/>
              </a:solidFill>
              <a:round/>
              <a:headEnd/>
              <a:tailEnd type="triangle" w="med" len="med"/>
            </a:ln>
          </p:spPr>
        </p:cxnSp>
        <p:sp>
          <p:nvSpPr>
            <p:cNvPr id="96262" name="Text Box 6"/>
            <p:cNvSpPr txBox="1">
              <a:spLocks noChangeArrowheads="1"/>
            </p:cNvSpPr>
            <p:nvPr/>
          </p:nvSpPr>
          <p:spPr bwMode="auto">
            <a:xfrm>
              <a:off x="2985" y="618"/>
              <a:ext cx="915" cy="510"/>
            </a:xfrm>
            <a:prstGeom prst="rect">
              <a:avLst/>
            </a:prstGeom>
            <a:grp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رسملة</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96263" name="Text Box 7"/>
            <p:cNvSpPr txBox="1">
              <a:spLocks noChangeArrowheads="1"/>
            </p:cNvSpPr>
            <p:nvPr/>
          </p:nvSpPr>
          <p:spPr bwMode="auto">
            <a:xfrm>
              <a:off x="2460" y="1215"/>
              <a:ext cx="1830" cy="510"/>
            </a:xfrm>
            <a:prstGeom prst="rect">
              <a:avLst/>
            </a:prstGeom>
            <a:grp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i</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معدل الاستثمار</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grpSp>
      <p:grpSp>
        <p:nvGrpSpPr>
          <p:cNvPr id="96264" name="Group 8"/>
          <p:cNvGrpSpPr>
            <a:grpSpLocks/>
          </p:cNvGrpSpPr>
          <p:nvPr/>
        </p:nvGrpSpPr>
        <p:grpSpPr bwMode="auto">
          <a:xfrm>
            <a:off x="723900" y="1869018"/>
            <a:ext cx="6514230" cy="1178984"/>
            <a:chOff x="1140" y="611"/>
            <a:chExt cx="5448" cy="1114"/>
          </a:xfrm>
          <a:solidFill>
            <a:srgbClr val="00FF00"/>
          </a:solidFill>
        </p:grpSpPr>
        <p:sp>
          <p:nvSpPr>
            <p:cNvPr id="96265" name="Text Box 9"/>
            <p:cNvSpPr txBox="1">
              <a:spLocks noChangeArrowheads="1"/>
            </p:cNvSpPr>
            <p:nvPr/>
          </p:nvSpPr>
          <p:spPr bwMode="auto">
            <a:xfrm>
              <a:off x="1140" y="930"/>
              <a:ext cx="1115" cy="510"/>
            </a:xfrm>
            <a:prstGeom prst="rect">
              <a:avLst/>
            </a:prstGeom>
            <a:grp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M(t=0)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96266" name="Text Box 10"/>
            <p:cNvSpPr txBox="1">
              <a:spLocks noChangeArrowheads="1"/>
            </p:cNvSpPr>
            <p:nvPr/>
          </p:nvSpPr>
          <p:spPr bwMode="auto">
            <a:xfrm>
              <a:off x="4548" y="930"/>
              <a:ext cx="2040" cy="510"/>
            </a:xfrm>
            <a:prstGeom prst="rect">
              <a:avLst/>
            </a:prstGeom>
            <a:grp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M (i+1)</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n</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(t=n)</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96267" name="AutoShape 11"/>
            <p:cNvCxnSpPr>
              <a:cxnSpLocks noChangeShapeType="1"/>
            </p:cNvCxnSpPr>
            <p:nvPr/>
          </p:nvCxnSpPr>
          <p:spPr bwMode="auto">
            <a:xfrm>
              <a:off x="2235" y="1170"/>
              <a:ext cx="2355" cy="0"/>
            </a:xfrm>
            <a:prstGeom prst="straightConnector1">
              <a:avLst/>
            </a:prstGeom>
            <a:grpFill/>
            <a:ln w="38100">
              <a:solidFill>
                <a:srgbClr val="000000"/>
              </a:solidFill>
              <a:round/>
              <a:headEnd/>
              <a:tailEnd type="triangle" w="med" len="med"/>
            </a:ln>
          </p:spPr>
        </p:cxnSp>
        <p:sp>
          <p:nvSpPr>
            <p:cNvPr id="96268" name="Text Box 12"/>
            <p:cNvSpPr txBox="1">
              <a:spLocks noChangeArrowheads="1"/>
            </p:cNvSpPr>
            <p:nvPr/>
          </p:nvSpPr>
          <p:spPr bwMode="auto">
            <a:xfrm>
              <a:off x="2985" y="611"/>
              <a:ext cx="915" cy="510"/>
            </a:xfrm>
            <a:prstGeom prst="rect">
              <a:avLst/>
            </a:prstGeom>
            <a:grp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رسملة</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96269" name="Text Box 13"/>
            <p:cNvSpPr txBox="1">
              <a:spLocks noChangeArrowheads="1"/>
            </p:cNvSpPr>
            <p:nvPr/>
          </p:nvSpPr>
          <p:spPr bwMode="auto">
            <a:xfrm>
              <a:off x="2460" y="1215"/>
              <a:ext cx="1830" cy="510"/>
            </a:xfrm>
            <a:prstGeom prst="rect">
              <a:avLst/>
            </a:prstGeom>
            <a:grp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i</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معدل الاستثمار</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grpSp>
      <p:sp>
        <p:nvSpPr>
          <p:cNvPr id="34" name="Rectangle 1"/>
          <p:cNvSpPr>
            <a:spLocks noChangeArrowheads="1"/>
          </p:cNvSpPr>
          <p:nvPr/>
        </p:nvSpPr>
        <p:spPr bwMode="auto">
          <a:xfrm>
            <a:off x="1207897" y="3812738"/>
            <a:ext cx="6716903" cy="129266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eaLnBrk="1" fontAlgn="base" latinLnBrk="0" hangingPunct="1">
              <a:lnSpc>
                <a:spcPct val="100000"/>
              </a:lnSpc>
              <a:spcBef>
                <a:spcPct val="0"/>
              </a:spcBef>
              <a:spcAft>
                <a:spcPct val="0"/>
              </a:spcAft>
              <a:buClrTx/>
              <a:buSzTx/>
              <a:buFontTx/>
              <a:buNone/>
              <a:tabLst/>
            </a:pPr>
            <a:r>
              <a:rPr kumimoji="0" lang="fr-FR" sz="26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1000 (t=0) + 1000(t=1)=</a:t>
            </a:r>
            <a:r>
              <a:rPr kumimoji="0" lang="ar-DZ" sz="26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1000</a:t>
            </a:r>
            <a:r>
              <a:rPr kumimoji="0" lang="fr-FR" sz="26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(1.10)+</a:t>
            </a:r>
            <a:r>
              <a:rPr kumimoji="0" lang="fr-FR" sz="26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1000</a:t>
            </a:r>
          </a:p>
          <a:p>
            <a:pPr marL="0" marR="0" lvl="0" indent="0" algn="l" defTabSz="914400" eaLnBrk="1" fontAlgn="base" latinLnBrk="0" hangingPunct="1">
              <a:lnSpc>
                <a:spcPct val="100000"/>
              </a:lnSpc>
              <a:spcBef>
                <a:spcPct val="0"/>
              </a:spcBef>
              <a:spcAft>
                <a:spcPct val="0"/>
              </a:spcAft>
              <a:buClrTx/>
              <a:buSzTx/>
              <a:buFontTx/>
              <a:buNone/>
              <a:tabLst/>
            </a:pPr>
            <a:r>
              <a:rPr kumimoji="0" lang="fr-FR" sz="26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=1100+1000</a:t>
            </a:r>
          </a:p>
          <a:p>
            <a:pPr marL="0" marR="0" lvl="0" indent="0" algn="l" defTabSz="914400" eaLnBrk="1" fontAlgn="base" latinLnBrk="0" hangingPunct="1">
              <a:lnSpc>
                <a:spcPct val="100000"/>
              </a:lnSpc>
              <a:spcBef>
                <a:spcPct val="0"/>
              </a:spcBef>
              <a:spcAft>
                <a:spcPct val="0"/>
              </a:spcAft>
              <a:buClrTx/>
              <a:buSzTx/>
              <a:buFontTx/>
              <a:buNone/>
              <a:tabLst/>
            </a:pPr>
            <a:r>
              <a:rPr lang="fr-FR" sz="2600" b="1" dirty="0" smtClean="0">
                <a:solidFill>
                  <a:schemeClr val="bg1"/>
                </a:solidFill>
                <a:latin typeface="Times New Roman" pitchFamily="18" charset="0"/>
                <a:ea typeface="Calibri" pitchFamily="34" charset="0"/>
                <a:cs typeface="Times New Roman" pitchFamily="18" charset="0"/>
              </a:rPr>
              <a:t>                                      </a:t>
            </a:r>
            <a:r>
              <a:rPr kumimoji="0" lang="fr-FR" sz="26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a:t>
            </a:r>
            <a:r>
              <a:rPr kumimoji="0" lang="fr-FR" sz="26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2100 (t=1)</a:t>
            </a:r>
            <a:r>
              <a:rPr kumimoji="0" lang="ar-DZ" sz="26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 قيمة مستقبلية </a:t>
            </a:r>
            <a:endParaRPr kumimoji="0" lang="fr-FR" sz="26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35" name="Rectangle 34"/>
          <p:cNvSpPr/>
          <p:nvPr/>
        </p:nvSpPr>
        <p:spPr>
          <a:xfrm>
            <a:off x="1371600" y="5410200"/>
            <a:ext cx="1590500" cy="461665"/>
          </a:xfrm>
          <a:prstGeom prst="rect">
            <a:avLst/>
          </a:prstGeom>
        </p:spPr>
        <p:txBody>
          <a:bodyPr wrap="none">
            <a:spAutoFit/>
          </a:bodyPr>
          <a:lstStyle/>
          <a:p>
            <a:r>
              <a:rPr lang="fr-FR" sz="2400" b="1" dirty="0" smtClean="0">
                <a:solidFill>
                  <a:schemeClr val="bg1"/>
                </a:solidFill>
                <a:latin typeface="Times New Roman" pitchFamily="18" charset="0"/>
                <a:ea typeface="Calibri" pitchFamily="34" charset="0"/>
                <a:cs typeface="Times New Roman" pitchFamily="18" charset="0"/>
              </a:rPr>
              <a:t>1000 (t=0) </a:t>
            </a:r>
            <a:endParaRPr lang="fr-FR" sz="2400" dirty="0"/>
          </a:p>
        </p:txBody>
      </p:sp>
      <p:cxnSp>
        <p:nvCxnSpPr>
          <p:cNvPr id="36" name="AutoShape 5"/>
          <p:cNvCxnSpPr>
            <a:cxnSpLocks noChangeShapeType="1"/>
          </p:cNvCxnSpPr>
          <p:nvPr/>
        </p:nvCxnSpPr>
        <p:spPr bwMode="auto">
          <a:xfrm>
            <a:off x="2895600" y="5638800"/>
            <a:ext cx="2793277" cy="0"/>
          </a:xfrm>
          <a:prstGeom prst="straightConnector1">
            <a:avLst/>
          </a:prstGeom>
          <a:solidFill>
            <a:srgbClr val="FFFF00"/>
          </a:solidFill>
          <a:ln w="38100">
            <a:solidFill>
              <a:srgbClr val="000000"/>
            </a:solidFill>
            <a:round/>
            <a:headEnd/>
            <a:tailEnd type="triangle" w="med" len="med"/>
          </a:ln>
        </p:spPr>
      </p:cxnSp>
      <p:sp>
        <p:nvSpPr>
          <p:cNvPr id="37" name="Rectangle 36"/>
          <p:cNvSpPr/>
          <p:nvPr/>
        </p:nvSpPr>
        <p:spPr>
          <a:xfrm>
            <a:off x="5715000" y="5410200"/>
            <a:ext cx="3184526" cy="461665"/>
          </a:xfrm>
          <a:prstGeom prst="rect">
            <a:avLst/>
          </a:prstGeom>
        </p:spPr>
        <p:txBody>
          <a:bodyPr wrap="none">
            <a:spAutoFit/>
          </a:bodyPr>
          <a:lstStyle/>
          <a:p>
            <a:r>
              <a:rPr lang="ar-DZ" sz="2400" b="1" dirty="0" smtClean="0">
                <a:solidFill>
                  <a:schemeClr val="bg1"/>
                </a:solidFill>
                <a:latin typeface="Times New Roman" pitchFamily="18" charset="0"/>
                <a:ea typeface="Calibri" pitchFamily="34" charset="0"/>
                <a:cs typeface="Times New Roman" pitchFamily="18" charset="0"/>
              </a:rPr>
              <a:t>1000</a:t>
            </a:r>
            <a:r>
              <a:rPr lang="fr-FR" sz="2400" b="1" dirty="0" smtClean="0">
                <a:solidFill>
                  <a:schemeClr val="bg1"/>
                </a:solidFill>
                <a:latin typeface="Times New Roman" pitchFamily="18" charset="0"/>
                <a:ea typeface="Calibri" pitchFamily="34" charset="0"/>
                <a:cs typeface="Times New Roman" pitchFamily="18" charset="0"/>
              </a:rPr>
              <a:t>(1.10)= </a:t>
            </a:r>
            <a:r>
              <a:rPr lang="fr-FR" sz="2400" b="1" dirty="0" smtClean="0">
                <a:solidFill>
                  <a:srgbClr val="FF0000"/>
                </a:solidFill>
                <a:latin typeface="Times New Roman" pitchFamily="18" charset="0"/>
                <a:ea typeface="Calibri" pitchFamily="34" charset="0"/>
                <a:cs typeface="Times New Roman" pitchFamily="18" charset="0"/>
              </a:rPr>
              <a:t>1100</a:t>
            </a:r>
            <a:r>
              <a:rPr lang="fr-FR" sz="2400" b="1" dirty="0" smtClean="0">
                <a:solidFill>
                  <a:schemeClr val="bg1"/>
                </a:solidFill>
                <a:latin typeface="Times New Roman" pitchFamily="18" charset="0"/>
                <a:ea typeface="Calibri" pitchFamily="34" charset="0"/>
                <a:cs typeface="Times New Roman" pitchFamily="18" charset="0"/>
              </a:rPr>
              <a:t> (t=1) </a:t>
            </a:r>
            <a:endParaRPr lang="fr-FR" sz="2400" dirty="0"/>
          </a:p>
        </p:txBody>
      </p:sp>
      <p:sp>
        <p:nvSpPr>
          <p:cNvPr id="38" name="Text Box 7"/>
          <p:cNvSpPr txBox="1">
            <a:spLocks noChangeArrowheads="1"/>
          </p:cNvSpPr>
          <p:nvPr/>
        </p:nvSpPr>
        <p:spPr bwMode="auto">
          <a:xfrm>
            <a:off x="2819400" y="5715000"/>
            <a:ext cx="2971800" cy="533400"/>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استثمار بمعدل 10 % لسنة</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39" name="Text Box 4"/>
          <p:cNvSpPr txBox="1">
            <a:spLocks noChangeArrowheads="1"/>
          </p:cNvSpPr>
          <p:nvPr/>
        </p:nvSpPr>
        <p:spPr bwMode="auto">
          <a:xfrm>
            <a:off x="6553200" y="1295400"/>
            <a:ext cx="1709958" cy="419233"/>
          </a:xfrm>
          <a:prstGeom prst="rect">
            <a:avLst/>
          </a:prstGeom>
          <a:solidFill>
            <a:schemeClr val="tx1"/>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قيمة مستقبلية</a:t>
            </a:r>
            <a:endParaRPr kumimoji="0" lang="fr-FR" sz="2400" b="0" i="0" u="none" strike="noStrike" cap="none" normalizeH="0" baseline="0" dirty="0" smtClean="0">
              <a:ln>
                <a:noFill/>
              </a:ln>
              <a:solidFill>
                <a:srgbClr val="FF0000"/>
              </a:solidFill>
              <a:effectLst/>
              <a:latin typeface="Arial" pitchFamily="34" charset="0"/>
              <a:cs typeface="Arial" pitchFamily="34" charset="0"/>
            </a:endParaRPr>
          </a:p>
        </p:txBody>
      </p:sp>
      <p:sp>
        <p:nvSpPr>
          <p:cNvPr id="40" name="Text Box 4"/>
          <p:cNvSpPr txBox="1">
            <a:spLocks noChangeArrowheads="1"/>
          </p:cNvSpPr>
          <p:nvPr/>
        </p:nvSpPr>
        <p:spPr bwMode="auto">
          <a:xfrm>
            <a:off x="5257800" y="2743200"/>
            <a:ext cx="1709958" cy="419233"/>
          </a:xfrm>
          <a:prstGeom prst="rect">
            <a:avLst/>
          </a:prstGeom>
          <a:solidFill>
            <a:schemeClr val="tx1"/>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قيمة مستقبلية</a:t>
            </a:r>
            <a:endParaRPr kumimoji="0" lang="fr-FR" sz="2400" b="0"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4"/>
          <p:cNvGrpSpPr>
            <a:grpSpLocks/>
          </p:cNvGrpSpPr>
          <p:nvPr/>
        </p:nvGrpSpPr>
        <p:grpSpPr bwMode="auto">
          <a:xfrm>
            <a:off x="304800" y="304800"/>
            <a:ext cx="6748842" cy="1327116"/>
            <a:chOff x="435" y="681"/>
            <a:chExt cx="5288" cy="1074"/>
          </a:xfrm>
          <a:solidFill>
            <a:srgbClr val="66FFFF"/>
          </a:solidFill>
        </p:grpSpPr>
        <p:sp>
          <p:nvSpPr>
            <p:cNvPr id="5" name="Text Box 15"/>
            <p:cNvSpPr txBox="1">
              <a:spLocks noChangeArrowheads="1"/>
            </p:cNvSpPr>
            <p:nvPr/>
          </p:nvSpPr>
          <p:spPr bwMode="auto">
            <a:xfrm>
              <a:off x="4579" y="930"/>
              <a:ext cx="1144" cy="510"/>
            </a:xfrm>
            <a:prstGeom prst="rect">
              <a:avLst/>
            </a:prstGeom>
            <a:grp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M (t=1)</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6" name="Text Box 16"/>
            <p:cNvSpPr txBox="1">
              <a:spLocks noChangeArrowheads="1"/>
            </p:cNvSpPr>
            <p:nvPr/>
          </p:nvSpPr>
          <p:spPr bwMode="auto">
            <a:xfrm>
              <a:off x="2850" y="681"/>
              <a:ext cx="915" cy="510"/>
            </a:xfrm>
            <a:prstGeom prst="rect">
              <a:avLst/>
            </a:prstGeom>
            <a:grp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تحيين</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7" name="Text Box 17"/>
            <p:cNvSpPr txBox="1">
              <a:spLocks noChangeArrowheads="1"/>
            </p:cNvSpPr>
            <p:nvPr/>
          </p:nvSpPr>
          <p:spPr bwMode="auto">
            <a:xfrm>
              <a:off x="1928" y="1215"/>
              <a:ext cx="2422" cy="510"/>
            </a:xfrm>
            <a:prstGeom prst="rect">
              <a:avLst/>
            </a:prstGeom>
            <a:grp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i</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معدل التحيين </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الخصم)</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8" name="Group 18"/>
            <p:cNvGrpSpPr>
              <a:grpSpLocks/>
            </p:cNvGrpSpPr>
            <p:nvPr/>
          </p:nvGrpSpPr>
          <p:grpSpPr bwMode="auto">
            <a:xfrm>
              <a:off x="435" y="768"/>
              <a:ext cx="1493" cy="987"/>
              <a:chOff x="435" y="768"/>
              <a:chExt cx="1493" cy="987"/>
            </a:xfrm>
            <a:grpFill/>
          </p:grpSpPr>
          <p:sp>
            <p:nvSpPr>
              <p:cNvPr id="10" name="Text Box 19"/>
              <p:cNvSpPr txBox="1">
                <a:spLocks noChangeArrowheads="1"/>
              </p:cNvSpPr>
              <p:nvPr/>
            </p:nvSpPr>
            <p:spPr bwMode="auto">
              <a:xfrm>
                <a:off x="435" y="768"/>
                <a:ext cx="657" cy="493"/>
              </a:xfrm>
              <a:prstGeom prst="rect">
                <a:avLst/>
              </a:prstGeom>
              <a:grp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M</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1" name="Text Box 20"/>
              <p:cNvSpPr txBox="1">
                <a:spLocks noChangeArrowheads="1"/>
              </p:cNvSpPr>
              <p:nvPr/>
            </p:nvSpPr>
            <p:spPr bwMode="auto">
              <a:xfrm>
                <a:off x="1095" y="1009"/>
                <a:ext cx="833" cy="510"/>
              </a:xfrm>
              <a:prstGeom prst="rect">
                <a:avLst/>
              </a:prstGeom>
              <a:grp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(t=0)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2" name="Text Box 21"/>
              <p:cNvSpPr txBox="1">
                <a:spLocks noChangeArrowheads="1"/>
              </p:cNvSpPr>
              <p:nvPr/>
            </p:nvSpPr>
            <p:spPr bwMode="auto">
              <a:xfrm>
                <a:off x="435" y="1245"/>
                <a:ext cx="657" cy="510"/>
              </a:xfrm>
              <a:prstGeom prst="rect">
                <a:avLst/>
              </a:prstGeom>
              <a:grp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1+i</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3" name="AutoShape 22"/>
              <p:cNvCxnSpPr>
                <a:cxnSpLocks noChangeShapeType="1"/>
              </p:cNvCxnSpPr>
              <p:nvPr/>
            </p:nvCxnSpPr>
            <p:spPr bwMode="auto">
              <a:xfrm>
                <a:off x="480" y="1245"/>
                <a:ext cx="570" cy="0"/>
              </a:xfrm>
              <a:prstGeom prst="straightConnector1">
                <a:avLst/>
              </a:prstGeom>
              <a:grpFill/>
              <a:ln w="38100">
                <a:solidFill>
                  <a:srgbClr val="000000"/>
                </a:solidFill>
                <a:round/>
                <a:headEnd/>
                <a:tailEnd/>
              </a:ln>
            </p:spPr>
          </p:cxnSp>
        </p:grpSp>
        <p:cxnSp>
          <p:nvCxnSpPr>
            <p:cNvPr id="9" name="AutoShape 23"/>
            <p:cNvCxnSpPr>
              <a:cxnSpLocks noChangeShapeType="1"/>
            </p:cNvCxnSpPr>
            <p:nvPr/>
          </p:nvCxnSpPr>
          <p:spPr bwMode="auto">
            <a:xfrm flipH="1">
              <a:off x="1920" y="1215"/>
              <a:ext cx="2565" cy="0"/>
            </a:xfrm>
            <a:prstGeom prst="straightConnector1">
              <a:avLst/>
            </a:prstGeom>
            <a:grpFill/>
            <a:ln w="38100">
              <a:solidFill>
                <a:srgbClr val="000000"/>
              </a:solidFill>
              <a:round/>
              <a:headEnd/>
              <a:tailEnd type="triangle" w="med" len="med"/>
            </a:ln>
          </p:spPr>
        </p:cxnSp>
      </p:grpSp>
      <p:grpSp>
        <p:nvGrpSpPr>
          <p:cNvPr id="14" name="Group 24"/>
          <p:cNvGrpSpPr>
            <a:grpSpLocks/>
          </p:cNvGrpSpPr>
          <p:nvPr/>
        </p:nvGrpSpPr>
        <p:grpSpPr bwMode="auto">
          <a:xfrm>
            <a:off x="381000" y="2271607"/>
            <a:ext cx="7090164" cy="1309793"/>
            <a:chOff x="945" y="645"/>
            <a:chExt cx="5873" cy="1092"/>
          </a:xfrm>
          <a:solidFill>
            <a:srgbClr val="FF99FF"/>
          </a:solidFill>
        </p:grpSpPr>
        <p:sp>
          <p:nvSpPr>
            <p:cNvPr id="15" name="Text Box 25"/>
            <p:cNvSpPr txBox="1">
              <a:spLocks noChangeArrowheads="1"/>
            </p:cNvSpPr>
            <p:nvPr/>
          </p:nvSpPr>
          <p:spPr bwMode="auto">
            <a:xfrm>
              <a:off x="5535" y="942"/>
              <a:ext cx="1283" cy="510"/>
            </a:xfrm>
            <a:prstGeom prst="rect">
              <a:avLst/>
            </a:prstGeom>
            <a:grp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M (t=n)</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6" name="Text Box 26"/>
            <p:cNvSpPr txBox="1">
              <a:spLocks noChangeArrowheads="1"/>
            </p:cNvSpPr>
            <p:nvPr/>
          </p:nvSpPr>
          <p:spPr bwMode="auto">
            <a:xfrm>
              <a:off x="3645" y="645"/>
              <a:ext cx="915" cy="510"/>
            </a:xfrm>
            <a:prstGeom prst="rect">
              <a:avLst/>
            </a:prstGeom>
            <a:grp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تحيين</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7" name="Text Box 27"/>
            <p:cNvSpPr txBox="1">
              <a:spLocks noChangeArrowheads="1"/>
            </p:cNvSpPr>
            <p:nvPr/>
          </p:nvSpPr>
          <p:spPr bwMode="auto">
            <a:xfrm>
              <a:off x="2880" y="1227"/>
              <a:ext cx="2610" cy="510"/>
            </a:xfrm>
            <a:prstGeom prst="rect">
              <a:avLst/>
            </a:prstGeom>
            <a:grp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معدل التحيين ( الخصم)</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18" name="AutoShape 28"/>
            <p:cNvCxnSpPr>
              <a:cxnSpLocks noChangeShapeType="1"/>
            </p:cNvCxnSpPr>
            <p:nvPr/>
          </p:nvCxnSpPr>
          <p:spPr bwMode="auto">
            <a:xfrm flipH="1">
              <a:off x="2889" y="1215"/>
              <a:ext cx="2565" cy="0"/>
            </a:xfrm>
            <a:prstGeom prst="straightConnector1">
              <a:avLst/>
            </a:prstGeom>
            <a:grpFill/>
            <a:ln w="38100">
              <a:solidFill>
                <a:srgbClr val="000000"/>
              </a:solidFill>
              <a:round/>
              <a:headEnd/>
              <a:tailEnd type="triangle" w="med" len="med"/>
            </a:ln>
          </p:spPr>
        </p:cxnSp>
        <p:grpSp>
          <p:nvGrpSpPr>
            <p:cNvPr id="19" name="Group 29"/>
            <p:cNvGrpSpPr>
              <a:grpSpLocks/>
            </p:cNvGrpSpPr>
            <p:nvPr/>
          </p:nvGrpSpPr>
          <p:grpSpPr bwMode="auto">
            <a:xfrm>
              <a:off x="945" y="810"/>
              <a:ext cx="1894" cy="788"/>
              <a:chOff x="1065" y="855"/>
              <a:chExt cx="1894" cy="788"/>
            </a:xfrm>
            <a:grpFill/>
          </p:grpSpPr>
          <p:sp>
            <p:nvSpPr>
              <p:cNvPr id="20" name="Text Box 30"/>
              <p:cNvSpPr txBox="1">
                <a:spLocks noChangeArrowheads="1"/>
              </p:cNvSpPr>
              <p:nvPr/>
            </p:nvSpPr>
            <p:spPr bwMode="auto">
              <a:xfrm>
                <a:off x="1065" y="855"/>
                <a:ext cx="947" cy="407"/>
              </a:xfrm>
              <a:prstGeom prst="rect">
                <a:avLst/>
              </a:prstGeom>
              <a:grp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M</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1" name="Text Box 31"/>
              <p:cNvSpPr txBox="1">
                <a:spLocks noChangeArrowheads="1"/>
              </p:cNvSpPr>
              <p:nvPr/>
            </p:nvSpPr>
            <p:spPr bwMode="auto">
              <a:xfrm>
                <a:off x="2012" y="1008"/>
                <a:ext cx="947" cy="510"/>
              </a:xfrm>
              <a:prstGeom prst="rect">
                <a:avLst/>
              </a:prstGeom>
              <a:grp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(t=0)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2" name="Text Box 32"/>
              <p:cNvSpPr txBox="1">
                <a:spLocks noChangeArrowheads="1"/>
              </p:cNvSpPr>
              <p:nvPr/>
            </p:nvSpPr>
            <p:spPr bwMode="auto">
              <a:xfrm>
                <a:off x="1065" y="1245"/>
                <a:ext cx="947" cy="398"/>
              </a:xfrm>
              <a:prstGeom prst="rect">
                <a:avLst/>
              </a:prstGeom>
              <a:grp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(1+i)</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n</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23" name="AutoShape 33"/>
              <p:cNvCxnSpPr>
                <a:cxnSpLocks noChangeShapeType="1"/>
              </p:cNvCxnSpPr>
              <p:nvPr/>
            </p:nvCxnSpPr>
            <p:spPr bwMode="auto">
              <a:xfrm>
                <a:off x="1213" y="1245"/>
                <a:ext cx="570" cy="0"/>
              </a:xfrm>
              <a:prstGeom prst="straightConnector1">
                <a:avLst/>
              </a:prstGeom>
              <a:grpFill/>
              <a:ln w="38100">
                <a:solidFill>
                  <a:srgbClr val="000000"/>
                </a:solidFill>
                <a:round/>
                <a:headEnd/>
                <a:tailEnd/>
              </a:ln>
            </p:spPr>
          </p:cxnSp>
        </p:grpSp>
      </p:grpSp>
      <p:sp>
        <p:nvSpPr>
          <p:cNvPr id="24" name="Rectangle 1"/>
          <p:cNvSpPr>
            <a:spLocks noChangeArrowheads="1"/>
          </p:cNvSpPr>
          <p:nvPr/>
        </p:nvSpPr>
        <p:spPr bwMode="auto">
          <a:xfrm>
            <a:off x="1207897" y="4162961"/>
            <a:ext cx="6681637" cy="132343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1000 (t=0) + </a:t>
            </a:r>
            <a:r>
              <a:rPr kumimoji="0" lang="fr-FR" sz="2800" b="1" i="0" u="none" strike="noStrike" cap="none" normalizeH="0" baseline="0" dirty="0" smtClean="0">
                <a:ln>
                  <a:noFill/>
                </a:ln>
                <a:solidFill>
                  <a:srgbClr val="006600"/>
                </a:solidFill>
                <a:effectLst/>
                <a:latin typeface="Times New Roman" pitchFamily="18" charset="0"/>
                <a:ea typeface="Calibri" pitchFamily="34" charset="0"/>
                <a:cs typeface="Times New Roman" pitchFamily="18" charset="0"/>
              </a:rPr>
              <a:t>1000(t=1</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1000</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fr-FR" sz="28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1000</a:t>
            </a:r>
            <a:r>
              <a:rPr lang="fr-FR" sz="2800" b="1" dirty="0" smtClean="0">
                <a:solidFill>
                  <a:schemeClr val="bg1"/>
                </a:solidFill>
                <a:latin typeface="Times New Roman" pitchFamily="18" charset="0"/>
                <a:ea typeface="Calibri" pitchFamily="34" charset="0"/>
                <a:cs typeface="Times New Roman" pitchFamily="18" charset="0"/>
              </a:rPr>
              <a:t>(</a:t>
            </a:r>
            <a:r>
              <a:rPr lang="fr-FR" sz="2800" b="1" dirty="0" smtClean="0">
                <a:solidFill>
                  <a:schemeClr val="bg1"/>
                </a:solidFill>
              </a:rPr>
              <a:t>1.10)</a:t>
            </a:r>
            <a:r>
              <a:rPr lang="fr-FR" sz="2800" b="1" baseline="30000" dirty="0" smtClean="0">
                <a:solidFill>
                  <a:schemeClr val="bg1"/>
                </a:solidFill>
              </a:rPr>
              <a:t>-1</a:t>
            </a:r>
            <a:endParaRPr lang="fr-FR" sz="2800" b="1" dirty="0" smtClean="0">
              <a:solidFill>
                <a:schemeClr val="bg1"/>
              </a:solidFill>
            </a:endParaRPr>
          </a:p>
          <a:p>
            <a:pPr marL="0" marR="0" lvl="0" indent="0" algn="l" defTabSz="914400" eaLnBrk="1" fontAlgn="base" latinLnBrk="0" hangingPunct="1">
              <a:lnSpc>
                <a:spcPct val="100000"/>
              </a:lnSpc>
              <a:spcBef>
                <a:spcPct val="0"/>
              </a:spcBef>
              <a:spcAft>
                <a:spcPct val="0"/>
              </a:spcAft>
              <a:buClrTx/>
              <a:buSzTx/>
              <a:buFontTx/>
              <a:buNone/>
              <a:tabLst/>
            </a:pPr>
            <a:r>
              <a:rPr kumimoji="0" lang="fr-FR" sz="26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=1000+</a:t>
            </a:r>
            <a:r>
              <a:rPr kumimoji="0" lang="fr-FR" sz="2600" b="1" i="0" u="none" strike="noStrike" cap="none" normalizeH="0" dirty="0" smtClean="0">
                <a:ln>
                  <a:noFill/>
                </a:ln>
                <a:solidFill>
                  <a:srgbClr val="006600"/>
                </a:solidFill>
                <a:effectLst/>
                <a:latin typeface="Times New Roman" pitchFamily="18" charset="0"/>
                <a:ea typeface="Calibri" pitchFamily="34" charset="0"/>
                <a:cs typeface="Times New Roman" pitchFamily="18" charset="0"/>
              </a:rPr>
              <a:t>909.09</a:t>
            </a:r>
          </a:p>
          <a:p>
            <a:pPr marL="0" marR="0" lvl="0" indent="0" algn="l" defTabSz="914400" eaLnBrk="1" fontAlgn="base" latinLnBrk="0" hangingPunct="1">
              <a:lnSpc>
                <a:spcPct val="100000"/>
              </a:lnSpc>
              <a:spcBef>
                <a:spcPct val="0"/>
              </a:spcBef>
              <a:spcAft>
                <a:spcPct val="0"/>
              </a:spcAft>
              <a:buClrTx/>
              <a:buSzTx/>
              <a:buFontTx/>
              <a:buNone/>
              <a:tabLst/>
            </a:pPr>
            <a:r>
              <a:rPr lang="fr-FR" sz="2600" b="1" dirty="0" smtClean="0">
                <a:solidFill>
                  <a:schemeClr val="bg1"/>
                </a:solidFill>
                <a:latin typeface="Times New Roman" pitchFamily="18" charset="0"/>
                <a:ea typeface="Calibri" pitchFamily="34" charset="0"/>
                <a:cs typeface="Times New Roman" pitchFamily="18" charset="0"/>
              </a:rPr>
              <a:t>                                      </a:t>
            </a:r>
            <a:r>
              <a:rPr kumimoji="0" lang="fr-FR" sz="26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a:t>
            </a:r>
            <a:r>
              <a:rPr kumimoji="0" lang="fr-FR" sz="26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1909.09 (t=0)</a:t>
            </a:r>
            <a:r>
              <a:rPr kumimoji="0" lang="ar-DZ" sz="26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 قيمة حالية</a:t>
            </a:r>
            <a:endParaRPr kumimoji="0" lang="fr-FR" sz="26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26" name="Rectangle 25"/>
          <p:cNvSpPr/>
          <p:nvPr/>
        </p:nvSpPr>
        <p:spPr>
          <a:xfrm>
            <a:off x="381000" y="5599093"/>
            <a:ext cx="8305800" cy="954107"/>
          </a:xfrm>
          <a:prstGeom prst="rect">
            <a:avLst/>
          </a:prstGeom>
        </p:spPr>
        <p:txBody>
          <a:bodyPr wrap="square">
            <a:spAutoFit/>
          </a:bodyPr>
          <a:lstStyle/>
          <a:p>
            <a:pPr algn="just" rtl="1"/>
            <a:r>
              <a:rPr lang="ar-DZ" sz="2800" b="1" dirty="0" smtClean="0">
                <a:solidFill>
                  <a:schemeClr val="bg1"/>
                </a:solidFill>
                <a:latin typeface="Times New Roman" pitchFamily="18" charset="0"/>
                <a:ea typeface="Calibri" pitchFamily="34" charset="0"/>
                <a:cs typeface="Times New Roman" pitchFamily="18" charset="0"/>
              </a:rPr>
              <a:t>مبلغ 1000 يتحقق بعد سنة يساوي 909.09 فقط بالنسبة للمستثمر الآن:  </a:t>
            </a:r>
            <a:r>
              <a:rPr lang="ar-DZ" sz="2800" b="1" dirty="0" smtClean="0">
                <a:solidFill>
                  <a:srgbClr val="FF0000"/>
                </a:solidFill>
                <a:latin typeface="Times New Roman" pitchFamily="18" charset="0"/>
                <a:ea typeface="Calibri" pitchFamily="34" charset="0"/>
                <a:cs typeface="Times New Roman" pitchFamily="18" charset="0"/>
              </a:rPr>
              <a:t>المبلغ المتحقق في المستقبل تنخفض قيمته في الحاضر</a:t>
            </a:r>
            <a:r>
              <a:rPr lang="ar-DZ" sz="2800" b="1" dirty="0" smtClean="0">
                <a:solidFill>
                  <a:schemeClr val="bg1"/>
                </a:solidFill>
                <a:latin typeface="Times New Roman" pitchFamily="18" charset="0"/>
                <a:ea typeface="Calibri" pitchFamily="34" charset="0"/>
                <a:cs typeface="Times New Roman" pitchFamily="18" charset="0"/>
              </a:rPr>
              <a:t>.</a:t>
            </a:r>
            <a:endParaRPr lang="fr-FR" sz="2800" dirty="0"/>
          </a:p>
        </p:txBody>
      </p:sp>
      <p:sp>
        <p:nvSpPr>
          <p:cNvPr id="27" name="Text Box 4"/>
          <p:cNvSpPr txBox="1">
            <a:spLocks noChangeArrowheads="1"/>
          </p:cNvSpPr>
          <p:nvPr/>
        </p:nvSpPr>
        <p:spPr bwMode="auto">
          <a:xfrm>
            <a:off x="228600" y="1676400"/>
            <a:ext cx="1371600" cy="419233"/>
          </a:xfrm>
          <a:prstGeom prst="rect">
            <a:avLst/>
          </a:prstGeom>
          <a:solidFill>
            <a:schemeClr val="tx1"/>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قيمة حالية</a:t>
            </a:r>
            <a:endParaRPr kumimoji="0" lang="fr-FR" sz="2400" b="0" i="0" u="none" strike="noStrike" cap="none" normalizeH="0" baseline="0" dirty="0" smtClean="0">
              <a:ln>
                <a:noFill/>
              </a:ln>
              <a:solidFill>
                <a:srgbClr val="FF0000"/>
              </a:solidFill>
              <a:effectLst/>
              <a:latin typeface="Arial" pitchFamily="34" charset="0"/>
              <a:cs typeface="Arial" pitchFamily="34" charset="0"/>
            </a:endParaRPr>
          </a:p>
        </p:txBody>
      </p:sp>
      <p:sp>
        <p:nvSpPr>
          <p:cNvPr id="28" name="Text Box 4"/>
          <p:cNvSpPr txBox="1">
            <a:spLocks noChangeArrowheads="1"/>
          </p:cNvSpPr>
          <p:nvPr/>
        </p:nvSpPr>
        <p:spPr bwMode="auto">
          <a:xfrm>
            <a:off x="304800" y="3505200"/>
            <a:ext cx="1295400" cy="419233"/>
          </a:xfrm>
          <a:prstGeom prst="rect">
            <a:avLst/>
          </a:prstGeom>
          <a:solidFill>
            <a:schemeClr val="tx1"/>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قيمة حالية</a:t>
            </a:r>
            <a:endParaRPr kumimoji="0" lang="fr-FR" sz="2400" b="0"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1"/>
          <p:cNvSpPr>
            <a:spLocks noChangeArrowheads="1"/>
          </p:cNvSpPr>
          <p:nvPr/>
        </p:nvSpPr>
        <p:spPr bwMode="auto">
          <a:xfrm>
            <a:off x="304800" y="1184970"/>
            <a:ext cx="85344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chemeClr val="bg1"/>
                </a:solidFill>
                <a:effectLst/>
                <a:latin typeface="Simplified Arabic"/>
                <a:ea typeface="Calibri" pitchFamily="34" charset="0"/>
                <a:cs typeface="Arial" pitchFamily="34" charset="0"/>
              </a:rPr>
              <a:t>    لا يصح مقارنة مبلغين لفترتين مختلفين، إذ لابد أن تكون عملية المقارنة بينهما</a:t>
            </a:r>
            <a:r>
              <a:rPr kumimoji="0" lang="ar-DZ" sz="3200" b="1" i="0" u="none" strike="noStrike" cap="none" normalizeH="0" dirty="0" smtClean="0">
                <a:ln>
                  <a:noFill/>
                </a:ln>
                <a:solidFill>
                  <a:schemeClr val="bg1"/>
                </a:solidFill>
                <a:effectLst/>
                <a:latin typeface="Simplified Arabic"/>
                <a:ea typeface="Calibri" pitchFamily="34" charset="0"/>
                <a:cs typeface="Arial" pitchFamily="34" charset="0"/>
              </a:rPr>
              <a:t> </a:t>
            </a:r>
            <a:r>
              <a:rPr kumimoji="0" lang="ar-DZ" sz="3200" b="1" i="0" u="none" strike="noStrike" cap="none" normalizeH="0" baseline="0" dirty="0" smtClean="0">
                <a:ln>
                  <a:noFill/>
                </a:ln>
                <a:solidFill>
                  <a:schemeClr val="bg1"/>
                </a:solidFill>
                <a:effectLst/>
                <a:latin typeface="Simplified Arabic"/>
                <a:ea typeface="Calibri" pitchFamily="34" charset="0"/>
                <a:cs typeface="Arial" pitchFamily="34" charset="0"/>
              </a:rPr>
              <a:t>في نفس الزمن( توحيد الزمن)</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5" name="Rectangle 4"/>
          <p:cNvSpPr/>
          <p:nvPr/>
        </p:nvSpPr>
        <p:spPr>
          <a:xfrm>
            <a:off x="7543800" y="457200"/>
            <a:ext cx="1148071" cy="646331"/>
          </a:xfrm>
          <a:prstGeom prst="rect">
            <a:avLst/>
          </a:prstGeom>
        </p:spPr>
        <p:txBody>
          <a:bodyPr wrap="none">
            <a:spAutoFit/>
          </a:bodyPr>
          <a:lstStyle/>
          <a:p>
            <a:r>
              <a:rPr lang="ar-DZ" sz="3600" b="1" dirty="0" smtClean="0">
                <a:solidFill>
                  <a:srgbClr val="FF0000"/>
                </a:solidFill>
                <a:latin typeface="Simplified Arabic"/>
                <a:ea typeface="Calibri" pitchFamily="34" charset="0"/>
                <a:cs typeface="Arial" pitchFamily="34" charset="0"/>
              </a:rPr>
              <a:t>نتيجة:</a:t>
            </a:r>
            <a:endParaRPr lang="fr-FR" sz="3600" dirty="0">
              <a:solidFill>
                <a:srgbClr val="FF0000"/>
              </a:solidFill>
            </a:endParaRPr>
          </a:p>
        </p:txBody>
      </p:sp>
      <p:sp>
        <p:nvSpPr>
          <p:cNvPr id="6" name="Rectangle 1"/>
          <p:cNvSpPr>
            <a:spLocks noChangeArrowheads="1"/>
          </p:cNvSpPr>
          <p:nvPr/>
        </p:nvSpPr>
        <p:spPr bwMode="auto">
          <a:xfrm>
            <a:off x="228600" y="3301425"/>
            <a:ext cx="85344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
                <a:srgbClr val="FF0000"/>
              </a:buClr>
              <a:buSzTx/>
              <a:buFont typeface="Wingdings" pitchFamily="2" charset="2"/>
              <a:buChar char="ü"/>
              <a:tabLst/>
            </a:pP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حساب القيمة الحالية لمبلغ:</a:t>
            </a:r>
            <a:r>
              <a:rPr kumimoji="0" lang="ar-DZ" sz="32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التحيين</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Actualisation</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ar-DZ" sz="3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95234" name="Rectangle 2"/>
          <p:cNvSpPr>
            <a:spLocks noChangeArrowheads="1"/>
          </p:cNvSpPr>
          <p:nvPr/>
        </p:nvSpPr>
        <p:spPr bwMode="auto">
          <a:xfrm>
            <a:off x="381001" y="2514600"/>
            <a:ext cx="8381999"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763" marR="0" lvl="0" indent="11113" algn="justLow" defTabSz="914400" rtl="1" eaLnBrk="1" fontAlgn="base" latinLnBrk="0" hangingPunct="1">
              <a:lnSpc>
                <a:spcPct val="100000"/>
              </a:lnSpc>
              <a:spcBef>
                <a:spcPct val="0"/>
              </a:spcBef>
              <a:spcAft>
                <a:spcPct val="0"/>
              </a:spcAft>
              <a:buClr>
                <a:srgbClr val="FF0000"/>
              </a:buClr>
              <a:buSzTx/>
              <a:buFont typeface="Wingdings" pitchFamily="2" charset="2"/>
              <a:buChar char="ü"/>
              <a:tabLst/>
            </a:pPr>
            <a:r>
              <a:rPr kumimoji="0" lang="ar-DZ" sz="3200" b="1" i="0" u="none" strike="noStrike" cap="none" normalizeH="0" baseline="0" dirty="0" smtClean="0">
                <a:ln>
                  <a:noFill/>
                </a:ln>
                <a:solidFill>
                  <a:schemeClr val="bg1"/>
                </a:solidFill>
                <a:effectLst/>
                <a:latin typeface="Simplified Arabic"/>
                <a:ea typeface="Calibri" pitchFamily="34" charset="0"/>
                <a:cs typeface="Arial" pitchFamily="34" charset="0"/>
              </a:rPr>
              <a:t>حساب القيمة المستقبلية لمبلغ:</a:t>
            </a:r>
            <a:r>
              <a:rPr kumimoji="0" lang="ar-DZ" sz="3200" b="1" i="0" u="none" strike="noStrike" cap="none" normalizeH="0" dirty="0" smtClean="0">
                <a:ln>
                  <a:noFill/>
                </a:ln>
                <a:solidFill>
                  <a:schemeClr val="bg1"/>
                </a:solidFill>
                <a:effectLst/>
                <a:latin typeface="Simplified Arabic"/>
                <a:ea typeface="Calibri" pitchFamily="34" charset="0"/>
                <a:cs typeface="Arial" pitchFamily="34" charset="0"/>
              </a:rPr>
              <a:t> </a:t>
            </a:r>
            <a:r>
              <a:rPr kumimoji="0" lang="ar-DZ" sz="3200" b="1" i="0" u="none" strike="noStrike" cap="none" normalizeH="0" baseline="0" dirty="0" err="1" smtClean="0">
                <a:ln>
                  <a:noFill/>
                </a:ln>
                <a:solidFill>
                  <a:srgbClr val="FF0000"/>
                </a:solidFill>
                <a:effectLst/>
                <a:latin typeface="Simplified Arabic"/>
                <a:ea typeface="Calibri" pitchFamily="34" charset="0"/>
                <a:cs typeface="Arial" pitchFamily="34" charset="0"/>
              </a:rPr>
              <a:t>الرسملة</a:t>
            </a:r>
            <a:r>
              <a:rPr kumimoji="0" lang="fr-FR"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Capitalisation</a:t>
            </a:r>
            <a:r>
              <a:rPr kumimoji="0" lang="fr-FR" sz="3200" b="1" i="0" u="none" strike="noStrike" cap="none" normalizeH="0" baseline="0" dirty="0" smtClean="0">
                <a:ln>
                  <a:noFill/>
                </a:ln>
                <a:solidFill>
                  <a:schemeClr val="bg1"/>
                </a:solidFill>
                <a:effectLst/>
                <a:latin typeface="Simplified Arabic"/>
                <a:ea typeface="Calibri" pitchFamily="34" charset="0"/>
                <a:cs typeface="Arial" pitchFamily="34" charset="0"/>
              </a:rPr>
              <a:t> </a:t>
            </a:r>
            <a:r>
              <a:rPr kumimoji="0" lang="ar-DZ" sz="3200" b="1" i="0" u="none" strike="noStrike" cap="none" normalizeH="0" baseline="0" dirty="0" smtClean="0">
                <a:ln>
                  <a:noFill/>
                </a:ln>
                <a:solidFill>
                  <a:schemeClr val="bg1"/>
                </a:solidFill>
                <a:effectLst/>
                <a:latin typeface="Simplified Arabic"/>
                <a:ea typeface="Calibri" pitchFamily="34" charset="0"/>
                <a:cs typeface="Arial" pitchFamily="34" charset="0"/>
              </a:rPr>
              <a:t>. </a:t>
            </a:r>
            <a:endParaRPr kumimoji="0" lang="ar-DZ"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10" name="Rectangle 9"/>
          <p:cNvSpPr/>
          <p:nvPr/>
        </p:nvSpPr>
        <p:spPr>
          <a:xfrm>
            <a:off x="304800" y="4114800"/>
            <a:ext cx="8458200" cy="523220"/>
          </a:xfrm>
          <a:prstGeom prst="rect">
            <a:avLst/>
          </a:prstGeom>
        </p:spPr>
        <p:txBody>
          <a:bodyPr wrap="square">
            <a:spAutoFit/>
          </a:bodyPr>
          <a:lstStyle/>
          <a:p>
            <a:pPr algn="just" rtl="1">
              <a:buFont typeface="Wingdings" pitchFamily="2" charset="2"/>
              <a:buChar char="ü"/>
            </a:pPr>
            <a:r>
              <a:rPr lang="ar-DZ" sz="2800" b="1" dirty="0" smtClean="0">
                <a:solidFill>
                  <a:schemeClr val="bg1"/>
                </a:solidFill>
                <a:latin typeface="Simplified Arabic"/>
                <a:ea typeface="Calibri" pitchFamily="34" charset="0"/>
                <a:cs typeface="Arial" pitchFamily="34" charset="0"/>
              </a:rPr>
              <a:t>لكل مبلغ مالي قيمتان: </a:t>
            </a:r>
            <a:r>
              <a:rPr lang="ar-DZ" sz="2800" b="1" dirty="0" smtClean="0">
                <a:solidFill>
                  <a:srgbClr val="FF0000"/>
                </a:solidFill>
                <a:latin typeface="Simplified Arabic"/>
                <a:ea typeface="Calibri" pitchFamily="34" charset="0"/>
                <a:cs typeface="Arial" pitchFamily="34" charset="0"/>
              </a:rPr>
              <a:t>قيمة حالية وقيمة مستقبلية</a:t>
            </a:r>
            <a:r>
              <a:rPr lang="ar-DZ" sz="2800" b="1" dirty="0" smtClean="0">
                <a:solidFill>
                  <a:schemeClr val="bg1"/>
                </a:solidFill>
                <a:latin typeface="Simplified Arabic"/>
                <a:ea typeface="Calibri" pitchFamily="34" charset="0"/>
                <a:cs typeface="Arial" pitchFamily="34" charset="0"/>
              </a:rPr>
              <a:t>. </a:t>
            </a:r>
            <a:endParaRPr lang="fr-FR" sz="2800" dirty="0">
              <a:solidFill>
                <a:schemeClr val="bg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p:cNvSpPr>
            <a:spLocks noChangeArrowheads="1"/>
          </p:cNvSpPr>
          <p:nvPr/>
        </p:nvSpPr>
        <p:spPr bwMode="auto">
          <a:xfrm>
            <a:off x="304800" y="609600"/>
            <a:ext cx="8382000" cy="27392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مثال:</a:t>
            </a:r>
            <a:endParaRPr kumimoji="0" lang="fr-FR" sz="3200" b="1"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إذا كان أمامك فرصة استثمارية، تحصل من خلالها على مبلغ 12000 بعد 5 سنوات من اليوم، وإذا كان يمكنك الحصول على عائد 8 % في </a:t>
            </a:r>
            <a:r>
              <a:rPr kumimoji="0" lang="ar-DZ" sz="28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استثمار</a:t>
            </a:r>
            <a:r>
              <a:rPr kumimoji="0" lang="fr-FR" sz="2800" b="1" i="0" u="none" strike="noStrike" cap="none" normalizeH="0" dirty="0" smtClean="0">
                <a:ln>
                  <a:noFill/>
                </a:ln>
                <a:solidFill>
                  <a:srgbClr val="C00000"/>
                </a:solidFill>
                <a:effectLst/>
                <a:latin typeface="Times New Roman" pitchFamily="18" charset="0"/>
                <a:ea typeface="Calibri" pitchFamily="34" charset="0"/>
                <a:cs typeface="Times New Roman" pitchFamily="18" charset="0"/>
              </a:rPr>
              <a:t> </a:t>
            </a:r>
            <a:r>
              <a:rPr kumimoji="0" lang="ar-DZ" sz="2800" b="1" i="0" u="none" strike="noStrike" cap="none" normalizeH="0" dirty="0" smtClean="0">
                <a:ln>
                  <a:noFill/>
                </a:ln>
                <a:solidFill>
                  <a:srgbClr val="C00000"/>
                </a:solidFill>
                <a:effectLst/>
                <a:latin typeface="Times New Roman" pitchFamily="18" charset="0"/>
                <a:ea typeface="Calibri" pitchFamily="34" charset="0"/>
                <a:cs typeface="Times New Roman" pitchFamily="18" charset="0"/>
              </a:rPr>
              <a:t> آخر</a:t>
            </a:r>
            <a:r>
              <a:rPr kumimoji="0" lang="ar-DZ" sz="28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بنفس درجة المخاطرة.</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المطلوب: </a:t>
            </a:r>
          </a:p>
          <a:p>
            <a:pPr marL="0" marR="0" lvl="0" indent="0" algn="just" defTabSz="914400" rtl="1" eaLnBrk="0" fontAlgn="base" latinLnBrk="0" hangingPunct="0">
              <a:lnSpc>
                <a:spcPct val="100000"/>
              </a:lnSpc>
              <a:spcBef>
                <a:spcPct val="0"/>
              </a:spcBef>
              <a:spcAft>
                <a:spcPct val="0"/>
              </a:spcAft>
              <a:buClrTx/>
              <a:buSzTx/>
              <a:buFontTx/>
              <a:buNone/>
              <a:tabLst/>
            </a:pPr>
            <a:r>
              <a:rPr lang="ar-DZ" sz="2800" b="1" dirty="0" smtClean="0">
                <a:solidFill>
                  <a:srgbClr val="FF0000"/>
                </a:solidFill>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ماهو أكبر مبلغ يمكن أن </a:t>
            </a:r>
            <a:r>
              <a:rPr kumimoji="0" lang="ar-DZ" sz="28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تدفعه </a:t>
            </a:r>
            <a:r>
              <a:rPr lang="ar-DZ" sz="2800" b="1" dirty="0" smtClean="0">
                <a:solidFill>
                  <a:srgbClr val="C00000"/>
                </a:solidFill>
                <a:latin typeface="Times New Roman" pitchFamily="18" charset="0"/>
                <a:ea typeface="Calibri" pitchFamily="34" charset="0"/>
                <a:cs typeface="Times New Roman" pitchFamily="18" charset="0"/>
              </a:rPr>
              <a:t>الآن</a:t>
            </a:r>
            <a:r>
              <a:rPr kumimoji="0" lang="ar-DZ" sz="28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لقاء هذا الاستثمار؟</a:t>
            </a:r>
            <a:endParaRPr kumimoji="0" lang="ar-DZ" sz="2800" b="1" i="0" u="none" strike="noStrike" cap="none" normalizeH="0" baseline="0" dirty="0" smtClean="0">
              <a:ln>
                <a:noFill/>
              </a:ln>
              <a:solidFill>
                <a:schemeClr val="bg1"/>
              </a:solidFill>
              <a:effectLst/>
              <a:latin typeface="Arial" pitchFamily="34" charset="0"/>
              <a:cs typeface="Arial" pitchFamily="34" charset="0"/>
            </a:endParaRPr>
          </a:p>
        </p:txBody>
      </p:sp>
      <p:grpSp>
        <p:nvGrpSpPr>
          <p:cNvPr id="2" name="Group 2"/>
          <p:cNvGrpSpPr>
            <a:grpSpLocks/>
          </p:cNvGrpSpPr>
          <p:nvPr/>
        </p:nvGrpSpPr>
        <p:grpSpPr bwMode="auto">
          <a:xfrm>
            <a:off x="457200" y="3720168"/>
            <a:ext cx="7848600" cy="785495"/>
            <a:chOff x="2790" y="4560"/>
            <a:chExt cx="6915" cy="1237"/>
          </a:xfrm>
        </p:grpSpPr>
        <p:sp>
          <p:nvSpPr>
            <p:cNvPr id="134147" name="Text Box 3"/>
            <p:cNvSpPr txBox="1">
              <a:spLocks noChangeArrowheads="1"/>
            </p:cNvSpPr>
            <p:nvPr/>
          </p:nvSpPr>
          <p:spPr bwMode="auto">
            <a:xfrm>
              <a:off x="2790" y="4560"/>
              <a:ext cx="1560" cy="757"/>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M(t=0)= ?</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34148" name="AutoShape 4"/>
            <p:cNvCxnSpPr>
              <a:cxnSpLocks noChangeShapeType="1"/>
            </p:cNvCxnSpPr>
            <p:nvPr/>
          </p:nvCxnSpPr>
          <p:spPr bwMode="auto">
            <a:xfrm flipH="1">
              <a:off x="4350" y="4957"/>
              <a:ext cx="2925" cy="0"/>
            </a:xfrm>
            <a:prstGeom prst="straightConnector1">
              <a:avLst/>
            </a:prstGeom>
            <a:noFill/>
            <a:ln w="38100">
              <a:solidFill>
                <a:srgbClr val="000000"/>
              </a:solidFill>
              <a:round/>
              <a:headEnd/>
              <a:tailEnd type="triangle" w="med" len="med"/>
            </a:ln>
          </p:spPr>
        </p:cxnSp>
        <p:sp>
          <p:nvSpPr>
            <p:cNvPr id="134149" name="Text Box 5"/>
            <p:cNvSpPr txBox="1">
              <a:spLocks noChangeArrowheads="1"/>
            </p:cNvSpPr>
            <p:nvPr/>
          </p:nvSpPr>
          <p:spPr bwMode="auto">
            <a:xfrm>
              <a:off x="7365" y="4560"/>
              <a:ext cx="2340" cy="757"/>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M(t=5)= 12000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34150" name="Text Box 6"/>
            <p:cNvSpPr txBox="1">
              <a:spLocks noChangeArrowheads="1"/>
            </p:cNvSpPr>
            <p:nvPr/>
          </p:nvSpPr>
          <p:spPr bwMode="auto">
            <a:xfrm>
              <a:off x="5205" y="5115"/>
              <a:ext cx="1335" cy="682"/>
            </a:xfrm>
            <a:prstGeom prst="rect">
              <a:avLst/>
            </a:prstGeom>
            <a:solidFill>
              <a:srgbClr val="33CCCC"/>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خصم 8 %</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grpSp>
      <p:grpSp>
        <p:nvGrpSpPr>
          <p:cNvPr id="3" name="Group 7"/>
          <p:cNvGrpSpPr>
            <a:grpSpLocks/>
          </p:cNvGrpSpPr>
          <p:nvPr/>
        </p:nvGrpSpPr>
        <p:grpSpPr bwMode="auto">
          <a:xfrm>
            <a:off x="2286000" y="4876800"/>
            <a:ext cx="4191542" cy="990600"/>
            <a:chOff x="2625" y="5370"/>
            <a:chExt cx="3257" cy="741"/>
          </a:xfrm>
        </p:grpSpPr>
        <p:sp>
          <p:nvSpPr>
            <p:cNvPr id="134152" name="Text Box 8"/>
            <p:cNvSpPr txBox="1">
              <a:spLocks noChangeArrowheads="1"/>
            </p:cNvSpPr>
            <p:nvPr/>
          </p:nvSpPr>
          <p:spPr bwMode="auto">
            <a:xfrm>
              <a:off x="3825" y="5370"/>
              <a:ext cx="1125"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12000</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134153" name="Text Box 9"/>
            <p:cNvSpPr txBox="1">
              <a:spLocks noChangeArrowheads="1"/>
            </p:cNvSpPr>
            <p:nvPr/>
          </p:nvSpPr>
          <p:spPr bwMode="auto">
            <a:xfrm>
              <a:off x="3855" y="5745"/>
              <a:ext cx="1020" cy="36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(1.08)</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5</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34154" name="AutoShape 10"/>
            <p:cNvCxnSpPr>
              <a:cxnSpLocks noChangeShapeType="1"/>
            </p:cNvCxnSpPr>
            <p:nvPr/>
          </p:nvCxnSpPr>
          <p:spPr bwMode="auto">
            <a:xfrm>
              <a:off x="3888" y="5745"/>
              <a:ext cx="870" cy="1"/>
            </a:xfrm>
            <a:prstGeom prst="straightConnector1">
              <a:avLst/>
            </a:prstGeom>
            <a:noFill/>
            <a:ln w="38100">
              <a:solidFill>
                <a:srgbClr val="000000"/>
              </a:solidFill>
              <a:round/>
              <a:headEnd/>
              <a:tailEnd/>
            </a:ln>
          </p:spPr>
        </p:cxnSp>
        <p:sp>
          <p:nvSpPr>
            <p:cNvPr id="134155" name="Text Box 11"/>
            <p:cNvSpPr txBox="1">
              <a:spLocks noChangeArrowheads="1"/>
            </p:cNvSpPr>
            <p:nvPr/>
          </p:nvSpPr>
          <p:spPr bwMode="auto">
            <a:xfrm>
              <a:off x="2625" y="5535"/>
              <a:ext cx="1303"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M(t=0)=</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134156" name="Text Box 12"/>
            <p:cNvSpPr txBox="1">
              <a:spLocks noChangeArrowheads="1"/>
            </p:cNvSpPr>
            <p:nvPr/>
          </p:nvSpPr>
          <p:spPr bwMode="auto">
            <a:xfrm>
              <a:off x="4874" y="5541"/>
              <a:ext cx="1008"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8167</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grpSp>
      <p:sp>
        <p:nvSpPr>
          <p:cNvPr id="14" name="Rectangle 13"/>
          <p:cNvSpPr/>
          <p:nvPr/>
        </p:nvSpPr>
        <p:spPr>
          <a:xfrm>
            <a:off x="914400" y="4353580"/>
            <a:ext cx="902811" cy="523220"/>
          </a:xfrm>
          <a:prstGeom prst="rect">
            <a:avLst/>
          </a:prstGeom>
        </p:spPr>
        <p:txBody>
          <a:bodyPr wrap="none">
            <a:spAutoFit/>
          </a:bodyPr>
          <a:lstStyle/>
          <a:p>
            <a:r>
              <a:rPr lang="fr-FR" sz="2800" b="1" dirty="0" smtClean="0">
                <a:solidFill>
                  <a:schemeClr val="bg1"/>
                </a:solidFill>
                <a:latin typeface="Times New Roman" pitchFamily="18" charset="0"/>
                <a:ea typeface="Arial" pitchFamily="34" charset="0"/>
                <a:cs typeface="Arial" pitchFamily="34" charset="0"/>
              </a:rPr>
              <a:t>8167</a:t>
            </a:r>
            <a:endParaRPr lang="fr-FR" dirty="0"/>
          </a:p>
        </p:txBody>
      </p:sp>
      <p:sp>
        <p:nvSpPr>
          <p:cNvPr id="15" name="Rectangle 14"/>
          <p:cNvSpPr/>
          <p:nvPr/>
        </p:nvSpPr>
        <p:spPr>
          <a:xfrm>
            <a:off x="2661071" y="5953780"/>
            <a:ext cx="6231193" cy="523220"/>
          </a:xfrm>
          <a:prstGeom prst="rect">
            <a:avLst/>
          </a:prstGeom>
        </p:spPr>
        <p:txBody>
          <a:bodyPr wrap="none">
            <a:spAutoFit/>
          </a:bodyPr>
          <a:lstStyle/>
          <a:p>
            <a:pPr algn="r" rtl="1"/>
            <a:r>
              <a:rPr lang="ar-DZ" sz="2800" b="1" dirty="0" smtClean="0">
                <a:solidFill>
                  <a:srgbClr val="C00000"/>
                </a:solidFill>
                <a:latin typeface="Times New Roman" pitchFamily="18" charset="0"/>
                <a:ea typeface="Arial" pitchFamily="34" charset="0"/>
              </a:rPr>
              <a:t>تدفع الآن 8167، </a:t>
            </a:r>
            <a:r>
              <a:rPr lang="ar-DZ" sz="2800" b="1" dirty="0" smtClean="0">
                <a:solidFill>
                  <a:schemeClr val="bg1"/>
                </a:solidFill>
                <a:latin typeface="Times New Roman" pitchFamily="18" charset="0"/>
                <a:ea typeface="Arial" pitchFamily="34" charset="0"/>
              </a:rPr>
              <a:t>لأن: 8167(</a:t>
            </a:r>
            <a:r>
              <a:rPr lang="fr-FR" sz="2800" b="1" dirty="0" smtClean="0">
                <a:solidFill>
                  <a:schemeClr val="bg1"/>
                </a:solidFill>
                <a:latin typeface="Times New Roman" pitchFamily="18" charset="0"/>
                <a:ea typeface="Arial" pitchFamily="34" charset="0"/>
              </a:rPr>
              <a:t>t=0</a:t>
            </a:r>
            <a:r>
              <a:rPr lang="ar-DZ" sz="2800" b="1" dirty="0" smtClean="0">
                <a:solidFill>
                  <a:schemeClr val="bg1"/>
                </a:solidFill>
                <a:latin typeface="Times New Roman" pitchFamily="18" charset="0"/>
                <a:ea typeface="Arial" pitchFamily="34" charset="0"/>
              </a:rPr>
              <a:t>)= 12000(</a:t>
            </a:r>
            <a:r>
              <a:rPr lang="fr-FR" sz="2800" b="1" dirty="0" smtClean="0">
                <a:solidFill>
                  <a:schemeClr val="bg1"/>
                </a:solidFill>
                <a:latin typeface="Times New Roman" pitchFamily="18" charset="0"/>
                <a:ea typeface="Arial" pitchFamily="34" charset="0"/>
              </a:rPr>
              <a:t>t=5</a:t>
            </a:r>
            <a:r>
              <a:rPr lang="ar-DZ" sz="2800" b="1" dirty="0" smtClean="0">
                <a:solidFill>
                  <a:schemeClr val="bg1"/>
                </a:solidFill>
                <a:latin typeface="Times New Roman" pitchFamily="18" charset="0"/>
                <a:ea typeface="Arial" pitchFamily="34" charset="0"/>
              </a:rPr>
              <a:t>)</a:t>
            </a:r>
            <a:endParaRPr lang="fr-F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8" name="Rectangle 10"/>
          <p:cNvSpPr>
            <a:spLocks noChangeArrowheads="1"/>
          </p:cNvSpPr>
          <p:nvPr/>
        </p:nvSpPr>
        <p:spPr bwMode="auto">
          <a:xfrm>
            <a:off x="381000" y="1155918"/>
            <a:ext cx="83820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rPr>
              <a:t>    القيمة الزمنية للنقود هي حجر الزاوية في المالية الحديثة، وتعني أن </a:t>
            </a:r>
            <a:r>
              <a:rPr kumimoji="0" lang="ar-DZ" sz="2800" b="1" i="0" u="none" strike="noStrike" cap="none" normalizeH="0" baseline="0" dirty="0" smtClean="0">
                <a:ln>
                  <a:noFill/>
                </a:ln>
                <a:solidFill>
                  <a:srgbClr val="C00000"/>
                </a:solidFill>
                <a:effectLst/>
                <a:latin typeface="Times New Roman" pitchFamily="18" charset="0"/>
                <a:ea typeface="Calibri" pitchFamily="34" charset="0"/>
              </a:rPr>
              <a:t>مبلغ 1000 دج اليوم لا يساوي 1000 دج بعد سنة</a:t>
            </a:r>
            <a:r>
              <a:rPr kumimoji="0" lang="ar-DZ" sz="2800" b="1" i="0" u="none" strike="noStrike" cap="none" normalizeH="0" baseline="0" dirty="0" smtClean="0">
                <a:ln>
                  <a:noFill/>
                </a:ln>
                <a:solidFill>
                  <a:schemeClr val="bg1"/>
                </a:solidFill>
                <a:effectLst/>
                <a:latin typeface="Times New Roman" pitchFamily="18" charset="0"/>
                <a:ea typeface="Calibri" pitchFamily="34" charset="0"/>
              </a:rPr>
              <a:t>، لأن الشخص الرشيد يفضل الأول على الثاني، والسبب أنه </a:t>
            </a:r>
            <a:r>
              <a:rPr kumimoji="0" lang="ar-DZ" sz="2800" b="1" i="0" u="none" strike="noStrike" cap="none" normalizeH="0" baseline="0" dirty="0" smtClean="0">
                <a:ln>
                  <a:noFill/>
                </a:ln>
                <a:solidFill>
                  <a:srgbClr val="C00000"/>
                </a:solidFill>
                <a:effectLst/>
                <a:latin typeface="Times New Roman" pitchFamily="18" charset="0"/>
                <a:ea typeface="Calibri" pitchFamily="34" charset="0"/>
              </a:rPr>
              <a:t>إذا قبض 1000 اليوم يمكنه استثمارها بمعدل 10 % مثلا وتحقيق ربح 100 دج</a:t>
            </a:r>
            <a:r>
              <a:rPr kumimoji="0" lang="ar-DZ" sz="2800" b="1" i="0" u="none" strike="noStrike" cap="none" normalizeH="0" baseline="0" dirty="0" smtClean="0">
                <a:ln>
                  <a:noFill/>
                </a:ln>
                <a:solidFill>
                  <a:schemeClr val="bg1"/>
                </a:solidFill>
                <a:effectLst/>
                <a:latin typeface="Times New Roman" pitchFamily="18" charset="0"/>
                <a:ea typeface="Calibri" pitchFamily="34" charset="0"/>
              </a:rPr>
              <a:t>.</a:t>
            </a:r>
            <a:endParaRPr kumimoji="0" lang="fr-FR" sz="2800" b="1" i="0" u="none" strike="noStrike" cap="none" normalizeH="0" baseline="0" dirty="0" smtClean="0">
              <a:ln>
                <a:noFill/>
              </a:ln>
              <a:solidFill>
                <a:schemeClr val="bg1"/>
              </a:solidFill>
              <a:effectLst/>
              <a:latin typeface="Arial" pitchFamily="34" charset="0"/>
            </a:endParaRPr>
          </a:p>
        </p:txBody>
      </p:sp>
      <p:sp>
        <p:nvSpPr>
          <p:cNvPr id="135184" name="Rectangle 16"/>
          <p:cNvSpPr>
            <a:spLocks noChangeArrowheads="1"/>
          </p:cNvSpPr>
          <p:nvPr/>
        </p:nvSpPr>
        <p:spPr bwMode="auto">
          <a:xfrm>
            <a:off x="381000" y="4482405"/>
            <a:ext cx="83820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أما عند الحصول على مبلغ 1000 دج بعد سنة من الآن، فإن الشخص يكون قد أضاع على نفسه فرصة استثمار هذا المبلغ، وبالتالي يضل المبلغ كما هو:</a:t>
            </a:r>
            <a:endParaRPr kumimoji="0" lang="ar-DZ"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15" name="Rectangle 10"/>
          <p:cNvSpPr>
            <a:spLocks noChangeArrowheads="1"/>
          </p:cNvSpPr>
          <p:nvPr/>
        </p:nvSpPr>
        <p:spPr bwMode="auto">
          <a:xfrm>
            <a:off x="381000" y="3362980"/>
            <a:ext cx="8382000" cy="523220"/>
          </a:xfrm>
          <a:prstGeom prst="rect">
            <a:avLst/>
          </a:prstGeom>
          <a:solidFill>
            <a:srgbClr val="00FF0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rPr>
              <a:t>1000(t=0)= 1000+ 1000× 0.10 = 1000+ 100= 1100 (t=1).</a:t>
            </a:r>
            <a:endParaRPr kumimoji="0" lang="fr-FR" sz="2800" b="1" i="0" u="none" strike="noStrike" cap="none" normalizeH="0" baseline="0" dirty="0" smtClean="0">
              <a:ln>
                <a:noFill/>
              </a:ln>
              <a:solidFill>
                <a:schemeClr val="bg1"/>
              </a:solidFill>
              <a:effectLst/>
              <a:latin typeface="Arial" pitchFamily="34" charset="0"/>
            </a:endParaRPr>
          </a:p>
        </p:txBody>
      </p:sp>
      <p:sp>
        <p:nvSpPr>
          <p:cNvPr id="16" name="Rectangle 15"/>
          <p:cNvSpPr/>
          <p:nvPr/>
        </p:nvSpPr>
        <p:spPr>
          <a:xfrm>
            <a:off x="7391400" y="381000"/>
            <a:ext cx="1196161" cy="584775"/>
          </a:xfrm>
          <a:prstGeom prst="rect">
            <a:avLst/>
          </a:prstGeom>
        </p:spPr>
        <p:txBody>
          <a:bodyPr wrap="none">
            <a:spAutoFit/>
          </a:bodyPr>
          <a:lstStyle/>
          <a:p>
            <a:r>
              <a:rPr lang="ar-DZ" sz="3200" b="1" dirty="0" smtClean="0">
                <a:solidFill>
                  <a:srgbClr val="C00000"/>
                </a:solidFill>
                <a:latin typeface="Times New Roman" pitchFamily="18" charset="0"/>
                <a:ea typeface="Calibri" pitchFamily="34" charset="0"/>
              </a:rPr>
              <a:t>الأهمية</a:t>
            </a:r>
            <a:r>
              <a:rPr lang="ar-DZ" b="1" dirty="0" smtClean="0">
                <a:solidFill>
                  <a:schemeClr val="bg1"/>
                </a:solidFill>
                <a:latin typeface="Times New Roman" pitchFamily="18" charset="0"/>
                <a:ea typeface="Calibri" pitchFamily="34" charset="0"/>
              </a:rPr>
              <a:t>:</a:t>
            </a:r>
            <a:endParaRPr lang="fr-F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a:grpSpLocks/>
          </p:cNvGrpSpPr>
          <p:nvPr/>
        </p:nvGrpSpPr>
        <p:grpSpPr bwMode="auto">
          <a:xfrm>
            <a:off x="0" y="1143000"/>
            <a:ext cx="8763287" cy="2209800"/>
            <a:chOff x="-295" y="8640"/>
            <a:chExt cx="9385" cy="3480"/>
          </a:xfrm>
        </p:grpSpPr>
        <p:sp>
          <p:nvSpPr>
            <p:cNvPr id="5" name="Text Box 9"/>
            <p:cNvSpPr txBox="1">
              <a:spLocks noChangeArrowheads="1"/>
            </p:cNvSpPr>
            <p:nvPr/>
          </p:nvSpPr>
          <p:spPr bwMode="auto">
            <a:xfrm>
              <a:off x="825" y="8760"/>
              <a:ext cx="975" cy="70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SA" sz="2800" b="1" i="0" u="none" strike="noStrike" cap="none" normalizeH="0" baseline="0" dirty="0" smtClean="0">
                  <a:ln>
                    <a:noFill/>
                  </a:ln>
                  <a:solidFill>
                    <a:schemeClr val="bg1"/>
                  </a:solidFill>
                  <a:effectLst/>
                  <a:latin typeface="Times New Roman" pitchFamily="18" charset="0"/>
                  <a:ea typeface="Calibri" pitchFamily="34" charset="0"/>
                </a:rPr>
                <a:t>1000</a:t>
              </a:r>
              <a:endParaRPr kumimoji="0" lang="en-US" sz="2800" b="1" i="0" u="none" strike="noStrike" cap="none" normalizeH="0" baseline="0" dirty="0" smtClean="0">
                <a:ln>
                  <a:noFill/>
                </a:ln>
                <a:solidFill>
                  <a:schemeClr val="bg1"/>
                </a:solidFill>
                <a:effectLst/>
                <a:latin typeface="Arial" pitchFamily="34" charset="0"/>
              </a:endParaRPr>
            </a:p>
          </p:txBody>
        </p:sp>
        <p:sp>
          <p:nvSpPr>
            <p:cNvPr id="6" name="AutoShape 8"/>
            <p:cNvSpPr>
              <a:spLocks noChangeShapeType="1"/>
            </p:cNvSpPr>
            <p:nvPr/>
          </p:nvSpPr>
          <p:spPr bwMode="auto">
            <a:xfrm>
              <a:off x="1185" y="9677"/>
              <a:ext cx="6180" cy="0"/>
            </a:xfrm>
            <a:prstGeom prst="straightConnector1">
              <a:avLst/>
            </a:prstGeom>
            <a:noFill/>
            <a:ln w="38100">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fr-FR" sz="2800" b="1">
                <a:solidFill>
                  <a:schemeClr val="bg1"/>
                </a:solidFill>
              </a:endParaRPr>
            </a:p>
          </p:txBody>
        </p:sp>
        <p:sp>
          <p:nvSpPr>
            <p:cNvPr id="7" name="Text Box 7"/>
            <p:cNvSpPr txBox="1">
              <a:spLocks noChangeArrowheads="1"/>
            </p:cNvSpPr>
            <p:nvPr/>
          </p:nvSpPr>
          <p:spPr bwMode="auto">
            <a:xfrm>
              <a:off x="5010" y="8640"/>
              <a:ext cx="4080" cy="72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rPr>
                <a:t>1000+ 1000(0.10)= </a:t>
              </a:r>
              <a:r>
                <a:rPr kumimoji="0" lang="fr-FR" sz="2800" b="1" i="0" u="none" strike="noStrike" cap="none" normalizeH="0" baseline="0" dirty="0" smtClean="0">
                  <a:ln>
                    <a:noFill/>
                  </a:ln>
                  <a:solidFill>
                    <a:srgbClr val="C00000"/>
                  </a:solidFill>
                  <a:effectLst/>
                  <a:latin typeface="Times New Roman" pitchFamily="18" charset="0"/>
                  <a:ea typeface="Calibri" pitchFamily="34" charset="0"/>
                </a:rPr>
                <a:t>1100</a:t>
              </a:r>
              <a:endParaRPr kumimoji="0" lang="fr-FR" sz="2800" b="1" i="0" u="none" strike="noStrike" cap="none" normalizeH="0" baseline="0" dirty="0" smtClean="0">
                <a:ln>
                  <a:noFill/>
                </a:ln>
                <a:solidFill>
                  <a:srgbClr val="C00000"/>
                </a:solidFill>
                <a:effectLst/>
                <a:latin typeface="Arial" pitchFamily="34" charset="0"/>
              </a:endParaRPr>
            </a:p>
          </p:txBody>
        </p:sp>
        <p:sp>
          <p:nvSpPr>
            <p:cNvPr id="8" name="Text Box 6"/>
            <p:cNvSpPr txBox="1">
              <a:spLocks noChangeArrowheads="1"/>
            </p:cNvSpPr>
            <p:nvPr/>
          </p:nvSpPr>
          <p:spPr bwMode="auto">
            <a:xfrm>
              <a:off x="-295" y="10740"/>
              <a:ext cx="3019" cy="138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rPr>
                <a:t>استثمار المبلغ بمعدل عائد 10% لمدة سنة.</a:t>
              </a:r>
              <a:endParaRPr kumimoji="0" lang="ar-DZ" sz="2800" b="1" i="0" u="none" strike="noStrike" cap="none" normalizeH="0" baseline="0" dirty="0" smtClean="0">
                <a:ln>
                  <a:noFill/>
                </a:ln>
                <a:solidFill>
                  <a:schemeClr val="bg1"/>
                </a:solidFill>
                <a:effectLst/>
                <a:latin typeface="Arial" pitchFamily="34" charset="0"/>
              </a:endParaRPr>
            </a:p>
          </p:txBody>
        </p:sp>
        <p:sp>
          <p:nvSpPr>
            <p:cNvPr id="9" name="AutoShape 5"/>
            <p:cNvSpPr>
              <a:spLocks noChangeShapeType="1"/>
            </p:cNvSpPr>
            <p:nvPr/>
          </p:nvSpPr>
          <p:spPr bwMode="auto">
            <a:xfrm>
              <a:off x="1305" y="9465"/>
              <a:ext cx="0" cy="392"/>
            </a:xfrm>
            <a:prstGeom prst="straightConnector1">
              <a:avLst/>
            </a:prstGeom>
            <a:no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800" b="1">
                <a:solidFill>
                  <a:schemeClr val="bg1"/>
                </a:solidFill>
              </a:endParaRPr>
            </a:p>
          </p:txBody>
        </p:sp>
        <p:sp>
          <p:nvSpPr>
            <p:cNvPr id="10" name="Text Box 4"/>
            <p:cNvSpPr txBox="1">
              <a:spLocks noChangeArrowheads="1"/>
            </p:cNvSpPr>
            <p:nvPr/>
          </p:nvSpPr>
          <p:spPr bwMode="auto">
            <a:xfrm>
              <a:off x="1065" y="9857"/>
              <a:ext cx="420" cy="703"/>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rPr>
                <a:t>0</a:t>
              </a:r>
              <a:endParaRPr kumimoji="0" lang="fr-FR" sz="2800" b="1" i="0" u="none" strike="noStrike" cap="none" normalizeH="0" baseline="0" dirty="0" smtClean="0">
                <a:ln>
                  <a:noFill/>
                </a:ln>
                <a:solidFill>
                  <a:schemeClr val="bg1"/>
                </a:solidFill>
                <a:effectLst/>
                <a:latin typeface="Arial" pitchFamily="34" charset="0"/>
              </a:endParaRPr>
            </a:p>
          </p:txBody>
        </p:sp>
        <p:sp>
          <p:nvSpPr>
            <p:cNvPr id="11" name="AutoShape 3"/>
            <p:cNvSpPr>
              <a:spLocks noChangeShapeType="1"/>
            </p:cNvSpPr>
            <p:nvPr/>
          </p:nvSpPr>
          <p:spPr bwMode="auto">
            <a:xfrm>
              <a:off x="6780" y="9450"/>
              <a:ext cx="0" cy="392"/>
            </a:xfrm>
            <a:prstGeom prst="straightConnector1">
              <a:avLst/>
            </a:prstGeom>
            <a:no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800" b="1">
                <a:solidFill>
                  <a:schemeClr val="bg1"/>
                </a:solidFill>
              </a:endParaRPr>
            </a:p>
          </p:txBody>
        </p:sp>
        <p:sp>
          <p:nvSpPr>
            <p:cNvPr id="12" name="Text Box 2"/>
            <p:cNvSpPr txBox="1">
              <a:spLocks noChangeArrowheads="1"/>
            </p:cNvSpPr>
            <p:nvPr/>
          </p:nvSpPr>
          <p:spPr bwMode="auto">
            <a:xfrm>
              <a:off x="6540" y="9842"/>
              <a:ext cx="420" cy="718"/>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smtClean="0">
                  <a:ln>
                    <a:noFill/>
                  </a:ln>
                  <a:solidFill>
                    <a:schemeClr val="bg1"/>
                  </a:solidFill>
                  <a:effectLst/>
                  <a:latin typeface="Times New Roman" pitchFamily="18" charset="0"/>
                  <a:ea typeface="Calibri" pitchFamily="34" charset="0"/>
                </a:rPr>
                <a:t>1</a:t>
              </a:r>
              <a:endParaRPr kumimoji="0" lang="fr-FR" sz="2800" b="1" i="0" u="none" strike="noStrike" cap="none" normalizeH="0" baseline="0" smtClean="0">
                <a:ln>
                  <a:noFill/>
                </a:ln>
                <a:solidFill>
                  <a:schemeClr val="bg1"/>
                </a:solidFill>
                <a:effectLst/>
                <a:latin typeface="Arial" pitchFamily="34" charset="0"/>
              </a:endParaRPr>
            </a:p>
          </p:txBody>
        </p:sp>
      </p:grpSp>
      <p:grpSp>
        <p:nvGrpSpPr>
          <p:cNvPr id="21" name="Groupe 20"/>
          <p:cNvGrpSpPr/>
          <p:nvPr/>
        </p:nvGrpSpPr>
        <p:grpSpPr>
          <a:xfrm>
            <a:off x="1219200" y="3657600"/>
            <a:ext cx="6019800" cy="1828800"/>
            <a:chOff x="1219200" y="3657600"/>
            <a:chExt cx="6019800" cy="1828800"/>
          </a:xfrm>
        </p:grpSpPr>
        <p:grpSp>
          <p:nvGrpSpPr>
            <p:cNvPr id="3" name="Groupe 18"/>
            <p:cNvGrpSpPr/>
            <p:nvPr/>
          </p:nvGrpSpPr>
          <p:grpSpPr>
            <a:xfrm>
              <a:off x="1219200" y="3657600"/>
              <a:ext cx="5882654" cy="1219200"/>
              <a:chOff x="1219200" y="3962400"/>
              <a:chExt cx="5882654" cy="1219200"/>
            </a:xfrm>
          </p:grpSpPr>
          <p:sp>
            <p:nvSpPr>
              <p:cNvPr id="13" name="AutoShape 8"/>
              <p:cNvSpPr>
                <a:spLocks noChangeShapeType="1"/>
              </p:cNvSpPr>
              <p:nvPr/>
            </p:nvSpPr>
            <p:spPr bwMode="auto">
              <a:xfrm>
                <a:off x="1331251" y="4620895"/>
                <a:ext cx="5770603" cy="0"/>
              </a:xfrm>
              <a:prstGeom prst="straightConnector1">
                <a:avLst/>
              </a:prstGeom>
              <a:noFill/>
              <a:ln w="38100">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fr-FR" sz="2800" b="1">
                  <a:solidFill>
                    <a:schemeClr val="bg1"/>
                  </a:solidFill>
                </a:endParaRPr>
              </a:p>
            </p:txBody>
          </p:sp>
          <p:sp>
            <p:nvSpPr>
              <p:cNvPr id="14" name="Text Box 7"/>
              <p:cNvSpPr txBox="1">
                <a:spLocks noChangeArrowheads="1"/>
              </p:cNvSpPr>
              <p:nvPr/>
            </p:nvSpPr>
            <p:spPr bwMode="auto">
              <a:xfrm>
                <a:off x="6045863" y="3962400"/>
                <a:ext cx="964537" cy="45720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rPr>
                  <a:t>1000</a:t>
                </a:r>
                <a:endParaRPr kumimoji="0" lang="fr-FR" sz="2800" b="1" i="0" u="none" strike="noStrike" cap="none" normalizeH="0" baseline="0" dirty="0" smtClean="0">
                  <a:ln>
                    <a:noFill/>
                  </a:ln>
                  <a:solidFill>
                    <a:srgbClr val="C00000"/>
                  </a:solidFill>
                  <a:effectLst/>
                  <a:latin typeface="Arial" pitchFamily="34" charset="0"/>
                </a:endParaRPr>
              </a:p>
            </p:txBody>
          </p:sp>
          <p:sp>
            <p:nvSpPr>
              <p:cNvPr id="15" name="Text Box 4"/>
              <p:cNvSpPr txBox="1">
                <a:spLocks noChangeArrowheads="1"/>
              </p:cNvSpPr>
              <p:nvPr/>
            </p:nvSpPr>
            <p:spPr bwMode="auto">
              <a:xfrm>
                <a:off x="1219200" y="4735194"/>
                <a:ext cx="392177" cy="44640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rPr>
                  <a:t>0</a:t>
                </a:r>
                <a:endParaRPr kumimoji="0" lang="fr-FR" sz="2800" b="1" i="0" u="none" strike="noStrike" cap="none" normalizeH="0" baseline="0" dirty="0" smtClean="0">
                  <a:ln>
                    <a:noFill/>
                  </a:ln>
                  <a:solidFill>
                    <a:schemeClr val="bg1"/>
                  </a:solidFill>
                  <a:effectLst/>
                  <a:latin typeface="Arial" pitchFamily="34" charset="0"/>
                </a:endParaRPr>
              </a:p>
            </p:txBody>
          </p:sp>
          <p:sp>
            <p:nvSpPr>
              <p:cNvPr id="16" name="Text Box 2"/>
              <p:cNvSpPr txBox="1">
                <a:spLocks noChangeArrowheads="1"/>
              </p:cNvSpPr>
              <p:nvPr/>
            </p:nvSpPr>
            <p:spPr bwMode="auto">
              <a:xfrm>
                <a:off x="6331507" y="4725670"/>
                <a:ext cx="392177" cy="45593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smtClean="0">
                    <a:ln>
                      <a:noFill/>
                    </a:ln>
                    <a:solidFill>
                      <a:schemeClr val="bg1"/>
                    </a:solidFill>
                    <a:effectLst/>
                    <a:latin typeface="Times New Roman" pitchFamily="18" charset="0"/>
                    <a:ea typeface="Calibri" pitchFamily="34" charset="0"/>
                  </a:rPr>
                  <a:t>1</a:t>
                </a:r>
                <a:endParaRPr kumimoji="0" lang="fr-FR" sz="2800" b="1" i="0" u="none" strike="noStrike" cap="none" normalizeH="0" baseline="0" smtClean="0">
                  <a:ln>
                    <a:noFill/>
                  </a:ln>
                  <a:solidFill>
                    <a:schemeClr val="bg1"/>
                  </a:solidFill>
                  <a:effectLst/>
                  <a:latin typeface="Arial" pitchFamily="34" charset="0"/>
                </a:endParaRPr>
              </a:p>
            </p:txBody>
          </p:sp>
          <p:sp>
            <p:nvSpPr>
              <p:cNvPr id="17" name="AutoShape 5"/>
              <p:cNvSpPr>
                <a:spLocks noChangeShapeType="1"/>
              </p:cNvSpPr>
              <p:nvPr/>
            </p:nvSpPr>
            <p:spPr bwMode="auto">
              <a:xfrm>
                <a:off x="1447800" y="4505325"/>
                <a:ext cx="0" cy="248920"/>
              </a:xfrm>
              <a:prstGeom prst="straightConnector1">
                <a:avLst/>
              </a:prstGeom>
              <a:no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800" b="1">
                  <a:solidFill>
                    <a:schemeClr val="bg1"/>
                  </a:solidFill>
                </a:endParaRPr>
              </a:p>
            </p:txBody>
          </p:sp>
          <p:sp>
            <p:nvSpPr>
              <p:cNvPr id="18" name="AutoShape 3"/>
              <p:cNvSpPr>
                <a:spLocks noChangeShapeType="1"/>
              </p:cNvSpPr>
              <p:nvPr/>
            </p:nvSpPr>
            <p:spPr bwMode="auto">
              <a:xfrm>
                <a:off x="6560107" y="4495800"/>
                <a:ext cx="0" cy="248920"/>
              </a:xfrm>
              <a:prstGeom prst="straightConnector1">
                <a:avLst/>
              </a:prstGeom>
              <a:no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800" b="1">
                  <a:solidFill>
                    <a:schemeClr val="bg1"/>
                  </a:solidFill>
                </a:endParaRPr>
              </a:p>
            </p:txBody>
          </p:sp>
        </p:grpSp>
        <p:sp>
          <p:nvSpPr>
            <p:cNvPr id="20" name="Text Box 6"/>
            <p:cNvSpPr txBox="1">
              <a:spLocks noChangeArrowheads="1"/>
            </p:cNvSpPr>
            <p:nvPr/>
          </p:nvSpPr>
          <p:spPr bwMode="auto">
            <a:xfrm>
              <a:off x="4800600" y="4953000"/>
              <a:ext cx="2438400" cy="53340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rPr>
                <a:t>يبقى المبلغ كما هو</a:t>
              </a:r>
              <a:endParaRPr kumimoji="0" lang="ar-DZ" sz="2800" b="1" i="0" u="none" strike="noStrike" cap="none" normalizeH="0" baseline="0" dirty="0" smtClean="0">
                <a:ln>
                  <a:noFill/>
                </a:ln>
                <a:solidFill>
                  <a:schemeClr val="bg1"/>
                </a:solidFill>
                <a:effectLst/>
                <a:latin typeface="Arial" pitchFamily="34" charset="0"/>
              </a:endParaRPr>
            </a:p>
          </p:txBody>
        </p:sp>
      </p:grpSp>
      <p:sp>
        <p:nvSpPr>
          <p:cNvPr id="136193" name="Rectangle 1"/>
          <p:cNvSpPr>
            <a:spLocks noChangeArrowheads="1"/>
          </p:cNvSpPr>
          <p:nvPr/>
        </p:nvSpPr>
        <p:spPr bwMode="auto">
          <a:xfrm>
            <a:off x="935272" y="5943600"/>
            <a:ext cx="6837128"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قاعدة: قيمة دينار اليوم أكبر من قيمته في المستقبل</a:t>
            </a:r>
            <a:endParaRPr kumimoji="0" lang="ar-DZ" sz="4000" b="1" i="0" u="none" strike="noStrike" cap="none" normalizeH="0" baseline="0" dirty="0" smtClean="0">
              <a:ln>
                <a:noFill/>
              </a:ln>
              <a:solidFill>
                <a:srgbClr val="C00000"/>
              </a:solidFill>
              <a:effectLst/>
              <a:latin typeface="Arial" pitchFamily="34" charset="0"/>
              <a:cs typeface="Arial"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Zone de texte 2"/>
          <p:cNvSpPr txBox="1">
            <a:spLocks noChangeArrowheads="1"/>
          </p:cNvSpPr>
          <p:nvPr/>
        </p:nvSpPr>
        <p:spPr bwMode="auto">
          <a:xfrm>
            <a:off x="990600" y="762000"/>
            <a:ext cx="2895600" cy="609600"/>
          </a:xfrm>
          <a:prstGeom prst="rect">
            <a:avLst/>
          </a:prstGeom>
          <a:solidFill>
            <a:srgbClr val="FFFF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VF = VA (1+i)</a:t>
            </a:r>
            <a:r>
              <a:rPr kumimoji="0" lang="en-US" sz="32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 n</a:t>
            </a:r>
            <a:endParaRPr kumimoji="0" lang="en-US" sz="4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97281" name="Text Box 1"/>
          <p:cNvSpPr txBox="1">
            <a:spLocks noChangeArrowheads="1"/>
          </p:cNvSpPr>
          <p:nvPr/>
        </p:nvSpPr>
        <p:spPr bwMode="auto">
          <a:xfrm>
            <a:off x="3657600" y="1600200"/>
            <a:ext cx="4876800" cy="20574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en-US"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VF</a:t>
            </a:r>
            <a:r>
              <a:rPr kumimoji="0" lang="ar-SA"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القيمة المستقبلية</a:t>
            </a:r>
            <a:r>
              <a:rPr lang="ar-DZ" sz="3200" b="1" dirty="0" smtClean="0">
                <a:solidFill>
                  <a:schemeClr val="bg1"/>
                </a:solidFill>
                <a:latin typeface="Times New Roman" pitchFamily="18" charset="0"/>
                <a:ea typeface="Times New Roman" pitchFamily="18" charset="0"/>
                <a:cs typeface="Times New Roman" pitchFamily="18" charset="0"/>
              </a:rPr>
              <a:t>؛</a:t>
            </a:r>
          </a:p>
          <a:p>
            <a:pPr marL="0" marR="0" lvl="0" indent="0" algn="justLow" defTabSz="914400" rtl="1" eaLnBrk="0" fontAlgn="base" latinLnBrk="0" hangingPunct="0">
              <a:lnSpc>
                <a:spcPct val="100000"/>
              </a:lnSpc>
              <a:spcBef>
                <a:spcPct val="0"/>
              </a:spcBef>
              <a:spcAft>
                <a:spcPct val="0"/>
              </a:spcAft>
              <a:buClrTx/>
              <a:buSzTx/>
              <a:buFontTx/>
              <a:buNone/>
              <a:tabLst/>
            </a:pPr>
            <a:r>
              <a:rPr kumimoji="0" lang="en-US"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VA </a:t>
            </a:r>
            <a:r>
              <a:rPr kumimoji="0" lang="ar-SA"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القيمة الحالية</a:t>
            </a:r>
            <a:r>
              <a:rPr kumimoji="0" lang="ar-DZ"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t>
            </a:r>
          </a:p>
          <a:p>
            <a:pPr marL="0" marR="0" lvl="0" indent="0" algn="justLow" defTabSz="914400" rtl="1" eaLnBrk="0" fontAlgn="base" latinLnBrk="0" hangingPunct="0">
              <a:lnSpc>
                <a:spcPct val="100000"/>
              </a:lnSpc>
              <a:spcBef>
                <a:spcPct val="0"/>
              </a:spcBef>
              <a:spcAft>
                <a:spcPct val="0"/>
              </a:spcAft>
              <a:buClrTx/>
              <a:buSzTx/>
              <a:buFontTx/>
              <a:buNone/>
              <a:tabLst/>
            </a:pPr>
            <a:r>
              <a:rPr kumimoji="0" lang="en-US"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i</a:t>
            </a:r>
            <a:r>
              <a:rPr kumimoji="0" lang="ar-SA"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معدل الاستثمار أو معدل الفائدة</a:t>
            </a:r>
            <a:r>
              <a:rPr kumimoji="0" lang="ar-DZ"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t>
            </a:r>
          </a:p>
          <a:p>
            <a:pPr marL="0" marR="0" lvl="0" indent="0" algn="justLow" defTabSz="914400" rtl="1" eaLnBrk="0" fontAlgn="base" latinLnBrk="0" hangingPunct="0">
              <a:lnSpc>
                <a:spcPct val="100000"/>
              </a:lnSpc>
              <a:spcBef>
                <a:spcPct val="0"/>
              </a:spcBef>
              <a:spcAft>
                <a:spcPct val="0"/>
              </a:spcAft>
              <a:buClrTx/>
              <a:buSzTx/>
              <a:buFontTx/>
              <a:buNone/>
              <a:tabLst/>
            </a:pPr>
            <a:r>
              <a:rPr kumimoji="0" lang="en-US"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n</a:t>
            </a:r>
            <a:r>
              <a:rPr kumimoji="0" lang="ar-SA"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مدة  استثمار المبلغ</a:t>
            </a:r>
            <a:r>
              <a:rPr kumimoji="0" lang="ar-DZ"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t>
            </a:r>
            <a:endParaRPr kumimoji="0" lang="ar-SA" sz="3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97283" name="Rectangle 3"/>
          <p:cNvSpPr>
            <a:spLocks noChangeArrowheads="1"/>
          </p:cNvSpPr>
          <p:nvPr/>
        </p:nvSpPr>
        <p:spPr bwMode="auto">
          <a:xfrm>
            <a:off x="304800" y="4104382"/>
            <a:ext cx="8382001"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fontAlgn="base">
              <a:spcBef>
                <a:spcPct val="0"/>
              </a:spcBef>
              <a:spcAft>
                <a:spcPct val="0"/>
              </a:spcAft>
            </a:pPr>
            <a:r>
              <a:rPr lang="fr-FR" sz="3200" b="1" dirty="0" smtClean="0">
                <a:solidFill>
                  <a:srgbClr val="FF0000"/>
                </a:solidFill>
                <a:latin typeface="Times New Roman" pitchFamily="18" charset="0"/>
                <a:ea typeface="Calibri" pitchFamily="34" charset="0"/>
                <a:cs typeface="Times New Roman" pitchFamily="18" charset="0"/>
              </a:rPr>
              <a:t>(i+1)</a:t>
            </a:r>
            <a:r>
              <a:rPr lang="fr-FR" sz="3200" b="1" baseline="30000" dirty="0" smtClean="0">
                <a:solidFill>
                  <a:srgbClr val="FF0000"/>
                </a:solidFill>
                <a:latin typeface="Times New Roman" pitchFamily="18" charset="0"/>
                <a:ea typeface="Calibri" pitchFamily="34" charset="0"/>
                <a:cs typeface="Times New Roman" pitchFamily="18" charset="0"/>
              </a:rPr>
              <a:t>t</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قيمة مستقبلية</a:t>
            </a:r>
            <a:r>
              <a:rPr kumimoji="0" lang="ar-DZ" sz="32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لـ: 1 دج </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يتم استثماره (رسملته) بمعدل </a:t>
            </a:r>
            <a:r>
              <a:rPr kumimoji="0" lang="fr-FR"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 </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لمدة </a:t>
            </a:r>
            <a:r>
              <a:rPr kumimoji="0" lang="fr-FR"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t </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سنة.</a:t>
            </a:r>
            <a:endParaRPr kumimoji="0" lang="fr-FR" sz="3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97284" name="Rectangle 4"/>
          <p:cNvSpPr>
            <a:spLocks noChangeArrowheads="1"/>
          </p:cNvSpPr>
          <p:nvPr/>
        </p:nvSpPr>
        <p:spPr bwMode="auto">
          <a:xfrm>
            <a:off x="304801" y="5552182"/>
            <a:ext cx="83820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eaLnBrk="0" fontAlgn="base" hangingPunct="0">
              <a:spcBef>
                <a:spcPct val="0"/>
              </a:spcBef>
              <a:spcAft>
                <a:spcPct val="0"/>
              </a:spcAft>
            </a:pP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1/(i+1)</a:t>
            </a:r>
            <a:r>
              <a:rPr kumimoji="0" lang="fr-FR" sz="32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t</a:t>
            </a:r>
            <a:r>
              <a:rPr kumimoji="0" lang="fr-FR"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قيمة حالية </a:t>
            </a:r>
            <a:r>
              <a:rPr kumimoji="0" lang="ar-SA" sz="32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ل</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ـ: 1دج </a:t>
            </a:r>
            <a:r>
              <a:rPr kumimoji="0" lang="ar-SA"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د يتم تحيينه</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lang="ar-SA" sz="3200" b="1" dirty="0" smtClean="0">
                <a:solidFill>
                  <a:schemeClr val="bg1"/>
                </a:solidFill>
                <a:latin typeface="Times New Roman" pitchFamily="18" charset="0"/>
                <a:ea typeface="Calibri" pitchFamily="34" charset="0"/>
                <a:cs typeface="Times New Roman" pitchFamily="18" charset="0"/>
              </a:rPr>
              <a:t>خصمه</a:t>
            </a:r>
            <a:r>
              <a:rPr lang="ar-DZ" sz="3200" b="1" dirty="0" smtClean="0">
                <a:solidFill>
                  <a:schemeClr val="bg1"/>
                </a:solidFill>
                <a:latin typeface="Times New Roman" pitchFamily="18" charset="0"/>
                <a:ea typeface="Calibri" pitchFamily="34" charset="0"/>
                <a:cs typeface="Times New Roman" pitchFamily="18" charset="0"/>
              </a:rPr>
              <a:t>) بمعدل</a:t>
            </a:r>
            <a:r>
              <a:rPr lang="fr-FR" sz="3200" b="1" dirty="0" smtClean="0">
                <a:solidFill>
                  <a:schemeClr val="bg1"/>
                </a:solidFill>
                <a:latin typeface="Times New Roman" pitchFamily="18" charset="0"/>
                <a:ea typeface="Calibri" pitchFamily="34" charset="0"/>
                <a:cs typeface="Times New Roman" pitchFamily="18" charset="0"/>
              </a:rPr>
              <a:t> i </a:t>
            </a:r>
            <a:r>
              <a:rPr lang="ar-DZ" sz="3200" b="1" dirty="0" smtClean="0">
                <a:solidFill>
                  <a:schemeClr val="bg1"/>
                </a:solidFill>
                <a:latin typeface="Times New Roman" pitchFamily="18" charset="0"/>
                <a:ea typeface="Calibri" pitchFamily="34" charset="0"/>
                <a:cs typeface="Times New Roman" pitchFamily="18" charset="0"/>
              </a:rPr>
              <a:t> لمدة </a:t>
            </a:r>
            <a:r>
              <a:rPr lang="fr-FR" sz="3200" b="1" dirty="0" smtClean="0">
                <a:solidFill>
                  <a:schemeClr val="bg1"/>
                </a:solidFill>
                <a:latin typeface="Times New Roman" pitchFamily="18" charset="0"/>
                <a:ea typeface="Calibri" pitchFamily="34" charset="0"/>
                <a:cs typeface="Times New Roman" pitchFamily="18" charset="0"/>
              </a:rPr>
              <a:t>t </a:t>
            </a:r>
            <a:r>
              <a:rPr lang="ar-DZ" sz="3200" b="1" dirty="0" smtClean="0">
                <a:solidFill>
                  <a:schemeClr val="bg1"/>
                </a:solidFill>
                <a:latin typeface="Times New Roman" pitchFamily="18" charset="0"/>
                <a:ea typeface="Calibri" pitchFamily="34" charset="0"/>
                <a:cs typeface="Times New Roman" pitchFamily="18" charset="0"/>
              </a:rPr>
              <a:t> سنة  </a:t>
            </a:r>
            <a:endParaRPr kumimoji="0" lang="fr-FR" sz="3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9" name="Zone de texte 2"/>
          <p:cNvSpPr txBox="1">
            <a:spLocks noChangeArrowheads="1"/>
          </p:cNvSpPr>
          <p:nvPr/>
        </p:nvSpPr>
        <p:spPr bwMode="auto">
          <a:xfrm>
            <a:off x="4953000" y="762000"/>
            <a:ext cx="2895600" cy="609600"/>
          </a:xfrm>
          <a:prstGeom prst="rect">
            <a:avLst/>
          </a:prstGeom>
          <a:solidFill>
            <a:srgbClr val="FFFF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VA = VF (1+i)</a:t>
            </a:r>
            <a:r>
              <a:rPr kumimoji="0" lang="en-US" sz="32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 -n</a:t>
            </a:r>
            <a:endParaRPr kumimoji="0" lang="en-US" sz="4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457200"/>
            <a:ext cx="8763000" cy="615553"/>
          </a:xfrm>
          <a:prstGeom prst="rect">
            <a:avLst/>
          </a:prstGeom>
        </p:spPr>
        <p:txBody>
          <a:bodyPr wrap="square">
            <a:spAutoFit/>
          </a:bodyPr>
          <a:lstStyle/>
          <a:p>
            <a:pPr lvl="0" algn="r" rtl="1" eaLnBrk="0" fontAlgn="base" hangingPunct="0">
              <a:spcBef>
                <a:spcPct val="0"/>
              </a:spcBef>
              <a:spcAft>
                <a:spcPct val="0"/>
              </a:spcAft>
            </a:pPr>
            <a:r>
              <a:rPr lang="ar-DZ" sz="3400" b="1" dirty="0" smtClean="0">
                <a:solidFill>
                  <a:srgbClr val="FF0000"/>
                </a:solidFill>
                <a:latin typeface="Calibri" pitchFamily="34" charset="0"/>
                <a:ea typeface="Calibri" pitchFamily="34" charset="0"/>
              </a:rPr>
              <a:t>1. </a:t>
            </a:r>
            <a:r>
              <a:rPr lang="ar-DZ" sz="3400" b="1" dirty="0" smtClean="0">
                <a:solidFill>
                  <a:srgbClr val="FF0000"/>
                </a:solidFill>
                <a:latin typeface="Calibri" pitchFamily="34" charset="0"/>
                <a:ea typeface="Calibri" pitchFamily="34" charset="0"/>
                <a:cs typeface="Arial" pitchFamily="34" charset="0"/>
              </a:rPr>
              <a:t>معدل العائد المحاسبي </a:t>
            </a:r>
            <a:r>
              <a:rPr lang="fr-FR" sz="2400" b="1" dirty="0" smtClean="0">
                <a:solidFill>
                  <a:srgbClr val="FF0000"/>
                </a:solidFill>
                <a:latin typeface="Times New Roman" pitchFamily="18" charset="0"/>
                <a:ea typeface="Calibri" pitchFamily="34" charset="0"/>
                <a:cs typeface="Times New Roman" pitchFamily="18" charset="0"/>
              </a:rPr>
              <a:t>Taux de rendement comptable(TRC)</a:t>
            </a:r>
            <a:r>
              <a:rPr lang="ar-DZ" sz="2400" b="1" dirty="0" smtClean="0">
                <a:solidFill>
                  <a:srgbClr val="FF0000"/>
                </a:solidFill>
                <a:latin typeface="Calibri" pitchFamily="34" charset="0"/>
                <a:ea typeface="Calibri" pitchFamily="34" charset="0"/>
                <a:cs typeface="Arial" pitchFamily="34" charset="0"/>
              </a:rPr>
              <a:t>:</a:t>
            </a:r>
            <a:r>
              <a:rPr lang="ar-DZ" sz="2400" b="1" dirty="0" smtClean="0">
                <a:solidFill>
                  <a:srgbClr val="FF0000"/>
                </a:solidFill>
                <a:latin typeface="Arial" pitchFamily="34" charset="0"/>
                <a:ea typeface="Calibri" pitchFamily="34" charset="0"/>
                <a:cs typeface="Arial" pitchFamily="34" charset="0"/>
              </a:rPr>
              <a:t> </a:t>
            </a:r>
          </a:p>
        </p:txBody>
      </p:sp>
      <p:sp>
        <p:nvSpPr>
          <p:cNvPr id="58369" name="Rectangle 1"/>
          <p:cNvSpPr>
            <a:spLocks noChangeArrowheads="1"/>
          </p:cNvSpPr>
          <p:nvPr/>
        </p:nvSpPr>
        <p:spPr bwMode="auto">
          <a:xfrm>
            <a:off x="228600" y="1828800"/>
            <a:ext cx="85344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fontAlgn="base">
              <a:spcBef>
                <a:spcPct val="0"/>
              </a:spcBef>
              <a:spcAft>
                <a:spcPct val="0"/>
              </a:spcAft>
            </a:pPr>
            <a:r>
              <a:rPr lang="ar-DZ" sz="3200" b="1" dirty="0" smtClean="0">
                <a:solidFill>
                  <a:srgbClr val="000000"/>
                </a:solidFill>
                <a:latin typeface="Traditional Arabic"/>
                <a:ea typeface="Times New Roman" pitchFamily="18" charset="0"/>
                <a:cs typeface="Arial" pitchFamily="34" charset="0"/>
              </a:rPr>
              <a:t>" </a:t>
            </a:r>
            <a:r>
              <a:rPr kumimoji="0" lang="ar-DZ" sz="3200" b="1" i="0" u="none" strike="noStrike" cap="none" normalizeH="0" baseline="0" dirty="0" smtClean="0">
                <a:ln>
                  <a:noFill/>
                </a:ln>
                <a:solidFill>
                  <a:srgbClr val="000000"/>
                </a:solidFill>
                <a:effectLst/>
                <a:latin typeface="Traditional Arabic"/>
                <a:ea typeface="Times New Roman" pitchFamily="18" charset="0"/>
                <a:cs typeface="Arial" pitchFamily="34" charset="0"/>
              </a:rPr>
              <a:t>النسبة المئوية بين متوسط العائد السنوي إلى متوسط التكاليف الاستثمارية خلال عمر المشروع</a:t>
            </a:r>
            <a:r>
              <a:rPr lang="ar-DZ" sz="3200" b="1" dirty="0" smtClean="0">
                <a:solidFill>
                  <a:srgbClr val="000000"/>
                </a:solidFill>
                <a:latin typeface="Traditional Arabic"/>
                <a:ea typeface="Times New Roman" pitchFamily="18" charset="0"/>
                <a:cs typeface="Arial" pitchFamily="34" charset="0"/>
              </a:rPr>
              <a:t> "</a:t>
            </a:r>
            <a:r>
              <a:rPr kumimoji="0" lang="ar-DZ" sz="3200" b="1" i="0" u="none" strike="noStrike" cap="none" normalizeH="0" baseline="0" dirty="0" smtClean="0">
                <a:ln>
                  <a:noFill/>
                </a:ln>
                <a:solidFill>
                  <a:srgbClr val="000000"/>
                </a:solidFill>
                <a:effectLst/>
                <a:latin typeface="Traditional Arabic"/>
                <a:ea typeface="Times New Roman" pitchFamily="18" charset="0"/>
                <a:cs typeface="Arial" pitchFamily="34" charset="0"/>
              </a:rPr>
              <a:t>. </a:t>
            </a:r>
          </a:p>
        </p:txBody>
      </p:sp>
      <p:grpSp>
        <p:nvGrpSpPr>
          <p:cNvPr id="58370" name="Group 2"/>
          <p:cNvGrpSpPr>
            <a:grpSpLocks/>
          </p:cNvGrpSpPr>
          <p:nvPr/>
        </p:nvGrpSpPr>
        <p:grpSpPr bwMode="auto">
          <a:xfrm>
            <a:off x="2286000" y="3276600"/>
            <a:ext cx="5867400" cy="1066800"/>
            <a:chOff x="6600" y="7462"/>
            <a:chExt cx="4605" cy="885"/>
          </a:xfrm>
        </p:grpSpPr>
        <p:sp>
          <p:nvSpPr>
            <p:cNvPr id="58371" name="Text Box 3"/>
            <p:cNvSpPr txBox="1">
              <a:spLocks noChangeArrowheads="1"/>
            </p:cNvSpPr>
            <p:nvPr/>
          </p:nvSpPr>
          <p:spPr bwMode="auto">
            <a:xfrm>
              <a:off x="8820" y="7627"/>
              <a:ext cx="2385" cy="48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معدل الربح المحاسبي=</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p:txBody>
        </p:sp>
        <p:sp>
          <p:nvSpPr>
            <p:cNvPr id="58372" name="Text Box 4"/>
            <p:cNvSpPr txBox="1">
              <a:spLocks noChangeArrowheads="1"/>
            </p:cNvSpPr>
            <p:nvPr/>
          </p:nvSpPr>
          <p:spPr bwMode="auto">
            <a:xfrm>
              <a:off x="6600" y="7462"/>
              <a:ext cx="2385" cy="48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متوسط الربح المحاسبي</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p:txBody>
        </p:sp>
        <p:sp>
          <p:nvSpPr>
            <p:cNvPr id="58373" name="Text Box 5"/>
            <p:cNvSpPr txBox="1">
              <a:spLocks noChangeArrowheads="1"/>
            </p:cNvSpPr>
            <p:nvPr/>
          </p:nvSpPr>
          <p:spPr bwMode="auto">
            <a:xfrm>
              <a:off x="6600" y="7867"/>
              <a:ext cx="2385" cy="48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متوسطة تكلفة الاستثمار</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p:txBody>
        </p:sp>
        <p:cxnSp>
          <p:nvCxnSpPr>
            <p:cNvPr id="58374" name="AutoShape 6"/>
            <p:cNvCxnSpPr>
              <a:cxnSpLocks noChangeShapeType="1"/>
            </p:cNvCxnSpPr>
            <p:nvPr/>
          </p:nvCxnSpPr>
          <p:spPr bwMode="auto">
            <a:xfrm>
              <a:off x="6690" y="7912"/>
              <a:ext cx="2295" cy="0"/>
            </a:xfrm>
            <a:prstGeom prst="straightConnector1">
              <a:avLst/>
            </a:prstGeom>
            <a:noFill/>
            <a:ln w="38100">
              <a:solidFill>
                <a:srgbClr val="000000"/>
              </a:solidFill>
              <a:round/>
              <a:headEnd/>
              <a:tailEnd/>
            </a:ln>
          </p:spPr>
        </p:cxnSp>
      </p:grpSp>
      <p:sp>
        <p:nvSpPr>
          <p:cNvPr id="58375" name="Rectangle 7"/>
          <p:cNvSpPr>
            <a:spLocks noChangeArrowheads="1"/>
          </p:cNvSpPr>
          <p:nvPr/>
        </p:nvSpPr>
        <p:spPr bwMode="auto">
          <a:xfrm>
            <a:off x="304800" y="4572000"/>
            <a:ext cx="853440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000000"/>
                </a:solidFill>
                <a:effectLst/>
                <a:latin typeface="Traditional Arabic"/>
                <a:ea typeface="Times New Roman" pitchFamily="18" charset="0"/>
                <a:cs typeface="Arial" pitchFamily="34" charset="0"/>
              </a:rPr>
              <a:t>   هناك حالتين للتقييم هما:</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raditional Arabic"/>
                <a:ea typeface="Times New Roman" pitchFamily="18" charset="0"/>
                <a:cs typeface="Arial" pitchFamily="34" charset="0"/>
              </a:rPr>
              <a:t>* حالة مشروع واحد أو عدة مشاريع مستقلة: </a:t>
            </a:r>
            <a:r>
              <a:rPr kumimoji="0" lang="ar-DZ" sz="2800" b="1" i="0" u="none" strike="noStrike" cap="none" normalizeH="0" baseline="0" dirty="0" smtClean="0">
                <a:ln>
                  <a:noFill/>
                </a:ln>
                <a:solidFill>
                  <a:srgbClr val="000000"/>
                </a:solidFill>
                <a:effectLst/>
                <a:latin typeface="Traditional Arabic"/>
                <a:ea typeface="Times New Roman" pitchFamily="18" charset="0"/>
                <a:cs typeface="Arial" pitchFamily="34" charset="0"/>
              </a:rPr>
              <a:t>نقبل المشروع إذا كان معدل العائد المحاسبي أكبر من معدل العائد الأمثل.</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raditional Arabic"/>
                <a:ea typeface="Times New Roman" pitchFamily="18" charset="0"/>
                <a:cs typeface="Arial" pitchFamily="34" charset="0"/>
              </a:rPr>
              <a:t>* حالة عدة مشاريع متنافية: </a:t>
            </a:r>
            <a:r>
              <a:rPr kumimoji="0" lang="ar-DZ" sz="2800" b="1" i="0" u="none" strike="noStrike" cap="none" normalizeH="0" baseline="0" dirty="0" smtClean="0">
                <a:ln>
                  <a:noFill/>
                </a:ln>
                <a:solidFill>
                  <a:srgbClr val="000000"/>
                </a:solidFill>
                <a:effectLst/>
                <a:latin typeface="Traditional Arabic"/>
                <a:ea typeface="Times New Roman" pitchFamily="18" charset="0"/>
                <a:cs typeface="Arial" pitchFamily="34" charset="0"/>
              </a:rPr>
              <a:t>نقبل المشروع ذو معدل العائد المحاسبي الأكبر.</a:t>
            </a:r>
            <a:endParaRPr kumimoji="0" lang="ar-DZ"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12" name="Rectangle 11"/>
          <p:cNvSpPr/>
          <p:nvPr/>
        </p:nvSpPr>
        <p:spPr>
          <a:xfrm>
            <a:off x="7543800" y="1295400"/>
            <a:ext cx="1181734" cy="584775"/>
          </a:xfrm>
          <a:prstGeom prst="rect">
            <a:avLst/>
          </a:prstGeom>
        </p:spPr>
        <p:txBody>
          <a:bodyPr wrap="none">
            <a:spAutoFit/>
          </a:bodyPr>
          <a:lstStyle/>
          <a:p>
            <a:r>
              <a:rPr lang="ar-DZ" sz="3200" b="1" dirty="0" smtClean="0">
                <a:solidFill>
                  <a:srgbClr val="FF0000"/>
                </a:solidFill>
                <a:latin typeface="Simplified Arabic"/>
                <a:ea typeface="Calibri" pitchFamily="34" charset="0"/>
              </a:rPr>
              <a:t>تعريف:</a:t>
            </a:r>
            <a:endParaRPr lang="fr-FR" sz="32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5" name="Rectangle 5"/>
          <p:cNvSpPr>
            <a:spLocks noChangeArrowheads="1"/>
          </p:cNvSpPr>
          <p:nvPr/>
        </p:nvSpPr>
        <p:spPr bwMode="auto">
          <a:xfrm>
            <a:off x="457199" y="533400"/>
            <a:ext cx="8305801"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مفهوم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القيمة الحالية </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لأي مبلغ هو مفهوم معاكس لمفهوم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القيمة المستقبلية.</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133128" name="Rectangle 8"/>
          <p:cNvSpPr>
            <a:spLocks noChangeArrowheads="1"/>
          </p:cNvSpPr>
          <p:nvPr/>
        </p:nvSpPr>
        <p:spPr bwMode="auto">
          <a:xfrm>
            <a:off x="4953000" y="3911025"/>
            <a:ext cx="37338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يمكننا معرفة أصل المبلغ: </a:t>
            </a:r>
            <a:endParaRPr kumimoji="0" lang="ar-DZ" sz="4000" b="0" i="0" u="none" strike="noStrike" cap="none" normalizeH="0" baseline="0" dirty="0" smtClean="0">
              <a:ln>
                <a:noFill/>
              </a:ln>
              <a:solidFill>
                <a:srgbClr val="FF0000"/>
              </a:solidFill>
              <a:effectLst/>
              <a:latin typeface="Arial" pitchFamily="34" charset="0"/>
              <a:cs typeface="Arial" pitchFamily="34" charset="0"/>
            </a:endParaRPr>
          </a:p>
        </p:txBody>
      </p:sp>
      <p:sp>
        <p:nvSpPr>
          <p:cNvPr id="8" name="Rectangle 5"/>
          <p:cNvSpPr>
            <a:spLocks noChangeArrowheads="1"/>
          </p:cNvSpPr>
          <p:nvPr/>
        </p:nvSpPr>
        <p:spPr bwMode="auto">
          <a:xfrm>
            <a:off x="457199" y="2011740"/>
            <a:ext cx="8305801"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إذا عرفنا: </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المبلغ في نهاية الفترة </a:t>
            </a:r>
            <a:r>
              <a:rPr kumimoji="0" lang="fr-FR"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M(t=n)</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lang="fr-FR" sz="3200" b="1" dirty="0" smtClean="0">
                <a:solidFill>
                  <a:schemeClr val="bg1"/>
                </a:solidFill>
                <a:latin typeface="Times New Roman" pitchFamily="18" charset="0"/>
                <a:ea typeface="Calibri" pitchFamily="34" charset="0"/>
                <a:cs typeface="Times New Roman" pitchFamily="18" charset="0"/>
              </a:rPr>
              <a:t>  </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معدل الخصم ( تكلفة الفرصة البديلة) </a:t>
            </a:r>
            <a:r>
              <a:rPr kumimoji="0" lang="fr-FR"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a:t>
            </a:r>
          </a:p>
          <a:p>
            <a:pPr lvl="0" algn="r" rtl="1" eaLnBrk="0" fontAlgn="base" hangingPunct="0">
              <a:spcBef>
                <a:spcPct val="0"/>
              </a:spcBef>
              <a:spcAft>
                <a:spcPct val="0"/>
              </a:spcAft>
            </a:pPr>
            <a:r>
              <a:rPr lang="ar-DZ" sz="3200" dirty="0" smtClean="0">
                <a:solidFill>
                  <a:schemeClr val="bg1"/>
                </a:solidFill>
                <a:latin typeface="Calibri" pitchFamily="34" charset="0"/>
                <a:ea typeface="Calibri" pitchFamily="34" charset="0"/>
                <a:cs typeface="Arial" pitchFamily="34" charset="0"/>
              </a:rPr>
              <a:t> </a:t>
            </a:r>
            <a:r>
              <a:rPr lang="fr-FR" sz="3200" dirty="0" smtClean="0">
                <a:solidFill>
                  <a:schemeClr val="bg1"/>
                </a:solidFill>
                <a:latin typeface="Calibri" pitchFamily="34" charset="0"/>
                <a:ea typeface="Calibri" pitchFamily="34" charset="0"/>
                <a:cs typeface="Arial" pitchFamily="34" charset="0"/>
              </a:rPr>
              <a:t>              </a:t>
            </a:r>
            <a:r>
              <a:rPr lang="ar-DZ" sz="3200" b="1" dirty="0" smtClean="0">
                <a:solidFill>
                  <a:schemeClr val="bg1"/>
                </a:solidFill>
                <a:latin typeface="Times New Roman" pitchFamily="18" charset="0"/>
                <a:ea typeface="Calibri" pitchFamily="34" charset="0"/>
                <a:cs typeface="Times New Roman" pitchFamily="18" charset="0"/>
              </a:rPr>
              <a:t>المدة الزمنية </a:t>
            </a:r>
            <a:r>
              <a:rPr lang="fr-FR" sz="3200" b="1" dirty="0" smtClean="0">
                <a:solidFill>
                  <a:schemeClr val="bg1"/>
                </a:solidFill>
                <a:latin typeface="Times New Roman" pitchFamily="18" charset="0"/>
                <a:ea typeface="Calibri" pitchFamily="34" charset="0"/>
                <a:cs typeface="Times New Roman" pitchFamily="18" charset="0"/>
              </a:rPr>
              <a:t>n</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11" name="Groupe 10"/>
          <p:cNvGrpSpPr/>
          <p:nvPr/>
        </p:nvGrpSpPr>
        <p:grpSpPr>
          <a:xfrm>
            <a:off x="2209800" y="3733354"/>
            <a:ext cx="2971800" cy="991046"/>
            <a:chOff x="3505200" y="3581400"/>
            <a:chExt cx="2971800" cy="991046"/>
          </a:xfrm>
        </p:grpSpPr>
        <p:grpSp>
          <p:nvGrpSpPr>
            <p:cNvPr id="133121" name="Group 1"/>
            <p:cNvGrpSpPr>
              <a:grpSpLocks/>
            </p:cNvGrpSpPr>
            <p:nvPr/>
          </p:nvGrpSpPr>
          <p:grpSpPr bwMode="auto">
            <a:xfrm>
              <a:off x="3505200" y="3581400"/>
              <a:ext cx="1168400" cy="991046"/>
              <a:chOff x="7905" y="1828"/>
              <a:chExt cx="690" cy="695"/>
            </a:xfrm>
          </p:grpSpPr>
          <p:sp>
            <p:nvSpPr>
              <p:cNvPr id="133124" name="Text Box 4"/>
              <p:cNvSpPr txBox="1">
                <a:spLocks noChangeArrowheads="1"/>
              </p:cNvSpPr>
              <p:nvPr/>
            </p:nvSpPr>
            <p:spPr bwMode="auto">
              <a:xfrm>
                <a:off x="8055" y="1828"/>
                <a:ext cx="345" cy="352"/>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M</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33123" name="Text Box 3"/>
              <p:cNvSpPr txBox="1">
                <a:spLocks noChangeArrowheads="1"/>
              </p:cNvSpPr>
              <p:nvPr/>
            </p:nvSpPr>
            <p:spPr bwMode="auto">
              <a:xfrm>
                <a:off x="7920" y="2202"/>
                <a:ext cx="675" cy="321"/>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(1+i)</a:t>
                </a:r>
                <a:r>
                  <a:rPr kumimoji="0" lang="fr-FR" sz="28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n</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33122" name="AutoShape 2"/>
              <p:cNvSpPr>
                <a:spLocks noChangeShapeType="1"/>
              </p:cNvSpPr>
              <p:nvPr/>
            </p:nvSpPr>
            <p:spPr bwMode="auto">
              <a:xfrm>
                <a:off x="7905" y="2180"/>
                <a:ext cx="660" cy="1"/>
              </a:xfrm>
              <a:prstGeom prst="straightConnector1">
                <a:avLst/>
              </a:prstGeom>
              <a:no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800">
                  <a:solidFill>
                    <a:schemeClr val="bg1"/>
                  </a:solidFill>
                </a:endParaRPr>
              </a:p>
            </p:txBody>
          </p:sp>
        </p:grpSp>
        <p:sp>
          <p:nvSpPr>
            <p:cNvPr id="10" name="Text Box 3"/>
            <p:cNvSpPr txBox="1">
              <a:spLocks noChangeArrowheads="1"/>
            </p:cNvSpPr>
            <p:nvPr/>
          </p:nvSpPr>
          <p:spPr bwMode="auto">
            <a:xfrm>
              <a:off x="4724400" y="3810000"/>
              <a:ext cx="1752600" cy="45773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=M(1+i)</a:t>
              </a:r>
              <a:r>
                <a:rPr lang="fr-FR" sz="2800" b="1" baseline="30000" dirty="0" smtClean="0">
                  <a:solidFill>
                    <a:schemeClr val="bg1"/>
                  </a:solidFill>
                  <a:latin typeface="Times New Roman" pitchFamily="18" charset="0"/>
                  <a:ea typeface="Calibri" pitchFamily="34" charset="0"/>
                  <a:cs typeface="Times New Roman" pitchFamily="18" charset="0"/>
                </a:rPr>
                <a:t>-n</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8" name="Groupe 47"/>
          <p:cNvGrpSpPr/>
          <p:nvPr/>
        </p:nvGrpSpPr>
        <p:grpSpPr>
          <a:xfrm>
            <a:off x="152400" y="1379217"/>
            <a:ext cx="8991600" cy="5173983"/>
            <a:chOff x="152400" y="693417"/>
            <a:chExt cx="8991600" cy="5173983"/>
          </a:xfrm>
        </p:grpSpPr>
        <p:sp>
          <p:nvSpPr>
            <p:cNvPr id="62" name="Text Box 19"/>
            <p:cNvSpPr txBox="1">
              <a:spLocks noChangeArrowheads="1"/>
            </p:cNvSpPr>
            <p:nvPr/>
          </p:nvSpPr>
          <p:spPr bwMode="auto">
            <a:xfrm>
              <a:off x="8047705" y="911940"/>
              <a:ext cx="1066799" cy="866108"/>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ar-DZ" sz="2400" b="1" dirty="0" smtClean="0">
                  <a:solidFill>
                    <a:srgbClr val="C00000"/>
                  </a:solidFill>
                  <a:latin typeface="Times New Roman" pitchFamily="18" charset="0"/>
                  <a:cs typeface="Arial" pitchFamily="34" charset="0"/>
                </a:rPr>
                <a:t>قيم مستقبلية</a:t>
              </a:r>
              <a:endParaRPr kumimoji="0" lang="fr-FR" sz="3200" b="0" i="0" u="none" strike="noStrike" cap="none" normalizeH="0" baseline="0" dirty="0" smtClean="0">
                <a:ln>
                  <a:noFill/>
                </a:ln>
                <a:solidFill>
                  <a:srgbClr val="C00000"/>
                </a:solidFill>
                <a:effectLst/>
                <a:latin typeface="Arial" pitchFamily="34" charset="0"/>
                <a:cs typeface="Arial" pitchFamily="34" charset="0"/>
              </a:endParaRPr>
            </a:p>
          </p:txBody>
        </p:sp>
        <p:grpSp>
          <p:nvGrpSpPr>
            <p:cNvPr id="47" name="Groupe 46"/>
            <p:cNvGrpSpPr/>
            <p:nvPr/>
          </p:nvGrpSpPr>
          <p:grpSpPr>
            <a:xfrm>
              <a:off x="152400" y="693417"/>
              <a:ext cx="8991600" cy="5173983"/>
              <a:chOff x="152400" y="516192"/>
              <a:chExt cx="8991600" cy="5173983"/>
            </a:xfrm>
          </p:grpSpPr>
          <p:grpSp>
            <p:nvGrpSpPr>
              <p:cNvPr id="61" name="Groupe 60"/>
              <p:cNvGrpSpPr/>
              <p:nvPr/>
            </p:nvGrpSpPr>
            <p:grpSpPr>
              <a:xfrm>
                <a:off x="152400" y="516192"/>
                <a:ext cx="8991600" cy="4437154"/>
                <a:chOff x="152400" y="516192"/>
                <a:chExt cx="8991600" cy="4437154"/>
              </a:xfrm>
            </p:grpSpPr>
            <p:grpSp>
              <p:nvGrpSpPr>
                <p:cNvPr id="116738" name="Group 2"/>
                <p:cNvGrpSpPr>
                  <a:grpSpLocks/>
                </p:cNvGrpSpPr>
                <p:nvPr/>
              </p:nvGrpSpPr>
              <p:grpSpPr bwMode="auto">
                <a:xfrm>
                  <a:off x="152400" y="516192"/>
                  <a:ext cx="8991600" cy="4437154"/>
                  <a:chOff x="1185" y="4155"/>
                  <a:chExt cx="10755" cy="3539"/>
                </a:xfrm>
              </p:grpSpPr>
              <p:grpSp>
                <p:nvGrpSpPr>
                  <p:cNvPr id="116739" name="Group 3"/>
                  <p:cNvGrpSpPr>
                    <a:grpSpLocks/>
                  </p:cNvGrpSpPr>
                  <p:nvPr/>
                </p:nvGrpSpPr>
                <p:grpSpPr bwMode="auto">
                  <a:xfrm>
                    <a:off x="1560" y="4155"/>
                    <a:ext cx="8655" cy="660"/>
                    <a:chOff x="1560" y="4155"/>
                    <a:chExt cx="8655" cy="660"/>
                  </a:xfrm>
                </p:grpSpPr>
                <p:cxnSp>
                  <p:nvCxnSpPr>
                    <p:cNvPr id="116740" name="AutoShape 4"/>
                    <p:cNvCxnSpPr>
                      <a:cxnSpLocks noChangeShapeType="1"/>
                    </p:cNvCxnSpPr>
                    <p:nvPr/>
                  </p:nvCxnSpPr>
                  <p:spPr bwMode="auto">
                    <a:xfrm>
                      <a:off x="1710" y="4696"/>
                      <a:ext cx="8505" cy="0"/>
                    </a:xfrm>
                    <a:prstGeom prst="straightConnector1">
                      <a:avLst/>
                    </a:prstGeom>
                    <a:noFill/>
                    <a:ln w="38100">
                      <a:solidFill>
                        <a:srgbClr val="000000"/>
                      </a:solidFill>
                      <a:round/>
                      <a:headEnd/>
                      <a:tailEnd type="triangle" w="med" len="med"/>
                    </a:ln>
                  </p:spPr>
                </p:cxnSp>
                <p:cxnSp>
                  <p:nvCxnSpPr>
                    <p:cNvPr id="116741" name="AutoShape 5"/>
                    <p:cNvCxnSpPr>
                      <a:cxnSpLocks noChangeShapeType="1"/>
                    </p:cNvCxnSpPr>
                    <p:nvPr/>
                  </p:nvCxnSpPr>
                  <p:spPr bwMode="auto">
                    <a:xfrm>
                      <a:off x="1740" y="4545"/>
                      <a:ext cx="1" cy="270"/>
                    </a:xfrm>
                    <a:prstGeom prst="straightConnector1">
                      <a:avLst/>
                    </a:prstGeom>
                    <a:noFill/>
                    <a:ln w="38100">
                      <a:solidFill>
                        <a:srgbClr val="000000"/>
                      </a:solidFill>
                      <a:round/>
                      <a:headEnd/>
                      <a:tailEnd/>
                    </a:ln>
                  </p:spPr>
                </p:cxnSp>
                <p:cxnSp>
                  <p:nvCxnSpPr>
                    <p:cNvPr id="116742" name="AutoShape 6"/>
                    <p:cNvCxnSpPr>
                      <a:cxnSpLocks noChangeShapeType="1"/>
                    </p:cNvCxnSpPr>
                    <p:nvPr/>
                  </p:nvCxnSpPr>
                  <p:spPr bwMode="auto">
                    <a:xfrm>
                      <a:off x="3195" y="4545"/>
                      <a:ext cx="1" cy="270"/>
                    </a:xfrm>
                    <a:prstGeom prst="straightConnector1">
                      <a:avLst/>
                    </a:prstGeom>
                    <a:noFill/>
                    <a:ln w="38100">
                      <a:solidFill>
                        <a:srgbClr val="000000"/>
                      </a:solidFill>
                      <a:round/>
                      <a:headEnd/>
                      <a:tailEnd/>
                    </a:ln>
                  </p:spPr>
                </p:cxnSp>
                <p:cxnSp>
                  <p:nvCxnSpPr>
                    <p:cNvPr id="116743" name="AutoShape 7"/>
                    <p:cNvCxnSpPr>
                      <a:cxnSpLocks noChangeShapeType="1"/>
                    </p:cNvCxnSpPr>
                    <p:nvPr/>
                  </p:nvCxnSpPr>
                  <p:spPr bwMode="auto">
                    <a:xfrm>
                      <a:off x="4710" y="4545"/>
                      <a:ext cx="1" cy="270"/>
                    </a:xfrm>
                    <a:prstGeom prst="straightConnector1">
                      <a:avLst/>
                    </a:prstGeom>
                    <a:noFill/>
                    <a:ln w="38100">
                      <a:solidFill>
                        <a:srgbClr val="000000"/>
                      </a:solidFill>
                      <a:round/>
                      <a:headEnd/>
                      <a:tailEnd/>
                    </a:ln>
                  </p:spPr>
                </p:cxnSp>
                <p:cxnSp>
                  <p:nvCxnSpPr>
                    <p:cNvPr id="116744" name="AutoShape 8"/>
                    <p:cNvCxnSpPr>
                      <a:cxnSpLocks noChangeShapeType="1"/>
                    </p:cNvCxnSpPr>
                    <p:nvPr/>
                  </p:nvCxnSpPr>
                  <p:spPr bwMode="auto">
                    <a:xfrm>
                      <a:off x="6105" y="4545"/>
                      <a:ext cx="1" cy="270"/>
                    </a:xfrm>
                    <a:prstGeom prst="straightConnector1">
                      <a:avLst/>
                    </a:prstGeom>
                    <a:noFill/>
                    <a:ln w="38100">
                      <a:solidFill>
                        <a:srgbClr val="000000"/>
                      </a:solidFill>
                      <a:round/>
                      <a:headEnd/>
                      <a:tailEnd/>
                    </a:ln>
                  </p:spPr>
                </p:cxnSp>
                <p:cxnSp>
                  <p:nvCxnSpPr>
                    <p:cNvPr id="116745" name="AutoShape 9"/>
                    <p:cNvCxnSpPr>
                      <a:cxnSpLocks noChangeShapeType="1"/>
                    </p:cNvCxnSpPr>
                    <p:nvPr/>
                  </p:nvCxnSpPr>
                  <p:spPr bwMode="auto">
                    <a:xfrm>
                      <a:off x="7515" y="4545"/>
                      <a:ext cx="1" cy="270"/>
                    </a:xfrm>
                    <a:prstGeom prst="straightConnector1">
                      <a:avLst/>
                    </a:prstGeom>
                    <a:noFill/>
                    <a:ln w="38100">
                      <a:solidFill>
                        <a:srgbClr val="000000"/>
                      </a:solidFill>
                      <a:round/>
                      <a:headEnd/>
                      <a:tailEnd/>
                    </a:ln>
                  </p:spPr>
                </p:cxnSp>
                <p:cxnSp>
                  <p:nvCxnSpPr>
                    <p:cNvPr id="116746" name="AutoShape 10"/>
                    <p:cNvCxnSpPr>
                      <a:cxnSpLocks noChangeShapeType="1"/>
                    </p:cNvCxnSpPr>
                    <p:nvPr/>
                  </p:nvCxnSpPr>
                  <p:spPr bwMode="auto">
                    <a:xfrm>
                      <a:off x="8910" y="4545"/>
                      <a:ext cx="1" cy="270"/>
                    </a:xfrm>
                    <a:prstGeom prst="straightConnector1">
                      <a:avLst/>
                    </a:prstGeom>
                    <a:noFill/>
                    <a:ln w="38100">
                      <a:solidFill>
                        <a:srgbClr val="000000"/>
                      </a:solidFill>
                      <a:round/>
                      <a:headEnd/>
                      <a:tailEnd/>
                    </a:ln>
                  </p:spPr>
                </p:cxnSp>
                <p:sp>
                  <p:nvSpPr>
                    <p:cNvPr id="116747" name="Text Box 11"/>
                    <p:cNvSpPr txBox="1">
                      <a:spLocks noChangeArrowheads="1"/>
                    </p:cNvSpPr>
                    <p:nvPr/>
                  </p:nvSpPr>
                  <p:spPr bwMode="auto">
                    <a:xfrm>
                      <a:off x="1560" y="4155"/>
                      <a:ext cx="375" cy="390"/>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0</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116748" name="Text Box 12"/>
                    <p:cNvSpPr txBox="1">
                      <a:spLocks noChangeArrowheads="1"/>
                    </p:cNvSpPr>
                    <p:nvPr/>
                  </p:nvSpPr>
                  <p:spPr bwMode="auto">
                    <a:xfrm>
                      <a:off x="2985" y="4155"/>
                      <a:ext cx="375" cy="390"/>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1</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116749" name="Text Box 13"/>
                    <p:cNvSpPr txBox="1">
                      <a:spLocks noChangeArrowheads="1"/>
                    </p:cNvSpPr>
                    <p:nvPr/>
                  </p:nvSpPr>
                  <p:spPr bwMode="auto">
                    <a:xfrm>
                      <a:off x="4545" y="4155"/>
                      <a:ext cx="375" cy="390"/>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2</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116750" name="Text Box 14"/>
                    <p:cNvSpPr txBox="1">
                      <a:spLocks noChangeArrowheads="1"/>
                    </p:cNvSpPr>
                    <p:nvPr/>
                  </p:nvSpPr>
                  <p:spPr bwMode="auto">
                    <a:xfrm>
                      <a:off x="5940" y="4155"/>
                      <a:ext cx="375" cy="390"/>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3</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116751" name="Text Box 15"/>
                    <p:cNvSpPr txBox="1">
                      <a:spLocks noChangeArrowheads="1"/>
                    </p:cNvSpPr>
                    <p:nvPr/>
                  </p:nvSpPr>
                  <p:spPr bwMode="auto">
                    <a:xfrm>
                      <a:off x="7305" y="4155"/>
                      <a:ext cx="375" cy="390"/>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4</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116752" name="Text Box 16"/>
                    <p:cNvSpPr txBox="1">
                      <a:spLocks noChangeArrowheads="1"/>
                    </p:cNvSpPr>
                    <p:nvPr/>
                  </p:nvSpPr>
                  <p:spPr bwMode="auto">
                    <a:xfrm>
                      <a:off x="8715" y="4155"/>
                      <a:ext cx="375" cy="390"/>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5</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grpSp>
              <p:grpSp>
                <p:nvGrpSpPr>
                  <p:cNvPr id="116753" name="Group 17"/>
                  <p:cNvGrpSpPr>
                    <a:grpSpLocks/>
                  </p:cNvGrpSpPr>
                  <p:nvPr/>
                </p:nvGrpSpPr>
                <p:grpSpPr bwMode="auto">
                  <a:xfrm>
                    <a:off x="1185" y="4785"/>
                    <a:ext cx="10755" cy="2909"/>
                    <a:chOff x="1185" y="4785"/>
                    <a:chExt cx="10755" cy="2909"/>
                  </a:xfrm>
                </p:grpSpPr>
                <p:sp>
                  <p:nvSpPr>
                    <p:cNvPr id="116754" name="Text Box 18"/>
                    <p:cNvSpPr txBox="1">
                      <a:spLocks noChangeArrowheads="1"/>
                    </p:cNvSpPr>
                    <p:nvPr/>
                  </p:nvSpPr>
                  <p:spPr bwMode="auto">
                    <a:xfrm>
                      <a:off x="1185" y="4860"/>
                      <a:ext cx="1080" cy="342"/>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 typeface="Arial" pitchFamily="34" charset="0"/>
                        <a:buChar char="-"/>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30000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16755" name="Text Box 19"/>
                    <p:cNvSpPr txBox="1">
                      <a:spLocks noChangeArrowheads="1"/>
                    </p:cNvSpPr>
                    <p:nvPr/>
                  </p:nvSpPr>
                  <p:spPr bwMode="auto">
                    <a:xfrm>
                      <a:off x="2700" y="4815"/>
                      <a:ext cx="975" cy="326"/>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16756" name="Text Box 20"/>
                    <p:cNvSpPr txBox="1">
                      <a:spLocks noChangeArrowheads="1"/>
                    </p:cNvSpPr>
                    <p:nvPr/>
                  </p:nvSpPr>
                  <p:spPr bwMode="auto">
                    <a:xfrm>
                      <a:off x="4245" y="4815"/>
                      <a:ext cx="975" cy="326"/>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16757" name="Text Box 21"/>
                    <p:cNvSpPr txBox="1">
                      <a:spLocks noChangeArrowheads="1"/>
                    </p:cNvSpPr>
                    <p:nvPr/>
                  </p:nvSpPr>
                  <p:spPr bwMode="auto">
                    <a:xfrm>
                      <a:off x="5595" y="4815"/>
                      <a:ext cx="975" cy="326"/>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16758" name="Text Box 22"/>
                    <p:cNvSpPr txBox="1">
                      <a:spLocks noChangeArrowheads="1"/>
                    </p:cNvSpPr>
                    <p:nvPr/>
                  </p:nvSpPr>
                  <p:spPr bwMode="auto">
                    <a:xfrm>
                      <a:off x="7080" y="4815"/>
                      <a:ext cx="975" cy="326"/>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16759" name="Text Box 23"/>
                    <p:cNvSpPr txBox="1">
                      <a:spLocks noChangeArrowheads="1"/>
                    </p:cNvSpPr>
                    <p:nvPr/>
                  </p:nvSpPr>
                  <p:spPr bwMode="auto">
                    <a:xfrm>
                      <a:off x="8430" y="4785"/>
                      <a:ext cx="975" cy="356"/>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16760" name="AutoShape 24"/>
                    <p:cNvCxnSpPr>
                      <a:cxnSpLocks noChangeShapeType="1"/>
                    </p:cNvCxnSpPr>
                    <p:nvPr/>
                  </p:nvCxnSpPr>
                  <p:spPr bwMode="auto">
                    <a:xfrm>
                      <a:off x="8910" y="5235"/>
                      <a:ext cx="1" cy="210"/>
                    </a:xfrm>
                    <a:prstGeom prst="straightConnector1">
                      <a:avLst/>
                    </a:prstGeom>
                    <a:noFill/>
                    <a:ln w="38100">
                      <a:solidFill>
                        <a:srgbClr val="000000"/>
                      </a:solidFill>
                      <a:round/>
                      <a:headEnd/>
                      <a:tailEnd/>
                    </a:ln>
                  </p:spPr>
                </p:cxnSp>
                <p:cxnSp>
                  <p:nvCxnSpPr>
                    <p:cNvPr id="116761" name="AutoShape 25"/>
                    <p:cNvCxnSpPr>
                      <a:cxnSpLocks noChangeShapeType="1"/>
                    </p:cNvCxnSpPr>
                    <p:nvPr/>
                  </p:nvCxnSpPr>
                  <p:spPr bwMode="auto">
                    <a:xfrm>
                      <a:off x="8911" y="5445"/>
                      <a:ext cx="284" cy="0"/>
                    </a:xfrm>
                    <a:prstGeom prst="straightConnector1">
                      <a:avLst/>
                    </a:prstGeom>
                    <a:noFill/>
                    <a:ln w="38100">
                      <a:solidFill>
                        <a:srgbClr val="000000"/>
                      </a:solidFill>
                      <a:round/>
                      <a:headEnd/>
                      <a:tailEnd type="triangle" w="med" len="med"/>
                    </a:ln>
                  </p:spPr>
                </p:cxnSp>
                <p:sp>
                  <p:nvSpPr>
                    <p:cNvPr id="116762" name="Text Box 26"/>
                    <p:cNvSpPr txBox="1">
                      <a:spLocks noChangeArrowheads="1"/>
                    </p:cNvSpPr>
                    <p:nvPr/>
                  </p:nvSpPr>
                  <p:spPr bwMode="auto">
                    <a:xfrm>
                      <a:off x="9180" y="5264"/>
                      <a:ext cx="2565" cy="287"/>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1100(1.10)</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0 </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16763" name="AutoShape 27"/>
                    <p:cNvCxnSpPr>
                      <a:cxnSpLocks noChangeShapeType="1"/>
                    </p:cNvCxnSpPr>
                    <p:nvPr/>
                  </p:nvCxnSpPr>
                  <p:spPr bwMode="auto">
                    <a:xfrm>
                      <a:off x="7436" y="5282"/>
                      <a:ext cx="0" cy="570"/>
                    </a:xfrm>
                    <a:prstGeom prst="straightConnector1">
                      <a:avLst/>
                    </a:prstGeom>
                    <a:noFill/>
                    <a:ln w="38100">
                      <a:solidFill>
                        <a:srgbClr val="000000"/>
                      </a:solidFill>
                      <a:round/>
                      <a:headEnd/>
                      <a:tailEnd/>
                    </a:ln>
                  </p:spPr>
                </p:cxnSp>
                <p:cxnSp>
                  <p:nvCxnSpPr>
                    <p:cNvPr id="116764" name="AutoShape 28"/>
                    <p:cNvCxnSpPr>
                      <a:cxnSpLocks noChangeShapeType="1"/>
                    </p:cNvCxnSpPr>
                    <p:nvPr/>
                  </p:nvCxnSpPr>
                  <p:spPr bwMode="auto">
                    <a:xfrm>
                      <a:off x="7437" y="5852"/>
                      <a:ext cx="1679" cy="0"/>
                    </a:xfrm>
                    <a:prstGeom prst="straightConnector1">
                      <a:avLst/>
                    </a:prstGeom>
                    <a:noFill/>
                    <a:ln w="38100">
                      <a:solidFill>
                        <a:srgbClr val="000000"/>
                      </a:solidFill>
                      <a:round/>
                      <a:headEnd/>
                      <a:tailEnd type="triangle" w="med" len="med"/>
                    </a:ln>
                  </p:spPr>
                </p:cxnSp>
                <p:sp>
                  <p:nvSpPr>
                    <p:cNvPr id="116765" name="Text Box 29"/>
                    <p:cNvSpPr txBox="1">
                      <a:spLocks noChangeArrowheads="1"/>
                    </p:cNvSpPr>
                    <p:nvPr/>
                  </p:nvSpPr>
                  <p:spPr bwMode="auto">
                    <a:xfrm>
                      <a:off x="9161" y="5631"/>
                      <a:ext cx="2505" cy="337"/>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1100(1.10)</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1 </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=1210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16767" name="AutoShape 31"/>
                    <p:cNvCxnSpPr>
                      <a:cxnSpLocks noChangeShapeType="1"/>
                    </p:cNvCxnSpPr>
                    <p:nvPr/>
                  </p:nvCxnSpPr>
                  <p:spPr bwMode="auto">
                    <a:xfrm>
                      <a:off x="5978" y="6302"/>
                      <a:ext cx="3014" cy="0"/>
                    </a:xfrm>
                    <a:prstGeom prst="straightConnector1">
                      <a:avLst/>
                    </a:prstGeom>
                    <a:noFill/>
                    <a:ln w="38100">
                      <a:solidFill>
                        <a:srgbClr val="000000"/>
                      </a:solidFill>
                      <a:round/>
                      <a:headEnd/>
                      <a:tailEnd type="triangle" w="med" len="med"/>
                    </a:ln>
                  </p:spPr>
                </p:cxnSp>
                <p:sp>
                  <p:nvSpPr>
                    <p:cNvPr id="116768" name="Text Box 32"/>
                    <p:cNvSpPr txBox="1">
                      <a:spLocks noChangeArrowheads="1"/>
                    </p:cNvSpPr>
                    <p:nvPr/>
                  </p:nvSpPr>
                  <p:spPr bwMode="auto">
                    <a:xfrm>
                      <a:off x="9062" y="6068"/>
                      <a:ext cx="2595" cy="341"/>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1100(1.10)</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2 </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=1331</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16769" name="AutoShape 33"/>
                    <p:cNvCxnSpPr>
                      <a:cxnSpLocks noChangeShapeType="1"/>
                    </p:cNvCxnSpPr>
                    <p:nvPr/>
                  </p:nvCxnSpPr>
                  <p:spPr bwMode="auto">
                    <a:xfrm>
                      <a:off x="4631" y="5336"/>
                      <a:ext cx="1" cy="1290"/>
                    </a:xfrm>
                    <a:prstGeom prst="straightConnector1">
                      <a:avLst/>
                    </a:prstGeom>
                    <a:noFill/>
                    <a:ln w="38100">
                      <a:solidFill>
                        <a:srgbClr val="000000"/>
                      </a:solidFill>
                      <a:round/>
                      <a:headEnd/>
                      <a:tailEnd/>
                    </a:ln>
                  </p:spPr>
                </p:cxnSp>
                <p:cxnSp>
                  <p:nvCxnSpPr>
                    <p:cNvPr id="116770" name="AutoShape 34"/>
                    <p:cNvCxnSpPr>
                      <a:cxnSpLocks noChangeShapeType="1"/>
                    </p:cNvCxnSpPr>
                    <p:nvPr/>
                  </p:nvCxnSpPr>
                  <p:spPr bwMode="auto">
                    <a:xfrm>
                      <a:off x="4632" y="6626"/>
                      <a:ext cx="4454" cy="0"/>
                    </a:xfrm>
                    <a:prstGeom prst="straightConnector1">
                      <a:avLst/>
                    </a:prstGeom>
                    <a:noFill/>
                    <a:ln w="38100">
                      <a:solidFill>
                        <a:srgbClr val="000000"/>
                      </a:solidFill>
                      <a:round/>
                      <a:headEnd/>
                      <a:tailEnd type="triangle" w="med" len="med"/>
                    </a:ln>
                  </p:spPr>
                </p:cxnSp>
                <p:sp>
                  <p:nvSpPr>
                    <p:cNvPr id="116771" name="Text Box 35"/>
                    <p:cNvSpPr txBox="1">
                      <a:spLocks noChangeArrowheads="1"/>
                    </p:cNvSpPr>
                    <p:nvPr/>
                  </p:nvSpPr>
                  <p:spPr bwMode="auto">
                    <a:xfrm>
                      <a:off x="9132" y="6501"/>
                      <a:ext cx="2790" cy="316"/>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1100(1.10)</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3 </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=1464.1</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16772" name="AutoShape 36"/>
                    <p:cNvCxnSpPr>
                      <a:cxnSpLocks noChangeShapeType="1"/>
                    </p:cNvCxnSpPr>
                    <p:nvPr/>
                  </p:nvCxnSpPr>
                  <p:spPr bwMode="auto">
                    <a:xfrm>
                      <a:off x="3099" y="5331"/>
                      <a:ext cx="0" cy="1755"/>
                    </a:xfrm>
                    <a:prstGeom prst="straightConnector1">
                      <a:avLst/>
                    </a:prstGeom>
                    <a:noFill/>
                    <a:ln w="38100">
                      <a:solidFill>
                        <a:srgbClr val="000000"/>
                      </a:solidFill>
                      <a:round/>
                      <a:headEnd/>
                      <a:tailEnd/>
                    </a:ln>
                  </p:spPr>
                </p:cxnSp>
                <p:cxnSp>
                  <p:nvCxnSpPr>
                    <p:cNvPr id="116773" name="AutoShape 37"/>
                    <p:cNvCxnSpPr>
                      <a:cxnSpLocks noChangeShapeType="1"/>
                    </p:cNvCxnSpPr>
                    <p:nvPr/>
                  </p:nvCxnSpPr>
                  <p:spPr bwMode="auto">
                    <a:xfrm>
                      <a:off x="3099" y="7086"/>
                      <a:ext cx="5924" cy="0"/>
                    </a:xfrm>
                    <a:prstGeom prst="straightConnector1">
                      <a:avLst/>
                    </a:prstGeom>
                    <a:noFill/>
                    <a:ln w="38100">
                      <a:solidFill>
                        <a:srgbClr val="000000"/>
                      </a:solidFill>
                      <a:round/>
                      <a:headEnd/>
                      <a:tailEnd type="triangle" w="med" len="med"/>
                    </a:ln>
                  </p:spPr>
                </p:cxnSp>
                <p:sp>
                  <p:nvSpPr>
                    <p:cNvPr id="116774" name="Text Box 38"/>
                    <p:cNvSpPr txBox="1">
                      <a:spLocks noChangeArrowheads="1"/>
                    </p:cNvSpPr>
                    <p:nvPr/>
                  </p:nvSpPr>
                  <p:spPr bwMode="auto">
                    <a:xfrm>
                      <a:off x="9115" y="6916"/>
                      <a:ext cx="2825" cy="337"/>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1100(1.10)</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4</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=1610.51</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16775" name="AutoShape 39"/>
                    <p:cNvCxnSpPr>
                      <a:cxnSpLocks noChangeShapeType="1"/>
                    </p:cNvCxnSpPr>
                    <p:nvPr/>
                  </p:nvCxnSpPr>
                  <p:spPr bwMode="auto">
                    <a:xfrm>
                      <a:off x="1562" y="5265"/>
                      <a:ext cx="0" cy="2250"/>
                    </a:xfrm>
                    <a:prstGeom prst="straightConnector1">
                      <a:avLst/>
                    </a:prstGeom>
                    <a:noFill/>
                    <a:ln w="38100">
                      <a:solidFill>
                        <a:srgbClr val="000000"/>
                      </a:solidFill>
                      <a:round/>
                      <a:headEnd/>
                      <a:tailEnd/>
                    </a:ln>
                  </p:spPr>
                </p:cxnSp>
                <p:sp>
                  <p:nvSpPr>
                    <p:cNvPr id="116777" name="Text Box 41"/>
                    <p:cNvSpPr txBox="1">
                      <a:spLocks noChangeArrowheads="1"/>
                    </p:cNvSpPr>
                    <p:nvPr/>
                  </p:nvSpPr>
                  <p:spPr bwMode="auto">
                    <a:xfrm>
                      <a:off x="8841" y="7352"/>
                      <a:ext cx="3099" cy="342"/>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-3000(1.10)</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5 </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=-4831.53</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grpSp>
            </p:grpSp>
            <p:cxnSp>
              <p:nvCxnSpPr>
                <p:cNvPr id="52" name="Connecteur droit avec flèche 51"/>
                <p:cNvCxnSpPr/>
                <p:nvPr/>
              </p:nvCxnSpPr>
              <p:spPr>
                <a:xfrm>
                  <a:off x="457200" y="4740020"/>
                  <a:ext cx="6172200" cy="1588"/>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0" name="Connecteur droit 59"/>
                <p:cNvCxnSpPr/>
                <p:nvPr/>
              </p:nvCxnSpPr>
              <p:spPr>
                <a:xfrm rot="5400000" flipH="1" flipV="1">
                  <a:off x="3457701" y="2529348"/>
                  <a:ext cx="13716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64" name="Connecteur droit 63"/>
              <p:cNvCxnSpPr/>
              <p:nvPr/>
            </p:nvCxnSpPr>
            <p:spPr>
              <a:xfrm>
                <a:off x="6629400" y="5105400"/>
                <a:ext cx="2514600" cy="1588"/>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sp>
            <p:nvSpPr>
              <p:cNvPr id="65" name="Rectangle 64"/>
              <p:cNvSpPr/>
              <p:nvPr/>
            </p:nvSpPr>
            <p:spPr>
              <a:xfrm>
                <a:off x="7289005" y="5105400"/>
                <a:ext cx="1854995" cy="584775"/>
              </a:xfrm>
              <a:prstGeom prst="rect">
                <a:avLst/>
              </a:prstGeom>
              <a:solidFill>
                <a:srgbClr val="33CCCC"/>
              </a:solidFill>
            </p:spPr>
            <p:txBody>
              <a:bodyPr wrap="none">
                <a:spAutoFit/>
              </a:bodyPr>
              <a:lstStyle/>
              <a:p>
                <a:r>
                  <a:rPr lang="fr-FR" sz="3200" b="1" dirty="0" smtClean="0">
                    <a:solidFill>
                      <a:srgbClr val="C00000"/>
                    </a:solidFill>
                    <a:latin typeface="Times New Roman" pitchFamily="18" charset="0"/>
                    <a:ea typeface="Arial" pitchFamily="34" charset="0"/>
                    <a:cs typeface="Times New Roman" pitchFamily="18" charset="0"/>
                  </a:rPr>
                  <a:t>= </a:t>
                </a:r>
                <a:r>
                  <a:rPr lang="ar-DZ" sz="3200" b="1" dirty="0" smtClean="0">
                    <a:solidFill>
                      <a:srgbClr val="C00000"/>
                    </a:solidFill>
                    <a:latin typeface="Times New Roman" pitchFamily="18" charset="0"/>
                    <a:ea typeface="Arial" pitchFamily="34" charset="0"/>
                    <a:cs typeface="Times New Roman" pitchFamily="18" charset="0"/>
                  </a:rPr>
                  <a:t>1884.08</a:t>
                </a:r>
                <a:endParaRPr lang="fr-FR" sz="3200" dirty="0">
                  <a:solidFill>
                    <a:srgbClr val="C00000"/>
                  </a:solidFill>
                  <a:latin typeface="Times New Roman" pitchFamily="18" charset="0"/>
                  <a:cs typeface="Times New Roman" pitchFamily="18" charset="0"/>
                </a:endParaRPr>
              </a:p>
            </p:txBody>
          </p:sp>
          <p:sp>
            <p:nvSpPr>
              <p:cNvPr id="66" name="Text Box 19"/>
              <p:cNvSpPr txBox="1">
                <a:spLocks noChangeArrowheads="1"/>
              </p:cNvSpPr>
              <p:nvPr/>
            </p:nvSpPr>
            <p:spPr bwMode="auto">
              <a:xfrm>
                <a:off x="4648200" y="5257800"/>
                <a:ext cx="2561305" cy="38346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lang="ar-DZ" sz="2400" b="1" dirty="0" smtClean="0">
                    <a:solidFill>
                      <a:srgbClr val="C00000"/>
                    </a:solidFill>
                    <a:latin typeface="Times New Roman" pitchFamily="18" charset="0"/>
                    <a:cs typeface="Arial" pitchFamily="34" charset="0"/>
                  </a:rPr>
                  <a:t>قيمة مستقبلية</a:t>
                </a:r>
                <a:r>
                  <a:rPr lang="fr-FR" sz="2400" b="1" dirty="0" smtClean="0">
                    <a:solidFill>
                      <a:srgbClr val="C00000"/>
                    </a:solidFill>
                    <a:latin typeface="Times New Roman" pitchFamily="18" charset="0"/>
                    <a:cs typeface="Arial" pitchFamily="34" charset="0"/>
                  </a:rPr>
                  <a:t> </a:t>
                </a:r>
                <a:r>
                  <a:rPr lang="ar-DZ" sz="2400" b="1" dirty="0" smtClean="0">
                    <a:solidFill>
                      <a:srgbClr val="C00000"/>
                    </a:solidFill>
                    <a:latin typeface="Times New Roman" pitchFamily="18" charset="0"/>
                    <a:cs typeface="Arial" pitchFamily="34" charset="0"/>
                  </a:rPr>
                  <a:t> صافية</a:t>
                </a:r>
                <a:endParaRPr kumimoji="0" lang="fr-FR" sz="3200" b="0" i="0" u="none" strike="noStrike" cap="none" normalizeH="0" baseline="0" dirty="0" smtClean="0">
                  <a:ln>
                    <a:noFill/>
                  </a:ln>
                  <a:solidFill>
                    <a:srgbClr val="C00000"/>
                  </a:solidFill>
                  <a:effectLst/>
                  <a:latin typeface="Arial" pitchFamily="34" charset="0"/>
                  <a:cs typeface="Arial" pitchFamily="34" charset="0"/>
                </a:endParaRPr>
              </a:p>
            </p:txBody>
          </p:sp>
        </p:grpSp>
      </p:grpSp>
      <p:sp>
        <p:nvSpPr>
          <p:cNvPr id="49" name="Text Box 19"/>
          <p:cNvSpPr txBox="1">
            <a:spLocks noChangeArrowheads="1"/>
          </p:cNvSpPr>
          <p:nvPr/>
        </p:nvSpPr>
        <p:spPr bwMode="auto">
          <a:xfrm>
            <a:off x="2667000" y="304800"/>
            <a:ext cx="6066505" cy="53340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lang="ar-DZ" sz="3200" b="1" dirty="0" smtClean="0">
                <a:solidFill>
                  <a:srgbClr val="C00000"/>
                </a:solidFill>
                <a:latin typeface="Times New Roman" pitchFamily="18" charset="0"/>
                <a:cs typeface="Arial" pitchFamily="34" charset="0"/>
              </a:rPr>
              <a:t>القيم المستقبلية والقيمة المستقبلية</a:t>
            </a:r>
            <a:r>
              <a:rPr lang="fr-FR" sz="3200" b="1" dirty="0" smtClean="0">
                <a:solidFill>
                  <a:srgbClr val="C00000"/>
                </a:solidFill>
                <a:latin typeface="Times New Roman" pitchFamily="18" charset="0"/>
                <a:cs typeface="Arial" pitchFamily="34" charset="0"/>
              </a:rPr>
              <a:t> </a:t>
            </a:r>
            <a:r>
              <a:rPr lang="ar-DZ" sz="3200" b="1" dirty="0" smtClean="0">
                <a:solidFill>
                  <a:srgbClr val="C00000"/>
                </a:solidFill>
                <a:latin typeface="Times New Roman" pitchFamily="18" charset="0"/>
                <a:cs typeface="Arial" pitchFamily="34" charset="0"/>
              </a:rPr>
              <a:t> الصافية:</a:t>
            </a:r>
            <a:endParaRPr kumimoji="0" lang="fr-FR" sz="4000" b="0" i="0" u="none" strike="noStrike" cap="none" normalizeH="0" baseline="0" dirty="0" smtClean="0">
              <a:ln>
                <a:noFill/>
              </a:ln>
              <a:solidFill>
                <a:srgbClr val="C00000"/>
              </a:solidFill>
              <a:effectLst/>
              <a:latin typeface="Arial" pitchFamily="34" charset="0"/>
              <a:cs typeface="Arial"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6" name="Groupe 65"/>
          <p:cNvGrpSpPr/>
          <p:nvPr/>
        </p:nvGrpSpPr>
        <p:grpSpPr>
          <a:xfrm>
            <a:off x="1" y="117984"/>
            <a:ext cx="8991600" cy="6630637"/>
            <a:chOff x="1" y="381000"/>
            <a:chExt cx="8991600" cy="6258138"/>
          </a:xfrm>
        </p:grpSpPr>
        <p:grpSp>
          <p:nvGrpSpPr>
            <p:cNvPr id="117762" name="Group 2"/>
            <p:cNvGrpSpPr>
              <a:grpSpLocks/>
            </p:cNvGrpSpPr>
            <p:nvPr/>
          </p:nvGrpSpPr>
          <p:grpSpPr bwMode="auto">
            <a:xfrm>
              <a:off x="1" y="381000"/>
              <a:ext cx="8991600" cy="6258138"/>
              <a:chOff x="-120" y="4155"/>
              <a:chExt cx="10245" cy="5784"/>
            </a:xfrm>
          </p:grpSpPr>
          <p:sp>
            <p:nvSpPr>
              <p:cNvPr id="117763" name="Text Box 3"/>
              <p:cNvSpPr txBox="1">
                <a:spLocks noChangeArrowheads="1"/>
              </p:cNvSpPr>
              <p:nvPr/>
            </p:nvSpPr>
            <p:spPr bwMode="auto">
              <a:xfrm>
                <a:off x="1269" y="6827"/>
                <a:ext cx="937" cy="282"/>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 </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2</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117764" name="Group 4"/>
              <p:cNvGrpSpPr>
                <a:grpSpLocks/>
              </p:cNvGrpSpPr>
              <p:nvPr/>
            </p:nvGrpSpPr>
            <p:grpSpPr bwMode="auto">
              <a:xfrm>
                <a:off x="-120" y="4155"/>
                <a:ext cx="10245" cy="5784"/>
                <a:chOff x="-120" y="4155"/>
                <a:chExt cx="10245" cy="5784"/>
              </a:xfrm>
            </p:grpSpPr>
            <p:cxnSp>
              <p:nvCxnSpPr>
                <p:cNvPr id="117765" name="AutoShape 5"/>
                <p:cNvCxnSpPr>
                  <a:cxnSpLocks noChangeShapeType="1"/>
                </p:cNvCxnSpPr>
                <p:nvPr/>
              </p:nvCxnSpPr>
              <p:spPr bwMode="auto">
                <a:xfrm>
                  <a:off x="3945" y="4545"/>
                  <a:ext cx="1" cy="270"/>
                </a:xfrm>
                <a:prstGeom prst="straightConnector1">
                  <a:avLst/>
                </a:prstGeom>
                <a:noFill/>
                <a:ln w="38100">
                  <a:solidFill>
                    <a:srgbClr val="000000"/>
                  </a:solidFill>
                  <a:round/>
                  <a:headEnd/>
                  <a:tailEnd/>
                </a:ln>
              </p:spPr>
            </p:cxnSp>
            <p:cxnSp>
              <p:nvCxnSpPr>
                <p:cNvPr id="117766" name="AutoShape 6"/>
                <p:cNvCxnSpPr>
                  <a:cxnSpLocks noChangeShapeType="1"/>
                </p:cNvCxnSpPr>
                <p:nvPr/>
              </p:nvCxnSpPr>
              <p:spPr bwMode="auto">
                <a:xfrm>
                  <a:off x="5460" y="4545"/>
                  <a:ext cx="1" cy="270"/>
                </a:xfrm>
                <a:prstGeom prst="straightConnector1">
                  <a:avLst/>
                </a:prstGeom>
                <a:noFill/>
                <a:ln w="38100">
                  <a:solidFill>
                    <a:srgbClr val="000000"/>
                  </a:solidFill>
                  <a:round/>
                  <a:headEnd/>
                  <a:tailEnd/>
                </a:ln>
              </p:spPr>
            </p:cxnSp>
            <p:grpSp>
              <p:nvGrpSpPr>
                <p:cNvPr id="117767" name="Group 7"/>
                <p:cNvGrpSpPr>
                  <a:grpSpLocks/>
                </p:cNvGrpSpPr>
                <p:nvPr/>
              </p:nvGrpSpPr>
              <p:grpSpPr bwMode="auto">
                <a:xfrm>
                  <a:off x="-120" y="4155"/>
                  <a:ext cx="10245" cy="5784"/>
                  <a:chOff x="-120" y="4155"/>
                  <a:chExt cx="10245" cy="5784"/>
                </a:xfrm>
              </p:grpSpPr>
              <p:sp>
                <p:nvSpPr>
                  <p:cNvPr id="117768" name="Text Box 8"/>
                  <p:cNvSpPr txBox="1">
                    <a:spLocks noChangeArrowheads="1"/>
                  </p:cNvSpPr>
                  <p:nvPr/>
                </p:nvSpPr>
                <p:spPr bwMode="auto">
                  <a:xfrm>
                    <a:off x="1269" y="7573"/>
                    <a:ext cx="967" cy="308"/>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 </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3</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117769" name="Group 9"/>
                  <p:cNvGrpSpPr>
                    <a:grpSpLocks/>
                  </p:cNvGrpSpPr>
                  <p:nvPr/>
                </p:nvGrpSpPr>
                <p:grpSpPr bwMode="auto">
                  <a:xfrm>
                    <a:off x="-120" y="4155"/>
                    <a:ext cx="10245" cy="5784"/>
                    <a:chOff x="-120" y="4155"/>
                    <a:chExt cx="10245" cy="5784"/>
                  </a:xfrm>
                </p:grpSpPr>
                <p:grpSp>
                  <p:nvGrpSpPr>
                    <p:cNvPr id="117770" name="Group 10"/>
                    <p:cNvGrpSpPr>
                      <a:grpSpLocks/>
                    </p:cNvGrpSpPr>
                    <p:nvPr/>
                  </p:nvGrpSpPr>
                  <p:grpSpPr bwMode="auto">
                    <a:xfrm>
                      <a:off x="1583" y="4155"/>
                      <a:ext cx="8542" cy="1187"/>
                      <a:chOff x="1583" y="4155"/>
                      <a:chExt cx="8542" cy="1187"/>
                    </a:xfrm>
                  </p:grpSpPr>
                  <p:cxnSp>
                    <p:nvCxnSpPr>
                      <p:cNvPr id="117771" name="AutoShape 11"/>
                      <p:cNvCxnSpPr>
                        <a:cxnSpLocks noChangeShapeType="1"/>
                      </p:cNvCxnSpPr>
                      <p:nvPr/>
                    </p:nvCxnSpPr>
                    <p:spPr bwMode="auto">
                      <a:xfrm>
                        <a:off x="2490" y="4590"/>
                        <a:ext cx="1" cy="270"/>
                      </a:xfrm>
                      <a:prstGeom prst="straightConnector1">
                        <a:avLst/>
                      </a:prstGeom>
                      <a:noFill/>
                      <a:ln w="38100">
                        <a:solidFill>
                          <a:srgbClr val="000000"/>
                        </a:solidFill>
                        <a:round/>
                        <a:headEnd/>
                        <a:tailEnd/>
                      </a:ln>
                    </p:spPr>
                  </p:cxnSp>
                  <p:cxnSp>
                    <p:nvCxnSpPr>
                      <p:cNvPr id="117772" name="AutoShape 12"/>
                      <p:cNvCxnSpPr>
                        <a:cxnSpLocks noChangeShapeType="1"/>
                      </p:cNvCxnSpPr>
                      <p:nvPr/>
                    </p:nvCxnSpPr>
                    <p:spPr bwMode="auto">
                      <a:xfrm>
                        <a:off x="6855" y="4545"/>
                        <a:ext cx="1" cy="270"/>
                      </a:xfrm>
                      <a:prstGeom prst="straightConnector1">
                        <a:avLst/>
                      </a:prstGeom>
                      <a:noFill/>
                      <a:ln w="38100">
                        <a:solidFill>
                          <a:srgbClr val="000000"/>
                        </a:solidFill>
                        <a:round/>
                        <a:headEnd/>
                        <a:tailEnd/>
                      </a:ln>
                    </p:spPr>
                  </p:cxnSp>
                  <p:cxnSp>
                    <p:nvCxnSpPr>
                      <p:cNvPr id="117773" name="AutoShape 13"/>
                      <p:cNvCxnSpPr>
                        <a:cxnSpLocks noChangeShapeType="1"/>
                      </p:cNvCxnSpPr>
                      <p:nvPr/>
                    </p:nvCxnSpPr>
                    <p:spPr bwMode="auto">
                      <a:xfrm>
                        <a:off x="8265" y="4545"/>
                        <a:ext cx="1" cy="270"/>
                      </a:xfrm>
                      <a:prstGeom prst="straightConnector1">
                        <a:avLst/>
                      </a:prstGeom>
                      <a:noFill/>
                      <a:ln w="38100">
                        <a:solidFill>
                          <a:srgbClr val="000000"/>
                        </a:solidFill>
                        <a:round/>
                        <a:headEnd/>
                        <a:tailEnd/>
                      </a:ln>
                    </p:spPr>
                  </p:cxnSp>
                  <p:cxnSp>
                    <p:nvCxnSpPr>
                      <p:cNvPr id="117774" name="AutoShape 14"/>
                      <p:cNvCxnSpPr>
                        <a:cxnSpLocks noChangeShapeType="1"/>
                      </p:cNvCxnSpPr>
                      <p:nvPr/>
                    </p:nvCxnSpPr>
                    <p:spPr bwMode="auto">
                      <a:xfrm>
                        <a:off x="9675" y="4545"/>
                        <a:ext cx="1" cy="270"/>
                      </a:xfrm>
                      <a:prstGeom prst="straightConnector1">
                        <a:avLst/>
                      </a:prstGeom>
                      <a:noFill/>
                      <a:ln w="38100">
                        <a:solidFill>
                          <a:srgbClr val="000000"/>
                        </a:solidFill>
                        <a:round/>
                        <a:headEnd/>
                        <a:tailEnd/>
                      </a:ln>
                    </p:spPr>
                  </p:cxnSp>
                  <p:cxnSp>
                    <p:nvCxnSpPr>
                      <p:cNvPr id="117775" name="AutoShape 15"/>
                      <p:cNvCxnSpPr>
                        <a:cxnSpLocks noChangeShapeType="1"/>
                      </p:cNvCxnSpPr>
                      <p:nvPr/>
                    </p:nvCxnSpPr>
                    <p:spPr bwMode="auto">
                      <a:xfrm>
                        <a:off x="1583" y="4696"/>
                        <a:ext cx="8505" cy="0"/>
                      </a:xfrm>
                      <a:prstGeom prst="straightConnector1">
                        <a:avLst/>
                      </a:prstGeom>
                      <a:noFill/>
                      <a:ln w="38100">
                        <a:solidFill>
                          <a:srgbClr val="000000"/>
                        </a:solidFill>
                        <a:round/>
                        <a:headEnd/>
                        <a:tailEnd type="triangle" w="med" len="med"/>
                      </a:ln>
                    </p:spPr>
                  </p:cxnSp>
                  <p:sp>
                    <p:nvSpPr>
                      <p:cNvPr id="117776" name="Text Box 16"/>
                      <p:cNvSpPr txBox="1">
                        <a:spLocks noChangeArrowheads="1"/>
                      </p:cNvSpPr>
                      <p:nvPr/>
                    </p:nvSpPr>
                    <p:spPr bwMode="auto">
                      <a:xfrm>
                        <a:off x="2280" y="4155"/>
                        <a:ext cx="375" cy="390"/>
                      </a:xfrm>
                      <a:prstGeom prst="rect">
                        <a:avLst/>
                      </a:prstGeom>
                      <a:solidFill>
                        <a:srgbClr val="00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0</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117777" name="Text Box 17"/>
                      <p:cNvSpPr txBox="1">
                        <a:spLocks noChangeArrowheads="1"/>
                      </p:cNvSpPr>
                      <p:nvPr/>
                    </p:nvSpPr>
                    <p:spPr bwMode="auto">
                      <a:xfrm>
                        <a:off x="3705" y="4155"/>
                        <a:ext cx="375" cy="390"/>
                      </a:xfrm>
                      <a:prstGeom prst="rect">
                        <a:avLst/>
                      </a:prstGeom>
                      <a:solidFill>
                        <a:srgbClr val="00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17778" name="Text Box 18"/>
                      <p:cNvSpPr txBox="1">
                        <a:spLocks noChangeArrowheads="1"/>
                      </p:cNvSpPr>
                      <p:nvPr/>
                    </p:nvSpPr>
                    <p:spPr bwMode="auto">
                      <a:xfrm>
                        <a:off x="5265" y="4155"/>
                        <a:ext cx="375" cy="390"/>
                      </a:xfrm>
                      <a:prstGeom prst="rect">
                        <a:avLst/>
                      </a:prstGeom>
                      <a:solidFill>
                        <a:srgbClr val="00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2</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117779" name="Text Box 19"/>
                      <p:cNvSpPr txBox="1">
                        <a:spLocks noChangeArrowheads="1"/>
                      </p:cNvSpPr>
                      <p:nvPr/>
                    </p:nvSpPr>
                    <p:spPr bwMode="auto">
                      <a:xfrm>
                        <a:off x="6660" y="4155"/>
                        <a:ext cx="375" cy="390"/>
                      </a:xfrm>
                      <a:prstGeom prst="rect">
                        <a:avLst/>
                      </a:prstGeom>
                      <a:solidFill>
                        <a:srgbClr val="00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3</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117780" name="Text Box 20"/>
                      <p:cNvSpPr txBox="1">
                        <a:spLocks noChangeArrowheads="1"/>
                      </p:cNvSpPr>
                      <p:nvPr/>
                    </p:nvSpPr>
                    <p:spPr bwMode="auto">
                      <a:xfrm>
                        <a:off x="8025" y="4155"/>
                        <a:ext cx="375" cy="390"/>
                      </a:xfrm>
                      <a:prstGeom prst="rect">
                        <a:avLst/>
                      </a:prstGeom>
                      <a:solidFill>
                        <a:srgbClr val="00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4</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117781" name="Text Box 21"/>
                      <p:cNvSpPr txBox="1">
                        <a:spLocks noChangeArrowheads="1"/>
                      </p:cNvSpPr>
                      <p:nvPr/>
                    </p:nvSpPr>
                    <p:spPr bwMode="auto">
                      <a:xfrm>
                        <a:off x="9435" y="4155"/>
                        <a:ext cx="375" cy="390"/>
                      </a:xfrm>
                      <a:prstGeom prst="rect">
                        <a:avLst/>
                      </a:prstGeom>
                      <a:solidFill>
                        <a:srgbClr val="00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5</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117782" name="Text Box 22"/>
                      <p:cNvSpPr txBox="1">
                        <a:spLocks noChangeArrowheads="1"/>
                      </p:cNvSpPr>
                      <p:nvPr/>
                    </p:nvSpPr>
                    <p:spPr bwMode="auto">
                      <a:xfrm>
                        <a:off x="1905" y="4860"/>
                        <a:ext cx="1080" cy="450"/>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 typeface="Arial" pitchFamily="34" charset="0"/>
                          <a:buChar char="-"/>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30000</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117783" name="Text Box 23"/>
                      <p:cNvSpPr txBox="1">
                        <a:spLocks noChangeArrowheads="1"/>
                      </p:cNvSpPr>
                      <p:nvPr/>
                    </p:nvSpPr>
                    <p:spPr bwMode="auto">
                      <a:xfrm>
                        <a:off x="3420" y="4892"/>
                        <a:ext cx="975" cy="450"/>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1100</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117784" name="Text Box 24"/>
                      <p:cNvSpPr txBox="1">
                        <a:spLocks noChangeArrowheads="1"/>
                      </p:cNvSpPr>
                      <p:nvPr/>
                    </p:nvSpPr>
                    <p:spPr bwMode="auto">
                      <a:xfrm>
                        <a:off x="4965" y="4892"/>
                        <a:ext cx="975" cy="450"/>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17785" name="Text Box 25"/>
                      <p:cNvSpPr txBox="1">
                        <a:spLocks noChangeArrowheads="1"/>
                      </p:cNvSpPr>
                      <p:nvPr/>
                    </p:nvSpPr>
                    <p:spPr bwMode="auto">
                      <a:xfrm>
                        <a:off x="6315" y="4892"/>
                        <a:ext cx="975" cy="450"/>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17786" name="Text Box 26"/>
                      <p:cNvSpPr txBox="1">
                        <a:spLocks noChangeArrowheads="1"/>
                      </p:cNvSpPr>
                      <p:nvPr/>
                    </p:nvSpPr>
                    <p:spPr bwMode="auto">
                      <a:xfrm>
                        <a:off x="7800" y="4892"/>
                        <a:ext cx="975" cy="420"/>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17787" name="Text Box 27"/>
                      <p:cNvSpPr txBox="1">
                        <a:spLocks noChangeArrowheads="1"/>
                      </p:cNvSpPr>
                      <p:nvPr/>
                    </p:nvSpPr>
                    <p:spPr bwMode="auto">
                      <a:xfrm>
                        <a:off x="9150" y="4880"/>
                        <a:ext cx="975" cy="435"/>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grpSp>
                <p:sp>
                  <p:nvSpPr>
                    <p:cNvPr id="117788" name="Text Box 28"/>
                    <p:cNvSpPr txBox="1">
                      <a:spLocks noChangeArrowheads="1"/>
                    </p:cNvSpPr>
                    <p:nvPr/>
                  </p:nvSpPr>
                  <p:spPr bwMode="auto">
                    <a:xfrm>
                      <a:off x="-33" y="5265"/>
                      <a:ext cx="1305" cy="369"/>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=- 3000 </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nvGrpSpPr>
                    <p:cNvPr id="117789" name="Group 29"/>
                    <p:cNvGrpSpPr>
                      <a:grpSpLocks/>
                    </p:cNvGrpSpPr>
                    <p:nvPr/>
                  </p:nvGrpSpPr>
                  <p:grpSpPr bwMode="auto">
                    <a:xfrm>
                      <a:off x="-120" y="5235"/>
                      <a:ext cx="9810" cy="4704"/>
                      <a:chOff x="-120" y="5235"/>
                      <a:chExt cx="9810" cy="4704"/>
                    </a:xfrm>
                  </p:grpSpPr>
                  <p:sp>
                    <p:nvSpPr>
                      <p:cNvPr id="117790" name="Text Box 30"/>
                      <p:cNvSpPr txBox="1">
                        <a:spLocks noChangeArrowheads="1"/>
                      </p:cNvSpPr>
                      <p:nvPr/>
                    </p:nvSpPr>
                    <p:spPr bwMode="auto">
                      <a:xfrm>
                        <a:off x="-75" y="6593"/>
                        <a:ext cx="1395" cy="384"/>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909.09</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17791" name="AutoShape 31"/>
                      <p:cNvCxnSpPr>
                        <a:cxnSpLocks noChangeShapeType="1"/>
                      </p:cNvCxnSpPr>
                      <p:nvPr/>
                    </p:nvCxnSpPr>
                    <p:spPr bwMode="auto">
                      <a:xfrm flipH="1">
                        <a:off x="1320" y="6761"/>
                        <a:ext cx="735" cy="0"/>
                      </a:xfrm>
                      <a:prstGeom prst="straightConnector1">
                        <a:avLst/>
                      </a:prstGeom>
                      <a:noFill/>
                      <a:ln w="38100">
                        <a:solidFill>
                          <a:srgbClr val="000000"/>
                        </a:solidFill>
                        <a:round/>
                        <a:headEnd/>
                        <a:tailEnd/>
                      </a:ln>
                    </p:spPr>
                  </p:cxnSp>
                  <p:sp>
                    <p:nvSpPr>
                      <p:cNvPr id="117792" name="Text Box 32"/>
                      <p:cNvSpPr txBox="1">
                        <a:spLocks noChangeArrowheads="1"/>
                      </p:cNvSpPr>
                      <p:nvPr/>
                    </p:nvSpPr>
                    <p:spPr bwMode="auto">
                      <a:xfrm>
                        <a:off x="1350" y="7183"/>
                        <a:ext cx="870" cy="38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 </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17793" name="Text Box 33"/>
                      <p:cNvSpPr txBox="1">
                        <a:spLocks noChangeArrowheads="1"/>
                      </p:cNvSpPr>
                      <p:nvPr/>
                    </p:nvSpPr>
                    <p:spPr bwMode="auto">
                      <a:xfrm>
                        <a:off x="-45" y="7335"/>
                        <a:ext cx="1395" cy="396"/>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826.44</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17794" name="AutoShape 34"/>
                      <p:cNvCxnSpPr>
                        <a:cxnSpLocks noChangeShapeType="1"/>
                      </p:cNvCxnSpPr>
                      <p:nvPr/>
                    </p:nvCxnSpPr>
                    <p:spPr bwMode="auto">
                      <a:xfrm flipH="1">
                        <a:off x="1350" y="7519"/>
                        <a:ext cx="735" cy="0"/>
                      </a:xfrm>
                      <a:prstGeom prst="straightConnector1">
                        <a:avLst/>
                      </a:prstGeom>
                      <a:noFill/>
                      <a:ln w="38100">
                        <a:solidFill>
                          <a:srgbClr val="000000"/>
                        </a:solidFill>
                        <a:round/>
                        <a:headEnd/>
                        <a:tailEnd/>
                      </a:ln>
                    </p:spPr>
                  </p:cxnSp>
                  <p:sp>
                    <p:nvSpPr>
                      <p:cNvPr id="117795" name="Text Box 35"/>
                      <p:cNvSpPr txBox="1">
                        <a:spLocks noChangeArrowheads="1"/>
                      </p:cNvSpPr>
                      <p:nvPr/>
                    </p:nvSpPr>
                    <p:spPr bwMode="auto">
                      <a:xfrm>
                        <a:off x="1275" y="7974"/>
                        <a:ext cx="870" cy="398"/>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 </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17796" name="Text Box 36"/>
                      <p:cNvSpPr txBox="1">
                        <a:spLocks noChangeArrowheads="1"/>
                      </p:cNvSpPr>
                      <p:nvPr/>
                    </p:nvSpPr>
                    <p:spPr bwMode="auto">
                      <a:xfrm>
                        <a:off x="1269" y="8383"/>
                        <a:ext cx="892" cy="30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 </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4</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17797" name="Text Box 37"/>
                      <p:cNvSpPr txBox="1">
                        <a:spLocks noChangeArrowheads="1"/>
                      </p:cNvSpPr>
                      <p:nvPr/>
                    </p:nvSpPr>
                    <p:spPr bwMode="auto">
                      <a:xfrm>
                        <a:off x="-120" y="8165"/>
                        <a:ext cx="1395" cy="364"/>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751.31</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17798" name="AutoShape 38"/>
                      <p:cNvCxnSpPr>
                        <a:cxnSpLocks noChangeShapeType="1"/>
                      </p:cNvCxnSpPr>
                      <p:nvPr/>
                    </p:nvCxnSpPr>
                    <p:spPr bwMode="auto">
                      <a:xfrm flipH="1">
                        <a:off x="1309" y="8349"/>
                        <a:ext cx="735" cy="0"/>
                      </a:xfrm>
                      <a:prstGeom prst="straightConnector1">
                        <a:avLst/>
                      </a:prstGeom>
                      <a:noFill/>
                      <a:ln w="38100">
                        <a:solidFill>
                          <a:srgbClr val="000000"/>
                        </a:solidFill>
                        <a:round/>
                        <a:headEnd/>
                        <a:tailEnd/>
                      </a:ln>
                    </p:spPr>
                  </p:cxnSp>
                  <p:sp>
                    <p:nvSpPr>
                      <p:cNvPr id="117799" name="Text Box 39"/>
                      <p:cNvSpPr txBox="1">
                        <a:spLocks noChangeArrowheads="1"/>
                      </p:cNvSpPr>
                      <p:nvPr/>
                    </p:nvSpPr>
                    <p:spPr bwMode="auto">
                      <a:xfrm>
                        <a:off x="1305" y="8783"/>
                        <a:ext cx="870" cy="387"/>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 </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17800" name="Text Box 40"/>
                      <p:cNvSpPr txBox="1">
                        <a:spLocks noChangeArrowheads="1"/>
                      </p:cNvSpPr>
                      <p:nvPr/>
                    </p:nvSpPr>
                    <p:spPr bwMode="auto">
                      <a:xfrm>
                        <a:off x="1269" y="9128"/>
                        <a:ext cx="922" cy="37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 </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5</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17801" name="Text Box 41"/>
                      <p:cNvSpPr txBox="1">
                        <a:spLocks noChangeArrowheads="1"/>
                      </p:cNvSpPr>
                      <p:nvPr/>
                    </p:nvSpPr>
                    <p:spPr bwMode="auto">
                      <a:xfrm>
                        <a:off x="-90" y="8948"/>
                        <a:ext cx="1395" cy="450"/>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683.01</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17802" name="AutoShape 42"/>
                      <p:cNvCxnSpPr>
                        <a:cxnSpLocks noChangeShapeType="1"/>
                      </p:cNvCxnSpPr>
                      <p:nvPr/>
                    </p:nvCxnSpPr>
                    <p:spPr bwMode="auto">
                      <a:xfrm flipH="1">
                        <a:off x="1372" y="9158"/>
                        <a:ext cx="735" cy="0"/>
                      </a:xfrm>
                      <a:prstGeom prst="straightConnector1">
                        <a:avLst/>
                      </a:prstGeom>
                      <a:noFill/>
                      <a:ln w="38100">
                        <a:solidFill>
                          <a:srgbClr val="000000"/>
                        </a:solidFill>
                        <a:round/>
                        <a:headEnd/>
                        <a:tailEnd/>
                      </a:ln>
                    </p:spPr>
                  </p:cxnSp>
                  <p:grpSp>
                    <p:nvGrpSpPr>
                      <p:cNvPr id="117803" name="Group 43"/>
                      <p:cNvGrpSpPr>
                        <a:grpSpLocks/>
                      </p:cNvGrpSpPr>
                      <p:nvPr/>
                    </p:nvGrpSpPr>
                    <p:grpSpPr bwMode="auto">
                      <a:xfrm>
                        <a:off x="-33" y="5235"/>
                        <a:ext cx="9723" cy="3905"/>
                        <a:chOff x="-33" y="5235"/>
                        <a:chExt cx="9723" cy="3905"/>
                      </a:xfrm>
                    </p:grpSpPr>
                    <p:cxnSp>
                      <p:nvCxnSpPr>
                        <p:cNvPr id="117804" name="AutoShape 44"/>
                        <p:cNvCxnSpPr>
                          <a:cxnSpLocks noChangeShapeType="1"/>
                        </p:cNvCxnSpPr>
                        <p:nvPr/>
                      </p:nvCxnSpPr>
                      <p:spPr bwMode="auto">
                        <a:xfrm>
                          <a:off x="6854" y="5284"/>
                          <a:ext cx="0" cy="2206"/>
                        </a:xfrm>
                        <a:prstGeom prst="straightConnector1">
                          <a:avLst/>
                        </a:prstGeom>
                        <a:noFill/>
                        <a:ln w="38100">
                          <a:solidFill>
                            <a:srgbClr val="000000"/>
                          </a:solidFill>
                          <a:round/>
                          <a:headEnd/>
                          <a:tailEnd/>
                        </a:ln>
                      </p:spPr>
                    </p:cxnSp>
                    <p:cxnSp>
                      <p:nvCxnSpPr>
                        <p:cNvPr id="117805" name="AutoShape 45"/>
                        <p:cNvCxnSpPr>
                          <a:cxnSpLocks noChangeShapeType="1"/>
                        </p:cNvCxnSpPr>
                        <p:nvPr/>
                      </p:nvCxnSpPr>
                      <p:spPr bwMode="auto">
                        <a:xfrm>
                          <a:off x="8265" y="5315"/>
                          <a:ext cx="1" cy="3015"/>
                        </a:xfrm>
                        <a:prstGeom prst="straightConnector1">
                          <a:avLst/>
                        </a:prstGeom>
                        <a:noFill/>
                        <a:ln w="38100">
                          <a:solidFill>
                            <a:srgbClr val="000000"/>
                          </a:solidFill>
                          <a:round/>
                          <a:headEnd/>
                          <a:tailEnd/>
                        </a:ln>
                      </p:spPr>
                    </p:cxnSp>
                    <p:cxnSp>
                      <p:nvCxnSpPr>
                        <p:cNvPr id="117806" name="AutoShape 46"/>
                        <p:cNvCxnSpPr>
                          <a:cxnSpLocks noChangeShapeType="1"/>
                        </p:cNvCxnSpPr>
                        <p:nvPr/>
                      </p:nvCxnSpPr>
                      <p:spPr bwMode="auto">
                        <a:xfrm>
                          <a:off x="9690" y="5494"/>
                          <a:ext cx="0" cy="3630"/>
                        </a:xfrm>
                        <a:prstGeom prst="straightConnector1">
                          <a:avLst/>
                        </a:prstGeom>
                        <a:noFill/>
                        <a:ln w="38100">
                          <a:solidFill>
                            <a:srgbClr val="000000"/>
                          </a:solidFill>
                          <a:round/>
                          <a:headEnd/>
                          <a:tailEnd/>
                        </a:ln>
                      </p:spPr>
                    </p:cxnSp>
                    <p:grpSp>
                      <p:nvGrpSpPr>
                        <p:cNvPr id="117807" name="Group 47"/>
                        <p:cNvGrpSpPr>
                          <a:grpSpLocks/>
                        </p:cNvGrpSpPr>
                        <p:nvPr/>
                      </p:nvGrpSpPr>
                      <p:grpSpPr bwMode="auto">
                        <a:xfrm>
                          <a:off x="-33" y="5235"/>
                          <a:ext cx="4010" cy="1103"/>
                          <a:chOff x="-33" y="5235"/>
                          <a:chExt cx="4010" cy="1103"/>
                        </a:xfrm>
                      </p:grpSpPr>
                      <p:cxnSp>
                        <p:nvCxnSpPr>
                          <p:cNvPr id="117808" name="AutoShape 48"/>
                          <p:cNvCxnSpPr>
                            <a:cxnSpLocks noChangeShapeType="1"/>
                          </p:cNvCxnSpPr>
                          <p:nvPr/>
                        </p:nvCxnSpPr>
                        <p:spPr bwMode="auto">
                          <a:xfrm flipH="1">
                            <a:off x="3976" y="5235"/>
                            <a:ext cx="1" cy="796"/>
                          </a:xfrm>
                          <a:prstGeom prst="straightConnector1">
                            <a:avLst/>
                          </a:prstGeom>
                          <a:noFill/>
                          <a:ln w="38100">
                            <a:solidFill>
                              <a:srgbClr val="000000"/>
                            </a:solidFill>
                            <a:round/>
                            <a:headEnd/>
                            <a:tailEnd/>
                          </a:ln>
                        </p:spPr>
                      </p:cxnSp>
                      <p:sp>
                        <p:nvSpPr>
                          <p:cNvPr id="117809" name="Text Box 49"/>
                          <p:cNvSpPr txBox="1">
                            <a:spLocks noChangeArrowheads="1"/>
                          </p:cNvSpPr>
                          <p:nvPr/>
                        </p:nvSpPr>
                        <p:spPr bwMode="auto">
                          <a:xfrm>
                            <a:off x="1320" y="5697"/>
                            <a:ext cx="870" cy="387"/>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 </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17810" name="AutoShape 50"/>
                          <p:cNvCxnSpPr>
                            <a:cxnSpLocks noChangeShapeType="1"/>
                          </p:cNvCxnSpPr>
                          <p:nvPr/>
                        </p:nvCxnSpPr>
                        <p:spPr bwMode="auto">
                          <a:xfrm flipH="1">
                            <a:off x="2176" y="6031"/>
                            <a:ext cx="1799" cy="0"/>
                          </a:xfrm>
                          <a:prstGeom prst="straightConnector1">
                            <a:avLst/>
                          </a:prstGeom>
                          <a:noFill/>
                          <a:ln w="38100">
                            <a:solidFill>
                              <a:srgbClr val="000000"/>
                            </a:solidFill>
                            <a:round/>
                            <a:headEnd/>
                            <a:tailEnd type="triangle" w="med" len="med"/>
                          </a:ln>
                        </p:spPr>
                      </p:cxnSp>
                      <p:sp>
                        <p:nvSpPr>
                          <p:cNvPr id="117811" name="Text Box 51"/>
                          <p:cNvSpPr txBox="1">
                            <a:spLocks noChangeArrowheads="1"/>
                          </p:cNvSpPr>
                          <p:nvPr/>
                        </p:nvSpPr>
                        <p:spPr bwMode="auto">
                          <a:xfrm>
                            <a:off x="1269" y="6041"/>
                            <a:ext cx="937" cy="297"/>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 </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1</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17812" name="Text Box 52"/>
                          <p:cNvSpPr txBox="1">
                            <a:spLocks noChangeArrowheads="1"/>
                          </p:cNvSpPr>
                          <p:nvPr/>
                        </p:nvSpPr>
                        <p:spPr bwMode="auto">
                          <a:xfrm>
                            <a:off x="-33" y="5888"/>
                            <a:ext cx="1180" cy="358"/>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r" rtl="1" fontAlgn="base">
                              <a:spcBef>
                                <a:spcPct val="0"/>
                              </a:spcBef>
                              <a:spcAft>
                                <a:spcPts val="1000"/>
                              </a:spcAft>
                            </a:pPr>
                            <a:r>
                              <a:rPr lang="fr-FR" sz="2000" b="1" dirty="0" smtClean="0">
                                <a:solidFill>
                                  <a:schemeClr val="bg1"/>
                                </a:solidFill>
                                <a:latin typeface="Times New Roman" pitchFamily="18" charset="0"/>
                                <a:ea typeface="Arial" pitchFamily="34" charset="0"/>
                                <a:cs typeface="Arial" pitchFamily="34" charset="0"/>
                              </a:rPr>
                              <a:t>1000</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17813" name="AutoShape 53"/>
                          <p:cNvCxnSpPr>
                            <a:cxnSpLocks noChangeShapeType="1"/>
                          </p:cNvCxnSpPr>
                          <p:nvPr/>
                        </p:nvCxnSpPr>
                        <p:spPr bwMode="auto">
                          <a:xfrm flipH="1">
                            <a:off x="1320" y="6045"/>
                            <a:ext cx="735" cy="0"/>
                          </a:xfrm>
                          <a:prstGeom prst="straightConnector1">
                            <a:avLst/>
                          </a:prstGeom>
                          <a:noFill/>
                          <a:ln w="38100">
                            <a:solidFill>
                              <a:srgbClr val="000000"/>
                            </a:solidFill>
                            <a:round/>
                            <a:headEnd/>
                            <a:tailEnd/>
                          </a:ln>
                        </p:spPr>
                      </p:cxnSp>
                    </p:grpSp>
                    <p:cxnSp>
                      <p:nvCxnSpPr>
                        <p:cNvPr id="117814" name="AutoShape 54"/>
                        <p:cNvCxnSpPr>
                          <a:cxnSpLocks noChangeShapeType="1"/>
                        </p:cNvCxnSpPr>
                        <p:nvPr/>
                      </p:nvCxnSpPr>
                      <p:spPr bwMode="auto">
                        <a:xfrm>
                          <a:off x="2564" y="5265"/>
                          <a:ext cx="1" cy="210"/>
                        </a:xfrm>
                        <a:prstGeom prst="straightConnector1">
                          <a:avLst/>
                        </a:prstGeom>
                        <a:noFill/>
                        <a:ln w="38100">
                          <a:solidFill>
                            <a:srgbClr val="000000"/>
                          </a:solidFill>
                          <a:round/>
                          <a:headEnd/>
                          <a:tailEnd/>
                        </a:ln>
                      </p:spPr>
                    </p:cxnSp>
                    <p:cxnSp>
                      <p:nvCxnSpPr>
                        <p:cNvPr id="117815" name="AutoShape 55"/>
                        <p:cNvCxnSpPr>
                          <a:cxnSpLocks noChangeShapeType="1"/>
                          <a:endCxn id="117788" idx="3"/>
                        </p:cNvCxnSpPr>
                        <p:nvPr/>
                      </p:nvCxnSpPr>
                      <p:spPr bwMode="auto">
                        <a:xfrm rot="10800000">
                          <a:off x="1272" y="5450"/>
                          <a:ext cx="1292" cy="25"/>
                        </a:xfrm>
                        <a:prstGeom prst="straightConnector1">
                          <a:avLst/>
                        </a:prstGeom>
                        <a:noFill/>
                        <a:ln w="38100">
                          <a:solidFill>
                            <a:srgbClr val="000000"/>
                          </a:solidFill>
                          <a:round/>
                          <a:headEnd/>
                          <a:tailEnd type="triangle" w="med" len="med"/>
                        </a:ln>
                      </p:spPr>
                    </p:cxnSp>
                    <p:cxnSp>
                      <p:nvCxnSpPr>
                        <p:cNvPr id="117816" name="AutoShape 56"/>
                        <p:cNvCxnSpPr>
                          <a:cxnSpLocks noChangeShapeType="1"/>
                        </p:cNvCxnSpPr>
                        <p:nvPr/>
                      </p:nvCxnSpPr>
                      <p:spPr bwMode="auto">
                        <a:xfrm flipH="1">
                          <a:off x="5476" y="5235"/>
                          <a:ext cx="1" cy="1501"/>
                        </a:xfrm>
                        <a:prstGeom prst="straightConnector1">
                          <a:avLst/>
                        </a:prstGeom>
                        <a:noFill/>
                        <a:ln w="38100">
                          <a:solidFill>
                            <a:srgbClr val="000000"/>
                          </a:solidFill>
                          <a:round/>
                          <a:headEnd/>
                          <a:tailEnd/>
                        </a:ln>
                      </p:spPr>
                    </p:cxnSp>
                    <p:cxnSp>
                      <p:nvCxnSpPr>
                        <p:cNvPr id="117817" name="AutoShape 57"/>
                        <p:cNvCxnSpPr>
                          <a:cxnSpLocks noChangeShapeType="1"/>
                        </p:cNvCxnSpPr>
                        <p:nvPr/>
                      </p:nvCxnSpPr>
                      <p:spPr bwMode="auto">
                        <a:xfrm flipH="1">
                          <a:off x="2176" y="6736"/>
                          <a:ext cx="3299" cy="0"/>
                        </a:xfrm>
                        <a:prstGeom prst="straightConnector1">
                          <a:avLst/>
                        </a:prstGeom>
                        <a:noFill/>
                        <a:ln w="38100">
                          <a:solidFill>
                            <a:srgbClr val="000000"/>
                          </a:solidFill>
                          <a:round/>
                          <a:headEnd/>
                          <a:tailEnd type="triangle" w="med" len="med"/>
                        </a:ln>
                      </p:spPr>
                    </p:cxnSp>
                    <p:cxnSp>
                      <p:nvCxnSpPr>
                        <p:cNvPr id="117818" name="AutoShape 58"/>
                        <p:cNvCxnSpPr>
                          <a:cxnSpLocks noChangeShapeType="1"/>
                        </p:cNvCxnSpPr>
                        <p:nvPr/>
                      </p:nvCxnSpPr>
                      <p:spPr bwMode="auto">
                        <a:xfrm flipH="1">
                          <a:off x="2175" y="7489"/>
                          <a:ext cx="4664" cy="1"/>
                        </a:xfrm>
                        <a:prstGeom prst="straightConnector1">
                          <a:avLst/>
                        </a:prstGeom>
                        <a:noFill/>
                        <a:ln w="38100">
                          <a:solidFill>
                            <a:srgbClr val="000000"/>
                          </a:solidFill>
                          <a:round/>
                          <a:headEnd/>
                          <a:tailEnd type="triangle" w="med" len="med"/>
                        </a:ln>
                      </p:spPr>
                    </p:cxnSp>
                    <p:cxnSp>
                      <p:nvCxnSpPr>
                        <p:cNvPr id="117819" name="AutoShape 59"/>
                        <p:cNvCxnSpPr>
                          <a:cxnSpLocks noChangeShapeType="1"/>
                        </p:cNvCxnSpPr>
                        <p:nvPr/>
                      </p:nvCxnSpPr>
                      <p:spPr bwMode="auto">
                        <a:xfrm flipH="1">
                          <a:off x="2176" y="8330"/>
                          <a:ext cx="6090" cy="1"/>
                        </a:xfrm>
                        <a:prstGeom prst="straightConnector1">
                          <a:avLst/>
                        </a:prstGeom>
                        <a:noFill/>
                        <a:ln w="38100">
                          <a:solidFill>
                            <a:srgbClr val="000000"/>
                          </a:solidFill>
                          <a:round/>
                          <a:headEnd/>
                          <a:tailEnd type="triangle" w="med" len="med"/>
                        </a:ln>
                      </p:spPr>
                    </p:cxnSp>
                    <p:cxnSp>
                      <p:nvCxnSpPr>
                        <p:cNvPr id="117820" name="AutoShape 60"/>
                        <p:cNvCxnSpPr>
                          <a:cxnSpLocks noChangeShapeType="1"/>
                        </p:cNvCxnSpPr>
                        <p:nvPr/>
                      </p:nvCxnSpPr>
                      <p:spPr bwMode="auto">
                        <a:xfrm flipH="1">
                          <a:off x="2145" y="9138"/>
                          <a:ext cx="7545" cy="2"/>
                        </a:xfrm>
                        <a:prstGeom prst="straightConnector1">
                          <a:avLst/>
                        </a:prstGeom>
                        <a:noFill/>
                        <a:ln w="38100">
                          <a:solidFill>
                            <a:srgbClr val="000000"/>
                          </a:solidFill>
                          <a:round/>
                          <a:headEnd/>
                          <a:tailEnd type="triangle" w="med" len="med"/>
                        </a:ln>
                      </p:spPr>
                    </p:cxnSp>
                  </p:grpSp>
                  <p:cxnSp>
                    <p:nvCxnSpPr>
                      <p:cNvPr id="117821" name="AutoShape 61"/>
                      <p:cNvCxnSpPr>
                        <a:cxnSpLocks noChangeShapeType="1"/>
                      </p:cNvCxnSpPr>
                      <p:nvPr/>
                    </p:nvCxnSpPr>
                    <p:spPr bwMode="auto">
                      <a:xfrm>
                        <a:off x="300" y="9467"/>
                        <a:ext cx="3120" cy="0"/>
                      </a:xfrm>
                      <a:prstGeom prst="straightConnector1">
                        <a:avLst/>
                      </a:prstGeom>
                      <a:noFill/>
                      <a:ln w="38100">
                        <a:solidFill>
                          <a:srgbClr val="000000"/>
                        </a:solidFill>
                        <a:round/>
                        <a:headEnd/>
                        <a:tailEnd/>
                      </a:ln>
                    </p:spPr>
                  </p:cxnSp>
                  <p:sp>
                    <p:nvSpPr>
                      <p:cNvPr id="117822" name="Text Box 62"/>
                      <p:cNvSpPr txBox="1">
                        <a:spLocks noChangeArrowheads="1"/>
                      </p:cNvSpPr>
                      <p:nvPr/>
                    </p:nvSpPr>
                    <p:spPr bwMode="auto">
                      <a:xfrm>
                        <a:off x="-5" y="9526"/>
                        <a:ext cx="2490" cy="413"/>
                      </a:xfrm>
                      <a:prstGeom prst="rect">
                        <a:avLst/>
                      </a:prstGeom>
                      <a:solidFill>
                        <a:srgbClr val="33CCCC"/>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1169.83</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grpSp>
              </p:grpSp>
            </p:grpSp>
          </p:grpSp>
        </p:grpSp>
        <p:sp>
          <p:nvSpPr>
            <p:cNvPr id="65" name="Text Box 49"/>
            <p:cNvSpPr txBox="1">
              <a:spLocks noChangeArrowheads="1"/>
            </p:cNvSpPr>
            <p:nvPr/>
          </p:nvSpPr>
          <p:spPr bwMode="auto">
            <a:xfrm>
              <a:off x="1295400" y="2828575"/>
              <a:ext cx="763562" cy="364612"/>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 </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grpSp>
      <p:sp>
        <p:nvSpPr>
          <p:cNvPr id="67" name="Text Box 19"/>
          <p:cNvSpPr txBox="1">
            <a:spLocks noChangeArrowheads="1"/>
          </p:cNvSpPr>
          <p:nvPr/>
        </p:nvSpPr>
        <p:spPr bwMode="auto">
          <a:xfrm>
            <a:off x="0" y="762000"/>
            <a:ext cx="1066799" cy="53586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ar-DZ" sz="2400" b="1" dirty="0" smtClean="0">
                <a:solidFill>
                  <a:srgbClr val="C00000"/>
                </a:solidFill>
                <a:latin typeface="Times New Roman" pitchFamily="18" charset="0"/>
                <a:cs typeface="Arial" pitchFamily="34" charset="0"/>
              </a:rPr>
              <a:t>قيم حالية</a:t>
            </a:r>
            <a:endParaRPr kumimoji="0" lang="fr-FR" sz="3200" b="0" i="0" u="none" strike="noStrike" cap="none" normalizeH="0" baseline="0" dirty="0" smtClean="0">
              <a:ln>
                <a:noFill/>
              </a:ln>
              <a:solidFill>
                <a:srgbClr val="C00000"/>
              </a:solidFill>
              <a:effectLst/>
              <a:latin typeface="Arial" pitchFamily="34" charset="0"/>
              <a:cs typeface="Arial" pitchFamily="34" charset="0"/>
            </a:endParaRPr>
          </a:p>
        </p:txBody>
      </p:sp>
      <p:sp>
        <p:nvSpPr>
          <p:cNvPr id="68" name="Text Box 19"/>
          <p:cNvSpPr txBox="1">
            <a:spLocks noChangeArrowheads="1"/>
          </p:cNvSpPr>
          <p:nvPr/>
        </p:nvSpPr>
        <p:spPr bwMode="auto">
          <a:xfrm>
            <a:off x="2438400" y="6248400"/>
            <a:ext cx="2286000" cy="53586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ar-DZ" sz="2800" b="1" dirty="0" smtClean="0">
                <a:solidFill>
                  <a:srgbClr val="C00000"/>
                </a:solidFill>
                <a:latin typeface="Times New Roman" pitchFamily="18" charset="0"/>
                <a:cs typeface="Arial" pitchFamily="34" charset="0"/>
              </a:rPr>
              <a:t>قيمة حالية صافية</a:t>
            </a:r>
            <a:endParaRPr kumimoji="0" lang="fr-FR" sz="3600" b="0" i="0" u="none" strike="noStrike" cap="none" normalizeH="0" baseline="0" dirty="0" smtClean="0">
              <a:ln>
                <a:noFill/>
              </a:ln>
              <a:solidFill>
                <a:srgbClr val="C00000"/>
              </a:solidFill>
              <a:effectLst/>
              <a:latin typeface="Arial" pitchFamily="34" charset="0"/>
              <a:cs typeface="Arial" pitchFamily="34" charset="0"/>
            </a:endParaRPr>
          </a:p>
        </p:txBody>
      </p:sp>
      <p:sp>
        <p:nvSpPr>
          <p:cNvPr id="69" name="Text Box 19"/>
          <p:cNvSpPr txBox="1">
            <a:spLocks noChangeArrowheads="1"/>
          </p:cNvSpPr>
          <p:nvPr/>
        </p:nvSpPr>
        <p:spPr bwMode="auto">
          <a:xfrm>
            <a:off x="3810000" y="3200400"/>
            <a:ext cx="5152105" cy="53340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lang="ar-DZ" sz="3200" b="1" dirty="0" smtClean="0">
                <a:solidFill>
                  <a:srgbClr val="C00000"/>
                </a:solidFill>
                <a:latin typeface="Times New Roman" pitchFamily="18" charset="0"/>
                <a:cs typeface="Arial" pitchFamily="34" charset="0"/>
              </a:rPr>
              <a:t>القيم الحالية والقيمة الحالية الصافية:</a:t>
            </a:r>
            <a:endParaRPr kumimoji="0" lang="fr-FR" sz="4000" b="0" i="0" u="none" strike="noStrike" cap="none" normalizeH="0" baseline="0" dirty="0" smtClean="0">
              <a:ln>
                <a:noFill/>
              </a:ln>
              <a:solidFill>
                <a:srgbClr val="C00000"/>
              </a:solidFill>
              <a:effectLst/>
              <a:latin typeface="Arial" pitchFamily="34" charset="0"/>
              <a:cs typeface="Arial"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1"/>
          <p:cNvSpPr>
            <a:spLocks noChangeArrowheads="1"/>
          </p:cNvSpPr>
          <p:nvPr/>
        </p:nvSpPr>
        <p:spPr bwMode="auto">
          <a:xfrm>
            <a:off x="152400" y="712887"/>
            <a:ext cx="8763000"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مثال: </a:t>
            </a:r>
            <a:endParaRPr kumimoji="0" lang="fr-FR" sz="36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fr-FR" sz="32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استلام مبلغ 1000 دج الآن، يعني إمكانية استثمار هذا المبلغ في</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سنة</a:t>
            </a:r>
            <a:r>
              <a:rPr kumimoji="0" lang="ar-SA"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والحصول على عائد</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fr-FR"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lang="ar-DZ" sz="2800" b="1" dirty="0" smtClean="0">
                <a:solidFill>
                  <a:schemeClr val="bg1"/>
                </a:solidFill>
                <a:latin typeface="Times New Roman" pitchFamily="18" charset="0"/>
                <a:ea typeface="Calibri" pitchFamily="34" charset="0"/>
                <a:cs typeface="Times New Roman" pitchFamily="18" charset="0"/>
              </a:rPr>
              <a:t>(</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بفرض أن معدل عائد الاستثمار 10%</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ar-SA"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3200" b="0"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عائد الاستثمار لعام واحد = 1000 دج </a:t>
            </a:r>
            <a:r>
              <a:rPr kumimoji="0" lang="ar-DZ" sz="32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10% = 100 دج</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p>
          <a:p>
            <a:pPr marL="0" marR="0" lvl="0" indent="0" algn="justLow" defTabSz="914400" rtl="1" eaLnBrk="0" fontAlgn="base" latinLnBrk="0" hangingPunct="0">
              <a:lnSpc>
                <a:spcPct val="100000"/>
              </a:lnSpc>
              <a:spcBef>
                <a:spcPct val="0"/>
              </a:spcBef>
              <a:spcAft>
                <a:spcPct val="0"/>
              </a:spcAft>
              <a:buClrTx/>
              <a:buSzTx/>
              <a:buFontTx/>
              <a:buNone/>
              <a:tabLst/>
            </a:pPr>
            <a:r>
              <a:rPr lang="ar-DZ" sz="3200" b="1" dirty="0" smtClean="0">
                <a:solidFill>
                  <a:srgbClr val="FF0000"/>
                </a:solidFill>
                <a:latin typeface="Times New Roman" pitchFamily="18" charset="0"/>
                <a:ea typeface="Calibri" pitchFamily="34" charset="0"/>
                <a:cs typeface="Times New Roman" pitchFamily="18" charset="0"/>
              </a:rPr>
              <a:t>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ومنه</a:t>
            </a:r>
            <a:r>
              <a:rPr lang="ar-DZ" sz="3200" b="1" dirty="0" smtClean="0">
                <a:solidFill>
                  <a:srgbClr val="FF0000"/>
                </a:solidFill>
                <a:latin typeface="Times New Roman" pitchFamily="18" charset="0"/>
                <a:ea typeface="Calibri" pitchFamily="34" charset="0"/>
                <a:cs typeface="Times New Roman" pitchFamily="18" charset="0"/>
              </a:rPr>
              <a:t>:</a:t>
            </a: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جملة المبلغ في نهاية العام = 1000 + 100 = 1100 دج</a:t>
            </a:r>
            <a:endParaRPr kumimoji="0" lang="fr-FR" sz="3200" b="0"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إذن:</a:t>
            </a:r>
            <a:endPar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1000 دج(</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a:t>
            </a:r>
            <a:r>
              <a:rPr lang="fr-FR" sz="3200" b="1" dirty="0" smtClean="0">
                <a:solidFill>
                  <a:srgbClr val="FF0000"/>
                </a:solidFill>
                <a:latin typeface="Times New Roman" pitchFamily="18" charset="0"/>
                <a:ea typeface="Calibri" pitchFamily="34" charset="0"/>
                <a:cs typeface="Times New Roman" pitchFamily="18" charset="0"/>
              </a:rPr>
              <a:t>0</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 1100 دج (</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t=1</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endParaRPr kumimoji="0" lang="fr-FR" sz="32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استلام مبلغ 1000 دج بعد عام، </a:t>
            </a:r>
            <a:r>
              <a:rPr lang="ar-DZ" sz="3200" b="1" dirty="0" smtClean="0">
                <a:solidFill>
                  <a:schemeClr val="bg1"/>
                </a:solidFill>
                <a:latin typeface="Times New Roman" pitchFamily="18" charset="0"/>
                <a:ea typeface="Calibri" pitchFamily="34" charset="0"/>
                <a:cs typeface="Times New Roman" pitchFamily="18" charset="0"/>
              </a:rPr>
              <a:t>يعني ضياع</a:t>
            </a:r>
            <a:r>
              <a:rPr kumimoji="0" lang="ar-SA"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فرصة استثمار هذا المبلغ، وبالتالي ستظل قيمة المبلغ كما هي.</a:t>
            </a:r>
            <a:endParaRPr kumimoji="0" lang="fr-FR" sz="3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1"/>
          <p:cNvSpPr>
            <a:spLocks noChangeArrowheads="1"/>
          </p:cNvSpPr>
          <p:nvPr/>
        </p:nvSpPr>
        <p:spPr bwMode="auto">
          <a:xfrm>
            <a:off x="228600" y="228600"/>
            <a:ext cx="8534400" cy="61247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720725" algn="l"/>
                <a:tab pos="2516188" algn="l"/>
              </a:tabLst>
            </a:pPr>
            <a:r>
              <a:rPr kumimoji="0" lang="ar-DZ"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مثال</a:t>
            </a:r>
            <a:r>
              <a:rPr kumimoji="0" lang="ar-DZ" sz="36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2</a:t>
            </a:r>
            <a:r>
              <a:rPr kumimoji="0" lang="ar-DZ"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endParaRPr kumimoji="0" lang="fr-FR" sz="36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Tx/>
              <a:buNone/>
              <a:tabLst>
                <a:tab pos="-720725" algn="l"/>
                <a:tab pos="2516188" algn="l"/>
              </a:tabLst>
            </a:pPr>
            <a:r>
              <a:rPr kumimoji="0" lang="fr-FR"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عرض عليك استثمار مبلغ 1000دج لـ 5 سنوات بمعدل عائد 12% سنويا.</a:t>
            </a:r>
            <a:endParaRPr lang="ar-DZ" sz="3200" b="1" dirty="0" smtClean="0">
              <a:solidFill>
                <a:schemeClr val="bg1"/>
              </a:solidFill>
              <a:latin typeface="Times New Roman" pitchFamily="18" charset="0"/>
              <a:ea typeface="Calibri" pitchFamily="34"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Tx/>
              <a:buNone/>
              <a:tabLst>
                <a:tab pos="-720725" algn="l"/>
                <a:tab pos="2516188" algn="l"/>
              </a:tabLst>
            </a:pPr>
            <a:r>
              <a:rPr kumimoji="0" lang="ar-DZ" sz="32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ما قيمة المبلغ بعد 5 سنوات؟ وما العائد الإجمالي؟</a:t>
            </a:r>
            <a:endParaRPr kumimoji="0" lang="fr-FR" sz="3200" b="0"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Tx/>
              <a:buNone/>
              <a:tabLst>
                <a:tab pos="-720725" algn="l"/>
                <a:tab pos="2516188" algn="l"/>
              </a:tabLst>
            </a:pPr>
            <a:r>
              <a:rPr kumimoji="0" lang="ar-DZ"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الحل: </a:t>
            </a:r>
          </a:p>
          <a:p>
            <a:pPr marL="0" marR="0" lvl="0" indent="0" algn="justLow" defTabSz="914400" rtl="1" eaLnBrk="0" fontAlgn="base" latinLnBrk="0" hangingPunct="0">
              <a:lnSpc>
                <a:spcPct val="100000"/>
              </a:lnSpc>
              <a:spcBef>
                <a:spcPct val="0"/>
              </a:spcBef>
              <a:spcAft>
                <a:spcPct val="0"/>
              </a:spcAft>
              <a:buClrTx/>
              <a:buSzTx/>
              <a:buFontTx/>
              <a:buNone/>
              <a:tabLst>
                <a:tab pos="-720725" algn="l"/>
                <a:tab pos="2516188" algn="l"/>
              </a:tabLst>
            </a:pP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قيمة المبلغ بعد 5 سنوات:</a:t>
            </a:r>
          </a:p>
          <a:p>
            <a:pPr marL="0" marR="0" lvl="0" indent="0" algn="justLow" defTabSz="914400" rtl="1" eaLnBrk="0" fontAlgn="base" latinLnBrk="0" hangingPunct="0">
              <a:lnSpc>
                <a:spcPct val="100000"/>
              </a:lnSpc>
              <a:spcBef>
                <a:spcPct val="0"/>
              </a:spcBef>
              <a:spcAft>
                <a:spcPct val="0"/>
              </a:spcAft>
              <a:buClrTx/>
              <a:buSzTx/>
              <a:buFontTx/>
              <a:buNone/>
              <a:tabLst>
                <a:tab pos="-720725" algn="l"/>
                <a:tab pos="2516188" algn="l"/>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1000</a:t>
            </a:r>
            <a:r>
              <a:rPr kumimoji="0" lang="ar-DZ" sz="32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(1+0.12)</a:t>
            </a:r>
            <a:r>
              <a:rPr kumimoji="0" lang="ar-DZ" sz="32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5</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1000 </a:t>
            </a:r>
            <a:r>
              <a:rPr kumimoji="0" lang="ar-DZ" sz="32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1.762= 1</a:t>
            </a:r>
            <a:r>
              <a:rPr kumimoji="0" lang="ar-DZ" sz="3200" b="1" i="0" u="none" strike="noStrike" cap="none" normalizeH="0" baseline="0" dirty="0" smtClean="0">
                <a:ln>
                  <a:noFill/>
                </a:ln>
                <a:solidFill>
                  <a:srgbClr val="006600"/>
                </a:solidFill>
                <a:effectLst/>
                <a:latin typeface="Times New Roman" pitchFamily="18" charset="0"/>
                <a:ea typeface="Calibri" pitchFamily="34" charset="0"/>
                <a:cs typeface="Times New Roman" pitchFamily="18" charset="0"/>
              </a:rPr>
              <a:t>762</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دج.</a:t>
            </a:r>
            <a:endParaRPr kumimoji="0" lang="fr-FR" sz="32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Tx/>
              <a:buNone/>
              <a:tabLst>
                <a:tab pos="-720725" algn="l"/>
                <a:tab pos="2516188" algn="l"/>
              </a:tabLst>
            </a:pP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إذن:</a:t>
            </a:r>
          </a:p>
          <a:p>
            <a:pPr marL="0" marR="0" lvl="0" indent="0" algn="ctr" defTabSz="914400" rtl="1" eaLnBrk="0" fontAlgn="base" latinLnBrk="0" hangingPunct="0">
              <a:lnSpc>
                <a:spcPct val="100000"/>
              </a:lnSpc>
              <a:spcBef>
                <a:spcPct val="0"/>
              </a:spcBef>
              <a:spcAft>
                <a:spcPct val="0"/>
              </a:spcAft>
              <a:buClrTx/>
              <a:buSzTx/>
              <a:buFontTx/>
              <a:buNone/>
              <a:tabLst>
                <a:tab pos="-720725" algn="l"/>
                <a:tab pos="2516188" algn="l"/>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1000دج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(t=0</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1762 دج</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t=5</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endParaRPr kumimoji="0" lang="fr-FR" sz="32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Tx/>
              <a:buNone/>
              <a:tabLst>
                <a:tab pos="-720725" algn="l"/>
                <a:tab pos="2516188" algn="l"/>
              </a:tabLst>
            </a:pP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العائد السنوي</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1000 </a:t>
            </a:r>
            <a:r>
              <a:rPr kumimoji="0" lang="ar-DZ" sz="32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0.12= 120 دج</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p>
          <a:p>
            <a:pPr marL="0" marR="0" lvl="0" indent="0" algn="justLow" defTabSz="914400" rtl="1" eaLnBrk="0" fontAlgn="base" latinLnBrk="0" hangingPunct="0">
              <a:lnSpc>
                <a:spcPct val="100000"/>
              </a:lnSpc>
              <a:spcBef>
                <a:spcPct val="0"/>
              </a:spcBef>
              <a:spcAft>
                <a:spcPct val="0"/>
              </a:spcAft>
              <a:buClrTx/>
              <a:buSzTx/>
              <a:buFontTx/>
              <a:buNone/>
              <a:tabLst>
                <a:tab pos="-720725" algn="l"/>
                <a:tab pos="2516188" algn="l"/>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ومنه: </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العائد لـ 5 سنوات: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120 </a:t>
            </a:r>
            <a:r>
              <a:rPr kumimoji="0" lang="ar-DZ" sz="32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5= </a:t>
            </a:r>
            <a:r>
              <a:rPr kumimoji="0" lang="ar-DZ" sz="3200" b="1" i="0" u="none" strike="noStrike" cap="none" normalizeH="0" baseline="0" dirty="0" smtClean="0">
                <a:ln>
                  <a:noFill/>
                </a:ln>
                <a:solidFill>
                  <a:srgbClr val="006600"/>
                </a:solidFill>
                <a:effectLst/>
                <a:latin typeface="Times New Roman" pitchFamily="18" charset="0"/>
                <a:ea typeface="Calibri" pitchFamily="34" charset="0"/>
                <a:cs typeface="Times New Roman" pitchFamily="18" charset="0"/>
              </a:rPr>
              <a:t>600دج</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3200" b="0"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Tx/>
              <a:buNone/>
              <a:tabLst>
                <a:tab pos="-720725" algn="l"/>
                <a:tab pos="2516188" algn="l"/>
              </a:tabLst>
            </a:pP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العائد الناتج عن إعادة استثمار العوائد: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762- 600= 162 دج</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endParaRPr kumimoji="0" lang="ar-DZ" sz="3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2362200"/>
            <a:ext cx="8077200" cy="1569660"/>
          </a:xfrm>
          <a:prstGeom prst="rect">
            <a:avLst/>
          </a:prstGeom>
        </p:spPr>
        <p:txBody>
          <a:bodyPr wrap="square">
            <a:spAutoFit/>
          </a:bodyPr>
          <a:lstStyle/>
          <a:p>
            <a:pPr lvl="0" algn="justLow" rtl="1" eaLnBrk="0" fontAlgn="base" hangingPunct="0">
              <a:spcBef>
                <a:spcPct val="0"/>
              </a:spcBef>
              <a:spcAft>
                <a:spcPct val="0"/>
              </a:spcAft>
            </a:pPr>
            <a:r>
              <a:rPr lang="ar-DZ" sz="3200" b="1" dirty="0" smtClean="0">
                <a:solidFill>
                  <a:srgbClr val="FF0000"/>
                </a:solidFill>
                <a:latin typeface="Times New Roman" pitchFamily="18" charset="0"/>
                <a:ea typeface="Calibri" pitchFamily="34" charset="0"/>
                <a:cs typeface="Times New Roman" pitchFamily="18" charset="0"/>
              </a:rPr>
              <a:t>خلاصة:</a:t>
            </a:r>
          </a:p>
          <a:p>
            <a:pPr lvl="0" algn="justLow" rtl="1" eaLnBrk="0" fontAlgn="base" hangingPunct="0">
              <a:spcBef>
                <a:spcPct val="0"/>
              </a:spcBef>
              <a:spcAft>
                <a:spcPct val="0"/>
              </a:spcAft>
            </a:pPr>
            <a:r>
              <a:rPr lang="ar-DZ" sz="3200" b="1" dirty="0" smtClean="0">
                <a:solidFill>
                  <a:schemeClr val="bg1"/>
                </a:solidFill>
                <a:latin typeface="Times New Roman" pitchFamily="18" charset="0"/>
                <a:ea typeface="Calibri" pitchFamily="34" charset="0"/>
                <a:cs typeface="Times New Roman" pitchFamily="18" charset="0"/>
              </a:rPr>
              <a:t>    </a:t>
            </a:r>
            <a:r>
              <a:rPr lang="ar-DZ" sz="3200" b="1" dirty="0" smtClean="0">
                <a:solidFill>
                  <a:srgbClr val="FF0000"/>
                </a:solidFill>
                <a:latin typeface="Times New Roman" pitchFamily="18" charset="0"/>
                <a:ea typeface="Calibri" pitchFamily="34" charset="0"/>
                <a:cs typeface="Times New Roman" pitchFamily="18" charset="0"/>
              </a:rPr>
              <a:t>القيمة الزمنية للنقود </a:t>
            </a:r>
            <a:r>
              <a:rPr lang="ar-DZ" sz="3200" b="1" dirty="0" smtClean="0">
                <a:solidFill>
                  <a:schemeClr val="bg1"/>
                </a:solidFill>
                <a:latin typeface="Times New Roman" pitchFamily="18" charset="0"/>
                <a:ea typeface="Calibri" pitchFamily="34" charset="0"/>
                <a:cs typeface="Times New Roman" pitchFamily="18" charset="0"/>
              </a:rPr>
              <a:t>هي عائد استثمار المال لمدة زمنية محددة أو تكلفة الفرصة الضائعة لمدة زمنية محددة. </a:t>
            </a:r>
            <a:endParaRPr lang="ar-DZ" sz="3200" dirty="0" smtClean="0">
              <a:solidFill>
                <a:schemeClr val="bg1"/>
              </a:solidFill>
              <a:latin typeface="Times New Roman" pitchFamily="18" charset="0"/>
              <a:cs typeface="Times New Roman"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5"/>
          <p:cNvSpPr txBox="1">
            <a:spLocks/>
          </p:cNvSpPr>
          <p:nvPr/>
        </p:nvSpPr>
        <p:spPr>
          <a:xfrm>
            <a:off x="304800" y="381000"/>
            <a:ext cx="8458200" cy="4343400"/>
          </a:xfrm>
          <a:prstGeom prst="rect">
            <a:avLst/>
          </a:prstGeom>
        </p:spPr>
        <p:txBody>
          <a:bodyPr vert="horz">
            <a:noAutofit/>
          </a:bodyPr>
          <a:lstStyle/>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الجمهــورية الجزائــرية الديمقــراطية الشعبيـــة</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0" eaLnBrk="1" fontAlgn="auto" latinLnBrk="0" hangingPunct="1">
              <a:lnSpc>
                <a:spcPct val="100000"/>
              </a:lnSpc>
              <a:spcBef>
                <a:spcPts val="0"/>
              </a:spcBef>
              <a:spcAft>
                <a:spcPts val="0"/>
              </a:spcAft>
              <a:buClr>
                <a:schemeClr val="tx1">
                  <a:shade val="95000"/>
                </a:schemeClr>
              </a:buClr>
              <a:buSzPct val="65000"/>
              <a:tabLst/>
              <a:defRPr/>
            </a:pPr>
            <a:r>
              <a:rPr kumimoji="0" lang="fr-FR"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République Algérienne Démocratique et Populaire</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وزارة التعليــم العــالي والبحــث العلمـي</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0" eaLnBrk="1" fontAlgn="auto" latinLnBrk="0" hangingPunct="1">
              <a:lnSpc>
                <a:spcPct val="100000"/>
              </a:lnSpc>
              <a:spcBef>
                <a:spcPts val="0"/>
              </a:spcBef>
              <a:spcAft>
                <a:spcPts val="0"/>
              </a:spcAft>
              <a:buClr>
                <a:schemeClr val="tx1">
                  <a:shade val="95000"/>
                </a:schemeClr>
              </a:buClr>
              <a:buSzPct val="65000"/>
              <a:tabLst/>
              <a:defRPr/>
            </a:pPr>
            <a:r>
              <a:rPr kumimoji="0" lang="fr-FR" sz="20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Ministère de l’Enseignement Supérieur et de la Recherche Scientifique</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جــامعة محــمد خيضــر – بسكرة –</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كــلية العلــوم الاقتصــادية و التجــارية وعلــوم التسييــر</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قسم العلوم التجارية</a:t>
            </a:r>
            <a:endParaRPr kumimoji="0" lang="fr-FR"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فرع</a:t>
            </a:r>
            <a:r>
              <a:rPr kumimoji="0" lang="ar-DZ" sz="2400" b="1" i="1" u="none" strike="noStrike" kern="1200" cap="none" spc="0" normalizeH="0" noProof="0" dirty="0" smtClean="0">
                <a:ln>
                  <a:noFill/>
                </a:ln>
                <a:solidFill>
                  <a:schemeClr val="bg1"/>
                </a:solidFill>
                <a:effectLst/>
                <a:uLnTx/>
                <a:uFillTx/>
                <a:latin typeface="Times New Roman" pitchFamily="18" charset="0"/>
                <a:ea typeface="+mn-ea"/>
                <a:cs typeface="Times New Roman" pitchFamily="18" charset="0"/>
              </a:rPr>
              <a:t> علوم مالية ومحاسبية</a:t>
            </a:r>
            <a:endParaRPr kumimoji="0" lang="en-US"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0" u="none" strike="noStrike" kern="1200" cap="none" spc="0" normalizeH="0" baseline="0" noProof="0" dirty="0" smtClean="0">
                <a:ln>
                  <a:noFill/>
                </a:ln>
                <a:solidFill>
                  <a:schemeClr val="bg1"/>
                </a:solidFill>
                <a:effectLst/>
                <a:uLnTx/>
                <a:uFillTx/>
                <a:latin typeface="Times New Roman" pitchFamily="18" charset="0"/>
                <a:ea typeface="Tahoma" pitchFamily="34" charset="0"/>
                <a:cs typeface="Times New Roman" pitchFamily="18" charset="0"/>
              </a:rPr>
              <a:t>سنة ثالثة مالية المؤسسة</a:t>
            </a:r>
            <a:endParaRPr kumimoji="0" lang="ar-DZ" sz="1800" b="1" i="0" u="none" strike="noStrike" kern="1200" cap="none" spc="0" normalizeH="0" baseline="0" noProof="0" dirty="0" smtClean="0">
              <a:ln>
                <a:noFill/>
              </a:ln>
              <a:solidFill>
                <a:schemeClr val="bg1"/>
              </a:solidFill>
              <a:effectLst/>
              <a:uLnTx/>
              <a:uFillTx/>
              <a:latin typeface="Times New Roman" pitchFamily="18" charset="0"/>
              <a:ea typeface="Tahoma" pitchFamily="34" charset="0"/>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4000" b="1" i="0" u="none" strike="noStrike" kern="1200" cap="none" spc="0" normalizeH="0" baseline="0" noProof="0" dirty="0" smtClean="0">
                <a:ln>
                  <a:noFill/>
                </a:ln>
                <a:solidFill>
                  <a:srgbClr val="FF0000"/>
                </a:solidFill>
                <a:effectLst/>
                <a:uLnTx/>
                <a:uFillTx/>
                <a:latin typeface="Times New Roman" pitchFamily="18" charset="0"/>
                <a:ea typeface="Tahoma" pitchFamily="34" charset="0"/>
                <a:cs typeface="Times New Roman" pitchFamily="18" charset="0"/>
              </a:rPr>
              <a:t>مقياس: تسيير مالي 2</a:t>
            </a:r>
          </a:p>
          <a:p>
            <a:pPr marL="548640" marR="0" lvl="0" indent="-411480" algn="ctr" defTabSz="914400" rtl="1" eaLnBrk="1" fontAlgn="ctr" latinLnBrk="0" hangingPunct="1">
              <a:lnSpc>
                <a:spcPct val="100000"/>
              </a:lnSpc>
              <a:spcBef>
                <a:spcPct val="20000"/>
              </a:spcBef>
              <a:spcAft>
                <a:spcPts val="0"/>
              </a:spcAft>
              <a:buClr>
                <a:schemeClr val="tx1">
                  <a:shade val="95000"/>
                </a:schemeClr>
              </a:buClr>
              <a:buSzPct val="65000"/>
              <a:tabLst/>
              <a:defRPr/>
            </a:pPr>
            <a:r>
              <a:rPr kumimoji="0" lang="ar-DZ" sz="20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الموسم الجامعي: 2021/2020</a:t>
            </a:r>
            <a:endParaRPr kumimoji="0" lang="ar-DZ" sz="28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p:txBody>
      </p:sp>
      <p:sp>
        <p:nvSpPr>
          <p:cNvPr id="5" name="Rectangle 4"/>
          <p:cNvSpPr/>
          <p:nvPr/>
        </p:nvSpPr>
        <p:spPr>
          <a:xfrm>
            <a:off x="0" y="4648201"/>
            <a:ext cx="9144000" cy="1471172"/>
          </a:xfrm>
          <a:prstGeom prst="rect">
            <a:avLst/>
          </a:prstGeom>
        </p:spPr>
        <p:txBody>
          <a:bodyPr wrap="square">
            <a:spAutoFit/>
          </a:bodyPr>
          <a:lstStyle/>
          <a:p>
            <a:pPr lvl="0" algn="ctr" rtl="1" fontAlgn="ctr">
              <a:spcBef>
                <a:spcPct val="20000"/>
              </a:spcBef>
              <a:buClr>
                <a:srgbClr val="F0A22E"/>
              </a:buClr>
              <a:buSzPct val="70000"/>
              <a:defRPr/>
            </a:pPr>
            <a:r>
              <a:rPr lang="ar-DZ" sz="3200" b="1" dirty="0">
                <a:solidFill>
                  <a:prstClr val="black"/>
                </a:solidFill>
                <a:latin typeface="Adobe Arabic" pitchFamily="18" charset="-78"/>
                <a:cs typeface="Adobe Arabic" pitchFamily="18" charset="-78"/>
              </a:rPr>
              <a:t>موضوع </a:t>
            </a:r>
            <a:r>
              <a:rPr lang="ar-DZ" sz="3200" b="1" dirty="0" smtClean="0">
                <a:solidFill>
                  <a:prstClr val="black"/>
                </a:solidFill>
                <a:latin typeface="Adobe Arabic" pitchFamily="18" charset="-78"/>
                <a:cs typeface="Adobe Arabic" pitchFamily="18" charset="-78"/>
              </a:rPr>
              <a:t>المحاضرة 04:</a:t>
            </a:r>
            <a:endParaRPr lang="fr-FR" sz="3200" b="1" dirty="0" smtClean="0">
              <a:solidFill>
                <a:prstClr val="black"/>
              </a:solidFill>
              <a:latin typeface="Adobe Arabic" pitchFamily="18" charset="-78"/>
              <a:cs typeface="Adobe Arabic" pitchFamily="18" charset="-78"/>
            </a:endParaRPr>
          </a:p>
          <a:p>
            <a:pPr lvl="0" algn="ctr" rtl="1" fontAlgn="ctr">
              <a:spcBef>
                <a:spcPct val="20000"/>
              </a:spcBef>
              <a:buClr>
                <a:srgbClr val="F0A22E"/>
              </a:buClr>
              <a:buSzPct val="70000"/>
              <a:defRPr/>
            </a:pPr>
            <a:r>
              <a:rPr lang="ar-DZ" sz="4800" b="1" dirty="0" smtClean="0">
                <a:solidFill>
                  <a:srgbClr val="FF0000"/>
                </a:solidFill>
                <a:latin typeface="Adobe Arabic" pitchFamily="18" charset="-78"/>
                <a:cs typeface="Adobe Arabic" pitchFamily="18" charset="-78"/>
              </a:rPr>
              <a:t>معايير تقييم واختيار الاستثمارات</a:t>
            </a:r>
            <a:r>
              <a:rPr lang="ar-DZ" sz="4800" b="1" dirty="0" smtClean="0">
                <a:solidFill>
                  <a:srgbClr val="006600"/>
                </a:solidFill>
                <a:latin typeface="Adobe Arabic" pitchFamily="18" charset="-78"/>
                <a:cs typeface="Adobe Arabic" pitchFamily="18" charset="-78"/>
              </a:rPr>
              <a:t>(ج 3)</a:t>
            </a:r>
            <a:endParaRPr lang="ar-DZ" sz="4800" b="1" dirty="0">
              <a:solidFill>
                <a:srgbClr val="006600"/>
              </a:solidFill>
              <a:latin typeface="Adobe Arabic" pitchFamily="18" charset="-78"/>
              <a:cs typeface="Adobe Arabic" pitchFamily="18" charset="-78"/>
            </a:endParaRPr>
          </a:p>
        </p:txBody>
      </p:sp>
      <p:grpSp>
        <p:nvGrpSpPr>
          <p:cNvPr id="2" name="Group 1"/>
          <p:cNvGrpSpPr>
            <a:grpSpLocks/>
          </p:cNvGrpSpPr>
          <p:nvPr/>
        </p:nvGrpSpPr>
        <p:grpSpPr bwMode="auto">
          <a:xfrm>
            <a:off x="228600" y="304800"/>
            <a:ext cx="989398" cy="1143000"/>
            <a:chOff x="4041" y="5842"/>
            <a:chExt cx="1056" cy="1375"/>
          </a:xfrm>
        </p:grpSpPr>
        <p:sp>
          <p:nvSpPr>
            <p:cNvPr id="7"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8" name="Picture 3" descr="SigleUNI4"/>
            <p:cNvPicPr>
              <a:picLocks noChangeAspect="1" noChangeArrowheads="1"/>
            </p:cNvPicPr>
            <p:nvPr/>
          </p:nvPicPr>
          <p:blipFill>
            <a:blip r:embed="rId2"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9"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0"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3" name="Group 1"/>
          <p:cNvGrpSpPr>
            <a:grpSpLocks/>
          </p:cNvGrpSpPr>
          <p:nvPr/>
        </p:nvGrpSpPr>
        <p:grpSpPr bwMode="auto">
          <a:xfrm>
            <a:off x="7926002" y="304800"/>
            <a:ext cx="989398" cy="1143000"/>
            <a:chOff x="4041" y="5842"/>
            <a:chExt cx="1056" cy="1375"/>
          </a:xfrm>
        </p:grpSpPr>
        <p:sp>
          <p:nvSpPr>
            <p:cNvPr id="12"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3" name="Picture 3" descr="SigleUNI4"/>
            <p:cNvPicPr>
              <a:picLocks noChangeAspect="1" noChangeArrowheads="1"/>
            </p:cNvPicPr>
            <p:nvPr/>
          </p:nvPicPr>
          <p:blipFill>
            <a:blip r:embed="rId2"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14"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5"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 calcmode="lin" valueType="num">
                                      <p:cBhvr additive="base">
                                        <p:cTn id="3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 calcmode="lin" valueType="num">
                                      <p:cBhvr additive="base">
                                        <p:cTn id="3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4">
                                            <p:txEl>
                                              <p:pRg st="10" end="10"/>
                                            </p:txEl>
                                          </p:spTgt>
                                        </p:tgtEl>
                                        <p:attrNameLst>
                                          <p:attrName>style.visibility</p:attrName>
                                        </p:attrNameLst>
                                      </p:cBhvr>
                                      <p:to>
                                        <p:strVal val="visible"/>
                                      </p:to>
                                    </p:set>
                                    <p:anim calcmode="lin" valueType="num">
                                      <p:cBhvr additive="base">
                                        <p:cTn id="47"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Rectangle 66"/>
          <p:cNvSpPr/>
          <p:nvPr/>
        </p:nvSpPr>
        <p:spPr>
          <a:xfrm>
            <a:off x="-180006" y="457200"/>
            <a:ext cx="1856406" cy="584775"/>
          </a:xfrm>
          <a:prstGeom prst="rect">
            <a:avLst/>
          </a:prstGeom>
        </p:spPr>
        <p:txBody>
          <a:bodyPr wrap="none">
            <a:spAutoFit/>
          </a:bodyPr>
          <a:lstStyle/>
          <a:p>
            <a:pPr algn="r" rtl="1"/>
            <a:r>
              <a:rPr lang="ar-DZ" sz="3200" b="1" dirty="0" smtClean="0">
                <a:solidFill>
                  <a:srgbClr val="FF0000"/>
                </a:solidFill>
                <a:latin typeface="Times New Roman" pitchFamily="18" charset="0"/>
                <a:ea typeface="Calibri" pitchFamily="34" charset="0"/>
                <a:cs typeface="Times New Roman" pitchFamily="18" charset="0"/>
              </a:rPr>
              <a:t>المشروع </a:t>
            </a:r>
            <a:r>
              <a:rPr lang="fr-FR" sz="3200" b="1" dirty="0" smtClean="0">
                <a:solidFill>
                  <a:srgbClr val="FF0000"/>
                </a:solidFill>
                <a:latin typeface="Times New Roman" pitchFamily="18" charset="0"/>
                <a:ea typeface="Calibri" pitchFamily="34" charset="0"/>
                <a:cs typeface="Times New Roman" pitchFamily="18" charset="0"/>
              </a:rPr>
              <a:t> A</a:t>
            </a:r>
            <a:endParaRPr lang="fr-FR" sz="3200" dirty="0"/>
          </a:p>
        </p:txBody>
      </p:sp>
      <p:grpSp>
        <p:nvGrpSpPr>
          <p:cNvPr id="70" name="Groupe 69"/>
          <p:cNvGrpSpPr/>
          <p:nvPr/>
        </p:nvGrpSpPr>
        <p:grpSpPr>
          <a:xfrm>
            <a:off x="1" y="177523"/>
            <a:ext cx="9144313" cy="6604277"/>
            <a:chOff x="1" y="177523"/>
            <a:chExt cx="9144313" cy="6604277"/>
          </a:xfrm>
        </p:grpSpPr>
        <p:grpSp>
          <p:nvGrpSpPr>
            <p:cNvPr id="4" name="Groupe 3"/>
            <p:cNvGrpSpPr/>
            <p:nvPr/>
          </p:nvGrpSpPr>
          <p:grpSpPr>
            <a:xfrm>
              <a:off x="1" y="177523"/>
              <a:ext cx="9144313" cy="6604277"/>
              <a:chOff x="1" y="381005"/>
              <a:chExt cx="9144313" cy="6233259"/>
            </a:xfrm>
          </p:grpSpPr>
          <p:grpSp>
            <p:nvGrpSpPr>
              <p:cNvPr id="5" name="Group 2"/>
              <p:cNvGrpSpPr>
                <a:grpSpLocks/>
              </p:cNvGrpSpPr>
              <p:nvPr/>
            </p:nvGrpSpPr>
            <p:grpSpPr bwMode="auto">
              <a:xfrm>
                <a:off x="1" y="381005"/>
                <a:ext cx="9144313" cy="6233259"/>
                <a:chOff x="-120" y="4155"/>
                <a:chExt cx="10419" cy="5761"/>
              </a:xfrm>
            </p:grpSpPr>
            <p:sp>
              <p:nvSpPr>
                <p:cNvPr id="7" name="Text Box 3"/>
                <p:cNvSpPr txBox="1">
                  <a:spLocks noChangeArrowheads="1"/>
                </p:cNvSpPr>
                <p:nvPr/>
              </p:nvSpPr>
              <p:spPr bwMode="auto">
                <a:xfrm>
                  <a:off x="1269" y="6827"/>
                  <a:ext cx="937" cy="282"/>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 </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2</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8" name="Group 4"/>
                <p:cNvGrpSpPr>
                  <a:grpSpLocks/>
                </p:cNvGrpSpPr>
                <p:nvPr/>
              </p:nvGrpSpPr>
              <p:grpSpPr bwMode="auto">
                <a:xfrm>
                  <a:off x="-120" y="4155"/>
                  <a:ext cx="10419" cy="5761"/>
                  <a:chOff x="-120" y="4155"/>
                  <a:chExt cx="10419" cy="5761"/>
                </a:xfrm>
              </p:grpSpPr>
              <p:cxnSp>
                <p:nvCxnSpPr>
                  <p:cNvPr id="9" name="AutoShape 5"/>
                  <p:cNvCxnSpPr>
                    <a:cxnSpLocks noChangeShapeType="1"/>
                  </p:cNvCxnSpPr>
                  <p:nvPr/>
                </p:nvCxnSpPr>
                <p:spPr bwMode="auto">
                  <a:xfrm>
                    <a:off x="3945" y="4545"/>
                    <a:ext cx="1" cy="270"/>
                  </a:xfrm>
                  <a:prstGeom prst="straightConnector1">
                    <a:avLst/>
                  </a:prstGeom>
                  <a:noFill/>
                  <a:ln w="38100">
                    <a:solidFill>
                      <a:srgbClr val="000000"/>
                    </a:solidFill>
                    <a:round/>
                    <a:headEnd/>
                    <a:tailEnd/>
                  </a:ln>
                </p:spPr>
              </p:cxnSp>
              <p:cxnSp>
                <p:nvCxnSpPr>
                  <p:cNvPr id="10" name="AutoShape 6"/>
                  <p:cNvCxnSpPr>
                    <a:cxnSpLocks noChangeShapeType="1"/>
                  </p:cNvCxnSpPr>
                  <p:nvPr/>
                </p:nvCxnSpPr>
                <p:spPr bwMode="auto">
                  <a:xfrm>
                    <a:off x="5460" y="4545"/>
                    <a:ext cx="1" cy="270"/>
                  </a:xfrm>
                  <a:prstGeom prst="straightConnector1">
                    <a:avLst/>
                  </a:prstGeom>
                  <a:noFill/>
                  <a:ln w="38100">
                    <a:solidFill>
                      <a:srgbClr val="000000"/>
                    </a:solidFill>
                    <a:round/>
                    <a:headEnd/>
                    <a:tailEnd/>
                  </a:ln>
                </p:spPr>
              </p:cxnSp>
              <p:grpSp>
                <p:nvGrpSpPr>
                  <p:cNvPr id="11" name="Group 7"/>
                  <p:cNvGrpSpPr>
                    <a:grpSpLocks/>
                  </p:cNvGrpSpPr>
                  <p:nvPr/>
                </p:nvGrpSpPr>
                <p:grpSpPr bwMode="auto">
                  <a:xfrm>
                    <a:off x="-120" y="4155"/>
                    <a:ext cx="10419" cy="5761"/>
                    <a:chOff x="-120" y="4155"/>
                    <a:chExt cx="10419" cy="5761"/>
                  </a:xfrm>
                </p:grpSpPr>
                <p:sp>
                  <p:nvSpPr>
                    <p:cNvPr id="12" name="Text Box 8"/>
                    <p:cNvSpPr txBox="1">
                      <a:spLocks noChangeArrowheads="1"/>
                    </p:cNvSpPr>
                    <p:nvPr/>
                  </p:nvSpPr>
                  <p:spPr bwMode="auto">
                    <a:xfrm>
                      <a:off x="1269" y="7573"/>
                      <a:ext cx="967" cy="308"/>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 </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3</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13" name="Group 9"/>
                    <p:cNvGrpSpPr>
                      <a:grpSpLocks/>
                    </p:cNvGrpSpPr>
                    <p:nvPr/>
                  </p:nvGrpSpPr>
                  <p:grpSpPr bwMode="auto">
                    <a:xfrm>
                      <a:off x="-120" y="4155"/>
                      <a:ext cx="10419" cy="5761"/>
                      <a:chOff x="-120" y="4155"/>
                      <a:chExt cx="10419" cy="5761"/>
                    </a:xfrm>
                  </p:grpSpPr>
                  <p:grpSp>
                    <p:nvGrpSpPr>
                      <p:cNvPr id="14" name="Group 10"/>
                      <p:cNvGrpSpPr>
                        <a:grpSpLocks/>
                      </p:cNvGrpSpPr>
                      <p:nvPr/>
                    </p:nvGrpSpPr>
                    <p:grpSpPr bwMode="auto">
                      <a:xfrm>
                        <a:off x="1794" y="4155"/>
                        <a:ext cx="8505" cy="1187"/>
                        <a:chOff x="1794" y="4155"/>
                        <a:chExt cx="8505" cy="1187"/>
                      </a:xfrm>
                    </p:grpSpPr>
                    <p:cxnSp>
                      <p:nvCxnSpPr>
                        <p:cNvPr id="50" name="AutoShape 11"/>
                        <p:cNvCxnSpPr>
                          <a:cxnSpLocks noChangeShapeType="1"/>
                        </p:cNvCxnSpPr>
                        <p:nvPr/>
                      </p:nvCxnSpPr>
                      <p:spPr bwMode="auto">
                        <a:xfrm>
                          <a:off x="2490" y="4590"/>
                          <a:ext cx="1" cy="270"/>
                        </a:xfrm>
                        <a:prstGeom prst="straightConnector1">
                          <a:avLst/>
                        </a:prstGeom>
                        <a:noFill/>
                        <a:ln w="38100">
                          <a:solidFill>
                            <a:srgbClr val="000000"/>
                          </a:solidFill>
                          <a:round/>
                          <a:headEnd/>
                          <a:tailEnd/>
                        </a:ln>
                      </p:spPr>
                    </p:cxnSp>
                    <p:cxnSp>
                      <p:nvCxnSpPr>
                        <p:cNvPr id="51" name="AutoShape 12"/>
                        <p:cNvCxnSpPr>
                          <a:cxnSpLocks noChangeShapeType="1"/>
                        </p:cNvCxnSpPr>
                        <p:nvPr/>
                      </p:nvCxnSpPr>
                      <p:spPr bwMode="auto">
                        <a:xfrm>
                          <a:off x="6855" y="4545"/>
                          <a:ext cx="1" cy="270"/>
                        </a:xfrm>
                        <a:prstGeom prst="straightConnector1">
                          <a:avLst/>
                        </a:prstGeom>
                        <a:noFill/>
                        <a:ln w="38100">
                          <a:solidFill>
                            <a:srgbClr val="000000"/>
                          </a:solidFill>
                          <a:round/>
                          <a:headEnd/>
                          <a:tailEnd/>
                        </a:ln>
                      </p:spPr>
                    </p:cxnSp>
                    <p:cxnSp>
                      <p:nvCxnSpPr>
                        <p:cNvPr id="52" name="AutoShape 13"/>
                        <p:cNvCxnSpPr>
                          <a:cxnSpLocks noChangeShapeType="1"/>
                        </p:cNvCxnSpPr>
                        <p:nvPr/>
                      </p:nvCxnSpPr>
                      <p:spPr bwMode="auto">
                        <a:xfrm>
                          <a:off x="8265" y="4545"/>
                          <a:ext cx="1" cy="270"/>
                        </a:xfrm>
                        <a:prstGeom prst="straightConnector1">
                          <a:avLst/>
                        </a:prstGeom>
                        <a:noFill/>
                        <a:ln w="38100">
                          <a:solidFill>
                            <a:srgbClr val="000000"/>
                          </a:solidFill>
                          <a:round/>
                          <a:headEnd/>
                          <a:tailEnd/>
                        </a:ln>
                      </p:spPr>
                    </p:cxnSp>
                    <p:cxnSp>
                      <p:nvCxnSpPr>
                        <p:cNvPr id="53" name="AutoShape 14"/>
                        <p:cNvCxnSpPr>
                          <a:cxnSpLocks noChangeShapeType="1"/>
                        </p:cNvCxnSpPr>
                        <p:nvPr/>
                      </p:nvCxnSpPr>
                      <p:spPr bwMode="auto">
                        <a:xfrm>
                          <a:off x="9675" y="4545"/>
                          <a:ext cx="1" cy="270"/>
                        </a:xfrm>
                        <a:prstGeom prst="straightConnector1">
                          <a:avLst/>
                        </a:prstGeom>
                        <a:noFill/>
                        <a:ln w="38100">
                          <a:solidFill>
                            <a:srgbClr val="000000"/>
                          </a:solidFill>
                          <a:round/>
                          <a:headEnd/>
                          <a:tailEnd/>
                        </a:ln>
                      </p:spPr>
                    </p:cxnSp>
                    <p:cxnSp>
                      <p:nvCxnSpPr>
                        <p:cNvPr id="54" name="AutoShape 15"/>
                        <p:cNvCxnSpPr>
                          <a:cxnSpLocks noChangeShapeType="1"/>
                        </p:cNvCxnSpPr>
                        <p:nvPr/>
                      </p:nvCxnSpPr>
                      <p:spPr bwMode="auto">
                        <a:xfrm>
                          <a:off x="1794" y="4696"/>
                          <a:ext cx="8505" cy="0"/>
                        </a:xfrm>
                        <a:prstGeom prst="straightConnector1">
                          <a:avLst/>
                        </a:prstGeom>
                        <a:noFill/>
                        <a:ln w="38100">
                          <a:solidFill>
                            <a:srgbClr val="000000"/>
                          </a:solidFill>
                          <a:round/>
                          <a:headEnd/>
                          <a:tailEnd type="triangle" w="med" len="med"/>
                        </a:ln>
                      </p:spPr>
                    </p:cxnSp>
                    <p:sp>
                      <p:nvSpPr>
                        <p:cNvPr id="55" name="Text Box 16"/>
                        <p:cNvSpPr txBox="1">
                          <a:spLocks noChangeArrowheads="1"/>
                        </p:cNvSpPr>
                        <p:nvPr/>
                      </p:nvSpPr>
                      <p:spPr bwMode="auto">
                        <a:xfrm>
                          <a:off x="2280" y="4155"/>
                          <a:ext cx="375" cy="390"/>
                        </a:xfrm>
                        <a:prstGeom prst="rect">
                          <a:avLst/>
                        </a:prstGeom>
                        <a:solidFill>
                          <a:srgbClr val="00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0</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56" name="Text Box 17"/>
                        <p:cNvSpPr txBox="1">
                          <a:spLocks noChangeArrowheads="1"/>
                        </p:cNvSpPr>
                        <p:nvPr/>
                      </p:nvSpPr>
                      <p:spPr bwMode="auto">
                        <a:xfrm>
                          <a:off x="3705" y="4155"/>
                          <a:ext cx="375" cy="390"/>
                        </a:xfrm>
                        <a:prstGeom prst="rect">
                          <a:avLst/>
                        </a:prstGeom>
                        <a:solidFill>
                          <a:srgbClr val="00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57" name="Text Box 18"/>
                        <p:cNvSpPr txBox="1">
                          <a:spLocks noChangeArrowheads="1"/>
                        </p:cNvSpPr>
                        <p:nvPr/>
                      </p:nvSpPr>
                      <p:spPr bwMode="auto">
                        <a:xfrm>
                          <a:off x="5265" y="4155"/>
                          <a:ext cx="375" cy="390"/>
                        </a:xfrm>
                        <a:prstGeom prst="rect">
                          <a:avLst/>
                        </a:prstGeom>
                        <a:solidFill>
                          <a:srgbClr val="00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2</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58" name="Text Box 19"/>
                        <p:cNvSpPr txBox="1">
                          <a:spLocks noChangeArrowheads="1"/>
                        </p:cNvSpPr>
                        <p:nvPr/>
                      </p:nvSpPr>
                      <p:spPr bwMode="auto">
                        <a:xfrm>
                          <a:off x="6660" y="4155"/>
                          <a:ext cx="375" cy="390"/>
                        </a:xfrm>
                        <a:prstGeom prst="rect">
                          <a:avLst/>
                        </a:prstGeom>
                        <a:solidFill>
                          <a:srgbClr val="00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3</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59" name="Text Box 20"/>
                        <p:cNvSpPr txBox="1">
                          <a:spLocks noChangeArrowheads="1"/>
                        </p:cNvSpPr>
                        <p:nvPr/>
                      </p:nvSpPr>
                      <p:spPr bwMode="auto">
                        <a:xfrm>
                          <a:off x="8025" y="4155"/>
                          <a:ext cx="375" cy="390"/>
                        </a:xfrm>
                        <a:prstGeom prst="rect">
                          <a:avLst/>
                        </a:prstGeom>
                        <a:solidFill>
                          <a:srgbClr val="00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4</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60" name="Text Box 21"/>
                        <p:cNvSpPr txBox="1">
                          <a:spLocks noChangeArrowheads="1"/>
                        </p:cNvSpPr>
                        <p:nvPr/>
                      </p:nvSpPr>
                      <p:spPr bwMode="auto">
                        <a:xfrm>
                          <a:off x="9435" y="4155"/>
                          <a:ext cx="375" cy="390"/>
                        </a:xfrm>
                        <a:prstGeom prst="rect">
                          <a:avLst/>
                        </a:prstGeom>
                        <a:solidFill>
                          <a:srgbClr val="00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5</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61" name="Text Box 22"/>
                        <p:cNvSpPr txBox="1">
                          <a:spLocks noChangeArrowheads="1"/>
                        </p:cNvSpPr>
                        <p:nvPr/>
                      </p:nvSpPr>
                      <p:spPr bwMode="auto">
                        <a:xfrm>
                          <a:off x="1905" y="4860"/>
                          <a:ext cx="1080" cy="450"/>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 typeface="Arial" pitchFamily="34" charset="0"/>
                            <a:buChar char="-"/>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3000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62" name="Text Box 23"/>
                        <p:cNvSpPr txBox="1">
                          <a:spLocks noChangeArrowheads="1"/>
                        </p:cNvSpPr>
                        <p:nvPr/>
                      </p:nvSpPr>
                      <p:spPr bwMode="auto">
                        <a:xfrm>
                          <a:off x="3420" y="4892"/>
                          <a:ext cx="975" cy="450"/>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63" name="Text Box 24"/>
                        <p:cNvSpPr txBox="1">
                          <a:spLocks noChangeArrowheads="1"/>
                        </p:cNvSpPr>
                        <p:nvPr/>
                      </p:nvSpPr>
                      <p:spPr bwMode="auto">
                        <a:xfrm>
                          <a:off x="4965" y="4892"/>
                          <a:ext cx="975" cy="450"/>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64" name="Text Box 25"/>
                        <p:cNvSpPr txBox="1">
                          <a:spLocks noChangeArrowheads="1"/>
                        </p:cNvSpPr>
                        <p:nvPr/>
                      </p:nvSpPr>
                      <p:spPr bwMode="auto">
                        <a:xfrm>
                          <a:off x="6315" y="4892"/>
                          <a:ext cx="975" cy="450"/>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65" name="Text Box 26"/>
                        <p:cNvSpPr txBox="1">
                          <a:spLocks noChangeArrowheads="1"/>
                        </p:cNvSpPr>
                        <p:nvPr/>
                      </p:nvSpPr>
                      <p:spPr bwMode="auto">
                        <a:xfrm>
                          <a:off x="7800" y="4892"/>
                          <a:ext cx="975" cy="420"/>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66" name="Text Box 27"/>
                        <p:cNvSpPr txBox="1">
                          <a:spLocks noChangeArrowheads="1"/>
                        </p:cNvSpPr>
                        <p:nvPr/>
                      </p:nvSpPr>
                      <p:spPr bwMode="auto">
                        <a:xfrm>
                          <a:off x="9150" y="4880"/>
                          <a:ext cx="975" cy="435"/>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grpSp>
                  <p:sp>
                    <p:nvSpPr>
                      <p:cNvPr id="15" name="Text Box 28"/>
                      <p:cNvSpPr txBox="1">
                        <a:spLocks noChangeArrowheads="1"/>
                      </p:cNvSpPr>
                      <p:nvPr/>
                    </p:nvSpPr>
                    <p:spPr bwMode="auto">
                      <a:xfrm>
                        <a:off x="-33" y="5265"/>
                        <a:ext cx="1305" cy="369"/>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=- 3000 </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nvGrpSpPr>
                      <p:cNvPr id="16" name="Group 29"/>
                      <p:cNvGrpSpPr>
                        <a:grpSpLocks/>
                      </p:cNvGrpSpPr>
                      <p:nvPr/>
                    </p:nvGrpSpPr>
                    <p:grpSpPr bwMode="auto">
                      <a:xfrm>
                        <a:off x="-120" y="5235"/>
                        <a:ext cx="9810" cy="4681"/>
                        <a:chOff x="-120" y="5235"/>
                        <a:chExt cx="9810" cy="4681"/>
                      </a:xfrm>
                    </p:grpSpPr>
                    <p:sp>
                      <p:nvSpPr>
                        <p:cNvPr id="17" name="Text Box 30"/>
                        <p:cNvSpPr txBox="1">
                          <a:spLocks noChangeArrowheads="1"/>
                        </p:cNvSpPr>
                        <p:nvPr/>
                      </p:nvSpPr>
                      <p:spPr bwMode="auto">
                        <a:xfrm>
                          <a:off x="-75" y="6593"/>
                          <a:ext cx="1395" cy="384"/>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909.09</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8" name="AutoShape 31"/>
                        <p:cNvCxnSpPr>
                          <a:cxnSpLocks noChangeShapeType="1"/>
                        </p:cNvCxnSpPr>
                        <p:nvPr/>
                      </p:nvCxnSpPr>
                      <p:spPr bwMode="auto">
                        <a:xfrm flipH="1">
                          <a:off x="1320" y="6761"/>
                          <a:ext cx="735" cy="0"/>
                        </a:xfrm>
                        <a:prstGeom prst="straightConnector1">
                          <a:avLst/>
                        </a:prstGeom>
                        <a:noFill/>
                        <a:ln w="38100">
                          <a:solidFill>
                            <a:srgbClr val="000000"/>
                          </a:solidFill>
                          <a:round/>
                          <a:headEnd/>
                          <a:tailEnd/>
                        </a:ln>
                      </p:spPr>
                    </p:cxnSp>
                    <p:sp>
                      <p:nvSpPr>
                        <p:cNvPr id="19" name="Text Box 32"/>
                        <p:cNvSpPr txBox="1">
                          <a:spLocks noChangeArrowheads="1"/>
                        </p:cNvSpPr>
                        <p:nvPr/>
                      </p:nvSpPr>
                      <p:spPr bwMode="auto">
                        <a:xfrm>
                          <a:off x="1350" y="7183"/>
                          <a:ext cx="870" cy="38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 </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20" name="Text Box 33"/>
                        <p:cNvSpPr txBox="1">
                          <a:spLocks noChangeArrowheads="1"/>
                        </p:cNvSpPr>
                        <p:nvPr/>
                      </p:nvSpPr>
                      <p:spPr bwMode="auto">
                        <a:xfrm>
                          <a:off x="-45" y="7335"/>
                          <a:ext cx="1395" cy="396"/>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826.44</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21" name="AutoShape 34"/>
                        <p:cNvCxnSpPr>
                          <a:cxnSpLocks noChangeShapeType="1"/>
                        </p:cNvCxnSpPr>
                        <p:nvPr/>
                      </p:nvCxnSpPr>
                      <p:spPr bwMode="auto">
                        <a:xfrm flipH="1">
                          <a:off x="1350" y="7519"/>
                          <a:ext cx="735" cy="0"/>
                        </a:xfrm>
                        <a:prstGeom prst="straightConnector1">
                          <a:avLst/>
                        </a:prstGeom>
                        <a:noFill/>
                        <a:ln w="38100">
                          <a:solidFill>
                            <a:srgbClr val="000000"/>
                          </a:solidFill>
                          <a:round/>
                          <a:headEnd/>
                          <a:tailEnd/>
                        </a:ln>
                      </p:spPr>
                    </p:cxnSp>
                    <p:sp>
                      <p:nvSpPr>
                        <p:cNvPr id="22" name="Text Box 35"/>
                        <p:cNvSpPr txBox="1">
                          <a:spLocks noChangeArrowheads="1"/>
                        </p:cNvSpPr>
                        <p:nvPr/>
                      </p:nvSpPr>
                      <p:spPr bwMode="auto">
                        <a:xfrm>
                          <a:off x="1275" y="7974"/>
                          <a:ext cx="870" cy="398"/>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 </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23" name="Text Box 36"/>
                        <p:cNvSpPr txBox="1">
                          <a:spLocks noChangeArrowheads="1"/>
                        </p:cNvSpPr>
                        <p:nvPr/>
                      </p:nvSpPr>
                      <p:spPr bwMode="auto">
                        <a:xfrm>
                          <a:off x="1269" y="8383"/>
                          <a:ext cx="892" cy="30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 </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4</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24" name="Text Box 37"/>
                        <p:cNvSpPr txBox="1">
                          <a:spLocks noChangeArrowheads="1"/>
                        </p:cNvSpPr>
                        <p:nvPr/>
                      </p:nvSpPr>
                      <p:spPr bwMode="auto">
                        <a:xfrm>
                          <a:off x="-120" y="8165"/>
                          <a:ext cx="1395" cy="364"/>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751.31</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25" name="AutoShape 38"/>
                        <p:cNvCxnSpPr>
                          <a:cxnSpLocks noChangeShapeType="1"/>
                        </p:cNvCxnSpPr>
                        <p:nvPr/>
                      </p:nvCxnSpPr>
                      <p:spPr bwMode="auto">
                        <a:xfrm flipH="1">
                          <a:off x="1309" y="8349"/>
                          <a:ext cx="735" cy="0"/>
                        </a:xfrm>
                        <a:prstGeom prst="straightConnector1">
                          <a:avLst/>
                        </a:prstGeom>
                        <a:noFill/>
                        <a:ln w="38100">
                          <a:solidFill>
                            <a:srgbClr val="000000"/>
                          </a:solidFill>
                          <a:round/>
                          <a:headEnd/>
                          <a:tailEnd/>
                        </a:ln>
                      </p:spPr>
                    </p:cxnSp>
                    <p:sp>
                      <p:nvSpPr>
                        <p:cNvPr id="26" name="Text Box 39"/>
                        <p:cNvSpPr txBox="1">
                          <a:spLocks noChangeArrowheads="1"/>
                        </p:cNvSpPr>
                        <p:nvPr/>
                      </p:nvSpPr>
                      <p:spPr bwMode="auto">
                        <a:xfrm>
                          <a:off x="1305" y="8783"/>
                          <a:ext cx="870" cy="387"/>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 </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27" name="Text Box 40"/>
                        <p:cNvSpPr txBox="1">
                          <a:spLocks noChangeArrowheads="1"/>
                        </p:cNvSpPr>
                        <p:nvPr/>
                      </p:nvSpPr>
                      <p:spPr bwMode="auto">
                        <a:xfrm>
                          <a:off x="1269" y="9128"/>
                          <a:ext cx="922" cy="37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 </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5</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28" name="Text Box 41"/>
                        <p:cNvSpPr txBox="1">
                          <a:spLocks noChangeArrowheads="1"/>
                        </p:cNvSpPr>
                        <p:nvPr/>
                      </p:nvSpPr>
                      <p:spPr bwMode="auto">
                        <a:xfrm>
                          <a:off x="-90" y="8948"/>
                          <a:ext cx="1395" cy="450"/>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683.01</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29" name="AutoShape 42"/>
                        <p:cNvCxnSpPr>
                          <a:cxnSpLocks noChangeShapeType="1"/>
                        </p:cNvCxnSpPr>
                        <p:nvPr/>
                      </p:nvCxnSpPr>
                      <p:spPr bwMode="auto">
                        <a:xfrm flipH="1">
                          <a:off x="1372" y="9158"/>
                          <a:ext cx="735" cy="0"/>
                        </a:xfrm>
                        <a:prstGeom prst="straightConnector1">
                          <a:avLst/>
                        </a:prstGeom>
                        <a:noFill/>
                        <a:ln w="38100">
                          <a:solidFill>
                            <a:srgbClr val="000000"/>
                          </a:solidFill>
                          <a:round/>
                          <a:headEnd/>
                          <a:tailEnd/>
                        </a:ln>
                      </p:spPr>
                    </p:cxnSp>
                    <p:grpSp>
                      <p:nvGrpSpPr>
                        <p:cNvPr id="30" name="Group 43"/>
                        <p:cNvGrpSpPr>
                          <a:grpSpLocks/>
                        </p:cNvGrpSpPr>
                        <p:nvPr/>
                      </p:nvGrpSpPr>
                      <p:grpSpPr bwMode="auto">
                        <a:xfrm>
                          <a:off x="-33" y="5235"/>
                          <a:ext cx="9723" cy="3905"/>
                          <a:chOff x="-33" y="5235"/>
                          <a:chExt cx="9723" cy="3905"/>
                        </a:xfrm>
                      </p:grpSpPr>
                      <p:cxnSp>
                        <p:nvCxnSpPr>
                          <p:cNvPr id="33" name="AutoShape 44"/>
                          <p:cNvCxnSpPr>
                            <a:cxnSpLocks noChangeShapeType="1"/>
                          </p:cNvCxnSpPr>
                          <p:nvPr/>
                        </p:nvCxnSpPr>
                        <p:spPr bwMode="auto">
                          <a:xfrm>
                            <a:off x="6854" y="5284"/>
                            <a:ext cx="0" cy="2206"/>
                          </a:xfrm>
                          <a:prstGeom prst="straightConnector1">
                            <a:avLst/>
                          </a:prstGeom>
                          <a:noFill/>
                          <a:ln w="38100">
                            <a:solidFill>
                              <a:srgbClr val="000000"/>
                            </a:solidFill>
                            <a:round/>
                            <a:headEnd/>
                            <a:tailEnd/>
                          </a:ln>
                        </p:spPr>
                      </p:cxnSp>
                      <p:cxnSp>
                        <p:nvCxnSpPr>
                          <p:cNvPr id="34" name="AutoShape 45"/>
                          <p:cNvCxnSpPr>
                            <a:cxnSpLocks noChangeShapeType="1"/>
                          </p:cNvCxnSpPr>
                          <p:nvPr/>
                        </p:nvCxnSpPr>
                        <p:spPr bwMode="auto">
                          <a:xfrm>
                            <a:off x="8265" y="5315"/>
                            <a:ext cx="1" cy="3015"/>
                          </a:xfrm>
                          <a:prstGeom prst="straightConnector1">
                            <a:avLst/>
                          </a:prstGeom>
                          <a:noFill/>
                          <a:ln w="38100">
                            <a:solidFill>
                              <a:srgbClr val="000000"/>
                            </a:solidFill>
                            <a:round/>
                            <a:headEnd/>
                            <a:tailEnd/>
                          </a:ln>
                        </p:spPr>
                      </p:cxnSp>
                      <p:cxnSp>
                        <p:nvCxnSpPr>
                          <p:cNvPr id="35" name="AutoShape 46"/>
                          <p:cNvCxnSpPr>
                            <a:cxnSpLocks noChangeShapeType="1"/>
                          </p:cNvCxnSpPr>
                          <p:nvPr/>
                        </p:nvCxnSpPr>
                        <p:spPr bwMode="auto">
                          <a:xfrm>
                            <a:off x="9690" y="5494"/>
                            <a:ext cx="0" cy="3630"/>
                          </a:xfrm>
                          <a:prstGeom prst="straightConnector1">
                            <a:avLst/>
                          </a:prstGeom>
                          <a:noFill/>
                          <a:ln w="38100">
                            <a:solidFill>
                              <a:srgbClr val="000000"/>
                            </a:solidFill>
                            <a:round/>
                            <a:headEnd/>
                            <a:tailEnd/>
                          </a:ln>
                        </p:spPr>
                      </p:cxnSp>
                      <p:grpSp>
                        <p:nvGrpSpPr>
                          <p:cNvPr id="36" name="Group 47"/>
                          <p:cNvGrpSpPr>
                            <a:grpSpLocks/>
                          </p:cNvGrpSpPr>
                          <p:nvPr/>
                        </p:nvGrpSpPr>
                        <p:grpSpPr bwMode="auto">
                          <a:xfrm>
                            <a:off x="-33" y="5235"/>
                            <a:ext cx="4010" cy="1103"/>
                            <a:chOff x="-33" y="5235"/>
                            <a:chExt cx="4010" cy="1103"/>
                          </a:xfrm>
                        </p:grpSpPr>
                        <p:cxnSp>
                          <p:nvCxnSpPr>
                            <p:cNvPr id="44" name="AutoShape 48"/>
                            <p:cNvCxnSpPr>
                              <a:cxnSpLocks noChangeShapeType="1"/>
                            </p:cNvCxnSpPr>
                            <p:nvPr/>
                          </p:nvCxnSpPr>
                          <p:spPr bwMode="auto">
                            <a:xfrm flipH="1">
                              <a:off x="3976" y="5235"/>
                              <a:ext cx="1" cy="796"/>
                            </a:xfrm>
                            <a:prstGeom prst="straightConnector1">
                              <a:avLst/>
                            </a:prstGeom>
                            <a:noFill/>
                            <a:ln w="38100">
                              <a:solidFill>
                                <a:srgbClr val="000000"/>
                              </a:solidFill>
                              <a:round/>
                              <a:headEnd/>
                              <a:tailEnd/>
                            </a:ln>
                          </p:spPr>
                        </p:cxnSp>
                        <p:sp>
                          <p:nvSpPr>
                            <p:cNvPr id="45" name="Text Box 49"/>
                            <p:cNvSpPr txBox="1">
                              <a:spLocks noChangeArrowheads="1"/>
                            </p:cNvSpPr>
                            <p:nvPr/>
                          </p:nvSpPr>
                          <p:spPr bwMode="auto">
                            <a:xfrm>
                              <a:off x="1320" y="5697"/>
                              <a:ext cx="870" cy="387"/>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 </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46" name="AutoShape 50"/>
                            <p:cNvCxnSpPr>
                              <a:cxnSpLocks noChangeShapeType="1"/>
                            </p:cNvCxnSpPr>
                            <p:nvPr/>
                          </p:nvCxnSpPr>
                          <p:spPr bwMode="auto">
                            <a:xfrm flipH="1">
                              <a:off x="2176" y="6031"/>
                              <a:ext cx="1799" cy="0"/>
                            </a:xfrm>
                            <a:prstGeom prst="straightConnector1">
                              <a:avLst/>
                            </a:prstGeom>
                            <a:noFill/>
                            <a:ln w="38100">
                              <a:solidFill>
                                <a:srgbClr val="000000"/>
                              </a:solidFill>
                              <a:round/>
                              <a:headEnd/>
                              <a:tailEnd type="triangle" w="med" len="med"/>
                            </a:ln>
                          </p:spPr>
                        </p:cxnSp>
                        <p:sp>
                          <p:nvSpPr>
                            <p:cNvPr id="47" name="Text Box 51"/>
                            <p:cNvSpPr txBox="1">
                              <a:spLocks noChangeArrowheads="1"/>
                            </p:cNvSpPr>
                            <p:nvPr/>
                          </p:nvSpPr>
                          <p:spPr bwMode="auto">
                            <a:xfrm>
                              <a:off x="1269" y="6041"/>
                              <a:ext cx="937" cy="297"/>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 </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1</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48" name="Text Box 52"/>
                            <p:cNvSpPr txBox="1">
                              <a:spLocks noChangeArrowheads="1"/>
                            </p:cNvSpPr>
                            <p:nvPr/>
                          </p:nvSpPr>
                          <p:spPr bwMode="auto">
                            <a:xfrm>
                              <a:off x="-33" y="5888"/>
                              <a:ext cx="1180" cy="358"/>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r" rtl="1" fontAlgn="base">
                                <a:spcBef>
                                  <a:spcPct val="0"/>
                                </a:spcBef>
                                <a:spcAft>
                                  <a:spcPts val="1000"/>
                                </a:spcAft>
                              </a:pPr>
                              <a:r>
                                <a:rPr lang="fr-FR" sz="2000" b="1" dirty="0" smtClean="0">
                                  <a:solidFill>
                                    <a:schemeClr val="bg1"/>
                                  </a:solidFill>
                                  <a:latin typeface="Times New Roman" pitchFamily="18" charset="0"/>
                                  <a:ea typeface="Arial" pitchFamily="34" charset="0"/>
                                  <a:cs typeface="Arial" pitchFamily="34" charset="0"/>
                                </a:rPr>
                                <a:t>1000</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49" name="AutoShape 53"/>
                            <p:cNvCxnSpPr>
                              <a:cxnSpLocks noChangeShapeType="1"/>
                            </p:cNvCxnSpPr>
                            <p:nvPr/>
                          </p:nvCxnSpPr>
                          <p:spPr bwMode="auto">
                            <a:xfrm flipH="1">
                              <a:off x="1320" y="6045"/>
                              <a:ext cx="735" cy="0"/>
                            </a:xfrm>
                            <a:prstGeom prst="straightConnector1">
                              <a:avLst/>
                            </a:prstGeom>
                            <a:noFill/>
                            <a:ln w="38100">
                              <a:solidFill>
                                <a:srgbClr val="000000"/>
                              </a:solidFill>
                              <a:round/>
                              <a:headEnd/>
                              <a:tailEnd/>
                            </a:ln>
                          </p:spPr>
                        </p:cxnSp>
                      </p:grpSp>
                      <p:cxnSp>
                        <p:nvCxnSpPr>
                          <p:cNvPr id="37" name="AutoShape 54"/>
                          <p:cNvCxnSpPr>
                            <a:cxnSpLocks noChangeShapeType="1"/>
                          </p:cNvCxnSpPr>
                          <p:nvPr/>
                        </p:nvCxnSpPr>
                        <p:spPr bwMode="auto">
                          <a:xfrm>
                            <a:off x="2564" y="5265"/>
                            <a:ext cx="1" cy="210"/>
                          </a:xfrm>
                          <a:prstGeom prst="straightConnector1">
                            <a:avLst/>
                          </a:prstGeom>
                          <a:noFill/>
                          <a:ln w="38100">
                            <a:solidFill>
                              <a:srgbClr val="000000"/>
                            </a:solidFill>
                            <a:round/>
                            <a:headEnd/>
                            <a:tailEnd/>
                          </a:ln>
                        </p:spPr>
                      </p:cxnSp>
                      <p:cxnSp>
                        <p:nvCxnSpPr>
                          <p:cNvPr id="38" name="AutoShape 55"/>
                          <p:cNvCxnSpPr>
                            <a:cxnSpLocks noChangeShapeType="1"/>
                            <a:endCxn id="15" idx="3"/>
                          </p:cNvCxnSpPr>
                          <p:nvPr/>
                        </p:nvCxnSpPr>
                        <p:spPr bwMode="auto">
                          <a:xfrm rot="10800000">
                            <a:off x="1272" y="5450"/>
                            <a:ext cx="1292" cy="25"/>
                          </a:xfrm>
                          <a:prstGeom prst="straightConnector1">
                            <a:avLst/>
                          </a:prstGeom>
                          <a:noFill/>
                          <a:ln w="38100">
                            <a:solidFill>
                              <a:srgbClr val="000000"/>
                            </a:solidFill>
                            <a:round/>
                            <a:headEnd/>
                            <a:tailEnd type="triangle" w="med" len="med"/>
                          </a:ln>
                        </p:spPr>
                      </p:cxnSp>
                      <p:cxnSp>
                        <p:nvCxnSpPr>
                          <p:cNvPr id="39" name="AutoShape 56"/>
                          <p:cNvCxnSpPr>
                            <a:cxnSpLocks noChangeShapeType="1"/>
                          </p:cNvCxnSpPr>
                          <p:nvPr/>
                        </p:nvCxnSpPr>
                        <p:spPr bwMode="auto">
                          <a:xfrm flipH="1">
                            <a:off x="5476" y="5235"/>
                            <a:ext cx="1" cy="1501"/>
                          </a:xfrm>
                          <a:prstGeom prst="straightConnector1">
                            <a:avLst/>
                          </a:prstGeom>
                          <a:noFill/>
                          <a:ln w="38100">
                            <a:solidFill>
                              <a:srgbClr val="000000"/>
                            </a:solidFill>
                            <a:round/>
                            <a:headEnd/>
                            <a:tailEnd/>
                          </a:ln>
                        </p:spPr>
                      </p:cxnSp>
                      <p:cxnSp>
                        <p:nvCxnSpPr>
                          <p:cNvPr id="40" name="AutoShape 57"/>
                          <p:cNvCxnSpPr>
                            <a:cxnSpLocks noChangeShapeType="1"/>
                          </p:cNvCxnSpPr>
                          <p:nvPr/>
                        </p:nvCxnSpPr>
                        <p:spPr bwMode="auto">
                          <a:xfrm flipH="1">
                            <a:off x="2176" y="6736"/>
                            <a:ext cx="3299" cy="0"/>
                          </a:xfrm>
                          <a:prstGeom prst="straightConnector1">
                            <a:avLst/>
                          </a:prstGeom>
                          <a:noFill/>
                          <a:ln w="38100">
                            <a:solidFill>
                              <a:srgbClr val="000000"/>
                            </a:solidFill>
                            <a:round/>
                            <a:headEnd/>
                            <a:tailEnd type="triangle" w="med" len="med"/>
                          </a:ln>
                        </p:spPr>
                      </p:cxnSp>
                      <p:cxnSp>
                        <p:nvCxnSpPr>
                          <p:cNvPr id="41" name="AutoShape 58"/>
                          <p:cNvCxnSpPr>
                            <a:cxnSpLocks noChangeShapeType="1"/>
                          </p:cNvCxnSpPr>
                          <p:nvPr/>
                        </p:nvCxnSpPr>
                        <p:spPr bwMode="auto">
                          <a:xfrm flipH="1">
                            <a:off x="2175" y="7489"/>
                            <a:ext cx="4664" cy="1"/>
                          </a:xfrm>
                          <a:prstGeom prst="straightConnector1">
                            <a:avLst/>
                          </a:prstGeom>
                          <a:noFill/>
                          <a:ln w="38100">
                            <a:solidFill>
                              <a:srgbClr val="000000"/>
                            </a:solidFill>
                            <a:round/>
                            <a:headEnd/>
                            <a:tailEnd type="triangle" w="med" len="med"/>
                          </a:ln>
                        </p:spPr>
                      </p:cxnSp>
                      <p:cxnSp>
                        <p:nvCxnSpPr>
                          <p:cNvPr id="42" name="AutoShape 59"/>
                          <p:cNvCxnSpPr>
                            <a:cxnSpLocks noChangeShapeType="1"/>
                          </p:cNvCxnSpPr>
                          <p:nvPr/>
                        </p:nvCxnSpPr>
                        <p:spPr bwMode="auto">
                          <a:xfrm flipH="1">
                            <a:off x="2176" y="8330"/>
                            <a:ext cx="6090" cy="1"/>
                          </a:xfrm>
                          <a:prstGeom prst="straightConnector1">
                            <a:avLst/>
                          </a:prstGeom>
                          <a:noFill/>
                          <a:ln w="38100">
                            <a:solidFill>
                              <a:srgbClr val="000000"/>
                            </a:solidFill>
                            <a:round/>
                            <a:headEnd/>
                            <a:tailEnd type="triangle" w="med" len="med"/>
                          </a:ln>
                        </p:spPr>
                      </p:cxnSp>
                      <p:cxnSp>
                        <p:nvCxnSpPr>
                          <p:cNvPr id="43" name="AutoShape 60"/>
                          <p:cNvCxnSpPr>
                            <a:cxnSpLocks noChangeShapeType="1"/>
                          </p:cNvCxnSpPr>
                          <p:nvPr/>
                        </p:nvCxnSpPr>
                        <p:spPr bwMode="auto">
                          <a:xfrm flipH="1">
                            <a:off x="2145" y="9138"/>
                            <a:ext cx="7545" cy="2"/>
                          </a:xfrm>
                          <a:prstGeom prst="straightConnector1">
                            <a:avLst/>
                          </a:prstGeom>
                          <a:noFill/>
                          <a:ln w="38100">
                            <a:solidFill>
                              <a:srgbClr val="000000"/>
                            </a:solidFill>
                            <a:round/>
                            <a:headEnd/>
                            <a:tailEnd type="triangle" w="med" len="med"/>
                          </a:ln>
                        </p:spPr>
                      </p:cxnSp>
                    </p:grpSp>
                    <p:cxnSp>
                      <p:nvCxnSpPr>
                        <p:cNvPr id="31" name="AutoShape 61"/>
                        <p:cNvCxnSpPr>
                          <a:cxnSpLocks noChangeShapeType="1"/>
                        </p:cNvCxnSpPr>
                        <p:nvPr/>
                      </p:nvCxnSpPr>
                      <p:spPr bwMode="auto">
                        <a:xfrm>
                          <a:off x="300" y="9475"/>
                          <a:ext cx="3120" cy="0"/>
                        </a:xfrm>
                        <a:prstGeom prst="straightConnector1">
                          <a:avLst/>
                        </a:prstGeom>
                        <a:noFill/>
                        <a:ln w="38100">
                          <a:solidFill>
                            <a:srgbClr val="000000"/>
                          </a:solidFill>
                          <a:round/>
                          <a:headEnd/>
                          <a:tailEnd/>
                        </a:ln>
                      </p:spPr>
                    </p:cxnSp>
                    <p:sp>
                      <p:nvSpPr>
                        <p:cNvPr id="32" name="Text Box 62"/>
                        <p:cNvSpPr txBox="1">
                          <a:spLocks noChangeArrowheads="1"/>
                        </p:cNvSpPr>
                        <p:nvPr/>
                      </p:nvSpPr>
                      <p:spPr bwMode="auto">
                        <a:xfrm>
                          <a:off x="-120" y="9503"/>
                          <a:ext cx="2490" cy="413"/>
                        </a:xfrm>
                        <a:prstGeom prst="rect">
                          <a:avLst/>
                        </a:prstGeom>
                        <a:solidFill>
                          <a:srgbClr val="33CCCC"/>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1169.83</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grpSp>
                </p:grpSp>
              </p:grpSp>
            </p:grpSp>
          </p:grpSp>
          <p:sp>
            <p:nvSpPr>
              <p:cNvPr id="6" name="Text Box 49"/>
              <p:cNvSpPr txBox="1">
                <a:spLocks noChangeArrowheads="1"/>
              </p:cNvSpPr>
              <p:nvPr/>
            </p:nvSpPr>
            <p:spPr bwMode="auto">
              <a:xfrm>
                <a:off x="1295400" y="2828575"/>
                <a:ext cx="763562" cy="364612"/>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1100 </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grpSp>
        <p:sp>
          <p:nvSpPr>
            <p:cNvPr id="69" name="Rectangle 68"/>
            <p:cNvSpPr/>
            <p:nvPr/>
          </p:nvSpPr>
          <p:spPr>
            <a:xfrm>
              <a:off x="5105400" y="6309852"/>
              <a:ext cx="3416320" cy="461665"/>
            </a:xfrm>
            <a:prstGeom prst="rect">
              <a:avLst/>
            </a:prstGeom>
          </p:spPr>
          <p:txBody>
            <a:bodyPr wrap="none">
              <a:spAutoFit/>
            </a:bodyPr>
            <a:lstStyle/>
            <a:p>
              <a:r>
                <a:rPr lang="ar-DZ" sz="2400" b="1" dirty="0" smtClean="0">
                  <a:solidFill>
                    <a:srgbClr val="FF0000"/>
                  </a:solidFill>
                  <a:latin typeface="Times New Roman" pitchFamily="18" charset="0"/>
                  <a:ea typeface="Arial" pitchFamily="34" charset="0"/>
                </a:rPr>
                <a:t>معدل الخصم ( التحيين)= 10 %</a:t>
              </a:r>
              <a:endParaRPr lang="fr-FR" sz="2400" dirty="0">
                <a:solidFill>
                  <a:srgbClr val="FF0000"/>
                </a:solidFill>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1"/>
          <p:cNvSpPr>
            <a:spLocks noChangeArrowheads="1"/>
          </p:cNvSpPr>
          <p:nvPr/>
        </p:nvSpPr>
        <p:spPr bwMode="auto">
          <a:xfrm>
            <a:off x="2743200" y="228600"/>
            <a:ext cx="60198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indent="60325" algn="just" defTabSz="914400" rtl="1" eaLnBrk="1" fontAlgn="base" latinLnBrk="0" hangingPunct="1">
              <a:lnSpc>
                <a:spcPct val="100000"/>
              </a:lnSpc>
              <a:spcBef>
                <a:spcPct val="0"/>
              </a:spcBef>
              <a:spcAft>
                <a:spcPct val="0"/>
              </a:spcAft>
              <a:buClrTx/>
              <a:buSzTx/>
              <a:tabLst>
                <a:tab pos="161925" algn="r"/>
              </a:tabLst>
            </a:pPr>
            <a:r>
              <a:rPr kumimoji="0" lang="ar-DZ"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3. </a:t>
            </a:r>
            <a:r>
              <a:rPr kumimoji="0" lang="ar-SA"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معيار فترة الاسترداد المخصومة</a:t>
            </a:r>
            <a:r>
              <a:rPr kumimoji="0" lang="fr-FR"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endParaRPr kumimoji="0" lang="fr-FR" sz="3600" b="0" i="0" u="none" strike="noStrike" cap="none" normalizeH="0" baseline="0" dirty="0" smtClean="0">
              <a:ln>
                <a:noFill/>
              </a:ln>
              <a:solidFill>
                <a:srgbClr val="FF0000"/>
              </a:solidFill>
              <a:effectLst/>
              <a:latin typeface="Times New Roman" pitchFamily="18" charset="0"/>
              <a:cs typeface="Times New Roman" pitchFamily="18" charset="0"/>
            </a:endParaRPr>
          </a:p>
        </p:txBody>
      </p:sp>
      <p:graphicFrame>
        <p:nvGraphicFramePr>
          <p:cNvPr id="9" name="Tableau 8"/>
          <p:cNvGraphicFramePr>
            <a:graphicFrameLocks noGrp="1"/>
          </p:cNvGraphicFramePr>
          <p:nvPr/>
        </p:nvGraphicFramePr>
        <p:xfrm>
          <a:off x="228601" y="3581400"/>
          <a:ext cx="8839199" cy="1706880"/>
        </p:xfrm>
        <a:graphic>
          <a:graphicData uri="http://schemas.openxmlformats.org/drawingml/2006/table">
            <a:tbl>
              <a:tblPr rtl="1"/>
              <a:tblGrid>
                <a:gridCol w="2569192"/>
                <a:gridCol w="1253264"/>
                <a:gridCol w="1254493"/>
                <a:gridCol w="1253264"/>
                <a:gridCol w="1254493"/>
                <a:gridCol w="1254493"/>
              </a:tblGrid>
              <a:tr h="0">
                <a:tc>
                  <a:txBody>
                    <a:bodyPr/>
                    <a:lstStyle/>
                    <a:p>
                      <a:pPr marL="0" marR="0" algn="just" rtl="1">
                        <a:spcBef>
                          <a:spcPts val="0"/>
                        </a:spcBef>
                        <a:spcAft>
                          <a:spcPts val="0"/>
                        </a:spcAft>
                      </a:pPr>
                      <a:r>
                        <a:rPr lang="ar-DZ" sz="2800" b="1" dirty="0">
                          <a:solidFill>
                            <a:schemeClr val="bg1"/>
                          </a:solidFill>
                          <a:latin typeface="Times New Roman" pitchFamily="18" charset="0"/>
                          <a:ea typeface="Calibri"/>
                          <a:cs typeface="Times New Roman" pitchFamily="18" charset="0"/>
                        </a:rPr>
                        <a:t>السنوات</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2600" b="1" dirty="0">
                          <a:solidFill>
                            <a:schemeClr val="bg1"/>
                          </a:solidFill>
                          <a:latin typeface="Times New Roman" pitchFamily="18" charset="0"/>
                          <a:ea typeface="Calibri"/>
                          <a:cs typeface="Times New Roman" pitchFamily="18" charset="0"/>
                        </a:rPr>
                        <a:t>1</a:t>
                      </a:r>
                      <a:endParaRPr lang="fr-FR" sz="2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2600" b="1" dirty="0">
                          <a:solidFill>
                            <a:schemeClr val="bg1"/>
                          </a:solidFill>
                          <a:latin typeface="Times New Roman" pitchFamily="18" charset="0"/>
                          <a:ea typeface="Calibri"/>
                          <a:cs typeface="Times New Roman" pitchFamily="18" charset="0"/>
                        </a:rPr>
                        <a:t>2</a:t>
                      </a:r>
                      <a:endParaRPr lang="fr-FR" sz="2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2600" b="1" dirty="0">
                          <a:solidFill>
                            <a:schemeClr val="bg1"/>
                          </a:solidFill>
                          <a:latin typeface="Times New Roman" pitchFamily="18" charset="0"/>
                          <a:ea typeface="Calibri"/>
                          <a:cs typeface="Times New Roman" pitchFamily="18" charset="0"/>
                        </a:rPr>
                        <a:t>3</a:t>
                      </a:r>
                      <a:endParaRPr lang="fr-FR" sz="2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2600" b="1" dirty="0">
                          <a:solidFill>
                            <a:schemeClr val="bg1"/>
                          </a:solidFill>
                          <a:latin typeface="Times New Roman" pitchFamily="18" charset="0"/>
                          <a:ea typeface="Calibri"/>
                          <a:cs typeface="Times New Roman" pitchFamily="18" charset="0"/>
                        </a:rPr>
                        <a:t>4</a:t>
                      </a:r>
                      <a:endParaRPr lang="fr-FR" sz="2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FF"/>
                    </a:solidFill>
                  </a:tcPr>
                </a:tc>
                <a:tc>
                  <a:txBody>
                    <a:bodyPr/>
                    <a:lstStyle/>
                    <a:p>
                      <a:pPr marL="0" marR="0" algn="ctr" rtl="1">
                        <a:spcBef>
                          <a:spcPts val="0"/>
                        </a:spcBef>
                        <a:spcAft>
                          <a:spcPts val="0"/>
                        </a:spcAft>
                      </a:pPr>
                      <a:r>
                        <a:rPr lang="ar-DZ" sz="2600" b="1" dirty="0">
                          <a:solidFill>
                            <a:schemeClr val="bg1"/>
                          </a:solidFill>
                          <a:latin typeface="Times New Roman" pitchFamily="18" charset="0"/>
                          <a:ea typeface="Calibri"/>
                          <a:cs typeface="Times New Roman" pitchFamily="18" charset="0"/>
                        </a:rPr>
                        <a:t>5</a:t>
                      </a:r>
                      <a:endParaRPr lang="fr-FR" sz="2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rtl="1">
                        <a:spcBef>
                          <a:spcPts val="0"/>
                        </a:spcBef>
                        <a:spcAft>
                          <a:spcPts val="0"/>
                        </a:spcAft>
                      </a:pPr>
                      <a:r>
                        <a:rPr lang="ar-DZ" sz="2800" b="1" dirty="0" smtClean="0">
                          <a:solidFill>
                            <a:schemeClr val="bg1"/>
                          </a:solidFill>
                          <a:latin typeface="Times New Roman" pitchFamily="18" charset="0"/>
                          <a:ea typeface="Calibri"/>
                          <a:cs typeface="Times New Roman" pitchFamily="18" charset="0"/>
                        </a:rPr>
                        <a:t>تدفق نقدي</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2600" b="1" dirty="0">
                          <a:solidFill>
                            <a:schemeClr val="bg1"/>
                          </a:solidFill>
                          <a:latin typeface="Times New Roman" pitchFamily="18" charset="0"/>
                          <a:ea typeface="Calibri"/>
                          <a:cs typeface="Times New Roman" pitchFamily="18" charset="0"/>
                        </a:rPr>
                        <a:t>1100</a:t>
                      </a:r>
                      <a:endParaRPr lang="fr-FR" sz="2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2600" b="1" dirty="0">
                          <a:solidFill>
                            <a:schemeClr val="bg1"/>
                          </a:solidFill>
                          <a:latin typeface="Times New Roman" pitchFamily="18" charset="0"/>
                          <a:ea typeface="Calibri"/>
                          <a:cs typeface="Times New Roman" pitchFamily="18" charset="0"/>
                        </a:rPr>
                        <a:t>1100</a:t>
                      </a:r>
                      <a:endParaRPr lang="fr-FR" sz="2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2600" b="1" dirty="0">
                          <a:solidFill>
                            <a:schemeClr val="bg1"/>
                          </a:solidFill>
                          <a:latin typeface="Times New Roman" pitchFamily="18" charset="0"/>
                          <a:ea typeface="Calibri"/>
                          <a:cs typeface="Times New Roman" pitchFamily="18" charset="0"/>
                        </a:rPr>
                        <a:t>1100</a:t>
                      </a:r>
                      <a:endParaRPr lang="fr-FR" sz="2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2600" b="1" dirty="0">
                          <a:solidFill>
                            <a:schemeClr val="bg1"/>
                          </a:solidFill>
                          <a:latin typeface="Times New Roman" pitchFamily="18" charset="0"/>
                          <a:ea typeface="Calibri"/>
                          <a:cs typeface="Times New Roman" pitchFamily="18" charset="0"/>
                        </a:rPr>
                        <a:t>1100</a:t>
                      </a:r>
                      <a:endParaRPr lang="fr-FR" sz="2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FF"/>
                    </a:solidFill>
                  </a:tcPr>
                </a:tc>
                <a:tc>
                  <a:txBody>
                    <a:bodyPr/>
                    <a:lstStyle/>
                    <a:p>
                      <a:pPr marL="0" marR="0" algn="ctr" rtl="1">
                        <a:spcBef>
                          <a:spcPts val="0"/>
                        </a:spcBef>
                        <a:spcAft>
                          <a:spcPts val="0"/>
                        </a:spcAft>
                      </a:pPr>
                      <a:r>
                        <a:rPr lang="ar-DZ" sz="2600" b="1" dirty="0">
                          <a:solidFill>
                            <a:schemeClr val="bg1"/>
                          </a:solidFill>
                          <a:latin typeface="Times New Roman" pitchFamily="18" charset="0"/>
                          <a:ea typeface="Calibri"/>
                          <a:cs typeface="Times New Roman" pitchFamily="18" charset="0"/>
                        </a:rPr>
                        <a:t>1100</a:t>
                      </a:r>
                      <a:endParaRPr lang="fr-FR" sz="2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rtl="1">
                        <a:spcBef>
                          <a:spcPts val="0"/>
                        </a:spcBef>
                        <a:spcAft>
                          <a:spcPts val="0"/>
                        </a:spcAft>
                      </a:pPr>
                      <a:r>
                        <a:rPr lang="ar-DZ" sz="2800" b="1" dirty="0" smtClean="0">
                          <a:solidFill>
                            <a:schemeClr val="bg1"/>
                          </a:solidFill>
                          <a:latin typeface="Times New Roman" pitchFamily="18" charset="0"/>
                          <a:ea typeface="Calibri"/>
                          <a:cs typeface="Times New Roman" pitchFamily="18" charset="0"/>
                        </a:rPr>
                        <a:t>تدفق مخصوم </a:t>
                      </a:r>
                      <a:r>
                        <a:rPr lang="ar-DZ" sz="2800" b="1" dirty="0" smtClean="0">
                          <a:solidFill>
                            <a:srgbClr val="FF0000"/>
                          </a:solidFill>
                          <a:latin typeface="Times New Roman" pitchFamily="18" charset="0"/>
                          <a:ea typeface="Calibri"/>
                          <a:cs typeface="Times New Roman" pitchFamily="18" charset="0"/>
                        </a:rPr>
                        <a:t>(</a:t>
                      </a:r>
                      <a:r>
                        <a:rPr lang="ar-DZ" sz="2400" b="1" dirty="0" smtClean="0">
                          <a:solidFill>
                            <a:srgbClr val="FF0000"/>
                          </a:solidFill>
                          <a:latin typeface="Times New Roman" pitchFamily="18" charset="0"/>
                          <a:ea typeface="Calibri"/>
                          <a:cs typeface="Times New Roman" pitchFamily="18" charset="0"/>
                        </a:rPr>
                        <a:t>محين)</a:t>
                      </a:r>
                      <a:endParaRPr lang="fr-FR" sz="2800" dirty="0">
                        <a:solidFill>
                          <a:srgbClr val="FF000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2600" b="1" dirty="0">
                          <a:solidFill>
                            <a:schemeClr val="bg1"/>
                          </a:solidFill>
                          <a:latin typeface="Times New Roman" pitchFamily="18" charset="0"/>
                          <a:ea typeface="Calibri"/>
                          <a:cs typeface="Times New Roman" pitchFamily="18" charset="0"/>
                        </a:rPr>
                        <a:t>1000</a:t>
                      </a:r>
                      <a:endParaRPr lang="fr-FR" sz="2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2600" b="1" dirty="0">
                          <a:solidFill>
                            <a:schemeClr val="bg1"/>
                          </a:solidFill>
                          <a:latin typeface="Times New Roman" pitchFamily="18" charset="0"/>
                          <a:ea typeface="Calibri"/>
                          <a:cs typeface="Times New Roman" pitchFamily="18" charset="0"/>
                        </a:rPr>
                        <a:t>909.09</a:t>
                      </a:r>
                      <a:endParaRPr lang="fr-FR" sz="2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2600" b="1" dirty="0">
                          <a:solidFill>
                            <a:schemeClr val="bg1"/>
                          </a:solidFill>
                          <a:latin typeface="Times New Roman" pitchFamily="18" charset="0"/>
                          <a:ea typeface="Calibri"/>
                          <a:cs typeface="Times New Roman" pitchFamily="18" charset="0"/>
                        </a:rPr>
                        <a:t>826.44</a:t>
                      </a:r>
                      <a:endParaRPr lang="fr-FR" sz="2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2600" b="1" dirty="0">
                          <a:solidFill>
                            <a:schemeClr val="bg1"/>
                          </a:solidFill>
                          <a:latin typeface="Times New Roman" pitchFamily="18" charset="0"/>
                          <a:ea typeface="Calibri"/>
                          <a:cs typeface="Times New Roman" pitchFamily="18" charset="0"/>
                        </a:rPr>
                        <a:t>751.31</a:t>
                      </a:r>
                      <a:endParaRPr lang="fr-FR" sz="2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FF"/>
                    </a:solidFill>
                  </a:tcPr>
                </a:tc>
                <a:tc>
                  <a:txBody>
                    <a:bodyPr/>
                    <a:lstStyle/>
                    <a:p>
                      <a:pPr marL="0" marR="0" algn="ctr" rtl="1">
                        <a:spcBef>
                          <a:spcPts val="0"/>
                        </a:spcBef>
                        <a:spcAft>
                          <a:spcPts val="0"/>
                        </a:spcAft>
                      </a:pPr>
                      <a:r>
                        <a:rPr lang="ar-DZ" sz="2600" b="1" dirty="0">
                          <a:solidFill>
                            <a:schemeClr val="bg1"/>
                          </a:solidFill>
                          <a:latin typeface="Times New Roman" pitchFamily="18" charset="0"/>
                          <a:ea typeface="Calibri"/>
                          <a:cs typeface="Times New Roman" pitchFamily="18" charset="0"/>
                        </a:rPr>
                        <a:t>683.01</a:t>
                      </a:r>
                      <a:endParaRPr lang="fr-FR" sz="2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rtl="1">
                        <a:spcBef>
                          <a:spcPts val="0"/>
                        </a:spcBef>
                        <a:spcAft>
                          <a:spcPts val="0"/>
                        </a:spcAft>
                      </a:pPr>
                      <a:r>
                        <a:rPr lang="ar-DZ" sz="2800" b="1" dirty="0" smtClean="0">
                          <a:solidFill>
                            <a:schemeClr val="bg1"/>
                          </a:solidFill>
                          <a:latin typeface="Times New Roman" pitchFamily="18" charset="0"/>
                          <a:ea typeface="Calibri"/>
                          <a:cs typeface="Times New Roman" pitchFamily="18" charset="0"/>
                        </a:rPr>
                        <a:t>تدفق مخصوم متراكم</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2600" b="1" dirty="0">
                          <a:solidFill>
                            <a:srgbClr val="006600"/>
                          </a:solidFill>
                          <a:latin typeface="Times New Roman" pitchFamily="18" charset="0"/>
                          <a:ea typeface="Calibri"/>
                          <a:cs typeface="Times New Roman" pitchFamily="18" charset="0"/>
                        </a:rPr>
                        <a:t>1000</a:t>
                      </a:r>
                      <a:endParaRPr lang="fr-FR" sz="2600" dirty="0">
                        <a:solidFill>
                          <a:srgbClr val="00660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2600" b="1" dirty="0">
                          <a:solidFill>
                            <a:srgbClr val="006600"/>
                          </a:solidFill>
                          <a:latin typeface="Times New Roman" pitchFamily="18" charset="0"/>
                          <a:ea typeface="Calibri"/>
                          <a:cs typeface="Times New Roman" pitchFamily="18" charset="0"/>
                        </a:rPr>
                        <a:t>1909.09</a:t>
                      </a:r>
                      <a:endParaRPr lang="fr-FR" sz="2600" dirty="0">
                        <a:solidFill>
                          <a:srgbClr val="00660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2600" b="1" dirty="0">
                          <a:solidFill>
                            <a:srgbClr val="006600"/>
                          </a:solidFill>
                          <a:latin typeface="Times New Roman" pitchFamily="18" charset="0"/>
                          <a:ea typeface="Calibri"/>
                          <a:cs typeface="Times New Roman" pitchFamily="18" charset="0"/>
                        </a:rPr>
                        <a:t>2735.53</a:t>
                      </a:r>
                      <a:endParaRPr lang="fr-FR" sz="2600" dirty="0">
                        <a:solidFill>
                          <a:srgbClr val="00660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2600" b="1" dirty="0">
                          <a:solidFill>
                            <a:srgbClr val="006600"/>
                          </a:solidFill>
                          <a:latin typeface="Times New Roman" pitchFamily="18" charset="0"/>
                          <a:ea typeface="Calibri"/>
                          <a:cs typeface="Times New Roman" pitchFamily="18" charset="0"/>
                        </a:rPr>
                        <a:t>3486.84</a:t>
                      </a:r>
                      <a:endParaRPr lang="fr-FR" sz="2600" dirty="0">
                        <a:solidFill>
                          <a:srgbClr val="00660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FF"/>
                    </a:solidFill>
                  </a:tcPr>
                </a:tc>
                <a:tc>
                  <a:txBody>
                    <a:bodyPr/>
                    <a:lstStyle/>
                    <a:p>
                      <a:pPr marL="0" marR="0" algn="ctr" rtl="1">
                        <a:spcBef>
                          <a:spcPts val="0"/>
                        </a:spcBef>
                        <a:spcAft>
                          <a:spcPts val="0"/>
                        </a:spcAft>
                      </a:pPr>
                      <a:r>
                        <a:rPr lang="ar-DZ" sz="2600" b="1" dirty="0">
                          <a:solidFill>
                            <a:schemeClr val="bg1"/>
                          </a:solidFill>
                          <a:latin typeface="Times New Roman" pitchFamily="18" charset="0"/>
                          <a:ea typeface="Calibri"/>
                          <a:cs typeface="Times New Roman" pitchFamily="18" charset="0"/>
                        </a:rPr>
                        <a:t>/</a:t>
                      </a:r>
                      <a:endParaRPr lang="fr-FR" sz="26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00364" name="Rectangle 12"/>
          <p:cNvSpPr>
            <a:spLocks noChangeArrowheads="1"/>
          </p:cNvSpPr>
          <p:nvPr/>
        </p:nvSpPr>
        <p:spPr bwMode="auto">
          <a:xfrm>
            <a:off x="0" y="13716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25" name="Rectangle 24"/>
          <p:cNvSpPr/>
          <p:nvPr/>
        </p:nvSpPr>
        <p:spPr>
          <a:xfrm>
            <a:off x="4396312" y="838200"/>
            <a:ext cx="4287777" cy="523220"/>
          </a:xfrm>
          <a:prstGeom prst="rect">
            <a:avLst/>
          </a:prstGeom>
        </p:spPr>
        <p:txBody>
          <a:bodyPr wrap="none">
            <a:spAutoFit/>
          </a:bodyPr>
          <a:lstStyle/>
          <a:p>
            <a:pPr algn="r" rtl="1" fontAlgn="base">
              <a:spcBef>
                <a:spcPct val="0"/>
              </a:spcBef>
              <a:spcAft>
                <a:spcPct val="0"/>
              </a:spcAft>
            </a:pPr>
            <a:r>
              <a:rPr lang="ar-DZ" sz="2800" b="1" dirty="0" smtClean="0">
                <a:solidFill>
                  <a:srgbClr val="FF0000"/>
                </a:solidFill>
                <a:latin typeface="Times New Roman" pitchFamily="18" charset="0"/>
                <a:ea typeface="Calibri" pitchFamily="34" charset="0"/>
                <a:cs typeface="Times New Roman" pitchFamily="18" charset="0"/>
              </a:rPr>
              <a:t>المشروع </a:t>
            </a:r>
            <a:r>
              <a:rPr lang="fr-FR" sz="2800" b="1" dirty="0" smtClean="0">
                <a:solidFill>
                  <a:srgbClr val="FF0000"/>
                </a:solidFill>
                <a:latin typeface="Times New Roman" pitchFamily="18" charset="0"/>
                <a:ea typeface="Calibri" pitchFamily="34" charset="0"/>
                <a:cs typeface="Times New Roman" pitchFamily="18" charset="0"/>
              </a:rPr>
              <a:t> A</a:t>
            </a:r>
            <a:r>
              <a:rPr lang="ar-DZ" sz="2400" b="1" dirty="0" smtClean="0">
                <a:solidFill>
                  <a:schemeClr val="bg1"/>
                </a:solidFill>
                <a:latin typeface="Times New Roman" pitchFamily="18" charset="0"/>
                <a:ea typeface="Calibri" pitchFamily="34" charset="0"/>
                <a:cs typeface="Times New Roman" pitchFamily="18" charset="0"/>
              </a:rPr>
              <a:t>(معدل الخصم </a:t>
            </a:r>
            <a:r>
              <a:rPr lang="fr-FR" sz="2400" b="1" dirty="0" smtClean="0">
                <a:solidFill>
                  <a:srgbClr val="FF0000"/>
                </a:solidFill>
                <a:latin typeface="Times New Roman" pitchFamily="18" charset="0"/>
                <a:ea typeface="Calibri" pitchFamily="34" charset="0"/>
                <a:cs typeface="Times New Roman" pitchFamily="18" charset="0"/>
              </a:rPr>
              <a:t>i = 10%</a:t>
            </a:r>
            <a:r>
              <a:rPr lang="ar-DZ" sz="2400" b="1" dirty="0" smtClean="0">
                <a:solidFill>
                  <a:schemeClr val="bg1"/>
                </a:solidFill>
                <a:latin typeface="Times New Roman" pitchFamily="18" charset="0"/>
                <a:ea typeface="Calibri" pitchFamily="34" charset="0"/>
                <a:cs typeface="Times New Roman" pitchFamily="18" charset="0"/>
              </a:rPr>
              <a:t>)</a:t>
            </a:r>
            <a:r>
              <a:rPr lang="ar-DZ" sz="2800" b="1" dirty="0" smtClean="0">
                <a:solidFill>
                  <a:schemeClr val="bg1"/>
                </a:solidFill>
                <a:latin typeface="Times New Roman" pitchFamily="18" charset="0"/>
                <a:ea typeface="Calibri" pitchFamily="34" charset="0"/>
                <a:cs typeface="Times New Roman" pitchFamily="18" charset="0"/>
              </a:rPr>
              <a:t>:</a:t>
            </a:r>
            <a:endParaRPr lang="ar-DZ" sz="2800" dirty="0" smtClean="0">
              <a:solidFill>
                <a:schemeClr val="bg1"/>
              </a:solidFill>
              <a:latin typeface="Times New Roman" pitchFamily="18" charset="0"/>
              <a:cs typeface="Times New Roman" pitchFamily="18" charset="0"/>
            </a:endParaRPr>
          </a:p>
        </p:txBody>
      </p:sp>
      <p:grpSp>
        <p:nvGrpSpPr>
          <p:cNvPr id="29" name="Groupe 28"/>
          <p:cNvGrpSpPr/>
          <p:nvPr/>
        </p:nvGrpSpPr>
        <p:grpSpPr>
          <a:xfrm>
            <a:off x="457200" y="1801764"/>
            <a:ext cx="2819400" cy="1322436"/>
            <a:chOff x="3048000" y="3124200"/>
            <a:chExt cx="2819400" cy="1322436"/>
          </a:xfrm>
          <a:solidFill>
            <a:srgbClr val="FFC000"/>
          </a:solidFill>
        </p:grpSpPr>
        <p:sp>
          <p:nvSpPr>
            <p:cNvPr id="30" name="Zone de texte 2"/>
            <p:cNvSpPr txBox="1">
              <a:spLocks noChangeArrowheads="1"/>
            </p:cNvSpPr>
            <p:nvPr/>
          </p:nvSpPr>
          <p:spPr bwMode="auto">
            <a:xfrm>
              <a:off x="3048000" y="3505201"/>
              <a:ext cx="2819400" cy="533399"/>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rtl="1" fontAlgn="base">
                <a:spcBef>
                  <a:spcPct val="0"/>
                </a:spcBef>
                <a:spcAft>
                  <a:spcPts val="1000"/>
                </a:spcAft>
              </a:pPr>
              <a:r>
                <a:rPr kumimoji="0" lang="el-G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Σ</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CF</a:t>
              </a:r>
              <a:r>
                <a:rPr kumimoji="0" lang="fr-FR" sz="2800" b="1" i="0" u="none" strike="noStrike" cap="none" normalizeH="0" baseline="-25000" dirty="0" smtClean="0">
                  <a:ln>
                    <a:noFill/>
                  </a:ln>
                  <a:solidFill>
                    <a:srgbClr val="FF0000"/>
                  </a:solidFill>
                  <a:effectLst/>
                  <a:latin typeface="Times New Roman" pitchFamily="18" charset="0"/>
                  <a:ea typeface="Arial" pitchFamily="34" charset="0"/>
                  <a:cs typeface="Times New Roman" pitchFamily="18" charset="0"/>
                </a:rPr>
                <a:t>t </a:t>
              </a:r>
              <a:r>
                <a:rPr lang="fr-FR" sz="2800" b="1" dirty="0" smtClean="0">
                  <a:solidFill>
                    <a:srgbClr val="FF0000"/>
                  </a:solidFill>
                  <a:latin typeface="Times New Roman" pitchFamily="18" charset="0"/>
                  <a:ea typeface="Arial" pitchFamily="34" charset="0"/>
                  <a:cs typeface="Times New Roman" pitchFamily="18" charset="0"/>
                </a:rPr>
                <a:t>(1+i)</a:t>
              </a:r>
              <a:r>
                <a:rPr lang="en-US" sz="2800" b="1" baseline="30000" dirty="0" smtClean="0">
                  <a:solidFill>
                    <a:srgbClr val="FF0000"/>
                  </a:solidFill>
                  <a:latin typeface="Times New Roman" pitchFamily="18" charset="0"/>
                  <a:ea typeface="Arial" pitchFamily="34" charset="0"/>
                  <a:cs typeface="Times New Roman" pitchFamily="18" charset="0"/>
                </a:rPr>
                <a:t>-t</a:t>
              </a:r>
              <a:r>
                <a:rPr lang="en-US" sz="2800" b="1" baseline="30000" dirty="0" smtClean="0">
                  <a:solidFill>
                    <a:srgbClr val="FF0000"/>
                  </a:solidFill>
                  <a:latin typeface="Times New Roman" pitchFamily="18" charset="0"/>
                  <a:ea typeface="Times New Roman" pitchFamily="18" charset="0"/>
                  <a:cs typeface="Times New Roman" pitchFamily="18" charset="0"/>
                </a:rPr>
                <a:t>  </a:t>
              </a:r>
              <a:r>
                <a:rPr lang="fr-FR" sz="2800" b="1" dirty="0" smtClean="0">
                  <a:solidFill>
                    <a:schemeClr val="bg1"/>
                  </a:solidFill>
                  <a:latin typeface="Times New Roman" pitchFamily="18" charset="0"/>
                  <a:ea typeface="Arial" pitchFamily="34" charset="0"/>
                  <a:cs typeface="Times New Roman" pitchFamily="18" charset="0"/>
                </a:rPr>
                <a:t>= I</a:t>
              </a:r>
              <a:r>
                <a:rPr lang="fr-FR" sz="2800" b="1" baseline="-25000" dirty="0" smtClean="0">
                  <a:solidFill>
                    <a:schemeClr val="bg1"/>
                  </a:solidFill>
                  <a:latin typeface="Times New Roman" pitchFamily="18" charset="0"/>
                  <a:ea typeface="Arial" pitchFamily="34" charset="0"/>
                  <a:cs typeface="Times New Roman" pitchFamily="18" charset="0"/>
                </a:rPr>
                <a:t>0</a:t>
              </a:r>
              <a:r>
                <a:rPr lang="fr-FR" sz="2800" b="1" dirty="0" smtClean="0">
                  <a:solidFill>
                    <a:schemeClr val="bg1"/>
                  </a:solidFill>
                  <a:latin typeface="Times New Roman" pitchFamily="18" charset="0"/>
                  <a:ea typeface="Arial" pitchFamily="34" charset="0"/>
                  <a:cs typeface="Times New Roman" pitchFamily="18" charset="0"/>
                </a:rPr>
                <a:t> </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1" name="Zone de texte 2"/>
            <p:cNvSpPr txBox="1">
              <a:spLocks noChangeArrowheads="1"/>
            </p:cNvSpPr>
            <p:nvPr/>
          </p:nvSpPr>
          <p:spPr bwMode="auto">
            <a:xfrm>
              <a:off x="3095470" y="3124200"/>
              <a:ext cx="609600" cy="380999"/>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1" eaLnBrk="1" fontAlgn="base" latinLnBrk="0" hangingPunct="1">
                <a:lnSpc>
                  <a:spcPct val="100000"/>
                </a:lnSpc>
                <a:spcBef>
                  <a:spcPct val="0"/>
                </a:spcBef>
                <a:spcAft>
                  <a:spcPts val="1000"/>
                </a:spcAft>
                <a:buClrTx/>
                <a:buSzTx/>
                <a:buFontTx/>
                <a:buNone/>
                <a:tabLst/>
              </a:pPr>
              <a:r>
                <a:rPr kumimoji="0" lang="fr-FR"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DR</a:t>
              </a:r>
              <a:endParaRPr kumimoji="0" lang="fr-FR" b="1"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32" name="Zone de texte 2"/>
            <p:cNvSpPr txBox="1">
              <a:spLocks noChangeArrowheads="1"/>
            </p:cNvSpPr>
            <p:nvPr/>
          </p:nvSpPr>
          <p:spPr bwMode="auto">
            <a:xfrm>
              <a:off x="3080722" y="4065637"/>
              <a:ext cx="609600" cy="380999"/>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1" eaLnBrk="1" fontAlgn="base" latinLnBrk="0" hangingPunct="1">
                <a:lnSpc>
                  <a:spcPct val="100000"/>
                </a:lnSpc>
                <a:spcBef>
                  <a:spcPct val="0"/>
                </a:spcBef>
                <a:spcAft>
                  <a:spcPts val="1000"/>
                </a:spcAft>
                <a:buClrTx/>
                <a:buSzTx/>
                <a:buFontTx/>
                <a:buNone/>
                <a:tabLst/>
              </a:pPr>
              <a:r>
                <a:rPr lang="fr-FR" sz="2000" b="1" dirty="0" smtClean="0">
                  <a:solidFill>
                    <a:schemeClr val="bg1"/>
                  </a:solidFill>
                  <a:latin typeface="Times New Roman" pitchFamily="18" charset="0"/>
                  <a:ea typeface="Arial" pitchFamily="34" charset="0"/>
                  <a:cs typeface="Times New Roman" pitchFamily="18" charset="0"/>
                </a:rPr>
                <a:t>t</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endParaRPr kumimoji="0" lang="fr-FR" sz="2000" b="1" i="0" u="none" strike="noStrike" cap="none" normalizeH="0" baseline="0" dirty="0" smtClean="0">
                <a:ln>
                  <a:noFill/>
                </a:ln>
                <a:solidFill>
                  <a:schemeClr val="bg1"/>
                </a:solidFill>
                <a:effectLst/>
                <a:latin typeface="Times New Roman" pitchFamily="18" charset="0"/>
                <a:cs typeface="Times New Roman" pitchFamily="18" charset="0"/>
              </a:endParaRPr>
            </a:p>
          </p:txBody>
        </p:sp>
      </p:grpSp>
      <p:grpSp>
        <p:nvGrpSpPr>
          <p:cNvPr id="33" name="Groupe 32"/>
          <p:cNvGrpSpPr/>
          <p:nvPr/>
        </p:nvGrpSpPr>
        <p:grpSpPr>
          <a:xfrm>
            <a:off x="4297840" y="1752600"/>
            <a:ext cx="2407760" cy="1462548"/>
            <a:chOff x="2922202" y="3124200"/>
            <a:chExt cx="2854850" cy="1462548"/>
          </a:xfrm>
          <a:solidFill>
            <a:srgbClr val="FFC000"/>
          </a:solidFill>
        </p:grpSpPr>
        <p:sp>
          <p:nvSpPr>
            <p:cNvPr id="34" name="Zone de texte 2"/>
            <p:cNvSpPr txBox="1">
              <a:spLocks noChangeArrowheads="1"/>
            </p:cNvSpPr>
            <p:nvPr/>
          </p:nvSpPr>
          <p:spPr bwMode="auto">
            <a:xfrm>
              <a:off x="3048001" y="3505201"/>
              <a:ext cx="2729051" cy="685799"/>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rtl="1" fontAlgn="base">
                <a:spcBef>
                  <a:spcPct val="0"/>
                </a:spcBef>
                <a:spcAft>
                  <a:spcPts val="1000"/>
                </a:spcAft>
              </a:pPr>
              <a:r>
                <a:rPr kumimoji="0" lang="el-GR" sz="36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Σ</a:t>
              </a:r>
              <a:r>
                <a:rPr kumimoji="0" lang="fr-FR" sz="36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lang="fr-FR" sz="3600" b="1" dirty="0" smtClean="0">
                  <a:solidFill>
                    <a:schemeClr val="bg1"/>
                  </a:solidFill>
                  <a:latin typeface="Times New Roman" pitchFamily="18" charset="0"/>
                  <a:ea typeface="Arial" pitchFamily="34" charset="0"/>
                  <a:cs typeface="Times New Roman" pitchFamily="18" charset="0"/>
                </a:rPr>
                <a:t>= I</a:t>
              </a:r>
              <a:r>
                <a:rPr lang="fr-FR" sz="3600" b="1" baseline="-25000" dirty="0" smtClean="0">
                  <a:solidFill>
                    <a:schemeClr val="bg1"/>
                  </a:solidFill>
                  <a:latin typeface="Times New Roman" pitchFamily="18" charset="0"/>
                  <a:ea typeface="Arial" pitchFamily="34" charset="0"/>
                  <a:cs typeface="Times New Roman" pitchFamily="18" charset="0"/>
                </a:rPr>
                <a:t>0</a:t>
              </a:r>
              <a:r>
                <a:rPr lang="fr-FR" sz="3600" b="1" dirty="0" smtClean="0">
                  <a:solidFill>
                    <a:schemeClr val="bg1"/>
                  </a:solidFill>
                  <a:latin typeface="Times New Roman" pitchFamily="18" charset="0"/>
                  <a:ea typeface="Arial" pitchFamily="34" charset="0"/>
                  <a:cs typeface="Times New Roman" pitchFamily="18" charset="0"/>
                </a:rPr>
                <a:t> </a:t>
              </a:r>
              <a:endParaRPr kumimoji="0" lang="fr-FR" sz="36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5" name="Zone de texte 2"/>
            <p:cNvSpPr txBox="1">
              <a:spLocks noChangeArrowheads="1"/>
            </p:cNvSpPr>
            <p:nvPr/>
          </p:nvSpPr>
          <p:spPr bwMode="auto">
            <a:xfrm>
              <a:off x="2947990" y="3124200"/>
              <a:ext cx="609600" cy="380999"/>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1" eaLnBrk="1" fontAlgn="base" latinLnBrk="0" hangingPunct="1">
                <a:lnSpc>
                  <a:spcPct val="100000"/>
                </a:lnSpc>
                <a:spcBef>
                  <a:spcPct val="0"/>
                </a:spcBef>
                <a:spcAft>
                  <a:spcPts val="1000"/>
                </a:spcAft>
                <a:buClrTx/>
                <a:buSzTx/>
                <a:buFontTx/>
                <a:buNone/>
                <a:tabLst/>
              </a:pPr>
              <a:r>
                <a:rPr kumimoji="0" lang="fr-FR"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DR</a:t>
              </a:r>
              <a:endParaRPr kumimoji="0" lang="fr-FR" b="1"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36" name="Zone de texte 2"/>
            <p:cNvSpPr txBox="1">
              <a:spLocks noChangeArrowheads="1"/>
            </p:cNvSpPr>
            <p:nvPr/>
          </p:nvSpPr>
          <p:spPr bwMode="auto">
            <a:xfrm>
              <a:off x="2922202" y="4205749"/>
              <a:ext cx="686465" cy="380999"/>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1" eaLnBrk="1" fontAlgn="base" latinLnBrk="0" hangingPunct="1">
                <a:lnSpc>
                  <a:spcPct val="100000"/>
                </a:lnSpc>
                <a:spcBef>
                  <a:spcPct val="0"/>
                </a:spcBef>
                <a:spcAft>
                  <a:spcPts val="1000"/>
                </a:spcAft>
                <a:buClrTx/>
                <a:buSzTx/>
                <a:buFontTx/>
                <a:buNone/>
                <a:tabLst/>
              </a:pPr>
              <a:r>
                <a:rPr lang="fr-FR" sz="2000" b="1" dirty="0" smtClean="0">
                  <a:solidFill>
                    <a:schemeClr val="bg1"/>
                  </a:solidFill>
                  <a:latin typeface="Times New Roman" pitchFamily="18" charset="0"/>
                  <a:ea typeface="Arial" pitchFamily="34" charset="0"/>
                  <a:cs typeface="Times New Roman" pitchFamily="18" charset="0"/>
                </a:rPr>
                <a:t>t</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endParaRPr kumimoji="0" lang="fr-FR" sz="2000" b="1"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37" name="Rectangle 36"/>
          <p:cNvSpPr/>
          <p:nvPr/>
        </p:nvSpPr>
        <p:spPr>
          <a:xfrm>
            <a:off x="4800600" y="2438401"/>
            <a:ext cx="992579" cy="457200"/>
          </a:xfrm>
          <a:prstGeom prst="rect">
            <a:avLst/>
          </a:prstGeom>
        </p:spPr>
        <p:txBody>
          <a:bodyPr wrap="square">
            <a:spAutoFit/>
          </a:bodyPr>
          <a:lstStyle/>
          <a:p>
            <a:r>
              <a:rPr lang="fr-FR" sz="2400" b="1" dirty="0" smtClean="0">
                <a:solidFill>
                  <a:srgbClr val="FF0000"/>
                </a:solidFill>
                <a:latin typeface="Times New Roman" pitchFamily="18" charset="0"/>
                <a:ea typeface="Arial" pitchFamily="34" charset="0"/>
                <a:cs typeface="Times New Roman" pitchFamily="18" charset="0"/>
              </a:rPr>
              <a:t>(1+i)</a:t>
            </a:r>
            <a:r>
              <a:rPr lang="en-US" sz="2400" b="1" baseline="30000" dirty="0" smtClean="0">
                <a:solidFill>
                  <a:srgbClr val="FF0000"/>
                </a:solidFill>
                <a:latin typeface="Times New Roman" pitchFamily="18" charset="0"/>
                <a:ea typeface="Arial" pitchFamily="34" charset="0"/>
                <a:cs typeface="Times New Roman" pitchFamily="18" charset="0"/>
              </a:rPr>
              <a:t> t</a:t>
            </a:r>
            <a:r>
              <a:rPr lang="en-US" sz="2400" b="1" baseline="30000" dirty="0" smtClean="0">
                <a:solidFill>
                  <a:srgbClr val="FF0000"/>
                </a:solidFill>
                <a:latin typeface="Times New Roman" pitchFamily="18" charset="0"/>
                <a:ea typeface="Times New Roman" pitchFamily="18" charset="0"/>
                <a:cs typeface="Times New Roman" pitchFamily="18" charset="0"/>
              </a:rPr>
              <a:t> </a:t>
            </a:r>
            <a:endParaRPr lang="fr-FR" sz="2400" dirty="0"/>
          </a:p>
        </p:txBody>
      </p:sp>
      <p:sp>
        <p:nvSpPr>
          <p:cNvPr id="42" name="Rectangle 41"/>
          <p:cNvSpPr/>
          <p:nvPr/>
        </p:nvSpPr>
        <p:spPr>
          <a:xfrm>
            <a:off x="4923540" y="2057400"/>
            <a:ext cx="715260" cy="461665"/>
          </a:xfrm>
          <a:prstGeom prst="rect">
            <a:avLst/>
          </a:prstGeom>
        </p:spPr>
        <p:txBody>
          <a:bodyPr wrap="none">
            <a:spAutoFit/>
          </a:bodyPr>
          <a:lstStyle/>
          <a:p>
            <a:r>
              <a:rPr lang="fr-FR" sz="2400" b="1" dirty="0" smtClean="0">
                <a:solidFill>
                  <a:srgbClr val="FF0000"/>
                </a:solidFill>
                <a:latin typeface="Times New Roman" pitchFamily="18" charset="0"/>
                <a:ea typeface="Arial" pitchFamily="34" charset="0"/>
                <a:cs typeface="Times New Roman" pitchFamily="18" charset="0"/>
              </a:rPr>
              <a:t>CF</a:t>
            </a:r>
            <a:r>
              <a:rPr lang="fr-FR" sz="2400" b="1" baseline="-25000" dirty="0" smtClean="0">
                <a:solidFill>
                  <a:srgbClr val="FF0000"/>
                </a:solidFill>
                <a:latin typeface="Times New Roman" pitchFamily="18" charset="0"/>
                <a:ea typeface="Arial" pitchFamily="34" charset="0"/>
                <a:cs typeface="Times New Roman" pitchFamily="18" charset="0"/>
              </a:rPr>
              <a:t>t </a:t>
            </a:r>
            <a:endParaRPr lang="fr-FR" sz="2400" dirty="0"/>
          </a:p>
        </p:txBody>
      </p:sp>
      <p:cxnSp>
        <p:nvCxnSpPr>
          <p:cNvPr id="44" name="Connecteur droit 43"/>
          <p:cNvCxnSpPr/>
          <p:nvPr/>
        </p:nvCxnSpPr>
        <p:spPr>
          <a:xfrm>
            <a:off x="4815348" y="2498264"/>
            <a:ext cx="9144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48" name="Groupe 47"/>
          <p:cNvGrpSpPr/>
          <p:nvPr/>
        </p:nvGrpSpPr>
        <p:grpSpPr>
          <a:xfrm>
            <a:off x="2423652" y="5181600"/>
            <a:ext cx="1538750" cy="1295400"/>
            <a:chOff x="2423652" y="5562600"/>
            <a:chExt cx="1538750" cy="1295400"/>
          </a:xfrm>
        </p:grpSpPr>
        <p:grpSp>
          <p:nvGrpSpPr>
            <p:cNvPr id="10" name="Groupe 9"/>
            <p:cNvGrpSpPr/>
            <p:nvPr/>
          </p:nvGrpSpPr>
          <p:grpSpPr>
            <a:xfrm>
              <a:off x="2423652" y="5562600"/>
              <a:ext cx="1538750" cy="1295400"/>
              <a:chOff x="2422856" y="4497388"/>
              <a:chExt cx="1538750" cy="1295400"/>
            </a:xfrm>
          </p:grpSpPr>
          <p:sp>
            <p:nvSpPr>
              <p:cNvPr id="11" name="Zone de texte 2"/>
              <p:cNvSpPr txBox="1">
                <a:spLocks noChangeArrowheads="1"/>
              </p:cNvSpPr>
              <p:nvPr/>
            </p:nvSpPr>
            <p:spPr bwMode="auto">
              <a:xfrm>
                <a:off x="2527300" y="5253038"/>
                <a:ext cx="1434306" cy="4635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I</a:t>
                </a:r>
                <a:r>
                  <a:rPr kumimoji="0" lang="fr-FR" sz="2800" b="1" i="0" u="none" strike="noStrike" cap="none" normalizeH="0" baseline="-25000" dirty="0" smtClean="0">
                    <a:ln>
                      <a:noFill/>
                    </a:ln>
                    <a:solidFill>
                      <a:srgbClr val="FF0000"/>
                    </a:solidFill>
                    <a:effectLst/>
                    <a:latin typeface="Times New Roman" pitchFamily="18" charset="0"/>
                    <a:ea typeface="Arial" pitchFamily="34" charset="0"/>
                    <a:cs typeface="Times New Roman" pitchFamily="18" charset="0"/>
                  </a:rPr>
                  <a:t>0</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=3000</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cxnSp>
            <p:nvCxnSpPr>
              <p:cNvPr id="12" name="Connecteur droit avec flèche 11"/>
              <p:cNvCxnSpPr/>
              <p:nvPr/>
            </p:nvCxnSpPr>
            <p:spPr>
              <a:xfrm rot="5400000" flipH="1" flipV="1">
                <a:off x="1775554" y="5144690"/>
                <a:ext cx="1295400" cy="796"/>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sp>
          <p:nvSpPr>
            <p:cNvPr id="45" name="Accolade ouvrante 44"/>
            <p:cNvSpPr/>
            <p:nvPr/>
          </p:nvSpPr>
          <p:spPr>
            <a:xfrm rot="15943131">
              <a:off x="2539632" y="5708369"/>
              <a:ext cx="206349" cy="305774"/>
            </a:xfrm>
            <a:prstGeom prst="leftBrace">
              <a:avLst/>
            </a:prstGeom>
            <a:solidFill>
              <a:schemeClr val="tx1"/>
            </a:solidFill>
            <a:ln w="38100">
              <a:solidFill>
                <a:srgbClr val="0066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47" name="Rectangle 46"/>
            <p:cNvSpPr/>
            <p:nvPr/>
          </p:nvSpPr>
          <p:spPr>
            <a:xfrm>
              <a:off x="2438400" y="5869860"/>
              <a:ext cx="364202" cy="461665"/>
            </a:xfrm>
            <a:prstGeom prst="rect">
              <a:avLst/>
            </a:prstGeom>
          </p:spPr>
          <p:txBody>
            <a:bodyPr wrap="square">
              <a:spAutoFit/>
            </a:bodyPr>
            <a:lstStyle/>
            <a:p>
              <a:r>
                <a:rPr lang="fr-FR" sz="2400" b="1" dirty="0" smtClean="0">
                  <a:solidFill>
                    <a:srgbClr val="FF0000"/>
                  </a:solidFill>
                  <a:latin typeface="Times New Roman" pitchFamily="18" charset="0"/>
                  <a:ea typeface="Arial" pitchFamily="34" charset="0"/>
                  <a:cs typeface="Times New Roman" pitchFamily="18" charset="0"/>
                </a:rPr>
                <a:t>x</a:t>
              </a:r>
              <a:endParaRPr lang="fr-FR" sz="2400" dirty="0"/>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
          <p:cNvSpPr>
            <a:spLocks noChangeArrowheads="1"/>
          </p:cNvSpPr>
          <p:nvPr/>
        </p:nvSpPr>
        <p:spPr bwMode="auto">
          <a:xfrm>
            <a:off x="3581400" y="381000"/>
            <a:ext cx="54102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من الجدول</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ar-DZ" sz="28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سنة الاسترداد هي السنة الرابعة</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 name="Rectangle 11"/>
          <p:cNvSpPr>
            <a:spLocks noChangeArrowheads="1"/>
          </p:cNvSpPr>
          <p:nvPr/>
        </p:nvSpPr>
        <p:spPr bwMode="auto">
          <a:xfrm>
            <a:off x="1523998" y="1219200"/>
            <a:ext cx="7543802"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r" rtl="1" eaLnBrk="0" fontAlgn="base" hangingPunct="0">
              <a:spcBef>
                <a:spcPct val="0"/>
              </a:spcBef>
              <a:spcAft>
                <a:spcPct val="0"/>
              </a:spcAft>
            </a:pPr>
            <a:r>
              <a:rPr lang="ar-SA" sz="2800" b="1" dirty="0" smtClean="0">
                <a:solidFill>
                  <a:srgbClr val="FF0000"/>
                </a:solidFill>
                <a:latin typeface="Times New Roman" pitchFamily="18" charset="0"/>
                <a:ea typeface="Calibri" pitchFamily="34" charset="0"/>
                <a:cs typeface="Times New Roman" pitchFamily="18" charset="0"/>
              </a:rPr>
              <a:t>إذن</a:t>
            </a:r>
            <a:r>
              <a:rPr lang="ar-DZ" sz="2800" b="1" dirty="0" smtClean="0">
                <a:solidFill>
                  <a:srgbClr val="FF0000"/>
                </a:solidFill>
                <a:latin typeface="Times New Roman" pitchFamily="18" charset="0"/>
                <a:ea typeface="Calibri" pitchFamily="34" charset="0"/>
                <a:cs typeface="Times New Roman" pitchFamily="18" charset="0"/>
              </a:rPr>
              <a:t>:</a:t>
            </a:r>
            <a:r>
              <a:rPr lang="ar-SA" sz="2800" b="1" dirty="0" smtClean="0">
                <a:solidFill>
                  <a:srgbClr val="FF0000"/>
                </a:solidFill>
                <a:latin typeface="Times New Roman" pitchFamily="18" charset="0"/>
                <a:ea typeface="Calibri" pitchFamily="34" charset="0"/>
                <a:cs typeface="Times New Roman" pitchFamily="18" charset="0"/>
              </a:rPr>
              <a:t> </a:t>
            </a:r>
            <a:r>
              <a:rPr lang="ar-SA" sz="2800" b="1" dirty="0" smtClean="0">
                <a:solidFill>
                  <a:schemeClr val="bg1"/>
                </a:solidFill>
                <a:latin typeface="Times New Roman" pitchFamily="18" charset="0"/>
                <a:ea typeface="Calibri" pitchFamily="34" charset="0"/>
                <a:cs typeface="Times New Roman" pitchFamily="18" charset="0"/>
              </a:rPr>
              <a:t>فترة الاسترداد هي </a:t>
            </a:r>
            <a:r>
              <a:rPr lang="ar-SA" sz="2800" b="1" dirty="0" smtClean="0">
                <a:solidFill>
                  <a:srgbClr val="FF0000"/>
                </a:solidFill>
                <a:latin typeface="Times New Roman" pitchFamily="18" charset="0"/>
                <a:ea typeface="Calibri" pitchFamily="34" charset="0"/>
                <a:cs typeface="Times New Roman" pitchFamily="18" charset="0"/>
              </a:rPr>
              <a:t>3 سنوات</a:t>
            </a:r>
            <a:r>
              <a:rPr lang="ar-DZ" sz="2800" b="1" dirty="0" smtClean="0">
                <a:solidFill>
                  <a:srgbClr val="FF0000"/>
                </a:solidFill>
                <a:latin typeface="Times New Roman" pitchFamily="18" charset="0"/>
                <a:ea typeface="Calibri" pitchFamily="34" charset="0"/>
                <a:cs typeface="Times New Roman" pitchFamily="18" charset="0"/>
              </a:rPr>
              <a:t> </a:t>
            </a:r>
            <a:r>
              <a:rPr lang="ar-DZ" sz="2800" b="1" dirty="0" smtClean="0">
                <a:solidFill>
                  <a:schemeClr val="bg1"/>
                </a:solidFill>
                <a:latin typeface="Times New Roman" pitchFamily="18" charset="0"/>
                <a:ea typeface="Calibri" pitchFamily="34" charset="0"/>
                <a:cs typeface="Times New Roman" pitchFamily="18" charset="0"/>
              </a:rPr>
              <a:t>وجزء من السنة الرابعة</a:t>
            </a:r>
            <a:r>
              <a:rPr lang="fr-FR" sz="2800" b="1" dirty="0" smtClean="0">
                <a:solidFill>
                  <a:schemeClr val="bg1"/>
                </a:solidFill>
                <a:latin typeface="Times New Roman" pitchFamily="18" charset="0"/>
                <a:ea typeface="Calibri" pitchFamily="34" charset="0"/>
                <a:cs typeface="Times New Roman" pitchFamily="18" charset="0"/>
              </a:rPr>
              <a:t> </a:t>
            </a:r>
            <a:r>
              <a:rPr lang="ar-DZ" sz="2800" b="1" dirty="0" smtClean="0">
                <a:solidFill>
                  <a:schemeClr val="bg1"/>
                </a:solidFill>
                <a:latin typeface="Times New Roman" pitchFamily="18" charset="0"/>
                <a:ea typeface="Calibri"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nvGrpSpPr>
          <p:cNvPr id="6" name="Groupe 5"/>
          <p:cNvGrpSpPr/>
          <p:nvPr/>
        </p:nvGrpSpPr>
        <p:grpSpPr>
          <a:xfrm>
            <a:off x="76200" y="2506662"/>
            <a:ext cx="5005879" cy="1105986"/>
            <a:chOff x="76200" y="5036471"/>
            <a:chExt cx="5005879" cy="1105986"/>
          </a:xfrm>
        </p:grpSpPr>
        <p:grpSp>
          <p:nvGrpSpPr>
            <p:cNvPr id="7" name="Group 14"/>
            <p:cNvGrpSpPr>
              <a:grpSpLocks/>
            </p:cNvGrpSpPr>
            <p:nvPr/>
          </p:nvGrpSpPr>
          <p:grpSpPr bwMode="auto">
            <a:xfrm>
              <a:off x="76199" y="5036484"/>
              <a:ext cx="5005878" cy="1105987"/>
              <a:chOff x="2541" y="10955"/>
              <a:chExt cx="3400" cy="901"/>
            </a:xfrm>
          </p:grpSpPr>
          <p:sp>
            <p:nvSpPr>
              <p:cNvPr id="10" name="Zone de texte 2"/>
              <p:cNvSpPr txBox="1">
                <a:spLocks noChangeArrowheads="1"/>
              </p:cNvSpPr>
              <p:nvPr/>
            </p:nvSpPr>
            <p:spPr bwMode="auto">
              <a:xfrm>
                <a:off x="2541" y="10955"/>
                <a:ext cx="2122" cy="42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3000- 2735.53=</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264.47</a:t>
                </a:r>
                <a:endParaRPr kumimoji="0" lang="fr-FR" sz="24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11" name="Zone de texte 2"/>
              <p:cNvSpPr txBox="1">
                <a:spLocks noChangeArrowheads="1"/>
              </p:cNvSpPr>
              <p:nvPr/>
            </p:nvSpPr>
            <p:spPr bwMode="auto">
              <a:xfrm>
                <a:off x="5077" y="10961"/>
                <a:ext cx="725" cy="39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x mois</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 name="Zone de texte 2"/>
              <p:cNvSpPr txBox="1">
                <a:spLocks noChangeArrowheads="1"/>
              </p:cNvSpPr>
              <p:nvPr/>
            </p:nvSpPr>
            <p:spPr bwMode="auto">
              <a:xfrm>
                <a:off x="3938" y="11452"/>
                <a:ext cx="725" cy="37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751.31</a:t>
                </a:r>
                <a:endParaRPr kumimoji="0" lang="fr-FR" sz="24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13" name="Zone de texte 2"/>
              <p:cNvSpPr txBox="1">
                <a:spLocks noChangeArrowheads="1"/>
              </p:cNvSpPr>
              <p:nvPr/>
            </p:nvSpPr>
            <p:spPr bwMode="auto">
              <a:xfrm>
                <a:off x="5077" y="11451"/>
                <a:ext cx="864"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12 mois</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cxnSp>
          <p:nvCxnSpPr>
            <p:cNvPr id="8" name="Connecteur droit avec flèche 7"/>
            <p:cNvCxnSpPr/>
            <p:nvPr/>
          </p:nvCxnSpPr>
          <p:spPr>
            <a:xfrm>
              <a:off x="3200400" y="5905901"/>
              <a:ext cx="609600" cy="1588"/>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p:nvPr/>
          </p:nvCxnSpPr>
          <p:spPr>
            <a:xfrm>
              <a:off x="3124200" y="5319010"/>
              <a:ext cx="609600" cy="1588"/>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sp>
        <p:nvSpPr>
          <p:cNvPr id="14" name="Accolade fermante 13"/>
          <p:cNvSpPr/>
          <p:nvPr/>
        </p:nvSpPr>
        <p:spPr>
          <a:xfrm>
            <a:off x="4876800" y="2509122"/>
            <a:ext cx="304800" cy="990600"/>
          </a:xfrm>
          <a:prstGeom prst="rightBrace">
            <a:avLst/>
          </a:prstGeom>
          <a:solidFill>
            <a:schemeClr val="tx1"/>
          </a:solidFill>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15" name="Groupe 14"/>
          <p:cNvGrpSpPr/>
          <p:nvPr/>
        </p:nvGrpSpPr>
        <p:grpSpPr>
          <a:xfrm>
            <a:off x="5181600" y="2582862"/>
            <a:ext cx="3918680" cy="914759"/>
            <a:chOff x="5181600" y="4875550"/>
            <a:chExt cx="3918680" cy="914759"/>
          </a:xfrm>
        </p:grpSpPr>
        <p:grpSp>
          <p:nvGrpSpPr>
            <p:cNvPr id="16" name="Group 21"/>
            <p:cNvGrpSpPr>
              <a:grpSpLocks/>
            </p:cNvGrpSpPr>
            <p:nvPr/>
          </p:nvGrpSpPr>
          <p:grpSpPr bwMode="auto">
            <a:xfrm>
              <a:off x="5181601" y="4875568"/>
              <a:ext cx="2209477" cy="914760"/>
              <a:chOff x="883" y="11485"/>
              <a:chExt cx="1677" cy="637"/>
            </a:xfrm>
          </p:grpSpPr>
          <p:sp>
            <p:nvSpPr>
              <p:cNvPr id="18" name="Zone de texte 2"/>
              <p:cNvSpPr txBox="1">
                <a:spLocks noChangeArrowheads="1"/>
              </p:cNvSpPr>
              <p:nvPr/>
            </p:nvSpPr>
            <p:spPr bwMode="auto">
              <a:xfrm>
                <a:off x="883" y="11644"/>
                <a:ext cx="452" cy="34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x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9" name="Zone de texte 2"/>
              <p:cNvSpPr txBox="1">
                <a:spLocks noChangeArrowheads="1"/>
              </p:cNvSpPr>
              <p:nvPr/>
            </p:nvSpPr>
            <p:spPr bwMode="auto">
              <a:xfrm>
                <a:off x="1320" y="11485"/>
                <a:ext cx="1229" cy="32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264.47× 12</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 name="Zone de texte 2"/>
              <p:cNvSpPr txBox="1">
                <a:spLocks noChangeArrowheads="1"/>
              </p:cNvSpPr>
              <p:nvPr/>
            </p:nvSpPr>
            <p:spPr bwMode="auto">
              <a:xfrm>
                <a:off x="1508" y="11793"/>
                <a:ext cx="843" cy="32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751.31</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1" name="Connecteur droit 337"/>
              <p:cNvSpPr>
                <a:spLocks noChangeShapeType="1"/>
              </p:cNvSpPr>
              <p:nvPr/>
            </p:nvSpPr>
            <p:spPr bwMode="auto">
              <a:xfrm>
                <a:off x="1450" y="11817"/>
                <a:ext cx="1110"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grpSp>
        <p:sp>
          <p:nvSpPr>
            <p:cNvPr id="17" name="Zone de texte 2"/>
            <p:cNvSpPr txBox="1">
              <a:spLocks noChangeArrowheads="1"/>
            </p:cNvSpPr>
            <p:nvPr/>
          </p:nvSpPr>
          <p:spPr bwMode="auto">
            <a:xfrm>
              <a:off x="7407640" y="5105400"/>
              <a:ext cx="1692640" cy="45477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4.</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22 mois</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22" name="Zone de texte 2"/>
          <p:cNvSpPr txBox="1">
            <a:spLocks noChangeArrowheads="1"/>
          </p:cNvSpPr>
          <p:nvPr/>
        </p:nvSpPr>
        <p:spPr bwMode="auto">
          <a:xfrm>
            <a:off x="5257800" y="4030662"/>
            <a:ext cx="2590800" cy="46672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0.22 × 30 = </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6</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jours</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3" name="Zone de texte 2"/>
          <p:cNvSpPr txBox="1">
            <a:spLocks noChangeArrowheads="1"/>
          </p:cNvSpPr>
          <p:nvPr/>
        </p:nvSpPr>
        <p:spPr bwMode="auto">
          <a:xfrm>
            <a:off x="2286000" y="4945062"/>
            <a:ext cx="4724400" cy="465138"/>
          </a:xfrm>
          <a:prstGeom prst="rect">
            <a:avLst/>
          </a:prstGeom>
          <a:solidFill>
            <a:srgbClr val="FFFF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DR</a:t>
            </a:r>
            <a:r>
              <a:rPr kumimoji="0" lang="fr-FR" sz="2800" b="1" i="0" u="none" strike="noStrike" cap="none" normalizeH="0" baseline="-25000" dirty="0" smtClean="0">
                <a:ln>
                  <a:noFill/>
                </a:ln>
                <a:solidFill>
                  <a:srgbClr val="FF0000"/>
                </a:solidFill>
                <a:effectLst/>
                <a:latin typeface="Times New Roman" pitchFamily="18" charset="0"/>
                <a:ea typeface="Arial" pitchFamily="34" charset="0"/>
                <a:cs typeface="Times New Roman" pitchFamily="18" charset="0"/>
              </a:rPr>
              <a:t>A</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 3 ans, 4 mois, 6 jours.</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cxnSp>
        <p:nvCxnSpPr>
          <p:cNvPr id="24" name="Connecteur droit avec flèche 23"/>
          <p:cNvCxnSpPr/>
          <p:nvPr/>
        </p:nvCxnSpPr>
        <p:spPr>
          <a:xfrm>
            <a:off x="1447800" y="2057400"/>
            <a:ext cx="1142206" cy="457994"/>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0" y="1600200"/>
            <a:ext cx="2582758" cy="461665"/>
          </a:xfrm>
          <a:prstGeom prst="rect">
            <a:avLst/>
          </a:prstGeom>
        </p:spPr>
        <p:txBody>
          <a:bodyPr wrap="none">
            <a:spAutoFit/>
          </a:bodyPr>
          <a:lstStyle/>
          <a:p>
            <a:r>
              <a:rPr lang="ar-DZ" sz="2400" b="1" dirty="0" smtClean="0">
                <a:solidFill>
                  <a:srgbClr val="FF0000"/>
                </a:solidFill>
                <a:latin typeface="Times New Roman" pitchFamily="18" charset="0"/>
                <a:ea typeface="Times New Roman" pitchFamily="18" charset="0"/>
                <a:cs typeface="Times New Roman" pitchFamily="18" charset="0"/>
              </a:rPr>
              <a:t>باقي الاسترداد المخصوم</a:t>
            </a:r>
            <a:endParaRPr lang="fr-FR" sz="2400" dirty="0">
              <a:solidFill>
                <a:srgbClr val="FF0000"/>
              </a:solidFill>
            </a:endParaRPr>
          </a:p>
        </p:txBody>
      </p:sp>
      <p:cxnSp>
        <p:nvCxnSpPr>
          <p:cNvPr id="26" name="Connecteur droit avec flèche 25"/>
          <p:cNvCxnSpPr/>
          <p:nvPr/>
        </p:nvCxnSpPr>
        <p:spPr>
          <a:xfrm flipV="1">
            <a:off x="1753394" y="3505200"/>
            <a:ext cx="837406" cy="685006"/>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0" y="4114800"/>
            <a:ext cx="3124200" cy="461665"/>
          </a:xfrm>
          <a:prstGeom prst="rect">
            <a:avLst/>
          </a:prstGeom>
        </p:spPr>
        <p:txBody>
          <a:bodyPr wrap="square">
            <a:spAutoFit/>
          </a:bodyPr>
          <a:lstStyle/>
          <a:p>
            <a:pPr algn="r" rtl="1"/>
            <a:r>
              <a:rPr lang="ar-DZ" sz="2400" b="1" dirty="0" smtClean="0">
                <a:solidFill>
                  <a:srgbClr val="FF0000"/>
                </a:solidFill>
                <a:latin typeface="Times New Roman" pitchFamily="18" charset="0"/>
                <a:ea typeface="Times New Roman" pitchFamily="18" charset="0"/>
                <a:cs typeface="Times New Roman" pitchFamily="18" charset="0"/>
              </a:rPr>
              <a:t>تدفق سنة الاسترداد المخصوم</a:t>
            </a:r>
            <a:endParaRPr lang="fr-FR" sz="2400" dirty="0">
              <a:solidFill>
                <a:srgbClr val="FF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381000"/>
            <a:ext cx="8458200" cy="2185214"/>
          </a:xfrm>
          <a:prstGeom prst="rect">
            <a:avLst/>
          </a:prstGeom>
        </p:spPr>
        <p:txBody>
          <a:bodyPr wrap="square">
            <a:spAutoFit/>
          </a:bodyPr>
          <a:lstStyle/>
          <a:p>
            <a:pPr algn="just" rtl="1"/>
            <a:r>
              <a:rPr lang="ar-DZ" sz="3600" b="1" dirty="0" smtClean="0">
                <a:solidFill>
                  <a:srgbClr val="FF0000"/>
                </a:solidFill>
              </a:rPr>
              <a:t>مثال:</a:t>
            </a:r>
          </a:p>
          <a:p>
            <a:pPr algn="just" rtl="1"/>
            <a:r>
              <a:rPr lang="ar-DZ" sz="3600" b="1" dirty="0" smtClean="0">
                <a:solidFill>
                  <a:srgbClr val="FF0000"/>
                </a:solidFill>
              </a:rPr>
              <a:t>    </a:t>
            </a:r>
            <a:r>
              <a:rPr lang="ar-DZ" sz="3200" b="1" dirty="0" smtClean="0">
                <a:solidFill>
                  <a:schemeClr val="bg1"/>
                </a:solidFill>
              </a:rPr>
              <a:t>قدرت التكلفة الاستثمارية لمشروع بـ 480000 دج، القيمة المتبقية نهاية العمر مهملة، وكانت تدفقاته النقدية على مدى 5 سنوات، وفق الجدول التالي:</a:t>
            </a:r>
            <a:endParaRPr lang="fr-FR" sz="3200" b="1" dirty="0">
              <a:solidFill>
                <a:schemeClr val="bg1"/>
              </a:solidFill>
            </a:endParaRPr>
          </a:p>
        </p:txBody>
      </p:sp>
      <p:graphicFrame>
        <p:nvGraphicFramePr>
          <p:cNvPr id="5" name="Tableau 4"/>
          <p:cNvGraphicFramePr>
            <a:graphicFrameLocks noGrp="1"/>
          </p:cNvGraphicFramePr>
          <p:nvPr/>
        </p:nvGraphicFramePr>
        <p:xfrm>
          <a:off x="228600" y="2590800"/>
          <a:ext cx="8763000" cy="981456"/>
        </p:xfrm>
        <a:graphic>
          <a:graphicData uri="http://schemas.openxmlformats.org/drawingml/2006/table">
            <a:tbl>
              <a:tblPr rtl="1"/>
              <a:tblGrid>
                <a:gridCol w="1946788"/>
                <a:gridCol w="1473427"/>
                <a:gridCol w="1312263"/>
                <a:gridCol w="1405996"/>
                <a:gridCol w="1244567"/>
                <a:gridCol w="1379959"/>
              </a:tblGrid>
              <a:tr h="0">
                <a:tc>
                  <a:txBody>
                    <a:bodyPr/>
                    <a:lstStyle/>
                    <a:p>
                      <a:pPr marL="0" marR="0" algn="r" rtl="1">
                        <a:lnSpc>
                          <a:spcPct val="115000"/>
                        </a:lnSpc>
                        <a:spcBef>
                          <a:spcPts val="0"/>
                        </a:spcBef>
                        <a:spcAft>
                          <a:spcPts val="0"/>
                        </a:spcAft>
                      </a:pPr>
                      <a:r>
                        <a:rPr lang="ar-DZ" sz="2800" b="1" dirty="0">
                          <a:solidFill>
                            <a:srgbClr val="000000"/>
                          </a:solidFill>
                          <a:latin typeface="Calibri"/>
                          <a:ea typeface="Times New Roman"/>
                          <a:cs typeface="+mn-cs"/>
                        </a:rPr>
                        <a:t>السنوات</a:t>
                      </a:r>
                      <a:endParaRPr lang="fr-FR" sz="2000" b="1" dirty="0">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rtl="1">
                        <a:lnSpc>
                          <a:spcPct val="115000"/>
                        </a:lnSpc>
                        <a:spcBef>
                          <a:spcPts val="0"/>
                        </a:spcBef>
                        <a:spcAft>
                          <a:spcPts val="0"/>
                        </a:spcAft>
                      </a:pPr>
                      <a:r>
                        <a:rPr lang="ar-DZ" sz="2800" b="1" dirty="0">
                          <a:solidFill>
                            <a:srgbClr val="000000"/>
                          </a:solidFill>
                          <a:latin typeface="Calibri"/>
                          <a:ea typeface="Times New Roman"/>
                          <a:cs typeface="+mn-cs"/>
                        </a:rPr>
                        <a:t>1</a:t>
                      </a:r>
                      <a:endParaRPr lang="fr-FR" sz="2000" b="1" dirty="0">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rtl="1">
                        <a:lnSpc>
                          <a:spcPct val="115000"/>
                        </a:lnSpc>
                        <a:spcBef>
                          <a:spcPts val="0"/>
                        </a:spcBef>
                        <a:spcAft>
                          <a:spcPts val="0"/>
                        </a:spcAft>
                      </a:pPr>
                      <a:r>
                        <a:rPr lang="ar-DZ" sz="2800" b="1" dirty="0">
                          <a:solidFill>
                            <a:srgbClr val="000000"/>
                          </a:solidFill>
                          <a:latin typeface="Calibri"/>
                          <a:ea typeface="Times New Roman"/>
                          <a:cs typeface="+mn-cs"/>
                        </a:rPr>
                        <a:t>2</a:t>
                      </a:r>
                      <a:endParaRPr lang="fr-FR" sz="2000" b="1" dirty="0">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rtl="1">
                        <a:lnSpc>
                          <a:spcPct val="115000"/>
                        </a:lnSpc>
                        <a:spcBef>
                          <a:spcPts val="0"/>
                        </a:spcBef>
                        <a:spcAft>
                          <a:spcPts val="0"/>
                        </a:spcAft>
                      </a:pPr>
                      <a:r>
                        <a:rPr lang="ar-DZ" sz="2800" b="1" dirty="0">
                          <a:solidFill>
                            <a:srgbClr val="000000"/>
                          </a:solidFill>
                          <a:latin typeface="Calibri"/>
                          <a:ea typeface="Times New Roman"/>
                          <a:cs typeface="+mn-cs"/>
                        </a:rPr>
                        <a:t>3</a:t>
                      </a:r>
                      <a:endParaRPr lang="fr-FR" sz="2000" b="1" dirty="0">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rtl="1">
                        <a:lnSpc>
                          <a:spcPct val="115000"/>
                        </a:lnSpc>
                        <a:spcBef>
                          <a:spcPts val="0"/>
                        </a:spcBef>
                        <a:spcAft>
                          <a:spcPts val="0"/>
                        </a:spcAft>
                      </a:pPr>
                      <a:r>
                        <a:rPr lang="ar-DZ" sz="2800" b="1" dirty="0">
                          <a:solidFill>
                            <a:srgbClr val="000000"/>
                          </a:solidFill>
                          <a:latin typeface="Calibri"/>
                          <a:ea typeface="Times New Roman"/>
                          <a:cs typeface="+mn-cs"/>
                        </a:rPr>
                        <a:t>4</a:t>
                      </a:r>
                      <a:endParaRPr lang="fr-FR" sz="2000" b="1" dirty="0">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rtl="1">
                        <a:lnSpc>
                          <a:spcPct val="115000"/>
                        </a:lnSpc>
                        <a:spcBef>
                          <a:spcPts val="0"/>
                        </a:spcBef>
                        <a:spcAft>
                          <a:spcPts val="0"/>
                        </a:spcAft>
                      </a:pPr>
                      <a:r>
                        <a:rPr lang="ar-DZ" sz="2800" b="1" dirty="0">
                          <a:solidFill>
                            <a:srgbClr val="000000"/>
                          </a:solidFill>
                          <a:latin typeface="Calibri"/>
                          <a:ea typeface="Times New Roman"/>
                          <a:cs typeface="+mn-cs"/>
                        </a:rPr>
                        <a:t>5</a:t>
                      </a:r>
                      <a:endParaRPr lang="fr-FR" sz="2000" b="1" dirty="0">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0">
                <a:tc>
                  <a:txBody>
                    <a:bodyPr/>
                    <a:lstStyle/>
                    <a:p>
                      <a:pPr marL="0" marR="0" algn="r" rtl="1">
                        <a:lnSpc>
                          <a:spcPct val="115000"/>
                        </a:lnSpc>
                        <a:spcBef>
                          <a:spcPts val="0"/>
                        </a:spcBef>
                        <a:spcAft>
                          <a:spcPts val="0"/>
                        </a:spcAft>
                      </a:pPr>
                      <a:r>
                        <a:rPr lang="ar-DZ" sz="2800" b="1" dirty="0" smtClean="0">
                          <a:solidFill>
                            <a:srgbClr val="000000"/>
                          </a:solidFill>
                          <a:latin typeface="Calibri"/>
                          <a:ea typeface="Times New Roman"/>
                          <a:cs typeface="+mn-cs"/>
                        </a:rPr>
                        <a:t>الربح المحاسبي</a:t>
                      </a:r>
                      <a:endParaRPr lang="fr-FR" sz="2000" b="1" dirty="0">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rtl="1">
                        <a:lnSpc>
                          <a:spcPct val="115000"/>
                        </a:lnSpc>
                        <a:spcBef>
                          <a:spcPts val="0"/>
                        </a:spcBef>
                        <a:spcAft>
                          <a:spcPts val="0"/>
                        </a:spcAft>
                      </a:pPr>
                      <a:r>
                        <a:rPr lang="ar-DZ" sz="2800" b="1" dirty="0">
                          <a:solidFill>
                            <a:srgbClr val="000000"/>
                          </a:solidFill>
                          <a:latin typeface="Calibri"/>
                          <a:ea typeface="Times New Roman"/>
                          <a:cs typeface="+mn-cs"/>
                        </a:rPr>
                        <a:t>60000</a:t>
                      </a:r>
                      <a:endParaRPr lang="fr-FR" sz="2000" b="1" dirty="0">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rtl="1">
                        <a:lnSpc>
                          <a:spcPct val="115000"/>
                        </a:lnSpc>
                        <a:spcBef>
                          <a:spcPts val="0"/>
                        </a:spcBef>
                        <a:spcAft>
                          <a:spcPts val="0"/>
                        </a:spcAft>
                      </a:pPr>
                      <a:r>
                        <a:rPr lang="ar-DZ" sz="2800" b="1" dirty="0">
                          <a:solidFill>
                            <a:srgbClr val="000000"/>
                          </a:solidFill>
                          <a:latin typeface="Calibri"/>
                          <a:ea typeface="Times New Roman"/>
                          <a:cs typeface="+mn-cs"/>
                        </a:rPr>
                        <a:t>95000</a:t>
                      </a:r>
                      <a:endParaRPr lang="fr-FR" sz="2000" b="1" dirty="0">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rtl="1">
                        <a:lnSpc>
                          <a:spcPct val="115000"/>
                        </a:lnSpc>
                        <a:spcBef>
                          <a:spcPts val="0"/>
                        </a:spcBef>
                        <a:spcAft>
                          <a:spcPts val="0"/>
                        </a:spcAft>
                      </a:pPr>
                      <a:r>
                        <a:rPr lang="ar-DZ" sz="2800" b="1" dirty="0">
                          <a:solidFill>
                            <a:srgbClr val="000000"/>
                          </a:solidFill>
                          <a:latin typeface="Calibri"/>
                          <a:ea typeface="Times New Roman"/>
                          <a:cs typeface="+mn-cs"/>
                        </a:rPr>
                        <a:t>135000</a:t>
                      </a:r>
                      <a:endParaRPr lang="fr-FR" sz="2000" b="1" dirty="0">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rtl="1">
                        <a:lnSpc>
                          <a:spcPct val="115000"/>
                        </a:lnSpc>
                        <a:spcBef>
                          <a:spcPts val="0"/>
                        </a:spcBef>
                        <a:spcAft>
                          <a:spcPts val="0"/>
                        </a:spcAft>
                      </a:pPr>
                      <a:r>
                        <a:rPr lang="ar-DZ" sz="2800" b="1" dirty="0">
                          <a:solidFill>
                            <a:srgbClr val="000000"/>
                          </a:solidFill>
                          <a:latin typeface="Calibri"/>
                          <a:ea typeface="Times New Roman"/>
                          <a:cs typeface="+mn-cs"/>
                        </a:rPr>
                        <a:t>150000</a:t>
                      </a:r>
                      <a:endParaRPr lang="fr-FR" sz="2000" b="1" dirty="0">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rtl="1">
                        <a:lnSpc>
                          <a:spcPct val="115000"/>
                        </a:lnSpc>
                        <a:spcBef>
                          <a:spcPts val="0"/>
                        </a:spcBef>
                        <a:spcAft>
                          <a:spcPts val="0"/>
                        </a:spcAft>
                      </a:pPr>
                      <a:r>
                        <a:rPr lang="ar-DZ" sz="2800" b="1" dirty="0">
                          <a:solidFill>
                            <a:srgbClr val="000000"/>
                          </a:solidFill>
                          <a:latin typeface="Calibri"/>
                          <a:ea typeface="Times New Roman"/>
                          <a:cs typeface="+mn-cs"/>
                        </a:rPr>
                        <a:t>100000</a:t>
                      </a:r>
                      <a:endParaRPr lang="fr-FR" sz="2000" b="1" dirty="0">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
        <p:nvSpPr>
          <p:cNvPr id="74753" name="Rectangle 1"/>
          <p:cNvSpPr>
            <a:spLocks noChangeArrowheads="1"/>
          </p:cNvSpPr>
          <p:nvPr/>
        </p:nvSpPr>
        <p:spPr bwMode="auto">
          <a:xfrm>
            <a:off x="304800" y="3810000"/>
            <a:ext cx="85344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000000"/>
                </a:solidFill>
                <a:effectLst/>
                <a:latin typeface="Traditional Arabic"/>
                <a:ea typeface="Times New Roman" pitchFamily="18" charset="0"/>
                <a:cs typeface="Arial" pitchFamily="34" charset="0"/>
              </a:rPr>
              <a:t> فما هو معدل العائد المحاسبي ؟ وما هو القرار الاستثماري المتخذ إذا كان معدل  العائد الأمثل يساوي </a:t>
            </a:r>
            <a:r>
              <a:rPr kumimoji="0" lang="ar-DZ" sz="28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30% ؟</a:t>
            </a:r>
            <a:endParaRPr kumimoji="0" lang="ar-DZ" sz="36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0" name="Groupe 69"/>
          <p:cNvGrpSpPr/>
          <p:nvPr/>
        </p:nvGrpSpPr>
        <p:grpSpPr>
          <a:xfrm>
            <a:off x="-63912" y="117989"/>
            <a:ext cx="9155567" cy="6739549"/>
            <a:chOff x="-63912" y="117989"/>
            <a:chExt cx="9155567" cy="6739549"/>
          </a:xfrm>
        </p:grpSpPr>
        <p:sp>
          <p:nvSpPr>
            <p:cNvPr id="67" name="Rectangle 66"/>
            <p:cNvSpPr/>
            <p:nvPr/>
          </p:nvSpPr>
          <p:spPr>
            <a:xfrm>
              <a:off x="-63912" y="457200"/>
              <a:ext cx="1754006" cy="584775"/>
            </a:xfrm>
            <a:prstGeom prst="rect">
              <a:avLst/>
            </a:prstGeom>
          </p:spPr>
          <p:txBody>
            <a:bodyPr wrap="none">
              <a:spAutoFit/>
            </a:bodyPr>
            <a:lstStyle/>
            <a:p>
              <a:pPr algn="r" rtl="1"/>
              <a:r>
                <a:rPr lang="ar-DZ" sz="3200" b="1" dirty="0" smtClean="0">
                  <a:solidFill>
                    <a:srgbClr val="FF0000"/>
                  </a:solidFill>
                  <a:latin typeface="Times New Roman" pitchFamily="18" charset="0"/>
                  <a:ea typeface="Calibri" pitchFamily="34" charset="0"/>
                  <a:cs typeface="Times New Roman" pitchFamily="18" charset="0"/>
                </a:rPr>
                <a:t>المشروع </a:t>
              </a:r>
              <a:r>
                <a:rPr lang="fr-FR" sz="3200" b="1" dirty="0" smtClean="0">
                  <a:solidFill>
                    <a:srgbClr val="FF0000"/>
                  </a:solidFill>
                  <a:latin typeface="Times New Roman" pitchFamily="18" charset="0"/>
                  <a:ea typeface="Calibri" pitchFamily="34" charset="0"/>
                  <a:cs typeface="Times New Roman" pitchFamily="18" charset="0"/>
                </a:rPr>
                <a:t>B</a:t>
              </a:r>
              <a:endParaRPr lang="fr-FR" sz="3200" dirty="0"/>
            </a:p>
          </p:txBody>
        </p:sp>
        <p:grpSp>
          <p:nvGrpSpPr>
            <p:cNvPr id="69" name="Groupe 68"/>
            <p:cNvGrpSpPr/>
            <p:nvPr/>
          </p:nvGrpSpPr>
          <p:grpSpPr>
            <a:xfrm>
              <a:off x="1" y="117989"/>
              <a:ext cx="9091654" cy="6739549"/>
              <a:chOff x="1" y="117989"/>
              <a:chExt cx="9091654" cy="6739549"/>
            </a:xfrm>
          </p:grpSpPr>
          <p:grpSp>
            <p:nvGrpSpPr>
              <p:cNvPr id="4" name="Groupe 3"/>
              <p:cNvGrpSpPr/>
              <p:nvPr/>
            </p:nvGrpSpPr>
            <p:grpSpPr>
              <a:xfrm>
                <a:off x="1" y="117989"/>
                <a:ext cx="9091654" cy="6739549"/>
                <a:chOff x="1" y="381005"/>
                <a:chExt cx="9091654" cy="6360932"/>
              </a:xfrm>
            </p:grpSpPr>
            <p:grpSp>
              <p:nvGrpSpPr>
                <p:cNvPr id="5" name="Group 2"/>
                <p:cNvGrpSpPr>
                  <a:grpSpLocks/>
                </p:cNvGrpSpPr>
                <p:nvPr/>
              </p:nvGrpSpPr>
              <p:grpSpPr bwMode="auto">
                <a:xfrm>
                  <a:off x="1" y="381005"/>
                  <a:ext cx="9091654" cy="6360932"/>
                  <a:chOff x="-120" y="4155"/>
                  <a:chExt cx="10359" cy="5879"/>
                </a:xfrm>
              </p:grpSpPr>
              <p:sp>
                <p:nvSpPr>
                  <p:cNvPr id="7" name="Text Box 3"/>
                  <p:cNvSpPr txBox="1">
                    <a:spLocks noChangeArrowheads="1"/>
                  </p:cNvSpPr>
                  <p:nvPr/>
                </p:nvSpPr>
                <p:spPr bwMode="auto">
                  <a:xfrm>
                    <a:off x="1269" y="6827"/>
                    <a:ext cx="937" cy="282"/>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 </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2</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8" name="Group 4"/>
                  <p:cNvGrpSpPr>
                    <a:grpSpLocks/>
                  </p:cNvGrpSpPr>
                  <p:nvPr/>
                </p:nvGrpSpPr>
                <p:grpSpPr bwMode="auto">
                  <a:xfrm>
                    <a:off x="-120" y="4155"/>
                    <a:ext cx="10359" cy="5879"/>
                    <a:chOff x="-120" y="4155"/>
                    <a:chExt cx="10359" cy="5879"/>
                  </a:xfrm>
                </p:grpSpPr>
                <p:cxnSp>
                  <p:nvCxnSpPr>
                    <p:cNvPr id="9" name="AutoShape 5"/>
                    <p:cNvCxnSpPr>
                      <a:cxnSpLocks noChangeShapeType="1"/>
                    </p:cNvCxnSpPr>
                    <p:nvPr/>
                  </p:nvCxnSpPr>
                  <p:spPr bwMode="auto">
                    <a:xfrm>
                      <a:off x="3945" y="4545"/>
                      <a:ext cx="1" cy="270"/>
                    </a:xfrm>
                    <a:prstGeom prst="straightConnector1">
                      <a:avLst/>
                    </a:prstGeom>
                    <a:noFill/>
                    <a:ln w="38100">
                      <a:solidFill>
                        <a:srgbClr val="000000"/>
                      </a:solidFill>
                      <a:round/>
                      <a:headEnd/>
                      <a:tailEnd/>
                    </a:ln>
                  </p:spPr>
                </p:cxnSp>
                <p:cxnSp>
                  <p:nvCxnSpPr>
                    <p:cNvPr id="10" name="AutoShape 6"/>
                    <p:cNvCxnSpPr>
                      <a:cxnSpLocks noChangeShapeType="1"/>
                    </p:cNvCxnSpPr>
                    <p:nvPr/>
                  </p:nvCxnSpPr>
                  <p:spPr bwMode="auto">
                    <a:xfrm>
                      <a:off x="5460" y="4545"/>
                      <a:ext cx="1" cy="270"/>
                    </a:xfrm>
                    <a:prstGeom prst="straightConnector1">
                      <a:avLst/>
                    </a:prstGeom>
                    <a:noFill/>
                    <a:ln w="38100">
                      <a:solidFill>
                        <a:srgbClr val="000000"/>
                      </a:solidFill>
                      <a:round/>
                      <a:headEnd/>
                      <a:tailEnd/>
                    </a:ln>
                  </p:spPr>
                </p:cxnSp>
                <p:grpSp>
                  <p:nvGrpSpPr>
                    <p:cNvPr id="11" name="Group 7"/>
                    <p:cNvGrpSpPr>
                      <a:grpSpLocks/>
                    </p:cNvGrpSpPr>
                    <p:nvPr/>
                  </p:nvGrpSpPr>
                  <p:grpSpPr bwMode="auto">
                    <a:xfrm>
                      <a:off x="-120" y="4155"/>
                      <a:ext cx="10359" cy="5879"/>
                      <a:chOff x="-120" y="4155"/>
                      <a:chExt cx="10359" cy="5879"/>
                    </a:xfrm>
                  </p:grpSpPr>
                  <p:sp>
                    <p:nvSpPr>
                      <p:cNvPr id="12" name="Text Box 8"/>
                      <p:cNvSpPr txBox="1">
                        <a:spLocks noChangeArrowheads="1"/>
                      </p:cNvSpPr>
                      <p:nvPr/>
                    </p:nvSpPr>
                    <p:spPr bwMode="auto">
                      <a:xfrm>
                        <a:off x="1269" y="7573"/>
                        <a:ext cx="967" cy="308"/>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 </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3</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13" name="Group 9"/>
                      <p:cNvGrpSpPr>
                        <a:grpSpLocks/>
                      </p:cNvGrpSpPr>
                      <p:nvPr/>
                    </p:nvGrpSpPr>
                    <p:grpSpPr bwMode="auto">
                      <a:xfrm>
                        <a:off x="-120" y="4155"/>
                        <a:ext cx="10359" cy="5879"/>
                        <a:chOff x="-120" y="4155"/>
                        <a:chExt cx="10359" cy="5879"/>
                      </a:xfrm>
                    </p:grpSpPr>
                    <p:grpSp>
                      <p:nvGrpSpPr>
                        <p:cNvPr id="14" name="Group 10"/>
                        <p:cNvGrpSpPr>
                          <a:grpSpLocks/>
                        </p:cNvGrpSpPr>
                        <p:nvPr/>
                      </p:nvGrpSpPr>
                      <p:grpSpPr bwMode="auto">
                        <a:xfrm>
                          <a:off x="1734" y="4155"/>
                          <a:ext cx="8505" cy="1187"/>
                          <a:chOff x="1734" y="4155"/>
                          <a:chExt cx="8505" cy="1187"/>
                        </a:xfrm>
                      </p:grpSpPr>
                      <p:cxnSp>
                        <p:nvCxnSpPr>
                          <p:cNvPr id="50" name="AutoShape 11"/>
                          <p:cNvCxnSpPr>
                            <a:cxnSpLocks noChangeShapeType="1"/>
                          </p:cNvCxnSpPr>
                          <p:nvPr/>
                        </p:nvCxnSpPr>
                        <p:spPr bwMode="auto">
                          <a:xfrm>
                            <a:off x="2490" y="4590"/>
                            <a:ext cx="1" cy="270"/>
                          </a:xfrm>
                          <a:prstGeom prst="straightConnector1">
                            <a:avLst/>
                          </a:prstGeom>
                          <a:noFill/>
                          <a:ln w="38100">
                            <a:solidFill>
                              <a:srgbClr val="000000"/>
                            </a:solidFill>
                            <a:round/>
                            <a:headEnd/>
                            <a:tailEnd/>
                          </a:ln>
                        </p:spPr>
                      </p:cxnSp>
                      <p:cxnSp>
                        <p:nvCxnSpPr>
                          <p:cNvPr id="51" name="AutoShape 12"/>
                          <p:cNvCxnSpPr>
                            <a:cxnSpLocks noChangeShapeType="1"/>
                          </p:cNvCxnSpPr>
                          <p:nvPr/>
                        </p:nvCxnSpPr>
                        <p:spPr bwMode="auto">
                          <a:xfrm>
                            <a:off x="6855" y="4545"/>
                            <a:ext cx="1" cy="270"/>
                          </a:xfrm>
                          <a:prstGeom prst="straightConnector1">
                            <a:avLst/>
                          </a:prstGeom>
                          <a:noFill/>
                          <a:ln w="38100">
                            <a:solidFill>
                              <a:srgbClr val="000000"/>
                            </a:solidFill>
                            <a:round/>
                            <a:headEnd/>
                            <a:tailEnd/>
                          </a:ln>
                        </p:spPr>
                      </p:cxnSp>
                      <p:cxnSp>
                        <p:nvCxnSpPr>
                          <p:cNvPr id="52" name="AutoShape 13"/>
                          <p:cNvCxnSpPr>
                            <a:cxnSpLocks noChangeShapeType="1"/>
                          </p:cNvCxnSpPr>
                          <p:nvPr/>
                        </p:nvCxnSpPr>
                        <p:spPr bwMode="auto">
                          <a:xfrm>
                            <a:off x="8265" y="4545"/>
                            <a:ext cx="1" cy="270"/>
                          </a:xfrm>
                          <a:prstGeom prst="straightConnector1">
                            <a:avLst/>
                          </a:prstGeom>
                          <a:noFill/>
                          <a:ln w="38100">
                            <a:solidFill>
                              <a:srgbClr val="000000"/>
                            </a:solidFill>
                            <a:round/>
                            <a:headEnd/>
                            <a:tailEnd/>
                          </a:ln>
                        </p:spPr>
                      </p:cxnSp>
                      <p:cxnSp>
                        <p:nvCxnSpPr>
                          <p:cNvPr id="53" name="AutoShape 14"/>
                          <p:cNvCxnSpPr>
                            <a:cxnSpLocks noChangeShapeType="1"/>
                          </p:cNvCxnSpPr>
                          <p:nvPr/>
                        </p:nvCxnSpPr>
                        <p:spPr bwMode="auto">
                          <a:xfrm>
                            <a:off x="9675" y="4545"/>
                            <a:ext cx="1" cy="270"/>
                          </a:xfrm>
                          <a:prstGeom prst="straightConnector1">
                            <a:avLst/>
                          </a:prstGeom>
                          <a:noFill/>
                          <a:ln w="38100">
                            <a:solidFill>
                              <a:srgbClr val="000000"/>
                            </a:solidFill>
                            <a:round/>
                            <a:headEnd/>
                            <a:tailEnd/>
                          </a:ln>
                        </p:spPr>
                      </p:cxnSp>
                      <p:cxnSp>
                        <p:nvCxnSpPr>
                          <p:cNvPr id="54" name="AutoShape 15"/>
                          <p:cNvCxnSpPr>
                            <a:cxnSpLocks noChangeShapeType="1"/>
                          </p:cNvCxnSpPr>
                          <p:nvPr/>
                        </p:nvCxnSpPr>
                        <p:spPr bwMode="auto">
                          <a:xfrm>
                            <a:off x="1734" y="4696"/>
                            <a:ext cx="8505" cy="0"/>
                          </a:xfrm>
                          <a:prstGeom prst="straightConnector1">
                            <a:avLst/>
                          </a:prstGeom>
                          <a:noFill/>
                          <a:ln w="38100">
                            <a:solidFill>
                              <a:srgbClr val="000000"/>
                            </a:solidFill>
                            <a:round/>
                            <a:headEnd/>
                            <a:tailEnd type="triangle" w="med" len="med"/>
                          </a:ln>
                        </p:spPr>
                      </p:cxnSp>
                      <p:sp>
                        <p:nvSpPr>
                          <p:cNvPr id="55" name="Text Box 16"/>
                          <p:cNvSpPr txBox="1">
                            <a:spLocks noChangeArrowheads="1"/>
                          </p:cNvSpPr>
                          <p:nvPr/>
                        </p:nvSpPr>
                        <p:spPr bwMode="auto">
                          <a:xfrm>
                            <a:off x="2280" y="4155"/>
                            <a:ext cx="375" cy="390"/>
                          </a:xfrm>
                          <a:prstGeom prst="rect">
                            <a:avLst/>
                          </a:prstGeom>
                          <a:solidFill>
                            <a:srgbClr val="00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0</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56" name="Text Box 17"/>
                          <p:cNvSpPr txBox="1">
                            <a:spLocks noChangeArrowheads="1"/>
                          </p:cNvSpPr>
                          <p:nvPr/>
                        </p:nvSpPr>
                        <p:spPr bwMode="auto">
                          <a:xfrm>
                            <a:off x="3705" y="4155"/>
                            <a:ext cx="375" cy="390"/>
                          </a:xfrm>
                          <a:prstGeom prst="rect">
                            <a:avLst/>
                          </a:prstGeom>
                          <a:solidFill>
                            <a:srgbClr val="00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1</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57" name="Text Box 18"/>
                          <p:cNvSpPr txBox="1">
                            <a:spLocks noChangeArrowheads="1"/>
                          </p:cNvSpPr>
                          <p:nvPr/>
                        </p:nvSpPr>
                        <p:spPr bwMode="auto">
                          <a:xfrm>
                            <a:off x="5265" y="4155"/>
                            <a:ext cx="375" cy="390"/>
                          </a:xfrm>
                          <a:prstGeom prst="rect">
                            <a:avLst/>
                          </a:prstGeom>
                          <a:solidFill>
                            <a:srgbClr val="00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2</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58" name="Text Box 19"/>
                          <p:cNvSpPr txBox="1">
                            <a:spLocks noChangeArrowheads="1"/>
                          </p:cNvSpPr>
                          <p:nvPr/>
                        </p:nvSpPr>
                        <p:spPr bwMode="auto">
                          <a:xfrm>
                            <a:off x="6660" y="4155"/>
                            <a:ext cx="375" cy="390"/>
                          </a:xfrm>
                          <a:prstGeom prst="rect">
                            <a:avLst/>
                          </a:prstGeom>
                          <a:solidFill>
                            <a:srgbClr val="00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3</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59" name="Text Box 20"/>
                          <p:cNvSpPr txBox="1">
                            <a:spLocks noChangeArrowheads="1"/>
                          </p:cNvSpPr>
                          <p:nvPr/>
                        </p:nvSpPr>
                        <p:spPr bwMode="auto">
                          <a:xfrm>
                            <a:off x="8025" y="4155"/>
                            <a:ext cx="375" cy="390"/>
                          </a:xfrm>
                          <a:prstGeom prst="rect">
                            <a:avLst/>
                          </a:prstGeom>
                          <a:solidFill>
                            <a:srgbClr val="00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4</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60" name="Text Box 21"/>
                          <p:cNvSpPr txBox="1">
                            <a:spLocks noChangeArrowheads="1"/>
                          </p:cNvSpPr>
                          <p:nvPr/>
                        </p:nvSpPr>
                        <p:spPr bwMode="auto">
                          <a:xfrm>
                            <a:off x="9435" y="4155"/>
                            <a:ext cx="375" cy="390"/>
                          </a:xfrm>
                          <a:prstGeom prst="rect">
                            <a:avLst/>
                          </a:prstGeom>
                          <a:solidFill>
                            <a:srgbClr val="00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5</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61" name="Text Box 22"/>
                          <p:cNvSpPr txBox="1">
                            <a:spLocks noChangeArrowheads="1"/>
                          </p:cNvSpPr>
                          <p:nvPr/>
                        </p:nvSpPr>
                        <p:spPr bwMode="auto">
                          <a:xfrm>
                            <a:off x="1905" y="4860"/>
                            <a:ext cx="1080" cy="450"/>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 typeface="Arial" pitchFamily="34" charset="0"/>
                              <a:buChar char="-"/>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3000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62" name="Text Box 23"/>
                          <p:cNvSpPr txBox="1">
                            <a:spLocks noChangeArrowheads="1"/>
                          </p:cNvSpPr>
                          <p:nvPr/>
                        </p:nvSpPr>
                        <p:spPr bwMode="auto">
                          <a:xfrm>
                            <a:off x="3420" y="4892"/>
                            <a:ext cx="975" cy="450"/>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300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63" name="Text Box 24"/>
                          <p:cNvSpPr txBox="1">
                            <a:spLocks noChangeArrowheads="1"/>
                          </p:cNvSpPr>
                          <p:nvPr/>
                        </p:nvSpPr>
                        <p:spPr bwMode="auto">
                          <a:xfrm>
                            <a:off x="4965" y="4892"/>
                            <a:ext cx="975" cy="450"/>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fr-FR" sz="2000" b="1" dirty="0" smtClean="0">
                                <a:solidFill>
                                  <a:schemeClr val="bg1"/>
                                </a:solidFill>
                                <a:latin typeface="Times New Roman" pitchFamily="18" charset="0"/>
                                <a:cs typeface="Arial" pitchFamily="34" charset="0"/>
                              </a:rPr>
                              <a:t>500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64" name="Text Box 25"/>
                          <p:cNvSpPr txBox="1">
                            <a:spLocks noChangeArrowheads="1"/>
                          </p:cNvSpPr>
                          <p:nvPr/>
                        </p:nvSpPr>
                        <p:spPr bwMode="auto">
                          <a:xfrm>
                            <a:off x="6315" y="4892"/>
                            <a:ext cx="975" cy="450"/>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800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65" name="Text Box 26"/>
                          <p:cNvSpPr txBox="1">
                            <a:spLocks noChangeArrowheads="1"/>
                          </p:cNvSpPr>
                          <p:nvPr/>
                        </p:nvSpPr>
                        <p:spPr bwMode="auto">
                          <a:xfrm>
                            <a:off x="7800" y="4892"/>
                            <a:ext cx="975" cy="420"/>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2200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66" name="Text Box 27"/>
                          <p:cNvSpPr txBox="1">
                            <a:spLocks noChangeArrowheads="1"/>
                          </p:cNvSpPr>
                          <p:nvPr/>
                        </p:nvSpPr>
                        <p:spPr bwMode="auto">
                          <a:xfrm>
                            <a:off x="9150" y="4880"/>
                            <a:ext cx="975" cy="435"/>
                          </a:xfrm>
                          <a:prstGeom prst="rect">
                            <a:avLst/>
                          </a:prstGeom>
                          <a:solidFill>
                            <a:srgbClr val="FFFF00"/>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2800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grpSp>
                    <p:sp>
                      <p:nvSpPr>
                        <p:cNvPr id="15" name="Text Box 28"/>
                        <p:cNvSpPr txBox="1">
                          <a:spLocks noChangeArrowheads="1"/>
                        </p:cNvSpPr>
                        <p:nvPr/>
                      </p:nvSpPr>
                      <p:spPr bwMode="auto">
                        <a:xfrm>
                          <a:off x="-33" y="5265"/>
                          <a:ext cx="1305" cy="369"/>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=- 3000 </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nvGrpSpPr>
                        <p:cNvPr id="16" name="Group 29"/>
                        <p:cNvGrpSpPr>
                          <a:grpSpLocks/>
                        </p:cNvGrpSpPr>
                        <p:nvPr/>
                      </p:nvGrpSpPr>
                      <p:grpSpPr bwMode="auto">
                        <a:xfrm>
                          <a:off x="-120" y="5235"/>
                          <a:ext cx="9810" cy="4799"/>
                          <a:chOff x="-120" y="5235"/>
                          <a:chExt cx="9810" cy="4799"/>
                        </a:xfrm>
                      </p:grpSpPr>
                      <p:sp>
                        <p:nvSpPr>
                          <p:cNvPr id="17" name="Text Box 30"/>
                          <p:cNvSpPr txBox="1">
                            <a:spLocks noChangeArrowheads="1"/>
                          </p:cNvSpPr>
                          <p:nvPr/>
                        </p:nvSpPr>
                        <p:spPr bwMode="auto">
                          <a:xfrm>
                            <a:off x="-75" y="6593"/>
                            <a:ext cx="1395" cy="384"/>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413.22</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8" name="AutoShape 31"/>
                          <p:cNvCxnSpPr>
                            <a:cxnSpLocks noChangeShapeType="1"/>
                          </p:cNvCxnSpPr>
                          <p:nvPr/>
                        </p:nvCxnSpPr>
                        <p:spPr bwMode="auto">
                          <a:xfrm flipH="1">
                            <a:off x="1320" y="6761"/>
                            <a:ext cx="735" cy="0"/>
                          </a:xfrm>
                          <a:prstGeom prst="straightConnector1">
                            <a:avLst/>
                          </a:prstGeom>
                          <a:noFill/>
                          <a:ln w="38100">
                            <a:solidFill>
                              <a:srgbClr val="000000"/>
                            </a:solidFill>
                            <a:round/>
                            <a:headEnd/>
                            <a:tailEnd/>
                          </a:ln>
                        </p:spPr>
                      </p:cxnSp>
                      <p:sp>
                        <p:nvSpPr>
                          <p:cNvPr id="19" name="Text Box 32"/>
                          <p:cNvSpPr txBox="1">
                            <a:spLocks noChangeArrowheads="1"/>
                          </p:cNvSpPr>
                          <p:nvPr/>
                        </p:nvSpPr>
                        <p:spPr bwMode="auto">
                          <a:xfrm>
                            <a:off x="1350" y="7183"/>
                            <a:ext cx="870" cy="38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800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20" name="Text Box 33"/>
                          <p:cNvSpPr txBox="1">
                            <a:spLocks noChangeArrowheads="1"/>
                          </p:cNvSpPr>
                          <p:nvPr/>
                        </p:nvSpPr>
                        <p:spPr bwMode="auto">
                          <a:xfrm>
                            <a:off x="-45" y="7335"/>
                            <a:ext cx="1395" cy="396"/>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601.05</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21" name="AutoShape 34"/>
                          <p:cNvCxnSpPr>
                            <a:cxnSpLocks noChangeShapeType="1"/>
                          </p:cNvCxnSpPr>
                          <p:nvPr/>
                        </p:nvCxnSpPr>
                        <p:spPr bwMode="auto">
                          <a:xfrm flipH="1">
                            <a:off x="1350" y="7519"/>
                            <a:ext cx="735" cy="0"/>
                          </a:xfrm>
                          <a:prstGeom prst="straightConnector1">
                            <a:avLst/>
                          </a:prstGeom>
                          <a:noFill/>
                          <a:ln w="38100">
                            <a:solidFill>
                              <a:srgbClr val="000000"/>
                            </a:solidFill>
                            <a:round/>
                            <a:headEnd/>
                            <a:tailEnd/>
                          </a:ln>
                        </p:spPr>
                      </p:cxnSp>
                      <p:sp>
                        <p:nvSpPr>
                          <p:cNvPr id="22" name="Text Box 35"/>
                          <p:cNvSpPr txBox="1">
                            <a:spLocks noChangeArrowheads="1"/>
                          </p:cNvSpPr>
                          <p:nvPr/>
                        </p:nvSpPr>
                        <p:spPr bwMode="auto">
                          <a:xfrm>
                            <a:off x="1342" y="7974"/>
                            <a:ext cx="870" cy="398"/>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2200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23" name="Text Box 36"/>
                          <p:cNvSpPr txBox="1">
                            <a:spLocks noChangeArrowheads="1"/>
                          </p:cNvSpPr>
                          <p:nvPr/>
                        </p:nvSpPr>
                        <p:spPr bwMode="auto">
                          <a:xfrm>
                            <a:off x="1319" y="8383"/>
                            <a:ext cx="892" cy="30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 </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4</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24" name="Text Box 37"/>
                          <p:cNvSpPr txBox="1">
                            <a:spLocks noChangeArrowheads="1"/>
                          </p:cNvSpPr>
                          <p:nvPr/>
                        </p:nvSpPr>
                        <p:spPr bwMode="auto">
                          <a:xfrm>
                            <a:off x="-120" y="8165"/>
                            <a:ext cx="1476" cy="364"/>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1502.63</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25" name="AutoShape 38"/>
                          <p:cNvCxnSpPr>
                            <a:cxnSpLocks noChangeShapeType="1"/>
                          </p:cNvCxnSpPr>
                          <p:nvPr/>
                        </p:nvCxnSpPr>
                        <p:spPr bwMode="auto">
                          <a:xfrm flipH="1">
                            <a:off x="1376" y="8349"/>
                            <a:ext cx="735" cy="0"/>
                          </a:xfrm>
                          <a:prstGeom prst="straightConnector1">
                            <a:avLst/>
                          </a:prstGeom>
                          <a:noFill/>
                          <a:ln w="38100">
                            <a:solidFill>
                              <a:srgbClr val="000000"/>
                            </a:solidFill>
                            <a:round/>
                            <a:headEnd/>
                            <a:tailEnd/>
                          </a:ln>
                        </p:spPr>
                      </p:cxnSp>
                      <p:sp>
                        <p:nvSpPr>
                          <p:cNvPr id="26" name="Text Box 39"/>
                          <p:cNvSpPr txBox="1">
                            <a:spLocks noChangeArrowheads="1"/>
                          </p:cNvSpPr>
                          <p:nvPr/>
                        </p:nvSpPr>
                        <p:spPr bwMode="auto">
                          <a:xfrm>
                            <a:off x="1305" y="8783"/>
                            <a:ext cx="870" cy="387"/>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2800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27" name="Text Box 40"/>
                          <p:cNvSpPr txBox="1">
                            <a:spLocks noChangeArrowheads="1"/>
                          </p:cNvSpPr>
                          <p:nvPr/>
                        </p:nvSpPr>
                        <p:spPr bwMode="auto">
                          <a:xfrm>
                            <a:off x="1269" y="9128"/>
                            <a:ext cx="922" cy="37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1.10 </a:t>
                            </a:r>
                            <a:r>
                              <a:rPr kumimoji="0" lang="fr-FR" sz="2000" b="1" i="0" u="none" strike="noStrike" cap="none" normalizeH="0" baseline="30000" smtClean="0">
                                <a:ln>
                                  <a:noFill/>
                                </a:ln>
                                <a:solidFill>
                                  <a:schemeClr val="bg1"/>
                                </a:solidFill>
                                <a:effectLst/>
                                <a:latin typeface="Times New Roman" pitchFamily="18" charset="0"/>
                                <a:ea typeface="Arial" pitchFamily="34" charset="0"/>
                                <a:cs typeface="Arial" pitchFamily="34" charset="0"/>
                              </a:rPr>
                              <a:t>5</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28" name="Text Box 41"/>
                          <p:cNvSpPr txBox="1">
                            <a:spLocks noChangeArrowheads="1"/>
                          </p:cNvSpPr>
                          <p:nvPr/>
                        </p:nvSpPr>
                        <p:spPr bwMode="auto">
                          <a:xfrm>
                            <a:off x="-90" y="8948"/>
                            <a:ext cx="1395" cy="450"/>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lang="ar-DZ" sz="2000" b="1" dirty="0" smtClean="0">
                                <a:solidFill>
                                  <a:schemeClr val="bg1"/>
                                </a:solidFill>
                                <a:latin typeface="Times New Roman" pitchFamily="18" charset="0"/>
                                <a:cs typeface="Arial" pitchFamily="34" charset="0"/>
                              </a:rPr>
                              <a:t>=</a:t>
                            </a:r>
                            <a:r>
                              <a:rPr lang="fr-FR" sz="2000" b="1" dirty="0" smtClean="0">
                                <a:solidFill>
                                  <a:schemeClr val="bg1"/>
                                </a:solidFill>
                                <a:latin typeface="Times New Roman" pitchFamily="18" charset="0"/>
                                <a:cs typeface="Arial" pitchFamily="34" charset="0"/>
                              </a:rPr>
                              <a:t>1738.58</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29" name="AutoShape 42"/>
                          <p:cNvCxnSpPr>
                            <a:cxnSpLocks noChangeShapeType="1"/>
                          </p:cNvCxnSpPr>
                          <p:nvPr/>
                        </p:nvCxnSpPr>
                        <p:spPr bwMode="auto">
                          <a:xfrm flipH="1">
                            <a:off x="1372" y="9158"/>
                            <a:ext cx="735" cy="0"/>
                          </a:xfrm>
                          <a:prstGeom prst="straightConnector1">
                            <a:avLst/>
                          </a:prstGeom>
                          <a:noFill/>
                          <a:ln w="38100">
                            <a:solidFill>
                              <a:srgbClr val="000000"/>
                            </a:solidFill>
                            <a:round/>
                            <a:headEnd/>
                            <a:tailEnd/>
                          </a:ln>
                        </p:spPr>
                      </p:cxnSp>
                      <p:grpSp>
                        <p:nvGrpSpPr>
                          <p:cNvPr id="30" name="Group 43"/>
                          <p:cNvGrpSpPr>
                            <a:grpSpLocks/>
                          </p:cNvGrpSpPr>
                          <p:nvPr/>
                        </p:nvGrpSpPr>
                        <p:grpSpPr bwMode="auto">
                          <a:xfrm>
                            <a:off x="2" y="5235"/>
                            <a:ext cx="9688" cy="3905"/>
                            <a:chOff x="2" y="5235"/>
                            <a:chExt cx="9688" cy="3905"/>
                          </a:xfrm>
                        </p:grpSpPr>
                        <p:cxnSp>
                          <p:nvCxnSpPr>
                            <p:cNvPr id="33" name="AutoShape 44"/>
                            <p:cNvCxnSpPr>
                              <a:cxnSpLocks noChangeShapeType="1"/>
                            </p:cNvCxnSpPr>
                            <p:nvPr/>
                          </p:nvCxnSpPr>
                          <p:spPr bwMode="auto">
                            <a:xfrm>
                              <a:off x="6854" y="5284"/>
                              <a:ext cx="0" cy="2206"/>
                            </a:xfrm>
                            <a:prstGeom prst="straightConnector1">
                              <a:avLst/>
                            </a:prstGeom>
                            <a:noFill/>
                            <a:ln w="38100">
                              <a:solidFill>
                                <a:srgbClr val="000000"/>
                              </a:solidFill>
                              <a:round/>
                              <a:headEnd/>
                              <a:tailEnd/>
                            </a:ln>
                          </p:spPr>
                        </p:cxnSp>
                        <p:cxnSp>
                          <p:nvCxnSpPr>
                            <p:cNvPr id="34" name="AutoShape 45"/>
                            <p:cNvCxnSpPr>
                              <a:cxnSpLocks noChangeShapeType="1"/>
                            </p:cNvCxnSpPr>
                            <p:nvPr/>
                          </p:nvCxnSpPr>
                          <p:spPr bwMode="auto">
                            <a:xfrm>
                              <a:off x="8265" y="5315"/>
                              <a:ext cx="1" cy="3015"/>
                            </a:xfrm>
                            <a:prstGeom prst="straightConnector1">
                              <a:avLst/>
                            </a:prstGeom>
                            <a:noFill/>
                            <a:ln w="38100">
                              <a:solidFill>
                                <a:srgbClr val="000000"/>
                              </a:solidFill>
                              <a:round/>
                              <a:headEnd/>
                              <a:tailEnd/>
                            </a:ln>
                          </p:spPr>
                        </p:cxnSp>
                        <p:cxnSp>
                          <p:nvCxnSpPr>
                            <p:cNvPr id="35" name="AutoShape 46"/>
                            <p:cNvCxnSpPr>
                              <a:cxnSpLocks noChangeShapeType="1"/>
                            </p:cNvCxnSpPr>
                            <p:nvPr/>
                          </p:nvCxnSpPr>
                          <p:spPr bwMode="auto">
                            <a:xfrm>
                              <a:off x="9690" y="5494"/>
                              <a:ext cx="0" cy="3630"/>
                            </a:xfrm>
                            <a:prstGeom prst="straightConnector1">
                              <a:avLst/>
                            </a:prstGeom>
                            <a:noFill/>
                            <a:ln w="38100">
                              <a:solidFill>
                                <a:srgbClr val="000000"/>
                              </a:solidFill>
                              <a:round/>
                              <a:headEnd/>
                              <a:tailEnd/>
                            </a:ln>
                          </p:spPr>
                        </p:cxnSp>
                        <p:grpSp>
                          <p:nvGrpSpPr>
                            <p:cNvPr id="36" name="Group 47"/>
                            <p:cNvGrpSpPr>
                              <a:grpSpLocks/>
                            </p:cNvGrpSpPr>
                            <p:nvPr/>
                          </p:nvGrpSpPr>
                          <p:grpSpPr bwMode="auto">
                            <a:xfrm>
                              <a:off x="2" y="5235"/>
                              <a:ext cx="3975" cy="1103"/>
                              <a:chOff x="2" y="5235"/>
                              <a:chExt cx="3975" cy="1103"/>
                            </a:xfrm>
                          </p:grpSpPr>
                          <p:cxnSp>
                            <p:nvCxnSpPr>
                              <p:cNvPr id="44" name="AutoShape 48"/>
                              <p:cNvCxnSpPr>
                                <a:cxnSpLocks noChangeShapeType="1"/>
                              </p:cNvCxnSpPr>
                              <p:nvPr/>
                            </p:nvCxnSpPr>
                            <p:spPr bwMode="auto">
                              <a:xfrm flipH="1">
                                <a:off x="3976" y="5235"/>
                                <a:ext cx="1" cy="796"/>
                              </a:xfrm>
                              <a:prstGeom prst="straightConnector1">
                                <a:avLst/>
                              </a:prstGeom>
                              <a:noFill/>
                              <a:ln w="38100">
                                <a:solidFill>
                                  <a:srgbClr val="000000"/>
                                </a:solidFill>
                                <a:round/>
                                <a:headEnd/>
                                <a:tailEnd/>
                              </a:ln>
                            </p:spPr>
                          </p:cxnSp>
                          <p:sp>
                            <p:nvSpPr>
                              <p:cNvPr id="45" name="Text Box 49"/>
                              <p:cNvSpPr txBox="1">
                                <a:spLocks noChangeArrowheads="1"/>
                              </p:cNvSpPr>
                              <p:nvPr/>
                            </p:nvSpPr>
                            <p:spPr bwMode="auto">
                              <a:xfrm>
                                <a:off x="1320" y="5697"/>
                                <a:ext cx="870" cy="387"/>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300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46" name="AutoShape 50"/>
                              <p:cNvCxnSpPr>
                                <a:cxnSpLocks noChangeShapeType="1"/>
                              </p:cNvCxnSpPr>
                              <p:nvPr/>
                            </p:nvCxnSpPr>
                            <p:spPr bwMode="auto">
                              <a:xfrm flipH="1">
                                <a:off x="2176" y="6031"/>
                                <a:ext cx="1799" cy="0"/>
                              </a:xfrm>
                              <a:prstGeom prst="straightConnector1">
                                <a:avLst/>
                              </a:prstGeom>
                              <a:noFill/>
                              <a:ln w="38100">
                                <a:solidFill>
                                  <a:srgbClr val="000000"/>
                                </a:solidFill>
                                <a:round/>
                                <a:headEnd/>
                                <a:tailEnd type="triangle" w="med" len="med"/>
                              </a:ln>
                            </p:spPr>
                          </p:cxnSp>
                          <p:sp>
                            <p:nvSpPr>
                              <p:cNvPr id="47" name="Text Box 51"/>
                              <p:cNvSpPr txBox="1">
                                <a:spLocks noChangeArrowheads="1"/>
                              </p:cNvSpPr>
                              <p:nvPr/>
                            </p:nvSpPr>
                            <p:spPr bwMode="auto">
                              <a:xfrm>
                                <a:off x="1269" y="6041"/>
                                <a:ext cx="937" cy="297"/>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 </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1</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48" name="Text Box 52"/>
                              <p:cNvSpPr txBox="1">
                                <a:spLocks noChangeArrowheads="1"/>
                              </p:cNvSpPr>
                              <p:nvPr/>
                            </p:nvSpPr>
                            <p:spPr bwMode="auto">
                              <a:xfrm>
                                <a:off x="2" y="5888"/>
                                <a:ext cx="1180" cy="358"/>
                              </a:xfrm>
                              <a:prstGeom prst="rect">
                                <a:avLst/>
                              </a:prstGeom>
                              <a:solidFill>
                                <a:srgbClr val="FF99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r" rtl="1" fontAlgn="base">
                                  <a:spcBef>
                                    <a:spcPct val="0"/>
                                  </a:spcBef>
                                  <a:spcAft>
                                    <a:spcPts val="1000"/>
                                  </a:spcAft>
                                </a:pPr>
                                <a:r>
                                  <a:rPr lang="fr-FR" sz="2000" b="1" dirty="0" smtClean="0">
                                    <a:solidFill>
                                      <a:schemeClr val="bg1"/>
                                    </a:solidFill>
                                    <a:latin typeface="Times New Roman" pitchFamily="18" charset="0"/>
                                    <a:ea typeface="Arial" pitchFamily="34" charset="0"/>
                                    <a:cs typeface="Arial" pitchFamily="34" charset="0"/>
                                  </a:rPr>
                                  <a:t>272.72</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49" name="AutoShape 53"/>
                              <p:cNvCxnSpPr>
                                <a:cxnSpLocks noChangeShapeType="1"/>
                              </p:cNvCxnSpPr>
                              <p:nvPr/>
                            </p:nvCxnSpPr>
                            <p:spPr bwMode="auto">
                              <a:xfrm flipH="1">
                                <a:off x="1320" y="6045"/>
                                <a:ext cx="735" cy="0"/>
                              </a:xfrm>
                              <a:prstGeom prst="straightConnector1">
                                <a:avLst/>
                              </a:prstGeom>
                              <a:noFill/>
                              <a:ln w="38100">
                                <a:solidFill>
                                  <a:srgbClr val="000000"/>
                                </a:solidFill>
                                <a:round/>
                                <a:headEnd/>
                                <a:tailEnd/>
                              </a:ln>
                            </p:spPr>
                          </p:cxnSp>
                        </p:grpSp>
                        <p:cxnSp>
                          <p:nvCxnSpPr>
                            <p:cNvPr id="37" name="AutoShape 54"/>
                            <p:cNvCxnSpPr>
                              <a:cxnSpLocks noChangeShapeType="1"/>
                            </p:cNvCxnSpPr>
                            <p:nvPr/>
                          </p:nvCxnSpPr>
                          <p:spPr bwMode="auto">
                            <a:xfrm>
                              <a:off x="2564" y="5265"/>
                              <a:ext cx="1" cy="210"/>
                            </a:xfrm>
                            <a:prstGeom prst="straightConnector1">
                              <a:avLst/>
                            </a:prstGeom>
                            <a:noFill/>
                            <a:ln w="38100">
                              <a:solidFill>
                                <a:srgbClr val="000000"/>
                              </a:solidFill>
                              <a:round/>
                              <a:headEnd/>
                              <a:tailEnd/>
                            </a:ln>
                          </p:spPr>
                        </p:cxnSp>
                        <p:cxnSp>
                          <p:nvCxnSpPr>
                            <p:cNvPr id="38" name="AutoShape 55"/>
                            <p:cNvCxnSpPr>
                              <a:cxnSpLocks noChangeShapeType="1"/>
                              <a:endCxn id="15" idx="3"/>
                            </p:cNvCxnSpPr>
                            <p:nvPr/>
                          </p:nvCxnSpPr>
                          <p:spPr bwMode="auto">
                            <a:xfrm rot="10800000">
                              <a:off x="1272" y="5450"/>
                              <a:ext cx="1292" cy="25"/>
                            </a:xfrm>
                            <a:prstGeom prst="straightConnector1">
                              <a:avLst/>
                            </a:prstGeom>
                            <a:noFill/>
                            <a:ln w="38100">
                              <a:solidFill>
                                <a:srgbClr val="000000"/>
                              </a:solidFill>
                              <a:round/>
                              <a:headEnd/>
                              <a:tailEnd type="triangle" w="med" len="med"/>
                            </a:ln>
                          </p:spPr>
                        </p:cxnSp>
                        <p:cxnSp>
                          <p:nvCxnSpPr>
                            <p:cNvPr id="39" name="AutoShape 56"/>
                            <p:cNvCxnSpPr>
                              <a:cxnSpLocks noChangeShapeType="1"/>
                            </p:cNvCxnSpPr>
                            <p:nvPr/>
                          </p:nvCxnSpPr>
                          <p:spPr bwMode="auto">
                            <a:xfrm flipH="1">
                              <a:off x="5476" y="5235"/>
                              <a:ext cx="1" cy="1501"/>
                            </a:xfrm>
                            <a:prstGeom prst="straightConnector1">
                              <a:avLst/>
                            </a:prstGeom>
                            <a:noFill/>
                            <a:ln w="38100">
                              <a:solidFill>
                                <a:srgbClr val="000000"/>
                              </a:solidFill>
                              <a:round/>
                              <a:headEnd/>
                              <a:tailEnd/>
                            </a:ln>
                          </p:spPr>
                        </p:cxnSp>
                        <p:cxnSp>
                          <p:nvCxnSpPr>
                            <p:cNvPr id="40" name="AutoShape 57"/>
                            <p:cNvCxnSpPr>
                              <a:cxnSpLocks noChangeShapeType="1"/>
                            </p:cNvCxnSpPr>
                            <p:nvPr/>
                          </p:nvCxnSpPr>
                          <p:spPr bwMode="auto">
                            <a:xfrm flipH="1">
                              <a:off x="2176" y="6736"/>
                              <a:ext cx="3299" cy="0"/>
                            </a:xfrm>
                            <a:prstGeom prst="straightConnector1">
                              <a:avLst/>
                            </a:prstGeom>
                            <a:noFill/>
                            <a:ln w="38100">
                              <a:solidFill>
                                <a:srgbClr val="000000"/>
                              </a:solidFill>
                              <a:round/>
                              <a:headEnd/>
                              <a:tailEnd type="triangle" w="med" len="med"/>
                            </a:ln>
                          </p:spPr>
                        </p:cxnSp>
                        <p:cxnSp>
                          <p:nvCxnSpPr>
                            <p:cNvPr id="41" name="AutoShape 58"/>
                            <p:cNvCxnSpPr>
                              <a:cxnSpLocks noChangeShapeType="1"/>
                            </p:cNvCxnSpPr>
                            <p:nvPr/>
                          </p:nvCxnSpPr>
                          <p:spPr bwMode="auto">
                            <a:xfrm flipH="1">
                              <a:off x="2175" y="7489"/>
                              <a:ext cx="4664" cy="1"/>
                            </a:xfrm>
                            <a:prstGeom prst="straightConnector1">
                              <a:avLst/>
                            </a:prstGeom>
                            <a:noFill/>
                            <a:ln w="38100">
                              <a:solidFill>
                                <a:srgbClr val="000000"/>
                              </a:solidFill>
                              <a:round/>
                              <a:headEnd/>
                              <a:tailEnd type="triangle" w="med" len="med"/>
                            </a:ln>
                          </p:spPr>
                        </p:cxnSp>
                        <p:cxnSp>
                          <p:nvCxnSpPr>
                            <p:cNvPr id="42" name="AutoShape 59"/>
                            <p:cNvCxnSpPr>
                              <a:cxnSpLocks noChangeShapeType="1"/>
                            </p:cNvCxnSpPr>
                            <p:nvPr/>
                          </p:nvCxnSpPr>
                          <p:spPr bwMode="auto">
                            <a:xfrm flipH="1">
                              <a:off x="2176" y="8330"/>
                              <a:ext cx="6090" cy="1"/>
                            </a:xfrm>
                            <a:prstGeom prst="straightConnector1">
                              <a:avLst/>
                            </a:prstGeom>
                            <a:noFill/>
                            <a:ln w="38100">
                              <a:solidFill>
                                <a:srgbClr val="000000"/>
                              </a:solidFill>
                              <a:round/>
                              <a:headEnd/>
                              <a:tailEnd type="triangle" w="med" len="med"/>
                            </a:ln>
                          </p:spPr>
                        </p:cxnSp>
                        <p:cxnSp>
                          <p:nvCxnSpPr>
                            <p:cNvPr id="43" name="AutoShape 60"/>
                            <p:cNvCxnSpPr>
                              <a:cxnSpLocks noChangeShapeType="1"/>
                            </p:cNvCxnSpPr>
                            <p:nvPr/>
                          </p:nvCxnSpPr>
                          <p:spPr bwMode="auto">
                            <a:xfrm flipH="1">
                              <a:off x="2145" y="9138"/>
                              <a:ext cx="7545" cy="2"/>
                            </a:xfrm>
                            <a:prstGeom prst="straightConnector1">
                              <a:avLst/>
                            </a:prstGeom>
                            <a:noFill/>
                            <a:ln w="38100">
                              <a:solidFill>
                                <a:srgbClr val="000000"/>
                              </a:solidFill>
                              <a:round/>
                              <a:headEnd/>
                              <a:tailEnd type="triangle" w="med" len="med"/>
                            </a:ln>
                          </p:spPr>
                        </p:cxnSp>
                      </p:grpSp>
                      <p:cxnSp>
                        <p:nvCxnSpPr>
                          <p:cNvPr id="31" name="AutoShape 61"/>
                          <p:cNvCxnSpPr>
                            <a:cxnSpLocks noChangeShapeType="1"/>
                          </p:cNvCxnSpPr>
                          <p:nvPr/>
                        </p:nvCxnSpPr>
                        <p:spPr bwMode="auto">
                          <a:xfrm>
                            <a:off x="300" y="9539"/>
                            <a:ext cx="3120" cy="0"/>
                          </a:xfrm>
                          <a:prstGeom prst="straightConnector1">
                            <a:avLst/>
                          </a:prstGeom>
                          <a:noFill/>
                          <a:ln w="38100">
                            <a:solidFill>
                              <a:srgbClr val="000000"/>
                            </a:solidFill>
                            <a:round/>
                            <a:headEnd/>
                            <a:tailEnd/>
                          </a:ln>
                        </p:spPr>
                      </p:cxnSp>
                      <p:sp>
                        <p:nvSpPr>
                          <p:cNvPr id="32" name="Text Box 62"/>
                          <p:cNvSpPr txBox="1">
                            <a:spLocks noChangeArrowheads="1"/>
                          </p:cNvSpPr>
                          <p:nvPr/>
                        </p:nvSpPr>
                        <p:spPr bwMode="auto">
                          <a:xfrm>
                            <a:off x="-120" y="9621"/>
                            <a:ext cx="2490" cy="413"/>
                          </a:xfrm>
                          <a:prstGeom prst="rect">
                            <a:avLst/>
                          </a:prstGeom>
                          <a:solidFill>
                            <a:srgbClr val="33CCCC"/>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1169.83</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grpSp>
                  </p:grpSp>
                </p:grpSp>
              </p:grpSp>
            </p:grpSp>
            <p:sp>
              <p:nvSpPr>
                <p:cNvPr id="6" name="Text Box 49"/>
                <p:cNvSpPr txBox="1">
                  <a:spLocks noChangeArrowheads="1"/>
                </p:cNvSpPr>
                <p:nvPr/>
              </p:nvSpPr>
              <p:spPr bwMode="auto">
                <a:xfrm>
                  <a:off x="1295400" y="2828575"/>
                  <a:ext cx="763562" cy="364612"/>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500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grpSp>
          <p:sp>
            <p:nvSpPr>
              <p:cNvPr id="68" name="Rectangle 67"/>
              <p:cNvSpPr/>
              <p:nvPr/>
            </p:nvSpPr>
            <p:spPr>
              <a:xfrm>
                <a:off x="4267200" y="6172200"/>
                <a:ext cx="3416320" cy="461665"/>
              </a:xfrm>
              <a:prstGeom prst="rect">
                <a:avLst/>
              </a:prstGeom>
            </p:spPr>
            <p:txBody>
              <a:bodyPr wrap="none">
                <a:spAutoFit/>
              </a:bodyPr>
              <a:lstStyle/>
              <a:p>
                <a:r>
                  <a:rPr lang="ar-DZ" sz="2400" b="1" dirty="0" smtClean="0">
                    <a:solidFill>
                      <a:srgbClr val="FF0000"/>
                    </a:solidFill>
                    <a:latin typeface="Times New Roman" pitchFamily="18" charset="0"/>
                    <a:ea typeface="Arial" pitchFamily="34" charset="0"/>
                  </a:rPr>
                  <a:t>معدل الخصم ( التحيين)= 10 %</a:t>
                </a:r>
                <a:endParaRPr lang="fr-FR" sz="2400" dirty="0">
                  <a:solidFill>
                    <a:srgbClr val="FF0000"/>
                  </a:solidFill>
                </a:endParaRPr>
              </a:p>
            </p:txBody>
          </p:sp>
        </p:gr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466267" y="304800"/>
            <a:ext cx="4217821" cy="523220"/>
          </a:xfrm>
          <a:prstGeom prst="rect">
            <a:avLst/>
          </a:prstGeom>
        </p:spPr>
        <p:txBody>
          <a:bodyPr wrap="none">
            <a:spAutoFit/>
          </a:bodyPr>
          <a:lstStyle/>
          <a:p>
            <a:pPr algn="r" rtl="1" fontAlgn="base">
              <a:spcBef>
                <a:spcPct val="0"/>
              </a:spcBef>
              <a:spcAft>
                <a:spcPct val="0"/>
              </a:spcAft>
            </a:pPr>
            <a:r>
              <a:rPr lang="ar-DZ" sz="2800" b="1" dirty="0" smtClean="0">
                <a:solidFill>
                  <a:srgbClr val="FF0000"/>
                </a:solidFill>
                <a:latin typeface="Times New Roman" pitchFamily="18" charset="0"/>
                <a:ea typeface="Calibri" pitchFamily="34" charset="0"/>
                <a:cs typeface="Times New Roman" pitchFamily="18" charset="0"/>
              </a:rPr>
              <a:t>المشروع </a:t>
            </a:r>
            <a:r>
              <a:rPr lang="fr-FR" sz="2800" b="1" dirty="0" smtClean="0">
                <a:solidFill>
                  <a:srgbClr val="FF0000"/>
                </a:solidFill>
                <a:latin typeface="Times New Roman" pitchFamily="18" charset="0"/>
                <a:ea typeface="Calibri" pitchFamily="34" charset="0"/>
                <a:cs typeface="Times New Roman" pitchFamily="18" charset="0"/>
              </a:rPr>
              <a:t>B</a:t>
            </a:r>
            <a:r>
              <a:rPr lang="ar-DZ" sz="2400" b="1" dirty="0" smtClean="0">
                <a:solidFill>
                  <a:schemeClr val="bg1"/>
                </a:solidFill>
                <a:latin typeface="Times New Roman" pitchFamily="18" charset="0"/>
                <a:ea typeface="Calibri" pitchFamily="34" charset="0"/>
                <a:cs typeface="Times New Roman" pitchFamily="18" charset="0"/>
              </a:rPr>
              <a:t>(معدل الخصم </a:t>
            </a:r>
            <a:r>
              <a:rPr lang="fr-FR" sz="2400" b="1" dirty="0" smtClean="0">
                <a:solidFill>
                  <a:schemeClr val="bg1"/>
                </a:solidFill>
                <a:latin typeface="Times New Roman" pitchFamily="18" charset="0"/>
                <a:ea typeface="Calibri" pitchFamily="34" charset="0"/>
                <a:cs typeface="Times New Roman" pitchFamily="18" charset="0"/>
              </a:rPr>
              <a:t>i = 10%</a:t>
            </a:r>
            <a:r>
              <a:rPr lang="ar-DZ" sz="2400" b="1" dirty="0" smtClean="0">
                <a:solidFill>
                  <a:schemeClr val="bg1"/>
                </a:solidFill>
                <a:latin typeface="Times New Roman" pitchFamily="18" charset="0"/>
                <a:ea typeface="Calibri" pitchFamily="34" charset="0"/>
                <a:cs typeface="Times New Roman" pitchFamily="18" charset="0"/>
              </a:rPr>
              <a:t>)</a:t>
            </a:r>
            <a:r>
              <a:rPr lang="ar-DZ" sz="2800" b="1" dirty="0" smtClean="0">
                <a:solidFill>
                  <a:schemeClr val="bg1"/>
                </a:solidFill>
                <a:latin typeface="Times New Roman" pitchFamily="18" charset="0"/>
                <a:ea typeface="Calibri" pitchFamily="34" charset="0"/>
                <a:cs typeface="Times New Roman" pitchFamily="18" charset="0"/>
              </a:rPr>
              <a:t>:</a:t>
            </a:r>
            <a:endParaRPr lang="ar-DZ" sz="2800" dirty="0" smtClean="0">
              <a:solidFill>
                <a:schemeClr val="bg1"/>
              </a:solidFill>
              <a:latin typeface="Times New Roman" pitchFamily="18" charset="0"/>
              <a:cs typeface="Times New Roman" pitchFamily="18" charset="0"/>
            </a:endParaRPr>
          </a:p>
        </p:txBody>
      </p:sp>
      <p:graphicFrame>
        <p:nvGraphicFramePr>
          <p:cNvPr id="5" name="Tableau 4"/>
          <p:cNvGraphicFramePr>
            <a:graphicFrameLocks noGrp="1"/>
          </p:cNvGraphicFramePr>
          <p:nvPr/>
        </p:nvGraphicFramePr>
        <p:xfrm>
          <a:off x="76200" y="975360"/>
          <a:ext cx="8915400" cy="1524000"/>
        </p:xfrm>
        <a:graphic>
          <a:graphicData uri="http://schemas.openxmlformats.org/drawingml/2006/table">
            <a:tbl>
              <a:tblPr rtl="1"/>
              <a:tblGrid>
                <a:gridCol w="2591340"/>
                <a:gridCol w="1264068"/>
                <a:gridCol w="1265308"/>
                <a:gridCol w="1264068"/>
                <a:gridCol w="1265308"/>
                <a:gridCol w="1265308"/>
              </a:tblGrid>
              <a:tr h="0">
                <a:tc>
                  <a:txBody>
                    <a:bodyPr/>
                    <a:lstStyle/>
                    <a:p>
                      <a:pPr marL="0" marR="0" algn="just" rtl="1">
                        <a:spcBef>
                          <a:spcPts val="0"/>
                        </a:spcBef>
                        <a:spcAft>
                          <a:spcPts val="0"/>
                        </a:spcAft>
                      </a:pPr>
                      <a:r>
                        <a:rPr lang="ar-DZ" sz="2400" b="1" dirty="0">
                          <a:solidFill>
                            <a:schemeClr val="bg1"/>
                          </a:solidFill>
                          <a:latin typeface="Times New Roman" pitchFamily="18" charset="0"/>
                          <a:ea typeface="Calibri"/>
                          <a:cs typeface="Times New Roman" pitchFamily="18" charset="0"/>
                        </a:rPr>
                        <a:t>السنوات</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2400" b="1">
                          <a:solidFill>
                            <a:schemeClr val="bg1"/>
                          </a:solidFill>
                          <a:latin typeface="Times New Roman" pitchFamily="18" charset="0"/>
                          <a:ea typeface="Calibri"/>
                          <a:cs typeface="Times New Roman" pitchFamily="18" charset="0"/>
                        </a:rPr>
                        <a:t>1</a:t>
                      </a:r>
                      <a:endParaRPr lang="fr-FR" sz="240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2400" b="1">
                          <a:solidFill>
                            <a:schemeClr val="bg1"/>
                          </a:solidFill>
                          <a:latin typeface="Times New Roman" pitchFamily="18" charset="0"/>
                          <a:ea typeface="Calibri"/>
                          <a:cs typeface="Times New Roman" pitchFamily="18" charset="0"/>
                        </a:rPr>
                        <a:t>2</a:t>
                      </a:r>
                      <a:endParaRPr lang="fr-FR" sz="240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2400" b="1">
                          <a:solidFill>
                            <a:schemeClr val="bg1"/>
                          </a:solidFill>
                          <a:latin typeface="Times New Roman" pitchFamily="18" charset="0"/>
                          <a:ea typeface="Calibri"/>
                          <a:cs typeface="Times New Roman" pitchFamily="18" charset="0"/>
                        </a:rPr>
                        <a:t>3</a:t>
                      </a:r>
                      <a:endParaRPr lang="fr-FR" sz="240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2400" b="1">
                          <a:solidFill>
                            <a:schemeClr val="bg1"/>
                          </a:solidFill>
                          <a:latin typeface="Times New Roman" pitchFamily="18" charset="0"/>
                          <a:ea typeface="Calibri"/>
                          <a:cs typeface="Times New Roman" pitchFamily="18" charset="0"/>
                        </a:rPr>
                        <a:t>4</a:t>
                      </a:r>
                      <a:endParaRPr lang="fr-FR" sz="240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DZ" sz="2400" b="1" dirty="0">
                          <a:solidFill>
                            <a:schemeClr val="bg1"/>
                          </a:solidFill>
                          <a:latin typeface="Times New Roman" pitchFamily="18" charset="0"/>
                          <a:ea typeface="Calibri"/>
                          <a:cs typeface="Times New Roman" pitchFamily="18" charset="0"/>
                        </a:rPr>
                        <a:t>5</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FF"/>
                    </a:solidFill>
                  </a:tcPr>
                </a:tc>
              </a:tr>
              <a:tr h="0">
                <a:tc>
                  <a:txBody>
                    <a:bodyPr/>
                    <a:lstStyle/>
                    <a:p>
                      <a:pPr marL="0" marR="0" algn="just" rtl="1">
                        <a:spcBef>
                          <a:spcPts val="0"/>
                        </a:spcBef>
                        <a:spcAft>
                          <a:spcPts val="0"/>
                        </a:spcAft>
                      </a:pPr>
                      <a:r>
                        <a:rPr lang="ar-DZ" sz="2400" b="1" dirty="0">
                          <a:solidFill>
                            <a:schemeClr val="bg1"/>
                          </a:solidFill>
                          <a:latin typeface="Times New Roman" pitchFamily="18" charset="0"/>
                          <a:ea typeface="Calibri"/>
                          <a:cs typeface="Times New Roman" pitchFamily="18" charset="0"/>
                        </a:rPr>
                        <a:t>التدفق </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spcBef>
                          <a:spcPts val="0"/>
                        </a:spcBef>
                        <a:spcAft>
                          <a:spcPts val="0"/>
                        </a:spcAft>
                      </a:pPr>
                      <a:r>
                        <a:rPr lang="fr-FR" sz="2400" b="1" dirty="0">
                          <a:solidFill>
                            <a:schemeClr val="bg1"/>
                          </a:solidFill>
                          <a:latin typeface="Times New Roman" pitchFamily="18" charset="0"/>
                          <a:ea typeface="Calibri"/>
                          <a:cs typeface="Times New Roman" pitchFamily="18" charset="0"/>
                        </a:rPr>
                        <a:t>300</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spcBef>
                          <a:spcPts val="0"/>
                        </a:spcBef>
                        <a:spcAft>
                          <a:spcPts val="0"/>
                        </a:spcAft>
                      </a:pPr>
                      <a:r>
                        <a:rPr lang="fr-FR" sz="2400" b="1" dirty="0">
                          <a:solidFill>
                            <a:schemeClr val="bg1"/>
                          </a:solidFill>
                          <a:latin typeface="Times New Roman" pitchFamily="18" charset="0"/>
                          <a:ea typeface="Calibri"/>
                          <a:cs typeface="Times New Roman" pitchFamily="18" charset="0"/>
                        </a:rPr>
                        <a:t>500</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spcBef>
                          <a:spcPts val="0"/>
                        </a:spcBef>
                        <a:spcAft>
                          <a:spcPts val="0"/>
                        </a:spcAft>
                      </a:pPr>
                      <a:r>
                        <a:rPr lang="fr-FR" sz="2400" b="1" dirty="0">
                          <a:solidFill>
                            <a:schemeClr val="bg1"/>
                          </a:solidFill>
                          <a:latin typeface="Times New Roman" pitchFamily="18" charset="0"/>
                          <a:ea typeface="Calibri"/>
                          <a:cs typeface="Times New Roman" pitchFamily="18" charset="0"/>
                        </a:rPr>
                        <a:t>800</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spcBef>
                          <a:spcPts val="0"/>
                        </a:spcBef>
                        <a:spcAft>
                          <a:spcPts val="0"/>
                        </a:spcAft>
                      </a:pPr>
                      <a:r>
                        <a:rPr lang="fr-FR" sz="2400" b="1" dirty="0">
                          <a:solidFill>
                            <a:schemeClr val="bg1"/>
                          </a:solidFill>
                          <a:latin typeface="Times New Roman" pitchFamily="18" charset="0"/>
                          <a:ea typeface="Calibri"/>
                          <a:cs typeface="Times New Roman" pitchFamily="18" charset="0"/>
                        </a:rPr>
                        <a:t>2200</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spcBef>
                          <a:spcPts val="0"/>
                        </a:spcBef>
                        <a:spcAft>
                          <a:spcPts val="0"/>
                        </a:spcAft>
                      </a:pPr>
                      <a:r>
                        <a:rPr lang="fr-FR" sz="2400" b="1" dirty="0">
                          <a:solidFill>
                            <a:schemeClr val="bg1"/>
                          </a:solidFill>
                          <a:latin typeface="Times New Roman" pitchFamily="18" charset="0"/>
                          <a:ea typeface="Calibri"/>
                          <a:cs typeface="Times New Roman" pitchFamily="18" charset="0"/>
                        </a:rPr>
                        <a:t>2800</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FF"/>
                    </a:solidFill>
                  </a:tcPr>
                </a:tc>
              </a:tr>
              <a:tr h="0">
                <a:tc>
                  <a:txBody>
                    <a:bodyPr/>
                    <a:lstStyle/>
                    <a:p>
                      <a:pPr marL="0" marR="0" algn="just" rtl="1">
                        <a:spcBef>
                          <a:spcPts val="0"/>
                        </a:spcBef>
                        <a:spcAft>
                          <a:spcPts val="0"/>
                        </a:spcAft>
                      </a:pPr>
                      <a:r>
                        <a:rPr lang="ar-DZ" sz="2400" b="1" dirty="0">
                          <a:solidFill>
                            <a:schemeClr val="bg1"/>
                          </a:solidFill>
                          <a:latin typeface="Times New Roman" pitchFamily="18" charset="0"/>
                          <a:ea typeface="Calibri"/>
                          <a:cs typeface="Times New Roman" pitchFamily="18" charset="0"/>
                        </a:rPr>
                        <a:t>التدفق </a:t>
                      </a:r>
                      <a:r>
                        <a:rPr lang="ar-DZ" sz="2400" b="1" dirty="0" smtClean="0">
                          <a:solidFill>
                            <a:schemeClr val="bg1"/>
                          </a:solidFill>
                          <a:latin typeface="Times New Roman" pitchFamily="18" charset="0"/>
                          <a:ea typeface="Calibri"/>
                          <a:cs typeface="Times New Roman" pitchFamily="18" charset="0"/>
                        </a:rPr>
                        <a:t>المخصوم </a:t>
                      </a:r>
                      <a:r>
                        <a:rPr lang="ar-DZ" sz="2800" b="1" dirty="0" smtClean="0">
                          <a:solidFill>
                            <a:srgbClr val="FF0000"/>
                          </a:solidFill>
                          <a:latin typeface="Times New Roman" pitchFamily="18" charset="0"/>
                          <a:ea typeface="Calibri"/>
                          <a:cs typeface="Times New Roman" pitchFamily="18" charset="0"/>
                        </a:rPr>
                        <a:t>(</a:t>
                      </a:r>
                      <a:r>
                        <a:rPr lang="ar-DZ" sz="2400" b="1" dirty="0" smtClean="0">
                          <a:solidFill>
                            <a:srgbClr val="FF0000"/>
                          </a:solidFill>
                          <a:latin typeface="Times New Roman" pitchFamily="18" charset="0"/>
                          <a:ea typeface="Calibri"/>
                          <a:cs typeface="Times New Roman" pitchFamily="18" charset="0"/>
                        </a:rPr>
                        <a:t>محين)</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spcBef>
                          <a:spcPts val="0"/>
                        </a:spcBef>
                        <a:spcAft>
                          <a:spcPts val="0"/>
                        </a:spcAft>
                      </a:pPr>
                      <a:r>
                        <a:rPr lang="fr-FR" sz="2400" b="1" dirty="0">
                          <a:solidFill>
                            <a:schemeClr val="bg1"/>
                          </a:solidFill>
                          <a:latin typeface="Times New Roman" pitchFamily="18" charset="0"/>
                          <a:ea typeface="Calibri"/>
                          <a:cs typeface="Times New Roman" pitchFamily="18" charset="0"/>
                        </a:rPr>
                        <a:t>272.72</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spcBef>
                          <a:spcPts val="0"/>
                        </a:spcBef>
                        <a:spcAft>
                          <a:spcPts val="0"/>
                        </a:spcAft>
                      </a:pPr>
                      <a:r>
                        <a:rPr lang="fr-FR" sz="2400" b="1" dirty="0">
                          <a:solidFill>
                            <a:schemeClr val="bg1"/>
                          </a:solidFill>
                          <a:latin typeface="Times New Roman" pitchFamily="18" charset="0"/>
                          <a:ea typeface="Calibri"/>
                          <a:cs typeface="Times New Roman" pitchFamily="18" charset="0"/>
                        </a:rPr>
                        <a:t>413.22</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spcBef>
                          <a:spcPts val="0"/>
                        </a:spcBef>
                        <a:spcAft>
                          <a:spcPts val="0"/>
                        </a:spcAft>
                      </a:pPr>
                      <a:r>
                        <a:rPr lang="fr-FR" sz="2400" b="1" dirty="0">
                          <a:solidFill>
                            <a:schemeClr val="bg1"/>
                          </a:solidFill>
                          <a:latin typeface="Times New Roman" pitchFamily="18" charset="0"/>
                          <a:ea typeface="Calibri"/>
                          <a:cs typeface="Times New Roman" pitchFamily="18" charset="0"/>
                        </a:rPr>
                        <a:t>601.05</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spcBef>
                          <a:spcPts val="0"/>
                        </a:spcBef>
                        <a:spcAft>
                          <a:spcPts val="0"/>
                        </a:spcAft>
                      </a:pPr>
                      <a:r>
                        <a:rPr lang="fr-FR" sz="2400" b="1" dirty="0">
                          <a:solidFill>
                            <a:schemeClr val="bg1"/>
                          </a:solidFill>
                          <a:latin typeface="Times New Roman" pitchFamily="18" charset="0"/>
                          <a:ea typeface="Calibri"/>
                          <a:cs typeface="Times New Roman" pitchFamily="18" charset="0"/>
                        </a:rPr>
                        <a:t>1502.63</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spcBef>
                          <a:spcPts val="0"/>
                        </a:spcBef>
                        <a:spcAft>
                          <a:spcPts val="0"/>
                        </a:spcAft>
                      </a:pPr>
                      <a:r>
                        <a:rPr lang="fr-FR" sz="2400" b="1" dirty="0">
                          <a:solidFill>
                            <a:schemeClr val="bg1"/>
                          </a:solidFill>
                          <a:latin typeface="Times New Roman" pitchFamily="18" charset="0"/>
                          <a:ea typeface="Calibri"/>
                          <a:cs typeface="Times New Roman" pitchFamily="18" charset="0"/>
                        </a:rPr>
                        <a:t>1738.58</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FF"/>
                    </a:solidFill>
                  </a:tcPr>
                </a:tc>
              </a:tr>
              <a:tr h="0">
                <a:tc>
                  <a:txBody>
                    <a:bodyPr/>
                    <a:lstStyle/>
                    <a:p>
                      <a:pPr marL="0" marR="0" algn="just" rtl="1">
                        <a:spcBef>
                          <a:spcPts val="0"/>
                        </a:spcBef>
                        <a:spcAft>
                          <a:spcPts val="0"/>
                        </a:spcAft>
                      </a:pPr>
                      <a:r>
                        <a:rPr lang="ar-DZ" sz="2400" b="1">
                          <a:solidFill>
                            <a:schemeClr val="bg1"/>
                          </a:solidFill>
                          <a:latin typeface="Times New Roman" pitchFamily="18" charset="0"/>
                          <a:ea typeface="Calibri"/>
                          <a:cs typeface="Times New Roman" pitchFamily="18" charset="0"/>
                        </a:rPr>
                        <a:t>التدفق المخصوم المتراكم</a:t>
                      </a:r>
                      <a:endParaRPr lang="fr-FR" sz="240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spcBef>
                          <a:spcPts val="0"/>
                        </a:spcBef>
                        <a:spcAft>
                          <a:spcPts val="0"/>
                        </a:spcAft>
                      </a:pPr>
                      <a:r>
                        <a:rPr lang="fr-FR" sz="2400" b="1" dirty="0">
                          <a:solidFill>
                            <a:schemeClr val="bg1"/>
                          </a:solidFill>
                          <a:latin typeface="Times New Roman" pitchFamily="18" charset="0"/>
                          <a:ea typeface="Calibri"/>
                          <a:cs typeface="Times New Roman" pitchFamily="18" charset="0"/>
                        </a:rPr>
                        <a:t>272.72</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spcBef>
                          <a:spcPts val="0"/>
                        </a:spcBef>
                        <a:spcAft>
                          <a:spcPts val="0"/>
                        </a:spcAft>
                      </a:pPr>
                      <a:r>
                        <a:rPr lang="fr-FR" sz="2400" b="1" dirty="0">
                          <a:solidFill>
                            <a:schemeClr val="bg1"/>
                          </a:solidFill>
                          <a:latin typeface="Times New Roman" pitchFamily="18" charset="0"/>
                          <a:ea typeface="Calibri"/>
                          <a:cs typeface="Times New Roman" pitchFamily="18" charset="0"/>
                        </a:rPr>
                        <a:t>685.94</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spcBef>
                          <a:spcPts val="0"/>
                        </a:spcBef>
                        <a:spcAft>
                          <a:spcPts val="0"/>
                        </a:spcAft>
                      </a:pPr>
                      <a:r>
                        <a:rPr lang="fr-FR" sz="2400" b="1" dirty="0">
                          <a:solidFill>
                            <a:schemeClr val="bg1"/>
                          </a:solidFill>
                          <a:latin typeface="Times New Roman" pitchFamily="18" charset="0"/>
                          <a:ea typeface="Calibri"/>
                          <a:cs typeface="Times New Roman" pitchFamily="18" charset="0"/>
                        </a:rPr>
                        <a:t>1286.99</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spcBef>
                          <a:spcPts val="0"/>
                        </a:spcBef>
                        <a:spcAft>
                          <a:spcPts val="0"/>
                        </a:spcAft>
                      </a:pPr>
                      <a:r>
                        <a:rPr lang="fr-FR" sz="2400" b="1" dirty="0">
                          <a:solidFill>
                            <a:schemeClr val="bg1"/>
                          </a:solidFill>
                          <a:latin typeface="Times New Roman" pitchFamily="18" charset="0"/>
                          <a:ea typeface="Calibri"/>
                          <a:cs typeface="Times New Roman" pitchFamily="18" charset="0"/>
                        </a:rPr>
                        <a:t>2789.62</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spcBef>
                          <a:spcPts val="0"/>
                        </a:spcBef>
                        <a:spcAft>
                          <a:spcPts val="0"/>
                        </a:spcAft>
                      </a:pPr>
                      <a:r>
                        <a:rPr lang="fr-FR" sz="2400" b="1" dirty="0">
                          <a:solidFill>
                            <a:schemeClr val="bg1"/>
                          </a:solidFill>
                          <a:latin typeface="Times New Roman" pitchFamily="18" charset="0"/>
                          <a:ea typeface="Calibri"/>
                          <a:cs typeface="Times New Roman" pitchFamily="18" charset="0"/>
                        </a:rPr>
                        <a:t>4528.20</a:t>
                      </a:r>
                      <a:endParaRPr lang="fr-FR" sz="24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FF"/>
                    </a:solidFill>
                  </a:tcPr>
                </a:tc>
              </a:tr>
            </a:tbl>
          </a:graphicData>
        </a:graphic>
      </p:graphicFrame>
      <p:grpSp>
        <p:nvGrpSpPr>
          <p:cNvPr id="6" name="Groupe 5"/>
          <p:cNvGrpSpPr/>
          <p:nvPr/>
        </p:nvGrpSpPr>
        <p:grpSpPr>
          <a:xfrm>
            <a:off x="990600" y="2362200"/>
            <a:ext cx="1524000" cy="1073150"/>
            <a:chOff x="2360612" y="4497388"/>
            <a:chExt cx="1524000" cy="1073150"/>
          </a:xfrm>
        </p:grpSpPr>
        <p:sp>
          <p:nvSpPr>
            <p:cNvPr id="7" name="Zone de texte 2"/>
            <p:cNvSpPr txBox="1">
              <a:spLocks noChangeArrowheads="1"/>
            </p:cNvSpPr>
            <p:nvPr/>
          </p:nvSpPr>
          <p:spPr bwMode="auto">
            <a:xfrm>
              <a:off x="2450306" y="5106988"/>
              <a:ext cx="1434306" cy="4635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I</a:t>
              </a:r>
              <a:r>
                <a:rPr kumimoji="0" lang="fr-FR" sz="2800" b="1" i="0" u="none" strike="noStrike" cap="none" normalizeH="0" baseline="-25000" dirty="0" smtClean="0">
                  <a:ln>
                    <a:noFill/>
                  </a:ln>
                  <a:solidFill>
                    <a:srgbClr val="FF0000"/>
                  </a:solidFill>
                  <a:effectLst/>
                  <a:latin typeface="Times New Roman" pitchFamily="18" charset="0"/>
                  <a:ea typeface="Arial" pitchFamily="34" charset="0"/>
                  <a:cs typeface="Times New Roman" pitchFamily="18" charset="0"/>
                </a:rPr>
                <a:t>0</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=3000</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cxnSp>
          <p:nvCxnSpPr>
            <p:cNvPr id="8" name="Connecteur droit avec flèche 7"/>
            <p:cNvCxnSpPr/>
            <p:nvPr/>
          </p:nvCxnSpPr>
          <p:spPr>
            <a:xfrm rot="5400000" flipH="1" flipV="1">
              <a:off x="1828006" y="5029994"/>
              <a:ext cx="1066800" cy="1588"/>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sp>
        <p:nvSpPr>
          <p:cNvPr id="102406"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102407" name="Rectangle 7"/>
          <p:cNvSpPr>
            <a:spLocks noChangeArrowheads="1"/>
          </p:cNvSpPr>
          <p:nvPr/>
        </p:nvSpPr>
        <p:spPr bwMode="auto">
          <a:xfrm>
            <a:off x="4038600" y="2514600"/>
            <a:ext cx="48768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من </a:t>
            </a:r>
            <a:r>
              <a:rPr kumimoji="0" lang="ar-SA"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الجدو</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ل:</a:t>
            </a:r>
            <a:r>
              <a:rPr kumimoji="0" lang="ar-DZ" sz="28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سن</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ة</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الاسترداد هي السنة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5.</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02408" name="Rectangle 8"/>
          <p:cNvSpPr>
            <a:spLocks noChangeArrowheads="1"/>
          </p:cNvSpPr>
          <p:nvPr/>
        </p:nvSpPr>
        <p:spPr bwMode="auto">
          <a:xfrm>
            <a:off x="2590800" y="3094220"/>
            <a:ext cx="6340197"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إذن</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فترة الاسترداد هي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4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سنوات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وجزء من السنة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5</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nvGrpSpPr>
          <p:cNvPr id="36" name="Groupe 35"/>
          <p:cNvGrpSpPr/>
          <p:nvPr/>
        </p:nvGrpSpPr>
        <p:grpSpPr>
          <a:xfrm>
            <a:off x="76200" y="3733800"/>
            <a:ext cx="4932685" cy="1102206"/>
            <a:chOff x="76200" y="3733800"/>
            <a:chExt cx="4904753" cy="1102206"/>
          </a:xfrm>
        </p:grpSpPr>
        <p:grpSp>
          <p:nvGrpSpPr>
            <p:cNvPr id="102409" name="Group 9"/>
            <p:cNvGrpSpPr>
              <a:grpSpLocks/>
            </p:cNvGrpSpPr>
            <p:nvPr/>
          </p:nvGrpSpPr>
          <p:grpSpPr bwMode="auto">
            <a:xfrm>
              <a:off x="76200" y="3733800"/>
              <a:ext cx="4904753" cy="1102206"/>
              <a:chOff x="3623" y="13987"/>
              <a:chExt cx="3885" cy="1074"/>
            </a:xfrm>
          </p:grpSpPr>
          <p:sp>
            <p:nvSpPr>
              <p:cNvPr id="102410" name="Zone de texte 2"/>
              <p:cNvSpPr txBox="1">
                <a:spLocks noChangeArrowheads="1"/>
              </p:cNvSpPr>
              <p:nvPr/>
            </p:nvSpPr>
            <p:spPr bwMode="auto">
              <a:xfrm>
                <a:off x="3623" y="13987"/>
                <a:ext cx="2535"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3000- 2789.62 = 210.38</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2413" name="Zone de texte 2"/>
              <p:cNvSpPr txBox="1">
                <a:spLocks noChangeArrowheads="1"/>
              </p:cNvSpPr>
              <p:nvPr/>
            </p:nvSpPr>
            <p:spPr bwMode="auto">
              <a:xfrm>
                <a:off x="5108" y="14581"/>
                <a:ext cx="1050"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1738.58</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2414" name="Zone de texte 2"/>
              <p:cNvSpPr txBox="1">
                <a:spLocks noChangeArrowheads="1"/>
              </p:cNvSpPr>
              <p:nvPr/>
            </p:nvSpPr>
            <p:spPr bwMode="auto">
              <a:xfrm>
                <a:off x="6504" y="14507"/>
                <a:ext cx="1004"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12 mois</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2415" name="Zone de texte 2"/>
              <p:cNvSpPr txBox="1">
                <a:spLocks noChangeArrowheads="1"/>
              </p:cNvSpPr>
              <p:nvPr/>
            </p:nvSpPr>
            <p:spPr bwMode="auto">
              <a:xfrm>
                <a:off x="6504" y="13987"/>
                <a:ext cx="899" cy="44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x mois</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cxnSp>
          <p:nvCxnSpPr>
            <p:cNvPr id="26" name="Connecteur droit avec flèche 25"/>
            <p:cNvCxnSpPr/>
            <p:nvPr/>
          </p:nvCxnSpPr>
          <p:spPr>
            <a:xfrm>
              <a:off x="3249120" y="4038600"/>
              <a:ext cx="457200" cy="1588"/>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7" name="Connecteur droit avec flèche 26"/>
            <p:cNvCxnSpPr/>
            <p:nvPr/>
          </p:nvCxnSpPr>
          <p:spPr>
            <a:xfrm>
              <a:off x="3249120" y="4570412"/>
              <a:ext cx="457200" cy="1588"/>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sp>
        <p:nvSpPr>
          <p:cNvPr id="28" name="Accolade fermante 27"/>
          <p:cNvSpPr/>
          <p:nvPr/>
        </p:nvSpPr>
        <p:spPr>
          <a:xfrm>
            <a:off x="4800600" y="3733800"/>
            <a:ext cx="304800" cy="990600"/>
          </a:xfrm>
          <a:prstGeom prst="rightBrace">
            <a:avLst/>
          </a:prstGeom>
          <a:solidFill>
            <a:schemeClr val="tx1"/>
          </a:solidFill>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37" name="Groupe 36"/>
          <p:cNvGrpSpPr/>
          <p:nvPr/>
        </p:nvGrpSpPr>
        <p:grpSpPr>
          <a:xfrm>
            <a:off x="5105503" y="3763418"/>
            <a:ext cx="4038498" cy="884782"/>
            <a:chOff x="5105503" y="3763418"/>
            <a:chExt cx="4038498" cy="884782"/>
          </a:xfrm>
        </p:grpSpPr>
        <p:grpSp>
          <p:nvGrpSpPr>
            <p:cNvPr id="102416" name="Group 16"/>
            <p:cNvGrpSpPr>
              <a:grpSpLocks/>
            </p:cNvGrpSpPr>
            <p:nvPr/>
          </p:nvGrpSpPr>
          <p:grpSpPr bwMode="auto">
            <a:xfrm>
              <a:off x="5105503" y="3763418"/>
              <a:ext cx="2438195" cy="884782"/>
              <a:chOff x="683" y="463"/>
              <a:chExt cx="2371" cy="734"/>
            </a:xfrm>
          </p:grpSpPr>
          <p:sp>
            <p:nvSpPr>
              <p:cNvPr id="102417" name="Zone de texte 2"/>
              <p:cNvSpPr txBox="1">
                <a:spLocks noChangeArrowheads="1"/>
              </p:cNvSpPr>
              <p:nvPr/>
            </p:nvSpPr>
            <p:spPr bwMode="auto">
              <a:xfrm>
                <a:off x="683" y="622"/>
                <a:ext cx="631"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x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2418" name="Zone de texte 2"/>
              <p:cNvSpPr txBox="1">
                <a:spLocks noChangeArrowheads="1"/>
              </p:cNvSpPr>
              <p:nvPr/>
            </p:nvSpPr>
            <p:spPr bwMode="auto">
              <a:xfrm>
                <a:off x="1350" y="463"/>
                <a:ext cx="1704"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210.38 × 12</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2419" name="Zone de texte 2"/>
              <p:cNvSpPr txBox="1">
                <a:spLocks noChangeArrowheads="1"/>
              </p:cNvSpPr>
              <p:nvPr/>
            </p:nvSpPr>
            <p:spPr bwMode="auto">
              <a:xfrm>
                <a:off x="1596" y="843"/>
                <a:ext cx="1236" cy="35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1738.58</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2420" name="Connecteur droit 353"/>
              <p:cNvSpPr>
                <a:spLocks noChangeShapeType="1"/>
              </p:cNvSpPr>
              <p:nvPr/>
            </p:nvSpPr>
            <p:spPr bwMode="auto">
              <a:xfrm>
                <a:off x="1483" y="842"/>
                <a:ext cx="1349"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grpSp>
        <p:sp>
          <p:nvSpPr>
            <p:cNvPr id="35" name="Zone de texte 2"/>
            <p:cNvSpPr txBox="1">
              <a:spLocks noChangeArrowheads="1"/>
            </p:cNvSpPr>
            <p:nvPr/>
          </p:nvSpPr>
          <p:spPr bwMode="auto">
            <a:xfrm>
              <a:off x="7391401" y="3962401"/>
              <a:ext cx="1752600" cy="4572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1</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.45 mois</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102422" name="Zone de texte 2"/>
          <p:cNvSpPr txBox="1">
            <a:spLocks noChangeArrowheads="1"/>
          </p:cNvSpPr>
          <p:nvPr/>
        </p:nvSpPr>
        <p:spPr bwMode="auto">
          <a:xfrm>
            <a:off x="5257800" y="4800600"/>
            <a:ext cx="2881312" cy="43338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0.45 × 30 =</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 13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jours</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2423" name="Zone de texte 2"/>
          <p:cNvSpPr txBox="1">
            <a:spLocks noChangeArrowheads="1"/>
          </p:cNvSpPr>
          <p:nvPr/>
        </p:nvSpPr>
        <p:spPr bwMode="auto">
          <a:xfrm>
            <a:off x="2514600" y="5334000"/>
            <a:ext cx="4953000" cy="56673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DR</a:t>
            </a:r>
            <a:r>
              <a:rPr kumimoji="0" lang="fr-FR" sz="2800" b="1" i="0" u="none" strike="noStrike" cap="none" normalizeH="0" baseline="-25000" dirty="0" smtClean="0">
                <a:ln>
                  <a:noFill/>
                </a:ln>
                <a:solidFill>
                  <a:srgbClr val="FF0000"/>
                </a:solidFill>
                <a:effectLst/>
                <a:latin typeface="Times New Roman" pitchFamily="18" charset="0"/>
                <a:ea typeface="Arial" pitchFamily="34" charset="0"/>
                <a:cs typeface="Times New Roman" pitchFamily="18" charset="0"/>
              </a:rPr>
              <a:t>B</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 4 ans, 1 mois, 13  jours </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102424" name="Rectangle 24"/>
          <p:cNvSpPr>
            <a:spLocks noChangeArrowheads="1"/>
          </p:cNvSpPr>
          <p:nvPr/>
        </p:nvSpPr>
        <p:spPr bwMode="auto">
          <a:xfrm>
            <a:off x="3371064" y="6182380"/>
            <a:ext cx="5322291"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lvl="0" algn="r" rtl="1" fontAlgn="base">
              <a:spcBef>
                <a:spcPct val="0"/>
              </a:spcBef>
              <a:spcAft>
                <a:spcPct val="0"/>
              </a:spcAf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يتم اختيار المشروع </a:t>
            </a:r>
            <a:r>
              <a:rPr lang="fr-FR" sz="2800" b="1" dirty="0" smtClean="0">
                <a:solidFill>
                  <a:schemeClr val="bg1"/>
                </a:solidFill>
                <a:latin typeface="Times New Roman" pitchFamily="18" charset="0"/>
                <a:ea typeface="Calibri" pitchFamily="34" charset="0"/>
                <a:cs typeface="Times New Roman" pitchFamily="18" charset="0"/>
              </a:rPr>
              <a:t>A</a:t>
            </a:r>
            <a:r>
              <a:rPr lang="ar-DZ" sz="2800" b="1" dirty="0" smtClean="0">
                <a:solidFill>
                  <a:schemeClr val="bg1"/>
                </a:solidFill>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لأن: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DR</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A</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&lt; DR</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B</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29" name="Accolade ouvrante 28"/>
          <p:cNvSpPr/>
          <p:nvPr/>
        </p:nvSpPr>
        <p:spPr>
          <a:xfrm rot="15943131">
            <a:off x="1095975" y="2515792"/>
            <a:ext cx="206349" cy="305774"/>
          </a:xfrm>
          <a:prstGeom prst="leftBrace">
            <a:avLst/>
          </a:prstGeom>
          <a:solidFill>
            <a:schemeClr val="tx1"/>
          </a:solidFill>
          <a:ln w="38100">
            <a:solidFill>
              <a:srgbClr val="0066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30" name="Rectangle 29"/>
          <p:cNvSpPr/>
          <p:nvPr/>
        </p:nvSpPr>
        <p:spPr>
          <a:xfrm>
            <a:off x="1024239" y="2662535"/>
            <a:ext cx="364202" cy="461665"/>
          </a:xfrm>
          <a:prstGeom prst="rect">
            <a:avLst/>
          </a:prstGeom>
        </p:spPr>
        <p:txBody>
          <a:bodyPr wrap="square">
            <a:spAutoFit/>
          </a:bodyPr>
          <a:lstStyle/>
          <a:p>
            <a:r>
              <a:rPr lang="fr-FR" sz="2400" b="1" dirty="0" smtClean="0">
                <a:solidFill>
                  <a:srgbClr val="FF0000"/>
                </a:solidFill>
                <a:latin typeface="Times New Roman" pitchFamily="18" charset="0"/>
                <a:ea typeface="Arial" pitchFamily="34" charset="0"/>
                <a:cs typeface="Times New Roman" pitchFamily="18" charset="0"/>
              </a:rPr>
              <a:t>x</a:t>
            </a:r>
            <a:endParaRPr lang="fr-FR" sz="24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152400" y="1478340"/>
            <a:ext cx="86106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 defTabSz="914400" rtl="1" eaLnBrk="1" fontAlgn="base" latinLnBrk="0" hangingPunct="1">
              <a:lnSpc>
                <a:spcPct val="100000"/>
              </a:lnSpc>
              <a:spcBef>
                <a:spcPct val="0"/>
              </a:spcBef>
              <a:spcAft>
                <a:spcPct val="0"/>
              </a:spcAft>
              <a:buClrTx/>
              <a:buSzTx/>
              <a:tabLst>
                <a:tab pos="161925" algn="r"/>
              </a:tabLst>
            </a:pPr>
            <a:r>
              <a:rPr kumimoji="0" lang="ar-DZ" sz="32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ملاحظة: </a:t>
            </a:r>
          </a:p>
          <a:p>
            <a:pPr marL="0" marR="0" lvl="0" indent="228600" algn="just" defTabSz="914400" rtl="1" eaLnBrk="1" fontAlgn="base" latinLnBrk="0" hangingPunct="1">
              <a:lnSpc>
                <a:spcPct val="100000"/>
              </a:lnSpc>
              <a:spcBef>
                <a:spcPct val="0"/>
              </a:spcBef>
              <a:spcAft>
                <a:spcPct val="0"/>
              </a:spcAft>
              <a:buClrTx/>
              <a:buSzTx/>
              <a:tabLst>
                <a:tab pos="161925" algn="r"/>
              </a:tabLst>
            </a:pP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يتفادى معيار فترة الاسترداد</a:t>
            </a:r>
            <a:r>
              <a:rPr kumimoji="0" lang="ar-DZ" sz="32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المخصومة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مشكلة القيمة الزمنية للنقود</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التي تعاني منها فترة الاسترداد العادية، لكن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باقي العيوب تبقى </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في هذا المعيار، كما يضيف مشكلة أخرى(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تحديد معدل خصم التدفقات النقدية</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1"/>
          <p:cNvSpPr>
            <a:spLocks noChangeArrowheads="1"/>
          </p:cNvSpPr>
          <p:nvPr/>
        </p:nvSpPr>
        <p:spPr bwMode="auto">
          <a:xfrm>
            <a:off x="1371600" y="558225"/>
            <a:ext cx="74676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fontAlgn="base">
              <a:spcBef>
                <a:spcPct val="0"/>
              </a:spcBef>
              <a:spcAft>
                <a:spcPct val="0"/>
              </a:spcAft>
              <a:tabLst>
                <a:tab pos="161925" algn="r"/>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4. </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القيمة الحالية الصافية</a:t>
            </a:r>
            <a:r>
              <a:rPr lang="fr-FR" sz="3200" b="1" dirty="0" smtClean="0">
                <a:solidFill>
                  <a:srgbClr val="FF0000"/>
                </a:solidFill>
                <a:latin typeface="Times New Roman" pitchFamily="18" charset="0"/>
                <a:ea typeface="Calibri" pitchFamily="34" charset="0"/>
                <a:cs typeface="Times New Roman" pitchFamily="18" charset="0"/>
              </a:rPr>
              <a:t>: </a:t>
            </a:r>
            <a:r>
              <a:rPr lang="fr-FR" sz="2800" b="1" dirty="0" smtClean="0">
                <a:solidFill>
                  <a:srgbClr val="FF0000"/>
                </a:solidFill>
                <a:latin typeface="Times New Roman" pitchFamily="18" charset="0"/>
                <a:ea typeface="Calibri" pitchFamily="34" charset="0"/>
                <a:cs typeface="Times New Roman" pitchFamily="18" charset="0"/>
              </a:rPr>
              <a:t>Valeur actuelle nette </a:t>
            </a:r>
            <a:endParaRPr lang="ar-DZ" sz="3200" dirty="0" smtClean="0">
              <a:solidFill>
                <a:srgbClr val="FF0000"/>
              </a:solidFill>
              <a:latin typeface="Times New Roman" pitchFamily="18" charset="0"/>
              <a:ea typeface="Calibri" pitchFamily="34" charset="0"/>
              <a:cs typeface="Times New Roman" pitchFamily="18" charset="0"/>
            </a:endParaRPr>
          </a:p>
        </p:txBody>
      </p:sp>
      <p:sp>
        <p:nvSpPr>
          <p:cNvPr id="6" name="Rectangle 1"/>
          <p:cNvSpPr>
            <a:spLocks noChangeArrowheads="1"/>
          </p:cNvSpPr>
          <p:nvPr/>
        </p:nvSpPr>
        <p:spPr bwMode="auto">
          <a:xfrm>
            <a:off x="304800" y="1179493"/>
            <a:ext cx="85344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Low" defTabSz="914400" rtl="1" eaLnBrk="1" fontAlgn="base" latinLnBrk="0" hangingPunct="1">
              <a:lnSpc>
                <a:spcPct val="100000"/>
              </a:lnSpc>
              <a:spcBef>
                <a:spcPct val="0"/>
              </a:spcBef>
              <a:spcAft>
                <a:spcPct val="0"/>
              </a:spcAft>
              <a:buClrTx/>
              <a:buSzTx/>
              <a:tabLst>
                <a:tab pos="161925" algn="r"/>
              </a:tabLst>
            </a:pPr>
            <a:r>
              <a:rPr kumimoji="0" lang="ar-DZ" sz="2800" b="1" i="0" u="none" strike="noStrike" cap="none" normalizeH="0" dirty="0" smtClean="0">
                <a:ln>
                  <a:noFill/>
                </a:ln>
                <a:solidFill>
                  <a:schemeClr val="bg1"/>
                </a:solidFill>
                <a:effectLst/>
                <a:latin typeface="Simplified Arabic"/>
                <a:ea typeface="Calibri" pitchFamily="34" charset="0"/>
                <a:cs typeface="Arial" pitchFamily="34" charset="0"/>
              </a:rPr>
              <a:t>   </a:t>
            </a:r>
            <a:r>
              <a:rPr kumimoji="0" lang="ar-SA" sz="2800" b="1" i="0" u="none" strike="noStrike" cap="none" normalizeH="0" baseline="0" dirty="0" smtClean="0">
                <a:ln>
                  <a:noFill/>
                </a:ln>
                <a:solidFill>
                  <a:schemeClr val="bg1"/>
                </a:solidFill>
                <a:effectLst/>
                <a:latin typeface="Simplified Arabic"/>
                <a:ea typeface="Calibri" pitchFamily="34" charset="0"/>
                <a:cs typeface="Arial" pitchFamily="34" charset="0"/>
              </a:rPr>
              <a:t>هي الفرق بين القيمة الحالية للتدفقات النقدية الداخلة والتدفقات النقدية الخارجة. </a:t>
            </a:r>
            <a:endParaRPr kumimoji="0" lang="ar-DZ"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0" name="Rectangle 3"/>
          <p:cNvSpPr>
            <a:spLocks noChangeArrowheads="1"/>
          </p:cNvSpPr>
          <p:nvPr/>
        </p:nvSpPr>
        <p:spPr bwMode="auto">
          <a:xfrm>
            <a:off x="7315200" y="2133600"/>
            <a:ext cx="1334020"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الحساب:</a:t>
            </a:r>
            <a:endParaRPr kumimoji="0" lang="fr-FR" sz="3200" b="0"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nvGrpSpPr>
          <p:cNvPr id="11" name="Group 7"/>
          <p:cNvGrpSpPr>
            <a:grpSpLocks/>
          </p:cNvGrpSpPr>
          <p:nvPr/>
        </p:nvGrpSpPr>
        <p:grpSpPr bwMode="auto">
          <a:xfrm>
            <a:off x="4495800" y="2438400"/>
            <a:ext cx="3429697" cy="1260129"/>
            <a:chOff x="5052" y="3503"/>
            <a:chExt cx="2416" cy="979"/>
          </a:xfrm>
          <a:solidFill>
            <a:srgbClr val="FFFF00"/>
          </a:solidFill>
        </p:grpSpPr>
        <p:sp>
          <p:nvSpPr>
            <p:cNvPr id="12" name="Zone de texte 2"/>
            <p:cNvSpPr txBox="1">
              <a:spLocks noChangeArrowheads="1"/>
            </p:cNvSpPr>
            <p:nvPr/>
          </p:nvSpPr>
          <p:spPr bwMode="auto">
            <a:xfrm>
              <a:off x="5052" y="3772"/>
              <a:ext cx="731" cy="382"/>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 name="Zone de texte 2"/>
            <p:cNvSpPr txBox="1">
              <a:spLocks noChangeArrowheads="1"/>
            </p:cNvSpPr>
            <p:nvPr/>
          </p:nvSpPr>
          <p:spPr bwMode="auto">
            <a:xfrm>
              <a:off x="5750" y="4156"/>
              <a:ext cx="429" cy="326"/>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t=1</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4" name="Zone de texte 2"/>
            <p:cNvSpPr txBox="1">
              <a:spLocks noChangeArrowheads="1"/>
            </p:cNvSpPr>
            <p:nvPr/>
          </p:nvSpPr>
          <p:spPr bwMode="auto">
            <a:xfrm>
              <a:off x="5760" y="3503"/>
              <a:ext cx="215" cy="316"/>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n</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5" name="Zone de texte 2"/>
            <p:cNvSpPr txBox="1">
              <a:spLocks noChangeArrowheads="1"/>
            </p:cNvSpPr>
            <p:nvPr/>
          </p:nvSpPr>
          <p:spPr bwMode="auto">
            <a:xfrm>
              <a:off x="5723" y="3776"/>
              <a:ext cx="1745" cy="435"/>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el-GR" sz="3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Σ</a:t>
              </a:r>
              <a:r>
                <a:rPr kumimoji="0" lang="el-GR" sz="2400" b="1" i="0" u="none" strike="noStrike" cap="none" normalizeH="0" baseline="0" noProof="1" smtClean="0">
                  <a:ln>
                    <a:noFill/>
                  </a:ln>
                  <a:solidFill>
                    <a:schemeClr val="bg1"/>
                  </a:solidFill>
                  <a:effectLst/>
                  <a:latin typeface="Times New Roman" pitchFamily="18" charset="0"/>
                  <a:ea typeface="Arial" pitchFamily="34" charset="0"/>
                  <a:cs typeface="Times New Roman" pitchFamily="18" charset="0"/>
                </a:rPr>
                <a:t>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CF</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t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(1+i)</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-t</a:t>
              </a:r>
              <a:r>
                <a:rPr lang="fr-FR" sz="2400" b="1" dirty="0" smtClean="0">
                  <a:solidFill>
                    <a:schemeClr val="bg1"/>
                  </a:solidFill>
                  <a:latin typeface="Times New Roman" pitchFamily="18" charset="0"/>
                  <a:ea typeface="Arial" pitchFamily="34" charset="0"/>
                  <a:cs typeface="Times New Roman" pitchFamily="18" charset="0"/>
                </a:rPr>
                <a:t> </a:t>
              </a:r>
              <a:r>
                <a:rPr lang="ar-DZ" sz="2400" b="1" dirty="0" smtClean="0">
                  <a:solidFill>
                    <a:schemeClr val="bg1"/>
                  </a:solidFill>
                  <a:latin typeface="Times New Roman" pitchFamily="18" charset="0"/>
                  <a:ea typeface="Arial" pitchFamily="34" charset="0"/>
                  <a:cs typeface="Times New Roman" pitchFamily="18" charset="0"/>
                </a:rPr>
                <a:t> </a:t>
              </a:r>
              <a:r>
                <a:rPr lang="ar-SA" sz="2400" b="1" dirty="0" smtClean="0">
                  <a:solidFill>
                    <a:schemeClr val="bg1"/>
                  </a:solidFill>
                  <a:latin typeface="Times New Roman" pitchFamily="18" charset="0"/>
                  <a:ea typeface="Arial" pitchFamily="34" charset="0"/>
                  <a:cs typeface="Times New Roman" pitchFamily="18" charset="0"/>
                </a:rPr>
                <a:t>ـــ</a:t>
              </a:r>
              <a:r>
                <a:rPr lang="fr-FR" sz="2400" b="1" dirty="0" smtClean="0">
                  <a:solidFill>
                    <a:schemeClr val="bg1"/>
                  </a:solidFill>
                  <a:latin typeface="Times New Roman" pitchFamily="18" charset="0"/>
                  <a:ea typeface="Arial" pitchFamily="34" charset="0"/>
                  <a:cs typeface="Times New Roman" pitchFamily="18" charset="0"/>
                </a:rPr>
                <a:t>I</a:t>
              </a:r>
              <a:r>
                <a:rPr lang="fr-FR" sz="2400" b="1" baseline="-25000" dirty="0" smtClean="0">
                  <a:solidFill>
                    <a:schemeClr val="bg1"/>
                  </a:solidFill>
                  <a:latin typeface="Times New Roman" pitchFamily="18" charset="0"/>
                  <a:ea typeface="Arial" pitchFamily="34" charset="0"/>
                  <a:cs typeface="Times New Roman" pitchFamily="18" charset="0"/>
                </a:rPr>
                <a:t>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16" name="Rectangle 15"/>
          <p:cNvSpPr/>
          <p:nvPr/>
        </p:nvSpPr>
        <p:spPr>
          <a:xfrm>
            <a:off x="7848600" y="3810000"/>
            <a:ext cx="914033" cy="584775"/>
          </a:xfrm>
          <a:prstGeom prst="rect">
            <a:avLst/>
          </a:prstGeom>
        </p:spPr>
        <p:txBody>
          <a:bodyPr wrap="none">
            <a:spAutoFit/>
          </a:bodyPr>
          <a:lstStyle/>
          <a:p>
            <a:r>
              <a:rPr lang="ar-DZ" sz="3200" b="1" dirty="0" smtClean="0">
                <a:solidFill>
                  <a:srgbClr val="FF0000"/>
                </a:solidFill>
                <a:latin typeface="Times New Roman" pitchFamily="18" charset="0"/>
                <a:ea typeface="Calibri" pitchFamily="34" charset="0"/>
                <a:cs typeface="Times New Roman" pitchFamily="18" charset="0"/>
              </a:rPr>
              <a:t>حيث:</a:t>
            </a:r>
            <a:endParaRPr lang="fr-FR" sz="3200" dirty="0"/>
          </a:p>
        </p:txBody>
      </p:sp>
      <p:sp>
        <p:nvSpPr>
          <p:cNvPr id="17" name="Rectangle 16"/>
          <p:cNvSpPr/>
          <p:nvPr/>
        </p:nvSpPr>
        <p:spPr>
          <a:xfrm>
            <a:off x="3962400" y="4415135"/>
            <a:ext cx="3757760" cy="461665"/>
          </a:xfrm>
          <a:prstGeom prst="rect">
            <a:avLst/>
          </a:prstGeom>
        </p:spPr>
        <p:txBody>
          <a:bodyPr wrap="none">
            <a:spAutoFit/>
          </a:bodyPr>
          <a:lstStyle/>
          <a:p>
            <a:pPr algn="r" rtl="1"/>
            <a:r>
              <a:rPr lang="fr-FR" sz="2400" b="1" dirty="0" smtClean="0">
                <a:solidFill>
                  <a:schemeClr val="bg1"/>
                </a:solidFill>
                <a:latin typeface="Times New Roman" pitchFamily="18" charset="0"/>
                <a:ea typeface="Arial" pitchFamily="34" charset="0"/>
                <a:cs typeface="Times New Roman" pitchFamily="18" charset="0"/>
              </a:rPr>
              <a:t>CF</a:t>
            </a:r>
            <a:r>
              <a:rPr lang="fr-FR" sz="2400" b="1" baseline="-25000" dirty="0" smtClean="0">
                <a:solidFill>
                  <a:schemeClr val="bg1"/>
                </a:solidFill>
                <a:latin typeface="Times New Roman" pitchFamily="18" charset="0"/>
                <a:ea typeface="Arial" pitchFamily="34" charset="0"/>
                <a:cs typeface="Times New Roman" pitchFamily="18" charset="0"/>
              </a:rPr>
              <a:t>t </a:t>
            </a:r>
            <a:r>
              <a:rPr lang="ar-DZ" sz="2400" b="1" baseline="-25000" dirty="0" smtClean="0">
                <a:solidFill>
                  <a:schemeClr val="bg1"/>
                </a:solidFill>
                <a:latin typeface="Times New Roman" pitchFamily="18" charset="0"/>
                <a:ea typeface="Arial" pitchFamily="34" charset="0"/>
                <a:cs typeface="Times New Roman" pitchFamily="18" charset="0"/>
              </a:rPr>
              <a:t> </a:t>
            </a:r>
            <a:r>
              <a:rPr lang="ar-DZ" sz="2400" b="1" dirty="0" smtClean="0">
                <a:solidFill>
                  <a:schemeClr val="bg1"/>
                </a:solidFill>
                <a:latin typeface="Times New Roman" pitchFamily="18" charset="0"/>
                <a:ea typeface="Calibri" pitchFamily="34" charset="0"/>
                <a:cs typeface="Times New Roman" pitchFamily="18" charset="0"/>
              </a:rPr>
              <a:t>التدفق النقدي</a:t>
            </a:r>
            <a:r>
              <a:rPr lang="fr-FR" sz="2400" b="1" dirty="0" smtClean="0">
                <a:solidFill>
                  <a:schemeClr val="bg1"/>
                </a:solidFill>
                <a:latin typeface="Times New Roman" pitchFamily="18" charset="0"/>
                <a:ea typeface="Calibri" pitchFamily="34" charset="0"/>
                <a:cs typeface="Times New Roman" pitchFamily="18" charset="0"/>
              </a:rPr>
              <a:t> </a:t>
            </a:r>
            <a:r>
              <a:rPr lang="ar-DZ" sz="2400" b="1" dirty="0" smtClean="0">
                <a:solidFill>
                  <a:schemeClr val="bg1"/>
                </a:solidFill>
                <a:latin typeface="Times New Roman" pitchFamily="18" charset="0"/>
                <a:ea typeface="Calibri" pitchFamily="34" charset="0"/>
                <a:cs typeface="Times New Roman" pitchFamily="18" charset="0"/>
              </a:rPr>
              <a:t> الصافي للسنة </a:t>
            </a:r>
            <a:r>
              <a:rPr lang="fr-FR" sz="2400" b="1" dirty="0" smtClean="0">
                <a:solidFill>
                  <a:schemeClr val="bg1"/>
                </a:solidFill>
                <a:latin typeface="Times New Roman" pitchFamily="18" charset="0"/>
                <a:ea typeface="Calibri" pitchFamily="34" charset="0"/>
                <a:cs typeface="Times New Roman" pitchFamily="18" charset="0"/>
              </a:rPr>
              <a:t>t</a:t>
            </a:r>
            <a:endParaRPr lang="fr-FR" sz="2400" dirty="0">
              <a:solidFill>
                <a:schemeClr val="bg1"/>
              </a:solidFill>
            </a:endParaRPr>
          </a:p>
        </p:txBody>
      </p:sp>
      <p:sp>
        <p:nvSpPr>
          <p:cNvPr id="18" name="Rectangle 17"/>
          <p:cNvSpPr/>
          <p:nvPr/>
        </p:nvSpPr>
        <p:spPr>
          <a:xfrm>
            <a:off x="4876800" y="5024735"/>
            <a:ext cx="2669320" cy="461665"/>
          </a:xfrm>
          <a:prstGeom prst="rect">
            <a:avLst/>
          </a:prstGeom>
        </p:spPr>
        <p:txBody>
          <a:bodyPr wrap="none">
            <a:spAutoFit/>
          </a:bodyPr>
          <a:lstStyle/>
          <a:p>
            <a:pPr algn="r" rtl="1"/>
            <a:r>
              <a:rPr lang="fr-FR" sz="2400" b="1" dirty="0" smtClean="0">
                <a:solidFill>
                  <a:schemeClr val="bg1"/>
                </a:solidFill>
                <a:latin typeface="Times New Roman" pitchFamily="18" charset="0"/>
                <a:ea typeface="Calibri" pitchFamily="34" charset="0"/>
                <a:cs typeface="Times New Roman" pitchFamily="18" charset="0"/>
              </a:rPr>
              <a:t>i</a:t>
            </a:r>
            <a:r>
              <a:rPr lang="ar-DZ" sz="2400" b="1" dirty="0" smtClean="0">
                <a:solidFill>
                  <a:schemeClr val="bg1"/>
                </a:solidFill>
                <a:latin typeface="Times New Roman" pitchFamily="18" charset="0"/>
                <a:ea typeface="Calibri" pitchFamily="34" charset="0"/>
                <a:cs typeface="Times New Roman" pitchFamily="18" charset="0"/>
              </a:rPr>
              <a:t> معدل الخصم ( التحيين)</a:t>
            </a:r>
            <a:endParaRPr lang="fr-FR" sz="2400" dirty="0">
              <a:solidFill>
                <a:schemeClr val="bg1"/>
              </a:solidFill>
            </a:endParaRPr>
          </a:p>
        </p:txBody>
      </p:sp>
      <p:sp>
        <p:nvSpPr>
          <p:cNvPr id="19" name="Rectangle 18"/>
          <p:cNvSpPr/>
          <p:nvPr/>
        </p:nvSpPr>
        <p:spPr>
          <a:xfrm>
            <a:off x="4724400" y="5634335"/>
            <a:ext cx="2842445" cy="461665"/>
          </a:xfrm>
          <a:prstGeom prst="rect">
            <a:avLst/>
          </a:prstGeom>
        </p:spPr>
        <p:txBody>
          <a:bodyPr wrap="none">
            <a:spAutoFit/>
          </a:bodyPr>
          <a:lstStyle/>
          <a:p>
            <a:pPr algn="r" rtl="1"/>
            <a:r>
              <a:rPr lang="fr-FR" sz="2400" b="1" dirty="0" smtClean="0">
                <a:solidFill>
                  <a:schemeClr val="bg1"/>
                </a:solidFill>
                <a:latin typeface="Times New Roman" pitchFamily="18" charset="0"/>
                <a:ea typeface="Calibri" pitchFamily="34" charset="0"/>
                <a:cs typeface="Times New Roman" pitchFamily="18" charset="0"/>
              </a:rPr>
              <a:t>n</a:t>
            </a:r>
            <a:r>
              <a:rPr lang="ar-DZ" sz="2400" b="1" dirty="0" smtClean="0">
                <a:solidFill>
                  <a:schemeClr val="bg1"/>
                </a:solidFill>
                <a:latin typeface="Times New Roman" pitchFamily="18" charset="0"/>
                <a:ea typeface="Calibri" pitchFamily="34" charset="0"/>
                <a:cs typeface="Times New Roman" pitchFamily="18" charset="0"/>
              </a:rPr>
              <a:t> العمر مدة حياة الاستثمار</a:t>
            </a:r>
            <a:endParaRPr lang="fr-FR" sz="2400" dirty="0">
              <a:solidFill>
                <a:schemeClr val="bg1"/>
              </a:solidFill>
            </a:endParaRPr>
          </a:p>
        </p:txBody>
      </p:sp>
      <p:sp>
        <p:nvSpPr>
          <p:cNvPr id="20" name="Rectangle 19"/>
          <p:cNvSpPr/>
          <p:nvPr/>
        </p:nvSpPr>
        <p:spPr>
          <a:xfrm>
            <a:off x="5582188" y="6167735"/>
            <a:ext cx="2061782" cy="461665"/>
          </a:xfrm>
          <a:prstGeom prst="rect">
            <a:avLst/>
          </a:prstGeom>
        </p:spPr>
        <p:txBody>
          <a:bodyPr wrap="none">
            <a:spAutoFit/>
          </a:bodyPr>
          <a:lstStyle/>
          <a:p>
            <a:pPr algn="r" rtl="1"/>
            <a:r>
              <a:rPr lang="fr-FR" sz="2400" b="1" dirty="0" smtClean="0">
                <a:solidFill>
                  <a:schemeClr val="bg1"/>
                </a:solidFill>
                <a:latin typeface="Times New Roman" pitchFamily="18" charset="0"/>
                <a:ea typeface="Arial" pitchFamily="34" charset="0"/>
                <a:cs typeface="Times New Roman" pitchFamily="18" charset="0"/>
              </a:rPr>
              <a:t>I</a:t>
            </a:r>
            <a:r>
              <a:rPr lang="fr-FR" sz="2400" b="1" baseline="-25000" dirty="0" smtClean="0">
                <a:solidFill>
                  <a:schemeClr val="bg1"/>
                </a:solidFill>
                <a:latin typeface="Times New Roman" pitchFamily="18" charset="0"/>
                <a:ea typeface="Arial" pitchFamily="34" charset="0"/>
                <a:cs typeface="Times New Roman" pitchFamily="18" charset="0"/>
              </a:rPr>
              <a:t>0 </a:t>
            </a:r>
            <a:r>
              <a:rPr lang="ar-DZ" sz="2400" b="1" baseline="-25000" dirty="0" smtClean="0">
                <a:solidFill>
                  <a:schemeClr val="bg1"/>
                </a:solidFill>
                <a:latin typeface="Times New Roman" pitchFamily="18" charset="0"/>
                <a:ea typeface="Arial" pitchFamily="34" charset="0"/>
                <a:cs typeface="Times New Roman" pitchFamily="18" charset="0"/>
              </a:rPr>
              <a:t> </a:t>
            </a:r>
            <a:r>
              <a:rPr lang="ar-DZ" sz="2400" b="1" dirty="0" smtClean="0">
                <a:solidFill>
                  <a:schemeClr val="bg1"/>
                </a:solidFill>
                <a:latin typeface="Times New Roman" pitchFamily="18" charset="0"/>
                <a:ea typeface="Calibri" pitchFamily="34" charset="0"/>
                <a:cs typeface="Times New Roman" pitchFamily="18" charset="0"/>
              </a:rPr>
              <a:t> تكلفة الاستثمار</a:t>
            </a:r>
            <a:endParaRPr lang="fr-FR" sz="2400" dirty="0">
              <a:solidFill>
                <a:schemeClr val="bg1"/>
              </a:solidFill>
            </a:endParaRPr>
          </a:p>
        </p:txBody>
      </p:sp>
      <p:sp>
        <p:nvSpPr>
          <p:cNvPr id="21" name="Rectangle 20"/>
          <p:cNvSpPr/>
          <p:nvPr/>
        </p:nvSpPr>
        <p:spPr>
          <a:xfrm>
            <a:off x="4648200" y="3886200"/>
            <a:ext cx="3035190" cy="461665"/>
          </a:xfrm>
          <a:prstGeom prst="rect">
            <a:avLst/>
          </a:prstGeom>
        </p:spPr>
        <p:txBody>
          <a:bodyPr wrap="none">
            <a:spAutoFit/>
          </a:bodyPr>
          <a:lstStyle/>
          <a:p>
            <a:pPr algn="r" rtl="1"/>
            <a:r>
              <a:rPr lang="fr-FR" sz="2400" b="1" dirty="0" smtClean="0">
                <a:solidFill>
                  <a:schemeClr val="bg1"/>
                </a:solidFill>
                <a:latin typeface="Times New Roman" pitchFamily="18" charset="0"/>
                <a:ea typeface="Arial" pitchFamily="34" charset="0"/>
                <a:cs typeface="Times New Roman" pitchFamily="18" charset="0"/>
              </a:rPr>
              <a:t>VAN</a:t>
            </a:r>
            <a:r>
              <a:rPr lang="ar-DZ" sz="2400" b="1" dirty="0" smtClean="0">
                <a:solidFill>
                  <a:schemeClr val="bg1"/>
                </a:solidFill>
                <a:latin typeface="Times New Roman" pitchFamily="18" charset="0"/>
                <a:ea typeface="Arial" pitchFamily="34" charset="0"/>
                <a:cs typeface="Times New Roman" pitchFamily="18" charset="0"/>
              </a:rPr>
              <a:t> القيمة الحالية الصافية</a:t>
            </a:r>
            <a:endParaRPr lang="fr-FR" sz="2400" dirty="0"/>
          </a:p>
        </p:txBody>
      </p:sp>
      <p:grpSp>
        <p:nvGrpSpPr>
          <p:cNvPr id="22" name="Groupe 21"/>
          <p:cNvGrpSpPr/>
          <p:nvPr/>
        </p:nvGrpSpPr>
        <p:grpSpPr>
          <a:xfrm>
            <a:off x="304800" y="2395155"/>
            <a:ext cx="3352804" cy="1338645"/>
            <a:chOff x="304796" y="2436858"/>
            <a:chExt cx="3352804" cy="1338645"/>
          </a:xfrm>
        </p:grpSpPr>
        <p:grpSp>
          <p:nvGrpSpPr>
            <p:cNvPr id="23" name="Groupe 29"/>
            <p:cNvGrpSpPr/>
            <p:nvPr/>
          </p:nvGrpSpPr>
          <p:grpSpPr>
            <a:xfrm>
              <a:off x="304801" y="2436856"/>
              <a:ext cx="3352799" cy="1338644"/>
              <a:chOff x="304801" y="2436856"/>
              <a:chExt cx="3352799" cy="1338644"/>
            </a:xfrm>
            <a:solidFill>
              <a:srgbClr val="FF99FF"/>
            </a:solidFill>
          </p:grpSpPr>
          <p:grpSp>
            <p:nvGrpSpPr>
              <p:cNvPr id="25" name="Group 7"/>
              <p:cNvGrpSpPr>
                <a:grpSpLocks/>
              </p:cNvGrpSpPr>
              <p:nvPr/>
            </p:nvGrpSpPr>
            <p:grpSpPr bwMode="auto">
              <a:xfrm>
                <a:off x="304801" y="2436856"/>
                <a:ext cx="1447968" cy="1338644"/>
                <a:chOff x="5052" y="3652"/>
                <a:chExt cx="1020" cy="1040"/>
              </a:xfrm>
              <a:grpFill/>
            </p:grpSpPr>
            <p:sp>
              <p:nvSpPr>
                <p:cNvPr id="29" name="Zone de texte 2"/>
                <p:cNvSpPr txBox="1">
                  <a:spLocks noChangeArrowheads="1"/>
                </p:cNvSpPr>
                <p:nvPr/>
              </p:nvSpPr>
              <p:spPr bwMode="auto">
                <a:xfrm>
                  <a:off x="5052" y="4009"/>
                  <a:ext cx="731" cy="355"/>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0" name="Zone de texte 2"/>
                <p:cNvSpPr txBox="1">
                  <a:spLocks noChangeArrowheads="1"/>
                </p:cNvSpPr>
                <p:nvPr/>
              </p:nvSpPr>
              <p:spPr bwMode="auto">
                <a:xfrm>
                  <a:off x="5696" y="4366"/>
                  <a:ext cx="375" cy="326"/>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t=1</a:t>
                  </a:r>
                  <a:endParaRPr kumimoji="0" lang="fr-FR"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1" name="Zone de texte 2"/>
                <p:cNvSpPr txBox="1">
                  <a:spLocks noChangeArrowheads="1"/>
                </p:cNvSpPr>
                <p:nvPr/>
              </p:nvSpPr>
              <p:spPr bwMode="auto">
                <a:xfrm>
                  <a:off x="5795" y="3652"/>
                  <a:ext cx="215" cy="316"/>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n</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2" name="Zone de texte 2"/>
                <p:cNvSpPr txBox="1">
                  <a:spLocks noChangeArrowheads="1"/>
                </p:cNvSpPr>
                <p:nvPr/>
              </p:nvSpPr>
              <p:spPr bwMode="auto">
                <a:xfrm>
                  <a:off x="5723" y="3925"/>
                  <a:ext cx="349" cy="435"/>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el-GR" sz="4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Σ</a:t>
                  </a:r>
                  <a:endParaRPr kumimoji="0" lang="fr-FR" sz="32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26" name="Rectangle 25"/>
              <p:cNvSpPr/>
              <p:nvPr/>
            </p:nvSpPr>
            <p:spPr>
              <a:xfrm>
                <a:off x="1794384" y="3048000"/>
                <a:ext cx="1025016" cy="523220"/>
              </a:xfrm>
              <a:prstGeom prst="rect">
                <a:avLst/>
              </a:prstGeom>
              <a:grpFill/>
            </p:spPr>
            <p:txBody>
              <a:bodyPr wrap="square">
                <a:spAutoFit/>
              </a:bodyPr>
              <a:lstStyle/>
              <a:p>
                <a:r>
                  <a:rPr lang="fr-FR" sz="2800" b="1" dirty="0" smtClean="0">
                    <a:solidFill>
                      <a:schemeClr val="bg1"/>
                    </a:solidFill>
                    <a:latin typeface="Times New Roman" pitchFamily="18" charset="0"/>
                    <a:ea typeface="Arial" pitchFamily="34" charset="0"/>
                    <a:cs typeface="Times New Roman" pitchFamily="18" charset="0"/>
                  </a:rPr>
                  <a:t>(1+i)</a:t>
                </a:r>
                <a:r>
                  <a:rPr lang="fr-FR" sz="2800" b="1" baseline="30000" dirty="0" smtClean="0">
                    <a:solidFill>
                      <a:schemeClr val="bg1"/>
                    </a:solidFill>
                    <a:latin typeface="Times New Roman" pitchFamily="18" charset="0"/>
                    <a:ea typeface="Arial" pitchFamily="34" charset="0"/>
                    <a:cs typeface="Times New Roman" pitchFamily="18" charset="0"/>
                  </a:rPr>
                  <a:t>t</a:t>
                </a:r>
                <a:r>
                  <a:rPr lang="fr-FR" sz="2800" b="1" dirty="0" smtClean="0">
                    <a:solidFill>
                      <a:schemeClr val="bg1"/>
                    </a:solidFill>
                    <a:latin typeface="Times New Roman" pitchFamily="18" charset="0"/>
                    <a:ea typeface="Arial" pitchFamily="34" charset="0"/>
                    <a:cs typeface="Times New Roman" pitchFamily="18" charset="0"/>
                  </a:rPr>
                  <a:t> </a:t>
                </a:r>
                <a:endParaRPr lang="fr-FR" sz="2800" dirty="0"/>
              </a:p>
            </p:txBody>
          </p:sp>
          <p:sp>
            <p:nvSpPr>
              <p:cNvPr id="27" name="Rectangle 26"/>
              <p:cNvSpPr/>
              <p:nvPr/>
            </p:nvSpPr>
            <p:spPr>
              <a:xfrm>
                <a:off x="1922886" y="2514600"/>
                <a:ext cx="744114" cy="523220"/>
              </a:xfrm>
              <a:prstGeom prst="rect">
                <a:avLst/>
              </a:prstGeom>
              <a:grpFill/>
            </p:spPr>
            <p:txBody>
              <a:bodyPr wrap="square">
                <a:spAutoFit/>
              </a:bodyPr>
              <a:lstStyle/>
              <a:p>
                <a:pPr lvl="0" fontAlgn="base">
                  <a:spcBef>
                    <a:spcPct val="0"/>
                  </a:spcBef>
                  <a:spcAft>
                    <a:spcPts val="1000"/>
                  </a:spcAft>
                </a:pPr>
                <a:r>
                  <a:rPr lang="fr-FR" sz="2800" b="1" dirty="0" smtClean="0">
                    <a:solidFill>
                      <a:schemeClr val="bg1"/>
                    </a:solidFill>
                    <a:latin typeface="Times New Roman" pitchFamily="18" charset="0"/>
                    <a:ea typeface="Arial" pitchFamily="34" charset="0"/>
                    <a:cs typeface="Times New Roman" pitchFamily="18" charset="0"/>
                  </a:rPr>
                  <a:t>CF</a:t>
                </a:r>
                <a:r>
                  <a:rPr lang="fr-FR" sz="2800" b="1" baseline="-25000" dirty="0" smtClean="0">
                    <a:solidFill>
                      <a:schemeClr val="bg1"/>
                    </a:solidFill>
                    <a:latin typeface="Times New Roman" pitchFamily="18" charset="0"/>
                    <a:ea typeface="Arial" pitchFamily="34" charset="0"/>
                    <a:cs typeface="Times New Roman" pitchFamily="18" charset="0"/>
                  </a:rPr>
                  <a:t>t</a:t>
                </a:r>
                <a:endParaRPr lang="fr-FR" sz="2800" dirty="0" smtClean="0">
                  <a:solidFill>
                    <a:schemeClr val="bg1"/>
                  </a:solidFill>
                  <a:latin typeface="Times New Roman" pitchFamily="18" charset="0"/>
                  <a:cs typeface="Times New Roman" pitchFamily="18" charset="0"/>
                </a:endParaRPr>
              </a:p>
            </p:txBody>
          </p:sp>
          <p:sp>
            <p:nvSpPr>
              <p:cNvPr id="28" name="Rectangle 27"/>
              <p:cNvSpPr/>
              <p:nvPr/>
            </p:nvSpPr>
            <p:spPr>
              <a:xfrm>
                <a:off x="2942340" y="2743200"/>
                <a:ext cx="715260" cy="523220"/>
              </a:xfrm>
              <a:prstGeom prst="rect">
                <a:avLst/>
              </a:prstGeom>
              <a:grpFill/>
            </p:spPr>
            <p:txBody>
              <a:bodyPr wrap="none">
                <a:spAutoFit/>
              </a:bodyPr>
              <a:lstStyle/>
              <a:p>
                <a:r>
                  <a:rPr lang="ar-DZ" sz="2800" b="1" baseline="-25000" dirty="0" smtClean="0">
                    <a:solidFill>
                      <a:schemeClr val="bg1"/>
                    </a:solidFill>
                    <a:latin typeface="Times New Roman" pitchFamily="18" charset="0"/>
                    <a:ea typeface="Arial" pitchFamily="34" charset="0"/>
                    <a:cs typeface="Times New Roman" pitchFamily="18" charset="0"/>
                  </a:rPr>
                  <a:t> </a:t>
                </a:r>
                <a:r>
                  <a:rPr lang="ar-SA" sz="2800" b="1" dirty="0" smtClean="0">
                    <a:solidFill>
                      <a:schemeClr val="bg1"/>
                    </a:solidFill>
                    <a:latin typeface="Times New Roman" pitchFamily="18" charset="0"/>
                    <a:ea typeface="Arial" pitchFamily="34" charset="0"/>
                    <a:cs typeface="Times New Roman" pitchFamily="18" charset="0"/>
                  </a:rPr>
                  <a:t>ـــ</a:t>
                </a:r>
                <a:r>
                  <a:rPr lang="fr-FR" sz="2800" b="1" dirty="0" smtClean="0">
                    <a:solidFill>
                      <a:schemeClr val="bg1"/>
                    </a:solidFill>
                    <a:latin typeface="Times New Roman" pitchFamily="18" charset="0"/>
                    <a:ea typeface="Arial" pitchFamily="34" charset="0"/>
                    <a:cs typeface="Times New Roman" pitchFamily="18" charset="0"/>
                  </a:rPr>
                  <a:t>I</a:t>
                </a:r>
                <a:r>
                  <a:rPr lang="fr-FR" sz="2800" b="1" baseline="-25000" dirty="0" smtClean="0">
                    <a:solidFill>
                      <a:schemeClr val="bg1"/>
                    </a:solidFill>
                    <a:latin typeface="Times New Roman" pitchFamily="18" charset="0"/>
                    <a:ea typeface="Arial" pitchFamily="34" charset="0"/>
                    <a:cs typeface="Times New Roman" pitchFamily="18" charset="0"/>
                  </a:rPr>
                  <a:t>0</a:t>
                </a:r>
                <a:endParaRPr lang="fr-FR" sz="2800" dirty="0"/>
              </a:p>
            </p:txBody>
          </p:sp>
        </p:grpSp>
        <p:cxnSp>
          <p:nvCxnSpPr>
            <p:cNvPr id="24" name="Connecteur droit 23"/>
            <p:cNvCxnSpPr/>
            <p:nvPr/>
          </p:nvCxnSpPr>
          <p:spPr>
            <a:xfrm>
              <a:off x="1828800" y="3048000"/>
              <a:ext cx="10668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4781679" y="710625"/>
            <a:ext cx="4057521"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قانون القيمة الحالية الصافية:</a:t>
            </a:r>
            <a:endParaRPr kumimoji="0" lang="ar-DZ" sz="40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36" name="Groupe 35"/>
          <p:cNvGrpSpPr/>
          <p:nvPr/>
        </p:nvGrpSpPr>
        <p:grpSpPr>
          <a:xfrm>
            <a:off x="275962" y="2200755"/>
            <a:ext cx="8323261" cy="1203275"/>
            <a:chOff x="439738" y="729016"/>
            <a:chExt cx="8323261" cy="1203275"/>
          </a:xfrm>
        </p:grpSpPr>
        <p:grpSp>
          <p:nvGrpSpPr>
            <p:cNvPr id="1026" name="Group 2"/>
            <p:cNvGrpSpPr>
              <a:grpSpLocks/>
            </p:cNvGrpSpPr>
            <p:nvPr/>
          </p:nvGrpSpPr>
          <p:grpSpPr bwMode="auto">
            <a:xfrm>
              <a:off x="439738" y="729016"/>
              <a:ext cx="2989645" cy="1203275"/>
              <a:chOff x="693" y="1579"/>
              <a:chExt cx="2620" cy="1046"/>
            </a:xfrm>
          </p:grpSpPr>
          <p:sp>
            <p:nvSpPr>
              <p:cNvPr id="1027" name="Text Box 3"/>
              <p:cNvSpPr txBox="1">
                <a:spLocks noChangeArrowheads="1"/>
              </p:cNvSpPr>
              <p:nvPr/>
            </p:nvSpPr>
            <p:spPr bwMode="auto">
              <a:xfrm>
                <a:off x="2808" y="1917"/>
                <a:ext cx="505" cy="38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 typeface="Times New Roman" pitchFamily="18" charset="0"/>
                  <a:buChar char="-"/>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I</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0</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028" name="Text Box 4"/>
              <p:cNvSpPr txBox="1">
                <a:spLocks noChangeArrowheads="1"/>
              </p:cNvSpPr>
              <p:nvPr/>
            </p:nvSpPr>
            <p:spPr bwMode="auto">
              <a:xfrm>
                <a:off x="693" y="1875"/>
                <a:ext cx="1151" cy="41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VAN= ∑</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029" name="Text Box 5"/>
              <p:cNvSpPr txBox="1">
                <a:spLocks noChangeArrowheads="1"/>
              </p:cNvSpPr>
              <p:nvPr/>
            </p:nvSpPr>
            <p:spPr bwMode="auto">
              <a:xfrm>
                <a:off x="1956" y="2118"/>
                <a:ext cx="822" cy="37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(1+i)</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t</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030" name="Text Box 6"/>
              <p:cNvSpPr txBox="1">
                <a:spLocks noChangeArrowheads="1"/>
              </p:cNvSpPr>
              <p:nvPr/>
            </p:nvSpPr>
            <p:spPr bwMode="auto">
              <a:xfrm>
                <a:off x="2016" y="1764"/>
                <a:ext cx="629" cy="39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CF</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t</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031" name="Text Box 7"/>
              <p:cNvSpPr txBox="1">
                <a:spLocks noChangeArrowheads="1"/>
              </p:cNvSpPr>
              <p:nvPr/>
            </p:nvSpPr>
            <p:spPr bwMode="auto">
              <a:xfrm>
                <a:off x="1413" y="2339"/>
                <a:ext cx="497" cy="28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t=1</a:t>
                </a:r>
                <a:endParaRPr kumimoji="0" lang="fr-FR" b="0" i="0" u="none" strike="noStrike" cap="none" normalizeH="0" baseline="0" dirty="0" smtClean="0">
                  <a:ln>
                    <a:noFill/>
                  </a:ln>
                  <a:solidFill>
                    <a:schemeClr val="bg1"/>
                  </a:solidFill>
                  <a:effectLst/>
                  <a:latin typeface="Arial" pitchFamily="34" charset="0"/>
                  <a:cs typeface="Arial" pitchFamily="34" charset="0"/>
                </a:endParaRPr>
              </a:p>
            </p:txBody>
          </p:sp>
          <p:sp>
            <p:nvSpPr>
              <p:cNvPr id="1032" name="Text Box 8"/>
              <p:cNvSpPr txBox="1">
                <a:spLocks noChangeArrowheads="1"/>
              </p:cNvSpPr>
              <p:nvPr/>
            </p:nvSpPr>
            <p:spPr bwMode="auto">
              <a:xfrm>
                <a:off x="1472" y="1579"/>
                <a:ext cx="305" cy="23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n</a:t>
                </a:r>
                <a:endParaRPr kumimoji="0" lang="fr-FR"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033" name="AutoShape 9"/>
              <p:cNvCxnSpPr>
                <a:cxnSpLocks noChangeShapeType="1"/>
              </p:cNvCxnSpPr>
              <p:nvPr/>
            </p:nvCxnSpPr>
            <p:spPr bwMode="auto">
              <a:xfrm>
                <a:off x="1968" y="2148"/>
                <a:ext cx="780" cy="0"/>
              </a:xfrm>
              <a:prstGeom prst="straightConnector1">
                <a:avLst/>
              </a:prstGeom>
              <a:noFill/>
              <a:ln w="38100">
                <a:solidFill>
                  <a:srgbClr val="000000"/>
                </a:solidFill>
                <a:round/>
                <a:headEnd/>
                <a:tailEnd/>
              </a:ln>
            </p:spPr>
          </p:cxnSp>
        </p:grpSp>
        <p:sp>
          <p:nvSpPr>
            <p:cNvPr id="1034" name="Text Box 10"/>
            <p:cNvSpPr txBox="1">
              <a:spLocks noChangeArrowheads="1"/>
            </p:cNvSpPr>
            <p:nvPr/>
          </p:nvSpPr>
          <p:spPr bwMode="auto">
            <a:xfrm>
              <a:off x="4191000" y="895064"/>
              <a:ext cx="4571999" cy="84772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r" rtl="1" fontAlgn="base">
                <a:spcBef>
                  <a:spcPct val="0"/>
                </a:spcBef>
                <a:spcAft>
                  <a:spcPct val="0"/>
                </a:spcAf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القيمة المتقية</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VR</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n</a:t>
              </a:r>
              <a:r>
                <a:rPr kumimoji="0" lang="ar-DZ" sz="2400" b="1" i="0" u="none" strike="noStrike" cap="none" normalizeH="0" baseline="-25000" dirty="0" smtClean="0">
                  <a:ln>
                    <a:noFill/>
                  </a:ln>
                  <a:solidFill>
                    <a:schemeClr val="bg1"/>
                  </a:solidFill>
                  <a:effectLst/>
                  <a:latin typeface="Arial" pitchFamily="34" charset="0"/>
                  <a:ea typeface="Arial" pitchFamily="34" charset="0"/>
                  <a:cs typeface="Arial" pitchFamily="34" charset="0"/>
                </a:rPr>
                <a:t> </a:t>
              </a: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مدمجة في التدفق النقدي </a:t>
              </a:r>
              <a:r>
                <a:rPr lang="fr-FR" sz="2400" b="1" dirty="0" err="1" smtClean="0">
                  <a:solidFill>
                    <a:schemeClr val="bg1"/>
                  </a:solidFill>
                  <a:latin typeface="Times New Roman" pitchFamily="18" charset="0"/>
                  <a:ea typeface="Arial" pitchFamily="34" charset="0"/>
                  <a:cs typeface="Times New Roman" pitchFamily="18" charset="0"/>
                </a:rPr>
                <a:t>CF</a:t>
              </a:r>
              <a:r>
                <a:rPr lang="fr-FR" sz="2400" b="1" baseline="-25000" dirty="0" err="1" smtClean="0">
                  <a:solidFill>
                    <a:schemeClr val="bg1"/>
                  </a:solidFill>
                  <a:latin typeface="Times New Roman" pitchFamily="18" charset="0"/>
                  <a:ea typeface="Arial" pitchFamily="34" charset="0"/>
                  <a:cs typeface="Times New Roman" pitchFamily="18" charset="0"/>
                </a:rPr>
                <a:t>n</a:t>
              </a:r>
              <a:r>
                <a:rPr lang="ar-DZ" sz="2400" b="1" baseline="-25000" dirty="0" smtClean="0">
                  <a:solidFill>
                    <a:schemeClr val="bg1"/>
                  </a:solidFill>
                  <a:latin typeface="Times New Roman" pitchFamily="18" charset="0"/>
                  <a:ea typeface="Arial" pitchFamily="34" charset="0"/>
                  <a:cs typeface="Times New Roman" pitchFamily="18" charset="0"/>
                </a:rPr>
                <a:t> </a:t>
              </a: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للسنة الأخيرة </a:t>
              </a: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n</a:t>
              </a:r>
              <a:r>
                <a:rPr kumimoji="0" lang="ar-DZ"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a:t>
              </a:r>
              <a:endParaRPr kumimoji="0" lang="fr-FR" sz="32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grpSp>
        <p:nvGrpSpPr>
          <p:cNvPr id="37" name="Groupe 36"/>
          <p:cNvGrpSpPr/>
          <p:nvPr/>
        </p:nvGrpSpPr>
        <p:grpSpPr>
          <a:xfrm>
            <a:off x="274088" y="3814990"/>
            <a:ext cx="8450239" cy="1297037"/>
            <a:chOff x="465160" y="2643507"/>
            <a:chExt cx="8450239" cy="1297037"/>
          </a:xfrm>
        </p:grpSpPr>
        <p:grpSp>
          <p:nvGrpSpPr>
            <p:cNvPr id="1035" name="Group 11"/>
            <p:cNvGrpSpPr>
              <a:grpSpLocks/>
            </p:cNvGrpSpPr>
            <p:nvPr/>
          </p:nvGrpSpPr>
          <p:grpSpPr bwMode="auto">
            <a:xfrm>
              <a:off x="465160" y="2643507"/>
              <a:ext cx="4590730" cy="1297037"/>
              <a:chOff x="3798" y="1495"/>
              <a:chExt cx="4858" cy="1293"/>
            </a:xfrm>
          </p:grpSpPr>
          <p:sp>
            <p:nvSpPr>
              <p:cNvPr id="1036" name="Text Box 12"/>
              <p:cNvSpPr txBox="1">
                <a:spLocks noChangeArrowheads="1"/>
              </p:cNvSpPr>
              <p:nvPr/>
            </p:nvSpPr>
            <p:spPr bwMode="auto">
              <a:xfrm>
                <a:off x="6721" y="1875"/>
                <a:ext cx="1935" cy="54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t=0 : CF</a:t>
                </a:r>
                <a:r>
                  <a:rPr kumimoji="0" lang="fr-FR" sz="20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0</a:t>
                </a:r>
                <a:r>
                  <a:rPr kumimoji="0" lang="fr-FR"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 = - I</a:t>
                </a:r>
                <a:r>
                  <a:rPr kumimoji="0" lang="fr-FR" sz="20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0</a:t>
                </a:r>
                <a:endParaRPr kumimoji="0" lang="fr-FR" sz="2000" b="0" i="0" u="none" strike="noStrike" cap="none" normalizeH="0" baseline="0" smtClean="0">
                  <a:ln>
                    <a:noFill/>
                  </a:ln>
                  <a:solidFill>
                    <a:schemeClr val="bg1"/>
                  </a:solidFill>
                  <a:effectLst/>
                  <a:latin typeface="Arial" pitchFamily="34" charset="0"/>
                  <a:cs typeface="Arial" pitchFamily="34" charset="0"/>
                </a:endParaRPr>
              </a:p>
            </p:txBody>
          </p:sp>
          <p:sp>
            <p:nvSpPr>
              <p:cNvPr id="1037" name="Text Box 13"/>
              <p:cNvSpPr txBox="1">
                <a:spLocks noChangeArrowheads="1"/>
              </p:cNvSpPr>
              <p:nvPr/>
            </p:nvSpPr>
            <p:spPr bwMode="auto">
              <a:xfrm>
                <a:off x="3798" y="1875"/>
                <a:ext cx="1392" cy="52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VAN= ∑</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1038" name="Text Box 14"/>
              <p:cNvSpPr txBox="1">
                <a:spLocks noChangeArrowheads="1"/>
              </p:cNvSpPr>
              <p:nvPr/>
            </p:nvSpPr>
            <p:spPr bwMode="auto">
              <a:xfrm>
                <a:off x="5290" y="2130"/>
                <a:ext cx="942"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(1+i)</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t</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039" name="Text Box 15"/>
              <p:cNvSpPr txBox="1">
                <a:spLocks noChangeArrowheads="1"/>
              </p:cNvSpPr>
              <p:nvPr/>
            </p:nvSpPr>
            <p:spPr bwMode="auto">
              <a:xfrm>
                <a:off x="5379" y="1740"/>
                <a:ext cx="762"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CF</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t</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040" name="Text Box 16"/>
              <p:cNvSpPr txBox="1">
                <a:spLocks noChangeArrowheads="1"/>
              </p:cNvSpPr>
              <p:nvPr/>
            </p:nvSpPr>
            <p:spPr bwMode="auto">
              <a:xfrm>
                <a:off x="4685" y="2443"/>
                <a:ext cx="535" cy="34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t=0</a:t>
                </a:r>
                <a:endParaRPr kumimoji="0" lang="fr-FR" b="0" i="0" u="none" strike="noStrike" cap="none" normalizeH="0" baseline="0" dirty="0" smtClean="0">
                  <a:ln>
                    <a:noFill/>
                  </a:ln>
                  <a:solidFill>
                    <a:schemeClr val="bg1"/>
                  </a:solidFill>
                  <a:effectLst/>
                  <a:latin typeface="Arial" pitchFamily="34" charset="0"/>
                  <a:cs typeface="Arial" pitchFamily="34" charset="0"/>
                </a:endParaRPr>
              </a:p>
            </p:txBody>
          </p:sp>
          <p:sp>
            <p:nvSpPr>
              <p:cNvPr id="1041" name="Text Box 17"/>
              <p:cNvSpPr txBox="1">
                <a:spLocks noChangeArrowheads="1"/>
              </p:cNvSpPr>
              <p:nvPr/>
            </p:nvSpPr>
            <p:spPr bwMode="auto">
              <a:xfrm>
                <a:off x="4713" y="1495"/>
                <a:ext cx="372" cy="34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n</a:t>
                </a:r>
                <a:endParaRPr kumimoji="0" lang="fr-FR"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042" name="AutoShape 18"/>
              <p:cNvCxnSpPr>
                <a:cxnSpLocks noChangeShapeType="1"/>
              </p:cNvCxnSpPr>
              <p:nvPr/>
            </p:nvCxnSpPr>
            <p:spPr bwMode="auto">
              <a:xfrm>
                <a:off x="5345" y="2160"/>
                <a:ext cx="780" cy="0"/>
              </a:xfrm>
              <a:prstGeom prst="straightConnector1">
                <a:avLst/>
              </a:prstGeom>
              <a:noFill/>
              <a:ln w="38100">
                <a:solidFill>
                  <a:srgbClr val="000000"/>
                </a:solidFill>
                <a:round/>
                <a:headEnd/>
                <a:tailEnd/>
              </a:ln>
            </p:spPr>
          </p:cxnSp>
        </p:grpSp>
        <p:sp>
          <p:nvSpPr>
            <p:cNvPr id="22" name="Text Box 10"/>
            <p:cNvSpPr txBox="1">
              <a:spLocks noChangeArrowheads="1"/>
            </p:cNvSpPr>
            <p:nvPr/>
          </p:nvSpPr>
          <p:spPr bwMode="auto">
            <a:xfrm>
              <a:off x="5181600" y="2862616"/>
              <a:ext cx="3733799" cy="84772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r" rtl="1" fontAlgn="base">
                <a:spcBef>
                  <a:spcPct val="0"/>
                </a:spcBef>
                <a:spcAft>
                  <a:spcPct val="0"/>
                </a:spcAf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تكلفة الاستثمار</a:t>
              </a:r>
              <a:r>
                <a:rPr lang="fr-FR" sz="2400" b="1" dirty="0" smtClean="0">
                  <a:solidFill>
                    <a:schemeClr val="bg1"/>
                  </a:solidFill>
                  <a:latin typeface="Times New Roman" pitchFamily="18" charset="0"/>
                  <a:ea typeface="Arial" pitchFamily="34" charset="0"/>
                  <a:cs typeface="Arial" pitchFamily="34" charset="0"/>
                </a:rPr>
                <a:t>I</a:t>
              </a:r>
              <a:r>
                <a:rPr lang="fr-FR" sz="2400" b="1" baseline="-25000" dirty="0" smtClean="0">
                  <a:solidFill>
                    <a:schemeClr val="bg1"/>
                  </a:solidFill>
                  <a:latin typeface="Times New Roman" pitchFamily="18" charset="0"/>
                  <a:ea typeface="Arial" pitchFamily="34" charset="0"/>
                  <a:cs typeface="Arial" pitchFamily="34" charset="0"/>
                </a:rPr>
                <a:t>0 </a:t>
              </a:r>
              <a:r>
                <a:rPr lang="ar-DZ" sz="2400" b="1" baseline="-25000" dirty="0" smtClean="0">
                  <a:solidFill>
                    <a:schemeClr val="bg1"/>
                  </a:solidFill>
                  <a:latin typeface="Times New Roman" pitchFamily="18" charset="0"/>
                  <a:ea typeface="Arial" pitchFamily="34" charset="0"/>
                  <a:cs typeface="Arial" pitchFamily="34" charset="0"/>
                </a:rPr>
                <a:t> </a:t>
              </a:r>
              <a:r>
                <a:rPr lang="ar-DZ" sz="2400" b="1" dirty="0" smtClean="0">
                  <a:solidFill>
                    <a:schemeClr val="bg1"/>
                  </a:solidFill>
                  <a:latin typeface="Arial" pitchFamily="34" charset="0"/>
                  <a:ea typeface="Arial" pitchFamily="34" charset="0"/>
                  <a:cs typeface="Arial" pitchFamily="34" charset="0"/>
                </a:rPr>
                <a:t>ممثلة </a:t>
              </a: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في </a:t>
              </a: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التدفق النقدي </a:t>
              </a:r>
              <a:r>
                <a:rPr lang="fr-FR" sz="2400" b="1" dirty="0" smtClean="0">
                  <a:solidFill>
                    <a:schemeClr val="bg1"/>
                  </a:solidFill>
                  <a:latin typeface="Times New Roman" pitchFamily="18" charset="0"/>
                  <a:ea typeface="Arial" pitchFamily="34" charset="0"/>
                  <a:cs typeface="Times New Roman" pitchFamily="18" charset="0"/>
                </a:rPr>
                <a:t>CF</a:t>
              </a:r>
              <a:r>
                <a:rPr lang="fr-FR" sz="2400" b="1" baseline="-25000" dirty="0" smtClean="0">
                  <a:solidFill>
                    <a:schemeClr val="bg1"/>
                  </a:solidFill>
                  <a:latin typeface="Times New Roman" pitchFamily="18" charset="0"/>
                  <a:ea typeface="Arial" pitchFamily="34" charset="0"/>
                  <a:cs typeface="Times New Roman" pitchFamily="18" charset="0"/>
                </a:rPr>
                <a:t>0</a:t>
              </a:r>
              <a:r>
                <a:rPr lang="ar-DZ" sz="2400" b="1" baseline="-25000" dirty="0" smtClean="0">
                  <a:solidFill>
                    <a:schemeClr val="bg1"/>
                  </a:solidFill>
                  <a:latin typeface="Times New Roman" pitchFamily="18" charset="0"/>
                  <a:ea typeface="Arial" pitchFamily="34" charset="0"/>
                  <a:cs typeface="Times New Roman" pitchFamily="18" charset="0"/>
                </a:rPr>
                <a:t> </a:t>
              </a: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لسنة الإنشاء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0</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32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grpSp>
        <p:nvGrpSpPr>
          <p:cNvPr id="38" name="Groupe 37"/>
          <p:cNvGrpSpPr/>
          <p:nvPr/>
        </p:nvGrpSpPr>
        <p:grpSpPr>
          <a:xfrm>
            <a:off x="217474" y="5545921"/>
            <a:ext cx="8545526" cy="1235879"/>
            <a:chOff x="217474" y="4756582"/>
            <a:chExt cx="8545526" cy="1235879"/>
          </a:xfrm>
        </p:grpSpPr>
        <p:grpSp>
          <p:nvGrpSpPr>
            <p:cNvPr id="1043" name="Group 19"/>
            <p:cNvGrpSpPr>
              <a:grpSpLocks/>
            </p:cNvGrpSpPr>
            <p:nvPr/>
          </p:nvGrpSpPr>
          <p:grpSpPr bwMode="auto">
            <a:xfrm>
              <a:off x="217474" y="4756582"/>
              <a:ext cx="4578788" cy="1235879"/>
              <a:chOff x="539" y="2800"/>
              <a:chExt cx="4312" cy="1178"/>
            </a:xfrm>
          </p:grpSpPr>
          <p:sp>
            <p:nvSpPr>
              <p:cNvPr id="1044" name="Text Box 20"/>
              <p:cNvSpPr txBox="1">
                <a:spLocks noChangeArrowheads="1"/>
              </p:cNvSpPr>
              <p:nvPr/>
            </p:nvSpPr>
            <p:spPr bwMode="auto">
              <a:xfrm>
                <a:off x="3331" y="3390"/>
                <a:ext cx="928"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(1+i)</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n</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045" name="Text Box 21"/>
              <p:cNvSpPr txBox="1">
                <a:spLocks noChangeArrowheads="1"/>
              </p:cNvSpPr>
              <p:nvPr/>
            </p:nvSpPr>
            <p:spPr bwMode="auto">
              <a:xfrm>
                <a:off x="3421" y="3000"/>
                <a:ext cx="766"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VR</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n</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046" name="AutoShape 22"/>
              <p:cNvCxnSpPr>
                <a:cxnSpLocks noChangeShapeType="1"/>
              </p:cNvCxnSpPr>
              <p:nvPr/>
            </p:nvCxnSpPr>
            <p:spPr bwMode="auto">
              <a:xfrm>
                <a:off x="3373" y="3420"/>
                <a:ext cx="780" cy="0"/>
              </a:xfrm>
              <a:prstGeom prst="straightConnector1">
                <a:avLst/>
              </a:prstGeom>
              <a:noFill/>
              <a:ln w="38100">
                <a:solidFill>
                  <a:srgbClr val="000000"/>
                </a:solidFill>
                <a:round/>
                <a:headEnd/>
                <a:tailEnd/>
              </a:ln>
            </p:spPr>
          </p:cxnSp>
          <p:sp>
            <p:nvSpPr>
              <p:cNvPr id="1047" name="Text Box 23"/>
              <p:cNvSpPr txBox="1">
                <a:spLocks noChangeArrowheads="1"/>
              </p:cNvSpPr>
              <p:nvPr/>
            </p:nvSpPr>
            <p:spPr bwMode="auto">
              <a:xfrm>
                <a:off x="2883" y="3195"/>
                <a:ext cx="390"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1048" name="Text Box 24"/>
              <p:cNvSpPr txBox="1">
                <a:spLocks noChangeArrowheads="1"/>
              </p:cNvSpPr>
              <p:nvPr/>
            </p:nvSpPr>
            <p:spPr bwMode="auto">
              <a:xfrm>
                <a:off x="4306" y="3150"/>
                <a:ext cx="545" cy="45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 typeface="Times New Roman" pitchFamily="18" charset="0"/>
                  <a:buChar char="-"/>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I</a:t>
                </a:r>
                <a:r>
                  <a:rPr kumimoji="0" lang="fr-FR" sz="24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0</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1049" name="Text Box 25"/>
              <p:cNvSpPr txBox="1">
                <a:spLocks noChangeArrowheads="1"/>
              </p:cNvSpPr>
              <p:nvPr/>
            </p:nvSpPr>
            <p:spPr bwMode="auto">
              <a:xfrm>
                <a:off x="539" y="3150"/>
                <a:ext cx="1392" cy="45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VAN= ∑</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1050" name="Text Box 26"/>
              <p:cNvSpPr txBox="1">
                <a:spLocks noChangeArrowheads="1"/>
              </p:cNvSpPr>
              <p:nvPr/>
            </p:nvSpPr>
            <p:spPr bwMode="auto">
              <a:xfrm>
                <a:off x="1968" y="3405"/>
                <a:ext cx="878"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(1+i)</a:t>
                </a:r>
                <a:r>
                  <a:rPr kumimoji="0" lang="fr-FR" sz="2400" b="1" i="0" u="none" strike="noStrike" cap="none" normalizeH="0" baseline="30000" smtClean="0">
                    <a:ln>
                      <a:noFill/>
                    </a:ln>
                    <a:solidFill>
                      <a:schemeClr val="bg1"/>
                    </a:solidFill>
                    <a:effectLst/>
                    <a:latin typeface="Times New Roman" pitchFamily="18" charset="0"/>
                    <a:ea typeface="Arial" pitchFamily="34" charset="0"/>
                    <a:cs typeface="Arial" pitchFamily="34" charset="0"/>
                  </a:rPr>
                  <a:t>t</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1051" name="Text Box 27"/>
              <p:cNvSpPr txBox="1">
                <a:spLocks noChangeArrowheads="1"/>
              </p:cNvSpPr>
              <p:nvPr/>
            </p:nvSpPr>
            <p:spPr bwMode="auto">
              <a:xfrm>
                <a:off x="2028" y="3015"/>
                <a:ext cx="674"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CF</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t</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052" name="Text Box 28"/>
              <p:cNvSpPr txBox="1">
                <a:spLocks noChangeArrowheads="1"/>
              </p:cNvSpPr>
              <p:nvPr/>
            </p:nvSpPr>
            <p:spPr bwMode="auto">
              <a:xfrm>
                <a:off x="1259" y="3633"/>
                <a:ext cx="572" cy="34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t=1</a:t>
                </a:r>
                <a:endParaRPr kumimoji="0" lang="fr-FR" b="0" i="0" u="none" strike="noStrike" cap="none" normalizeH="0" baseline="0" dirty="0" smtClean="0">
                  <a:ln>
                    <a:noFill/>
                  </a:ln>
                  <a:solidFill>
                    <a:schemeClr val="bg1"/>
                  </a:solidFill>
                  <a:effectLst/>
                  <a:latin typeface="Arial" pitchFamily="34" charset="0"/>
                  <a:cs typeface="Arial" pitchFamily="34" charset="0"/>
                </a:endParaRPr>
              </a:p>
            </p:txBody>
          </p:sp>
          <p:sp>
            <p:nvSpPr>
              <p:cNvPr id="1053" name="Text Box 29"/>
              <p:cNvSpPr txBox="1">
                <a:spLocks noChangeArrowheads="1"/>
              </p:cNvSpPr>
              <p:nvPr/>
            </p:nvSpPr>
            <p:spPr bwMode="auto">
              <a:xfrm>
                <a:off x="1390" y="2800"/>
                <a:ext cx="305" cy="30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n</a:t>
                </a:r>
                <a:endParaRPr kumimoji="0" lang="fr-FR"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054" name="AutoShape 30"/>
              <p:cNvCxnSpPr>
                <a:cxnSpLocks noChangeShapeType="1"/>
              </p:cNvCxnSpPr>
              <p:nvPr/>
            </p:nvCxnSpPr>
            <p:spPr bwMode="auto">
              <a:xfrm>
                <a:off x="1980" y="3435"/>
                <a:ext cx="780" cy="0"/>
              </a:xfrm>
              <a:prstGeom prst="straightConnector1">
                <a:avLst/>
              </a:prstGeom>
              <a:noFill/>
              <a:ln w="38100">
                <a:solidFill>
                  <a:srgbClr val="000000"/>
                </a:solidFill>
                <a:round/>
                <a:headEnd/>
                <a:tailEnd/>
              </a:ln>
            </p:spPr>
          </p:cxnSp>
        </p:grpSp>
        <p:sp>
          <p:nvSpPr>
            <p:cNvPr id="1055" name="Text Box 31"/>
            <p:cNvSpPr txBox="1">
              <a:spLocks noChangeArrowheads="1"/>
            </p:cNvSpPr>
            <p:nvPr/>
          </p:nvSpPr>
          <p:spPr bwMode="auto">
            <a:xfrm>
              <a:off x="5029200" y="4953000"/>
              <a:ext cx="3733800" cy="8382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r" rtl="1" fontAlgn="base">
                <a:spcBef>
                  <a:spcPct val="0"/>
                </a:spcBef>
                <a:spcAft>
                  <a:spcPct val="0"/>
                </a:spcAf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فصل القيمة المتقية</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VR</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n</a:t>
              </a:r>
              <a:r>
                <a:rPr kumimoji="0" lang="ar-DZ" sz="2400" b="1" i="0" u="none" strike="noStrike" cap="none" normalizeH="0" baseline="-25000" dirty="0" smtClean="0">
                  <a:ln>
                    <a:noFill/>
                  </a:ln>
                  <a:solidFill>
                    <a:schemeClr val="bg1"/>
                  </a:solidFill>
                  <a:effectLst/>
                  <a:latin typeface="Arial" pitchFamily="34" charset="0"/>
                  <a:ea typeface="Arial" pitchFamily="34" charset="0"/>
                  <a:cs typeface="Arial" pitchFamily="34" charset="0"/>
                </a:rPr>
                <a:t> </a:t>
              </a: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عن التدفق النقدي </a:t>
              </a:r>
              <a:r>
                <a:rPr lang="fr-FR" sz="2400" b="1" dirty="0" err="1" smtClean="0">
                  <a:solidFill>
                    <a:schemeClr val="bg1"/>
                  </a:solidFill>
                  <a:latin typeface="Times New Roman" pitchFamily="18" charset="0"/>
                  <a:ea typeface="Arial" pitchFamily="34" charset="0"/>
                  <a:cs typeface="Times New Roman" pitchFamily="18" charset="0"/>
                </a:rPr>
                <a:t>CF</a:t>
              </a:r>
              <a:r>
                <a:rPr lang="fr-FR" sz="2400" b="1" baseline="-25000" dirty="0" err="1" smtClean="0">
                  <a:solidFill>
                    <a:schemeClr val="bg1"/>
                  </a:solidFill>
                  <a:latin typeface="Times New Roman" pitchFamily="18" charset="0"/>
                  <a:ea typeface="Arial" pitchFamily="34" charset="0"/>
                  <a:cs typeface="Times New Roman" pitchFamily="18" charset="0"/>
                </a:rPr>
                <a:t>n</a:t>
              </a: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 للسنة الأخيرة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n</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32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grpSp>
        <p:nvGrpSpPr>
          <p:cNvPr id="39" name="Group 7"/>
          <p:cNvGrpSpPr>
            <a:grpSpLocks/>
          </p:cNvGrpSpPr>
          <p:nvPr/>
        </p:nvGrpSpPr>
        <p:grpSpPr bwMode="auto">
          <a:xfrm>
            <a:off x="304800" y="914144"/>
            <a:ext cx="3429697" cy="1142998"/>
            <a:chOff x="5052" y="3562"/>
            <a:chExt cx="2416" cy="888"/>
          </a:xfrm>
          <a:solidFill>
            <a:srgbClr val="FFFF00"/>
          </a:solidFill>
        </p:grpSpPr>
        <p:sp>
          <p:nvSpPr>
            <p:cNvPr id="40" name="Zone de texte 2"/>
            <p:cNvSpPr txBox="1">
              <a:spLocks noChangeArrowheads="1"/>
            </p:cNvSpPr>
            <p:nvPr/>
          </p:nvSpPr>
          <p:spPr bwMode="auto">
            <a:xfrm>
              <a:off x="5052" y="3772"/>
              <a:ext cx="731" cy="382"/>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1" name="Zone de texte 2"/>
            <p:cNvSpPr txBox="1">
              <a:spLocks noChangeArrowheads="1"/>
            </p:cNvSpPr>
            <p:nvPr/>
          </p:nvSpPr>
          <p:spPr bwMode="auto">
            <a:xfrm>
              <a:off x="5744" y="4156"/>
              <a:ext cx="401" cy="294"/>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t=1</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2" name="Zone de texte 2"/>
            <p:cNvSpPr txBox="1">
              <a:spLocks noChangeArrowheads="1"/>
            </p:cNvSpPr>
            <p:nvPr/>
          </p:nvSpPr>
          <p:spPr bwMode="auto">
            <a:xfrm>
              <a:off x="5803" y="3562"/>
              <a:ext cx="172" cy="257"/>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n</a:t>
              </a:r>
              <a:endParaRPr kumimoji="0" lang="fr-FR"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3" name="Zone de texte 2"/>
            <p:cNvSpPr txBox="1">
              <a:spLocks noChangeArrowheads="1"/>
            </p:cNvSpPr>
            <p:nvPr/>
          </p:nvSpPr>
          <p:spPr bwMode="auto">
            <a:xfrm>
              <a:off x="5723" y="3776"/>
              <a:ext cx="1745" cy="435"/>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el-GR" sz="3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Σ</a:t>
              </a:r>
              <a:r>
                <a:rPr kumimoji="0" lang="el-GR" sz="2400" b="1" i="0" u="none" strike="noStrike" cap="none" normalizeH="0" baseline="0" noProof="1" smtClean="0">
                  <a:ln>
                    <a:noFill/>
                  </a:ln>
                  <a:solidFill>
                    <a:schemeClr val="bg1"/>
                  </a:solidFill>
                  <a:effectLst/>
                  <a:latin typeface="Times New Roman" pitchFamily="18" charset="0"/>
                  <a:ea typeface="Arial" pitchFamily="34" charset="0"/>
                  <a:cs typeface="Times New Roman" pitchFamily="18" charset="0"/>
                </a:rPr>
                <a:t>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CF</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t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(1+i)</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-t</a:t>
              </a:r>
              <a:r>
                <a:rPr lang="fr-FR" sz="2400" b="1" dirty="0" smtClean="0">
                  <a:solidFill>
                    <a:schemeClr val="bg1"/>
                  </a:solidFill>
                  <a:latin typeface="Times New Roman" pitchFamily="18" charset="0"/>
                  <a:ea typeface="Arial" pitchFamily="34" charset="0"/>
                  <a:cs typeface="Times New Roman" pitchFamily="18" charset="0"/>
                </a:rPr>
                <a:t> </a:t>
              </a:r>
              <a:r>
                <a:rPr lang="ar-DZ" sz="2400" b="1" dirty="0" smtClean="0">
                  <a:solidFill>
                    <a:schemeClr val="bg1"/>
                  </a:solidFill>
                  <a:latin typeface="Times New Roman" pitchFamily="18" charset="0"/>
                  <a:ea typeface="Arial" pitchFamily="34" charset="0"/>
                  <a:cs typeface="Times New Roman" pitchFamily="18" charset="0"/>
                </a:rPr>
                <a:t> </a:t>
              </a:r>
              <a:r>
                <a:rPr lang="ar-SA" sz="2400" b="1" dirty="0" smtClean="0">
                  <a:solidFill>
                    <a:schemeClr val="bg1"/>
                  </a:solidFill>
                  <a:latin typeface="Times New Roman" pitchFamily="18" charset="0"/>
                  <a:ea typeface="Arial" pitchFamily="34" charset="0"/>
                  <a:cs typeface="Times New Roman" pitchFamily="18" charset="0"/>
                </a:rPr>
                <a:t>ـــ</a:t>
              </a:r>
              <a:r>
                <a:rPr lang="fr-FR" sz="2400" b="1" dirty="0" smtClean="0">
                  <a:solidFill>
                    <a:schemeClr val="bg1"/>
                  </a:solidFill>
                  <a:latin typeface="Times New Roman" pitchFamily="18" charset="0"/>
                  <a:ea typeface="Arial" pitchFamily="34" charset="0"/>
                  <a:cs typeface="Times New Roman" pitchFamily="18" charset="0"/>
                </a:rPr>
                <a:t>I</a:t>
              </a:r>
              <a:r>
                <a:rPr lang="fr-FR" sz="2400" b="1" baseline="-25000" dirty="0" smtClean="0">
                  <a:solidFill>
                    <a:schemeClr val="bg1"/>
                  </a:solidFill>
                  <a:latin typeface="Times New Roman" pitchFamily="18" charset="0"/>
                  <a:ea typeface="Arial" pitchFamily="34" charset="0"/>
                  <a:cs typeface="Times New Roman" pitchFamily="18" charset="0"/>
                </a:rPr>
                <a:t>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1"/>
          <p:cNvSpPr>
            <a:spLocks noChangeArrowheads="1"/>
          </p:cNvSpPr>
          <p:nvPr/>
        </p:nvSpPr>
        <p:spPr bwMode="auto">
          <a:xfrm>
            <a:off x="228600" y="762000"/>
            <a:ext cx="8534400" cy="187743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Low" defTabSz="914400" rtl="1" eaLnBrk="0" fontAlgn="base" latinLnBrk="0" hangingPunct="0">
              <a:lnSpc>
                <a:spcPct val="100000"/>
              </a:lnSpc>
              <a:spcBef>
                <a:spcPct val="0"/>
              </a:spcBef>
              <a:spcAft>
                <a:spcPct val="0"/>
              </a:spcAft>
              <a:buClrTx/>
              <a:buSzTx/>
              <a:buFontTx/>
              <a:buNone/>
              <a:tabLst>
                <a:tab pos="161925" algn="r"/>
              </a:tabLst>
            </a:pPr>
            <a:r>
              <a:rPr kumimoji="0" lang="ar-DZ" sz="3200" b="1" i="0" u="none" strike="noStrike" cap="none" normalizeH="0" baseline="0" dirty="0" smtClean="0">
                <a:ln>
                  <a:noFill/>
                </a:ln>
                <a:solidFill>
                  <a:srgbClr val="FF0000"/>
                </a:solidFill>
                <a:effectLst/>
                <a:latin typeface="Simplified Arabic"/>
                <a:ea typeface="Calibri" pitchFamily="34" charset="0"/>
                <a:cs typeface="Arial" pitchFamily="34" charset="0"/>
              </a:rPr>
              <a:t>ملاحظة: </a:t>
            </a:r>
          </a:p>
          <a:p>
            <a:pPr marL="0" marR="0" lvl="0" indent="228600" algn="justLow" defTabSz="914400" rtl="1" eaLnBrk="0" fontAlgn="base" latinLnBrk="0" hangingPunct="0">
              <a:lnSpc>
                <a:spcPct val="100000"/>
              </a:lnSpc>
              <a:spcBef>
                <a:spcPct val="0"/>
              </a:spcBef>
              <a:spcAft>
                <a:spcPct val="0"/>
              </a:spcAft>
              <a:buClrTx/>
              <a:buSzTx/>
              <a:buFontTx/>
              <a:buNone/>
              <a:tabLst>
                <a:tab pos="161925" algn="r"/>
              </a:tabLst>
            </a:pPr>
            <a:r>
              <a:rPr kumimoji="0" lang="ar-DZ" sz="2800" b="1" i="0" u="none" strike="noStrike" cap="none" normalizeH="0" baseline="0" dirty="0" smtClean="0">
                <a:ln>
                  <a:noFill/>
                </a:ln>
                <a:solidFill>
                  <a:schemeClr val="bg1"/>
                </a:solidFill>
                <a:effectLst/>
                <a:latin typeface="Simplified Arabic"/>
                <a:ea typeface="Calibri" pitchFamily="34" charset="0"/>
                <a:cs typeface="Arial" pitchFamily="34" charset="0"/>
              </a:rPr>
              <a:t>صافي القيمة الحالية موجب يعني أن المؤسسة</a:t>
            </a:r>
            <a:r>
              <a:rPr kumimoji="0" lang="ar-DZ" sz="2800" b="1" i="0" u="none" strike="noStrike" cap="none" normalizeH="0" dirty="0" smtClean="0">
                <a:ln>
                  <a:noFill/>
                </a:ln>
                <a:solidFill>
                  <a:schemeClr val="bg1"/>
                </a:solidFill>
                <a:effectLst/>
                <a:latin typeface="Simplified Arabic"/>
                <a:ea typeface="Calibri" pitchFamily="34" charset="0"/>
                <a:cs typeface="Arial" pitchFamily="34" charset="0"/>
              </a:rPr>
              <a:t> ا</a:t>
            </a:r>
            <a:r>
              <a:rPr kumimoji="0" lang="ar-DZ" sz="2800" b="1" i="0" u="none" strike="noStrike" cap="none" normalizeH="0" baseline="0" dirty="0" smtClean="0">
                <a:ln>
                  <a:noFill/>
                </a:ln>
                <a:solidFill>
                  <a:schemeClr val="bg1"/>
                </a:solidFill>
                <a:effectLst/>
                <a:latin typeface="Simplified Arabic"/>
                <a:ea typeface="Calibri" pitchFamily="34" charset="0"/>
                <a:cs typeface="Arial" pitchFamily="34" charset="0"/>
              </a:rPr>
              <a:t>ستطاعت: استرداد المبلغ المستثمر، تغطية</a:t>
            </a:r>
            <a:r>
              <a:rPr kumimoji="0" lang="ar-DZ" sz="2800" b="1" i="0" u="none" strike="noStrike" cap="none" normalizeH="0" dirty="0" smtClean="0">
                <a:ln>
                  <a:noFill/>
                </a:ln>
                <a:solidFill>
                  <a:schemeClr val="bg1"/>
                </a:solidFill>
                <a:effectLst/>
                <a:latin typeface="Simplified Arabic"/>
                <a:ea typeface="Calibri" pitchFamily="34" charset="0"/>
                <a:cs typeface="Arial" pitchFamily="34" charset="0"/>
              </a:rPr>
              <a:t> </a:t>
            </a:r>
            <a:r>
              <a:rPr kumimoji="0" lang="ar-DZ" sz="2800" b="1" i="0" u="none" strike="noStrike" cap="none" normalizeH="0" baseline="0" dirty="0" smtClean="0">
                <a:ln>
                  <a:noFill/>
                </a:ln>
                <a:solidFill>
                  <a:schemeClr val="bg1"/>
                </a:solidFill>
                <a:effectLst/>
                <a:latin typeface="Simplified Arabic"/>
                <a:ea typeface="Calibri" pitchFamily="34" charset="0"/>
                <a:cs typeface="Arial" pitchFamily="34" charset="0"/>
              </a:rPr>
              <a:t>تكلفة التمويل، وتحقيق ربح فائضا يساوي صافي القيمة الحالية.</a:t>
            </a:r>
            <a:endParaRPr kumimoji="0" lang="ar-DZ"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29" name="Rectangle 2"/>
          <p:cNvSpPr>
            <a:spLocks noChangeArrowheads="1"/>
          </p:cNvSpPr>
          <p:nvPr/>
        </p:nvSpPr>
        <p:spPr bwMode="auto">
          <a:xfrm>
            <a:off x="6248400" y="3124200"/>
            <a:ext cx="25146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قاعدة القرار</a:t>
            </a:r>
            <a:r>
              <a:rPr lang="ar-DZ" sz="2800" b="1" dirty="0" smtClean="0">
                <a:solidFill>
                  <a:srgbClr val="FF0000"/>
                </a:solidFill>
                <a:latin typeface="Times New Roman" pitchFamily="18" charset="0"/>
                <a:ea typeface="Calibri" pitchFamily="34" charset="0"/>
                <a:cs typeface="Times New Roman" pitchFamily="18" charset="0"/>
              </a:rPr>
              <a:t>:</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31" name="Rectangle 2"/>
          <p:cNvSpPr>
            <a:spLocks noChangeArrowheads="1"/>
          </p:cNvSpPr>
          <p:nvPr/>
        </p:nvSpPr>
        <p:spPr bwMode="auto">
          <a:xfrm>
            <a:off x="152400" y="3998893"/>
            <a:ext cx="86106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حالة مشروع واحد أو مشاريع مستقلة: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اختيار المشروع ذو</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VAN </a:t>
            </a:r>
            <a:r>
              <a:rPr lang="ar-DZ" sz="2800" b="1" dirty="0" smtClean="0">
                <a:solidFill>
                  <a:schemeClr val="bg1"/>
                </a:solidFill>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موجبة.</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2" name="Rectangle 2"/>
          <p:cNvSpPr>
            <a:spLocks noChangeArrowheads="1"/>
          </p:cNvSpPr>
          <p:nvPr/>
        </p:nvSpPr>
        <p:spPr bwMode="auto">
          <a:xfrm>
            <a:off x="381000" y="4734580"/>
            <a:ext cx="8382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حالة مشاريع مانعة تبادليا</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اختيار المشروع ذو قيمة</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VAN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الأكبر</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3414333" y="228600"/>
            <a:ext cx="5471177"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حالة تدفقات نقدية منتظمة: مشروع</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a:t>
            </a:r>
            <a:endParaRPr kumimoji="0" lang="fr-FR" sz="3200" b="0"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nvGrpSpPr>
          <p:cNvPr id="41" name="Groupe 40"/>
          <p:cNvGrpSpPr/>
          <p:nvPr/>
        </p:nvGrpSpPr>
        <p:grpSpPr>
          <a:xfrm>
            <a:off x="381000" y="914400"/>
            <a:ext cx="4451321" cy="990508"/>
            <a:chOff x="381000" y="914400"/>
            <a:chExt cx="4451321" cy="990508"/>
          </a:xfrm>
        </p:grpSpPr>
        <p:grpSp>
          <p:nvGrpSpPr>
            <p:cNvPr id="105474" name="Group 2"/>
            <p:cNvGrpSpPr>
              <a:grpSpLocks/>
            </p:cNvGrpSpPr>
            <p:nvPr/>
          </p:nvGrpSpPr>
          <p:grpSpPr bwMode="auto">
            <a:xfrm>
              <a:off x="381000" y="914400"/>
              <a:ext cx="4451321" cy="990508"/>
              <a:chOff x="442" y="4640"/>
              <a:chExt cx="3339" cy="766"/>
            </a:xfrm>
            <a:solidFill>
              <a:srgbClr val="FFFF00"/>
            </a:solidFill>
          </p:grpSpPr>
          <p:sp>
            <p:nvSpPr>
              <p:cNvPr id="105475" name="Zone de texte 2"/>
              <p:cNvSpPr txBox="1">
                <a:spLocks noChangeArrowheads="1"/>
              </p:cNvSpPr>
              <p:nvPr/>
            </p:nvSpPr>
            <p:spPr bwMode="auto">
              <a:xfrm>
                <a:off x="442" y="4802"/>
                <a:ext cx="1315" cy="427"/>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lang="fr-FR" sz="2800" b="1" dirty="0" smtClean="0">
                    <a:solidFill>
                      <a:schemeClr val="bg1"/>
                    </a:solidFill>
                    <a:latin typeface="Times New Roman" pitchFamily="18" charset="0"/>
                    <a:ea typeface="Arial" pitchFamily="34" charset="0"/>
                    <a:cs typeface="Times New Roman" pitchFamily="18" charset="0"/>
                  </a:rPr>
                  <a:t> CF </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5477" name="Zone de texte 2"/>
              <p:cNvSpPr txBox="1">
                <a:spLocks noChangeArrowheads="1"/>
              </p:cNvSpPr>
              <p:nvPr/>
            </p:nvSpPr>
            <p:spPr bwMode="auto">
              <a:xfrm>
                <a:off x="1744" y="4640"/>
                <a:ext cx="1441" cy="412"/>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(1+i) </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 n</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5478" name="Zone de texte 2"/>
              <p:cNvSpPr txBox="1">
                <a:spLocks noChangeArrowheads="1"/>
              </p:cNvSpPr>
              <p:nvPr/>
            </p:nvSpPr>
            <p:spPr bwMode="auto">
              <a:xfrm>
                <a:off x="2385" y="5045"/>
                <a:ext cx="318" cy="361"/>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5480" name="Zone de texte 2"/>
              <p:cNvSpPr txBox="1">
                <a:spLocks noChangeArrowheads="1"/>
              </p:cNvSpPr>
              <p:nvPr/>
            </p:nvSpPr>
            <p:spPr bwMode="auto">
              <a:xfrm>
                <a:off x="3210" y="4793"/>
                <a:ext cx="571" cy="436"/>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125413" lvl="0" indent="0" algn="l" defTabSz="914400" rtl="0" eaLnBrk="1" fontAlgn="base" latinLnBrk="0" hangingPunct="1">
                  <a:lnSpc>
                    <a:spcPct val="100000"/>
                  </a:lnSpc>
                  <a:spcBef>
                    <a:spcPct val="0"/>
                  </a:spcBef>
                  <a:spcAft>
                    <a:spcPts val="1000"/>
                  </a:spcAft>
                  <a:buClrTx/>
                  <a:buSzTx/>
                  <a:buFont typeface="Times New Roman" pitchFamily="18" charset="0"/>
                  <a:buChar char="-"/>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cxnSp>
          <p:nvCxnSpPr>
            <p:cNvPr id="13" name="Connecteur droit 12"/>
            <p:cNvCxnSpPr/>
            <p:nvPr/>
          </p:nvCxnSpPr>
          <p:spPr>
            <a:xfrm>
              <a:off x="2133600" y="1447800"/>
              <a:ext cx="19812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4" name="Groupe 23"/>
          <p:cNvGrpSpPr/>
          <p:nvPr/>
        </p:nvGrpSpPr>
        <p:grpSpPr>
          <a:xfrm>
            <a:off x="457200" y="2057400"/>
            <a:ext cx="6562730" cy="888999"/>
            <a:chOff x="914729" y="2210296"/>
            <a:chExt cx="6562730" cy="888999"/>
          </a:xfrm>
        </p:grpSpPr>
        <p:grpSp>
          <p:nvGrpSpPr>
            <p:cNvPr id="105481" name="Group 9"/>
            <p:cNvGrpSpPr>
              <a:grpSpLocks/>
            </p:cNvGrpSpPr>
            <p:nvPr/>
          </p:nvGrpSpPr>
          <p:grpSpPr bwMode="auto">
            <a:xfrm>
              <a:off x="914729" y="2210296"/>
              <a:ext cx="6562730" cy="888999"/>
              <a:chOff x="4461" y="4596"/>
              <a:chExt cx="4067" cy="707"/>
            </a:xfrm>
          </p:grpSpPr>
          <p:sp>
            <p:nvSpPr>
              <p:cNvPr id="105482" name="Zone de texte 2"/>
              <p:cNvSpPr txBox="1">
                <a:spLocks noChangeArrowheads="1"/>
              </p:cNvSpPr>
              <p:nvPr/>
            </p:nvSpPr>
            <p:spPr bwMode="auto">
              <a:xfrm>
                <a:off x="4461" y="4786"/>
                <a:ext cx="1133" cy="35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A</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r>
                  <a:rPr lang="fr-FR" sz="2400" b="1" dirty="0" smtClean="0">
                    <a:solidFill>
                      <a:schemeClr val="bg1"/>
                    </a:solidFill>
                    <a:latin typeface="Times New Roman" pitchFamily="18" charset="0"/>
                    <a:ea typeface="Arial" pitchFamily="34" charset="0"/>
                    <a:cs typeface="Times New Roman" pitchFamily="18" charset="0"/>
                  </a:rPr>
                  <a:t> 1100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5484" name="Zone de texte 2"/>
              <p:cNvSpPr txBox="1">
                <a:spLocks noChangeArrowheads="1"/>
              </p:cNvSpPr>
              <p:nvPr/>
            </p:nvSpPr>
            <p:spPr bwMode="auto">
              <a:xfrm>
                <a:off x="5603" y="4596"/>
                <a:ext cx="1219" cy="37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(1+0.1) </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- 5</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5486" name="Zone de texte 2"/>
              <p:cNvSpPr txBox="1">
                <a:spLocks noChangeArrowheads="1"/>
              </p:cNvSpPr>
              <p:nvPr/>
            </p:nvSpPr>
            <p:spPr bwMode="auto">
              <a:xfrm>
                <a:off x="6869" y="4738"/>
                <a:ext cx="1659" cy="36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R="125413" fontAlgn="base">
                  <a:spcBef>
                    <a:spcPct val="0"/>
                  </a:spcBef>
                  <a:spcAft>
                    <a:spcPts val="1000"/>
                  </a:spcAft>
                  <a:buFont typeface="Times New Roman" pitchFamily="18" charset="0"/>
                  <a:buChar char="-"/>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3000</a:t>
                </a:r>
                <a:r>
                  <a:rPr lang="fr-FR" sz="2400" b="1" dirty="0" smtClean="0">
                    <a:solidFill>
                      <a:schemeClr val="bg1"/>
                    </a:solidFill>
                    <a:latin typeface="Times New Roman" pitchFamily="18" charset="0"/>
                    <a:ea typeface="Arial" pitchFamily="34" charset="0"/>
                    <a:cs typeface="Times New Roman" pitchFamily="18" charset="0"/>
                  </a:rPr>
                  <a:t>= 1169.86&gt; 0</a:t>
                </a:r>
                <a:endParaRPr lang="fr-FR" sz="2400" dirty="0" smtClean="0">
                  <a:solidFill>
                    <a:schemeClr val="bg1"/>
                  </a:solidFill>
                  <a:latin typeface="Times New Roman" pitchFamily="18" charset="0"/>
                  <a:cs typeface="Times New Roman" pitchFamily="18" charset="0"/>
                </a:endParaRPr>
              </a:p>
              <a:p>
                <a:pPr marL="0" marR="125413" lvl="0" indent="0" algn="l" defTabSz="914400" rtl="0" eaLnBrk="1" fontAlgn="base" latinLnBrk="0" hangingPunct="1">
                  <a:lnSpc>
                    <a:spcPct val="100000"/>
                  </a:lnSpc>
                  <a:spcBef>
                    <a:spcPct val="0"/>
                  </a:spcBef>
                  <a:spcAft>
                    <a:spcPts val="1000"/>
                  </a:spcAft>
                  <a:buClrTx/>
                  <a:buSzTx/>
                  <a:buFont typeface="Times New Roman" pitchFamily="18" charset="0"/>
                  <a:buChar char="-"/>
                  <a:tabLst/>
                </a:pP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5488" name="Zone de texte 2"/>
              <p:cNvSpPr txBox="1">
                <a:spLocks noChangeArrowheads="1"/>
              </p:cNvSpPr>
              <p:nvPr/>
            </p:nvSpPr>
            <p:spPr bwMode="auto">
              <a:xfrm>
                <a:off x="6053" y="4989"/>
                <a:ext cx="557" cy="31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0.10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cxnSp>
          <p:nvCxnSpPr>
            <p:cNvPr id="23" name="Connecteur droit 22"/>
            <p:cNvCxnSpPr/>
            <p:nvPr/>
          </p:nvCxnSpPr>
          <p:spPr>
            <a:xfrm>
              <a:off x="2743200" y="2667000"/>
              <a:ext cx="20574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05489" name="Rectangle 17"/>
          <p:cNvSpPr>
            <a:spLocks noChangeArrowheads="1"/>
          </p:cNvSpPr>
          <p:nvPr/>
        </p:nvSpPr>
        <p:spPr bwMode="auto">
          <a:xfrm>
            <a:off x="4576225" y="2895600"/>
            <a:ext cx="4415375"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بما أن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VAN</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موجبة، فالمشروع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مقبول</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ar-DZ"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7" name="Rectangle 26"/>
          <p:cNvSpPr>
            <a:spLocks noChangeArrowheads="1"/>
          </p:cNvSpPr>
          <p:nvPr/>
        </p:nvSpPr>
        <p:spPr bwMode="auto">
          <a:xfrm>
            <a:off x="2923196" y="3429000"/>
            <a:ext cx="5900783"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حالة تدفقات نقدية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غير </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منتظمة: مشروع</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B</a:t>
            </a:r>
            <a:endParaRPr kumimoji="0" lang="fr-FR" sz="3200" b="0"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nvGrpSpPr>
          <p:cNvPr id="105490" name="Group 18"/>
          <p:cNvGrpSpPr>
            <a:grpSpLocks/>
          </p:cNvGrpSpPr>
          <p:nvPr/>
        </p:nvGrpSpPr>
        <p:grpSpPr bwMode="auto">
          <a:xfrm>
            <a:off x="76200" y="4102098"/>
            <a:ext cx="9067988" cy="850649"/>
            <a:chOff x="1598" y="5690"/>
            <a:chExt cx="8444" cy="790"/>
          </a:xfrm>
        </p:grpSpPr>
        <p:sp>
          <p:nvSpPr>
            <p:cNvPr id="105491" name="Zone de texte 2"/>
            <p:cNvSpPr txBox="1">
              <a:spLocks noChangeArrowheads="1"/>
            </p:cNvSpPr>
            <p:nvPr/>
          </p:nvSpPr>
          <p:spPr bwMode="auto">
            <a:xfrm>
              <a:off x="1598" y="5879"/>
              <a:ext cx="993"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0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B</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5492" name="Zone de texte 2"/>
            <p:cNvSpPr txBox="1">
              <a:spLocks noChangeArrowheads="1"/>
            </p:cNvSpPr>
            <p:nvPr/>
          </p:nvSpPr>
          <p:spPr bwMode="auto">
            <a:xfrm>
              <a:off x="2669" y="5720"/>
              <a:ext cx="675" cy="33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300</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5493" name="Zone de texte 2"/>
            <p:cNvSpPr txBox="1">
              <a:spLocks noChangeArrowheads="1"/>
            </p:cNvSpPr>
            <p:nvPr/>
          </p:nvSpPr>
          <p:spPr bwMode="auto">
            <a:xfrm>
              <a:off x="2622" y="6086"/>
              <a:ext cx="750" cy="39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1,10</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1</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5494" name="Zone de texte 2"/>
            <p:cNvSpPr txBox="1">
              <a:spLocks noChangeArrowheads="1"/>
            </p:cNvSpPr>
            <p:nvPr/>
          </p:nvSpPr>
          <p:spPr bwMode="auto">
            <a:xfrm>
              <a:off x="3758" y="5714"/>
              <a:ext cx="675"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500</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5495" name="Zone de texte 2"/>
            <p:cNvSpPr txBox="1">
              <a:spLocks noChangeArrowheads="1"/>
            </p:cNvSpPr>
            <p:nvPr/>
          </p:nvSpPr>
          <p:spPr bwMode="auto">
            <a:xfrm>
              <a:off x="3712" y="6101"/>
              <a:ext cx="724" cy="37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1,10</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2</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5496" name="Zone de texte 2"/>
            <p:cNvSpPr txBox="1">
              <a:spLocks noChangeArrowheads="1"/>
            </p:cNvSpPr>
            <p:nvPr/>
          </p:nvSpPr>
          <p:spPr bwMode="auto">
            <a:xfrm>
              <a:off x="4826" y="5702"/>
              <a:ext cx="675"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800</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5497" name="Zone de texte 2"/>
            <p:cNvSpPr txBox="1">
              <a:spLocks noChangeArrowheads="1"/>
            </p:cNvSpPr>
            <p:nvPr/>
          </p:nvSpPr>
          <p:spPr bwMode="auto">
            <a:xfrm>
              <a:off x="4814" y="6071"/>
              <a:ext cx="758" cy="40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1,10</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3</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5498" name="Zone de texte 2"/>
            <p:cNvSpPr txBox="1">
              <a:spLocks noChangeArrowheads="1"/>
            </p:cNvSpPr>
            <p:nvPr/>
          </p:nvSpPr>
          <p:spPr bwMode="auto">
            <a:xfrm>
              <a:off x="5901" y="6056"/>
              <a:ext cx="735" cy="42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1,10</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4</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5499" name="Zone de texte 2"/>
            <p:cNvSpPr txBox="1">
              <a:spLocks noChangeArrowheads="1"/>
            </p:cNvSpPr>
            <p:nvPr/>
          </p:nvSpPr>
          <p:spPr bwMode="auto">
            <a:xfrm>
              <a:off x="7083" y="5705"/>
              <a:ext cx="759"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2800</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5500" name="Zone de texte 2"/>
            <p:cNvSpPr txBox="1">
              <a:spLocks noChangeArrowheads="1"/>
            </p:cNvSpPr>
            <p:nvPr/>
          </p:nvSpPr>
          <p:spPr bwMode="auto">
            <a:xfrm>
              <a:off x="7067" y="6056"/>
              <a:ext cx="704" cy="42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1,10</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5</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5501" name="Zone de texte 2"/>
            <p:cNvSpPr txBox="1">
              <a:spLocks noChangeArrowheads="1"/>
            </p:cNvSpPr>
            <p:nvPr/>
          </p:nvSpPr>
          <p:spPr bwMode="auto">
            <a:xfrm>
              <a:off x="3372" y="5870"/>
              <a:ext cx="390" cy="39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a:t>
              </a:r>
              <a:endParaRPr kumimoji="0" lang="fr-FR" sz="20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105502" name="Zone de texte 2"/>
            <p:cNvSpPr txBox="1">
              <a:spLocks noChangeArrowheads="1"/>
            </p:cNvSpPr>
            <p:nvPr/>
          </p:nvSpPr>
          <p:spPr bwMode="auto">
            <a:xfrm>
              <a:off x="4433" y="5870"/>
              <a:ext cx="390" cy="39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5503" name="Zone de texte 2"/>
            <p:cNvSpPr txBox="1">
              <a:spLocks noChangeArrowheads="1"/>
            </p:cNvSpPr>
            <p:nvPr/>
          </p:nvSpPr>
          <p:spPr bwMode="auto">
            <a:xfrm>
              <a:off x="6667" y="5897"/>
              <a:ext cx="466" cy="32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5504" name="Connecteur droit 415"/>
            <p:cNvSpPr>
              <a:spLocks noChangeShapeType="1"/>
            </p:cNvSpPr>
            <p:nvPr/>
          </p:nvSpPr>
          <p:spPr bwMode="auto">
            <a:xfrm>
              <a:off x="2591" y="6092"/>
              <a:ext cx="750"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pPr algn="ctr"/>
              <a:endParaRPr lang="fr-FR" sz="2000">
                <a:solidFill>
                  <a:schemeClr val="bg1"/>
                </a:solidFill>
                <a:latin typeface="Times New Roman" pitchFamily="18" charset="0"/>
                <a:cs typeface="Times New Roman" pitchFamily="18" charset="0"/>
              </a:endParaRPr>
            </a:p>
          </p:txBody>
        </p:sp>
        <p:sp>
          <p:nvSpPr>
            <p:cNvPr id="105505" name="Connecteur droit 416"/>
            <p:cNvSpPr>
              <a:spLocks noChangeShapeType="1"/>
            </p:cNvSpPr>
            <p:nvPr/>
          </p:nvSpPr>
          <p:spPr bwMode="auto">
            <a:xfrm>
              <a:off x="3656" y="6077"/>
              <a:ext cx="750"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pPr algn="ctr"/>
              <a:endParaRPr lang="fr-FR" sz="2000">
                <a:solidFill>
                  <a:schemeClr val="bg1"/>
                </a:solidFill>
                <a:latin typeface="Times New Roman" pitchFamily="18" charset="0"/>
                <a:cs typeface="Times New Roman" pitchFamily="18" charset="0"/>
              </a:endParaRPr>
            </a:p>
          </p:txBody>
        </p:sp>
        <p:sp>
          <p:nvSpPr>
            <p:cNvPr id="105506" name="Connecteur droit 417"/>
            <p:cNvSpPr>
              <a:spLocks noChangeShapeType="1"/>
            </p:cNvSpPr>
            <p:nvPr/>
          </p:nvSpPr>
          <p:spPr bwMode="auto">
            <a:xfrm>
              <a:off x="4791" y="6056"/>
              <a:ext cx="750"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pPr algn="ctr"/>
              <a:endParaRPr lang="fr-FR" sz="2000">
                <a:solidFill>
                  <a:schemeClr val="bg1"/>
                </a:solidFill>
                <a:latin typeface="Times New Roman" pitchFamily="18" charset="0"/>
                <a:cs typeface="Times New Roman" pitchFamily="18" charset="0"/>
              </a:endParaRPr>
            </a:p>
          </p:txBody>
        </p:sp>
        <p:sp>
          <p:nvSpPr>
            <p:cNvPr id="105507" name="Connecteur droit 419"/>
            <p:cNvSpPr>
              <a:spLocks noChangeShapeType="1"/>
            </p:cNvSpPr>
            <p:nvPr/>
          </p:nvSpPr>
          <p:spPr bwMode="auto">
            <a:xfrm>
              <a:off x="6982" y="6107"/>
              <a:ext cx="750"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pPr algn="ctr"/>
              <a:endParaRPr lang="fr-FR" sz="2000">
                <a:solidFill>
                  <a:schemeClr val="bg1"/>
                </a:solidFill>
                <a:latin typeface="Times New Roman" pitchFamily="18" charset="0"/>
                <a:cs typeface="Times New Roman" pitchFamily="18" charset="0"/>
              </a:endParaRPr>
            </a:p>
          </p:txBody>
        </p:sp>
        <p:sp>
          <p:nvSpPr>
            <p:cNvPr id="105508" name="Zone de texte 2"/>
            <p:cNvSpPr txBox="1">
              <a:spLocks noChangeArrowheads="1"/>
            </p:cNvSpPr>
            <p:nvPr/>
          </p:nvSpPr>
          <p:spPr bwMode="auto">
            <a:xfrm>
              <a:off x="7777" y="5891"/>
              <a:ext cx="2265"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-3000=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1528.21&gt; 0</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5509" name="Zone de texte 2"/>
            <p:cNvSpPr txBox="1">
              <a:spLocks noChangeArrowheads="1"/>
            </p:cNvSpPr>
            <p:nvPr/>
          </p:nvSpPr>
          <p:spPr bwMode="auto">
            <a:xfrm>
              <a:off x="5977" y="5690"/>
              <a:ext cx="840"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2200</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5510" name="Connecteur droit 417"/>
            <p:cNvSpPr>
              <a:spLocks noChangeShapeType="1"/>
            </p:cNvSpPr>
            <p:nvPr/>
          </p:nvSpPr>
          <p:spPr bwMode="auto">
            <a:xfrm>
              <a:off x="5947" y="6092"/>
              <a:ext cx="750"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pPr algn="ctr"/>
              <a:endParaRPr lang="fr-FR" sz="2000">
                <a:solidFill>
                  <a:schemeClr val="bg1"/>
                </a:solidFill>
                <a:latin typeface="Times New Roman" pitchFamily="18" charset="0"/>
                <a:cs typeface="Times New Roman" pitchFamily="18" charset="0"/>
              </a:endParaRPr>
            </a:p>
          </p:txBody>
        </p:sp>
      </p:grpSp>
      <p:sp>
        <p:nvSpPr>
          <p:cNvPr id="49" name="Zone de texte 2"/>
          <p:cNvSpPr txBox="1">
            <a:spLocks noChangeArrowheads="1"/>
          </p:cNvSpPr>
          <p:nvPr/>
        </p:nvSpPr>
        <p:spPr bwMode="auto">
          <a:xfrm>
            <a:off x="4305580" y="4316053"/>
            <a:ext cx="418820" cy="40834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a:t>
            </a:r>
            <a:endParaRPr kumimoji="0" lang="fr-FR" sz="20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105511" name="Rectangle 39"/>
          <p:cNvSpPr>
            <a:spLocks noChangeArrowheads="1"/>
          </p:cNvSpPr>
          <p:nvPr/>
        </p:nvSpPr>
        <p:spPr bwMode="auto">
          <a:xfrm>
            <a:off x="304800" y="5181600"/>
            <a:ext cx="88392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بما أن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VAN</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موجبة، فالمشروع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مقبول</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endPar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endParaRPr>
          </a:p>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وللمفاضلة بين المشروعين: </a:t>
            </a:r>
            <a:endPar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endParaRPr>
          </a:p>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بما أن</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VAN</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A</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&lt;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VAN</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B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نختار المشروع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B</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Rectangle 1"/>
          <p:cNvSpPr>
            <a:spLocks noChangeArrowheads="1"/>
          </p:cNvSpPr>
          <p:nvPr/>
        </p:nvSpPr>
        <p:spPr bwMode="auto">
          <a:xfrm>
            <a:off x="381000" y="437614"/>
            <a:ext cx="84582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136525" algn="r"/>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مزايا معيار القيمة الحالية الصافية:</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381000" y="1158657"/>
            <a:ext cx="84582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Lst>
            </a:pP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يأخذ في الحسان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جميع التدفقات</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النقدية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للمشروع طيلة حياته</a:t>
            </a:r>
            <a:r>
              <a:rPr lang="fr-FR" sz="2800" b="1" dirty="0" smtClean="0">
                <a:solidFill>
                  <a:schemeClr val="bg1"/>
                </a:solidFill>
                <a:latin typeface="Times New Roman" pitchFamily="18" charset="0"/>
                <a:ea typeface="Calibri"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 name="Rectangle 1"/>
          <p:cNvSpPr>
            <a:spLocks noChangeArrowheads="1"/>
          </p:cNvSpPr>
          <p:nvPr/>
        </p:nvSpPr>
        <p:spPr bwMode="auto">
          <a:xfrm>
            <a:off x="381000" y="1970544"/>
            <a:ext cx="84582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Lst>
            </a:pP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يأخذ في الاعتبار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تكلفة التمويل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من خلال عملية الخصم</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7" name="Rectangle 1"/>
          <p:cNvSpPr>
            <a:spLocks noChangeArrowheads="1"/>
          </p:cNvSpPr>
          <p:nvPr/>
        </p:nvSpPr>
        <p:spPr bwMode="auto">
          <a:xfrm>
            <a:off x="381000" y="2706231"/>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Lst>
            </a:pP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ينسجم مع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هدف الاستثمار</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تحقيق ربح يفوق الحد الأدنى من العائد</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المطلوب</a:t>
            </a:r>
            <a:r>
              <a:rPr lang="ar-DZ" sz="2800" b="1" dirty="0" smtClean="0">
                <a:solidFill>
                  <a:schemeClr val="bg1"/>
                </a:solidFill>
                <a:latin typeface="Times New Roman" pitchFamily="18" charset="0"/>
                <a:ea typeface="Calibri" pitchFamily="34" charset="0"/>
                <a:cs typeface="Times New Roman" pitchFamily="18" charset="0"/>
              </a:rPr>
              <a:t>(</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تكلفة رأس المال</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 name="Rectangle 1"/>
          <p:cNvSpPr>
            <a:spLocks noChangeArrowheads="1"/>
          </p:cNvSpPr>
          <p:nvPr/>
        </p:nvSpPr>
        <p:spPr bwMode="auto">
          <a:xfrm>
            <a:off x="381000" y="3998893"/>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eaLnBrk="0" fontAlgn="base" hangingPunct="0">
              <a:spcBef>
                <a:spcPct val="0"/>
              </a:spcBef>
              <a:spcAft>
                <a:spcPct val="0"/>
              </a:spcAft>
              <a:buClr>
                <a:srgbClr val="FF0000"/>
              </a:buClr>
              <a:buFont typeface="Wingdings" pitchFamily="2" charset="2"/>
              <a:buChar char="ü"/>
              <a:tabLst>
                <a:tab pos="136525" algn="r"/>
              </a:tabLst>
            </a:pP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يعالج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مشكلة القيمة الزمنية للنقود</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lang="ar-DZ" sz="2800" b="1" dirty="0" smtClean="0">
                <a:solidFill>
                  <a:schemeClr val="bg1"/>
                </a:solidFill>
                <a:latin typeface="Times New Roman" pitchFamily="18" charset="0"/>
                <a:ea typeface="Calibri" pitchFamily="34" charset="0"/>
                <a:cs typeface="Times New Roman" pitchFamily="18" charset="0"/>
              </a:rPr>
              <a:t>يأخذ في الحسبان اختلاف زمن التدفقات عبر خصمها </a:t>
            </a:r>
            <a:r>
              <a:rPr lang="ar-DZ" sz="2800" b="1" dirty="0" err="1" smtClean="0">
                <a:solidFill>
                  <a:schemeClr val="bg1"/>
                </a:solidFill>
                <a:latin typeface="Times New Roman" pitchFamily="18" charset="0"/>
                <a:ea typeface="Calibri" pitchFamily="34" charset="0"/>
                <a:cs typeface="Times New Roman" pitchFamily="18" charset="0"/>
              </a:rPr>
              <a:t>ب</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معدل خصم مناسب</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1"/>
          <p:cNvSpPr>
            <a:spLocks noChangeArrowheads="1"/>
          </p:cNvSpPr>
          <p:nvPr/>
        </p:nvSpPr>
        <p:spPr bwMode="auto">
          <a:xfrm>
            <a:off x="3581400" y="443091"/>
            <a:ext cx="51816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136525" algn="r"/>
                <a:tab pos="193675" algn="r"/>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عيوب معيار القيمة الحالية الصافية:</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304800" y="1087934"/>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 pos="193675" algn="r"/>
              </a:tabLst>
            </a:pP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يكتفي بحساب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الربح المطلق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وليس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الربح النسبي </a:t>
            </a:r>
            <a:r>
              <a:rPr lang="ar-DZ" sz="2800" b="1" dirty="0" smtClean="0">
                <a:solidFill>
                  <a:schemeClr val="bg1"/>
                </a:solidFill>
                <a:latin typeface="Times New Roman" pitchFamily="18" charset="0"/>
                <a:ea typeface="Calibri" pitchFamily="34" charset="0"/>
                <a:cs typeface="Times New Roman" pitchFamily="18" charset="0"/>
              </a:rPr>
              <a:t>الم</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توقع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من</a:t>
            </a:r>
            <a:r>
              <a:rPr kumimoji="0" lang="ar-DZ" sz="28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استثمار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كل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وحدة نقدية</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المؤشر الحقيقي لكفاءة المشروع</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 name="Rectangle 1"/>
          <p:cNvSpPr>
            <a:spLocks noChangeArrowheads="1"/>
          </p:cNvSpPr>
          <p:nvPr/>
        </p:nvSpPr>
        <p:spPr bwMode="auto">
          <a:xfrm>
            <a:off x="304800" y="2209800"/>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 pos="193675" algn="r"/>
              </a:tabLst>
            </a:pP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يصعب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تقدير معدل الخصم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في لاعتماده على عوامل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كثيرة</a:t>
            </a:r>
            <a:r>
              <a:rPr kumimoji="0" lang="ar-DZ" sz="28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تتحكم بها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الظروف المستقبلية</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7" name="Rectangle 1"/>
          <p:cNvSpPr>
            <a:spLocks noChangeArrowheads="1"/>
          </p:cNvSpPr>
          <p:nvPr/>
        </p:nvSpPr>
        <p:spPr bwMode="auto">
          <a:xfrm>
            <a:off x="304800" y="3265944"/>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 pos="193675" algn="r"/>
              </a:tabLst>
            </a:pP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يفترض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ثبات معدل الخصم</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طيلة العمر الاقتصادي،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أي لا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يتم استخدام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ديون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أو حقوق ملكية جديدة خلال عمر المشروع، وهو غير صحيح</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 name="Rectangle 1"/>
          <p:cNvSpPr>
            <a:spLocks noChangeArrowheads="1"/>
          </p:cNvSpPr>
          <p:nvPr/>
        </p:nvSpPr>
        <p:spPr bwMode="auto">
          <a:xfrm>
            <a:off x="304800" y="4432518"/>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 pos="193675" algn="r"/>
              </a:tabLst>
            </a:pP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يفترض </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إعادة استثمار التدفقات النقدية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مستقبلا بنفس معدل الخصم</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هذا الفرض لا يكون صحيحا في جميع الأحوال</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9" name="Rectangle 1"/>
          <p:cNvSpPr>
            <a:spLocks noChangeArrowheads="1"/>
          </p:cNvSpPr>
          <p:nvPr/>
        </p:nvSpPr>
        <p:spPr bwMode="auto">
          <a:xfrm>
            <a:off x="304800" y="5675293"/>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 pos="193675" algn="r"/>
              </a:tabLst>
            </a:pP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لا يصلح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لتقييم المشاريع عند اختلاف تكلفة الاستثمار أو مدة الحياة، كما أن له له أهمية محدودة في ظروف التضخم(تقلبات الأسعار</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848600" y="152400"/>
            <a:ext cx="798617" cy="523220"/>
          </a:xfrm>
          <a:prstGeom prst="rect">
            <a:avLst/>
          </a:prstGeom>
        </p:spPr>
        <p:txBody>
          <a:bodyPr wrap="none">
            <a:spAutoFit/>
          </a:bodyPr>
          <a:lstStyle/>
          <a:p>
            <a:r>
              <a:rPr lang="ar-DZ" sz="2800" b="1" dirty="0" smtClean="0">
                <a:solidFill>
                  <a:srgbClr val="FF0000"/>
                </a:solidFill>
                <a:latin typeface="Simplified Arabic"/>
                <a:ea typeface="Calibri" pitchFamily="34" charset="0"/>
                <a:cs typeface="Arial" pitchFamily="34" charset="0"/>
              </a:rPr>
              <a:t>مثال:</a:t>
            </a:r>
            <a:endParaRPr lang="fr-FR" sz="2800" dirty="0"/>
          </a:p>
        </p:txBody>
      </p:sp>
      <p:sp>
        <p:nvSpPr>
          <p:cNvPr id="5" name="Rectangle 4"/>
          <p:cNvSpPr>
            <a:spLocks noChangeArrowheads="1"/>
          </p:cNvSpPr>
          <p:nvPr/>
        </p:nvSpPr>
        <p:spPr bwMode="auto">
          <a:xfrm>
            <a:off x="152400" y="838200"/>
            <a:ext cx="86106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مشروع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0</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3000 ;  n=5 ;  VAN</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A</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450</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مشروع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B</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0</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5000 ; n=5 ;  VAN</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B</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600</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 name="Rectangle 5"/>
          <p:cNvSpPr/>
          <p:nvPr/>
        </p:nvSpPr>
        <p:spPr>
          <a:xfrm>
            <a:off x="8001000" y="3972580"/>
            <a:ext cx="798617" cy="523220"/>
          </a:xfrm>
          <a:prstGeom prst="rect">
            <a:avLst/>
          </a:prstGeom>
        </p:spPr>
        <p:txBody>
          <a:bodyPr wrap="none">
            <a:spAutoFit/>
          </a:bodyPr>
          <a:lstStyle/>
          <a:p>
            <a:r>
              <a:rPr lang="ar-DZ" sz="2800" b="1" dirty="0" smtClean="0">
                <a:solidFill>
                  <a:srgbClr val="FF0000"/>
                </a:solidFill>
                <a:latin typeface="Simplified Arabic"/>
                <a:ea typeface="Calibri" pitchFamily="34" charset="0"/>
                <a:cs typeface="Arial" pitchFamily="34" charset="0"/>
              </a:rPr>
              <a:t>مثال:</a:t>
            </a:r>
            <a:endParaRPr lang="fr-FR" sz="2800" dirty="0"/>
          </a:p>
        </p:txBody>
      </p:sp>
      <p:sp>
        <p:nvSpPr>
          <p:cNvPr id="7" name="Rectangle 6"/>
          <p:cNvSpPr>
            <a:spLocks noChangeArrowheads="1"/>
          </p:cNvSpPr>
          <p:nvPr/>
        </p:nvSpPr>
        <p:spPr bwMode="auto">
          <a:xfrm>
            <a:off x="457200" y="4397276"/>
            <a:ext cx="84582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مشروع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0</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3000 ;  n=5 ;  VAN</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A</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450</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مشروع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B</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0</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3000 ; n=8 ;  VAN</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B</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600</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حسب معيار القيمة الحالية الصافية: </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المشروع الأفضل هو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لأن: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VAN</a:t>
            </a:r>
            <a:r>
              <a:rPr kumimoji="0" lang="fr-FR" sz="24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A</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&lt;</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VAN</a:t>
            </a:r>
            <a:r>
              <a:rPr kumimoji="0" lang="fr-FR" sz="24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B</a:t>
            </a:r>
            <a:endParaRPr kumimoji="0" lang="fr-FR" sz="24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لكن الاستثمار في المشروع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lang="ar-DZ" sz="2400" b="1" dirty="0" smtClean="0">
                <a:solidFill>
                  <a:schemeClr val="bg1"/>
                </a:solidFill>
                <a:latin typeface="Times New Roman" pitchFamily="18" charset="0"/>
                <a:ea typeface="Calibri" pitchFamily="34" charset="0"/>
                <a:cs typeface="Times New Roman" pitchFamily="18" charset="0"/>
              </a:rPr>
              <a:t>يتطلب انتظار 5 سنوات فقط لتحقيق 450</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lang="ar-DZ" sz="2400" b="1" dirty="0" smtClean="0">
                <a:solidFill>
                  <a:schemeClr val="bg1"/>
                </a:solidFill>
                <a:latin typeface="Times New Roman" pitchFamily="18" charset="0"/>
                <a:ea typeface="Calibri" pitchFamily="34" charset="0"/>
                <a:cs typeface="Times New Roman" pitchFamily="18" charset="0"/>
              </a:rPr>
              <a:t>و</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الاستثمار في المشروع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B</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يتطلب انتظار 8 سنوات لتحقيق 650</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المشروع الأفضل هو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وليس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a:t>
            </a:r>
            <a:r>
              <a:rPr kumimoji="0" lang="ar-DZ" sz="24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 name="Rectangle 7"/>
          <p:cNvSpPr>
            <a:spLocks noChangeArrowheads="1"/>
          </p:cNvSpPr>
          <p:nvPr/>
        </p:nvSpPr>
        <p:spPr bwMode="auto">
          <a:xfrm>
            <a:off x="152400" y="1859340"/>
            <a:ext cx="86106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حسب معيار القيمة الحالية الصافية: </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المشروع الأفضل هو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لأن: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VAN</a:t>
            </a:r>
            <a:r>
              <a:rPr kumimoji="0" lang="fr-FR" sz="24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A</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&lt;</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VAN</a:t>
            </a:r>
            <a:r>
              <a:rPr kumimoji="0" lang="fr-FR" sz="24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B</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9" name="Rectangle 8"/>
          <p:cNvSpPr>
            <a:spLocks noChangeArrowheads="1"/>
          </p:cNvSpPr>
          <p:nvPr/>
        </p:nvSpPr>
        <p:spPr bwMode="auto">
          <a:xfrm>
            <a:off x="152400" y="2457271"/>
            <a:ext cx="86106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لكن استثمار دينار واحد في المشروع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يحقق 3000/450</a:t>
            </a:r>
            <a:r>
              <a:rPr kumimoji="0" lang="ar-DZ" sz="24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0.</a:t>
            </a:r>
            <a:r>
              <a:rPr kumimoji="0" lang="ar-DZ" sz="2400" b="1" i="0" u="none" strike="noStrike" cap="none" normalizeH="0" baseline="0" dirty="0" smtClean="0">
                <a:ln>
                  <a:noFill/>
                </a:ln>
                <a:solidFill>
                  <a:srgbClr val="006600"/>
                </a:solidFill>
                <a:effectLst/>
                <a:latin typeface="Times New Roman" pitchFamily="18" charset="0"/>
                <a:ea typeface="Calibri" pitchFamily="34" charset="0"/>
                <a:cs typeface="Times New Roman" pitchFamily="18" charset="0"/>
              </a:rPr>
              <a:t>15</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دينار ربح صافي</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لكن استثمار دينار واحد في المشروع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B</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يحقق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600</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5000 </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lang="fr-FR" sz="2400" b="1" dirty="0" smtClean="0">
                <a:solidFill>
                  <a:schemeClr val="bg1"/>
                </a:solidFill>
                <a:latin typeface="Times New Roman" pitchFamily="18" charset="0"/>
                <a:ea typeface="Calibri" pitchFamily="34" charset="0"/>
                <a:cs typeface="Times New Roman" pitchFamily="18" charset="0"/>
              </a:rPr>
              <a:t>0</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fr-FR" sz="2400" b="1" i="0" u="none" strike="noStrike" cap="none" normalizeH="0" baseline="0" dirty="0" smtClean="0">
                <a:ln>
                  <a:noFill/>
                </a:ln>
                <a:solidFill>
                  <a:srgbClr val="006600"/>
                </a:solidFill>
                <a:effectLst/>
                <a:latin typeface="Times New Roman" pitchFamily="18" charset="0"/>
                <a:ea typeface="Calibri" pitchFamily="34" charset="0"/>
                <a:cs typeface="Times New Roman" pitchFamily="18" charset="0"/>
              </a:rPr>
              <a:t>12</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دينار</a:t>
            </a:r>
            <a:r>
              <a:rPr lang="ar-DZ" sz="2400" b="1" dirty="0" smtClean="0">
                <a:solidFill>
                  <a:schemeClr val="bg1"/>
                </a:solidFill>
                <a:latin typeface="Times New Roman" pitchFamily="18" charset="0"/>
                <a:ea typeface="Calibri" pitchFamily="34" charset="0"/>
                <a:cs typeface="Times New Roman" pitchFamily="18" charset="0"/>
              </a:rPr>
              <a:t> ربح صافي</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 name="Rectangle 9"/>
          <p:cNvSpPr>
            <a:spLocks noChangeArrowheads="1"/>
          </p:cNvSpPr>
          <p:nvPr/>
        </p:nvSpPr>
        <p:spPr bwMode="auto">
          <a:xfrm>
            <a:off x="2209800" y="3424535"/>
            <a:ext cx="65532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eaLnBrk="0" fontAlgn="base" hangingPunct="0">
              <a:spcBef>
                <a:spcPct val="0"/>
              </a:spcBef>
              <a:spcAft>
                <a:spcPct val="0"/>
              </a:spcAft>
            </a:pP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المشروع الأفضل هو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وليس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a:t>
            </a:r>
            <a:r>
              <a:rPr lang="ar-DZ" sz="2400" b="1" dirty="0" smtClean="0">
                <a:solidFill>
                  <a:srgbClr val="FF0000"/>
                </a:solidFill>
                <a:latin typeface="Times New Roman" pitchFamily="18" charset="0"/>
                <a:ea typeface="Calibri" pitchFamily="34" charset="0"/>
                <a:cs typeface="Times New Roman" pitchFamily="18" charset="0"/>
              </a:rPr>
              <a:t>(حسب معيار مؤشر </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DZ" sz="24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الربحية).</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7848600" y="304800"/>
            <a:ext cx="907621"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3200" b="1" i="0" u="sng" strike="noStrike" cap="none" normalizeH="0" baseline="0" dirty="0" smtClean="0">
                <a:ln>
                  <a:noFill/>
                </a:ln>
                <a:solidFill>
                  <a:srgbClr val="FF0000"/>
                </a:solidFill>
                <a:effectLst/>
                <a:latin typeface="Arial" pitchFamily="34" charset="0"/>
                <a:ea typeface="Times New Roman" pitchFamily="18" charset="0"/>
                <a:cs typeface="Arial" pitchFamily="34" charset="0"/>
              </a:rPr>
              <a:t>الحل:</a:t>
            </a:r>
            <a:endParaRPr kumimoji="0" lang="ar-DZ" sz="4000" b="0" i="0" u="none" strike="noStrike" cap="none" normalizeH="0" baseline="0" dirty="0" smtClean="0">
              <a:ln>
                <a:noFill/>
              </a:ln>
              <a:solidFill>
                <a:srgbClr val="FF0000"/>
              </a:solidFill>
              <a:effectLst/>
              <a:latin typeface="Arial" pitchFamily="34" charset="0"/>
              <a:cs typeface="Arial" pitchFamily="34" charset="0"/>
            </a:endParaRPr>
          </a:p>
        </p:txBody>
      </p:sp>
      <p:grpSp>
        <p:nvGrpSpPr>
          <p:cNvPr id="75778" name="Group 2"/>
          <p:cNvGrpSpPr>
            <a:grpSpLocks/>
          </p:cNvGrpSpPr>
          <p:nvPr/>
        </p:nvGrpSpPr>
        <p:grpSpPr bwMode="auto">
          <a:xfrm>
            <a:off x="2895600" y="990600"/>
            <a:ext cx="5895975" cy="1143000"/>
            <a:chOff x="6600" y="7462"/>
            <a:chExt cx="4605" cy="885"/>
          </a:xfrm>
        </p:grpSpPr>
        <p:sp>
          <p:nvSpPr>
            <p:cNvPr id="75779" name="Text Box 3"/>
            <p:cNvSpPr txBox="1">
              <a:spLocks noChangeArrowheads="1"/>
            </p:cNvSpPr>
            <p:nvPr/>
          </p:nvSpPr>
          <p:spPr bwMode="auto">
            <a:xfrm>
              <a:off x="8820" y="7627"/>
              <a:ext cx="2385" cy="48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معدل الربح المحاسبي=</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p:txBody>
        </p:sp>
        <p:sp>
          <p:nvSpPr>
            <p:cNvPr id="75780" name="Text Box 4"/>
            <p:cNvSpPr txBox="1">
              <a:spLocks noChangeArrowheads="1"/>
            </p:cNvSpPr>
            <p:nvPr/>
          </p:nvSpPr>
          <p:spPr bwMode="auto">
            <a:xfrm>
              <a:off x="6600" y="7462"/>
              <a:ext cx="2385" cy="48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متوسط الربح المحاسبي</a:t>
              </a:r>
              <a:endParaRPr kumimoji="0" lang="fr-FR" sz="2800" b="1" i="0" u="none" strike="noStrike" cap="none" normalizeH="0" baseline="0" smtClean="0">
                <a:ln>
                  <a:noFill/>
                </a:ln>
                <a:solidFill>
                  <a:schemeClr val="bg1"/>
                </a:solidFill>
                <a:effectLst/>
                <a:latin typeface="Arial" pitchFamily="34" charset="0"/>
                <a:cs typeface="Arial" pitchFamily="34" charset="0"/>
              </a:endParaRPr>
            </a:p>
          </p:txBody>
        </p:sp>
        <p:sp>
          <p:nvSpPr>
            <p:cNvPr id="75781" name="Text Box 5"/>
            <p:cNvSpPr txBox="1">
              <a:spLocks noChangeArrowheads="1"/>
            </p:cNvSpPr>
            <p:nvPr/>
          </p:nvSpPr>
          <p:spPr bwMode="auto">
            <a:xfrm>
              <a:off x="6600" y="7867"/>
              <a:ext cx="2385" cy="48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متوسطة تكلفة الاستثمار</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p:txBody>
        </p:sp>
        <p:cxnSp>
          <p:nvCxnSpPr>
            <p:cNvPr id="75782" name="AutoShape 6"/>
            <p:cNvCxnSpPr>
              <a:cxnSpLocks noChangeShapeType="1"/>
            </p:cNvCxnSpPr>
            <p:nvPr/>
          </p:nvCxnSpPr>
          <p:spPr bwMode="auto">
            <a:xfrm>
              <a:off x="6690" y="7912"/>
              <a:ext cx="2295" cy="0"/>
            </a:xfrm>
            <a:prstGeom prst="straightConnector1">
              <a:avLst/>
            </a:prstGeom>
            <a:noFill/>
            <a:ln w="38100">
              <a:solidFill>
                <a:srgbClr val="000000"/>
              </a:solidFill>
              <a:round/>
              <a:headEnd/>
              <a:tailEnd/>
            </a:ln>
          </p:spPr>
        </p:cxnSp>
      </p:grpSp>
      <p:grpSp>
        <p:nvGrpSpPr>
          <p:cNvPr id="75783" name="Group 7"/>
          <p:cNvGrpSpPr>
            <a:grpSpLocks/>
          </p:cNvGrpSpPr>
          <p:nvPr/>
        </p:nvGrpSpPr>
        <p:grpSpPr bwMode="auto">
          <a:xfrm>
            <a:off x="0" y="2286000"/>
            <a:ext cx="9144000" cy="914400"/>
            <a:chOff x="2580" y="8227"/>
            <a:chExt cx="8865" cy="885"/>
          </a:xfrm>
        </p:grpSpPr>
        <p:sp>
          <p:nvSpPr>
            <p:cNvPr id="75784" name="Text Box 8"/>
            <p:cNvSpPr txBox="1">
              <a:spLocks noChangeArrowheads="1"/>
            </p:cNvSpPr>
            <p:nvPr/>
          </p:nvSpPr>
          <p:spPr bwMode="auto">
            <a:xfrm>
              <a:off x="8820" y="8422"/>
              <a:ext cx="2625" cy="48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300" b="1" i="0" u="none" strike="noStrike" cap="none" normalizeH="0" baseline="0" dirty="0" smtClean="0">
                  <a:ln>
                    <a:noFill/>
                  </a:ln>
                  <a:solidFill>
                    <a:schemeClr val="bg1"/>
                  </a:solidFill>
                  <a:effectLst/>
                  <a:latin typeface="Times New Roman" pitchFamily="18" charset="0"/>
                  <a:ea typeface="Arial" pitchFamily="34" charset="0"/>
                </a:rPr>
                <a:t>متوسط الربح المحاسبي=</a:t>
              </a:r>
              <a:endParaRPr kumimoji="0" lang="fr-FR" sz="2300" b="1" i="0" u="none" strike="noStrike" cap="none" normalizeH="0" baseline="0" dirty="0" smtClean="0">
                <a:ln>
                  <a:noFill/>
                </a:ln>
                <a:solidFill>
                  <a:schemeClr val="bg1"/>
                </a:solidFill>
                <a:effectLst/>
                <a:latin typeface="Arial" pitchFamily="34" charset="0"/>
              </a:endParaRPr>
            </a:p>
          </p:txBody>
        </p:sp>
        <p:sp>
          <p:nvSpPr>
            <p:cNvPr id="75785" name="Text Box 9"/>
            <p:cNvSpPr txBox="1">
              <a:spLocks noChangeArrowheads="1"/>
            </p:cNvSpPr>
            <p:nvPr/>
          </p:nvSpPr>
          <p:spPr bwMode="auto">
            <a:xfrm>
              <a:off x="3910" y="8227"/>
              <a:ext cx="5150" cy="48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300" b="1" i="0" u="none" strike="noStrike" cap="none" normalizeH="0" baseline="0" dirty="0" smtClean="0">
                  <a:ln>
                    <a:noFill/>
                  </a:ln>
                  <a:solidFill>
                    <a:schemeClr val="bg1"/>
                  </a:solidFill>
                  <a:effectLst/>
                  <a:latin typeface="Times New Roman" pitchFamily="18" charset="0"/>
                  <a:ea typeface="Arial" pitchFamily="34" charset="0"/>
                </a:rPr>
                <a:t>60000+ 95000+ 135000+ 150000+ 100000</a:t>
              </a:r>
              <a:endParaRPr kumimoji="0" lang="fr-FR" sz="2300" b="1" i="0" u="none" strike="noStrike" cap="none" normalizeH="0" baseline="0" dirty="0" smtClean="0">
                <a:ln>
                  <a:noFill/>
                </a:ln>
                <a:solidFill>
                  <a:schemeClr val="bg1"/>
                </a:solidFill>
                <a:effectLst/>
                <a:latin typeface="Arial" pitchFamily="34" charset="0"/>
              </a:endParaRPr>
            </a:p>
          </p:txBody>
        </p:sp>
        <p:sp>
          <p:nvSpPr>
            <p:cNvPr id="75786" name="Text Box 10"/>
            <p:cNvSpPr txBox="1">
              <a:spLocks noChangeArrowheads="1"/>
            </p:cNvSpPr>
            <p:nvPr/>
          </p:nvSpPr>
          <p:spPr bwMode="auto">
            <a:xfrm>
              <a:off x="6675" y="8632"/>
              <a:ext cx="375" cy="48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300" b="1" i="0" u="none" strike="noStrike" cap="none" normalizeH="0" baseline="0" dirty="0" smtClean="0">
                  <a:ln>
                    <a:noFill/>
                  </a:ln>
                  <a:solidFill>
                    <a:schemeClr val="bg1"/>
                  </a:solidFill>
                  <a:effectLst/>
                  <a:latin typeface="Times New Roman" pitchFamily="18" charset="0"/>
                  <a:ea typeface="Arial" pitchFamily="34" charset="0"/>
                </a:rPr>
                <a:t>5</a:t>
              </a:r>
              <a:endParaRPr kumimoji="0" lang="fr-FR" sz="2300" b="1" i="0" u="none" strike="noStrike" cap="none" normalizeH="0" baseline="0" dirty="0" smtClean="0">
                <a:ln>
                  <a:noFill/>
                </a:ln>
                <a:solidFill>
                  <a:schemeClr val="bg1"/>
                </a:solidFill>
                <a:effectLst/>
                <a:latin typeface="Arial" pitchFamily="34" charset="0"/>
              </a:endParaRPr>
            </a:p>
          </p:txBody>
        </p:sp>
        <p:cxnSp>
          <p:nvCxnSpPr>
            <p:cNvPr id="75787" name="AutoShape 11"/>
            <p:cNvCxnSpPr>
              <a:cxnSpLocks noChangeShapeType="1"/>
            </p:cNvCxnSpPr>
            <p:nvPr/>
          </p:nvCxnSpPr>
          <p:spPr bwMode="auto">
            <a:xfrm>
              <a:off x="3975" y="8707"/>
              <a:ext cx="4920" cy="1"/>
            </a:xfrm>
            <a:prstGeom prst="straightConnector1">
              <a:avLst/>
            </a:prstGeom>
            <a:noFill/>
            <a:ln w="38100">
              <a:solidFill>
                <a:srgbClr val="000000"/>
              </a:solidFill>
              <a:round/>
              <a:headEnd/>
              <a:tailEnd/>
            </a:ln>
          </p:spPr>
        </p:cxnSp>
        <p:sp>
          <p:nvSpPr>
            <p:cNvPr id="75788" name="Text Box 12"/>
            <p:cNvSpPr txBox="1">
              <a:spLocks noChangeArrowheads="1"/>
            </p:cNvSpPr>
            <p:nvPr/>
          </p:nvSpPr>
          <p:spPr bwMode="auto">
            <a:xfrm>
              <a:off x="2580" y="8422"/>
              <a:ext cx="1395" cy="48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300" b="1" i="0" u="none" strike="noStrike" cap="none" normalizeH="0" baseline="0" dirty="0" smtClean="0">
                  <a:ln>
                    <a:noFill/>
                  </a:ln>
                  <a:solidFill>
                    <a:schemeClr val="bg1"/>
                  </a:solidFill>
                  <a:effectLst/>
                  <a:latin typeface="Times New Roman" pitchFamily="18" charset="0"/>
                  <a:ea typeface="Arial" pitchFamily="34" charset="0"/>
                </a:rPr>
                <a:t>= </a:t>
              </a:r>
              <a:r>
                <a:rPr kumimoji="0" lang="ar-DZ" sz="2300" b="1" i="0" u="none" strike="noStrike" cap="none" normalizeH="0" baseline="0" dirty="0" smtClean="0">
                  <a:ln>
                    <a:noFill/>
                  </a:ln>
                  <a:solidFill>
                    <a:srgbClr val="FF0000"/>
                  </a:solidFill>
                  <a:effectLst/>
                  <a:latin typeface="Times New Roman" pitchFamily="18" charset="0"/>
                  <a:ea typeface="Arial" pitchFamily="34" charset="0"/>
                </a:rPr>
                <a:t>108000</a:t>
              </a:r>
              <a:endParaRPr kumimoji="0" lang="fr-FR" sz="2300" b="1" i="0" u="none" strike="noStrike" cap="none" normalizeH="0" baseline="0" dirty="0" smtClean="0">
                <a:ln>
                  <a:noFill/>
                </a:ln>
                <a:solidFill>
                  <a:srgbClr val="FF0000"/>
                </a:solidFill>
                <a:effectLst/>
                <a:latin typeface="Arial" pitchFamily="34" charset="0"/>
              </a:endParaRPr>
            </a:p>
          </p:txBody>
        </p:sp>
      </p:grpSp>
      <p:grpSp>
        <p:nvGrpSpPr>
          <p:cNvPr id="75789" name="Group 13"/>
          <p:cNvGrpSpPr>
            <a:grpSpLocks/>
          </p:cNvGrpSpPr>
          <p:nvPr/>
        </p:nvGrpSpPr>
        <p:grpSpPr bwMode="auto">
          <a:xfrm>
            <a:off x="-262" y="3276600"/>
            <a:ext cx="9068059" cy="990600"/>
            <a:chOff x="2985" y="9374"/>
            <a:chExt cx="8910" cy="960"/>
          </a:xfrm>
        </p:grpSpPr>
        <p:sp>
          <p:nvSpPr>
            <p:cNvPr id="75790" name="Text Box 14"/>
            <p:cNvSpPr txBox="1">
              <a:spLocks noChangeArrowheads="1"/>
            </p:cNvSpPr>
            <p:nvPr/>
          </p:nvSpPr>
          <p:spPr bwMode="auto">
            <a:xfrm>
              <a:off x="9300" y="9559"/>
              <a:ext cx="2595" cy="48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3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متوسط تكلفة الاستثمار</a:t>
              </a:r>
              <a:r>
                <a:rPr kumimoji="0" lang="ar-DZ" sz="23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endParaRPr kumimoji="0" lang="fr-FR" sz="2300" b="1" i="0" u="none" strike="noStrike" cap="none" normalizeH="0" baseline="0" dirty="0" smtClean="0">
                <a:ln>
                  <a:noFill/>
                </a:ln>
                <a:solidFill>
                  <a:schemeClr val="bg1"/>
                </a:solidFill>
                <a:effectLst/>
                <a:latin typeface="Arial" pitchFamily="34" charset="0"/>
                <a:cs typeface="Arial" pitchFamily="34" charset="0"/>
              </a:endParaRPr>
            </a:p>
          </p:txBody>
        </p:sp>
        <p:sp>
          <p:nvSpPr>
            <p:cNvPr id="75791" name="Text Box 15"/>
            <p:cNvSpPr txBox="1">
              <a:spLocks noChangeArrowheads="1"/>
            </p:cNvSpPr>
            <p:nvPr/>
          </p:nvSpPr>
          <p:spPr bwMode="auto">
            <a:xfrm>
              <a:off x="6354" y="9374"/>
              <a:ext cx="2995" cy="48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3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استثمار المبدئي+ قيمة متبقية</a:t>
              </a:r>
              <a:endParaRPr kumimoji="0" lang="fr-FR" sz="2300" b="1" i="0" u="none" strike="noStrike" cap="none" normalizeH="0" baseline="0" dirty="0" smtClean="0">
                <a:ln>
                  <a:noFill/>
                </a:ln>
                <a:solidFill>
                  <a:schemeClr val="bg1"/>
                </a:solidFill>
                <a:effectLst/>
                <a:latin typeface="Arial" pitchFamily="34" charset="0"/>
                <a:cs typeface="Arial" pitchFamily="34" charset="0"/>
              </a:endParaRPr>
            </a:p>
          </p:txBody>
        </p:sp>
        <p:sp>
          <p:nvSpPr>
            <p:cNvPr id="75792" name="Text Box 16"/>
            <p:cNvSpPr txBox="1">
              <a:spLocks noChangeArrowheads="1"/>
            </p:cNvSpPr>
            <p:nvPr/>
          </p:nvSpPr>
          <p:spPr bwMode="auto">
            <a:xfrm>
              <a:off x="7815" y="9779"/>
              <a:ext cx="435" cy="48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3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2</a:t>
              </a:r>
              <a:endParaRPr kumimoji="0" lang="fr-FR" sz="2300" b="1" i="0" u="none" strike="noStrike" cap="none" normalizeH="0" baseline="0" smtClean="0">
                <a:ln>
                  <a:noFill/>
                </a:ln>
                <a:solidFill>
                  <a:schemeClr val="bg1"/>
                </a:solidFill>
                <a:effectLst/>
                <a:latin typeface="Arial" pitchFamily="34" charset="0"/>
                <a:cs typeface="Arial" pitchFamily="34" charset="0"/>
              </a:endParaRPr>
            </a:p>
          </p:txBody>
        </p:sp>
        <p:cxnSp>
          <p:nvCxnSpPr>
            <p:cNvPr id="75793" name="AutoShape 17"/>
            <p:cNvCxnSpPr>
              <a:cxnSpLocks noChangeShapeType="1"/>
            </p:cNvCxnSpPr>
            <p:nvPr/>
          </p:nvCxnSpPr>
          <p:spPr bwMode="auto">
            <a:xfrm>
              <a:off x="6504" y="9817"/>
              <a:ext cx="2715" cy="0"/>
            </a:xfrm>
            <a:prstGeom prst="straightConnector1">
              <a:avLst/>
            </a:prstGeom>
            <a:noFill/>
            <a:ln w="38100">
              <a:solidFill>
                <a:srgbClr val="000000"/>
              </a:solidFill>
              <a:round/>
              <a:headEnd/>
              <a:tailEnd/>
            </a:ln>
          </p:spPr>
        </p:cxnSp>
        <p:sp>
          <p:nvSpPr>
            <p:cNvPr id="75794" name="Text Box 18"/>
            <p:cNvSpPr txBox="1">
              <a:spLocks noChangeArrowheads="1"/>
            </p:cNvSpPr>
            <p:nvPr/>
          </p:nvSpPr>
          <p:spPr bwMode="auto">
            <a:xfrm>
              <a:off x="5980" y="9596"/>
              <a:ext cx="354" cy="48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3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endParaRPr kumimoji="0" lang="fr-FR" sz="2300" b="1" i="0" u="none" strike="noStrike" cap="none" normalizeH="0" baseline="0" dirty="0" smtClean="0">
                <a:ln>
                  <a:noFill/>
                </a:ln>
                <a:solidFill>
                  <a:schemeClr val="bg1"/>
                </a:solidFill>
                <a:effectLst/>
                <a:latin typeface="Arial" pitchFamily="34" charset="0"/>
                <a:cs typeface="Arial" pitchFamily="34" charset="0"/>
              </a:endParaRPr>
            </a:p>
          </p:txBody>
        </p:sp>
        <p:sp>
          <p:nvSpPr>
            <p:cNvPr id="75795" name="Text Box 19"/>
            <p:cNvSpPr txBox="1">
              <a:spLocks noChangeArrowheads="1"/>
            </p:cNvSpPr>
            <p:nvPr/>
          </p:nvSpPr>
          <p:spPr bwMode="auto">
            <a:xfrm>
              <a:off x="4408" y="9405"/>
              <a:ext cx="1572" cy="48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300" b="1" i="0" u="none" strike="noStrike" cap="none" normalizeH="0" baseline="0" dirty="0" smtClean="0">
                  <a:ln>
                    <a:noFill/>
                  </a:ln>
                  <a:solidFill>
                    <a:schemeClr val="bg1"/>
                  </a:solidFill>
                  <a:effectLst/>
                  <a:latin typeface="Times New Roman" pitchFamily="18" charset="0"/>
                  <a:ea typeface="Arial" pitchFamily="34" charset="0"/>
                </a:rPr>
                <a:t>480000+ 0</a:t>
              </a:r>
              <a:endParaRPr kumimoji="0" lang="fr-FR" sz="2300" b="1" i="0" u="none" strike="noStrike" cap="none" normalizeH="0" baseline="0" dirty="0" smtClean="0">
                <a:ln>
                  <a:noFill/>
                </a:ln>
                <a:solidFill>
                  <a:schemeClr val="bg1"/>
                </a:solidFill>
                <a:effectLst/>
                <a:latin typeface="Arial" pitchFamily="34" charset="0"/>
              </a:endParaRPr>
            </a:p>
          </p:txBody>
        </p:sp>
        <p:sp>
          <p:nvSpPr>
            <p:cNvPr id="75796" name="Text Box 20"/>
            <p:cNvSpPr txBox="1">
              <a:spLocks noChangeArrowheads="1"/>
            </p:cNvSpPr>
            <p:nvPr/>
          </p:nvSpPr>
          <p:spPr bwMode="auto">
            <a:xfrm>
              <a:off x="4932" y="9854"/>
              <a:ext cx="435" cy="48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3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2</a:t>
              </a:r>
              <a:endParaRPr kumimoji="0" lang="fr-FR" sz="2300" b="1" i="0" u="none" strike="noStrike" cap="none" normalizeH="0" baseline="0" dirty="0" smtClean="0">
                <a:ln>
                  <a:noFill/>
                </a:ln>
                <a:solidFill>
                  <a:schemeClr val="bg1"/>
                </a:solidFill>
                <a:effectLst/>
                <a:latin typeface="Arial" pitchFamily="34" charset="0"/>
                <a:cs typeface="Arial" pitchFamily="34" charset="0"/>
              </a:endParaRPr>
            </a:p>
          </p:txBody>
        </p:sp>
        <p:cxnSp>
          <p:nvCxnSpPr>
            <p:cNvPr id="75797" name="AutoShape 21"/>
            <p:cNvCxnSpPr>
              <a:cxnSpLocks noChangeShapeType="1"/>
            </p:cNvCxnSpPr>
            <p:nvPr/>
          </p:nvCxnSpPr>
          <p:spPr bwMode="auto">
            <a:xfrm>
              <a:off x="4632" y="9827"/>
              <a:ext cx="1275" cy="0"/>
            </a:xfrm>
            <a:prstGeom prst="straightConnector1">
              <a:avLst/>
            </a:prstGeom>
            <a:noFill/>
            <a:ln w="38100">
              <a:solidFill>
                <a:srgbClr val="000000"/>
              </a:solidFill>
              <a:round/>
              <a:headEnd/>
              <a:tailEnd/>
            </a:ln>
          </p:spPr>
        </p:cxnSp>
        <p:sp>
          <p:nvSpPr>
            <p:cNvPr id="75798" name="Text Box 22"/>
            <p:cNvSpPr txBox="1">
              <a:spLocks noChangeArrowheads="1"/>
            </p:cNvSpPr>
            <p:nvPr/>
          </p:nvSpPr>
          <p:spPr bwMode="auto">
            <a:xfrm>
              <a:off x="2985" y="9596"/>
              <a:ext cx="1497" cy="48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3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ar-DZ" sz="23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240000</a:t>
              </a:r>
              <a:endParaRPr kumimoji="0" lang="fr-FR" sz="2300" b="1" i="0" u="none" strike="noStrike" cap="none" normalizeH="0" baseline="0" dirty="0" smtClean="0">
                <a:ln>
                  <a:noFill/>
                </a:ln>
                <a:solidFill>
                  <a:srgbClr val="FF0000"/>
                </a:solidFill>
                <a:effectLst/>
                <a:latin typeface="Arial" pitchFamily="34" charset="0"/>
                <a:cs typeface="Arial" pitchFamily="34" charset="0"/>
              </a:endParaRPr>
            </a:p>
          </p:txBody>
        </p:sp>
      </p:grpSp>
      <p:grpSp>
        <p:nvGrpSpPr>
          <p:cNvPr id="75799" name="Group 23"/>
          <p:cNvGrpSpPr>
            <a:grpSpLocks/>
          </p:cNvGrpSpPr>
          <p:nvPr/>
        </p:nvGrpSpPr>
        <p:grpSpPr bwMode="auto">
          <a:xfrm>
            <a:off x="1981752" y="4419600"/>
            <a:ext cx="6943173" cy="1019175"/>
            <a:chOff x="5850" y="9877"/>
            <a:chExt cx="5475" cy="885"/>
          </a:xfrm>
        </p:grpSpPr>
        <p:sp>
          <p:nvSpPr>
            <p:cNvPr id="75800" name="Text Box 24"/>
            <p:cNvSpPr txBox="1">
              <a:spLocks noChangeArrowheads="1"/>
            </p:cNvSpPr>
            <p:nvPr/>
          </p:nvSpPr>
          <p:spPr bwMode="auto">
            <a:xfrm>
              <a:off x="8940" y="10042"/>
              <a:ext cx="2385"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rPr>
                <a:t>معدل الربح المحاسبي=</a:t>
              </a:r>
              <a:endParaRPr kumimoji="0" lang="fr-FR" sz="3600" b="1" i="0" u="none" strike="noStrike" cap="none" normalizeH="0" baseline="0" dirty="0" smtClean="0">
                <a:ln>
                  <a:noFill/>
                </a:ln>
                <a:solidFill>
                  <a:schemeClr val="bg1"/>
                </a:solidFill>
                <a:effectLst/>
                <a:latin typeface="Arial" pitchFamily="34" charset="0"/>
              </a:endParaRPr>
            </a:p>
          </p:txBody>
        </p:sp>
        <p:sp>
          <p:nvSpPr>
            <p:cNvPr id="75801" name="Text Box 25"/>
            <p:cNvSpPr txBox="1">
              <a:spLocks noChangeArrowheads="1"/>
            </p:cNvSpPr>
            <p:nvPr/>
          </p:nvSpPr>
          <p:spPr bwMode="auto">
            <a:xfrm>
              <a:off x="7935" y="9877"/>
              <a:ext cx="1170"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rPr>
                <a:t>108000</a:t>
              </a:r>
              <a:endParaRPr kumimoji="0" lang="fr-FR" sz="3600" b="1" i="0" u="none" strike="noStrike" cap="none" normalizeH="0" baseline="0" dirty="0" smtClean="0">
                <a:ln>
                  <a:noFill/>
                </a:ln>
                <a:solidFill>
                  <a:schemeClr val="bg1"/>
                </a:solidFill>
                <a:effectLst/>
                <a:latin typeface="Arial" pitchFamily="34" charset="0"/>
              </a:endParaRPr>
            </a:p>
          </p:txBody>
        </p:sp>
        <p:sp>
          <p:nvSpPr>
            <p:cNvPr id="75802" name="Text Box 26"/>
            <p:cNvSpPr txBox="1">
              <a:spLocks noChangeArrowheads="1"/>
            </p:cNvSpPr>
            <p:nvPr/>
          </p:nvSpPr>
          <p:spPr bwMode="auto">
            <a:xfrm>
              <a:off x="7935" y="10282"/>
              <a:ext cx="1170"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rPr>
                <a:t>240000</a:t>
              </a:r>
              <a:endParaRPr kumimoji="0" lang="fr-FR" sz="3600" b="1" i="0" u="none" strike="noStrike" cap="none" normalizeH="0" baseline="0" dirty="0" smtClean="0">
                <a:ln>
                  <a:noFill/>
                </a:ln>
                <a:solidFill>
                  <a:schemeClr val="bg1"/>
                </a:solidFill>
                <a:effectLst/>
                <a:latin typeface="Arial" pitchFamily="34" charset="0"/>
              </a:endParaRPr>
            </a:p>
          </p:txBody>
        </p:sp>
        <p:cxnSp>
          <p:nvCxnSpPr>
            <p:cNvPr id="75803" name="AutoShape 27"/>
            <p:cNvCxnSpPr>
              <a:cxnSpLocks noChangeShapeType="1"/>
            </p:cNvCxnSpPr>
            <p:nvPr/>
          </p:nvCxnSpPr>
          <p:spPr bwMode="auto">
            <a:xfrm>
              <a:off x="8040" y="10328"/>
              <a:ext cx="1065" cy="1"/>
            </a:xfrm>
            <a:prstGeom prst="straightConnector1">
              <a:avLst/>
            </a:prstGeom>
            <a:noFill/>
            <a:ln w="9525">
              <a:solidFill>
                <a:srgbClr val="000000"/>
              </a:solidFill>
              <a:round/>
              <a:headEnd/>
              <a:tailEnd/>
            </a:ln>
          </p:spPr>
        </p:cxnSp>
        <p:sp>
          <p:nvSpPr>
            <p:cNvPr id="75804" name="Text Box 28"/>
            <p:cNvSpPr txBox="1">
              <a:spLocks noChangeArrowheads="1"/>
            </p:cNvSpPr>
            <p:nvPr/>
          </p:nvSpPr>
          <p:spPr bwMode="auto">
            <a:xfrm>
              <a:off x="5850" y="10087"/>
              <a:ext cx="2190"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rPr>
                <a:t>= </a:t>
              </a:r>
              <a:r>
                <a:rPr kumimoji="0" lang="ar-DZ" sz="2800" b="1" i="0" u="none" strike="noStrike" cap="none" normalizeH="0" baseline="0" dirty="0" smtClean="0">
                  <a:ln>
                    <a:noFill/>
                  </a:ln>
                  <a:solidFill>
                    <a:srgbClr val="FF0000"/>
                  </a:solidFill>
                  <a:effectLst/>
                  <a:latin typeface="Times New Roman" pitchFamily="18" charset="0"/>
                  <a:ea typeface="Arial" pitchFamily="34" charset="0"/>
                </a:rPr>
                <a:t>0.45= 45%</a:t>
              </a:r>
              <a:endParaRPr kumimoji="0" lang="fr-FR" sz="3600" b="1" i="0" u="none" strike="noStrike" cap="none" normalizeH="0" baseline="0" dirty="0" smtClean="0">
                <a:ln>
                  <a:noFill/>
                </a:ln>
                <a:solidFill>
                  <a:srgbClr val="FF0000"/>
                </a:solidFill>
                <a:effectLst/>
                <a:latin typeface="Arial" pitchFamily="34" charset="0"/>
              </a:endParaRPr>
            </a:p>
          </p:txBody>
        </p:sp>
      </p:grpSp>
      <p:sp>
        <p:nvSpPr>
          <p:cNvPr id="75805" name="Rectangle 29"/>
          <p:cNvSpPr>
            <a:spLocks noChangeArrowheads="1"/>
          </p:cNvSpPr>
          <p:nvPr/>
        </p:nvSpPr>
        <p:spPr bwMode="auto">
          <a:xfrm>
            <a:off x="304800" y="5562600"/>
            <a:ext cx="86106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000000"/>
                </a:solidFill>
                <a:effectLst/>
                <a:latin typeface="Traditional Arabic"/>
                <a:ea typeface="Times New Roman" pitchFamily="18" charset="0"/>
                <a:cs typeface="Arial" pitchFamily="34" charset="0"/>
              </a:rPr>
              <a:t>لدينا معدل العائد المحاسبي</a:t>
            </a:r>
            <a:r>
              <a:rPr kumimoji="0" lang="ar-DZ" sz="2800" b="1" i="0" u="none" strike="noStrike" cap="none" normalizeH="0" baseline="0" dirty="0" smtClean="0">
                <a:ln>
                  <a:noFill/>
                </a:ln>
                <a:solidFill>
                  <a:srgbClr val="FF0000"/>
                </a:solidFill>
                <a:effectLst/>
                <a:latin typeface="Traditional Arabic"/>
                <a:ea typeface="Times New Roman" pitchFamily="18" charset="0"/>
                <a:cs typeface="Arial" pitchFamily="34" charset="0"/>
              </a:rPr>
              <a:t> 45</a:t>
            </a:r>
            <a:r>
              <a:rPr kumimoji="0" lang="en-US" sz="28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a:t>
            </a:r>
            <a:r>
              <a:rPr lang="ar-DZ" sz="2800" b="1" dirty="0" smtClean="0">
                <a:solidFill>
                  <a:srgbClr val="000000"/>
                </a:solidFill>
                <a:latin typeface="Traditional Arabic"/>
                <a:ea typeface="Times New Roman" pitchFamily="18" charset="0"/>
                <a:cs typeface="Arial" pitchFamily="34" charset="0"/>
              </a:rPr>
              <a:t>، </a:t>
            </a:r>
            <a:r>
              <a:rPr kumimoji="0" lang="ar-DZ" sz="2800" b="1" i="0" u="none" strike="noStrike" cap="none" normalizeH="0" baseline="0" dirty="0" smtClean="0">
                <a:ln>
                  <a:noFill/>
                </a:ln>
                <a:solidFill>
                  <a:srgbClr val="000000"/>
                </a:solidFill>
                <a:effectLst/>
                <a:latin typeface="Traditional Arabic"/>
                <a:ea typeface="Times New Roman" pitchFamily="18" charset="0"/>
                <a:cs typeface="Arial" pitchFamily="34" charset="0"/>
              </a:rPr>
              <a:t>وبما أن معدل العائد الأمثل </a:t>
            </a:r>
            <a:r>
              <a:rPr kumimoji="0" lang="ar-DZ" sz="2800" b="1" i="0" u="none" strike="noStrike" cap="none" normalizeH="0" baseline="0" dirty="0" smtClean="0">
                <a:ln>
                  <a:noFill/>
                </a:ln>
                <a:solidFill>
                  <a:srgbClr val="FF0000"/>
                </a:solidFill>
                <a:effectLst/>
                <a:latin typeface="Traditional Arabic"/>
                <a:ea typeface="Times New Roman" pitchFamily="18" charset="0"/>
                <a:cs typeface="Arial" pitchFamily="34" charset="0"/>
              </a:rPr>
              <a:t>30</a:t>
            </a:r>
            <a:r>
              <a:rPr kumimoji="0" lang="en-US" sz="28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a:t>
            </a:r>
            <a:r>
              <a:rPr kumimoji="0" lang="ar-DZ" sz="2800" b="1" i="0" u="none" strike="noStrike" cap="none" normalizeH="0" baseline="0" dirty="0" smtClean="0">
                <a:ln>
                  <a:noFill/>
                </a:ln>
                <a:solidFill>
                  <a:srgbClr val="000000"/>
                </a:solidFill>
                <a:effectLst/>
                <a:latin typeface="Traditional Arabic"/>
                <a:ea typeface="Times New Roman" pitchFamily="18" charset="0"/>
                <a:cs typeface="Arial" pitchFamily="34" charset="0"/>
              </a:rPr>
              <a:t>، وبما أن معدل العائد المحاسبي أكبر من معدل العائد الأمثل، فإن </a:t>
            </a:r>
            <a:r>
              <a:rPr kumimoji="0" lang="ar-DZ" sz="2800" b="1" i="0" u="none" strike="noStrike" cap="none" normalizeH="0" baseline="0" dirty="0" smtClean="0">
                <a:ln>
                  <a:noFill/>
                </a:ln>
                <a:solidFill>
                  <a:srgbClr val="FF0000"/>
                </a:solidFill>
                <a:effectLst/>
                <a:latin typeface="Traditional Arabic"/>
                <a:ea typeface="Times New Roman" pitchFamily="18" charset="0"/>
                <a:cs typeface="Arial" pitchFamily="34" charset="0"/>
              </a:rPr>
              <a:t>المشروع مقبول اقتصاديا.</a:t>
            </a:r>
            <a:endParaRPr kumimoji="0" lang="ar-DZ" sz="3600" b="1"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2056" name="Rectangle 8"/>
          <p:cNvSpPr>
            <a:spLocks noChangeArrowheads="1"/>
          </p:cNvSpPr>
          <p:nvPr/>
        </p:nvSpPr>
        <p:spPr bwMode="auto">
          <a:xfrm>
            <a:off x="1371301" y="381000"/>
            <a:ext cx="7391703"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lvl="0" algn="r" rtl="1" fontAlgn="base">
              <a:spcBef>
                <a:spcPct val="0"/>
              </a:spcBef>
              <a:spcAft>
                <a:spcPct val="0"/>
              </a:spcAft>
              <a:tabLst>
                <a:tab pos="161925" algn="r"/>
                <a:tab pos="311150" algn="r"/>
              </a:tabLst>
            </a:pPr>
            <a:r>
              <a:rPr kumimoji="0" lang="ar-DZ" sz="3600" b="1" i="0" u="none" strike="noStrike" cap="none" normalizeH="0" baseline="0" dirty="0" smtClean="0">
                <a:ln>
                  <a:noFill/>
                </a:ln>
                <a:solidFill>
                  <a:srgbClr val="FF0000"/>
                </a:solidFill>
                <a:effectLst/>
                <a:latin typeface="Simplified Arabic" charset="0"/>
                <a:ea typeface="Calibri" pitchFamily="34" charset="0"/>
              </a:rPr>
              <a:t>5. </a:t>
            </a:r>
            <a:r>
              <a:rPr kumimoji="0" lang="ar-SA" sz="3600" b="1" i="0" u="none" strike="noStrike" cap="none" normalizeH="0" baseline="0" dirty="0" smtClean="0">
                <a:ln>
                  <a:noFill/>
                </a:ln>
                <a:solidFill>
                  <a:srgbClr val="FF0000"/>
                </a:solidFill>
                <a:effectLst/>
                <a:latin typeface="Simplified Arabic" charset="0"/>
                <a:ea typeface="Calibri" pitchFamily="34" charset="0"/>
              </a:rPr>
              <a:t>معيار مؤشر الربحية</a:t>
            </a:r>
            <a:r>
              <a:rPr lang="fr-FR" sz="3600" b="1" dirty="0" smtClean="0">
                <a:solidFill>
                  <a:srgbClr val="FF0000"/>
                </a:solidFill>
                <a:latin typeface="Simplified Arabic" charset="0"/>
                <a:ea typeface="Calibri" pitchFamily="34" charset="0"/>
              </a:rPr>
              <a:t>:</a:t>
            </a:r>
            <a:r>
              <a:rPr lang="fr-FR" sz="2800" b="1" dirty="0" smtClean="0">
                <a:solidFill>
                  <a:srgbClr val="FF0000"/>
                </a:solidFill>
                <a:latin typeface="Times New Roman" pitchFamily="18" charset="0"/>
                <a:ea typeface="Calibri" pitchFamily="34" charset="0"/>
                <a:cs typeface="Times New Roman" pitchFamily="18" charset="0"/>
              </a:rPr>
              <a:t>Indice de profitabilité </a:t>
            </a:r>
            <a:r>
              <a:rPr lang="ar-DZ" sz="2800" b="1" dirty="0" smtClean="0">
                <a:solidFill>
                  <a:srgbClr val="FF0000"/>
                </a:solidFill>
                <a:latin typeface="Times New Roman" pitchFamily="18" charset="0"/>
                <a:ea typeface="Calibri" pitchFamily="34" charset="0"/>
                <a:cs typeface="Times New Roman" pitchFamily="18" charset="0"/>
              </a:rPr>
              <a:t> </a:t>
            </a:r>
            <a:endParaRPr kumimoji="0" lang="fr-FR" sz="36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2057" name="Rectangle 9"/>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2058" name="Rectangle 10"/>
          <p:cNvSpPr>
            <a:spLocks noChangeArrowheads="1"/>
          </p:cNvSpPr>
          <p:nvPr/>
        </p:nvSpPr>
        <p:spPr bwMode="auto">
          <a:xfrm>
            <a:off x="304800" y="1066800"/>
            <a:ext cx="84582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chemeClr val="bg1"/>
                </a:solidFill>
                <a:effectLst/>
                <a:latin typeface="Simplified Arabic" charset="0"/>
                <a:ea typeface="Calibri" pitchFamily="34" charset="0"/>
                <a:cs typeface="Arial" pitchFamily="34" charset="0"/>
              </a:rPr>
              <a:t>   هو النسبة بين مجموع التدفقات النقدية المخصومة الداخلة وتكلفة الاستثمار الابتدائية.</a:t>
            </a:r>
          </a:p>
        </p:txBody>
      </p:sp>
      <p:sp>
        <p:nvSpPr>
          <p:cNvPr id="14" name="Rectangle 10"/>
          <p:cNvSpPr>
            <a:spLocks noChangeArrowheads="1"/>
          </p:cNvSpPr>
          <p:nvPr/>
        </p:nvSpPr>
        <p:spPr bwMode="auto">
          <a:xfrm>
            <a:off x="304800" y="2209800"/>
            <a:ext cx="84582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lang="ar-DZ" sz="2800" b="1" dirty="0" smtClean="0">
                <a:solidFill>
                  <a:srgbClr val="FF0000"/>
                </a:solidFill>
                <a:latin typeface="Simplified Arabic" charset="0"/>
                <a:ea typeface="Calibri" pitchFamily="34" charset="0"/>
                <a:cs typeface="Arial" pitchFamily="34" charset="0"/>
              </a:rPr>
              <a:t>   هو </a:t>
            </a:r>
            <a:r>
              <a:rPr kumimoji="0" lang="ar-DZ" sz="2800" b="1" i="0" u="none" strike="noStrike" cap="none" normalizeH="0" baseline="0" dirty="0" smtClean="0">
                <a:ln>
                  <a:noFill/>
                </a:ln>
                <a:solidFill>
                  <a:srgbClr val="FF0000"/>
                </a:solidFill>
                <a:effectLst/>
                <a:latin typeface="Simplified Arabic" charset="0"/>
                <a:ea typeface="Calibri" pitchFamily="34" charset="0"/>
                <a:cs typeface="Arial" pitchFamily="34" charset="0"/>
              </a:rPr>
              <a:t>العائد المتوقع أن تحققه كل وحدة نقدية</a:t>
            </a:r>
            <a:r>
              <a:rPr kumimoji="0" lang="fr-FR" sz="2800" b="1" i="0" u="none" strike="noStrike" cap="none" normalizeH="0" baseline="0" dirty="0" smtClean="0">
                <a:ln>
                  <a:noFill/>
                </a:ln>
                <a:solidFill>
                  <a:srgbClr val="FF0000"/>
                </a:solidFill>
                <a:effectLst/>
                <a:latin typeface="Simplified Arabic" charset="0"/>
                <a:ea typeface="Calibri" pitchFamily="34" charset="0"/>
                <a:cs typeface="Arial" pitchFamily="34" charset="0"/>
              </a:rPr>
              <a:t>  </a:t>
            </a:r>
            <a:r>
              <a:rPr kumimoji="0" lang="ar-DZ" sz="2800" b="1" i="0" u="none" strike="noStrike" cap="none" normalizeH="0" baseline="0" dirty="0" smtClean="0">
                <a:ln>
                  <a:noFill/>
                </a:ln>
                <a:solidFill>
                  <a:srgbClr val="FF0000"/>
                </a:solidFill>
                <a:effectLst/>
                <a:latin typeface="Simplified Arabic" charset="0"/>
                <a:ea typeface="Calibri" pitchFamily="34" charset="0"/>
                <a:cs typeface="Arial" pitchFamily="34" charset="0"/>
              </a:rPr>
              <a:t>مستثمرة في المشروع</a:t>
            </a:r>
            <a:r>
              <a:rPr kumimoji="0" lang="fr-FR" sz="2800" b="0" i="0" u="none" strike="noStrike" cap="none" normalizeH="0" baseline="0" dirty="0" smtClean="0">
                <a:ln>
                  <a:noFill/>
                </a:ln>
                <a:solidFill>
                  <a:srgbClr val="FF0000"/>
                </a:solidFill>
                <a:effectLst/>
                <a:latin typeface="Arial" pitchFamily="34" charset="0"/>
                <a:cs typeface="Arial" pitchFamily="34" charset="0"/>
              </a:rPr>
              <a:t> </a:t>
            </a:r>
            <a:r>
              <a:rPr lang="ar-DZ" sz="2800" dirty="0" smtClean="0">
                <a:solidFill>
                  <a:srgbClr val="FF0000"/>
                </a:solidFill>
                <a:latin typeface="Arial" pitchFamily="34" charset="0"/>
                <a:cs typeface="Arial" pitchFamily="34" charset="0"/>
              </a:rPr>
              <a:t>.</a:t>
            </a:r>
            <a:endParaRPr kumimoji="0" lang="ar-DZ" sz="2800" b="0" i="0" u="none" strike="noStrike" cap="none" normalizeH="0" baseline="0" dirty="0" smtClean="0">
              <a:ln>
                <a:noFill/>
              </a:ln>
              <a:solidFill>
                <a:srgbClr val="FF0000"/>
              </a:solidFill>
              <a:effectLst/>
              <a:latin typeface="Arial" pitchFamily="34" charset="0"/>
              <a:cs typeface="Arial" pitchFamily="34" charset="0"/>
            </a:endParaRPr>
          </a:p>
        </p:txBody>
      </p:sp>
      <p:grpSp>
        <p:nvGrpSpPr>
          <p:cNvPr id="40" name="Groupe 39"/>
          <p:cNvGrpSpPr/>
          <p:nvPr/>
        </p:nvGrpSpPr>
        <p:grpSpPr>
          <a:xfrm>
            <a:off x="398208" y="2971800"/>
            <a:ext cx="7602792" cy="1020781"/>
            <a:chOff x="152400" y="3580949"/>
            <a:chExt cx="7602792" cy="1020781"/>
          </a:xfrm>
        </p:grpSpPr>
        <p:grpSp>
          <p:nvGrpSpPr>
            <p:cNvPr id="24" name="Groupe 23"/>
            <p:cNvGrpSpPr/>
            <p:nvPr/>
          </p:nvGrpSpPr>
          <p:grpSpPr>
            <a:xfrm>
              <a:off x="152400" y="3622256"/>
              <a:ext cx="2961874" cy="979474"/>
              <a:chOff x="484334" y="3622256"/>
              <a:chExt cx="2961874" cy="979474"/>
            </a:xfrm>
            <a:solidFill>
              <a:schemeClr val="tx1"/>
            </a:solidFill>
          </p:grpSpPr>
          <p:grpSp>
            <p:nvGrpSpPr>
              <p:cNvPr id="2059" name="Group 11"/>
              <p:cNvGrpSpPr>
                <a:grpSpLocks/>
              </p:cNvGrpSpPr>
              <p:nvPr/>
            </p:nvGrpSpPr>
            <p:grpSpPr bwMode="auto">
              <a:xfrm>
                <a:off x="484334" y="3622256"/>
                <a:ext cx="2874023" cy="979474"/>
                <a:chOff x="4944" y="12674"/>
                <a:chExt cx="2531" cy="730"/>
              </a:xfrm>
              <a:grpFill/>
            </p:grpSpPr>
            <p:sp>
              <p:nvSpPr>
                <p:cNvPr id="2060" name="Zone de texte 2"/>
                <p:cNvSpPr txBox="1">
                  <a:spLocks noChangeArrowheads="1"/>
                </p:cNvSpPr>
                <p:nvPr/>
              </p:nvSpPr>
              <p:spPr bwMode="auto">
                <a:xfrm>
                  <a:off x="4944" y="12894"/>
                  <a:ext cx="738" cy="374"/>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just" fontAlgn="base">
                    <a:spcBef>
                      <a:spcPct val="0"/>
                    </a:spcBef>
                    <a:spcAft>
                      <a:spcPts val="1000"/>
                    </a:spcAft>
                  </a:pPr>
                  <a:r>
                    <a:rPr lang="fr-FR" sz="2800" b="1" dirty="0" smtClean="0">
                      <a:solidFill>
                        <a:schemeClr val="bg1"/>
                      </a:solidFill>
                      <a:latin typeface="Times New Roman" pitchFamily="18" charset="0"/>
                      <a:ea typeface="Arial" pitchFamily="34" charset="0"/>
                      <a:cs typeface="Times New Roman" pitchFamily="18" charset="0"/>
                    </a:rPr>
                    <a:t>IP</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61" name="Zone de texte 2"/>
                <p:cNvSpPr txBox="1">
                  <a:spLocks noChangeArrowheads="1"/>
                </p:cNvSpPr>
                <p:nvPr/>
              </p:nvSpPr>
              <p:spPr bwMode="auto">
                <a:xfrm>
                  <a:off x="5730" y="12674"/>
                  <a:ext cx="1745" cy="367"/>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el-G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Σ</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kumimoji="0" lang="fr-FR" sz="28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CF</a:t>
                  </a:r>
                  <a:r>
                    <a:rPr kumimoji="0" lang="fr-FR" sz="2800" b="1" i="0" u="none" strike="noStrike" cap="none" normalizeH="0" baseline="-25000" dirty="0" err="1" smtClean="0">
                      <a:ln>
                        <a:noFill/>
                      </a:ln>
                      <a:solidFill>
                        <a:schemeClr val="bg1"/>
                      </a:solidFill>
                      <a:effectLst/>
                      <a:latin typeface="Times New Roman" pitchFamily="18" charset="0"/>
                      <a:ea typeface="Arial" pitchFamily="34" charset="0"/>
                      <a:cs typeface="Times New Roman" pitchFamily="18" charset="0"/>
                    </a:rPr>
                    <a:t>t</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(1+i)</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64" name="Zone de texte 2"/>
                <p:cNvSpPr txBox="1">
                  <a:spLocks noChangeArrowheads="1"/>
                </p:cNvSpPr>
                <p:nvPr/>
              </p:nvSpPr>
              <p:spPr bwMode="auto">
                <a:xfrm>
                  <a:off x="6219" y="13063"/>
                  <a:ext cx="591" cy="341"/>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endPar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cxnSp>
            <p:nvCxnSpPr>
              <p:cNvPr id="23" name="Connecteur droit 22"/>
              <p:cNvCxnSpPr/>
              <p:nvPr/>
            </p:nvCxnSpPr>
            <p:spPr>
              <a:xfrm>
                <a:off x="1388808" y="4149228"/>
                <a:ext cx="2057400" cy="1588"/>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5" name="Groupe 24"/>
            <p:cNvGrpSpPr/>
            <p:nvPr/>
          </p:nvGrpSpPr>
          <p:grpSpPr>
            <a:xfrm>
              <a:off x="3657601" y="3580949"/>
              <a:ext cx="4097591" cy="987525"/>
              <a:chOff x="484335" y="3614215"/>
              <a:chExt cx="4097591" cy="987525"/>
            </a:xfrm>
          </p:grpSpPr>
          <p:grpSp>
            <p:nvGrpSpPr>
              <p:cNvPr id="26" name="Group 11"/>
              <p:cNvGrpSpPr>
                <a:grpSpLocks/>
              </p:cNvGrpSpPr>
              <p:nvPr/>
            </p:nvGrpSpPr>
            <p:grpSpPr bwMode="auto">
              <a:xfrm>
                <a:off x="484335" y="3614215"/>
                <a:ext cx="3961860" cy="987525"/>
                <a:chOff x="4944" y="12668"/>
                <a:chExt cx="3489" cy="736"/>
              </a:xfrm>
            </p:grpSpPr>
            <p:sp>
              <p:nvSpPr>
                <p:cNvPr id="28" name="Zone de texte 2"/>
                <p:cNvSpPr txBox="1">
                  <a:spLocks noChangeArrowheads="1"/>
                </p:cNvSpPr>
                <p:nvPr/>
              </p:nvSpPr>
              <p:spPr bwMode="auto">
                <a:xfrm>
                  <a:off x="4944" y="12919"/>
                  <a:ext cx="738" cy="37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just" fontAlgn="base">
                    <a:spcBef>
                      <a:spcPct val="0"/>
                    </a:spcBef>
                    <a:spcAft>
                      <a:spcPts val="1000"/>
                    </a:spcAft>
                  </a:pPr>
                  <a:r>
                    <a:rPr lang="fr-FR" sz="2800" b="1" dirty="0" smtClean="0">
                      <a:solidFill>
                        <a:schemeClr val="bg1"/>
                      </a:solidFill>
                      <a:latin typeface="Times New Roman" pitchFamily="18" charset="0"/>
                      <a:ea typeface="Arial" pitchFamily="34" charset="0"/>
                      <a:cs typeface="Times New Roman" pitchFamily="18" charset="0"/>
                    </a:rPr>
                    <a:t>IP</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9" name="Zone de texte 2"/>
                <p:cNvSpPr txBox="1">
                  <a:spLocks noChangeArrowheads="1"/>
                </p:cNvSpPr>
                <p:nvPr/>
              </p:nvSpPr>
              <p:spPr bwMode="auto">
                <a:xfrm>
                  <a:off x="5730" y="12668"/>
                  <a:ext cx="2703" cy="39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ts val="1000"/>
                    </a:spcAft>
                  </a:pPr>
                  <a:r>
                    <a:rPr kumimoji="0" lang="el-G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Σ</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CF</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t</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(1+i)</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-t</a:t>
                  </a:r>
                  <a:r>
                    <a:rPr lang="ar-DZ" sz="2800" b="1" dirty="0" smtClean="0">
                      <a:solidFill>
                        <a:schemeClr val="bg1"/>
                      </a:solidFill>
                      <a:latin typeface="Times New Roman" pitchFamily="18" charset="0"/>
                      <a:ea typeface="Arial" pitchFamily="34" charset="0"/>
                      <a:cs typeface="Times New Roman" pitchFamily="18" charset="0"/>
                    </a:rPr>
                    <a:t>-</a:t>
                  </a:r>
                  <a:r>
                    <a:rPr lang="fr-FR" sz="2800" b="1" dirty="0" smtClean="0">
                      <a:solidFill>
                        <a:schemeClr val="bg1"/>
                      </a:solidFill>
                      <a:latin typeface="Times New Roman" pitchFamily="18" charset="0"/>
                      <a:ea typeface="Arial" pitchFamily="34" charset="0"/>
                      <a:cs typeface="Times New Roman" pitchFamily="18" charset="0"/>
                    </a:rPr>
                    <a:t> I</a:t>
                  </a:r>
                  <a:r>
                    <a:rPr lang="fr-FR" sz="2800" b="1" baseline="-25000" dirty="0" smtClean="0">
                      <a:solidFill>
                        <a:schemeClr val="bg1"/>
                      </a:solidFill>
                      <a:latin typeface="Times New Roman" pitchFamily="18" charset="0"/>
                      <a:ea typeface="Arial" pitchFamily="34" charset="0"/>
                      <a:cs typeface="Times New Roman" pitchFamily="18" charset="0"/>
                    </a:rPr>
                    <a:t>0</a:t>
                  </a:r>
                  <a:r>
                    <a:rPr lang="ar-DZ" sz="2800" b="1" baseline="-25000" dirty="0" smtClean="0">
                      <a:solidFill>
                        <a:schemeClr val="bg1"/>
                      </a:solidFill>
                      <a:latin typeface="Times New Roman" pitchFamily="18" charset="0"/>
                      <a:ea typeface="Arial" pitchFamily="34" charset="0"/>
                      <a:cs typeface="Times New Roman" pitchFamily="18" charset="0"/>
                    </a:rPr>
                    <a:t> </a:t>
                  </a:r>
                  <a:r>
                    <a:rPr lang="fr-FR" sz="2800" b="1" dirty="0" smtClean="0">
                      <a:solidFill>
                        <a:schemeClr val="bg1"/>
                      </a:solidFill>
                      <a:latin typeface="Times New Roman" pitchFamily="18" charset="0"/>
                      <a:ea typeface="Arial" pitchFamily="34" charset="0"/>
                      <a:cs typeface="Times New Roman" pitchFamily="18" charset="0"/>
                    </a:rPr>
                    <a:t>+</a:t>
                  </a:r>
                  <a:r>
                    <a:rPr lang="ar-DZ" sz="2800" b="1" dirty="0" smtClean="0">
                      <a:solidFill>
                        <a:schemeClr val="bg1"/>
                      </a:solidFill>
                      <a:latin typeface="Times New Roman" pitchFamily="18" charset="0"/>
                      <a:ea typeface="Arial" pitchFamily="34" charset="0"/>
                      <a:cs typeface="Times New Roman" pitchFamily="18" charset="0"/>
                    </a:rPr>
                    <a:t> </a:t>
                  </a:r>
                  <a:r>
                    <a:rPr lang="fr-FR" sz="2800" b="1" dirty="0" smtClean="0">
                      <a:solidFill>
                        <a:schemeClr val="bg1"/>
                      </a:solidFill>
                      <a:latin typeface="Times New Roman" pitchFamily="18" charset="0"/>
                      <a:ea typeface="Arial" pitchFamily="34" charset="0"/>
                      <a:cs typeface="Times New Roman" pitchFamily="18" charset="0"/>
                    </a:rPr>
                    <a:t>I</a:t>
                  </a:r>
                  <a:r>
                    <a:rPr lang="fr-FR" sz="2800" b="1" baseline="-25000" dirty="0" smtClean="0">
                      <a:solidFill>
                        <a:schemeClr val="bg1"/>
                      </a:solidFill>
                      <a:latin typeface="Times New Roman" pitchFamily="18" charset="0"/>
                      <a:ea typeface="Arial" pitchFamily="34" charset="0"/>
                      <a:cs typeface="Times New Roman" pitchFamily="18" charset="0"/>
                    </a:rPr>
                    <a:t>0</a:t>
                  </a:r>
                  <a:r>
                    <a:rPr lang="ar-DZ" sz="2800" b="1" dirty="0" smtClean="0">
                      <a:solidFill>
                        <a:schemeClr val="bg1"/>
                      </a:solidFill>
                      <a:latin typeface="Times New Roman" pitchFamily="18" charset="0"/>
                      <a:ea typeface="Arial" pitchFamily="34" charset="0"/>
                      <a:cs typeface="Times New Roman" pitchFamily="18" charset="0"/>
                    </a:rPr>
                    <a:t> </a:t>
                  </a:r>
                  <a:endParaRPr lang="fr-FR" sz="2800" b="1" dirty="0" smtClean="0">
                    <a:solidFill>
                      <a:schemeClr val="bg1"/>
                    </a:solidFill>
                    <a:latin typeface="Times New Roman" pitchFamily="18" charset="0"/>
                    <a:ea typeface="Arial" pitchFamily="34" charset="0"/>
                    <a:cs typeface="Times New Roman" pitchFamily="18" charset="0"/>
                  </a:endParaRPr>
                </a:p>
                <a:p>
                  <a:pPr marL="0" marR="0" lvl="0" indent="0" defTabSz="914400" rtl="0" eaLnBrk="1" fontAlgn="base" latinLnBrk="0" hangingPunct="1">
                    <a:lnSpc>
                      <a:spcPct val="100000"/>
                    </a:lnSpc>
                    <a:spcBef>
                      <a:spcPct val="0"/>
                    </a:spcBef>
                    <a:spcAft>
                      <a:spcPts val="100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1" name="Zone de texte 2"/>
                <p:cNvSpPr txBox="1">
                  <a:spLocks noChangeArrowheads="1"/>
                </p:cNvSpPr>
                <p:nvPr/>
              </p:nvSpPr>
              <p:spPr bwMode="auto">
                <a:xfrm>
                  <a:off x="6823" y="13063"/>
                  <a:ext cx="591" cy="34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endPar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cxnSp>
            <p:nvCxnSpPr>
              <p:cNvPr id="27" name="Connecteur droit 26"/>
              <p:cNvCxnSpPr/>
              <p:nvPr/>
            </p:nvCxnSpPr>
            <p:spPr>
              <a:xfrm flipV="1">
                <a:off x="1246334" y="4148066"/>
                <a:ext cx="3335592" cy="469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7" name="Flèche droite 36"/>
            <p:cNvSpPr/>
            <p:nvPr/>
          </p:nvSpPr>
          <p:spPr>
            <a:xfrm>
              <a:off x="3276600" y="4038600"/>
              <a:ext cx="304800" cy="228600"/>
            </a:xfrm>
            <a:prstGeom prst="rightArrow">
              <a:avLst/>
            </a:prstGeom>
            <a:solidFill>
              <a:schemeClr val="tx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42" name="Groupe 41"/>
          <p:cNvGrpSpPr/>
          <p:nvPr/>
        </p:nvGrpSpPr>
        <p:grpSpPr>
          <a:xfrm>
            <a:off x="3581400" y="4190999"/>
            <a:ext cx="2819400" cy="1143001"/>
            <a:chOff x="3352800" y="4648200"/>
            <a:chExt cx="2819400" cy="1143001"/>
          </a:xfrm>
        </p:grpSpPr>
        <p:grpSp>
          <p:nvGrpSpPr>
            <p:cNvPr id="44" name="Groupe 43"/>
            <p:cNvGrpSpPr/>
            <p:nvPr/>
          </p:nvGrpSpPr>
          <p:grpSpPr>
            <a:xfrm>
              <a:off x="3733800" y="4648200"/>
              <a:ext cx="2438400" cy="1143001"/>
              <a:chOff x="4191001" y="5181598"/>
              <a:chExt cx="2438400" cy="1143001"/>
            </a:xfrm>
          </p:grpSpPr>
          <p:grpSp>
            <p:nvGrpSpPr>
              <p:cNvPr id="41" name="Groupe 40"/>
              <p:cNvGrpSpPr/>
              <p:nvPr/>
            </p:nvGrpSpPr>
            <p:grpSpPr>
              <a:xfrm>
                <a:off x="4191001" y="5181598"/>
                <a:ext cx="2438400" cy="1143001"/>
                <a:chOff x="5163250" y="5772150"/>
                <a:chExt cx="1477934" cy="580572"/>
              </a:xfrm>
            </p:grpSpPr>
            <p:sp>
              <p:nvSpPr>
                <p:cNvPr id="2066" name="Zone de texte 2"/>
                <p:cNvSpPr txBox="1">
                  <a:spLocks noChangeArrowheads="1"/>
                </p:cNvSpPr>
                <p:nvPr/>
              </p:nvSpPr>
              <p:spPr bwMode="auto">
                <a:xfrm>
                  <a:off x="5163250" y="5903913"/>
                  <a:ext cx="505712" cy="2857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fr-FR" sz="2800" b="1" dirty="0" smtClean="0">
                      <a:solidFill>
                        <a:schemeClr val="bg1"/>
                      </a:solidFill>
                      <a:latin typeface="Times New Roman" pitchFamily="18" charset="0"/>
                      <a:ea typeface="Arial" pitchFamily="34" charset="0"/>
                      <a:cs typeface="Times New Roman" pitchFamily="18" charset="0"/>
                    </a:rPr>
                    <a:t>IP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67" name="Zone de texte 2"/>
                <p:cNvSpPr txBox="1">
                  <a:spLocks noChangeArrowheads="1"/>
                </p:cNvSpPr>
                <p:nvPr/>
              </p:nvSpPr>
              <p:spPr bwMode="auto">
                <a:xfrm>
                  <a:off x="5649912" y="5772150"/>
                  <a:ext cx="991272" cy="2857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lang="fr-FR" sz="2800" b="1" dirty="0" smtClean="0">
                      <a:solidFill>
                        <a:schemeClr val="bg1"/>
                      </a:solidFill>
                      <a:latin typeface="Times New Roman" pitchFamily="18" charset="0"/>
                      <a:ea typeface="Arial" pitchFamily="34" charset="0"/>
                      <a:cs typeface="Times New Roman" pitchFamily="18" charset="0"/>
                    </a:rPr>
                    <a:t> +</a:t>
                  </a:r>
                  <a:r>
                    <a:rPr lang="ar-DZ" sz="2800" b="1" dirty="0" smtClean="0">
                      <a:solidFill>
                        <a:schemeClr val="bg1"/>
                      </a:solidFill>
                      <a:latin typeface="Times New Roman" pitchFamily="18" charset="0"/>
                      <a:ea typeface="Arial" pitchFamily="34" charset="0"/>
                      <a:cs typeface="Times New Roman" pitchFamily="18" charset="0"/>
                    </a:rPr>
                    <a:t> </a:t>
                  </a:r>
                  <a:r>
                    <a:rPr lang="fr-FR" sz="2800" b="1" dirty="0" smtClean="0">
                      <a:solidFill>
                        <a:schemeClr val="bg1"/>
                      </a:solidFill>
                      <a:latin typeface="Times New Roman" pitchFamily="18" charset="0"/>
                      <a:ea typeface="Arial" pitchFamily="34" charset="0"/>
                      <a:cs typeface="Times New Roman" pitchFamily="18" charset="0"/>
                    </a:rPr>
                    <a:t>I</a:t>
                  </a:r>
                  <a:r>
                    <a:rPr lang="fr-FR" sz="2800" b="1" baseline="-25000" dirty="0" smtClean="0">
                      <a:solidFill>
                        <a:schemeClr val="bg1"/>
                      </a:solidFill>
                      <a:latin typeface="Times New Roman" pitchFamily="18" charset="0"/>
                      <a:ea typeface="Arial" pitchFamily="34" charset="0"/>
                      <a:cs typeface="Times New Roman" pitchFamily="18" charset="0"/>
                    </a:rPr>
                    <a:t>0</a:t>
                  </a:r>
                  <a:r>
                    <a:rPr lang="ar-DZ" sz="2800" b="1" dirty="0" smtClean="0">
                      <a:solidFill>
                        <a:schemeClr val="bg1"/>
                      </a:solidFill>
                      <a:latin typeface="Times New Roman" pitchFamily="18" charset="0"/>
                      <a:ea typeface="Arial" pitchFamily="34" charset="0"/>
                      <a:cs typeface="Times New Roman" pitchFamily="18" charset="0"/>
                    </a:rPr>
                    <a:t> </a:t>
                  </a:r>
                  <a:endPar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68" name="Zone de texte 2"/>
                <p:cNvSpPr txBox="1">
                  <a:spLocks noChangeArrowheads="1"/>
                </p:cNvSpPr>
                <p:nvPr/>
              </p:nvSpPr>
              <p:spPr bwMode="auto">
                <a:xfrm>
                  <a:off x="5975943" y="6096001"/>
                  <a:ext cx="369848" cy="25672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cxnSp>
            <p:nvCxnSpPr>
              <p:cNvPr id="43" name="Connecteur droit 42"/>
              <p:cNvCxnSpPr/>
              <p:nvPr/>
            </p:nvCxnSpPr>
            <p:spPr>
              <a:xfrm>
                <a:off x="5029200" y="5717460"/>
                <a:ext cx="15240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8" name="Flèche droite 37"/>
            <p:cNvSpPr/>
            <p:nvPr/>
          </p:nvSpPr>
          <p:spPr>
            <a:xfrm>
              <a:off x="3352800" y="5105400"/>
              <a:ext cx="304800" cy="228600"/>
            </a:xfrm>
            <a:prstGeom prst="rightArrow">
              <a:avLst/>
            </a:prstGeom>
            <a:solidFill>
              <a:schemeClr val="tx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45" name="Groupe 44"/>
          <p:cNvGrpSpPr/>
          <p:nvPr/>
        </p:nvGrpSpPr>
        <p:grpSpPr>
          <a:xfrm>
            <a:off x="3672318" y="5562600"/>
            <a:ext cx="2880882" cy="980260"/>
            <a:chOff x="3352800" y="5725340"/>
            <a:chExt cx="2880882" cy="980260"/>
          </a:xfrm>
        </p:grpSpPr>
        <p:grpSp>
          <p:nvGrpSpPr>
            <p:cNvPr id="2071" name="Group 23"/>
            <p:cNvGrpSpPr>
              <a:grpSpLocks/>
            </p:cNvGrpSpPr>
            <p:nvPr/>
          </p:nvGrpSpPr>
          <p:grpSpPr bwMode="auto">
            <a:xfrm>
              <a:off x="3810000" y="5725340"/>
              <a:ext cx="2423682" cy="980260"/>
              <a:chOff x="7032" y="12677"/>
              <a:chExt cx="2203" cy="1027"/>
            </a:xfrm>
            <a:solidFill>
              <a:srgbClr val="00FF00"/>
            </a:solidFill>
          </p:grpSpPr>
          <p:sp>
            <p:nvSpPr>
              <p:cNvPr id="2072" name="Zone de texte 2"/>
              <p:cNvSpPr txBox="1">
                <a:spLocks noChangeArrowheads="1"/>
              </p:cNvSpPr>
              <p:nvPr/>
            </p:nvSpPr>
            <p:spPr bwMode="auto">
              <a:xfrm>
                <a:off x="7032" y="12905"/>
                <a:ext cx="776" cy="45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fr-FR" sz="2800" b="1" dirty="0" smtClean="0">
                    <a:solidFill>
                      <a:schemeClr val="bg1"/>
                    </a:solidFill>
                    <a:latin typeface="Times New Roman" pitchFamily="18" charset="0"/>
                    <a:ea typeface="Arial" pitchFamily="34" charset="0"/>
                    <a:cs typeface="Times New Roman" pitchFamily="18" charset="0"/>
                  </a:rPr>
                  <a:t>IP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73" name="Zone de texte 2"/>
              <p:cNvSpPr txBox="1">
                <a:spLocks noChangeArrowheads="1"/>
              </p:cNvSpPr>
              <p:nvPr/>
            </p:nvSpPr>
            <p:spPr bwMode="auto">
              <a:xfrm>
                <a:off x="7777" y="12677"/>
                <a:ext cx="864" cy="45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74" name="Zone de texte 2"/>
              <p:cNvSpPr txBox="1">
                <a:spLocks noChangeArrowheads="1"/>
              </p:cNvSpPr>
              <p:nvPr/>
            </p:nvSpPr>
            <p:spPr bwMode="auto">
              <a:xfrm>
                <a:off x="8001" y="13145"/>
                <a:ext cx="432" cy="559"/>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75" name="Connecteur droit 386"/>
              <p:cNvSpPr>
                <a:spLocks noChangeShapeType="1"/>
              </p:cNvSpPr>
              <p:nvPr/>
            </p:nvSpPr>
            <p:spPr bwMode="auto">
              <a:xfrm>
                <a:off x="7793" y="13145"/>
                <a:ext cx="960" cy="0"/>
              </a:xfrm>
              <a:prstGeom prst="line">
                <a:avLst/>
              </a:prstGeom>
              <a:grp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sp>
            <p:nvSpPr>
              <p:cNvPr id="2076" name="Zone de texte 2"/>
              <p:cNvSpPr txBox="1">
                <a:spLocks noChangeArrowheads="1"/>
              </p:cNvSpPr>
              <p:nvPr/>
            </p:nvSpPr>
            <p:spPr bwMode="auto">
              <a:xfrm>
                <a:off x="8652" y="12905"/>
                <a:ext cx="583" cy="45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39" name="Flèche droite 38"/>
            <p:cNvSpPr/>
            <p:nvPr/>
          </p:nvSpPr>
          <p:spPr>
            <a:xfrm>
              <a:off x="3352800" y="6172200"/>
              <a:ext cx="304800" cy="228600"/>
            </a:xfrm>
            <a:prstGeom prst="rightArrow">
              <a:avLst/>
            </a:prstGeom>
            <a:solidFill>
              <a:schemeClr val="tx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5" name="Rectangle 5"/>
          <p:cNvSpPr>
            <a:spLocks noChangeArrowheads="1"/>
          </p:cNvSpPr>
          <p:nvPr/>
        </p:nvSpPr>
        <p:spPr bwMode="auto">
          <a:xfrm>
            <a:off x="381000" y="304800"/>
            <a:ext cx="8382000" cy="15081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قاعدة القرار: </a:t>
            </a:r>
          </a:p>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حالة مشروع واحد أو عدة مشاريع مستقلة:</a:t>
            </a:r>
            <a:r>
              <a:rPr kumimoji="0" lang="ar-DZ" sz="28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 </a:t>
            </a:r>
            <a:r>
              <a:rPr kumimoji="0" lang="ar-DZ" sz="28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يتم</a:t>
            </a:r>
            <a:r>
              <a:rPr kumimoji="0" lang="ar-DZ" sz="28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اختيار المشروع إذا كان:</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lang="fr-FR" sz="2800" b="1" dirty="0" smtClean="0">
                <a:solidFill>
                  <a:schemeClr val="bg1"/>
                </a:solidFill>
                <a:latin typeface="Times New Roman" pitchFamily="18" charset="0"/>
                <a:ea typeface="Calibri" pitchFamily="34" charset="0"/>
                <a:cs typeface="Times New Roman" pitchFamily="18" charset="0"/>
              </a:rPr>
              <a:t>IP &gt;</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أو أكب</a:t>
            </a:r>
            <a:r>
              <a:rPr lang="ar-DZ" sz="2800" b="1" baseline="0" dirty="0" smtClean="0">
                <a:solidFill>
                  <a:schemeClr val="bg1"/>
                </a:solidFill>
                <a:latin typeface="Times New Roman" pitchFamily="18" charset="0"/>
                <a:ea typeface="Calibri" pitchFamily="34" charset="0"/>
                <a:cs typeface="Times New Roman" pitchFamily="18" charset="0"/>
              </a:rPr>
              <a:t>ر</a:t>
            </a:r>
            <a:r>
              <a:rPr lang="ar-DZ" sz="2800" b="1" dirty="0" smtClean="0">
                <a:solidFill>
                  <a:schemeClr val="bg1"/>
                </a:solidFill>
                <a:latin typeface="Times New Roman" pitchFamily="18" charset="0"/>
                <a:ea typeface="Calibri" pitchFamily="34" charset="0"/>
                <a:cs typeface="Times New Roman" pitchFamily="18" charset="0"/>
              </a:rPr>
              <a:t> من معيار مستهدف.</a:t>
            </a:r>
            <a:endParaRPr kumimoji="0" lang="fr-FR" sz="1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12646" name="Rectangle 6"/>
          <p:cNvSpPr>
            <a:spLocks noChangeArrowheads="1"/>
          </p:cNvSpPr>
          <p:nvPr/>
        </p:nvSpPr>
        <p:spPr bwMode="auto">
          <a:xfrm>
            <a:off x="0" y="1828800"/>
            <a:ext cx="8763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حالة مشاريع</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متنافية(</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مانعة بالتبادل</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lang="ar-DZ" sz="2800" b="1" dirty="0" smtClean="0">
                <a:solidFill>
                  <a:srgbClr val="FF0000"/>
                </a:solidFill>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يتم</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اختيار المشروع ذو</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IP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الأكبر</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 name="Rectangle 9"/>
          <p:cNvSpPr/>
          <p:nvPr/>
        </p:nvSpPr>
        <p:spPr>
          <a:xfrm>
            <a:off x="4230361" y="2590800"/>
            <a:ext cx="4761239" cy="523220"/>
          </a:xfrm>
          <a:prstGeom prst="rect">
            <a:avLst/>
          </a:prstGeom>
        </p:spPr>
        <p:txBody>
          <a:bodyPr wrap="none">
            <a:spAutoFit/>
          </a:bodyPr>
          <a:lstStyle/>
          <a:p>
            <a:pPr algn="just" rtl="1"/>
            <a:r>
              <a:rPr lang="ar-DZ" sz="2800" b="1" dirty="0" smtClean="0">
                <a:solidFill>
                  <a:srgbClr val="FF0000"/>
                </a:solidFill>
              </a:rPr>
              <a:t>حالة تدفقات نقدية منتظمة: المشروع </a:t>
            </a:r>
            <a:r>
              <a:rPr lang="fr-FR" sz="2800" b="1" dirty="0" smtClean="0">
                <a:solidFill>
                  <a:srgbClr val="FF0000"/>
                </a:solidFill>
              </a:rPr>
              <a:t>A</a:t>
            </a:r>
            <a:endParaRPr lang="fr-FR" sz="2800" dirty="0">
              <a:solidFill>
                <a:srgbClr val="FF0000"/>
              </a:solidFill>
            </a:endParaRPr>
          </a:p>
        </p:txBody>
      </p:sp>
      <p:grpSp>
        <p:nvGrpSpPr>
          <p:cNvPr id="17" name="Groupe 16"/>
          <p:cNvGrpSpPr/>
          <p:nvPr/>
        </p:nvGrpSpPr>
        <p:grpSpPr>
          <a:xfrm>
            <a:off x="228600" y="2895600"/>
            <a:ext cx="4495800" cy="914400"/>
            <a:chOff x="279400" y="6326190"/>
            <a:chExt cx="2306638" cy="455839"/>
          </a:xfrm>
        </p:grpSpPr>
        <p:sp>
          <p:nvSpPr>
            <p:cNvPr id="112647" name="Zone de texte 2"/>
            <p:cNvSpPr txBox="1">
              <a:spLocks noChangeArrowheads="1"/>
            </p:cNvSpPr>
            <p:nvPr/>
          </p:nvSpPr>
          <p:spPr bwMode="auto">
            <a:xfrm>
              <a:off x="279400" y="6438900"/>
              <a:ext cx="514350" cy="26715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IP</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A</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12648" name="Zone de texte 2"/>
            <p:cNvSpPr txBox="1">
              <a:spLocks noChangeArrowheads="1"/>
            </p:cNvSpPr>
            <p:nvPr/>
          </p:nvSpPr>
          <p:spPr bwMode="auto">
            <a:xfrm>
              <a:off x="701676" y="6326190"/>
              <a:ext cx="711496" cy="22792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1169.86</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12649" name="Zone de texte 2"/>
            <p:cNvSpPr txBox="1">
              <a:spLocks noChangeArrowheads="1"/>
            </p:cNvSpPr>
            <p:nvPr/>
          </p:nvSpPr>
          <p:spPr bwMode="auto">
            <a:xfrm>
              <a:off x="828487" y="6572252"/>
              <a:ext cx="545589" cy="20977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3000</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12650" name="Connecteur droit 391"/>
            <p:cNvSpPr>
              <a:spLocks noChangeShapeType="1"/>
            </p:cNvSpPr>
            <p:nvPr/>
          </p:nvSpPr>
          <p:spPr bwMode="auto">
            <a:xfrm>
              <a:off x="739775" y="6581775"/>
              <a:ext cx="733425"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sp>
          <p:nvSpPr>
            <p:cNvPr id="112651" name="Zone de texte 2"/>
            <p:cNvSpPr txBox="1">
              <a:spLocks noChangeArrowheads="1"/>
            </p:cNvSpPr>
            <p:nvPr/>
          </p:nvSpPr>
          <p:spPr bwMode="auto">
            <a:xfrm>
              <a:off x="1482725" y="6429377"/>
              <a:ext cx="321402" cy="23869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12652" name="Zone de texte 2"/>
            <p:cNvSpPr txBox="1">
              <a:spLocks noChangeArrowheads="1"/>
            </p:cNvSpPr>
            <p:nvPr/>
          </p:nvSpPr>
          <p:spPr bwMode="auto">
            <a:xfrm>
              <a:off x="1795463" y="6419852"/>
              <a:ext cx="790575" cy="24821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1.</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39</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&gt;1</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18" name="Rectangle 17"/>
          <p:cNvSpPr/>
          <p:nvPr/>
        </p:nvSpPr>
        <p:spPr>
          <a:xfrm>
            <a:off x="3872633" y="3581400"/>
            <a:ext cx="5057795" cy="523220"/>
          </a:xfrm>
          <a:prstGeom prst="rect">
            <a:avLst/>
          </a:prstGeom>
        </p:spPr>
        <p:txBody>
          <a:bodyPr wrap="none">
            <a:spAutoFit/>
          </a:bodyPr>
          <a:lstStyle/>
          <a:p>
            <a:pPr algn="r" rtl="1"/>
            <a:r>
              <a:rPr lang="ar-DZ" sz="2800" b="1" dirty="0" smtClean="0">
                <a:solidFill>
                  <a:schemeClr val="bg1"/>
                </a:solidFill>
              </a:rPr>
              <a:t>بما أن  </a:t>
            </a:r>
            <a:r>
              <a:rPr lang="fr-FR" sz="2800" b="1" dirty="0" smtClean="0">
                <a:solidFill>
                  <a:schemeClr val="bg1"/>
                </a:solidFill>
              </a:rPr>
              <a:t>IP</a:t>
            </a:r>
            <a:r>
              <a:rPr lang="fr-FR" sz="2800" b="1" baseline="-25000" dirty="0" smtClean="0">
                <a:solidFill>
                  <a:schemeClr val="bg1"/>
                </a:solidFill>
              </a:rPr>
              <a:t>A</a:t>
            </a:r>
            <a:r>
              <a:rPr lang="fr-FR" sz="2800" b="1" dirty="0" smtClean="0">
                <a:solidFill>
                  <a:schemeClr val="bg1"/>
                </a:solidFill>
              </a:rPr>
              <a:t>&gt; 1</a:t>
            </a:r>
            <a:r>
              <a:rPr lang="ar-DZ" sz="2800" b="1" dirty="0" smtClean="0">
                <a:solidFill>
                  <a:schemeClr val="bg1"/>
                </a:solidFill>
              </a:rPr>
              <a:t>، إذن المشروع </a:t>
            </a:r>
            <a:r>
              <a:rPr lang="fr-FR" sz="2800" b="1" dirty="0" smtClean="0">
                <a:solidFill>
                  <a:srgbClr val="FF0000"/>
                </a:solidFill>
              </a:rPr>
              <a:t>A</a:t>
            </a:r>
            <a:r>
              <a:rPr lang="ar-DZ" sz="2800" b="1" dirty="0" smtClean="0">
                <a:solidFill>
                  <a:srgbClr val="FF0000"/>
                </a:solidFill>
              </a:rPr>
              <a:t> مقبول.</a:t>
            </a:r>
            <a:endParaRPr lang="fr-FR" sz="2800" dirty="0">
              <a:solidFill>
                <a:srgbClr val="FF0000"/>
              </a:solidFill>
            </a:endParaRPr>
          </a:p>
        </p:txBody>
      </p:sp>
      <p:sp>
        <p:nvSpPr>
          <p:cNvPr id="19" name="Rectangle 18"/>
          <p:cNvSpPr/>
          <p:nvPr/>
        </p:nvSpPr>
        <p:spPr>
          <a:xfrm>
            <a:off x="3986705" y="4114800"/>
            <a:ext cx="5004895" cy="523220"/>
          </a:xfrm>
          <a:prstGeom prst="rect">
            <a:avLst/>
          </a:prstGeom>
        </p:spPr>
        <p:txBody>
          <a:bodyPr wrap="none">
            <a:spAutoFit/>
          </a:bodyPr>
          <a:lstStyle/>
          <a:p>
            <a:pPr algn="just" rtl="1"/>
            <a:r>
              <a:rPr lang="ar-DZ" sz="2800" b="1" dirty="0" smtClean="0">
                <a:solidFill>
                  <a:srgbClr val="FF0000"/>
                </a:solidFill>
              </a:rPr>
              <a:t>حالة تدفقات نقدية </a:t>
            </a:r>
            <a:r>
              <a:rPr lang="ar-DZ" sz="2800" b="1" dirty="0" err="1" smtClean="0">
                <a:solidFill>
                  <a:srgbClr val="FF0000"/>
                </a:solidFill>
              </a:rPr>
              <a:t>غ</a:t>
            </a:r>
            <a:r>
              <a:rPr lang="ar-DZ" sz="2800" b="1" dirty="0" smtClean="0">
                <a:solidFill>
                  <a:srgbClr val="FF0000"/>
                </a:solidFill>
              </a:rPr>
              <a:t> منتظمة: المشروع </a:t>
            </a:r>
            <a:r>
              <a:rPr lang="fr-FR" sz="2800" b="1" dirty="0" smtClean="0">
                <a:solidFill>
                  <a:srgbClr val="FF0000"/>
                </a:solidFill>
              </a:rPr>
              <a:t>B</a:t>
            </a:r>
            <a:endParaRPr lang="fr-FR" sz="2800" dirty="0">
              <a:solidFill>
                <a:srgbClr val="FF0000"/>
              </a:solidFill>
            </a:endParaRPr>
          </a:p>
        </p:txBody>
      </p:sp>
      <p:grpSp>
        <p:nvGrpSpPr>
          <p:cNvPr id="112653" name="Group 13"/>
          <p:cNvGrpSpPr>
            <a:grpSpLocks/>
          </p:cNvGrpSpPr>
          <p:nvPr/>
        </p:nvGrpSpPr>
        <p:grpSpPr bwMode="auto">
          <a:xfrm>
            <a:off x="228600" y="4267492"/>
            <a:ext cx="4343073" cy="913793"/>
            <a:chOff x="485" y="14794"/>
            <a:chExt cx="3320" cy="602"/>
          </a:xfrm>
        </p:grpSpPr>
        <p:sp>
          <p:nvSpPr>
            <p:cNvPr id="112654" name="Zone de texte 2"/>
            <p:cNvSpPr txBox="1">
              <a:spLocks noChangeArrowheads="1"/>
            </p:cNvSpPr>
            <p:nvPr/>
          </p:nvSpPr>
          <p:spPr bwMode="auto">
            <a:xfrm>
              <a:off x="485" y="15009"/>
              <a:ext cx="810" cy="33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IP</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B</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12655" name="Zone de texte 2"/>
            <p:cNvSpPr txBox="1">
              <a:spLocks noChangeArrowheads="1"/>
            </p:cNvSpPr>
            <p:nvPr/>
          </p:nvSpPr>
          <p:spPr bwMode="auto">
            <a:xfrm>
              <a:off x="1250" y="14794"/>
              <a:ext cx="1041" cy="30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1528.21</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12656" name="Zone de texte 2"/>
            <p:cNvSpPr txBox="1">
              <a:spLocks noChangeArrowheads="1"/>
            </p:cNvSpPr>
            <p:nvPr/>
          </p:nvSpPr>
          <p:spPr bwMode="auto">
            <a:xfrm>
              <a:off x="1432" y="15097"/>
              <a:ext cx="684" cy="29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3000</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12657" name="Connecteur droit 397"/>
            <p:cNvSpPr>
              <a:spLocks noChangeShapeType="1"/>
            </p:cNvSpPr>
            <p:nvPr/>
          </p:nvSpPr>
          <p:spPr bwMode="auto">
            <a:xfrm>
              <a:off x="1250" y="15172"/>
              <a:ext cx="1155"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sp>
          <p:nvSpPr>
            <p:cNvPr id="112658" name="Zone de texte 2"/>
            <p:cNvSpPr txBox="1">
              <a:spLocks noChangeArrowheads="1"/>
            </p:cNvSpPr>
            <p:nvPr/>
          </p:nvSpPr>
          <p:spPr bwMode="auto">
            <a:xfrm>
              <a:off x="2405" y="14994"/>
              <a:ext cx="1400" cy="35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ts val="1000"/>
                </a:spcAf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r>
                <a:rPr lang="fr-FR" sz="2800" b="1" dirty="0" smtClean="0">
                  <a:solidFill>
                    <a:schemeClr val="bg1"/>
                  </a:solidFill>
                  <a:latin typeface="Times New Roman" pitchFamily="18" charset="0"/>
                  <a:ea typeface="Arial" pitchFamily="34" charset="0"/>
                  <a:cs typeface="Times New Roman" pitchFamily="18" charset="0"/>
                </a:rPr>
                <a:t>=1.</a:t>
              </a:r>
              <a:r>
                <a:rPr lang="fr-FR" sz="2800" b="1" dirty="0" smtClean="0">
                  <a:solidFill>
                    <a:srgbClr val="FF0000"/>
                  </a:solidFill>
                  <a:latin typeface="Times New Roman" pitchFamily="18" charset="0"/>
                  <a:ea typeface="Arial" pitchFamily="34" charset="0"/>
                  <a:cs typeface="Times New Roman" pitchFamily="18" charset="0"/>
                </a:rPr>
                <a:t>51</a:t>
              </a:r>
              <a:r>
                <a:rPr lang="fr-FR" sz="2800" b="1" dirty="0" smtClean="0">
                  <a:solidFill>
                    <a:schemeClr val="bg1"/>
                  </a:solidFill>
                  <a:latin typeface="Times New Roman" pitchFamily="18" charset="0"/>
                  <a:ea typeface="Arial" pitchFamily="34" charset="0"/>
                  <a:cs typeface="Times New Roman" pitchFamily="18" charset="0"/>
                </a:rPr>
                <a:t>&gt;1</a:t>
              </a:r>
              <a:endParaRPr lang="fr-FR" sz="2800" dirty="0" smtClean="0">
                <a:solidFill>
                  <a:schemeClr val="bg1"/>
                </a:solidFill>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27" name="Rectangle 26"/>
          <p:cNvSpPr/>
          <p:nvPr/>
        </p:nvSpPr>
        <p:spPr>
          <a:xfrm>
            <a:off x="3945770" y="5105400"/>
            <a:ext cx="4969630" cy="523220"/>
          </a:xfrm>
          <a:prstGeom prst="rect">
            <a:avLst/>
          </a:prstGeom>
        </p:spPr>
        <p:txBody>
          <a:bodyPr wrap="none">
            <a:spAutoFit/>
          </a:bodyPr>
          <a:lstStyle/>
          <a:p>
            <a:pPr algn="r" rtl="1"/>
            <a:r>
              <a:rPr lang="ar-DZ" sz="2800" b="1" dirty="0" smtClean="0">
                <a:solidFill>
                  <a:schemeClr val="bg1"/>
                </a:solidFill>
                <a:latin typeface="Times New Roman" pitchFamily="18" charset="0"/>
                <a:cs typeface="Times New Roman" pitchFamily="18" charset="0"/>
              </a:rPr>
              <a:t>بما أن </a:t>
            </a:r>
            <a:r>
              <a:rPr lang="fr-FR" sz="2800" b="1" dirty="0" smtClean="0">
                <a:solidFill>
                  <a:schemeClr val="bg1"/>
                </a:solidFill>
                <a:latin typeface="Times New Roman" pitchFamily="18" charset="0"/>
                <a:cs typeface="Times New Roman" pitchFamily="18" charset="0"/>
              </a:rPr>
              <a:t>IP</a:t>
            </a:r>
            <a:r>
              <a:rPr lang="fr-FR" sz="2800" b="1" baseline="-25000" dirty="0" smtClean="0">
                <a:solidFill>
                  <a:schemeClr val="bg1"/>
                </a:solidFill>
                <a:latin typeface="Times New Roman" pitchFamily="18" charset="0"/>
                <a:cs typeface="Times New Roman" pitchFamily="18" charset="0"/>
              </a:rPr>
              <a:t>B </a:t>
            </a:r>
            <a:r>
              <a:rPr lang="fr-FR" sz="2800" b="1" dirty="0" smtClean="0">
                <a:solidFill>
                  <a:schemeClr val="bg1"/>
                </a:solidFill>
                <a:latin typeface="Times New Roman" pitchFamily="18" charset="0"/>
                <a:cs typeface="Times New Roman" pitchFamily="18" charset="0"/>
              </a:rPr>
              <a:t>&gt; 1</a:t>
            </a:r>
            <a:r>
              <a:rPr lang="ar-DZ" sz="2800" b="1" dirty="0" smtClean="0">
                <a:solidFill>
                  <a:schemeClr val="bg1"/>
                </a:solidFill>
                <a:latin typeface="Times New Roman" pitchFamily="18" charset="0"/>
                <a:cs typeface="Times New Roman" pitchFamily="18" charset="0"/>
              </a:rPr>
              <a:t>، إذن المشروع </a:t>
            </a:r>
            <a:r>
              <a:rPr lang="fr-FR" sz="2800" b="1" dirty="0" smtClean="0">
                <a:solidFill>
                  <a:schemeClr val="bg1"/>
                </a:solidFill>
                <a:latin typeface="Times New Roman" pitchFamily="18" charset="0"/>
                <a:cs typeface="Times New Roman" pitchFamily="18" charset="0"/>
              </a:rPr>
              <a:t>B</a:t>
            </a:r>
            <a:r>
              <a:rPr lang="ar-DZ" sz="2800" b="1" dirty="0" smtClean="0">
                <a:solidFill>
                  <a:schemeClr val="bg1"/>
                </a:solidFill>
                <a:latin typeface="Times New Roman" pitchFamily="18" charset="0"/>
                <a:cs typeface="Times New Roman" pitchFamily="18" charset="0"/>
              </a:rPr>
              <a:t> مقبول.</a:t>
            </a:r>
            <a:endParaRPr lang="fr-FR" sz="2800" dirty="0">
              <a:solidFill>
                <a:schemeClr val="bg1"/>
              </a:solidFill>
              <a:latin typeface="Times New Roman" pitchFamily="18" charset="0"/>
              <a:cs typeface="Times New Roman" pitchFamily="18" charset="0"/>
            </a:endParaRPr>
          </a:p>
        </p:txBody>
      </p:sp>
      <p:sp>
        <p:nvSpPr>
          <p:cNvPr id="112660" name="Rectangle 20"/>
          <p:cNvSpPr>
            <a:spLocks noChangeArrowheads="1"/>
          </p:cNvSpPr>
          <p:nvPr/>
        </p:nvSpPr>
        <p:spPr bwMode="auto">
          <a:xfrm>
            <a:off x="3048000" y="5867400"/>
            <a:ext cx="5765296"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إذن القرار: اختيار المشروع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لأن: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IP</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B</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&gt; IP</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A</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Rectangle 1"/>
          <p:cNvSpPr>
            <a:spLocks noChangeArrowheads="1"/>
          </p:cNvSpPr>
          <p:nvPr/>
        </p:nvSpPr>
        <p:spPr bwMode="auto">
          <a:xfrm>
            <a:off x="304800" y="446544"/>
            <a:ext cx="85344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136525" algn="r"/>
              </a:tabLst>
            </a:pPr>
            <a:r>
              <a:rPr kumimoji="0" lang="ar-DZ" sz="3200" b="1" i="0" u="none" strike="noStrike" cap="none" normalizeH="0" baseline="0" dirty="0" smtClean="0">
                <a:ln>
                  <a:noFill/>
                </a:ln>
                <a:solidFill>
                  <a:srgbClr val="FF0000"/>
                </a:solidFill>
                <a:effectLst/>
                <a:latin typeface="Simplified Arabic" charset="0"/>
                <a:ea typeface="Calibri" pitchFamily="34" charset="0"/>
                <a:cs typeface="Arial" pitchFamily="34" charset="0"/>
              </a:rPr>
              <a:t>مزايا</a:t>
            </a:r>
            <a:r>
              <a:rPr kumimoji="0" lang="ar-DZ" sz="3200" b="0" i="0" u="none" strike="noStrike" cap="none" normalizeH="0" baseline="0" dirty="0" smtClean="0">
                <a:ln>
                  <a:noFill/>
                </a:ln>
                <a:solidFill>
                  <a:srgbClr val="FF0000"/>
                </a:solidFill>
                <a:effectLst/>
                <a:latin typeface="Calibri" pitchFamily="34" charset="0"/>
                <a:ea typeface="Calibri" pitchFamily="34" charset="0"/>
                <a:cs typeface="Arial" pitchFamily="34" charset="0"/>
              </a:rPr>
              <a:t> </a:t>
            </a:r>
            <a:r>
              <a:rPr kumimoji="0" lang="ar-DZ" sz="3200" b="1" i="0" u="none" strike="noStrike" cap="none" normalizeH="0" baseline="0" dirty="0" smtClean="0">
                <a:ln>
                  <a:noFill/>
                </a:ln>
                <a:solidFill>
                  <a:srgbClr val="FF0000"/>
                </a:solidFill>
                <a:effectLst/>
                <a:latin typeface="Simplified Arabic" charset="0"/>
                <a:ea typeface="Calibri" pitchFamily="34" charset="0"/>
                <a:cs typeface="Arial" pitchFamily="34" charset="0"/>
              </a:rPr>
              <a:t>معيار مؤشر الربحية</a:t>
            </a:r>
            <a:r>
              <a:rPr lang="ar-DZ" sz="3200" b="1" dirty="0" smtClean="0">
                <a:solidFill>
                  <a:srgbClr val="FF0000"/>
                </a:solidFill>
                <a:latin typeface="Times New Roman" pitchFamily="18" charset="0"/>
                <a:ea typeface="Calibri" pitchFamily="34" charset="0"/>
                <a:cs typeface="Times New Roman" pitchFamily="18" charset="0"/>
              </a:rPr>
              <a:t>:</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304800" y="1153180"/>
            <a:ext cx="85344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Lst>
            </a:pPr>
            <a:r>
              <a:rPr kumimoji="0" lang="ar-SA" sz="2800" b="1" i="0" u="none" strike="noStrike" cap="none" normalizeH="0" baseline="0" dirty="0" smtClean="0">
                <a:ln>
                  <a:noFill/>
                </a:ln>
                <a:solidFill>
                  <a:schemeClr val="bg1"/>
                </a:solidFill>
                <a:effectLst/>
                <a:latin typeface="Simplified Arabic" charset="0"/>
                <a:ea typeface="Calibri" pitchFamily="34" charset="0"/>
                <a:cs typeface="Arial" pitchFamily="34" charset="0"/>
              </a:rPr>
              <a:t>يوضح معدل الربح الذي يحققه المشروع</a:t>
            </a:r>
            <a:r>
              <a:rPr kumimoji="0" lang="ar-DZ" sz="2800" b="1" i="0" u="none" strike="noStrike" cap="none" normalizeH="0" baseline="0" dirty="0" smtClean="0">
                <a:ln>
                  <a:noFill/>
                </a:ln>
                <a:solidFill>
                  <a:schemeClr val="bg1"/>
                </a:solidFill>
                <a:effectLst/>
                <a:latin typeface="Simplified Arabic" charset="0"/>
                <a:ea typeface="Calibri" pitchFamily="34" charset="0"/>
                <a:cs typeface="Arial" pitchFamily="34" charset="0"/>
              </a:rPr>
              <a:t>(</a:t>
            </a:r>
            <a:r>
              <a:rPr kumimoji="0" lang="fr-FR" sz="2800" b="1" i="0" u="none" strike="noStrike" cap="none" normalizeH="0" baseline="0" dirty="0" smtClean="0">
                <a:ln>
                  <a:noFill/>
                </a:ln>
                <a:solidFill>
                  <a:schemeClr val="bg1"/>
                </a:solidFill>
                <a:effectLst/>
                <a:latin typeface="Simplified Arabic" charset="0"/>
                <a:ea typeface="Calibri" pitchFamily="34" charset="0"/>
                <a:cs typeface="Arial" pitchFamily="34" charset="0"/>
              </a:rPr>
              <a:t> </a:t>
            </a:r>
            <a:r>
              <a:rPr kumimoji="0" lang="ar-SA" sz="2800" b="1" i="0" u="none" strike="noStrike" cap="none" normalizeH="0" baseline="0" dirty="0" smtClean="0">
                <a:ln>
                  <a:noFill/>
                </a:ln>
                <a:solidFill>
                  <a:schemeClr val="bg1"/>
                </a:solidFill>
                <a:effectLst/>
                <a:latin typeface="Simplified Arabic" charset="0"/>
                <a:ea typeface="Calibri" pitchFamily="34" charset="0"/>
                <a:cs typeface="Arial" pitchFamily="34" charset="0"/>
              </a:rPr>
              <a:t>مؤشر لكفاءة الاستثمار</a:t>
            </a:r>
            <a:r>
              <a:rPr kumimoji="0" lang="ar-DZ" sz="2800" b="1" i="0" u="none" strike="noStrike" cap="none" normalizeH="0" baseline="0" dirty="0" smtClean="0">
                <a:ln>
                  <a:noFill/>
                </a:ln>
                <a:solidFill>
                  <a:schemeClr val="bg1"/>
                </a:solidFill>
                <a:effectLst/>
                <a:latin typeface="Simplified Arabic" charset="0"/>
                <a:ea typeface="Calibri" pitchFamily="34" charset="0"/>
                <a:cs typeface="Arial" pitchFamily="34" charset="0"/>
              </a:rPr>
              <a:t>).</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6" name="Rectangle 1"/>
          <p:cNvSpPr>
            <a:spLocks noChangeArrowheads="1"/>
          </p:cNvSpPr>
          <p:nvPr/>
        </p:nvSpPr>
        <p:spPr bwMode="auto">
          <a:xfrm>
            <a:off x="304800" y="1739205"/>
            <a:ext cx="85344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Lst>
            </a:pPr>
            <a:r>
              <a:rPr kumimoji="0" lang="ar-SA" sz="2800" b="1" i="0" u="none" strike="noStrike" cap="none" normalizeH="0" baseline="0" dirty="0" smtClean="0">
                <a:ln>
                  <a:noFill/>
                </a:ln>
                <a:solidFill>
                  <a:schemeClr val="bg1"/>
                </a:solidFill>
                <a:effectLst/>
                <a:latin typeface="Simplified Arabic" charset="0"/>
                <a:ea typeface="Calibri" pitchFamily="34" charset="0"/>
                <a:cs typeface="Arial" pitchFamily="34" charset="0"/>
              </a:rPr>
              <a:t>يعطى بدون</a:t>
            </a:r>
            <a:r>
              <a:rPr kumimoji="0" lang="fr-FR" sz="2800" b="1" i="0" u="none" strike="noStrike" cap="none" normalizeH="0" baseline="0" dirty="0" smtClean="0">
                <a:ln>
                  <a:noFill/>
                </a:ln>
                <a:solidFill>
                  <a:schemeClr val="bg1"/>
                </a:solidFill>
                <a:effectLst/>
                <a:latin typeface="Simplified Arabic" charset="0"/>
                <a:ea typeface="Calibri" pitchFamily="34" charset="0"/>
                <a:cs typeface="Arial" pitchFamily="34" charset="0"/>
              </a:rPr>
              <a:t>  </a:t>
            </a:r>
            <a:r>
              <a:rPr kumimoji="0" lang="ar-SA" sz="2800" b="1" i="0" u="none" strike="noStrike" cap="none" normalizeH="0" baseline="0" dirty="0" smtClean="0">
                <a:ln>
                  <a:noFill/>
                </a:ln>
                <a:solidFill>
                  <a:schemeClr val="bg1"/>
                </a:solidFill>
                <a:effectLst/>
                <a:latin typeface="Simplified Arabic" charset="0"/>
                <a:ea typeface="Calibri" pitchFamily="34" charset="0"/>
                <a:cs typeface="Arial" pitchFamily="34" charset="0"/>
              </a:rPr>
              <a:t>وحدة نقدية</a:t>
            </a:r>
            <a:r>
              <a:rPr kumimoji="0" lang="ar-DZ" sz="2800" b="1" i="0" u="none" strike="noStrike" cap="none" normalizeH="0" baseline="0" dirty="0" smtClean="0">
                <a:ln>
                  <a:noFill/>
                </a:ln>
                <a:solidFill>
                  <a:schemeClr val="bg1"/>
                </a:solidFill>
                <a:effectLst/>
                <a:latin typeface="Simplified Arabic" charset="0"/>
                <a:ea typeface="Calibri" pitchFamily="34" charset="0"/>
                <a:cs typeface="Arial" pitchFamily="34" charset="0"/>
              </a:rPr>
              <a:t>(</a:t>
            </a:r>
            <a:r>
              <a:rPr lang="ar-DZ" sz="2800" b="1" dirty="0" smtClean="0">
                <a:solidFill>
                  <a:schemeClr val="bg1"/>
                </a:solidFill>
                <a:latin typeface="Simplified Arabic" charset="0"/>
                <a:ea typeface="Calibri" pitchFamily="34" charset="0"/>
                <a:cs typeface="Arial" pitchFamily="34" charset="0"/>
              </a:rPr>
              <a:t>لا </a:t>
            </a:r>
            <a:r>
              <a:rPr kumimoji="0" lang="ar-SA" sz="2800" b="1" i="0" u="none" strike="noStrike" cap="none" normalizeH="0" baseline="0" dirty="0" smtClean="0">
                <a:ln>
                  <a:noFill/>
                </a:ln>
                <a:solidFill>
                  <a:schemeClr val="bg1"/>
                </a:solidFill>
                <a:effectLst/>
                <a:latin typeface="Simplified Arabic" charset="0"/>
                <a:ea typeface="Calibri" pitchFamily="34" charset="0"/>
                <a:cs typeface="Arial" pitchFamily="34" charset="0"/>
              </a:rPr>
              <a:t>يتأثر بالعملة المستخدم</a:t>
            </a:r>
            <a:r>
              <a:rPr kumimoji="0" lang="ar-DZ" sz="2800" b="1" i="0" u="none" strike="noStrike" cap="none" normalizeH="0" baseline="0" dirty="0" smtClean="0">
                <a:ln>
                  <a:noFill/>
                </a:ln>
                <a:solidFill>
                  <a:schemeClr val="bg1"/>
                </a:solidFill>
                <a:effectLst/>
                <a:latin typeface="Simplified Arabic" charset="0"/>
                <a:ea typeface="Calibri" pitchFamily="34" charset="0"/>
                <a:cs typeface="Arial" pitchFamily="34" charset="0"/>
              </a:rPr>
              <a:t>ة)</a:t>
            </a:r>
            <a:r>
              <a:rPr kumimoji="0" lang="fr-FR" sz="2800" b="1" i="0" u="none" strike="noStrike" cap="none" normalizeH="0" baseline="0" dirty="0" smtClean="0">
                <a:ln>
                  <a:noFill/>
                </a:ln>
                <a:solidFill>
                  <a:schemeClr val="bg1"/>
                </a:solidFill>
                <a:effectLst/>
                <a:latin typeface="Simplified Arabic" charset="0"/>
                <a:ea typeface="Calibri" pitchFamily="34" charset="0"/>
                <a:cs typeface="Arial" pitchFamily="34" charset="0"/>
              </a:rPr>
              <a:t>.</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7" name="Rectangle 1"/>
          <p:cNvSpPr>
            <a:spLocks noChangeArrowheads="1"/>
          </p:cNvSpPr>
          <p:nvPr/>
        </p:nvSpPr>
        <p:spPr bwMode="auto">
          <a:xfrm>
            <a:off x="304800" y="2438400"/>
            <a:ext cx="85344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Lst>
            </a:pPr>
            <a:r>
              <a:rPr kumimoji="0" lang="ar-SA" sz="2800" b="1" i="0" u="none" strike="noStrike" cap="none" normalizeH="0" baseline="0" dirty="0" smtClean="0">
                <a:ln>
                  <a:noFill/>
                </a:ln>
                <a:solidFill>
                  <a:schemeClr val="bg1"/>
                </a:solidFill>
                <a:effectLst/>
                <a:latin typeface="Simplified Arabic" charset="0"/>
                <a:ea typeface="Calibri" pitchFamily="34" charset="0"/>
                <a:cs typeface="Arial" pitchFamily="34" charset="0"/>
              </a:rPr>
              <a:t>يفيد في حالة محدودية الموارد التي تواجه القرار الاستثماري</a:t>
            </a:r>
            <a:r>
              <a:rPr kumimoji="0" lang="fr-FR" sz="2800" b="1" i="0" u="none" strike="noStrike" cap="none" normalizeH="0" baseline="0" dirty="0" smtClean="0">
                <a:ln>
                  <a:noFill/>
                </a:ln>
                <a:solidFill>
                  <a:schemeClr val="bg1"/>
                </a:solidFill>
                <a:effectLst/>
                <a:latin typeface="Simplified Arabic" charset="0"/>
                <a:ea typeface="Calibri" pitchFamily="34" charset="0"/>
                <a:cs typeface="Arial" pitchFamily="34" charset="0"/>
              </a:rPr>
              <a:t>.</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8" name="Rectangle 1"/>
          <p:cNvSpPr>
            <a:spLocks noChangeArrowheads="1"/>
          </p:cNvSpPr>
          <p:nvPr/>
        </p:nvSpPr>
        <p:spPr bwMode="auto">
          <a:xfrm>
            <a:off x="304800" y="3200400"/>
            <a:ext cx="85344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Lst>
            </a:pPr>
            <a:r>
              <a:rPr kumimoji="0" lang="ar-SA" sz="2800" b="1" i="0" u="none" strike="noStrike" cap="none" normalizeH="0" baseline="0" dirty="0" smtClean="0">
                <a:ln>
                  <a:noFill/>
                </a:ln>
                <a:solidFill>
                  <a:schemeClr val="bg1"/>
                </a:solidFill>
                <a:effectLst/>
                <a:latin typeface="Simplified Arabic" charset="0"/>
                <a:ea typeface="Calibri" pitchFamily="34" charset="0"/>
                <a:cs typeface="Arial" pitchFamily="34" charset="0"/>
              </a:rPr>
              <a:t>يصلح في حالة اختلاف تكلفة الاستثمار للمشاريع</a:t>
            </a:r>
            <a:r>
              <a:rPr kumimoji="0" lang="fr-FR" sz="2800" b="1" i="0" u="none" strike="noStrike" cap="none" normalizeH="0" baseline="0" dirty="0" smtClean="0">
                <a:ln>
                  <a:noFill/>
                </a:ln>
                <a:solidFill>
                  <a:schemeClr val="bg1"/>
                </a:solidFill>
                <a:effectLst/>
                <a:latin typeface="Simplified Arabic" charset="0"/>
                <a:ea typeface="Calibri" pitchFamily="34" charset="0"/>
                <a:cs typeface="Arial" pitchFamily="34" charset="0"/>
              </a:rPr>
              <a:t>.</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ChangeArrowheads="1"/>
          </p:cNvSpPr>
          <p:nvPr/>
        </p:nvSpPr>
        <p:spPr bwMode="auto">
          <a:xfrm>
            <a:off x="4724400" y="304800"/>
            <a:ext cx="3910045"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Simplified Arabic"/>
                <a:ea typeface="Calibri" pitchFamily="34" charset="0"/>
                <a:cs typeface="Arial" pitchFamily="34" charset="0"/>
              </a:rPr>
              <a:t>عيوب معيار مؤشر الربحية:</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15715" name="Rectangle 3"/>
          <p:cNvSpPr>
            <a:spLocks noChangeArrowheads="1"/>
          </p:cNvSpPr>
          <p:nvPr/>
        </p:nvSpPr>
        <p:spPr bwMode="auto">
          <a:xfrm>
            <a:off x="1371600" y="914400"/>
            <a:ext cx="74676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
                <a:srgbClr val="FF0000"/>
              </a:buClr>
              <a:buSzTx/>
              <a:buFont typeface="Wingdings" pitchFamily="2" charset="2"/>
              <a:buChar char="ü"/>
              <a:tabLst>
                <a:tab pos="136525" algn="r"/>
              </a:tabLst>
            </a:pP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يصعب تقدير معدل الخصم المناسب لخصم التدفقات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النقدية.</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7" name="Rectangle 3"/>
          <p:cNvSpPr>
            <a:spLocks noChangeArrowheads="1"/>
          </p:cNvSpPr>
          <p:nvPr/>
        </p:nvSpPr>
        <p:spPr bwMode="auto">
          <a:xfrm>
            <a:off x="1143000" y="1524000"/>
            <a:ext cx="76962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Lst>
            </a:pP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لا</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ي</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صلح عند اختلاف العمر الاقتصادي للمشاريع الاستثمارية</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 name="Rectangle 3"/>
          <p:cNvSpPr>
            <a:spLocks noChangeArrowheads="1"/>
          </p:cNvSpPr>
          <p:nvPr/>
        </p:nvSpPr>
        <p:spPr bwMode="auto">
          <a:xfrm>
            <a:off x="838200" y="2133600"/>
            <a:ext cx="8001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136525" algn="r"/>
              </a:tabLst>
            </a:pP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لا يعالج مشكلة الخطر وعدم التأكد التي تصاحب التدفقات النقدية</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1" name="Rectangle 10"/>
          <p:cNvSpPr>
            <a:spLocks noChangeArrowheads="1"/>
          </p:cNvSpPr>
          <p:nvPr/>
        </p:nvSpPr>
        <p:spPr bwMode="auto">
          <a:xfrm>
            <a:off x="457200" y="2971800"/>
            <a:ext cx="70104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مشروع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0</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3000 ;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n=5</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  VAN</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A</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450</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مشروع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B</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0</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3000 ;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n=8</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  VAN</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B</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600</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 name="Rectangle 11"/>
          <p:cNvSpPr/>
          <p:nvPr/>
        </p:nvSpPr>
        <p:spPr>
          <a:xfrm>
            <a:off x="7696200" y="2819400"/>
            <a:ext cx="973343" cy="646331"/>
          </a:xfrm>
          <a:prstGeom prst="rect">
            <a:avLst/>
          </a:prstGeom>
        </p:spPr>
        <p:txBody>
          <a:bodyPr wrap="none">
            <a:spAutoFit/>
          </a:bodyPr>
          <a:lstStyle/>
          <a:p>
            <a:r>
              <a:rPr lang="ar-DZ" sz="3600" b="1" dirty="0" smtClean="0">
                <a:solidFill>
                  <a:srgbClr val="FF0000"/>
                </a:solidFill>
                <a:latin typeface="Simplified Arabic"/>
                <a:ea typeface="Calibri" pitchFamily="34" charset="0"/>
                <a:cs typeface="Arial" pitchFamily="34" charset="0"/>
              </a:rPr>
              <a:t>مثال:</a:t>
            </a:r>
            <a:endParaRPr lang="fr-FR" sz="3600" dirty="0"/>
          </a:p>
        </p:txBody>
      </p:sp>
      <p:sp>
        <p:nvSpPr>
          <p:cNvPr id="9" name="Rectangle 8"/>
          <p:cNvSpPr>
            <a:spLocks noChangeArrowheads="1"/>
          </p:cNvSpPr>
          <p:nvPr/>
        </p:nvSpPr>
        <p:spPr bwMode="auto">
          <a:xfrm>
            <a:off x="457200" y="3886200"/>
            <a:ext cx="84582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حسب معيار القيمة الحالية الصافية: </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المشروع الأفضل هو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لأن: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VAN</a:t>
            </a:r>
            <a:r>
              <a:rPr kumimoji="0" lang="fr-FR" sz="24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A</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&lt;</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VAN</a:t>
            </a:r>
            <a:r>
              <a:rPr kumimoji="0" lang="fr-FR" sz="24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B</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 name="Rectangle 9"/>
          <p:cNvSpPr>
            <a:spLocks noChangeArrowheads="1"/>
          </p:cNvSpPr>
          <p:nvPr/>
        </p:nvSpPr>
        <p:spPr bwMode="auto">
          <a:xfrm>
            <a:off x="457200" y="4461808"/>
            <a:ext cx="84582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eaLnBrk="0" fontAlgn="base" hangingPunct="0">
              <a:spcBef>
                <a:spcPct val="0"/>
              </a:spcBef>
              <a:spcAft>
                <a:spcPct val="0"/>
              </a:spcAft>
            </a:pP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مؤشر ربحية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3000/450+1=</a:t>
            </a:r>
            <a:r>
              <a:rPr kumimoji="0" lang="ar-DZ" sz="24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1.15 (</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استثمار 1 دج في المشروع </a:t>
            </a:r>
            <a:r>
              <a:rPr lang="fr-FR" sz="2400" b="1" dirty="0" smtClean="0">
                <a:solidFill>
                  <a:schemeClr val="bg1"/>
                </a:solidFill>
                <a:latin typeface="Times New Roman" pitchFamily="18" charset="0"/>
                <a:ea typeface="Calibri" pitchFamily="34" charset="0"/>
                <a:cs typeface="Times New Roman" pitchFamily="18" charset="0"/>
              </a:rPr>
              <a:t>A</a:t>
            </a:r>
            <a:r>
              <a:rPr lang="ar-DZ" sz="2400" b="1" dirty="0" smtClean="0">
                <a:solidFill>
                  <a:schemeClr val="bg1"/>
                </a:solidFill>
                <a:latin typeface="Times New Roman" pitchFamily="18" charset="0"/>
                <a:ea typeface="Calibri" pitchFamily="34" charset="0"/>
                <a:cs typeface="Times New Roman" pitchFamily="18" charset="0"/>
              </a:rPr>
              <a:t> </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يحقق 1.15 دج)، </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لكنه </a:t>
            </a:r>
            <a:r>
              <a:rPr lang="ar-DZ" sz="2400" b="1" dirty="0" smtClean="0">
                <a:solidFill>
                  <a:srgbClr val="FF0000"/>
                </a:solidFill>
                <a:latin typeface="Times New Roman" pitchFamily="18" charset="0"/>
                <a:ea typeface="Calibri" pitchFamily="34" charset="0"/>
                <a:cs typeface="Times New Roman" pitchFamily="18" charset="0"/>
              </a:rPr>
              <a:t>يتطلب انتظار 5 سنوات  فقط.</a:t>
            </a:r>
            <a:endParaRPr kumimoji="0" lang="fr-FR" sz="2400" b="1" i="0" u="none" strike="noStrike" cap="none" normalizeH="0" baseline="0" dirty="0" smtClean="0">
              <a:ln>
                <a:noFill/>
              </a:ln>
              <a:solidFill>
                <a:srgbClr val="FF0000"/>
              </a:solidFill>
              <a:effectLst/>
              <a:latin typeface="Times New Roman" pitchFamily="18" charset="0"/>
              <a:cs typeface="Times New Roman" pitchFamily="18" charset="0"/>
            </a:endParaRPr>
          </a:p>
          <a:p>
            <a:pPr lvl="0" algn="just" rtl="1" eaLnBrk="0" fontAlgn="base" hangingPunct="0">
              <a:spcBef>
                <a:spcPct val="0"/>
              </a:spcBef>
              <a:spcAft>
                <a:spcPct val="0"/>
              </a:spcAft>
            </a:pP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مؤشر ربحية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B</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3000/600</a:t>
            </a:r>
            <a:r>
              <a:rPr kumimoji="0" lang="ar-DZ" sz="24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+ 1= 1.20</a:t>
            </a:r>
            <a:r>
              <a:rPr lang="ar-DZ" sz="2400" b="1" dirty="0" smtClean="0">
                <a:solidFill>
                  <a:schemeClr val="bg1"/>
                </a:solidFill>
                <a:latin typeface="Times New Roman" pitchFamily="18" charset="0"/>
                <a:ea typeface="Calibri" pitchFamily="34" charset="0"/>
                <a:cs typeface="Times New Roman" pitchFamily="18" charset="0"/>
              </a:rPr>
              <a:t> (استثمار 1 دج في المشروع </a:t>
            </a:r>
            <a:r>
              <a:rPr lang="fr-FR" sz="2400" b="1" dirty="0" smtClean="0">
                <a:solidFill>
                  <a:schemeClr val="bg1"/>
                </a:solidFill>
                <a:latin typeface="Times New Roman" pitchFamily="18" charset="0"/>
                <a:ea typeface="Calibri" pitchFamily="34" charset="0"/>
                <a:cs typeface="Times New Roman" pitchFamily="18" charset="0"/>
              </a:rPr>
              <a:t>B</a:t>
            </a:r>
            <a:r>
              <a:rPr lang="ar-DZ" sz="2400" b="1" dirty="0" smtClean="0">
                <a:solidFill>
                  <a:schemeClr val="bg1"/>
                </a:solidFill>
                <a:latin typeface="Times New Roman" pitchFamily="18" charset="0"/>
                <a:ea typeface="Calibri" pitchFamily="34" charset="0"/>
                <a:cs typeface="Times New Roman" pitchFamily="18" charset="0"/>
              </a:rPr>
              <a:t> يحقق 1.20 دج)، </a:t>
            </a:r>
            <a:r>
              <a:rPr lang="ar-DZ" sz="2400" b="1" dirty="0" smtClean="0">
                <a:solidFill>
                  <a:srgbClr val="FF0000"/>
                </a:solidFill>
                <a:latin typeface="Times New Roman" pitchFamily="18" charset="0"/>
                <a:ea typeface="Calibri" pitchFamily="34" charset="0"/>
                <a:cs typeface="Times New Roman" pitchFamily="18" charset="0"/>
              </a:rPr>
              <a:t>لكنه </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يتطلب انتظار 8 سنوات</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 name="Rectangle 12"/>
          <p:cNvSpPr>
            <a:spLocks noChangeArrowheads="1"/>
          </p:cNvSpPr>
          <p:nvPr/>
        </p:nvSpPr>
        <p:spPr bwMode="auto">
          <a:xfrm>
            <a:off x="4800600" y="6243935"/>
            <a:ext cx="41148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المشروع الأفضل هو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وليس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a:t>
            </a:r>
            <a:r>
              <a:rPr kumimoji="0" lang="ar-DZ" sz="24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5"/>
          <p:cNvSpPr txBox="1">
            <a:spLocks/>
          </p:cNvSpPr>
          <p:nvPr/>
        </p:nvSpPr>
        <p:spPr>
          <a:xfrm>
            <a:off x="304800" y="381000"/>
            <a:ext cx="8458200" cy="4343400"/>
          </a:xfrm>
          <a:prstGeom prst="rect">
            <a:avLst/>
          </a:prstGeom>
        </p:spPr>
        <p:txBody>
          <a:bodyPr vert="horz">
            <a:noAutofit/>
          </a:bodyPr>
          <a:lstStyle/>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الجمهــورية الجزائــرية الديمقــراطية الشعبيـــة</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0" eaLnBrk="1" fontAlgn="auto" latinLnBrk="0" hangingPunct="1">
              <a:lnSpc>
                <a:spcPct val="100000"/>
              </a:lnSpc>
              <a:spcBef>
                <a:spcPts val="0"/>
              </a:spcBef>
              <a:spcAft>
                <a:spcPts val="0"/>
              </a:spcAft>
              <a:buClr>
                <a:schemeClr val="tx1">
                  <a:shade val="95000"/>
                </a:schemeClr>
              </a:buClr>
              <a:buSzPct val="65000"/>
              <a:tabLst/>
              <a:defRPr/>
            </a:pPr>
            <a:r>
              <a:rPr kumimoji="0" lang="fr-FR"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République Algérienne Démocratique et Populaire</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وزارة التعليــم العــالي والبحــث العلمـي</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0" eaLnBrk="1" fontAlgn="auto" latinLnBrk="0" hangingPunct="1">
              <a:lnSpc>
                <a:spcPct val="100000"/>
              </a:lnSpc>
              <a:spcBef>
                <a:spcPts val="0"/>
              </a:spcBef>
              <a:spcAft>
                <a:spcPts val="0"/>
              </a:spcAft>
              <a:buClr>
                <a:schemeClr val="tx1">
                  <a:shade val="95000"/>
                </a:schemeClr>
              </a:buClr>
              <a:buSzPct val="65000"/>
              <a:tabLst/>
              <a:defRPr/>
            </a:pPr>
            <a:r>
              <a:rPr kumimoji="0" lang="fr-FR" sz="20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Ministère de l’Enseignement Supérieur et de la Recherche Scientifique</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جــامعة محــمد خيضــر – بسكرة –</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كــلية العلــوم الاقتصــادية و التجــارية وعلــوم التسييــر</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قسم العلوم التجارية</a:t>
            </a:r>
            <a:endParaRPr kumimoji="0" lang="fr-FR"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فرع</a:t>
            </a:r>
            <a:r>
              <a:rPr kumimoji="0" lang="ar-DZ" sz="2400" b="1" i="1" u="none" strike="noStrike" kern="1200" cap="none" spc="0" normalizeH="0" noProof="0" dirty="0" smtClean="0">
                <a:ln>
                  <a:noFill/>
                </a:ln>
                <a:solidFill>
                  <a:schemeClr val="bg1"/>
                </a:solidFill>
                <a:effectLst/>
                <a:uLnTx/>
                <a:uFillTx/>
                <a:latin typeface="Times New Roman" pitchFamily="18" charset="0"/>
                <a:ea typeface="+mn-ea"/>
                <a:cs typeface="Times New Roman" pitchFamily="18" charset="0"/>
              </a:rPr>
              <a:t> العلوم المالية والمحاسبية</a:t>
            </a:r>
            <a:endParaRPr kumimoji="0" lang="en-US"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0" u="none" strike="noStrike" kern="1200" cap="none" spc="0" normalizeH="0" baseline="0" noProof="0" dirty="0" smtClean="0">
                <a:ln>
                  <a:noFill/>
                </a:ln>
                <a:solidFill>
                  <a:schemeClr val="bg1"/>
                </a:solidFill>
                <a:effectLst/>
                <a:uLnTx/>
                <a:uFillTx/>
                <a:latin typeface="Times New Roman" pitchFamily="18" charset="0"/>
                <a:ea typeface="Tahoma" pitchFamily="34" charset="0"/>
                <a:cs typeface="Times New Roman" pitchFamily="18" charset="0"/>
              </a:rPr>
              <a:t>سنة ثالثة مالية المؤسسة</a:t>
            </a:r>
            <a:endParaRPr kumimoji="0" lang="ar-DZ" sz="1800" b="1" i="0" u="none" strike="noStrike" kern="1200" cap="none" spc="0" normalizeH="0" baseline="0" noProof="0" dirty="0" smtClean="0">
              <a:ln>
                <a:noFill/>
              </a:ln>
              <a:solidFill>
                <a:schemeClr val="bg1"/>
              </a:solidFill>
              <a:effectLst/>
              <a:uLnTx/>
              <a:uFillTx/>
              <a:latin typeface="Times New Roman" pitchFamily="18" charset="0"/>
              <a:ea typeface="Tahoma" pitchFamily="34" charset="0"/>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4000" b="1" i="0" u="none" strike="noStrike" kern="1200" cap="none" spc="0" normalizeH="0" baseline="0" noProof="0" dirty="0" smtClean="0">
                <a:ln>
                  <a:noFill/>
                </a:ln>
                <a:solidFill>
                  <a:srgbClr val="FF0000"/>
                </a:solidFill>
                <a:effectLst/>
                <a:uLnTx/>
                <a:uFillTx/>
                <a:latin typeface="Times New Roman" pitchFamily="18" charset="0"/>
                <a:ea typeface="Tahoma" pitchFamily="34" charset="0"/>
                <a:cs typeface="Times New Roman" pitchFamily="18" charset="0"/>
              </a:rPr>
              <a:t>مقياس: تسيير مالي 2</a:t>
            </a:r>
          </a:p>
          <a:p>
            <a:pPr marL="548640" marR="0" lvl="0" indent="-411480" algn="ctr" defTabSz="914400" rtl="1" eaLnBrk="1" fontAlgn="ctr" latinLnBrk="0" hangingPunct="1">
              <a:lnSpc>
                <a:spcPct val="100000"/>
              </a:lnSpc>
              <a:spcBef>
                <a:spcPct val="20000"/>
              </a:spcBef>
              <a:spcAft>
                <a:spcPts val="0"/>
              </a:spcAft>
              <a:buClr>
                <a:schemeClr val="tx1">
                  <a:shade val="95000"/>
                </a:schemeClr>
              </a:buClr>
              <a:buSzPct val="65000"/>
              <a:tabLst/>
              <a:defRPr/>
            </a:pPr>
            <a:r>
              <a:rPr kumimoji="0" lang="ar-DZ" sz="20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الموسم الجامعي: 2021/2020</a:t>
            </a:r>
            <a:endParaRPr kumimoji="0" lang="ar-DZ" sz="28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p:txBody>
      </p:sp>
      <p:sp>
        <p:nvSpPr>
          <p:cNvPr id="5" name="Rectangle 4"/>
          <p:cNvSpPr/>
          <p:nvPr/>
        </p:nvSpPr>
        <p:spPr>
          <a:xfrm>
            <a:off x="0" y="4648201"/>
            <a:ext cx="9144000" cy="1471172"/>
          </a:xfrm>
          <a:prstGeom prst="rect">
            <a:avLst/>
          </a:prstGeom>
        </p:spPr>
        <p:txBody>
          <a:bodyPr wrap="square">
            <a:spAutoFit/>
          </a:bodyPr>
          <a:lstStyle/>
          <a:p>
            <a:pPr lvl="0" algn="ctr" rtl="1" fontAlgn="ctr">
              <a:spcBef>
                <a:spcPct val="20000"/>
              </a:spcBef>
              <a:buClr>
                <a:srgbClr val="F0A22E"/>
              </a:buClr>
              <a:buSzPct val="70000"/>
              <a:defRPr/>
            </a:pPr>
            <a:r>
              <a:rPr lang="ar-DZ" sz="3200" b="1" dirty="0">
                <a:solidFill>
                  <a:prstClr val="black"/>
                </a:solidFill>
                <a:latin typeface="Adobe Arabic" pitchFamily="18" charset="-78"/>
                <a:cs typeface="Adobe Arabic" pitchFamily="18" charset="-78"/>
              </a:rPr>
              <a:t>موضوع </a:t>
            </a:r>
            <a:r>
              <a:rPr lang="ar-DZ" sz="3200" b="1" dirty="0" smtClean="0">
                <a:solidFill>
                  <a:prstClr val="black"/>
                </a:solidFill>
                <a:latin typeface="Adobe Arabic" pitchFamily="18" charset="-78"/>
                <a:cs typeface="Adobe Arabic" pitchFamily="18" charset="-78"/>
              </a:rPr>
              <a:t>المحاضرة 04:</a:t>
            </a:r>
            <a:endParaRPr lang="fr-FR" sz="3200" b="1" dirty="0" smtClean="0">
              <a:solidFill>
                <a:prstClr val="black"/>
              </a:solidFill>
              <a:latin typeface="Adobe Arabic" pitchFamily="18" charset="-78"/>
              <a:cs typeface="Adobe Arabic" pitchFamily="18" charset="-78"/>
            </a:endParaRPr>
          </a:p>
          <a:p>
            <a:pPr lvl="0" algn="ctr" rtl="1" fontAlgn="ctr">
              <a:spcBef>
                <a:spcPct val="20000"/>
              </a:spcBef>
              <a:buClr>
                <a:srgbClr val="F0A22E"/>
              </a:buClr>
              <a:buSzPct val="70000"/>
              <a:defRPr/>
            </a:pPr>
            <a:r>
              <a:rPr lang="ar-DZ" sz="4800" b="1" dirty="0" smtClean="0">
                <a:solidFill>
                  <a:srgbClr val="FF0000"/>
                </a:solidFill>
                <a:latin typeface="Adobe Arabic" pitchFamily="18" charset="-78"/>
                <a:cs typeface="Adobe Arabic" pitchFamily="18" charset="-78"/>
              </a:rPr>
              <a:t>معايير تقييم واختيار الاستثمارات</a:t>
            </a:r>
            <a:r>
              <a:rPr lang="ar-DZ" sz="4800" b="1" dirty="0" smtClean="0">
                <a:solidFill>
                  <a:srgbClr val="006600"/>
                </a:solidFill>
                <a:latin typeface="Adobe Arabic" pitchFamily="18" charset="-78"/>
                <a:cs typeface="Adobe Arabic" pitchFamily="18" charset="-78"/>
              </a:rPr>
              <a:t>(ج 4)</a:t>
            </a:r>
            <a:endParaRPr lang="ar-DZ" sz="4800" b="1" dirty="0">
              <a:solidFill>
                <a:srgbClr val="006600"/>
              </a:solidFill>
              <a:latin typeface="Adobe Arabic" pitchFamily="18" charset="-78"/>
              <a:cs typeface="Adobe Arabic" pitchFamily="18" charset="-78"/>
            </a:endParaRPr>
          </a:p>
        </p:txBody>
      </p:sp>
      <p:grpSp>
        <p:nvGrpSpPr>
          <p:cNvPr id="2" name="Group 1"/>
          <p:cNvGrpSpPr>
            <a:grpSpLocks/>
          </p:cNvGrpSpPr>
          <p:nvPr/>
        </p:nvGrpSpPr>
        <p:grpSpPr bwMode="auto">
          <a:xfrm>
            <a:off x="228600" y="304800"/>
            <a:ext cx="989398" cy="1143000"/>
            <a:chOff x="4041" y="5842"/>
            <a:chExt cx="1056" cy="1375"/>
          </a:xfrm>
        </p:grpSpPr>
        <p:sp>
          <p:nvSpPr>
            <p:cNvPr id="7"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8" name="Picture 3" descr="SigleUNI4"/>
            <p:cNvPicPr>
              <a:picLocks noChangeAspect="1" noChangeArrowheads="1"/>
            </p:cNvPicPr>
            <p:nvPr/>
          </p:nvPicPr>
          <p:blipFill>
            <a:blip r:embed="rId2"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9"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0"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3" name="Group 1"/>
          <p:cNvGrpSpPr>
            <a:grpSpLocks/>
          </p:cNvGrpSpPr>
          <p:nvPr/>
        </p:nvGrpSpPr>
        <p:grpSpPr bwMode="auto">
          <a:xfrm>
            <a:off x="7926002" y="304800"/>
            <a:ext cx="989398" cy="1143000"/>
            <a:chOff x="4041" y="5842"/>
            <a:chExt cx="1056" cy="1375"/>
          </a:xfrm>
        </p:grpSpPr>
        <p:sp>
          <p:nvSpPr>
            <p:cNvPr id="12"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3" name="Picture 3" descr="SigleUNI4"/>
            <p:cNvPicPr>
              <a:picLocks noChangeAspect="1" noChangeArrowheads="1"/>
            </p:cNvPicPr>
            <p:nvPr/>
          </p:nvPicPr>
          <p:blipFill>
            <a:blip r:embed="rId2"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14"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5"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 calcmode="lin" valueType="num">
                                      <p:cBhvr additive="base">
                                        <p:cTn id="3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 calcmode="lin" valueType="num">
                                      <p:cBhvr additive="base">
                                        <p:cTn id="3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4">
                                            <p:txEl>
                                              <p:pRg st="10" end="10"/>
                                            </p:txEl>
                                          </p:spTgt>
                                        </p:tgtEl>
                                        <p:attrNameLst>
                                          <p:attrName>style.visibility</p:attrName>
                                        </p:attrNameLst>
                                      </p:cBhvr>
                                      <p:to>
                                        <p:strVal val="visible"/>
                                      </p:to>
                                    </p:set>
                                    <p:anim calcmode="lin" valueType="num">
                                      <p:cBhvr additive="base">
                                        <p:cTn id="47"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3" name="Rectangle 5"/>
          <p:cNvSpPr>
            <a:spLocks noChangeArrowheads="1"/>
          </p:cNvSpPr>
          <p:nvPr/>
        </p:nvSpPr>
        <p:spPr bwMode="auto">
          <a:xfrm>
            <a:off x="381000" y="496669"/>
            <a:ext cx="8305801"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r" rtl="1" fontAlgn="base">
              <a:spcBef>
                <a:spcPct val="0"/>
              </a:spcBef>
              <a:spcAft>
                <a:spcPct val="0"/>
              </a:spcAft>
              <a:tabLst>
                <a:tab pos="104775" algn="r"/>
                <a:tab pos="161925" algn="r"/>
              </a:tabLst>
            </a:pPr>
            <a:r>
              <a:rPr kumimoji="0" lang="ar-DZ"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6. </a:t>
            </a:r>
            <a:r>
              <a:rPr kumimoji="0" lang="ar-SA"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معيار معدل العائد الداخلي</a:t>
            </a:r>
            <a:r>
              <a:rPr kumimoji="0" lang="ar-DZ"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lang="fr-FR" sz="3600" b="1" dirty="0" smtClean="0">
                <a:solidFill>
                  <a:srgbClr val="FF0000"/>
                </a:solidFill>
                <a:latin typeface="Times New Roman" pitchFamily="18" charset="0"/>
                <a:ea typeface="Calibri" pitchFamily="34" charset="0"/>
                <a:cs typeface="Times New Roman" pitchFamily="18" charset="0"/>
              </a:rPr>
              <a:t> </a:t>
            </a:r>
            <a:r>
              <a:rPr lang="fr-FR" sz="2400" b="1" dirty="0" smtClean="0">
                <a:solidFill>
                  <a:srgbClr val="FF0000"/>
                </a:solidFill>
                <a:latin typeface="Times New Roman" pitchFamily="18" charset="0"/>
                <a:ea typeface="Calibri" pitchFamily="34" charset="0"/>
                <a:cs typeface="Times New Roman" pitchFamily="18" charset="0"/>
              </a:rPr>
              <a:t>Taux de rentabilité interne</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endParaRPr kumimoji="0" lang="fr-FR" sz="36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119814" name="Rectangle 6"/>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119815" name="Rectangle 7"/>
          <p:cNvSpPr>
            <a:spLocks noChangeArrowheads="1"/>
          </p:cNvSpPr>
          <p:nvPr/>
        </p:nvSpPr>
        <p:spPr bwMode="auto">
          <a:xfrm>
            <a:off x="381000" y="1358205"/>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dirty="0" smtClean="0">
                <a:ln>
                  <a:noFill/>
                </a:ln>
                <a:solidFill>
                  <a:schemeClr val="bg1"/>
                </a:solidFill>
                <a:effectLst/>
                <a:latin typeface="Simplified Arabic"/>
                <a:ea typeface="Calibri" pitchFamily="34" charset="0"/>
                <a:cs typeface="Arial" pitchFamily="34" charset="0"/>
              </a:rPr>
              <a:t>    </a:t>
            </a:r>
            <a:r>
              <a:rPr kumimoji="0" lang="ar-DZ" sz="2800" b="1" i="0" u="none" strike="noStrike" cap="none" normalizeH="0" baseline="0" dirty="0" smtClean="0">
                <a:ln>
                  <a:noFill/>
                </a:ln>
                <a:solidFill>
                  <a:schemeClr val="bg1"/>
                </a:solidFill>
                <a:effectLst/>
                <a:latin typeface="Simplified Arabic"/>
                <a:ea typeface="Calibri" pitchFamily="34" charset="0"/>
                <a:cs typeface="Arial" pitchFamily="34" charset="0"/>
              </a:rPr>
              <a:t>هو الحد الأدنى من العائد على رأس المال الذي يجعل مجموع التدفقات النقدية الداخلة المخصومة يساوي تكلفة الاستثمار</a:t>
            </a:r>
            <a:r>
              <a:rPr kumimoji="0" lang="fr-FR" sz="2800" b="1" i="0" u="none" strike="noStrike" cap="none" normalizeH="0" baseline="0" dirty="0" smtClean="0">
                <a:ln>
                  <a:noFill/>
                </a:ln>
                <a:solidFill>
                  <a:schemeClr val="bg1"/>
                </a:solidFill>
                <a:effectLst/>
                <a:latin typeface="Simplified Arabic"/>
                <a:ea typeface="Calibri" pitchFamily="34" charset="0"/>
                <a:cs typeface="Arial" pitchFamily="34" charset="0"/>
              </a:rPr>
              <a:t>.</a:t>
            </a:r>
          </a:p>
        </p:txBody>
      </p:sp>
      <p:sp>
        <p:nvSpPr>
          <p:cNvPr id="11" name="Rectangle 10"/>
          <p:cNvSpPr/>
          <p:nvPr/>
        </p:nvSpPr>
        <p:spPr>
          <a:xfrm>
            <a:off x="381000" y="3872805"/>
            <a:ext cx="8382000" cy="1384995"/>
          </a:xfrm>
          <a:prstGeom prst="rect">
            <a:avLst/>
          </a:prstGeom>
        </p:spPr>
        <p:txBody>
          <a:bodyPr wrap="square">
            <a:spAutoFit/>
          </a:bodyPr>
          <a:lstStyle/>
          <a:p>
            <a:pPr algn="just" rtl="1"/>
            <a:r>
              <a:rPr lang="ar-DZ" sz="2800" b="1" dirty="0" smtClean="0">
                <a:solidFill>
                  <a:srgbClr val="FF0000"/>
                </a:solidFill>
                <a:latin typeface="Simplified Arabic"/>
                <a:ea typeface="Calibri" pitchFamily="34" charset="0"/>
                <a:cs typeface="Arial" pitchFamily="34" charset="0"/>
              </a:rPr>
              <a:t>تفسير: </a:t>
            </a:r>
          </a:p>
          <a:p>
            <a:pPr algn="just" rtl="1"/>
            <a:r>
              <a:rPr lang="ar-DZ" sz="2800" b="1" dirty="0" smtClean="0">
                <a:solidFill>
                  <a:srgbClr val="FF0000"/>
                </a:solidFill>
                <a:latin typeface="Simplified Arabic"/>
                <a:ea typeface="Calibri" pitchFamily="34" charset="0"/>
                <a:cs typeface="Arial" pitchFamily="34" charset="0"/>
              </a:rPr>
              <a:t>   </a:t>
            </a:r>
            <a:r>
              <a:rPr lang="ar-DZ" sz="2800" b="1" dirty="0" smtClean="0">
                <a:solidFill>
                  <a:schemeClr val="bg1"/>
                </a:solidFill>
                <a:latin typeface="Simplified Arabic"/>
                <a:ea typeface="Calibri" pitchFamily="34" charset="0"/>
                <a:cs typeface="Arial" pitchFamily="34" charset="0"/>
              </a:rPr>
              <a:t>عند معدل العائد الداخلي، لا تبقى أي أرباح صافية بعد اقتطاع تكلفة رأس المال من خلال عملة الخصم</a:t>
            </a:r>
            <a:r>
              <a:rPr lang="ar-DZ" sz="2800" b="1" dirty="0" smtClean="0">
                <a:solidFill>
                  <a:schemeClr val="bg1"/>
                </a:solidFill>
                <a:latin typeface="Arial" pitchFamily="34" charset="0"/>
                <a:ea typeface="Calibri" pitchFamily="34" charset="0"/>
                <a:cs typeface="Arial" pitchFamily="34" charset="0"/>
              </a:rPr>
              <a:t>.</a:t>
            </a:r>
            <a:endParaRPr lang="fr-FR" sz="2800" dirty="0"/>
          </a:p>
        </p:txBody>
      </p:sp>
      <p:grpSp>
        <p:nvGrpSpPr>
          <p:cNvPr id="119816" name="Group 8"/>
          <p:cNvGrpSpPr>
            <a:grpSpLocks/>
          </p:cNvGrpSpPr>
          <p:nvPr/>
        </p:nvGrpSpPr>
        <p:grpSpPr bwMode="auto">
          <a:xfrm>
            <a:off x="2590800" y="5441950"/>
            <a:ext cx="3433762" cy="654050"/>
            <a:chOff x="4073" y="4129"/>
            <a:chExt cx="3044" cy="469"/>
          </a:xfrm>
        </p:grpSpPr>
        <p:sp>
          <p:nvSpPr>
            <p:cNvPr id="119817" name="Zone de texte 2"/>
            <p:cNvSpPr txBox="1">
              <a:spLocks noChangeArrowheads="1"/>
            </p:cNvSpPr>
            <p:nvPr/>
          </p:nvSpPr>
          <p:spPr bwMode="auto">
            <a:xfrm>
              <a:off x="4073" y="4163"/>
              <a:ext cx="1260"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i = TIR</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119818" name="Flèche droite 459"/>
            <p:cNvSpPr>
              <a:spLocks noChangeArrowheads="1"/>
            </p:cNvSpPr>
            <p:nvPr/>
          </p:nvSpPr>
          <p:spPr bwMode="auto">
            <a:xfrm>
              <a:off x="5378" y="4279"/>
              <a:ext cx="330" cy="225"/>
            </a:xfrm>
            <a:prstGeom prst="rightArrow">
              <a:avLst>
                <a:gd name="adj1" fmla="val 50000"/>
                <a:gd name="adj2" fmla="val 50002"/>
              </a:avLst>
            </a:prstGeom>
            <a:solidFill>
              <a:srgbClr val="808080"/>
            </a:solidFill>
            <a:ln w="25400" algn="ctr">
              <a:solidFill>
                <a:srgbClr val="808080"/>
              </a:solidFill>
              <a:miter lim="800000"/>
              <a:headEnd/>
              <a:tailEnd/>
            </a:ln>
          </p:spPr>
          <p:txBody>
            <a:bodyPr vert="horz" wrap="square" lIns="91440" tIns="45720" rIns="91440" bIns="45720" numCol="1" anchor="ctr" anchorCtr="0" compatLnSpc="1">
              <a:prstTxWarp prst="textNoShape">
                <a:avLst/>
              </a:prstTxWarp>
            </a:bodyPr>
            <a:lstStyle/>
            <a:p>
              <a:endParaRPr lang="fr-FR" sz="2800">
                <a:solidFill>
                  <a:srgbClr val="FF0000"/>
                </a:solidFill>
                <a:latin typeface="Times New Roman" pitchFamily="18" charset="0"/>
                <a:cs typeface="Times New Roman" pitchFamily="18" charset="0"/>
              </a:endParaRPr>
            </a:p>
          </p:txBody>
        </p:sp>
        <p:sp>
          <p:nvSpPr>
            <p:cNvPr id="119819" name="Zone de texte 2"/>
            <p:cNvSpPr txBox="1">
              <a:spLocks noChangeArrowheads="1"/>
            </p:cNvSpPr>
            <p:nvPr/>
          </p:nvSpPr>
          <p:spPr bwMode="auto">
            <a:xfrm>
              <a:off x="5768" y="4129"/>
              <a:ext cx="1349"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VAN = 0</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sp>
        <p:nvSpPr>
          <p:cNvPr id="10" name="Rectangle 7"/>
          <p:cNvSpPr>
            <a:spLocks noChangeArrowheads="1"/>
          </p:cNvSpPr>
          <p:nvPr/>
        </p:nvSpPr>
        <p:spPr bwMode="auto">
          <a:xfrm>
            <a:off x="381000" y="2627293"/>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dirty="0" smtClean="0">
                <a:ln>
                  <a:noFill/>
                </a:ln>
                <a:solidFill>
                  <a:schemeClr val="bg1"/>
                </a:solidFill>
                <a:effectLst/>
                <a:latin typeface="Simplified Arabic"/>
                <a:ea typeface="Calibri" pitchFamily="34" charset="0"/>
                <a:cs typeface="Arial" pitchFamily="34" charset="0"/>
              </a:rPr>
              <a:t>    </a:t>
            </a:r>
            <a:r>
              <a:rPr kumimoji="0" lang="ar-DZ" sz="2800" b="1" i="0" u="none" strike="noStrike" cap="none" normalizeH="0" baseline="0" dirty="0" smtClean="0">
                <a:ln>
                  <a:noFill/>
                </a:ln>
                <a:solidFill>
                  <a:schemeClr val="bg1"/>
                </a:solidFill>
                <a:effectLst/>
                <a:latin typeface="Simplified Arabic"/>
                <a:ea typeface="Calibri" pitchFamily="34" charset="0"/>
                <a:cs typeface="Arial" pitchFamily="34" charset="0"/>
              </a:rPr>
              <a:t>هو معدل الخصم(تكلفة رأس المال) الذي تنعدم عنه القيمة الحالية الصافية للمشروع.</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 name="Groupe 50"/>
          <p:cNvGrpSpPr/>
          <p:nvPr/>
        </p:nvGrpSpPr>
        <p:grpSpPr>
          <a:xfrm>
            <a:off x="381000" y="1751983"/>
            <a:ext cx="7326006" cy="5029817"/>
            <a:chOff x="522299" y="686364"/>
            <a:chExt cx="7326006" cy="5029817"/>
          </a:xfrm>
        </p:grpSpPr>
        <p:grpSp>
          <p:nvGrpSpPr>
            <p:cNvPr id="49" name="Groupe 48"/>
            <p:cNvGrpSpPr/>
            <p:nvPr/>
          </p:nvGrpSpPr>
          <p:grpSpPr>
            <a:xfrm>
              <a:off x="522299" y="686364"/>
              <a:ext cx="7326006" cy="5029817"/>
              <a:chOff x="522299" y="686364"/>
              <a:chExt cx="7326006" cy="5029817"/>
            </a:xfrm>
          </p:grpSpPr>
          <p:grpSp>
            <p:nvGrpSpPr>
              <p:cNvPr id="122882" name="Group 2"/>
              <p:cNvGrpSpPr>
                <a:grpSpLocks/>
              </p:cNvGrpSpPr>
              <p:nvPr/>
            </p:nvGrpSpPr>
            <p:grpSpPr bwMode="auto">
              <a:xfrm>
                <a:off x="522299" y="686364"/>
                <a:ext cx="7326006" cy="5029817"/>
                <a:chOff x="682" y="2677"/>
                <a:chExt cx="4143" cy="4259"/>
              </a:xfrm>
            </p:grpSpPr>
            <p:cxnSp>
              <p:nvCxnSpPr>
                <p:cNvPr id="122883" name="Connecteur droit avec flèche 463"/>
                <p:cNvCxnSpPr>
                  <a:cxnSpLocks noChangeShapeType="1"/>
                </p:cNvCxnSpPr>
                <p:nvPr/>
              </p:nvCxnSpPr>
              <p:spPr bwMode="auto">
                <a:xfrm>
                  <a:off x="1643" y="5982"/>
                  <a:ext cx="2085" cy="1"/>
                </a:xfrm>
                <a:prstGeom prst="straightConnector1">
                  <a:avLst/>
                </a:prstGeom>
                <a:noFill/>
                <a:ln w="38100" algn="ctr">
                  <a:solidFill>
                    <a:srgbClr val="000000"/>
                  </a:solidFill>
                  <a:round/>
                  <a:headEnd/>
                  <a:tailEnd type="arrow" w="med" len="med"/>
                </a:ln>
                <a:effectLst>
                  <a:outerShdw dist="20000" dir="5400000" rotWithShape="0">
                    <a:srgbClr val="000000">
                      <a:alpha val="37999"/>
                    </a:srgbClr>
                  </a:outerShdw>
                </a:effectLst>
              </p:spPr>
            </p:cxnSp>
            <p:sp>
              <p:nvSpPr>
                <p:cNvPr id="122884" name="Zone de texte 465"/>
                <p:cNvSpPr txBox="1">
                  <a:spLocks noChangeArrowheads="1"/>
                </p:cNvSpPr>
                <p:nvPr/>
              </p:nvSpPr>
              <p:spPr bwMode="auto">
                <a:xfrm>
                  <a:off x="3758" y="5691"/>
                  <a:ext cx="1067" cy="555"/>
                </a:xfrm>
                <a:prstGeom prst="rect">
                  <a:avLst/>
                </a:prstGeom>
                <a:solidFill>
                  <a:srgbClr val="FFFFFF"/>
                </a:solidFill>
                <a:ln w="63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معدل الخصم</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i</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2885" name="Arc 468"/>
                <p:cNvSpPr>
                  <a:spLocks/>
                </p:cNvSpPr>
                <p:nvPr/>
              </p:nvSpPr>
              <p:spPr bwMode="auto">
                <a:xfrm rot="10800000">
                  <a:off x="1643" y="2677"/>
                  <a:ext cx="2714" cy="3970"/>
                </a:xfrm>
                <a:custGeom>
                  <a:avLst/>
                  <a:gdLst>
                    <a:gd name="T0" fmla="*/ 861695 w 1723390"/>
                    <a:gd name="T1" fmla="*/ 0 h 2562225"/>
                    <a:gd name="T2" fmla="*/ 1723390 w 1723390"/>
                    <a:gd name="T3" fmla="*/ 1281113 h 2562225"/>
                    <a:gd name="T4" fmla="*/ 0 60000 65536"/>
                    <a:gd name="T5" fmla="*/ 0 60000 65536"/>
                  </a:gdLst>
                  <a:ahLst/>
                  <a:cxnLst>
                    <a:cxn ang="T4">
                      <a:pos x="T0" y="T1"/>
                    </a:cxn>
                    <a:cxn ang="T5">
                      <a:pos x="T2" y="T3"/>
                    </a:cxn>
                  </a:cxnLst>
                  <a:rect l="0" t="0" r="r" b="b"/>
                  <a:pathLst>
                    <a:path w="1723390" h="2562225" stroke="0">
                      <a:moveTo>
                        <a:pt x="861695" y="0"/>
                      </a:moveTo>
                      <a:cubicBezTo>
                        <a:pt x="1337596" y="0"/>
                        <a:pt x="1723390" y="573574"/>
                        <a:pt x="1723390" y="1281113"/>
                      </a:cubicBezTo>
                      <a:lnTo>
                        <a:pt x="861695" y="1281113"/>
                      </a:lnTo>
                      <a:lnTo>
                        <a:pt x="861695" y="0"/>
                      </a:lnTo>
                      <a:close/>
                    </a:path>
                    <a:path w="1723390" h="2562225" fill="none">
                      <a:moveTo>
                        <a:pt x="861695" y="0"/>
                      </a:moveTo>
                      <a:cubicBezTo>
                        <a:pt x="1337596" y="0"/>
                        <a:pt x="1723390" y="573574"/>
                        <a:pt x="1723390" y="1281113"/>
                      </a:cubicBezTo>
                    </a:path>
                  </a:pathLst>
                </a:custGeom>
                <a:noFill/>
                <a:ln w="38100" cap="flat" cmpd="sng" algn="ctr">
                  <a:solidFill>
                    <a:srgbClr val="FF0000"/>
                  </a:solidFill>
                  <a:prstDash val="solid"/>
                  <a:round/>
                  <a:headEnd/>
                  <a:tailEnd/>
                </a:ln>
              </p:spPr>
              <p:txBody>
                <a:bodyPr vert="horz" wrap="square" lIns="91440" tIns="45720" rIns="91440" bIns="45720" numCol="1" anchor="ctr"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sp>
              <p:nvSpPr>
                <p:cNvPr id="122886" name="Connecteur droit 470"/>
                <p:cNvSpPr>
                  <a:spLocks noChangeShapeType="1"/>
                </p:cNvSpPr>
                <p:nvPr/>
              </p:nvSpPr>
              <p:spPr bwMode="auto">
                <a:xfrm>
                  <a:off x="2677" y="5473"/>
                  <a:ext cx="750" cy="0"/>
                </a:xfrm>
                <a:prstGeom prst="line">
                  <a:avLst/>
                </a:prstGeom>
                <a:noFill/>
                <a:ln w="25400" algn="ctr">
                  <a:solidFill>
                    <a:srgbClr val="000000"/>
                  </a:solidFill>
                  <a:prstDash val="solid"/>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sp>
              <p:nvSpPr>
                <p:cNvPr id="122887" name="Zone de texte 475"/>
                <p:cNvSpPr txBox="1">
                  <a:spLocks noChangeArrowheads="1"/>
                </p:cNvSpPr>
                <p:nvPr/>
              </p:nvSpPr>
              <p:spPr bwMode="auto">
                <a:xfrm>
                  <a:off x="2633" y="5032"/>
                  <a:ext cx="986" cy="405"/>
                </a:xfrm>
                <a:prstGeom prst="rect">
                  <a:avLst/>
                </a:prstGeom>
                <a:solidFill>
                  <a:srgbClr val="FFFFFF"/>
                </a:solidFill>
                <a:ln w="63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TIR </a:t>
                  </a:r>
                  <a:r>
                    <a:rPr kumimoji="0" lang="ar-SA" sz="28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تقريبي</a:t>
                  </a:r>
                  <a:endParaRPr kumimoji="0" lang="fr-FR" sz="28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122888" name="Connecteur droit 477"/>
                <p:cNvSpPr>
                  <a:spLocks noChangeShapeType="1"/>
                </p:cNvSpPr>
                <p:nvPr/>
              </p:nvSpPr>
              <p:spPr bwMode="auto">
                <a:xfrm>
                  <a:off x="2765" y="6012"/>
                  <a:ext cx="0" cy="642"/>
                </a:xfrm>
                <a:prstGeom prst="line">
                  <a:avLst/>
                </a:prstGeom>
                <a:noFill/>
                <a:ln w="25400" algn="ctr">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sp>
              <p:nvSpPr>
                <p:cNvPr id="122889" name="Zone de texte 478"/>
                <p:cNvSpPr txBox="1">
                  <a:spLocks noChangeArrowheads="1"/>
                </p:cNvSpPr>
                <p:nvPr/>
              </p:nvSpPr>
              <p:spPr bwMode="auto">
                <a:xfrm>
                  <a:off x="2701" y="5503"/>
                  <a:ext cx="259" cy="450"/>
                </a:xfrm>
                <a:prstGeom prst="rect">
                  <a:avLst/>
                </a:prstGeom>
                <a:solidFill>
                  <a:srgbClr val="FFFFFF"/>
                </a:solidFill>
                <a:ln w="63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i</a:t>
                  </a:r>
                  <a:r>
                    <a:rPr kumimoji="0" lang="fr-FR" sz="2800" b="1" i="0" u="none" strike="noStrike" cap="none" normalizeH="0" baseline="-25000" smtClean="0">
                      <a:ln>
                        <a:noFill/>
                      </a:ln>
                      <a:solidFill>
                        <a:schemeClr val="bg1"/>
                      </a:solidFill>
                      <a:effectLst/>
                      <a:latin typeface="Times New Roman" pitchFamily="18" charset="0"/>
                      <a:ea typeface="Arial" pitchFamily="34" charset="0"/>
                      <a:cs typeface="Times New Roman" pitchFamily="18" charset="0"/>
                    </a:rPr>
                    <a:t>2</a:t>
                  </a:r>
                  <a:endParaRPr kumimoji="0" lang="fr-FR" sz="28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122890" name="Zone de texte 479"/>
                <p:cNvSpPr txBox="1">
                  <a:spLocks noChangeArrowheads="1"/>
                </p:cNvSpPr>
                <p:nvPr/>
              </p:nvSpPr>
              <p:spPr bwMode="auto">
                <a:xfrm>
                  <a:off x="1809" y="6155"/>
                  <a:ext cx="254" cy="432"/>
                </a:xfrm>
                <a:prstGeom prst="rect">
                  <a:avLst/>
                </a:prstGeom>
                <a:solidFill>
                  <a:srgbClr val="FFFFFF"/>
                </a:solidFill>
                <a:ln w="63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2891" name="Connecteur droit 554"/>
                <p:cNvSpPr>
                  <a:spLocks noChangeShapeType="1"/>
                </p:cNvSpPr>
                <p:nvPr/>
              </p:nvSpPr>
              <p:spPr bwMode="auto">
                <a:xfrm>
                  <a:off x="1875" y="5715"/>
                  <a:ext cx="855" cy="840"/>
                </a:xfrm>
                <a:prstGeom prst="line">
                  <a:avLst/>
                </a:prstGeom>
                <a:noFill/>
                <a:ln w="38100" algn="ctr">
                  <a:solidFill>
                    <a:srgbClr val="006600"/>
                  </a:solidFill>
                  <a:prstDash val="sysDash"/>
                  <a:round/>
                  <a:headEnd/>
                  <a:tailEnd/>
                </a:ln>
              </p:spPr>
              <p:txBody>
                <a:bodyPr vert="horz" wrap="square" lIns="91440" tIns="45720" rIns="91440" bIns="45720" numCol="1" anchor="t"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sp>
              <p:nvSpPr>
                <p:cNvPr id="122892" name="Connecteur droit 571"/>
                <p:cNvSpPr>
                  <a:spLocks noChangeShapeType="1"/>
                </p:cNvSpPr>
                <p:nvPr/>
              </p:nvSpPr>
              <p:spPr bwMode="auto">
                <a:xfrm>
                  <a:off x="2691" y="4953"/>
                  <a:ext cx="930" cy="0"/>
                </a:xfrm>
                <a:prstGeom prst="line">
                  <a:avLst/>
                </a:prstGeom>
                <a:noFill/>
                <a:ln w="25400" algn="ctr">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sp>
              <p:nvSpPr>
                <p:cNvPr id="122893" name="Zone de texte 573"/>
                <p:cNvSpPr txBox="1">
                  <a:spLocks noChangeArrowheads="1"/>
                </p:cNvSpPr>
                <p:nvPr/>
              </p:nvSpPr>
              <p:spPr bwMode="auto">
                <a:xfrm>
                  <a:off x="2745" y="4451"/>
                  <a:ext cx="873" cy="420"/>
                </a:xfrm>
                <a:prstGeom prst="rect">
                  <a:avLst/>
                </a:prstGeom>
                <a:solidFill>
                  <a:srgbClr val="FFFFFF"/>
                </a:solidFill>
                <a:ln w="63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TIR </a:t>
                  </a:r>
                  <a:r>
                    <a:rPr kumimoji="0" lang="ar-SA"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فعلي</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122894" name="AutoShape 14"/>
                <p:cNvCxnSpPr>
                  <a:cxnSpLocks noChangeShapeType="1"/>
                </p:cNvCxnSpPr>
                <p:nvPr/>
              </p:nvCxnSpPr>
              <p:spPr bwMode="auto">
                <a:xfrm rot="16200000" flipV="1">
                  <a:off x="-168" y="5126"/>
                  <a:ext cx="3614" cy="5"/>
                </a:xfrm>
                <a:prstGeom prst="straightConnector1">
                  <a:avLst/>
                </a:prstGeom>
                <a:noFill/>
                <a:ln w="38100">
                  <a:solidFill>
                    <a:srgbClr val="000000"/>
                  </a:solidFill>
                  <a:round/>
                  <a:headEnd/>
                  <a:tailEnd type="triangle" w="med" len="med"/>
                </a:ln>
              </p:spPr>
            </p:cxnSp>
            <p:cxnSp>
              <p:nvCxnSpPr>
                <p:cNvPr id="122895" name="AutoShape 15"/>
                <p:cNvCxnSpPr>
                  <a:cxnSpLocks noChangeShapeType="1"/>
                </p:cNvCxnSpPr>
                <p:nvPr/>
              </p:nvCxnSpPr>
              <p:spPr bwMode="auto">
                <a:xfrm flipH="1">
                  <a:off x="2138" y="5482"/>
                  <a:ext cx="539" cy="471"/>
                </a:xfrm>
                <a:prstGeom prst="straightConnector1">
                  <a:avLst/>
                </a:prstGeom>
                <a:noFill/>
                <a:ln w="25400">
                  <a:solidFill>
                    <a:srgbClr val="000000"/>
                  </a:solidFill>
                  <a:prstDash val="solid"/>
                  <a:round/>
                  <a:headEnd/>
                  <a:tailEnd type="triangle" w="med" len="med"/>
                </a:ln>
              </p:spPr>
            </p:cxnSp>
            <p:cxnSp>
              <p:nvCxnSpPr>
                <p:cNvPr id="122896" name="AutoShape 16"/>
                <p:cNvCxnSpPr>
                  <a:cxnSpLocks noChangeShapeType="1"/>
                </p:cNvCxnSpPr>
                <p:nvPr/>
              </p:nvCxnSpPr>
              <p:spPr bwMode="auto">
                <a:xfrm flipH="1">
                  <a:off x="1539" y="5715"/>
                  <a:ext cx="331" cy="0"/>
                </a:xfrm>
                <a:prstGeom prst="straightConnector1">
                  <a:avLst/>
                </a:prstGeom>
                <a:noFill/>
                <a:ln w="25400">
                  <a:solidFill>
                    <a:srgbClr val="000000"/>
                  </a:solidFill>
                  <a:prstDash val="dash"/>
                  <a:round/>
                  <a:headEnd/>
                  <a:tailEnd/>
                </a:ln>
              </p:spPr>
            </p:cxnSp>
            <p:cxnSp>
              <p:nvCxnSpPr>
                <p:cNvPr id="122897" name="AutoShape 17"/>
                <p:cNvCxnSpPr>
                  <a:cxnSpLocks noChangeShapeType="1"/>
                </p:cNvCxnSpPr>
                <p:nvPr/>
              </p:nvCxnSpPr>
              <p:spPr bwMode="auto">
                <a:xfrm flipH="1">
                  <a:off x="1582" y="6640"/>
                  <a:ext cx="1171" cy="0"/>
                </a:xfrm>
                <a:prstGeom prst="straightConnector1">
                  <a:avLst/>
                </a:prstGeom>
                <a:noFill/>
                <a:ln w="25400">
                  <a:solidFill>
                    <a:srgbClr val="000000"/>
                  </a:solidFill>
                  <a:prstDash val="dash"/>
                  <a:round/>
                  <a:headEnd/>
                  <a:tailEnd/>
                </a:ln>
              </p:spPr>
            </p:cxnSp>
            <p:sp>
              <p:nvSpPr>
                <p:cNvPr id="122898" name="Text Box 18"/>
                <p:cNvSpPr txBox="1">
                  <a:spLocks noChangeArrowheads="1"/>
                </p:cNvSpPr>
                <p:nvPr/>
              </p:nvSpPr>
              <p:spPr bwMode="auto">
                <a:xfrm>
                  <a:off x="729" y="5503"/>
                  <a:ext cx="818" cy="38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VAN</a:t>
                  </a:r>
                  <a:r>
                    <a:rPr kumimoji="0" lang="fr-FR" sz="2800" b="1" i="0" u="none" strike="noStrike" cap="none" normalizeH="0" baseline="-25000" smtClean="0">
                      <a:ln>
                        <a:noFill/>
                      </a:ln>
                      <a:solidFill>
                        <a:schemeClr val="bg1"/>
                      </a:solidFill>
                      <a:effectLst/>
                      <a:latin typeface="Times New Roman" pitchFamily="18" charset="0"/>
                      <a:ea typeface="Arial" pitchFamily="34" charset="0"/>
                      <a:cs typeface="Times New Roman" pitchFamily="18" charset="0"/>
                    </a:rPr>
                    <a:t>1</a:t>
                  </a:r>
                  <a:r>
                    <a:rPr kumimoji="0" lang="fr-FR" sz="28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&gt;0</a:t>
                  </a:r>
                  <a:endParaRPr kumimoji="0" lang="fr-FR" sz="28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122899" name="Text Box 19"/>
                <p:cNvSpPr txBox="1">
                  <a:spLocks noChangeArrowheads="1"/>
                </p:cNvSpPr>
                <p:nvPr/>
              </p:nvSpPr>
              <p:spPr bwMode="auto">
                <a:xfrm>
                  <a:off x="682" y="6394"/>
                  <a:ext cx="886" cy="43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2</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&lt;0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122900" name="AutoShape 20"/>
                <p:cNvCxnSpPr>
                  <a:cxnSpLocks noChangeShapeType="1"/>
                </p:cNvCxnSpPr>
                <p:nvPr/>
              </p:nvCxnSpPr>
              <p:spPr bwMode="auto">
                <a:xfrm flipH="1">
                  <a:off x="1973" y="4953"/>
                  <a:ext cx="720" cy="1029"/>
                </a:xfrm>
                <a:prstGeom prst="straightConnector1">
                  <a:avLst/>
                </a:prstGeom>
                <a:noFill/>
                <a:ln w="25400">
                  <a:solidFill>
                    <a:srgbClr val="000000"/>
                  </a:solidFill>
                  <a:prstDash val="solid"/>
                  <a:round/>
                  <a:headEnd/>
                  <a:tailEnd type="triangle" w="med" len="med"/>
                </a:ln>
              </p:spPr>
            </p:cxnSp>
          </p:grpSp>
          <p:cxnSp>
            <p:nvCxnSpPr>
              <p:cNvPr id="28" name="Connecteur droit 27"/>
              <p:cNvCxnSpPr/>
              <p:nvPr/>
            </p:nvCxnSpPr>
            <p:spPr>
              <a:xfrm rot="5400000" flipH="1" flipV="1">
                <a:off x="2321640" y="4457700"/>
                <a:ext cx="533400" cy="1588"/>
              </a:xfrm>
              <a:prstGeom prst="line">
                <a:avLst/>
              </a:prstGeom>
              <a:ln w="254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sp>
          <p:nvSpPr>
            <p:cNvPr id="50" name="Zone de texte 465"/>
            <p:cNvSpPr txBox="1">
              <a:spLocks noChangeArrowheads="1"/>
            </p:cNvSpPr>
            <p:nvPr/>
          </p:nvSpPr>
          <p:spPr bwMode="auto">
            <a:xfrm>
              <a:off x="1582992" y="1447800"/>
              <a:ext cx="515455" cy="990600"/>
            </a:xfrm>
            <a:prstGeom prst="rect">
              <a:avLst/>
            </a:prstGeom>
            <a:solidFill>
              <a:srgbClr val="FFFFFF"/>
            </a:solidFill>
            <a:ln w="6350">
              <a:solidFill>
                <a:srgbClr val="FFFFFF"/>
              </a:solidFill>
              <a:miter lim="800000"/>
              <a:headEnd/>
              <a:tailEnd/>
            </a:ln>
          </p:spPr>
          <p:txBody>
            <a:bodyPr vert="vert"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122903" name="Rectangle 2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122904" name="Rectangle 24"/>
          <p:cNvSpPr>
            <a:spLocks noChangeArrowheads="1"/>
          </p:cNvSpPr>
          <p:nvPr/>
        </p:nvSpPr>
        <p:spPr bwMode="auto">
          <a:xfrm>
            <a:off x="6096000" y="228600"/>
            <a:ext cx="27432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Simplified Arabic"/>
                <a:ea typeface="Calibri" pitchFamily="34" charset="0"/>
                <a:cs typeface="Arial" pitchFamily="34" charset="0"/>
              </a:rPr>
              <a:t>التفسير البياني:</a:t>
            </a:r>
            <a:endParaRPr kumimoji="0" lang="fr-FR" sz="1800" b="0" i="0" u="none" strike="noStrike" cap="none" normalizeH="0" baseline="0" dirty="0" smtClean="0">
              <a:ln>
                <a:noFill/>
              </a:ln>
              <a:solidFill>
                <a:srgbClr val="FF0000"/>
              </a:solidFill>
              <a:effectLst/>
              <a:latin typeface="Arial" pitchFamily="34" charset="0"/>
              <a:cs typeface="Arial" pitchFamily="34" charset="0"/>
            </a:endParaRPr>
          </a:p>
        </p:txBody>
      </p:sp>
      <p:sp>
        <p:nvSpPr>
          <p:cNvPr id="122906" name="Rectangle 26"/>
          <p:cNvSpPr>
            <a:spLocks noChangeArrowheads="1"/>
          </p:cNvSpPr>
          <p:nvPr/>
        </p:nvSpPr>
        <p:spPr bwMode="auto">
          <a:xfrm>
            <a:off x="228600" y="838200"/>
            <a:ext cx="86868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من الرسم البياني:</a:t>
            </a:r>
            <a:r>
              <a:rPr kumimoji="0" lang="ar-DZ" sz="28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القيمة الحالية الصافية تتناقص مع تزايد معدل الخصم.</a:t>
            </a:r>
            <a:endParaRPr lang="ar-DZ" sz="2800" dirty="0" smtClean="0">
              <a:solidFill>
                <a:schemeClr val="bg1"/>
              </a:solidFill>
              <a:latin typeface="Times New Roman" pitchFamily="18" charset="0"/>
              <a:ea typeface="Calibri" pitchFamily="34"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معدل العائد الداخلي يمثل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نقطة تقاطع منحنى </a:t>
            </a:r>
            <a:r>
              <a:rPr kumimoji="0" lang="ar-DZ"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الـ</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VAN</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مع محور الفواصل</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تقاطع المنحنى مع محور التراتيب يمثل قيمة </a:t>
            </a:r>
            <a:r>
              <a:rPr kumimoji="0" lang="ar-DZ"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الـ</a:t>
            </a:r>
            <a:r>
              <a:rPr kumimoji="0" lang="ar-DZ" sz="28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VAN</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عند غياب الخصم</a:t>
            </a:r>
            <a:r>
              <a:rPr kumimoji="0" lang="fr-FR" sz="2800" b="0" i="0" u="none" strike="noStrike" cap="none" normalizeH="0" baseline="0" dirty="0" smtClean="0">
                <a:ln>
                  <a:noFill/>
                </a:ln>
                <a:solidFill>
                  <a:schemeClr val="bg1"/>
                </a:solidFill>
                <a:effectLst/>
                <a:latin typeface="Times New Roman" pitchFamily="18" charset="0"/>
                <a:cs typeface="Times New Roman" pitchFamily="18" charset="0"/>
              </a:rPr>
              <a:t> </a:t>
            </a:r>
            <a:r>
              <a:rPr kumimoji="0" lang="ar-DZ" sz="2800" b="0" i="0" u="none" strike="noStrike" cap="none" normalizeH="0" baseline="0" dirty="0" smtClean="0">
                <a:ln>
                  <a:noFill/>
                </a:ln>
                <a:solidFill>
                  <a:schemeClr val="bg1"/>
                </a:solidFill>
                <a:effectLst/>
                <a:latin typeface="Times New Roman" pitchFamily="18"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ChangeArrowheads="1"/>
          </p:cNvSpPr>
          <p:nvPr/>
        </p:nvSpPr>
        <p:spPr bwMode="auto">
          <a:xfrm>
            <a:off x="304800" y="572631"/>
            <a:ext cx="845820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قاعدة القرار</a:t>
            </a:r>
            <a:endParaRPr kumimoji="0" lang="fr-FR" sz="32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حالة مشروع واحد أو عدة مشاريع مستقلة: </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نختار المشروع إذا كان معدل الخصم أصغر من معدل العائد الداخلي:</a:t>
            </a:r>
          </a:p>
          <a:p>
            <a:pPr marL="0" marR="0" lvl="0" indent="0" algn="ctr" defTabSz="914400" rtl="1" eaLnBrk="0" fontAlgn="base" latinLnBrk="0" hangingPunct="0">
              <a:lnSpc>
                <a:spcPct val="100000"/>
              </a:lnSpc>
              <a:spcBef>
                <a:spcPct val="0"/>
              </a:spcBef>
              <a:spcAft>
                <a:spcPct val="0"/>
              </a:spcAft>
              <a:buClrTx/>
              <a:buSzTx/>
              <a:buFontTx/>
              <a:buNone/>
              <a:tabLst/>
            </a:pP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i &lt;TIR</a:t>
            </a:r>
            <a:endParaRPr kumimoji="0" lang="fr-FR" sz="32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123907" name="Rectangle 3"/>
          <p:cNvSpPr>
            <a:spLocks noChangeArrowheads="1"/>
          </p:cNvSpPr>
          <p:nvPr/>
        </p:nvSpPr>
        <p:spPr bwMode="auto">
          <a:xfrm>
            <a:off x="381000" y="2819400"/>
            <a:ext cx="8382000" cy="14465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r" rtl="1" fontAlgn="base">
              <a:spcBef>
                <a:spcPct val="0"/>
              </a:spcBef>
              <a:spcAft>
                <a:spcPct val="0"/>
              </a:spcAft>
            </a:pPr>
            <a:r>
              <a:rPr lang="ar-DZ" sz="2800" b="1" dirty="0" smtClean="0">
                <a:solidFill>
                  <a:srgbClr val="FF0000"/>
                </a:solidFill>
                <a:latin typeface="Times New Roman" pitchFamily="18" charset="0"/>
                <a:ea typeface="Calibri" pitchFamily="34" charset="0"/>
                <a:cs typeface="Times New Roman" pitchFamily="18" charset="0"/>
              </a:rPr>
              <a:t>حالة مشاريع متنافية أو مانعة بالتبادل: </a:t>
            </a:r>
            <a:endParaRPr lang="ar-DZ" sz="2800" dirty="0" smtClean="0">
              <a:solidFill>
                <a:srgbClr val="FF0000"/>
              </a:solidFill>
              <a:latin typeface="Times New Roman" pitchFamily="18" charset="0"/>
              <a:cs typeface="Times New Roman" pitchFamily="18" charset="0"/>
            </a:endParaRPr>
          </a:p>
          <a:p>
            <a:pPr marL="0" marR="0" lvl="0" indent="0" algn="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Simplified Arabic"/>
                <a:ea typeface="Calibri" pitchFamily="34" charset="0"/>
                <a:cs typeface="Arial" pitchFamily="34" charset="0"/>
              </a:rPr>
              <a:t>    نختار المشروع ذو معدل العائد الداخلي الأكبر: </a:t>
            </a:r>
          </a:p>
          <a:p>
            <a:pPr marL="0" marR="0" lvl="0" indent="0" algn="ctr" defTabSz="914400" rtl="1" eaLnBrk="1" fontAlgn="base" latinLnBrk="0" hangingPunct="1">
              <a:lnSpc>
                <a:spcPct val="100000"/>
              </a:lnSpc>
              <a:spcBef>
                <a:spcPct val="0"/>
              </a:spcBef>
              <a:spcAft>
                <a:spcPct val="0"/>
              </a:spcAft>
              <a:buClrTx/>
              <a:buSzTx/>
              <a:buFontTx/>
              <a:buNone/>
              <a:tabLst/>
            </a:pPr>
            <a:r>
              <a:rPr kumimoji="0" lang="fr-FR" sz="3200" b="1" i="0" u="none" strike="noStrike" cap="none" normalizeH="0" baseline="0" dirty="0" smtClean="0">
                <a:ln>
                  <a:noFill/>
                </a:ln>
                <a:solidFill>
                  <a:srgbClr val="FF0000"/>
                </a:solidFill>
                <a:effectLst/>
                <a:latin typeface="Simplified Arabic"/>
                <a:ea typeface="Calibri" pitchFamily="34" charset="0"/>
                <a:cs typeface="Arial" pitchFamily="34" charset="0"/>
              </a:rPr>
              <a:t>:</a:t>
            </a:r>
            <a:r>
              <a:rPr lang="fr-FR" sz="3200" b="1" dirty="0" smtClean="0">
                <a:solidFill>
                  <a:srgbClr val="FF0000"/>
                </a:solidFill>
                <a:latin typeface="Times New Roman" pitchFamily="18" charset="0"/>
                <a:ea typeface="Calibri" pitchFamily="34" charset="0"/>
                <a:cs typeface="Times New Roman" pitchFamily="18" charset="0"/>
              </a:rPr>
              <a:t>TIR</a:t>
            </a:r>
            <a:r>
              <a:rPr lang="fr-FR" sz="3200" b="1" baseline="-30000" dirty="0" smtClean="0">
                <a:solidFill>
                  <a:srgbClr val="FF0000"/>
                </a:solidFill>
                <a:latin typeface="Times New Roman" pitchFamily="18" charset="0"/>
                <a:ea typeface="Calibri" pitchFamily="34" charset="0"/>
                <a:cs typeface="Times New Roman" pitchFamily="18" charset="0"/>
              </a:rPr>
              <a:t>A</a:t>
            </a:r>
            <a:r>
              <a:rPr lang="fr-FR" sz="3200" b="1" dirty="0" smtClean="0">
                <a:solidFill>
                  <a:srgbClr val="FF0000"/>
                </a:solidFill>
                <a:latin typeface="Times New Roman" pitchFamily="18" charset="0"/>
                <a:ea typeface="Calibri" pitchFamily="34" charset="0"/>
                <a:cs typeface="Times New Roman" pitchFamily="18" charset="0"/>
              </a:rPr>
              <a:t>&lt;TIR</a:t>
            </a:r>
            <a:r>
              <a:rPr lang="fr-FR" sz="3200" b="1" baseline="-30000" dirty="0" smtClean="0">
                <a:solidFill>
                  <a:srgbClr val="FF0000"/>
                </a:solidFill>
                <a:latin typeface="Times New Roman" pitchFamily="18" charset="0"/>
                <a:ea typeface="Calibri" pitchFamily="34" charset="0"/>
                <a:cs typeface="Times New Roman" pitchFamily="18" charset="0"/>
              </a:rPr>
              <a:t>B</a:t>
            </a:r>
            <a:r>
              <a:rPr kumimoji="0" lang="fr-FR" sz="32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 </a:t>
            </a:r>
            <a:r>
              <a:rPr kumimoji="0" lang="ar-DZ" sz="32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نختار</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B</a:t>
            </a:r>
            <a:r>
              <a:rPr kumimoji="0" lang="fr-FR" sz="3200" b="0" i="0" u="none" strike="noStrike" cap="none" normalizeH="0" baseline="0" dirty="0" smtClean="0">
                <a:ln>
                  <a:noFill/>
                </a:ln>
                <a:solidFill>
                  <a:srgbClr val="FF0000"/>
                </a:solidFill>
                <a:effectLst/>
                <a:latin typeface="Arial" pitchFamily="34" charset="0"/>
                <a:cs typeface="Arial" pitchFamily="34" charset="0"/>
              </a:rPr>
              <a:t>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4"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124935" name="Rectangle 7"/>
          <p:cNvSpPr>
            <a:spLocks noChangeArrowheads="1"/>
          </p:cNvSpPr>
          <p:nvPr/>
        </p:nvSpPr>
        <p:spPr bwMode="auto">
          <a:xfrm>
            <a:off x="2209800" y="533400"/>
            <a:ext cx="6370462"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حالة التدفقات النقدية المنتظمة</a:t>
            </a:r>
            <a:r>
              <a:rPr lang="ar-DZ" sz="3200" b="1" dirty="0" smtClean="0">
                <a:solidFill>
                  <a:srgbClr val="FF0000"/>
                </a:solidFill>
                <a:latin typeface="Times New Roman" pitchFamily="18" charset="0"/>
                <a:ea typeface="Calibri" pitchFamily="34" charset="0"/>
                <a:cs typeface="Times New Roman" pitchFamily="18" charset="0"/>
              </a:rPr>
              <a:t>:</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32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المشرو</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ع </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endParaRPr kumimoji="0" lang="fr-FR" sz="32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11" name="Rectangle 10"/>
          <p:cNvSpPr/>
          <p:nvPr/>
        </p:nvSpPr>
        <p:spPr>
          <a:xfrm>
            <a:off x="1752600" y="1219200"/>
            <a:ext cx="6902852" cy="523220"/>
          </a:xfrm>
          <a:prstGeom prst="rect">
            <a:avLst/>
          </a:prstGeom>
        </p:spPr>
        <p:txBody>
          <a:bodyPr wrap="none">
            <a:spAutoFit/>
          </a:bodyPr>
          <a:lstStyle/>
          <a:p>
            <a:pPr algn="just" rtl="1"/>
            <a:r>
              <a:rPr lang="ar-DZ" sz="2800" b="1" dirty="0" smtClean="0">
                <a:solidFill>
                  <a:schemeClr val="bg1"/>
                </a:solidFill>
              </a:rPr>
              <a:t>يوجد طريقتان: طريقة الجداول المالية والطريقة الحسابية: </a:t>
            </a:r>
            <a:endParaRPr lang="fr-FR" sz="2800" dirty="0">
              <a:solidFill>
                <a:schemeClr val="bg1"/>
              </a:solidFill>
            </a:endParaRPr>
          </a:p>
        </p:txBody>
      </p:sp>
      <p:sp>
        <p:nvSpPr>
          <p:cNvPr id="12" name="Rectangle 11"/>
          <p:cNvSpPr/>
          <p:nvPr/>
        </p:nvSpPr>
        <p:spPr>
          <a:xfrm>
            <a:off x="228600" y="1905000"/>
            <a:ext cx="8534400" cy="1384995"/>
          </a:xfrm>
          <a:prstGeom prst="rect">
            <a:avLst/>
          </a:prstGeom>
        </p:spPr>
        <p:txBody>
          <a:bodyPr wrap="square">
            <a:spAutoFit/>
          </a:bodyPr>
          <a:lstStyle/>
          <a:p>
            <a:pPr algn="just" rtl="1"/>
            <a:r>
              <a:rPr lang="ar-DZ" sz="2800" b="1" dirty="0" smtClean="0">
                <a:solidFill>
                  <a:srgbClr val="FF0000"/>
                </a:solidFill>
              </a:rPr>
              <a:t>طريقة الجداول المالية:  </a:t>
            </a:r>
          </a:p>
          <a:p>
            <a:pPr algn="just" rtl="1"/>
            <a:r>
              <a:rPr lang="ar-DZ" sz="2800" b="1" dirty="0" smtClean="0">
                <a:solidFill>
                  <a:schemeClr val="bg1"/>
                </a:solidFill>
              </a:rPr>
              <a:t>تستعمل في حالة التدفقات المنتظمة، باستخدام الجدول المالي رقم 04 نستنتج قيمة تقريبية لـ </a:t>
            </a:r>
            <a:r>
              <a:rPr lang="fr-FR" sz="2800" b="1" dirty="0" smtClean="0">
                <a:solidFill>
                  <a:schemeClr val="bg1"/>
                </a:solidFill>
              </a:rPr>
              <a:t>TIR</a:t>
            </a:r>
            <a:endParaRPr lang="fr-FR" sz="2800" dirty="0">
              <a:solidFill>
                <a:schemeClr val="bg1"/>
              </a:solidFill>
            </a:endParaRPr>
          </a:p>
        </p:txBody>
      </p:sp>
      <p:grpSp>
        <p:nvGrpSpPr>
          <p:cNvPr id="18" name="Groupe 17"/>
          <p:cNvGrpSpPr/>
          <p:nvPr/>
        </p:nvGrpSpPr>
        <p:grpSpPr>
          <a:xfrm>
            <a:off x="44244" y="3367640"/>
            <a:ext cx="4451321" cy="990508"/>
            <a:chOff x="381000" y="914400"/>
            <a:chExt cx="4451321" cy="990508"/>
          </a:xfrm>
        </p:grpSpPr>
        <p:grpSp>
          <p:nvGrpSpPr>
            <p:cNvPr id="19" name="Group 2"/>
            <p:cNvGrpSpPr>
              <a:grpSpLocks/>
            </p:cNvGrpSpPr>
            <p:nvPr/>
          </p:nvGrpSpPr>
          <p:grpSpPr bwMode="auto">
            <a:xfrm>
              <a:off x="381000" y="914402"/>
              <a:ext cx="4451322" cy="990508"/>
              <a:chOff x="442" y="4640"/>
              <a:chExt cx="3339" cy="766"/>
            </a:xfrm>
            <a:solidFill>
              <a:srgbClr val="FFFF00"/>
            </a:solidFill>
          </p:grpSpPr>
          <p:sp>
            <p:nvSpPr>
              <p:cNvPr id="21" name="Zone de texte 2"/>
              <p:cNvSpPr txBox="1">
                <a:spLocks noChangeArrowheads="1"/>
              </p:cNvSpPr>
              <p:nvPr/>
            </p:nvSpPr>
            <p:spPr bwMode="auto">
              <a:xfrm>
                <a:off x="442" y="4802"/>
                <a:ext cx="1315" cy="427"/>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lang="fr-FR" sz="2800" b="1" dirty="0" smtClean="0">
                    <a:solidFill>
                      <a:schemeClr val="bg1"/>
                    </a:solidFill>
                    <a:latin typeface="Times New Roman" pitchFamily="18" charset="0"/>
                    <a:ea typeface="Arial" pitchFamily="34" charset="0"/>
                    <a:cs typeface="Times New Roman" pitchFamily="18" charset="0"/>
                  </a:rPr>
                  <a:t> CF </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2" name="Zone de texte 2"/>
              <p:cNvSpPr txBox="1">
                <a:spLocks noChangeArrowheads="1"/>
              </p:cNvSpPr>
              <p:nvPr/>
            </p:nvSpPr>
            <p:spPr bwMode="auto">
              <a:xfrm>
                <a:off x="1744" y="4640"/>
                <a:ext cx="1441" cy="412"/>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(1+i) </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 n</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3" name="Zone de texte 2"/>
              <p:cNvSpPr txBox="1">
                <a:spLocks noChangeArrowheads="1"/>
              </p:cNvSpPr>
              <p:nvPr/>
            </p:nvSpPr>
            <p:spPr bwMode="auto">
              <a:xfrm>
                <a:off x="2385" y="5045"/>
                <a:ext cx="318" cy="361"/>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4" name="Zone de texte 2"/>
              <p:cNvSpPr txBox="1">
                <a:spLocks noChangeArrowheads="1"/>
              </p:cNvSpPr>
              <p:nvPr/>
            </p:nvSpPr>
            <p:spPr bwMode="auto">
              <a:xfrm>
                <a:off x="3210" y="4793"/>
                <a:ext cx="571" cy="436"/>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125413" lvl="0" indent="0" algn="l" defTabSz="914400" rtl="0" eaLnBrk="1" fontAlgn="base" latinLnBrk="0" hangingPunct="1">
                  <a:lnSpc>
                    <a:spcPct val="100000"/>
                  </a:lnSpc>
                  <a:spcBef>
                    <a:spcPct val="0"/>
                  </a:spcBef>
                  <a:spcAft>
                    <a:spcPts val="1000"/>
                  </a:spcAft>
                  <a:buClrTx/>
                  <a:buSzTx/>
                  <a:buFont typeface="Times New Roman" pitchFamily="18" charset="0"/>
                  <a:buChar char="-"/>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cxnSp>
          <p:nvCxnSpPr>
            <p:cNvPr id="20" name="Connecteur droit 19"/>
            <p:cNvCxnSpPr/>
            <p:nvPr/>
          </p:nvCxnSpPr>
          <p:spPr>
            <a:xfrm>
              <a:off x="2133600" y="1447800"/>
              <a:ext cx="19812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8" name="Groupe 47"/>
          <p:cNvGrpSpPr/>
          <p:nvPr/>
        </p:nvGrpSpPr>
        <p:grpSpPr>
          <a:xfrm>
            <a:off x="0" y="4389874"/>
            <a:ext cx="8664491" cy="1020326"/>
            <a:chOff x="0" y="4161274"/>
            <a:chExt cx="8664491" cy="1020326"/>
          </a:xfrm>
        </p:grpSpPr>
        <p:grpSp>
          <p:nvGrpSpPr>
            <p:cNvPr id="25" name="Group 8"/>
            <p:cNvGrpSpPr>
              <a:grpSpLocks/>
            </p:cNvGrpSpPr>
            <p:nvPr/>
          </p:nvGrpSpPr>
          <p:grpSpPr bwMode="auto">
            <a:xfrm>
              <a:off x="0" y="4314161"/>
              <a:ext cx="3433762" cy="654050"/>
              <a:chOff x="4073" y="4129"/>
              <a:chExt cx="3044" cy="469"/>
            </a:xfrm>
          </p:grpSpPr>
          <p:sp>
            <p:nvSpPr>
              <p:cNvPr id="26" name="Zone de texte 2"/>
              <p:cNvSpPr txBox="1">
                <a:spLocks noChangeArrowheads="1"/>
              </p:cNvSpPr>
              <p:nvPr/>
            </p:nvSpPr>
            <p:spPr bwMode="auto">
              <a:xfrm>
                <a:off x="4073" y="4163"/>
                <a:ext cx="1260"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i = TIR</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27" name="Flèche droite 459"/>
              <p:cNvSpPr>
                <a:spLocks noChangeArrowheads="1"/>
              </p:cNvSpPr>
              <p:nvPr/>
            </p:nvSpPr>
            <p:spPr bwMode="auto">
              <a:xfrm>
                <a:off x="5378" y="4279"/>
                <a:ext cx="330" cy="225"/>
              </a:xfrm>
              <a:prstGeom prst="rightArrow">
                <a:avLst>
                  <a:gd name="adj1" fmla="val 50000"/>
                  <a:gd name="adj2" fmla="val 50002"/>
                </a:avLst>
              </a:prstGeom>
              <a:solidFill>
                <a:srgbClr val="808080"/>
              </a:solidFill>
              <a:ln w="25400" algn="ctr">
                <a:solidFill>
                  <a:srgbClr val="808080"/>
                </a:solidFill>
                <a:miter lim="800000"/>
                <a:headEnd/>
                <a:tailEnd/>
              </a:ln>
            </p:spPr>
            <p:txBody>
              <a:bodyPr vert="horz" wrap="square" lIns="91440" tIns="45720" rIns="91440" bIns="45720" numCol="1" anchor="ctr" anchorCtr="0" compatLnSpc="1">
                <a:prstTxWarp prst="textNoShape">
                  <a:avLst/>
                </a:prstTxWarp>
              </a:bodyPr>
              <a:lstStyle/>
              <a:p>
                <a:endParaRPr lang="fr-FR" sz="2800">
                  <a:solidFill>
                    <a:srgbClr val="FF0000"/>
                  </a:solidFill>
                  <a:latin typeface="Times New Roman" pitchFamily="18" charset="0"/>
                  <a:cs typeface="Times New Roman" pitchFamily="18" charset="0"/>
                </a:endParaRPr>
              </a:p>
            </p:txBody>
          </p:sp>
          <p:sp>
            <p:nvSpPr>
              <p:cNvPr id="28" name="Zone de texte 2"/>
              <p:cNvSpPr txBox="1">
                <a:spLocks noChangeArrowheads="1"/>
              </p:cNvSpPr>
              <p:nvPr/>
            </p:nvSpPr>
            <p:spPr bwMode="auto">
              <a:xfrm>
                <a:off x="5768" y="4129"/>
                <a:ext cx="1349"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VAN = 0</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sp>
          <p:nvSpPr>
            <p:cNvPr id="29" name="Flèche droite 459"/>
            <p:cNvSpPr>
              <a:spLocks noChangeArrowheads="1"/>
            </p:cNvSpPr>
            <p:nvPr/>
          </p:nvSpPr>
          <p:spPr bwMode="auto">
            <a:xfrm>
              <a:off x="3733800" y="4466561"/>
              <a:ext cx="372254" cy="313777"/>
            </a:xfrm>
            <a:prstGeom prst="rightArrow">
              <a:avLst>
                <a:gd name="adj1" fmla="val 50000"/>
                <a:gd name="adj2" fmla="val 50002"/>
              </a:avLst>
            </a:prstGeom>
            <a:solidFill>
              <a:srgbClr val="808080"/>
            </a:solidFill>
            <a:ln w="25400" algn="ctr">
              <a:solidFill>
                <a:srgbClr val="808080"/>
              </a:solidFill>
              <a:miter lim="800000"/>
              <a:headEnd/>
              <a:tailEnd/>
            </a:ln>
          </p:spPr>
          <p:txBody>
            <a:bodyPr vert="horz" wrap="square" lIns="91440" tIns="45720" rIns="91440" bIns="45720" numCol="1" anchor="ctr" anchorCtr="0" compatLnSpc="1">
              <a:prstTxWarp prst="textNoShape">
                <a:avLst/>
              </a:prstTxWarp>
            </a:bodyPr>
            <a:lstStyle/>
            <a:p>
              <a:endParaRPr lang="fr-FR" sz="2800">
                <a:solidFill>
                  <a:srgbClr val="FF0000"/>
                </a:solidFill>
                <a:latin typeface="Times New Roman" pitchFamily="18" charset="0"/>
                <a:cs typeface="Times New Roman" pitchFamily="18" charset="0"/>
              </a:endParaRPr>
            </a:p>
          </p:txBody>
        </p:sp>
        <p:grpSp>
          <p:nvGrpSpPr>
            <p:cNvPr id="124936" name="Group 8"/>
            <p:cNvGrpSpPr>
              <a:grpSpLocks/>
            </p:cNvGrpSpPr>
            <p:nvPr/>
          </p:nvGrpSpPr>
          <p:grpSpPr bwMode="auto">
            <a:xfrm>
              <a:off x="4429017" y="4161274"/>
              <a:ext cx="4235474" cy="1020326"/>
              <a:chOff x="843" y="7438"/>
              <a:chExt cx="3010" cy="638"/>
            </a:xfrm>
          </p:grpSpPr>
          <p:sp>
            <p:nvSpPr>
              <p:cNvPr id="124937" name="Zone de texte 2"/>
              <p:cNvSpPr txBox="1">
                <a:spLocks noChangeArrowheads="1"/>
              </p:cNvSpPr>
              <p:nvPr/>
            </p:nvSpPr>
            <p:spPr bwMode="auto">
              <a:xfrm>
                <a:off x="1356" y="7438"/>
                <a:ext cx="1701" cy="32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[1-(1+TIR)</a:t>
                </a:r>
                <a:r>
                  <a:rPr kumimoji="0" lang="fr-FR" sz="2800" b="1" i="0" u="none" strike="noStrike" cap="none" normalizeH="0" baseline="30000" dirty="0" smtClean="0">
                    <a:ln>
                      <a:noFill/>
                    </a:ln>
                    <a:solidFill>
                      <a:srgbClr val="FF0000"/>
                    </a:solidFill>
                    <a:effectLst/>
                    <a:latin typeface="Times New Roman" pitchFamily="18" charset="0"/>
                    <a:ea typeface="Arial" pitchFamily="34" charset="0"/>
                    <a:cs typeface="Times New Roman" pitchFamily="18" charset="0"/>
                  </a:rPr>
                  <a:t>-n</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4938" name="Zone de texte 2"/>
              <p:cNvSpPr txBox="1">
                <a:spLocks noChangeArrowheads="1"/>
              </p:cNvSpPr>
              <p:nvPr/>
            </p:nvSpPr>
            <p:spPr bwMode="auto">
              <a:xfrm>
                <a:off x="843" y="7605"/>
                <a:ext cx="487" cy="27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CF</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4939" name="Zone de texte 2"/>
              <p:cNvSpPr txBox="1">
                <a:spLocks noChangeArrowheads="1"/>
              </p:cNvSpPr>
              <p:nvPr/>
            </p:nvSpPr>
            <p:spPr bwMode="auto">
              <a:xfrm>
                <a:off x="1853" y="7751"/>
                <a:ext cx="662" cy="32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TIR</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124940" name="Connecteur droit 296"/>
              <p:cNvSpPr>
                <a:spLocks noChangeShapeType="1"/>
              </p:cNvSpPr>
              <p:nvPr/>
            </p:nvSpPr>
            <p:spPr bwMode="auto">
              <a:xfrm flipH="1">
                <a:off x="1367" y="7763"/>
                <a:ext cx="1515"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sp>
            <p:nvSpPr>
              <p:cNvPr id="124941" name="Zone de texte 2"/>
              <p:cNvSpPr txBox="1">
                <a:spLocks noChangeArrowheads="1"/>
              </p:cNvSpPr>
              <p:nvPr/>
            </p:nvSpPr>
            <p:spPr bwMode="auto">
              <a:xfrm>
                <a:off x="3080" y="7566"/>
                <a:ext cx="773" cy="34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grpSp>
      <p:grpSp>
        <p:nvGrpSpPr>
          <p:cNvPr id="40" name="Groupe 39"/>
          <p:cNvGrpSpPr/>
          <p:nvPr/>
        </p:nvGrpSpPr>
        <p:grpSpPr>
          <a:xfrm>
            <a:off x="914161" y="5533844"/>
            <a:ext cx="4191239" cy="1059454"/>
            <a:chOff x="914161" y="5533844"/>
            <a:chExt cx="4191239" cy="1059454"/>
          </a:xfrm>
        </p:grpSpPr>
        <p:grpSp>
          <p:nvGrpSpPr>
            <p:cNvPr id="47" name="Groupe 46"/>
            <p:cNvGrpSpPr/>
            <p:nvPr/>
          </p:nvGrpSpPr>
          <p:grpSpPr>
            <a:xfrm>
              <a:off x="914161" y="5533844"/>
              <a:ext cx="4179979" cy="1059454"/>
              <a:chOff x="914161" y="5152590"/>
              <a:chExt cx="4179979" cy="1059454"/>
            </a:xfrm>
          </p:grpSpPr>
          <p:grpSp>
            <p:nvGrpSpPr>
              <p:cNvPr id="124942" name="Group 14"/>
              <p:cNvGrpSpPr>
                <a:grpSpLocks/>
              </p:cNvGrpSpPr>
              <p:nvPr/>
            </p:nvGrpSpPr>
            <p:grpSpPr bwMode="auto">
              <a:xfrm>
                <a:off x="914161" y="5152590"/>
                <a:ext cx="4179979" cy="1059454"/>
                <a:chOff x="4060" y="7333"/>
                <a:chExt cx="2492" cy="687"/>
              </a:xfrm>
            </p:grpSpPr>
            <p:sp>
              <p:nvSpPr>
                <p:cNvPr id="124943" name="Flèche droite 298"/>
                <p:cNvSpPr>
                  <a:spLocks noChangeArrowheads="1"/>
                </p:cNvSpPr>
                <p:nvPr/>
              </p:nvSpPr>
              <p:spPr bwMode="auto">
                <a:xfrm>
                  <a:off x="4060" y="7549"/>
                  <a:ext cx="227" cy="232"/>
                </a:xfrm>
                <a:prstGeom prst="rightArrow">
                  <a:avLst>
                    <a:gd name="adj1" fmla="val 50000"/>
                    <a:gd name="adj2" fmla="val 50000"/>
                  </a:avLst>
                </a:prstGeom>
                <a:solidFill>
                  <a:srgbClr val="808080"/>
                </a:solidFill>
                <a:ln w="25400" algn="ctr">
                  <a:solidFill>
                    <a:srgbClr val="808080"/>
                  </a:solidFill>
                  <a:miter lim="800000"/>
                  <a:headEnd/>
                  <a:tailEnd/>
                </a:ln>
              </p:spPr>
              <p:txBody>
                <a:bodyPr vert="horz" wrap="square" lIns="91440" tIns="45720" rIns="91440" bIns="45720" numCol="1" anchor="ctr"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sp>
              <p:nvSpPr>
                <p:cNvPr id="124944" name="Zone de texte 2"/>
                <p:cNvSpPr txBox="1">
                  <a:spLocks noChangeArrowheads="1"/>
                </p:cNvSpPr>
                <p:nvPr/>
              </p:nvSpPr>
              <p:spPr bwMode="auto">
                <a:xfrm>
                  <a:off x="4371" y="7333"/>
                  <a:ext cx="1415" cy="34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[1-(1+TIR)</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-n</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 </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4945" name="Zone de texte 2"/>
                <p:cNvSpPr txBox="1">
                  <a:spLocks noChangeArrowheads="1"/>
                </p:cNvSpPr>
                <p:nvPr/>
              </p:nvSpPr>
              <p:spPr bwMode="auto">
                <a:xfrm>
                  <a:off x="4794" y="7657"/>
                  <a:ext cx="538" cy="31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TIR</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4947" name="Zone de texte 2"/>
                <p:cNvSpPr txBox="1">
                  <a:spLocks noChangeArrowheads="1"/>
                </p:cNvSpPr>
                <p:nvPr/>
              </p:nvSpPr>
              <p:spPr bwMode="auto">
                <a:xfrm>
                  <a:off x="5827" y="7540"/>
                  <a:ext cx="262" cy="34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a:t>
                  </a:r>
                  <a:endParaRPr kumimoji="0" lang="fr-FR" sz="28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124948" name="Zone de texte 2"/>
                <p:cNvSpPr txBox="1">
                  <a:spLocks noChangeArrowheads="1"/>
                </p:cNvSpPr>
                <p:nvPr/>
              </p:nvSpPr>
              <p:spPr bwMode="auto">
                <a:xfrm>
                  <a:off x="6150" y="7648"/>
                  <a:ext cx="402" cy="37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CF</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4949" name="Zone de texte 2"/>
                <p:cNvSpPr txBox="1">
                  <a:spLocks noChangeArrowheads="1"/>
                </p:cNvSpPr>
                <p:nvPr/>
              </p:nvSpPr>
              <p:spPr bwMode="auto">
                <a:xfrm>
                  <a:off x="6195" y="7352"/>
                  <a:ext cx="340" cy="29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46" name="Connecteur droit 296"/>
              <p:cNvSpPr>
                <a:spLocks noChangeShapeType="1"/>
              </p:cNvSpPr>
              <p:nvPr/>
            </p:nvSpPr>
            <p:spPr bwMode="auto">
              <a:xfrm flipH="1">
                <a:off x="1524000" y="5715000"/>
                <a:ext cx="2131808"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grpSp>
        <p:cxnSp>
          <p:nvCxnSpPr>
            <p:cNvPr id="39" name="Connecteur droit 38"/>
            <p:cNvCxnSpPr/>
            <p:nvPr/>
          </p:nvCxnSpPr>
          <p:spPr>
            <a:xfrm>
              <a:off x="4495800" y="6096000"/>
              <a:ext cx="6096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oupe 35"/>
          <p:cNvGrpSpPr/>
          <p:nvPr/>
        </p:nvGrpSpPr>
        <p:grpSpPr>
          <a:xfrm>
            <a:off x="77" y="1600200"/>
            <a:ext cx="9002407" cy="3276600"/>
            <a:chOff x="77" y="685800"/>
            <a:chExt cx="9002407" cy="3276600"/>
          </a:xfrm>
        </p:grpSpPr>
        <p:grpSp>
          <p:nvGrpSpPr>
            <p:cNvPr id="35" name="Groupe 34"/>
            <p:cNvGrpSpPr/>
            <p:nvPr/>
          </p:nvGrpSpPr>
          <p:grpSpPr>
            <a:xfrm>
              <a:off x="77" y="685800"/>
              <a:ext cx="8944443" cy="3276600"/>
              <a:chOff x="77" y="685800"/>
              <a:chExt cx="8944443" cy="3276600"/>
            </a:xfrm>
          </p:grpSpPr>
          <p:grpSp>
            <p:nvGrpSpPr>
              <p:cNvPr id="4" name="Groupe 3"/>
              <p:cNvGrpSpPr/>
              <p:nvPr/>
            </p:nvGrpSpPr>
            <p:grpSpPr>
              <a:xfrm>
                <a:off x="77" y="685800"/>
                <a:ext cx="8944443" cy="3276600"/>
                <a:chOff x="77" y="1676400"/>
                <a:chExt cx="8944443" cy="3276600"/>
              </a:xfrm>
            </p:grpSpPr>
            <p:grpSp>
              <p:nvGrpSpPr>
                <p:cNvPr id="7" name="Group 8"/>
                <p:cNvGrpSpPr>
                  <a:grpSpLocks/>
                </p:cNvGrpSpPr>
                <p:nvPr/>
              </p:nvGrpSpPr>
              <p:grpSpPr bwMode="auto">
                <a:xfrm>
                  <a:off x="77" y="1676400"/>
                  <a:ext cx="8944443" cy="3276600"/>
                  <a:chOff x="196" y="6015"/>
                  <a:chExt cx="9828" cy="3120"/>
                </a:xfrm>
              </p:grpSpPr>
              <p:sp>
                <p:nvSpPr>
                  <p:cNvPr id="9" name="Text Box 26"/>
                  <p:cNvSpPr txBox="1">
                    <a:spLocks noChangeArrowheads="1"/>
                  </p:cNvSpPr>
                  <p:nvPr/>
                </p:nvSpPr>
                <p:spPr bwMode="auto">
                  <a:xfrm>
                    <a:off x="1252" y="6015"/>
                    <a:ext cx="6395" cy="31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sz="2000" dirty="0">
                      <a:solidFill>
                        <a:schemeClr val="bg1"/>
                      </a:solidFill>
                      <a:latin typeface="Times New Roman" pitchFamily="18" charset="0"/>
                      <a:cs typeface="Times New Roman" pitchFamily="18" charset="0"/>
                    </a:endParaRPr>
                  </a:p>
                </p:txBody>
              </p:sp>
              <p:sp>
                <p:nvSpPr>
                  <p:cNvPr id="10" name="AutoShape 25"/>
                  <p:cNvSpPr>
                    <a:spLocks noChangeShapeType="1"/>
                  </p:cNvSpPr>
                  <p:nvPr/>
                </p:nvSpPr>
                <p:spPr bwMode="auto">
                  <a:xfrm>
                    <a:off x="1350" y="6585"/>
                    <a:ext cx="5820" cy="1"/>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000">
                      <a:solidFill>
                        <a:schemeClr val="bg1"/>
                      </a:solidFill>
                    </a:endParaRPr>
                  </a:p>
                </p:txBody>
              </p:sp>
              <p:sp>
                <p:nvSpPr>
                  <p:cNvPr id="11" name="AutoShape 24"/>
                  <p:cNvSpPr>
                    <a:spLocks noChangeShapeType="1"/>
                  </p:cNvSpPr>
                  <p:nvPr/>
                </p:nvSpPr>
                <p:spPr bwMode="auto">
                  <a:xfrm>
                    <a:off x="2310" y="6030"/>
                    <a:ext cx="1" cy="2955"/>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000">
                      <a:solidFill>
                        <a:schemeClr val="bg1"/>
                      </a:solidFill>
                    </a:endParaRPr>
                  </a:p>
                </p:txBody>
              </p:sp>
              <p:sp>
                <p:nvSpPr>
                  <p:cNvPr id="12" name="Text Box 23"/>
                  <p:cNvSpPr txBox="1">
                    <a:spLocks noChangeArrowheads="1"/>
                  </p:cNvSpPr>
                  <p:nvPr/>
                </p:nvSpPr>
                <p:spPr bwMode="auto">
                  <a:xfrm>
                    <a:off x="1830" y="6088"/>
                    <a:ext cx="435" cy="31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 name="Text Box 22"/>
                  <p:cNvSpPr txBox="1">
                    <a:spLocks noChangeArrowheads="1"/>
                  </p:cNvSpPr>
                  <p:nvPr/>
                </p:nvSpPr>
                <p:spPr bwMode="auto">
                  <a:xfrm>
                    <a:off x="1455" y="6150"/>
                    <a:ext cx="435" cy="37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n</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4" name="AutoShape 21"/>
                  <p:cNvSpPr>
                    <a:spLocks noChangeShapeType="1"/>
                  </p:cNvSpPr>
                  <p:nvPr/>
                </p:nvSpPr>
                <p:spPr bwMode="auto">
                  <a:xfrm flipH="1" flipV="1">
                    <a:off x="1350" y="6030"/>
                    <a:ext cx="945" cy="555"/>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000">
                      <a:solidFill>
                        <a:schemeClr val="bg1"/>
                      </a:solidFill>
                    </a:endParaRPr>
                  </a:p>
                </p:txBody>
              </p:sp>
              <p:sp>
                <p:nvSpPr>
                  <p:cNvPr id="15" name="Text Box 20"/>
                  <p:cNvSpPr txBox="1">
                    <a:spLocks noChangeArrowheads="1"/>
                  </p:cNvSpPr>
                  <p:nvPr/>
                </p:nvSpPr>
                <p:spPr bwMode="auto">
                  <a:xfrm>
                    <a:off x="2386" y="6097"/>
                    <a:ext cx="5094" cy="45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0%  1%  2%   3%…</a:t>
                    </a:r>
                    <a:r>
                      <a:rPr lang="fr-FR" sz="2400" b="1" dirty="0" smtClean="0">
                        <a:solidFill>
                          <a:schemeClr val="bg1"/>
                        </a:solidFill>
                        <a:latin typeface="Times New Roman" pitchFamily="18" charset="0"/>
                        <a:ea typeface="Calibri" pitchFamily="34" charset="0"/>
                        <a:cs typeface="Times New Roman" pitchFamily="18" charset="0"/>
                      </a:rPr>
                      <a:t>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lang="fr-FR" sz="2400" b="1" dirty="0" smtClean="0">
                        <a:solidFill>
                          <a:srgbClr val="FF0000"/>
                        </a:solidFill>
                        <a:latin typeface="Times New Roman" pitchFamily="18" charset="0"/>
                        <a:ea typeface="Calibri" pitchFamily="34" charset="0"/>
                        <a:cs typeface="Times New Roman" pitchFamily="18" charset="0"/>
                      </a:rPr>
                      <a:t>i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6" name="Text Box 19"/>
                  <p:cNvSpPr txBox="1">
                    <a:spLocks noChangeArrowheads="1"/>
                  </p:cNvSpPr>
                  <p:nvPr/>
                </p:nvSpPr>
                <p:spPr bwMode="auto">
                  <a:xfrm>
                    <a:off x="1575" y="6675"/>
                    <a:ext cx="570" cy="2315"/>
                  </a:xfrm>
                  <a:prstGeom prst="rect">
                    <a:avLst/>
                  </a:prstGeom>
                  <a:solidFill>
                    <a:srgbClr val="FFFFFF"/>
                  </a:solidFill>
                  <a:ln w="9525">
                    <a:solidFill>
                      <a:srgbClr val="FFFFFF"/>
                    </a:solidFill>
                    <a:miter lim="800000"/>
                    <a:headEnd/>
                    <a:tailEnd/>
                  </a:ln>
                </p:spPr>
                <p:txBody>
                  <a:bodyPr vert="vert"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  2   3… </a:t>
                    </a:r>
                    <a:r>
                      <a:rPr kumimoji="0" lang="fr-FR" sz="28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7" name="Text Box 18"/>
                  <p:cNvSpPr txBox="1">
                    <a:spLocks noChangeArrowheads="1"/>
                  </p:cNvSpPr>
                  <p:nvPr/>
                </p:nvSpPr>
                <p:spPr bwMode="auto">
                  <a:xfrm>
                    <a:off x="196" y="7729"/>
                    <a:ext cx="921" cy="39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n=?</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8" name="AutoShape 17"/>
                  <p:cNvSpPr>
                    <a:spLocks noChangeShapeType="1"/>
                  </p:cNvSpPr>
                  <p:nvPr/>
                </p:nvSpPr>
                <p:spPr bwMode="auto">
                  <a:xfrm>
                    <a:off x="1002" y="8017"/>
                    <a:ext cx="570" cy="0"/>
                  </a:xfrm>
                  <a:prstGeom prst="straightConnector1">
                    <a:avLst/>
                  </a:prstGeom>
                  <a:noFill/>
                  <a:ln w="31750">
                    <a:solidFill>
                      <a:srgbClr val="FF0000"/>
                    </a:solidFill>
                    <a:prstDash val="lgDash"/>
                    <a:round/>
                    <a:headEnd/>
                    <a:tailEnd type="triangle" w="med" len="med"/>
                  </a:ln>
                </p:spPr>
                <p:txBody>
                  <a:bodyPr vert="horz" wrap="square" lIns="91440" tIns="45720" rIns="91440" bIns="45720" numCol="1" anchor="t" anchorCtr="0" compatLnSpc="1">
                    <a:prstTxWarp prst="textNoShape">
                      <a:avLst/>
                    </a:prstTxWarp>
                  </a:bodyPr>
                  <a:lstStyle/>
                  <a:p>
                    <a:endParaRPr lang="fr-FR" sz="2000">
                      <a:solidFill>
                        <a:schemeClr val="bg1"/>
                      </a:solidFill>
                    </a:endParaRPr>
                  </a:p>
                </p:txBody>
              </p:sp>
              <p:sp>
                <p:nvSpPr>
                  <p:cNvPr id="19" name="Oval 15"/>
                  <p:cNvSpPr>
                    <a:spLocks noChangeArrowheads="1"/>
                  </p:cNvSpPr>
                  <p:nvPr/>
                </p:nvSpPr>
                <p:spPr bwMode="auto">
                  <a:xfrm>
                    <a:off x="4892" y="7397"/>
                    <a:ext cx="1675" cy="1016"/>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 name="AutoShape 14"/>
                  <p:cNvSpPr>
                    <a:spLocks noChangeShapeType="1"/>
                  </p:cNvSpPr>
                  <p:nvPr/>
                </p:nvSpPr>
                <p:spPr bwMode="auto">
                  <a:xfrm flipV="1">
                    <a:off x="5722" y="6440"/>
                    <a:ext cx="0" cy="900"/>
                  </a:xfrm>
                  <a:prstGeom prst="straightConnector1">
                    <a:avLst/>
                  </a:prstGeom>
                  <a:noFill/>
                  <a:ln w="31750">
                    <a:solidFill>
                      <a:srgbClr val="FF0000"/>
                    </a:solidFill>
                    <a:prstDash val="lgDash"/>
                    <a:round/>
                    <a:headEnd/>
                    <a:tailEnd type="triangle" w="med" len="med"/>
                  </a:ln>
                </p:spPr>
                <p:txBody>
                  <a:bodyPr vert="horz" wrap="square" lIns="91440" tIns="45720" rIns="91440" bIns="45720" numCol="1" anchor="t" anchorCtr="0" compatLnSpc="1">
                    <a:prstTxWarp prst="textNoShape">
                      <a:avLst/>
                    </a:prstTxWarp>
                  </a:bodyPr>
                  <a:lstStyle/>
                  <a:p>
                    <a:endParaRPr lang="fr-FR" sz="2000">
                      <a:solidFill>
                        <a:schemeClr val="bg1"/>
                      </a:solidFill>
                    </a:endParaRPr>
                  </a:p>
                </p:txBody>
              </p:sp>
              <p:sp>
                <p:nvSpPr>
                  <p:cNvPr id="21" name="AutoShape 13"/>
                  <p:cNvSpPr>
                    <a:spLocks noChangeShapeType="1"/>
                  </p:cNvSpPr>
                  <p:nvPr/>
                </p:nvSpPr>
                <p:spPr bwMode="auto">
                  <a:xfrm rot="10800000" flipV="1">
                    <a:off x="6168" y="7183"/>
                    <a:ext cx="1815" cy="725"/>
                  </a:xfrm>
                  <a:prstGeom prst="curvedConnector3">
                    <a:avLst>
                      <a:gd name="adj1" fmla="val 50000"/>
                    </a:avLst>
                  </a:prstGeom>
                  <a:noFill/>
                  <a:ln w="25400">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fr-FR" sz="2000">
                      <a:solidFill>
                        <a:schemeClr val="bg1"/>
                      </a:solidFill>
                    </a:endParaRPr>
                  </a:p>
                </p:txBody>
              </p:sp>
              <p:sp>
                <p:nvSpPr>
                  <p:cNvPr id="22" name="Text Box 12"/>
                  <p:cNvSpPr txBox="1">
                    <a:spLocks noChangeArrowheads="1"/>
                  </p:cNvSpPr>
                  <p:nvPr/>
                </p:nvSpPr>
                <p:spPr bwMode="auto">
                  <a:xfrm>
                    <a:off x="8070" y="6523"/>
                    <a:ext cx="1954" cy="503"/>
                  </a:xfrm>
                  <a:prstGeom prst="rect">
                    <a:avLst/>
                  </a:prstGeom>
                  <a:solidFill>
                    <a:srgbClr val="FFC0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 – (1+i)</a:t>
                    </a:r>
                    <a:r>
                      <a:rPr kumimoji="0" lang="fr-FR" sz="28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-n</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3" name="Text Box 10"/>
                  <p:cNvSpPr txBox="1">
                    <a:spLocks noChangeArrowheads="1"/>
                  </p:cNvSpPr>
                  <p:nvPr/>
                </p:nvSpPr>
                <p:spPr bwMode="auto">
                  <a:xfrm>
                    <a:off x="8927" y="7024"/>
                    <a:ext cx="479" cy="470"/>
                  </a:xfrm>
                  <a:prstGeom prst="rect">
                    <a:avLst/>
                  </a:prstGeom>
                  <a:solidFill>
                    <a:srgbClr val="FFC0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cxnSp>
              <p:nvCxnSpPr>
                <p:cNvPr id="6" name="Connecteur droit avec flèche 5"/>
                <p:cNvCxnSpPr/>
                <p:nvPr/>
              </p:nvCxnSpPr>
              <p:spPr>
                <a:xfrm>
                  <a:off x="1676400" y="3713403"/>
                  <a:ext cx="2895600" cy="1588"/>
                </a:xfrm>
                <a:prstGeom prst="straightConnector1">
                  <a:avLst/>
                </a:prstGeom>
                <a:ln w="25400">
                  <a:solidFill>
                    <a:srgbClr val="FF0000"/>
                  </a:solidFill>
                  <a:prstDash val="lgDash"/>
                  <a:tailEnd type="arrow"/>
                </a:ln>
              </p:spPr>
              <p:style>
                <a:lnRef idx="1">
                  <a:schemeClr val="accent1"/>
                </a:lnRef>
                <a:fillRef idx="0">
                  <a:schemeClr val="accent1"/>
                </a:fillRef>
                <a:effectRef idx="0">
                  <a:schemeClr val="accent1"/>
                </a:effectRef>
                <a:fontRef idx="minor">
                  <a:schemeClr val="tx1"/>
                </a:fontRef>
              </p:style>
            </p:cxnSp>
          </p:grpSp>
          <p:grpSp>
            <p:nvGrpSpPr>
              <p:cNvPr id="28" name="Groupe 27"/>
              <p:cNvGrpSpPr/>
              <p:nvPr/>
            </p:nvGrpSpPr>
            <p:grpSpPr>
              <a:xfrm>
                <a:off x="4695612" y="2315028"/>
                <a:ext cx="642018" cy="856344"/>
                <a:chOff x="4463382" y="3476172"/>
                <a:chExt cx="642018" cy="856344"/>
              </a:xfrm>
            </p:grpSpPr>
            <p:grpSp>
              <p:nvGrpSpPr>
                <p:cNvPr id="27" name="Groupe 26"/>
                <p:cNvGrpSpPr/>
                <p:nvPr/>
              </p:nvGrpSpPr>
              <p:grpSpPr>
                <a:xfrm>
                  <a:off x="4463382" y="3476172"/>
                  <a:ext cx="609360" cy="856344"/>
                  <a:chOff x="4463382" y="5896428"/>
                  <a:chExt cx="609360" cy="856344"/>
                </a:xfrm>
              </p:grpSpPr>
              <p:sp>
                <p:nvSpPr>
                  <p:cNvPr id="24" name="Zone de texte 2"/>
                  <p:cNvSpPr txBox="1">
                    <a:spLocks noChangeArrowheads="1"/>
                  </p:cNvSpPr>
                  <p:nvPr/>
                </p:nvSpPr>
                <p:spPr bwMode="auto">
                  <a:xfrm>
                    <a:off x="4463382" y="6295572"/>
                    <a:ext cx="609360" cy="457200"/>
                  </a:xfrm>
                  <a:prstGeom prst="rect">
                    <a:avLst/>
                  </a:prstGeom>
                  <a:solidFill>
                    <a:srgbClr val="FFFF00"/>
                  </a:solidFill>
                  <a:ln w="9525">
                    <a:solidFill>
                      <a:srgbClr val="FFFF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CF</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5" name="Zone de texte 2"/>
                  <p:cNvSpPr txBox="1">
                    <a:spLocks noChangeArrowheads="1"/>
                  </p:cNvSpPr>
                  <p:nvPr/>
                </p:nvSpPr>
                <p:spPr bwMode="auto">
                  <a:xfrm>
                    <a:off x="4538863" y="5896428"/>
                    <a:ext cx="457679" cy="380820"/>
                  </a:xfrm>
                  <a:prstGeom prst="rect">
                    <a:avLst/>
                  </a:prstGeom>
                  <a:solidFill>
                    <a:srgbClr val="FFFF00"/>
                  </a:solidFill>
                  <a:ln w="9525">
                    <a:solidFill>
                      <a:srgbClr val="FFFF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cxnSp>
              <p:nvCxnSpPr>
                <p:cNvPr id="26" name="Connecteur droit 25"/>
                <p:cNvCxnSpPr/>
                <p:nvPr/>
              </p:nvCxnSpPr>
              <p:spPr>
                <a:xfrm>
                  <a:off x="4495800" y="3889830"/>
                  <a:ext cx="6096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cxnSp>
          <p:nvCxnSpPr>
            <p:cNvPr id="31" name="Connecteur droit 30"/>
            <p:cNvCxnSpPr/>
            <p:nvPr/>
          </p:nvCxnSpPr>
          <p:spPr>
            <a:xfrm>
              <a:off x="7173684" y="1752600"/>
              <a:ext cx="18288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4" name="Rectangle 33"/>
          <p:cNvSpPr/>
          <p:nvPr/>
        </p:nvSpPr>
        <p:spPr>
          <a:xfrm>
            <a:off x="7647366" y="4596825"/>
            <a:ext cx="1192955" cy="584775"/>
          </a:xfrm>
          <a:prstGeom prst="rect">
            <a:avLst/>
          </a:prstGeom>
        </p:spPr>
        <p:txBody>
          <a:bodyPr wrap="none">
            <a:spAutoFit/>
          </a:bodyPr>
          <a:lstStyle/>
          <a:p>
            <a:pPr algn="r" rtl="1"/>
            <a:r>
              <a:rPr lang="ar-DZ" sz="3200" b="1" dirty="0" smtClean="0">
                <a:solidFill>
                  <a:srgbClr val="FF0000"/>
                </a:solidFill>
              </a:rPr>
              <a:t>مثال:   </a:t>
            </a:r>
            <a:endParaRPr lang="fr-FR" sz="3200" dirty="0"/>
          </a:p>
        </p:txBody>
      </p:sp>
      <p:grpSp>
        <p:nvGrpSpPr>
          <p:cNvPr id="52" name="Groupe 51"/>
          <p:cNvGrpSpPr/>
          <p:nvPr/>
        </p:nvGrpSpPr>
        <p:grpSpPr>
          <a:xfrm>
            <a:off x="76200" y="4953000"/>
            <a:ext cx="9067800" cy="914400"/>
            <a:chOff x="304800" y="4267200"/>
            <a:chExt cx="9067800" cy="914400"/>
          </a:xfrm>
        </p:grpSpPr>
        <p:sp>
          <p:nvSpPr>
            <p:cNvPr id="37" name="Rectangle 36"/>
            <p:cNvSpPr/>
            <p:nvPr/>
          </p:nvSpPr>
          <p:spPr>
            <a:xfrm>
              <a:off x="1469408" y="4533276"/>
              <a:ext cx="1188146" cy="523220"/>
            </a:xfrm>
            <a:prstGeom prst="rect">
              <a:avLst/>
            </a:prstGeom>
          </p:spPr>
          <p:txBody>
            <a:bodyPr wrap="none">
              <a:spAutoFit/>
            </a:bodyPr>
            <a:lstStyle/>
            <a:p>
              <a:pPr lvl="0" fontAlgn="base">
                <a:spcBef>
                  <a:spcPct val="0"/>
                </a:spcBef>
                <a:spcAft>
                  <a:spcPts val="1000"/>
                </a:spcAft>
              </a:pPr>
              <a:r>
                <a:rPr lang="fr-FR" sz="2800" b="1" dirty="0" smtClean="0">
                  <a:solidFill>
                    <a:schemeClr val="bg1"/>
                  </a:solidFill>
                  <a:latin typeface="Times New Roman" pitchFamily="18" charset="0"/>
                  <a:ea typeface="Arial" pitchFamily="34" charset="0"/>
                  <a:cs typeface="Times New Roman" pitchFamily="18" charset="0"/>
                </a:rPr>
                <a:t>I</a:t>
              </a:r>
              <a:r>
                <a:rPr lang="fr-FR" sz="2800" b="1" baseline="-25000" dirty="0" smtClean="0">
                  <a:solidFill>
                    <a:schemeClr val="bg1"/>
                  </a:solidFill>
                  <a:latin typeface="Times New Roman" pitchFamily="18" charset="0"/>
                  <a:ea typeface="Arial" pitchFamily="34" charset="0"/>
                  <a:cs typeface="Times New Roman" pitchFamily="18" charset="0"/>
                </a:rPr>
                <a:t>0</a:t>
              </a:r>
              <a:r>
                <a:rPr lang="fr-FR" sz="2800" b="1" dirty="0" smtClean="0">
                  <a:solidFill>
                    <a:schemeClr val="bg1"/>
                  </a:solidFill>
                  <a:latin typeface="Times New Roman" pitchFamily="18" charset="0"/>
                  <a:ea typeface="Calibri" pitchFamily="34" charset="0"/>
                  <a:cs typeface="Times New Roman" pitchFamily="18" charset="0"/>
                </a:rPr>
                <a:t>=950</a:t>
              </a:r>
              <a:endParaRPr lang="fr-FR" sz="2800" dirty="0" smtClean="0">
                <a:solidFill>
                  <a:schemeClr val="bg1"/>
                </a:solidFill>
                <a:latin typeface="Times New Roman" pitchFamily="18" charset="0"/>
                <a:cs typeface="Times New Roman" pitchFamily="18" charset="0"/>
              </a:endParaRPr>
            </a:p>
          </p:txBody>
        </p:sp>
        <p:sp>
          <p:nvSpPr>
            <p:cNvPr id="38" name="Rectangle 37"/>
            <p:cNvSpPr/>
            <p:nvPr/>
          </p:nvSpPr>
          <p:spPr>
            <a:xfrm>
              <a:off x="2971800" y="4505980"/>
              <a:ext cx="1497526" cy="523220"/>
            </a:xfrm>
            <a:prstGeom prst="rect">
              <a:avLst/>
            </a:prstGeom>
          </p:spPr>
          <p:txBody>
            <a:bodyPr wrap="none">
              <a:spAutoFit/>
            </a:bodyPr>
            <a:lstStyle/>
            <a:p>
              <a:r>
                <a:rPr lang="fr-FR" sz="2800" b="1" dirty="0" smtClean="0">
                  <a:solidFill>
                    <a:schemeClr val="bg1"/>
                  </a:solidFill>
                  <a:latin typeface="Times New Roman" pitchFamily="18" charset="0"/>
                  <a:ea typeface="Arial" pitchFamily="34" charset="0"/>
                  <a:cs typeface="Times New Roman" pitchFamily="18" charset="0"/>
                </a:rPr>
                <a:t>CF= 300</a:t>
              </a:r>
              <a:endParaRPr lang="fr-FR" sz="2800" dirty="0"/>
            </a:p>
          </p:txBody>
        </p:sp>
        <p:grpSp>
          <p:nvGrpSpPr>
            <p:cNvPr id="49" name="Groupe 48"/>
            <p:cNvGrpSpPr/>
            <p:nvPr/>
          </p:nvGrpSpPr>
          <p:grpSpPr>
            <a:xfrm>
              <a:off x="4953000" y="4267200"/>
              <a:ext cx="4419600" cy="914400"/>
              <a:chOff x="4419600" y="4038600"/>
              <a:chExt cx="4419600" cy="914400"/>
            </a:xfrm>
          </p:grpSpPr>
          <p:grpSp>
            <p:nvGrpSpPr>
              <p:cNvPr id="42" name="Groupe 41"/>
              <p:cNvGrpSpPr/>
              <p:nvPr/>
            </p:nvGrpSpPr>
            <p:grpSpPr>
              <a:xfrm>
                <a:off x="4419600" y="4096656"/>
                <a:ext cx="642018" cy="856344"/>
                <a:chOff x="4724400" y="4096656"/>
                <a:chExt cx="642018" cy="856344"/>
              </a:xfrm>
              <a:solidFill>
                <a:schemeClr val="tx1"/>
              </a:solidFill>
            </p:grpSpPr>
            <p:sp>
              <p:nvSpPr>
                <p:cNvPr id="39" name="Zone de texte 2"/>
                <p:cNvSpPr txBox="1">
                  <a:spLocks noChangeArrowheads="1"/>
                </p:cNvSpPr>
                <p:nvPr/>
              </p:nvSpPr>
              <p:spPr bwMode="auto">
                <a:xfrm>
                  <a:off x="4724400" y="4495800"/>
                  <a:ext cx="609360" cy="457200"/>
                </a:xfrm>
                <a:prstGeom prst="rect">
                  <a:avLst/>
                </a:prstGeom>
                <a:grpFill/>
                <a:ln w="9525">
                  <a:solidFill>
                    <a:srgbClr val="FFFF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CF</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0" name="Zone de texte 2"/>
                <p:cNvSpPr txBox="1">
                  <a:spLocks noChangeArrowheads="1"/>
                </p:cNvSpPr>
                <p:nvPr/>
              </p:nvSpPr>
              <p:spPr bwMode="auto">
                <a:xfrm>
                  <a:off x="4799881" y="4096656"/>
                  <a:ext cx="457679" cy="380820"/>
                </a:xfrm>
                <a:prstGeom prst="rect">
                  <a:avLst/>
                </a:prstGeom>
                <a:grpFill/>
                <a:ln w="9525">
                  <a:solidFill>
                    <a:srgbClr val="FFFF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41" name="Connecteur droit 40"/>
                <p:cNvCxnSpPr/>
                <p:nvPr/>
              </p:nvCxnSpPr>
              <p:spPr>
                <a:xfrm>
                  <a:off x="4756818" y="4510314"/>
                  <a:ext cx="609600" cy="1588"/>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43" name="Rectangle 42"/>
              <p:cNvSpPr/>
              <p:nvPr/>
            </p:nvSpPr>
            <p:spPr>
              <a:xfrm>
                <a:off x="5029200" y="4220028"/>
                <a:ext cx="389850" cy="523220"/>
              </a:xfrm>
              <a:prstGeom prst="rect">
                <a:avLst/>
              </a:prstGeom>
            </p:spPr>
            <p:txBody>
              <a:bodyPr wrap="none">
                <a:spAutoFit/>
              </a:bodyPr>
              <a:lstStyle/>
              <a:p>
                <a:r>
                  <a:rPr lang="fr-FR" sz="2800" b="1" dirty="0" smtClean="0">
                    <a:solidFill>
                      <a:schemeClr val="bg1"/>
                    </a:solidFill>
                    <a:latin typeface="Times New Roman" pitchFamily="18" charset="0"/>
                    <a:ea typeface="Arial" pitchFamily="34" charset="0"/>
                    <a:cs typeface="Times New Roman" pitchFamily="18" charset="0"/>
                  </a:rPr>
                  <a:t>=</a:t>
                </a:r>
                <a:endParaRPr lang="fr-FR" sz="2800" dirty="0"/>
              </a:p>
            </p:txBody>
          </p:sp>
          <p:grpSp>
            <p:nvGrpSpPr>
              <p:cNvPr id="44" name="Groupe 43"/>
              <p:cNvGrpSpPr/>
              <p:nvPr/>
            </p:nvGrpSpPr>
            <p:grpSpPr>
              <a:xfrm>
                <a:off x="5374947" y="4038600"/>
                <a:ext cx="1179258" cy="856344"/>
                <a:chOff x="4918217" y="4096656"/>
                <a:chExt cx="620984" cy="856344"/>
              </a:xfrm>
              <a:solidFill>
                <a:schemeClr val="tx1"/>
              </a:solidFill>
            </p:grpSpPr>
            <p:sp>
              <p:nvSpPr>
                <p:cNvPr id="45" name="Zone de texte 2"/>
                <p:cNvSpPr txBox="1">
                  <a:spLocks noChangeArrowheads="1"/>
                </p:cNvSpPr>
                <p:nvPr/>
              </p:nvSpPr>
              <p:spPr bwMode="auto">
                <a:xfrm>
                  <a:off x="4918217" y="4495800"/>
                  <a:ext cx="609359" cy="457200"/>
                </a:xfrm>
                <a:prstGeom prst="rect">
                  <a:avLst/>
                </a:prstGeom>
                <a:grpFill/>
                <a:ln w="9525">
                  <a:solidFill>
                    <a:srgbClr val="FFFF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300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6" name="Zone de texte 2"/>
                <p:cNvSpPr txBox="1">
                  <a:spLocks noChangeArrowheads="1"/>
                </p:cNvSpPr>
                <p:nvPr/>
              </p:nvSpPr>
              <p:spPr bwMode="auto">
                <a:xfrm>
                  <a:off x="4976914" y="4096656"/>
                  <a:ext cx="457679" cy="380820"/>
                </a:xfrm>
                <a:prstGeom prst="rect">
                  <a:avLst/>
                </a:prstGeom>
                <a:grpFill/>
                <a:ln w="9525">
                  <a:solidFill>
                    <a:srgbClr val="FFFF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950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47" name="Connecteur droit 46"/>
                <p:cNvCxnSpPr/>
                <p:nvPr/>
              </p:nvCxnSpPr>
              <p:spPr>
                <a:xfrm>
                  <a:off x="4929601" y="4510314"/>
                  <a:ext cx="609600" cy="1588"/>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48" name="Rectangle 47"/>
              <p:cNvSpPr/>
              <p:nvPr/>
            </p:nvSpPr>
            <p:spPr>
              <a:xfrm>
                <a:off x="6553200" y="4191000"/>
                <a:ext cx="2286000" cy="523220"/>
              </a:xfrm>
              <a:prstGeom prst="rect">
                <a:avLst/>
              </a:prstGeom>
            </p:spPr>
            <p:txBody>
              <a:bodyPr wrap="square">
                <a:spAutoFit/>
              </a:bodyPr>
              <a:lstStyle/>
              <a:p>
                <a:r>
                  <a:rPr lang="ar-DZ" sz="2800" b="1" dirty="0" smtClean="0">
                    <a:solidFill>
                      <a:schemeClr val="bg1"/>
                    </a:solidFill>
                    <a:latin typeface="Times New Roman" pitchFamily="18" charset="0"/>
                    <a:ea typeface="Arial" pitchFamily="34" charset="0"/>
                    <a:cs typeface="Times New Roman" pitchFamily="18" charset="0"/>
                  </a:rPr>
                  <a:t>=</a:t>
                </a:r>
                <a:r>
                  <a:rPr lang="fr-FR" sz="2800" b="1" dirty="0" smtClean="0">
                    <a:solidFill>
                      <a:schemeClr val="bg1"/>
                    </a:solidFill>
                    <a:latin typeface="Times New Roman" pitchFamily="18" charset="0"/>
                    <a:ea typeface="Arial" pitchFamily="34" charset="0"/>
                    <a:cs typeface="Times New Roman" pitchFamily="18" charset="0"/>
                  </a:rPr>
                  <a:t>3.16666..</a:t>
                </a:r>
                <a:endParaRPr lang="fr-FR" sz="2800" dirty="0"/>
              </a:p>
            </p:txBody>
          </p:sp>
        </p:grpSp>
        <p:sp>
          <p:nvSpPr>
            <p:cNvPr id="50" name="Text Box 18"/>
            <p:cNvSpPr txBox="1">
              <a:spLocks noChangeArrowheads="1"/>
            </p:cNvSpPr>
            <p:nvPr/>
          </p:nvSpPr>
          <p:spPr bwMode="auto">
            <a:xfrm>
              <a:off x="304800" y="4582180"/>
              <a:ext cx="838200" cy="40957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n=4</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51" name="Rectangle 50"/>
          <p:cNvSpPr/>
          <p:nvPr/>
        </p:nvSpPr>
        <p:spPr>
          <a:xfrm>
            <a:off x="1219200" y="5903893"/>
            <a:ext cx="7619394" cy="954107"/>
          </a:xfrm>
          <a:prstGeom prst="rect">
            <a:avLst/>
          </a:prstGeom>
        </p:spPr>
        <p:txBody>
          <a:bodyPr wrap="none">
            <a:spAutoFit/>
          </a:bodyPr>
          <a:lstStyle/>
          <a:p>
            <a:pPr algn="r" rtl="1"/>
            <a:r>
              <a:rPr lang="ar-DZ" sz="2800" b="1" dirty="0" smtClean="0">
                <a:solidFill>
                  <a:srgbClr val="FF0000"/>
                </a:solidFill>
              </a:rPr>
              <a:t>ندخل من السطر </a:t>
            </a:r>
            <a:r>
              <a:rPr lang="ar-DZ" sz="2800" b="1" dirty="0" smtClean="0">
                <a:solidFill>
                  <a:schemeClr val="bg1"/>
                </a:solidFill>
              </a:rPr>
              <a:t>على السنة:  </a:t>
            </a:r>
            <a:r>
              <a:rPr lang="fr-FR" sz="2800" b="1" dirty="0" smtClean="0">
                <a:solidFill>
                  <a:schemeClr val="bg1"/>
                </a:solidFill>
              </a:rPr>
              <a:t>n= 4</a:t>
            </a:r>
            <a:r>
              <a:rPr lang="ar-DZ" sz="2800" b="1" dirty="0" smtClean="0">
                <a:solidFill>
                  <a:schemeClr val="bg1"/>
                </a:solidFill>
              </a:rPr>
              <a:t> حتى نجد العدد 3.1699؛</a:t>
            </a:r>
            <a:endParaRPr lang="fr-FR" sz="2800" b="1" dirty="0" smtClean="0">
              <a:solidFill>
                <a:schemeClr val="bg1"/>
              </a:solidFill>
            </a:endParaRPr>
          </a:p>
          <a:p>
            <a:pPr algn="r" rtl="1"/>
            <a:r>
              <a:rPr lang="ar-DZ" sz="2800" b="1" dirty="0" smtClean="0">
                <a:solidFill>
                  <a:schemeClr val="bg1"/>
                </a:solidFill>
              </a:rPr>
              <a:t>وعنده </a:t>
            </a:r>
            <a:r>
              <a:rPr lang="ar-DZ" sz="2800" b="1" dirty="0" smtClean="0">
                <a:solidFill>
                  <a:srgbClr val="FF0000"/>
                </a:solidFill>
              </a:rPr>
              <a:t>نصعد على العمود </a:t>
            </a:r>
            <a:r>
              <a:rPr lang="ar-DZ" sz="2800" b="1" dirty="0" smtClean="0">
                <a:solidFill>
                  <a:schemeClr val="bg1"/>
                </a:solidFill>
              </a:rPr>
              <a:t>حتى نجد النسبة المئوية: </a:t>
            </a:r>
            <a:r>
              <a:rPr lang="fr-FR" sz="2800" b="1" dirty="0" smtClean="0">
                <a:solidFill>
                  <a:schemeClr val="bg1"/>
                </a:solidFill>
              </a:rPr>
              <a:t>TIR= 10%</a:t>
            </a:r>
            <a:endParaRPr lang="fr-FR" sz="2800" dirty="0">
              <a:solidFill>
                <a:schemeClr val="bg1"/>
              </a:solidFill>
            </a:endParaRPr>
          </a:p>
        </p:txBody>
      </p:sp>
      <p:sp>
        <p:nvSpPr>
          <p:cNvPr id="53" name="Rectangle 52"/>
          <p:cNvSpPr/>
          <p:nvPr/>
        </p:nvSpPr>
        <p:spPr>
          <a:xfrm>
            <a:off x="381001" y="152400"/>
            <a:ext cx="8458200" cy="461665"/>
          </a:xfrm>
          <a:prstGeom prst="rect">
            <a:avLst/>
          </a:prstGeom>
        </p:spPr>
        <p:txBody>
          <a:bodyPr wrap="square">
            <a:spAutoFit/>
          </a:bodyPr>
          <a:lstStyle/>
          <a:p>
            <a:pPr algn="r" rtl="1"/>
            <a:r>
              <a:rPr lang="ar-DZ" sz="2400" b="1" dirty="0" smtClean="0">
                <a:solidFill>
                  <a:schemeClr val="bg1"/>
                </a:solidFill>
              </a:rPr>
              <a:t>الجدول المالي رقم 4 : من أجل فترة </a:t>
            </a:r>
            <a:r>
              <a:rPr lang="fr-FR" sz="2400" b="1" dirty="0" smtClean="0">
                <a:solidFill>
                  <a:schemeClr val="bg1"/>
                </a:solidFill>
              </a:rPr>
              <a:t>n </a:t>
            </a:r>
            <a:r>
              <a:rPr lang="ar-DZ" sz="2400" b="1" dirty="0" smtClean="0">
                <a:solidFill>
                  <a:schemeClr val="bg1"/>
                </a:solidFill>
              </a:rPr>
              <a:t> معلومة ومعدل خصم </a:t>
            </a:r>
            <a:r>
              <a:rPr lang="fr-FR" sz="2400" b="1" dirty="0" smtClean="0">
                <a:solidFill>
                  <a:schemeClr val="bg1"/>
                </a:solidFill>
              </a:rPr>
              <a:t>i </a:t>
            </a:r>
            <a:r>
              <a:rPr lang="ar-DZ" sz="2400" b="1" dirty="0" smtClean="0">
                <a:solidFill>
                  <a:schemeClr val="bg1"/>
                </a:solidFill>
              </a:rPr>
              <a:t> معلوم، يعطي قيمة:</a:t>
            </a:r>
            <a:endParaRPr lang="fr-FR" sz="2400" dirty="0">
              <a:solidFill>
                <a:schemeClr val="bg1"/>
              </a:solidFill>
            </a:endParaRPr>
          </a:p>
        </p:txBody>
      </p:sp>
      <p:grpSp>
        <p:nvGrpSpPr>
          <p:cNvPr id="60" name="Groupe 59"/>
          <p:cNvGrpSpPr/>
          <p:nvPr/>
        </p:nvGrpSpPr>
        <p:grpSpPr>
          <a:xfrm>
            <a:off x="2743201" y="609600"/>
            <a:ext cx="1524000" cy="838200"/>
            <a:chOff x="2743201" y="609600"/>
            <a:chExt cx="1524000" cy="838200"/>
          </a:xfrm>
        </p:grpSpPr>
        <p:sp>
          <p:nvSpPr>
            <p:cNvPr id="54" name="Text Box 12"/>
            <p:cNvSpPr txBox="1">
              <a:spLocks noChangeArrowheads="1"/>
            </p:cNvSpPr>
            <p:nvPr/>
          </p:nvSpPr>
          <p:spPr bwMode="auto">
            <a:xfrm>
              <a:off x="2743201" y="609600"/>
              <a:ext cx="1524000" cy="422911"/>
            </a:xfrm>
            <a:prstGeom prst="rect">
              <a:avLst/>
            </a:prstGeom>
            <a:solidFill>
              <a:srgbClr val="FFC0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 – (1+i)</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-n</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5" name="Text Box 10"/>
            <p:cNvSpPr txBox="1">
              <a:spLocks noChangeArrowheads="1"/>
            </p:cNvSpPr>
            <p:nvPr/>
          </p:nvSpPr>
          <p:spPr bwMode="auto">
            <a:xfrm>
              <a:off x="3352800" y="1030410"/>
              <a:ext cx="435937" cy="417390"/>
            </a:xfrm>
            <a:prstGeom prst="rect">
              <a:avLst/>
            </a:prstGeom>
            <a:solidFill>
              <a:srgbClr val="FFC0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59" name="Connecteur droit 58"/>
            <p:cNvCxnSpPr/>
            <p:nvPr/>
          </p:nvCxnSpPr>
          <p:spPr>
            <a:xfrm rot="10800000">
              <a:off x="2819400" y="990600"/>
              <a:ext cx="13716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228600" y="2667000"/>
          <a:ext cx="8915400" cy="2453640"/>
        </p:xfrm>
        <a:graphic>
          <a:graphicData uri="http://schemas.openxmlformats.org/drawingml/2006/table">
            <a:tbl>
              <a:tblPr rtl="1"/>
              <a:tblGrid>
                <a:gridCol w="3136490"/>
                <a:gridCol w="1946788"/>
                <a:gridCol w="1912374"/>
                <a:gridCol w="1919748"/>
              </a:tblGrid>
              <a:tr h="224461">
                <a:tc>
                  <a:txBody>
                    <a:bodyPr/>
                    <a:lstStyle/>
                    <a:p>
                      <a:pPr marL="0" marR="0" algn="r" rtl="1">
                        <a:lnSpc>
                          <a:spcPct val="115000"/>
                        </a:lnSpc>
                        <a:spcBef>
                          <a:spcPts val="0"/>
                        </a:spcBef>
                        <a:spcAft>
                          <a:spcPts val="0"/>
                        </a:spcAft>
                      </a:pPr>
                      <a:r>
                        <a:rPr lang="ar-DZ" sz="2800" b="1" dirty="0">
                          <a:solidFill>
                            <a:srgbClr val="000000"/>
                          </a:solidFill>
                          <a:latin typeface="Calibri"/>
                          <a:ea typeface="Times New Roman"/>
                          <a:cs typeface="+mn-cs"/>
                        </a:rPr>
                        <a:t>البيان</a:t>
                      </a:r>
                      <a:endParaRPr lang="fr-FR" sz="2800" b="1" dirty="0">
                        <a:latin typeface="Calibri"/>
                        <a:ea typeface="Calibri"/>
                        <a:cs typeface="+mn-cs"/>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rtl="1">
                        <a:lnSpc>
                          <a:spcPct val="115000"/>
                        </a:lnSpc>
                        <a:spcBef>
                          <a:spcPts val="0"/>
                        </a:spcBef>
                        <a:spcAft>
                          <a:spcPts val="0"/>
                        </a:spcAft>
                      </a:pPr>
                      <a:r>
                        <a:rPr lang="ar-DZ" sz="2800" b="1" dirty="0">
                          <a:solidFill>
                            <a:srgbClr val="000000"/>
                          </a:solidFill>
                          <a:latin typeface="Calibri"/>
                          <a:ea typeface="Times New Roman"/>
                          <a:cs typeface="+mn-cs"/>
                        </a:rPr>
                        <a:t>البديل (ا)</a:t>
                      </a:r>
                      <a:endParaRPr lang="fr-FR" sz="2800" b="1" dirty="0">
                        <a:latin typeface="Calibri"/>
                        <a:ea typeface="Calibri"/>
                        <a:cs typeface="+mn-cs"/>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rtl="1">
                        <a:lnSpc>
                          <a:spcPct val="115000"/>
                        </a:lnSpc>
                        <a:spcBef>
                          <a:spcPts val="0"/>
                        </a:spcBef>
                        <a:spcAft>
                          <a:spcPts val="0"/>
                        </a:spcAft>
                      </a:pPr>
                      <a:r>
                        <a:rPr lang="ar-DZ" sz="2800" b="1" dirty="0">
                          <a:solidFill>
                            <a:srgbClr val="000000"/>
                          </a:solidFill>
                          <a:latin typeface="Calibri"/>
                          <a:ea typeface="Times New Roman"/>
                          <a:cs typeface="+mn-cs"/>
                        </a:rPr>
                        <a:t>البديل (ب)</a:t>
                      </a:r>
                      <a:endParaRPr lang="fr-FR" sz="2800" b="1" dirty="0">
                        <a:latin typeface="Calibri"/>
                        <a:ea typeface="Calibri"/>
                        <a:cs typeface="+mn-cs"/>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rtl="1">
                        <a:lnSpc>
                          <a:spcPct val="115000"/>
                        </a:lnSpc>
                        <a:spcBef>
                          <a:spcPts val="0"/>
                        </a:spcBef>
                        <a:spcAft>
                          <a:spcPts val="0"/>
                        </a:spcAft>
                      </a:pPr>
                      <a:r>
                        <a:rPr lang="ar-DZ" sz="2800" b="1">
                          <a:solidFill>
                            <a:srgbClr val="000000"/>
                          </a:solidFill>
                          <a:latin typeface="Calibri"/>
                          <a:ea typeface="Times New Roman"/>
                          <a:cs typeface="+mn-cs"/>
                        </a:rPr>
                        <a:t>البديل (ج)</a:t>
                      </a:r>
                      <a:endParaRPr lang="fr-FR" sz="2800" b="1">
                        <a:latin typeface="Calibri"/>
                        <a:ea typeface="Calibri"/>
                        <a:cs typeface="+mn-cs"/>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24461">
                <a:tc>
                  <a:txBody>
                    <a:bodyPr/>
                    <a:lstStyle/>
                    <a:p>
                      <a:pPr marL="0" marR="0" algn="r" rtl="1">
                        <a:lnSpc>
                          <a:spcPct val="115000"/>
                        </a:lnSpc>
                        <a:spcBef>
                          <a:spcPts val="0"/>
                        </a:spcBef>
                        <a:spcAft>
                          <a:spcPts val="0"/>
                        </a:spcAft>
                      </a:pPr>
                      <a:r>
                        <a:rPr lang="ar-DZ" sz="2800" b="1">
                          <a:solidFill>
                            <a:srgbClr val="000000"/>
                          </a:solidFill>
                          <a:latin typeface="Calibri"/>
                          <a:ea typeface="Times New Roman"/>
                          <a:cs typeface="+mn-cs"/>
                        </a:rPr>
                        <a:t>التكلفة الاستثمارية</a:t>
                      </a:r>
                      <a:endParaRPr lang="fr-FR" sz="2800" b="1">
                        <a:latin typeface="Calibri"/>
                        <a:ea typeface="Calibri"/>
                        <a:cs typeface="+mn-cs"/>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rtl="1">
                        <a:lnSpc>
                          <a:spcPct val="115000"/>
                        </a:lnSpc>
                        <a:spcBef>
                          <a:spcPts val="0"/>
                        </a:spcBef>
                        <a:spcAft>
                          <a:spcPts val="0"/>
                        </a:spcAft>
                      </a:pPr>
                      <a:r>
                        <a:rPr lang="ar-DZ" sz="2800" b="1" dirty="0">
                          <a:solidFill>
                            <a:srgbClr val="000000"/>
                          </a:solidFill>
                          <a:latin typeface="Calibri"/>
                          <a:ea typeface="Times New Roman"/>
                          <a:cs typeface="+mn-cs"/>
                        </a:rPr>
                        <a:t>18000</a:t>
                      </a:r>
                      <a:endParaRPr lang="fr-FR" sz="2800" b="1" dirty="0">
                        <a:latin typeface="Calibri"/>
                        <a:ea typeface="Calibri"/>
                        <a:cs typeface="+mn-cs"/>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rtl="1">
                        <a:lnSpc>
                          <a:spcPct val="115000"/>
                        </a:lnSpc>
                        <a:spcBef>
                          <a:spcPts val="0"/>
                        </a:spcBef>
                        <a:spcAft>
                          <a:spcPts val="0"/>
                        </a:spcAft>
                      </a:pPr>
                      <a:r>
                        <a:rPr lang="ar-DZ" sz="2800" b="1" dirty="0">
                          <a:solidFill>
                            <a:srgbClr val="000000"/>
                          </a:solidFill>
                          <a:latin typeface="Calibri"/>
                          <a:ea typeface="Times New Roman"/>
                          <a:cs typeface="+mn-cs"/>
                        </a:rPr>
                        <a:t>24000</a:t>
                      </a:r>
                      <a:endParaRPr lang="fr-FR" sz="2800" b="1" dirty="0">
                        <a:latin typeface="Calibri"/>
                        <a:ea typeface="Calibri"/>
                        <a:cs typeface="+mn-cs"/>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rtl="1">
                        <a:lnSpc>
                          <a:spcPct val="115000"/>
                        </a:lnSpc>
                        <a:spcBef>
                          <a:spcPts val="0"/>
                        </a:spcBef>
                        <a:spcAft>
                          <a:spcPts val="0"/>
                        </a:spcAft>
                      </a:pPr>
                      <a:r>
                        <a:rPr lang="ar-DZ" sz="2800" b="1" dirty="0">
                          <a:solidFill>
                            <a:srgbClr val="000000"/>
                          </a:solidFill>
                          <a:latin typeface="Calibri"/>
                          <a:ea typeface="Times New Roman"/>
                          <a:cs typeface="+mn-cs"/>
                        </a:rPr>
                        <a:t>30000</a:t>
                      </a:r>
                      <a:endParaRPr lang="fr-FR" sz="2800" b="1" dirty="0">
                        <a:latin typeface="Calibri"/>
                        <a:ea typeface="Calibri"/>
                        <a:cs typeface="+mn-cs"/>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24461">
                <a:tc>
                  <a:txBody>
                    <a:bodyPr/>
                    <a:lstStyle/>
                    <a:p>
                      <a:pPr marL="0" marR="0" algn="r" rtl="1">
                        <a:lnSpc>
                          <a:spcPct val="115000"/>
                        </a:lnSpc>
                        <a:spcBef>
                          <a:spcPts val="0"/>
                        </a:spcBef>
                        <a:spcAft>
                          <a:spcPts val="0"/>
                        </a:spcAft>
                      </a:pPr>
                      <a:r>
                        <a:rPr lang="ar-DZ" sz="2800" b="1" dirty="0">
                          <a:solidFill>
                            <a:srgbClr val="000000"/>
                          </a:solidFill>
                          <a:latin typeface="Calibri"/>
                          <a:ea typeface="Times New Roman"/>
                          <a:cs typeface="+mn-cs"/>
                        </a:rPr>
                        <a:t>القيمة المتبقية</a:t>
                      </a:r>
                      <a:endParaRPr lang="fr-FR" sz="2800" b="1" dirty="0">
                        <a:latin typeface="Calibri"/>
                        <a:ea typeface="Calibri"/>
                        <a:cs typeface="+mn-cs"/>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rtl="1">
                        <a:lnSpc>
                          <a:spcPct val="115000"/>
                        </a:lnSpc>
                        <a:spcBef>
                          <a:spcPts val="0"/>
                        </a:spcBef>
                        <a:spcAft>
                          <a:spcPts val="0"/>
                        </a:spcAft>
                      </a:pPr>
                      <a:r>
                        <a:rPr lang="ar-DZ" sz="2800" b="1" dirty="0">
                          <a:solidFill>
                            <a:srgbClr val="000000"/>
                          </a:solidFill>
                          <a:latin typeface="Calibri"/>
                          <a:ea typeface="Times New Roman"/>
                          <a:cs typeface="+mn-cs"/>
                        </a:rPr>
                        <a:t>4000</a:t>
                      </a:r>
                      <a:endParaRPr lang="fr-FR" sz="2800" b="1" dirty="0">
                        <a:latin typeface="Calibri"/>
                        <a:ea typeface="Calibri"/>
                        <a:cs typeface="+mn-cs"/>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rtl="1">
                        <a:lnSpc>
                          <a:spcPct val="115000"/>
                        </a:lnSpc>
                        <a:spcBef>
                          <a:spcPts val="0"/>
                        </a:spcBef>
                        <a:spcAft>
                          <a:spcPts val="0"/>
                        </a:spcAft>
                      </a:pPr>
                      <a:r>
                        <a:rPr lang="ar-DZ" sz="2800" b="1" dirty="0">
                          <a:solidFill>
                            <a:srgbClr val="000000"/>
                          </a:solidFill>
                          <a:latin typeface="Calibri"/>
                          <a:ea typeface="Times New Roman"/>
                          <a:cs typeface="+mn-cs"/>
                        </a:rPr>
                        <a:t>5000</a:t>
                      </a:r>
                      <a:endParaRPr lang="fr-FR" sz="2800" b="1" dirty="0">
                        <a:latin typeface="Calibri"/>
                        <a:ea typeface="Calibri"/>
                        <a:cs typeface="+mn-cs"/>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rtl="1">
                        <a:lnSpc>
                          <a:spcPct val="115000"/>
                        </a:lnSpc>
                        <a:spcBef>
                          <a:spcPts val="0"/>
                        </a:spcBef>
                        <a:spcAft>
                          <a:spcPts val="0"/>
                        </a:spcAft>
                      </a:pPr>
                      <a:r>
                        <a:rPr lang="ar-DZ" sz="2800" b="1" dirty="0">
                          <a:solidFill>
                            <a:srgbClr val="000000"/>
                          </a:solidFill>
                          <a:latin typeface="Calibri"/>
                          <a:ea typeface="Times New Roman"/>
                          <a:cs typeface="+mn-cs"/>
                        </a:rPr>
                        <a:t>6000</a:t>
                      </a:r>
                      <a:endParaRPr lang="fr-FR" sz="2800" b="1" dirty="0">
                        <a:latin typeface="Calibri"/>
                        <a:ea typeface="Calibri"/>
                        <a:cs typeface="+mn-cs"/>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24461">
                <a:tc>
                  <a:txBody>
                    <a:bodyPr/>
                    <a:lstStyle/>
                    <a:p>
                      <a:pPr marL="0" marR="0" algn="r" rtl="1">
                        <a:lnSpc>
                          <a:spcPct val="115000"/>
                        </a:lnSpc>
                        <a:spcBef>
                          <a:spcPts val="0"/>
                        </a:spcBef>
                        <a:spcAft>
                          <a:spcPts val="0"/>
                        </a:spcAft>
                      </a:pPr>
                      <a:r>
                        <a:rPr lang="ar-DZ" sz="2800" b="1" dirty="0">
                          <a:solidFill>
                            <a:srgbClr val="000000"/>
                          </a:solidFill>
                          <a:latin typeface="Calibri"/>
                          <a:ea typeface="Times New Roman"/>
                          <a:cs typeface="+mn-cs"/>
                        </a:rPr>
                        <a:t>مجموع الأرباح المحاسبية</a:t>
                      </a:r>
                      <a:endParaRPr lang="fr-FR" sz="2800" b="1" dirty="0">
                        <a:latin typeface="Calibri"/>
                        <a:ea typeface="Calibri"/>
                        <a:cs typeface="+mn-cs"/>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rtl="1">
                        <a:lnSpc>
                          <a:spcPct val="115000"/>
                        </a:lnSpc>
                        <a:spcBef>
                          <a:spcPts val="0"/>
                        </a:spcBef>
                        <a:spcAft>
                          <a:spcPts val="0"/>
                        </a:spcAft>
                      </a:pPr>
                      <a:r>
                        <a:rPr lang="ar-DZ" sz="2800" b="1" dirty="0" smtClean="0">
                          <a:solidFill>
                            <a:srgbClr val="000000"/>
                          </a:solidFill>
                          <a:latin typeface="Calibri"/>
                          <a:ea typeface="Times New Roman"/>
                          <a:cs typeface="+mn-cs"/>
                        </a:rPr>
                        <a:t>10000على </a:t>
                      </a:r>
                      <a:r>
                        <a:rPr lang="ar-DZ" sz="2800" b="1" dirty="0">
                          <a:solidFill>
                            <a:srgbClr val="000000"/>
                          </a:solidFill>
                          <a:latin typeface="Calibri"/>
                          <a:ea typeface="Times New Roman"/>
                          <a:cs typeface="+mn-cs"/>
                        </a:rPr>
                        <a:t>مدى 4 سنوات</a:t>
                      </a:r>
                      <a:endParaRPr lang="fr-FR" sz="2800" b="1" dirty="0">
                        <a:latin typeface="Calibri"/>
                        <a:ea typeface="Calibri"/>
                        <a:cs typeface="+mn-cs"/>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2800" b="1" dirty="0">
                          <a:solidFill>
                            <a:srgbClr val="000000"/>
                          </a:solidFill>
                          <a:latin typeface="Calibri"/>
                          <a:ea typeface="Times New Roman"/>
                          <a:cs typeface="+mn-cs"/>
                        </a:rPr>
                        <a:t>12000 على مدى 5 سنوات</a:t>
                      </a:r>
                      <a:endParaRPr lang="fr-FR" sz="2800" b="1" dirty="0">
                        <a:latin typeface="Calibri"/>
                        <a:ea typeface="Calibri"/>
                        <a:cs typeface="+mn-cs"/>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2800" b="1" dirty="0">
                          <a:solidFill>
                            <a:srgbClr val="000000"/>
                          </a:solidFill>
                          <a:latin typeface="Calibri"/>
                          <a:ea typeface="Times New Roman"/>
                          <a:cs typeface="+mn-cs"/>
                        </a:rPr>
                        <a:t>18000 على مدى 6 سنوات</a:t>
                      </a:r>
                      <a:endParaRPr lang="fr-FR" sz="2800" b="1" dirty="0">
                        <a:latin typeface="Calibri"/>
                        <a:ea typeface="Calibri"/>
                        <a:cs typeface="+mn-cs"/>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7825" name="Rectangle 1"/>
          <p:cNvSpPr>
            <a:spLocks noChangeArrowheads="1"/>
          </p:cNvSpPr>
          <p:nvPr/>
        </p:nvSpPr>
        <p:spPr bwMode="auto">
          <a:xfrm>
            <a:off x="381000" y="807184"/>
            <a:ext cx="8458200"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tab pos="187325" algn="r"/>
                <a:tab pos="301625" algn="r"/>
              </a:tabLst>
            </a:pPr>
            <a:r>
              <a:rPr kumimoji="0" lang="ar-DZ" sz="3600" b="1" i="0" u="none" strike="noStrike" cap="none" normalizeH="0" baseline="0" dirty="0" smtClean="0">
                <a:ln>
                  <a:noFill/>
                </a:ln>
                <a:solidFill>
                  <a:srgbClr val="FF0000"/>
                </a:solidFill>
                <a:effectLst/>
                <a:latin typeface="Traditional Arabic"/>
                <a:ea typeface="Times New Roman" pitchFamily="18" charset="0"/>
                <a:cs typeface="Arial" pitchFamily="34" charset="0"/>
              </a:rPr>
              <a:t>مثال: </a:t>
            </a:r>
          </a:p>
          <a:p>
            <a:pPr marL="0" marR="0" lvl="0" indent="0" algn="just" defTabSz="914400" rtl="1" eaLnBrk="1" fontAlgn="base" latinLnBrk="0" hangingPunct="1">
              <a:lnSpc>
                <a:spcPct val="100000"/>
              </a:lnSpc>
              <a:spcBef>
                <a:spcPct val="0"/>
              </a:spcBef>
              <a:spcAft>
                <a:spcPct val="0"/>
              </a:spcAft>
              <a:buClrTx/>
              <a:buSzTx/>
              <a:buFontTx/>
              <a:buNone/>
              <a:tabLst>
                <a:tab pos="187325" algn="r"/>
                <a:tab pos="301625" algn="r"/>
              </a:tabLst>
            </a:pPr>
            <a:r>
              <a:rPr kumimoji="0" lang="ar-DZ" sz="3200" b="1" i="0" u="none" strike="noStrike" cap="none" normalizeH="0" baseline="0" dirty="0" smtClean="0">
                <a:ln>
                  <a:noFill/>
                </a:ln>
                <a:solidFill>
                  <a:srgbClr val="000000"/>
                </a:solidFill>
                <a:effectLst/>
                <a:latin typeface="Traditional Arabic"/>
                <a:ea typeface="Times New Roman" pitchFamily="18" charset="0"/>
                <a:cs typeface="Arial" pitchFamily="34" charset="0"/>
              </a:rPr>
              <a:t>لدينا 3 بدائل مختلفة والمعلومات المتعلقة بها موضحة في الجدول التالي:</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1"/>
          <p:cNvSpPr>
            <a:spLocks noChangeArrowheads="1"/>
          </p:cNvSpPr>
          <p:nvPr/>
        </p:nvSpPr>
        <p:spPr bwMode="auto">
          <a:xfrm>
            <a:off x="152400" y="5486400"/>
            <a:ext cx="86868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pPr>
            <a:r>
              <a:rPr kumimoji="0" lang="ar-SA" sz="3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r>
              <a:rPr kumimoji="0" lang="ar-DZ" sz="32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أحسب</a:t>
            </a:r>
            <a:r>
              <a:rPr kumimoji="0" lang="ar-DZ" sz="3200" b="1" i="0" u="none" strike="noStrike" cap="none" normalizeH="0" dirty="0" smtClean="0">
                <a:ln>
                  <a:noFill/>
                </a:ln>
                <a:solidFill>
                  <a:srgbClr val="000000"/>
                </a:solidFill>
                <a:effectLst/>
                <a:latin typeface="Arial" pitchFamily="34" charset="0"/>
                <a:ea typeface="Times New Roman" pitchFamily="18" charset="0"/>
                <a:cs typeface="Arial" pitchFamily="34" charset="0"/>
              </a:rPr>
              <a:t> </a:t>
            </a:r>
            <a:r>
              <a:rPr kumimoji="0" lang="ar-DZ" sz="3200" b="1" i="0" u="none" strike="noStrike" cap="none" normalizeH="0" baseline="0" dirty="0" smtClean="0">
                <a:ln>
                  <a:noFill/>
                </a:ln>
                <a:solidFill>
                  <a:srgbClr val="000000"/>
                </a:solidFill>
                <a:effectLst/>
                <a:latin typeface="Traditional Arabic"/>
                <a:ea typeface="Times New Roman" pitchFamily="18" charset="0"/>
                <a:cs typeface="Arial" pitchFamily="34" charset="0"/>
              </a:rPr>
              <a:t>معدل</a:t>
            </a:r>
            <a:r>
              <a:rPr kumimoji="0" lang="ar-DZ" sz="3200" b="1" i="0" u="none" strike="noStrike" cap="none" normalizeH="0" dirty="0" smtClean="0">
                <a:ln>
                  <a:noFill/>
                </a:ln>
                <a:solidFill>
                  <a:srgbClr val="000000"/>
                </a:solidFill>
                <a:effectLst/>
                <a:latin typeface="Traditional Arabic"/>
                <a:ea typeface="Times New Roman" pitchFamily="18" charset="0"/>
                <a:cs typeface="Arial" pitchFamily="34" charset="0"/>
              </a:rPr>
              <a:t> ال</a:t>
            </a:r>
            <a:r>
              <a:rPr kumimoji="0" lang="ar-DZ" sz="3200" b="1" i="0" u="none" strike="noStrike" cap="none" normalizeH="0" baseline="0" dirty="0" smtClean="0">
                <a:ln>
                  <a:noFill/>
                </a:ln>
                <a:solidFill>
                  <a:srgbClr val="000000"/>
                </a:solidFill>
                <a:effectLst/>
                <a:latin typeface="Traditional Arabic"/>
                <a:ea typeface="Times New Roman" pitchFamily="18" charset="0"/>
                <a:cs typeface="Arial" pitchFamily="34" charset="0"/>
              </a:rPr>
              <a:t>عائد المحاسبي لكل بديل ؟ وما هو البديل الأفضل؟</a:t>
            </a:r>
            <a:endParaRPr kumimoji="0" lang="ar-DZ" sz="32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7" name="Rectangle 5"/>
          <p:cNvSpPr>
            <a:spLocks noChangeArrowheads="1"/>
          </p:cNvSpPr>
          <p:nvPr/>
        </p:nvSpPr>
        <p:spPr bwMode="auto">
          <a:xfrm>
            <a:off x="3581400" y="762000"/>
            <a:ext cx="5152372" cy="101566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الطريقة الحسابيــــــــــــة: </a:t>
            </a:r>
          </a:p>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يتم حساب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TIR</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بشكل تقريبي في خطوتين:</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5958" name="Rectangle 6"/>
          <p:cNvSpPr>
            <a:spLocks noChangeArrowheads="1"/>
          </p:cNvSpPr>
          <p:nvPr/>
        </p:nvSpPr>
        <p:spPr bwMode="auto">
          <a:xfrm>
            <a:off x="533400" y="2286000"/>
            <a:ext cx="8229591"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SA"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الخطوة الأولى:</a:t>
            </a:r>
            <a:r>
              <a:rPr lang="ar-DZ" sz="2800" b="1" dirty="0" smtClean="0">
                <a:solidFill>
                  <a:srgbClr val="FF0000"/>
                </a:solidFill>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اختيار قيمتين</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i</a:t>
            </a:r>
            <a:r>
              <a:rPr kumimoji="0" lang="fr-FR" sz="28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1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و</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i</a:t>
            </a:r>
            <a:r>
              <a:rPr kumimoji="0" lang="fr-FR" sz="28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2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لمعدل الخصم بحيث</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p>
          <a:p>
            <a:pPr marL="0" marR="0" lvl="0" indent="0" algn="ctr" defTabSz="914400" rtl="1"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VAN</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1</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(i</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1</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&gt; 0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و</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VAN</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2</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(i</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2</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&lt; 0  </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125959" name="Rectangle 7"/>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125960" name="Rectangle 8"/>
          <p:cNvSpPr>
            <a:spLocks noChangeArrowheads="1"/>
          </p:cNvSpPr>
          <p:nvPr/>
        </p:nvSpPr>
        <p:spPr bwMode="auto">
          <a:xfrm>
            <a:off x="4216563" y="3733800"/>
            <a:ext cx="4546437"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الخطوة الثانية: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تطبيق القانون التالي</a:t>
            </a:r>
            <a:r>
              <a:rPr kumimoji="0" lang="fr-FR" sz="2800" b="1" i="0" u="none" strike="noStrike" cap="none" normalizeH="0" baseline="0" dirty="0" smtClean="0">
                <a:ln>
                  <a:noFill/>
                </a:ln>
                <a:solidFill>
                  <a:schemeClr val="bg1"/>
                </a:solidFill>
                <a:effectLst/>
                <a:latin typeface="Times New Roman" pitchFamily="18"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cs typeface="Times New Roman" pitchFamily="18" charset="0"/>
              </a:rPr>
              <a:t>:</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grpSp>
        <p:nvGrpSpPr>
          <p:cNvPr id="19" name="Groupe 18"/>
          <p:cNvGrpSpPr/>
          <p:nvPr/>
        </p:nvGrpSpPr>
        <p:grpSpPr>
          <a:xfrm>
            <a:off x="838558" y="4800252"/>
            <a:ext cx="3733442" cy="1067148"/>
            <a:chOff x="609958" y="4647580"/>
            <a:chExt cx="3733442" cy="1067148"/>
          </a:xfrm>
        </p:grpSpPr>
        <p:grpSp>
          <p:nvGrpSpPr>
            <p:cNvPr id="125961" name="Group 9"/>
            <p:cNvGrpSpPr>
              <a:grpSpLocks/>
            </p:cNvGrpSpPr>
            <p:nvPr/>
          </p:nvGrpSpPr>
          <p:grpSpPr bwMode="auto">
            <a:xfrm>
              <a:off x="609958" y="4647580"/>
              <a:ext cx="3732725" cy="1067148"/>
              <a:chOff x="684" y="8918"/>
              <a:chExt cx="2214" cy="720"/>
            </a:xfrm>
            <a:solidFill>
              <a:srgbClr val="FFFF00"/>
            </a:solidFill>
          </p:grpSpPr>
          <p:sp>
            <p:nvSpPr>
              <p:cNvPr id="125962" name="Zone de texte 2"/>
              <p:cNvSpPr txBox="1">
                <a:spLocks noChangeArrowheads="1"/>
              </p:cNvSpPr>
              <p:nvPr/>
            </p:nvSpPr>
            <p:spPr bwMode="auto">
              <a:xfrm>
                <a:off x="684" y="9084"/>
                <a:ext cx="949" cy="348"/>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TIR= i</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5963" name="Zone de texte 2"/>
              <p:cNvSpPr txBox="1">
                <a:spLocks noChangeArrowheads="1"/>
              </p:cNvSpPr>
              <p:nvPr/>
            </p:nvSpPr>
            <p:spPr bwMode="auto">
              <a:xfrm>
                <a:off x="1678" y="8918"/>
                <a:ext cx="1220" cy="36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(i</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2</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5964" name="Zone de texte 2"/>
              <p:cNvSpPr txBox="1">
                <a:spLocks noChangeArrowheads="1"/>
              </p:cNvSpPr>
              <p:nvPr/>
            </p:nvSpPr>
            <p:spPr bwMode="auto">
              <a:xfrm>
                <a:off x="1672" y="9261"/>
                <a:ext cx="1226" cy="377"/>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2</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grpSp>
        <p:cxnSp>
          <p:nvCxnSpPr>
            <p:cNvPr id="18" name="Connecteur droit 17"/>
            <p:cNvCxnSpPr/>
            <p:nvPr/>
          </p:nvCxnSpPr>
          <p:spPr>
            <a:xfrm>
              <a:off x="2286000" y="5181600"/>
              <a:ext cx="20574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609600"/>
            <a:ext cx="8153400" cy="1015663"/>
          </a:xfrm>
          <a:prstGeom prst="rect">
            <a:avLst/>
          </a:prstGeom>
        </p:spPr>
        <p:txBody>
          <a:bodyPr wrap="square">
            <a:spAutoFit/>
          </a:bodyPr>
          <a:lstStyle/>
          <a:p>
            <a:pPr algn="just" rtl="1"/>
            <a:r>
              <a:rPr lang="ar-DZ" sz="3200" b="1" dirty="0" smtClean="0">
                <a:solidFill>
                  <a:srgbClr val="FF0000"/>
                </a:solidFill>
                <a:latin typeface="Times New Roman" pitchFamily="18" charset="0"/>
                <a:cs typeface="Times New Roman" pitchFamily="18" charset="0"/>
              </a:rPr>
              <a:t>المشروع</a:t>
            </a:r>
            <a:r>
              <a:rPr lang="fr-FR" sz="3200" b="1" dirty="0" smtClean="0">
                <a:solidFill>
                  <a:srgbClr val="FF0000"/>
                </a:solidFill>
                <a:latin typeface="Times New Roman" pitchFamily="18" charset="0"/>
                <a:cs typeface="Times New Roman" pitchFamily="18" charset="0"/>
              </a:rPr>
              <a:t>A </a:t>
            </a:r>
            <a:r>
              <a:rPr lang="ar-SA" sz="3200" b="1" dirty="0" smtClean="0">
                <a:solidFill>
                  <a:srgbClr val="FF0000"/>
                </a:solidFill>
                <a:latin typeface="Times New Roman" pitchFamily="18" charset="0"/>
                <a:cs typeface="Times New Roman" pitchFamily="18" charset="0"/>
              </a:rPr>
              <a:t>:</a:t>
            </a:r>
            <a:endParaRPr lang="ar-DZ" sz="3200" b="1" dirty="0" smtClean="0">
              <a:solidFill>
                <a:srgbClr val="FF0000"/>
              </a:solidFill>
              <a:latin typeface="Times New Roman" pitchFamily="18" charset="0"/>
              <a:cs typeface="Times New Roman" pitchFamily="18" charset="0"/>
            </a:endParaRPr>
          </a:p>
          <a:p>
            <a:pPr algn="just" rtl="1"/>
            <a:r>
              <a:rPr lang="ar-SA" sz="2800" b="1" dirty="0" smtClean="0">
                <a:solidFill>
                  <a:schemeClr val="bg1"/>
                </a:solidFill>
                <a:latin typeface="Times New Roman" pitchFamily="18" charset="0"/>
                <a:cs typeface="Times New Roman" pitchFamily="18" charset="0"/>
              </a:rPr>
              <a:t> </a:t>
            </a:r>
            <a:r>
              <a:rPr lang="ar-DZ" sz="2800" b="1" dirty="0" smtClean="0">
                <a:solidFill>
                  <a:schemeClr val="bg1"/>
                </a:solidFill>
                <a:latin typeface="Times New Roman" pitchFamily="18" charset="0"/>
                <a:cs typeface="Times New Roman" pitchFamily="18" charset="0"/>
              </a:rPr>
              <a:t>بما أن التدفقات منتظمة، نستعمل الجداول المالية:</a:t>
            </a:r>
            <a:endParaRPr lang="fr-FR" sz="2800" dirty="0">
              <a:solidFill>
                <a:schemeClr val="bg1"/>
              </a:solidFill>
              <a:latin typeface="Times New Roman" pitchFamily="18" charset="0"/>
              <a:cs typeface="Times New Roman" pitchFamily="18" charset="0"/>
            </a:endParaRPr>
          </a:p>
        </p:txBody>
      </p:sp>
      <p:grpSp>
        <p:nvGrpSpPr>
          <p:cNvPr id="126978" name="Group 2"/>
          <p:cNvGrpSpPr>
            <a:grpSpLocks/>
          </p:cNvGrpSpPr>
          <p:nvPr/>
        </p:nvGrpSpPr>
        <p:grpSpPr bwMode="auto">
          <a:xfrm>
            <a:off x="228600" y="1899637"/>
            <a:ext cx="6629335" cy="1120674"/>
            <a:chOff x="996" y="9544"/>
            <a:chExt cx="3980" cy="930"/>
          </a:xfrm>
        </p:grpSpPr>
        <p:sp>
          <p:nvSpPr>
            <p:cNvPr id="126979" name="Zone de texte 2"/>
            <p:cNvSpPr txBox="1">
              <a:spLocks noChangeArrowheads="1"/>
            </p:cNvSpPr>
            <p:nvPr/>
          </p:nvSpPr>
          <p:spPr bwMode="auto">
            <a:xfrm>
              <a:off x="996" y="9612"/>
              <a:ext cx="1464" cy="42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[1-(1+TIR)</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 </a:t>
              </a:r>
              <a:r>
                <a:rPr kumimoji="0" lang="fr-FR" sz="2800" b="1" i="0" u="none" strike="noStrike" cap="none" normalizeH="0" baseline="30000" dirty="0" smtClean="0">
                  <a:ln>
                    <a:noFill/>
                  </a:ln>
                  <a:solidFill>
                    <a:srgbClr val="FF0000"/>
                  </a:solidFill>
                  <a:effectLst/>
                  <a:latin typeface="Times New Roman" pitchFamily="18" charset="0"/>
                  <a:ea typeface="Arial" pitchFamily="34" charset="0"/>
                  <a:cs typeface="Times New Roman" pitchFamily="18" charset="0"/>
                </a:rPr>
                <a:t>5</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6980" name="Connecteur droit 311"/>
            <p:cNvSpPr>
              <a:spLocks noChangeShapeType="1"/>
            </p:cNvSpPr>
            <p:nvPr/>
          </p:nvSpPr>
          <p:spPr bwMode="auto">
            <a:xfrm flipH="1">
              <a:off x="996" y="10017"/>
              <a:ext cx="1515"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b="1">
                <a:solidFill>
                  <a:schemeClr val="bg1"/>
                </a:solidFill>
                <a:latin typeface="Times New Roman" pitchFamily="18" charset="0"/>
                <a:cs typeface="Times New Roman" pitchFamily="18" charset="0"/>
              </a:endParaRPr>
            </a:p>
          </p:txBody>
        </p:sp>
        <p:sp>
          <p:nvSpPr>
            <p:cNvPr id="126981" name="Zone de texte 2"/>
            <p:cNvSpPr txBox="1">
              <a:spLocks noChangeArrowheads="1"/>
            </p:cNvSpPr>
            <p:nvPr/>
          </p:nvSpPr>
          <p:spPr bwMode="auto">
            <a:xfrm>
              <a:off x="1494" y="10054"/>
              <a:ext cx="554" cy="42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TIR</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6982" name="Zone de texte 2"/>
            <p:cNvSpPr txBox="1">
              <a:spLocks noChangeArrowheads="1"/>
            </p:cNvSpPr>
            <p:nvPr/>
          </p:nvSpPr>
          <p:spPr bwMode="auto">
            <a:xfrm>
              <a:off x="2503" y="9798"/>
              <a:ext cx="254" cy="42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6983" name="Zone de texte 2"/>
            <p:cNvSpPr txBox="1">
              <a:spLocks noChangeArrowheads="1"/>
            </p:cNvSpPr>
            <p:nvPr/>
          </p:nvSpPr>
          <p:spPr bwMode="auto">
            <a:xfrm>
              <a:off x="2872" y="9557"/>
              <a:ext cx="306" cy="41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6984" name="Connecteur droit 315"/>
            <p:cNvSpPr>
              <a:spLocks noChangeShapeType="1"/>
            </p:cNvSpPr>
            <p:nvPr/>
          </p:nvSpPr>
          <p:spPr bwMode="auto">
            <a:xfrm flipH="1">
              <a:off x="2769" y="10012"/>
              <a:ext cx="630"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b="1">
                <a:solidFill>
                  <a:schemeClr val="bg1"/>
                </a:solidFill>
                <a:latin typeface="Times New Roman" pitchFamily="18" charset="0"/>
                <a:cs typeface="Times New Roman" pitchFamily="18" charset="0"/>
              </a:endParaRPr>
            </a:p>
          </p:txBody>
        </p:sp>
        <p:sp>
          <p:nvSpPr>
            <p:cNvPr id="126985" name="Zone de texte 2"/>
            <p:cNvSpPr txBox="1">
              <a:spLocks noChangeArrowheads="1"/>
            </p:cNvSpPr>
            <p:nvPr/>
          </p:nvSpPr>
          <p:spPr bwMode="auto">
            <a:xfrm>
              <a:off x="2797" y="10035"/>
              <a:ext cx="427" cy="42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CF</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6986" name="Zone de texte 2"/>
            <p:cNvSpPr txBox="1">
              <a:spLocks noChangeArrowheads="1"/>
            </p:cNvSpPr>
            <p:nvPr/>
          </p:nvSpPr>
          <p:spPr bwMode="auto">
            <a:xfrm>
              <a:off x="3261" y="9753"/>
              <a:ext cx="269" cy="40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6987" name="Zone de texte 2"/>
            <p:cNvSpPr txBox="1">
              <a:spLocks noChangeArrowheads="1"/>
            </p:cNvSpPr>
            <p:nvPr/>
          </p:nvSpPr>
          <p:spPr bwMode="auto">
            <a:xfrm>
              <a:off x="3585" y="9991"/>
              <a:ext cx="548" cy="39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1100</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6988" name="Zone de texte 2"/>
            <p:cNvSpPr txBox="1">
              <a:spLocks noChangeArrowheads="1"/>
            </p:cNvSpPr>
            <p:nvPr/>
          </p:nvSpPr>
          <p:spPr bwMode="auto">
            <a:xfrm>
              <a:off x="3563" y="9544"/>
              <a:ext cx="617" cy="42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3000</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6989" name="Zone de texte 2"/>
            <p:cNvSpPr txBox="1">
              <a:spLocks noChangeArrowheads="1"/>
            </p:cNvSpPr>
            <p:nvPr/>
          </p:nvSpPr>
          <p:spPr bwMode="auto">
            <a:xfrm>
              <a:off x="4244" y="9693"/>
              <a:ext cx="732" cy="42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2.72</a:t>
              </a:r>
            </a:p>
          </p:txBody>
        </p:sp>
        <p:sp>
          <p:nvSpPr>
            <p:cNvPr id="126990" name="Connecteur droit 448"/>
            <p:cNvSpPr>
              <a:spLocks noChangeShapeType="1"/>
            </p:cNvSpPr>
            <p:nvPr/>
          </p:nvSpPr>
          <p:spPr bwMode="auto">
            <a:xfrm flipH="1">
              <a:off x="3466" y="9991"/>
              <a:ext cx="675"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b="1">
                <a:solidFill>
                  <a:schemeClr val="bg1"/>
                </a:solidFill>
                <a:latin typeface="Times New Roman" pitchFamily="18" charset="0"/>
                <a:cs typeface="Times New Roman" pitchFamily="18" charset="0"/>
              </a:endParaRPr>
            </a:p>
          </p:txBody>
        </p:sp>
      </p:grpSp>
      <p:sp>
        <p:nvSpPr>
          <p:cNvPr id="126991" name="Rectangle 15"/>
          <p:cNvSpPr>
            <a:spLocks noChangeArrowheads="1"/>
          </p:cNvSpPr>
          <p:nvPr/>
        </p:nvSpPr>
        <p:spPr bwMode="auto">
          <a:xfrm>
            <a:off x="381000" y="3276600"/>
            <a:ext cx="83820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من الجدول المال رقم 04، نجد: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TIR= </a:t>
            </a:r>
            <a:r>
              <a:rPr lang="fr-FR" sz="2800" b="1" dirty="0" smtClean="0">
                <a:solidFill>
                  <a:srgbClr val="FF0000"/>
                </a:solidFill>
                <a:latin typeface="Times New Roman" pitchFamily="18" charset="0"/>
                <a:ea typeface="Calibri" pitchFamily="34" charset="0"/>
                <a:cs typeface="Times New Roman" pitchFamily="18" charset="0"/>
              </a:rPr>
              <a:t>24.5</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(قيمة تقريبية)</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لأنه:</a:t>
            </a:r>
            <a:endParaRPr kumimoji="0" lang="ar-DZ"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 name="Rectangle 15"/>
          <p:cNvSpPr>
            <a:spLocks noChangeArrowheads="1"/>
          </p:cNvSpPr>
          <p:nvPr/>
        </p:nvSpPr>
        <p:spPr bwMode="auto">
          <a:xfrm>
            <a:off x="381000" y="3975318"/>
            <a:ext cx="83820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من أجل قيمة في الجدول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2.745</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عند قيمة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n</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في العمود تساوي 5، نجد أن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على السطر تساوي 24%؛</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1" name="Rectangle 15"/>
          <p:cNvSpPr>
            <a:spLocks noChangeArrowheads="1"/>
          </p:cNvSpPr>
          <p:nvPr/>
        </p:nvSpPr>
        <p:spPr bwMode="auto">
          <a:xfrm>
            <a:off x="381000" y="5141893"/>
            <a:ext cx="83820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ومن أجل قيمة في الجدول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2.689</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عند قيمة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n</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في العمود تساوي 5، نجد أن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على السطر تساوي 25%.</a:t>
            </a:r>
            <a:endParaRPr kumimoji="0" lang="ar-DZ"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8"/>
          <p:cNvGrpSpPr/>
          <p:nvPr/>
        </p:nvGrpSpPr>
        <p:grpSpPr>
          <a:xfrm>
            <a:off x="3874606" y="228600"/>
            <a:ext cx="4583594" cy="762000"/>
            <a:chOff x="3124200" y="381000"/>
            <a:chExt cx="4583594" cy="762000"/>
          </a:xfrm>
        </p:grpSpPr>
        <p:grpSp>
          <p:nvGrpSpPr>
            <p:cNvPr id="3" name="Groupe 7"/>
            <p:cNvGrpSpPr/>
            <p:nvPr/>
          </p:nvGrpSpPr>
          <p:grpSpPr>
            <a:xfrm>
              <a:off x="3124200" y="381000"/>
              <a:ext cx="4583594" cy="762000"/>
              <a:chOff x="3124200" y="381000"/>
              <a:chExt cx="4583594" cy="762000"/>
            </a:xfrm>
          </p:grpSpPr>
          <p:sp>
            <p:nvSpPr>
              <p:cNvPr id="4" name="Rectangle 3"/>
              <p:cNvSpPr/>
              <p:nvPr/>
            </p:nvSpPr>
            <p:spPr>
              <a:xfrm>
                <a:off x="4572000" y="457200"/>
                <a:ext cx="3135794" cy="430887"/>
              </a:xfrm>
              <a:prstGeom prst="rect">
                <a:avLst/>
              </a:prstGeom>
            </p:spPr>
            <p:txBody>
              <a:bodyPr wrap="none">
                <a:spAutoFit/>
              </a:bodyPr>
              <a:lstStyle/>
              <a:p>
                <a:pPr algn="r" rtl="1"/>
                <a:r>
                  <a:rPr lang="ar-DZ" sz="2200" b="1" dirty="0" smtClean="0">
                    <a:solidFill>
                      <a:srgbClr val="FF0000"/>
                    </a:solidFill>
                    <a:latin typeface="Arial" pitchFamily="34" charset="0"/>
                    <a:cs typeface="Arial" pitchFamily="34" charset="0"/>
                  </a:rPr>
                  <a:t>الجدول المالي رقم </a:t>
                </a:r>
                <a:r>
                  <a:rPr lang="ar-DZ" sz="2200" b="1" dirty="0" smtClean="0">
                    <a:solidFill>
                      <a:srgbClr val="FF0000"/>
                    </a:solidFill>
                    <a:latin typeface="Times New Roman" pitchFamily="18" charset="0"/>
                    <a:cs typeface="Times New Roman" pitchFamily="18" charset="0"/>
                  </a:rPr>
                  <a:t>2: (</a:t>
                </a:r>
                <a:r>
                  <a:rPr lang="fr-FR" sz="2200" b="1" dirty="0" smtClean="0">
                    <a:solidFill>
                      <a:srgbClr val="FF0000"/>
                    </a:solidFill>
                    <a:latin typeface="Times New Roman" pitchFamily="18" charset="0"/>
                    <a:cs typeface="Times New Roman" pitchFamily="18" charset="0"/>
                  </a:rPr>
                  <a:t>n</a:t>
                </a:r>
                <a:r>
                  <a:rPr lang="ar-DZ" sz="2200" b="1" dirty="0" smtClean="0">
                    <a:solidFill>
                      <a:srgbClr val="FF0000"/>
                    </a:solidFill>
                    <a:latin typeface="Times New Roman" pitchFamily="18" charset="0"/>
                    <a:cs typeface="Times New Roman" pitchFamily="18" charset="0"/>
                  </a:rPr>
                  <a:t>، </a:t>
                </a:r>
                <a:r>
                  <a:rPr lang="fr-FR" sz="2200" b="1" dirty="0" smtClean="0">
                    <a:solidFill>
                      <a:srgbClr val="FF0000"/>
                    </a:solidFill>
                    <a:latin typeface="Times New Roman" pitchFamily="18" charset="0"/>
                    <a:cs typeface="Times New Roman" pitchFamily="18" charset="0"/>
                  </a:rPr>
                  <a:t>i</a:t>
                </a:r>
                <a:r>
                  <a:rPr lang="ar-DZ" sz="2200" b="1" dirty="0" smtClean="0">
                    <a:solidFill>
                      <a:srgbClr val="FF0000"/>
                    </a:solidFill>
                    <a:latin typeface="Times New Roman" pitchFamily="18" charset="0"/>
                    <a:cs typeface="Times New Roman" pitchFamily="18" charset="0"/>
                  </a:rPr>
                  <a:t>) ←</a:t>
                </a:r>
                <a:endParaRPr lang="fr-FR" sz="2200" dirty="0" smtClean="0">
                  <a:solidFill>
                    <a:srgbClr val="FF0000"/>
                  </a:solidFill>
                  <a:latin typeface="Times New Roman" pitchFamily="18" charset="0"/>
                  <a:cs typeface="Times New Roman" pitchFamily="18" charset="0"/>
                </a:endParaRPr>
              </a:p>
            </p:txBody>
          </p:sp>
          <p:sp>
            <p:nvSpPr>
              <p:cNvPr id="5" name="Text Box 10"/>
              <p:cNvSpPr txBox="1">
                <a:spLocks noChangeArrowheads="1"/>
              </p:cNvSpPr>
              <p:nvPr/>
            </p:nvSpPr>
            <p:spPr bwMode="auto">
              <a:xfrm>
                <a:off x="3124200" y="381000"/>
                <a:ext cx="1316698" cy="39576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(1+i)</a:t>
                </a:r>
                <a:r>
                  <a:rPr kumimoji="0" lang="fr-FR" sz="22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n</a:t>
                </a:r>
                <a:r>
                  <a:rPr kumimoji="0" lang="fr-FR" sz="2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- 1</a:t>
                </a:r>
                <a:endParaRPr kumimoji="0" lang="fr-FR" sz="22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6" name="Text Box 9"/>
              <p:cNvSpPr txBox="1">
                <a:spLocks noChangeArrowheads="1"/>
              </p:cNvSpPr>
              <p:nvPr/>
            </p:nvSpPr>
            <p:spPr bwMode="auto">
              <a:xfrm>
                <a:off x="3603043" y="776761"/>
                <a:ext cx="381000" cy="36623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i</a:t>
                </a:r>
                <a:endParaRPr kumimoji="0" lang="fr-FR" sz="2200" b="0"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sp>
          <p:nvSpPr>
            <p:cNvPr id="7" name="AutoShape 8"/>
            <p:cNvSpPr>
              <a:spLocks noChangeShapeType="1"/>
            </p:cNvSpPr>
            <p:nvPr/>
          </p:nvSpPr>
          <p:spPr bwMode="auto">
            <a:xfrm>
              <a:off x="3124200" y="775746"/>
              <a:ext cx="1326524" cy="0"/>
            </a:xfrm>
            <a:prstGeom prst="straightConnector1">
              <a:avLst/>
            </a:prstGeom>
            <a:noFill/>
            <a:ln w="317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200">
                <a:solidFill>
                  <a:schemeClr val="bg1"/>
                </a:solidFill>
                <a:latin typeface="Times New Roman" pitchFamily="18" charset="0"/>
                <a:cs typeface="Times New Roman" pitchFamily="18" charset="0"/>
              </a:endParaRPr>
            </a:p>
          </p:txBody>
        </p:sp>
      </p:grpSp>
      <p:graphicFrame>
        <p:nvGraphicFramePr>
          <p:cNvPr id="23" name="Tableau 22"/>
          <p:cNvGraphicFramePr>
            <a:graphicFrameLocks noGrp="1"/>
          </p:cNvGraphicFramePr>
          <p:nvPr/>
        </p:nvGraphicFramePr>
        <p:xfrm>
          <a:off x="914401" y="3810000"/>
          <a:ext cx="7238999" cy="2971800"/>
        </p:xfrm>
        <a:graphic>
          <a:graphicData uri="http://schemas.openxmlformats.org/drawingml/2006/table">
            <a:tbl>
              <a:tblPr/>
              <a:tblGrid>
                <a:gridCol w="3048000"/>
                <a:gridCol w="2057400"/>
                <a:gridCol w="2133599"/>
              </a:tblGrid>
              <a:tr h="550164">
                <a:tc>
                  <a:txBody>
                    <a:bodyPr/>
                    <a:lstStyle/>
                    <a:p>
                      <a:pPr marL="0" marR="0" algn="ctr">
                        <a:lnSpc>
                          <a:spcPct val="115000"/>
                        </a:lnSpc>
                        <a:spcBef>
                          <a:spcPts val="0"/>
                        </a:spcBef>
                        <a:spcAft>
                          <a:spcPts val="0"/>
                        </a:spcAft>
                      </a:pPr>
                      <a:r>
                        <a:rPr lang="ar-DZ" sz="2200" b="1" dirty="0">
                          <a:solidFill>
                            <a:schemeClr val="bg1"/>
                          </a:solidFill>
                          <a:latin typeface="Calibri"/>
                          <a:ea typeface="Calibri"/>
                          <a:cs typeface="Times New Roman"/>
                        </a:rPr>
                        <a:t>الصيغة</a:t>
                      </a:r>
                      <a:endParaRPr lang="fr-FR" sz="2200"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200" b="1" dirty="0">
                          <a:solidFill>
                            <a:schemeClr val="bg1"/>
                          </a:solidFill>
                          <a:latin typeface="Calibri"/>
                          <a:ea typeface="Calibri"/>
                          <a:cs typeface="Times New Roman"/>
                        </a:rPr>
                        <a:t>رقم الجدول </a:t>
                      </a:r>
                      <a:r>
                        <a:rPr lang="ar-DZ" sz="2200" b="1" dirty="0" smtClean="0">
                          <a:solidFill>
                            <a:schemeClr val="bg1"/>
                          </a:solidFill>
                          <a:latin typeface="Calibri"/>
                          <a:ea typeface="Calibri"/>
                          <a:cs typeface="Times New Roman"/>
                        </a:rPr>
                        <a:t>المالي</a:t>
                      </a:r>
                      <a:endParaRPr lang="fr-FR" sz="2200" b="1" dirty="0" smtClean="0">
                        <a:solidFill>
                          <a:schemeClr val="bg1"/>
                        </a:solidFill>
                        <a:latin typeface="Calibri"/>
                        <a:ea typeface="Calibri"/>
                        <a:cs typeface="Times New Roman"/>
                      </a:endParaRPr>
                    </a:p>
                    <a:p>
                      <a:pPr marL="0" marR="0" algn="ctr" rtl="1">
                        <a:lnSpc>
                          <a:spcPct val="115000"/>
                        </a:lnSpc>
                        <a:spcBef>
                          <a:spcPts val="0"/>
                        </a:spcBef>
                        <a:spcAft>
                          <a:spcPts val="0"/>
                        </a:spcAft>
                      </a:pPr>
                      <a:r>
                        <a:rPr lang="fr-FR" sz="2200" b="1" dirty="0" smtClean="0">
                          <a:solidFill>
                            <a:schemeClr val="bg1"/>
                          </a:solidFill>
                          <a:latin typeface="Calibri"/>
                          <a:ea typeface="Calibri"/>
                          <a:cs typeface="Times New Roman"/>
                        </a:rPr>
                        <a:t> </a:t>
                      </a:r>
                      <a:r>
                        <a:rPr lang="ar-DZ" sz="2200" b="1" dirty="0" smtClean="0">
                          <a:solidFill>
                            <a:schemeClr val="bg1"/>
                          </a:solidFill>
                          <a:latin typeface="Calibri"/>
                          <a:ea typeface="Calibri"/>
                          <a:cs typeface="Times New Roman"/>
                        </a:rPr>
                        <a:t>( </a:t>
                      </a:r>
                      <a:r>
                        <a:rPr lang="ar-DZ" sz="2200" b="1" dirty="0">
                          <a:solidFill>
                            <a:schemeClr val="bg1"/>
                          </a:solidFill>
                          <a:latin typeface="Calibri"/>
                          <a:ea typeface="Calibri"/>
                          <a:cs typeface="Times New Roman"/>
                        </a:rPr>
                        <a:t>عربي)</a:t>
                      </a:r>
                      <a:endParaRPr lang="fr-FR" sz="2200"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200" b="1" dirty="0">
                          <a:solidFill>
                            <a:schemeClr val="bg1"/>
                          </a:solidFill>
                          <a:latin typeface="Calibri"/>
                          <a:ea typeface="Calibri"/>
                          <a:cs typeface="Times New Roman"/>
                        </a:rPr>
                        <a:t>رقم الجدول </a:t>
                      </a:r>
                      <a:r>
                        <a:rPr lang="ar-DZ" sz="2200" b="1" dirty="0" smtClean="0">
                          <a:solidFill>
                            <a:schemeClr val="bg1"/>
                          </a:solidFill>
                          <a:latin typeface="Calibri"/>
                          <a:ea typeface="Calibri"/>
                          <a:cs typeface="Times New Roman"/>
                        </a:rPr>
                        <a:t>المالي</a:t>
                      </a:r>
                      <a:endParaRPr lang="fr-FR" sz="2200" b="1" dirty="0" smtClean="0">
                        <a:solidFill>
                          <a:schemeClr val="bg1"/>
                        </a:solidFill>
                        <a:latin typeface="Calibri"/>
                        <a:ea typeface="Calibri"/>
                        <a:cs typeface="Times New Roman"/>
                      </a:endParaRPr>
                    </a:p>
                    <a:p>
                      <a:pPr marL="0" marR="0" algn="ctr" rtl="1">
                        <a:lnSpc>
                          <a:spcPct val="115000"/>
                        </a:lnSpc>
                        <a:spcBef>
                          <a:spcPts val="0"/>
                        </a:spcBef>
                        <a:spcAft>
                          <a:spcPts val="0"/>
                        </a:spcAft>
                      </a:pPr>
                      <a:r>
                        <a:rPr lang="ar-DZ" sz="2200" b="1" dirty="0" smtClean="0">
                          <a:solidFill>
                            <a:schemeClr val="bg1"/>
                          </a:solidFill>
                          <a:latin typeface="Calibri"/>
                          <a:ea typeface="Calibri"/>
                          <a:cs typeface="Times New Roman"/>
                        </a:rPr>
                        <a:t>( </a:t>
                      </a:r>
                      <a:r>
                        <a:rPr lang="ar-DZ" sz="2200" b="1" dirty="0">
                          <a:solidFill>
                            <a:schemeClr val="bg1"/>
                          </a:solidFill>
                          <a:latin typeface="Calibri"/>
                          <a:ea typeface="Calibri"/>
                          <a:cs typeface="Times New Roman"/>
                        </a:rPr>
                        <a:t>فرنسي)</a:t>
                      </a:r>
                      <a:endParaRPr lang="fr-FR" sz="2200"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0164">
                <a:tc>
                  <a:txBody>
                    <a:bodyPr/>
                    <a:lstStyle/>
                    <a:p>
                      <a:pPr marL="0" marR="0">
                        <a:lnSpc>
                          <a:spcPct val="115000"/>
                        </a:lnSpc>
                        <a:spcBef>
                          <a:spcPts val="0"/>
                        </a:spcBef>
                        <a:spcAft>
                          <a:spcPts val="0"/>
                        </a:spcAft>
                      </a:pPr>
                      <a:r>
                        <a:rPr lang="fr-FR" sz="2200" b="1" dirty="0">
                          <a:solidFill>
                            <a:srgbClr val="FF0000"/>
                          </a:solidFill>
                          <a:latin typeface="Times New Roman"/>
                          <a:ea typeface="Calibri"/>
                          <a:cs typeface="Arial"/>
                        </a:rPr>
                        <a:t>(i, n)→  (1+i)</a:t>
                      </a:r>
                      <a:r>
                        <a:rPr lang="fr-FR" sz="2200" b="1" baseline="30000" dirty="0">
                          <a:solidFill>
                            <a:srgbClr val="FF0000"/>
                          </a:solidFill>
                          <a:latin typeface="Times New Roman"/>
                          <a:ea typeface="Calibri"/>
                          <a:cs typeface="Arial"/>
                        </a:rPr>
                        <a:t>n</a:t>
                      </a:r>
                      <a:endParaRPr lang="fr-FR" sz="2200" dirty="0">
                        <a:solidFill>
                          <a:srgbClr val="FF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2800" b="1" dirty="0">
                          <a:solidFill>
                            <a:schemeClr val="bg1"/>
                          </a:solidFill>
                          <a:latin typeface="Calibri"/>
                          <a:ea typeface="Calibri"/>
                          <a:cs typeface="Times New Roman"/>
                        </a:rPr>
                        <a:t>1</a:t>
                      </a:r>
                      <a:endParaRPr lang="fr-FR" sz="2800"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2800" b="1" dirty="0">
                          <a:solidFill>
                            <a:schemeClr val="bg1"/>
                          </a:solidFill>
                          <a:latin typeface="Calibri"/>
                          <a:ea typeface="Calibri"/>
                          <a:cs typeface="Times New Roman"/>
                        </a:rPr>
                        <a:t>1</a:t>
                      </a:r>
                      <a:endParaRPr lang="fr-FR" sz="2800"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0164">
                <a:tc>
                  <a:txBody>
                    <a:bodyPr/>
                    <a:lstStyle/>
                    <a:p>
                      <a:pPr marL="0" marR="0">
                        <a:lnSpc>
                          <a:spcPct val="115000"/>
                        </a:lnSpc>
                        <a:spcBef>
                          <a:spcPts val="0"/>
                        </a:spcBef>
                        <a:spcAft>
                          <a:spcPts val="0"/>
                        </a:spcAft>
                      </a:pPr>
                      <a:r>
                        <a:rPr lang="fr-FR" sz="2200" b="1" dirty="0">
                          <a:solidFill>
                            <a:srgbClr val="FF0000"/>
                          </a:solidFill>
                          <a:latin typeface="Times New Roman"/>
                          <a:ea typeface="Calibri"/>
                          <a:cs typeface="Arial"/>
                        </a:rPr>
                        <a:t>(i, n)→ (1+i)</a:t>
                      </a:r>
                      <a:r>
                        <a:rPr lang="fr-FR" sz="2200" b="1" baseline="30000" dirty="0">
                          <a:solidFill>
                            <a:srgbClr val="FF0000"/>
                          </a:solidFill>
                          <a:latin typeface="Times New Roman"/>
                          <a:ea typeface="Calibri"/>
                          <a:cs typeface="Arial"/>
                        </a:rPr>
                        <a:t>-n</a:t>
                      </a:r>
                      <a:endParaRPr lang="fr-FR" sz="2200" dirty="0">
                        <a:solidFill>
                          <a:srgbClr val="FF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2800" b="1" dirty="0">
                          <a:solidFill>
                            <a:schemeClr val="bg1"/>
                          </a:solidFill>
                          <a:latin typeface="Calibri"/>
                          <a:ea typeface="Calibri"/>
                          <a:cs typeface="Times New Roman"/>
                        </a:rPr>
                        <a:t>3</a:t>
                      </a:r>
                      <a:endParaRPr lang="fr-FR" sz="2800"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2800" b="1" dirty="0">
                          <a:solidFill>
                            <a:schemeClr val="bg1"/>
                          </a:solidFill>
                          <a:latin typeface="Calibri"/>
                          <a:ea typeface="Calibri"/>
                          <a:cs typeface="Times New Roman"/>
                        </a:rPr>
                        <a:t>2</a:t>
                      </a:r>
                      <a:endParaRPr lang="fr-FR" sz="2800"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0164">
                <a:tc>
                  <a:txBody>
                    <a:bodyPr/>
                    <a:lstStyle/>
                    <a:p>
                      <a:pPr marL="0" marR="0">
                        <a:lnSpc>
                          <a:spcPct val="115000"/>
                        </a:lnSpc>
                        <a:spcBef>
                          <a:spcPts val="0"/>
                        </a:spcBef>
                        <a:spcAft>
                          <a:spcPts val="0"/>
                        </a:spcAft>
                      </a:pPr>
                      <a:r>
                        <a:rPr lang="fr-FR" sz="2200" b="1" dirty="0">
                          <a:solidFill>
                            <a:srgbClr val="FF0000"/>
                          </a:solidFill>
                          <a:latin typeface="Times New Roman"/>
                          <a:ea typeface="Calibri"/>
                          <a:cs typeface="Arial"/>
                        </a:rPr>
                        <a:t>(i, n)→[(1+i)</a:t>
                      </a:r>
                      <a:r>
                        <a:rPr lang="fr-FR" sz="2200" b="1" baseline="30000" dirty="0">
                          <a:solidFill>
                            <a:srgbClr val="FF0000"/>
                          </a:solidFill>
                          <a:latin typeface="Times New Roman"/>
                          <a:ea typeface="Calibri"/>
                          <a:cs typeface="Arial"/>
                        </a:rPr>
                        <a:t>n</a:t>
                      </a:r>
                      <a:r>
                        <a:rPr lang="fr-FR" sz="2200" b="1" dirty="0">
                          <a:solidFill>
                            <a:srgbClr val="FF0000"/>
                          </a:solidFill>
                          <a:latin typeface="Times New Roman"/>
                          <a:ea typeface="Calibri"/>
                          <a:cs typeface="Arial"/>
                        </a:rPr>
                        <a:t> -1]/i</a:t>
                      </a:r>
                      <a:endParaRPr lang="fr-FR" sz="2200" dirty="0">
                        <a:solidFill>
                          <a:srgbClr val="FF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2800" b="1" dirty="0">
                          <a:solidFill>
                            <a:schemeClr val="bg1"/>
                          </a:solidFill>
                          <a:latin typeface="Calibri"/>
                          <a:ea typeface="Calibri"/>
                          <a:cs typeface="Times New Roman"/>
                        </a:rPr>
                        <a:t>2</a:t>
                      </a:r>
                      <a:endParaRPr lang="fr-FR" sz="2800"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2800" b="1" dirty="0">
                          <a:solidFill>
                            <a:schemeClr val="bg1"/>
                          </a:solidFill>
                          <a:latin typeface="Calibri"/>
                          <a:ea typeface="Calibri"/>
                          <a:cs typeface="Times New Roman"/>
                        </a:rPr>
                        <a:t>3</a:t>
                      </a:r>
                      <a:endParaRPr lang="fr-FR" sz="2800"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0164">
                <a:tc>
                  <a:txBody>
                    <a:bodyPr/>
                    <a:lstStyle/>
                    <a:p>
                      <a:pPr marL="0" marR="0">
                        <a:lnSpc>
                          <a:spcPct val="115000"/>
                        </a:lnSpc>
                        <a:spcBef>
                          <a:spcPts val="0"/>
                        </a:spcBef>
                        <a:spcAft>
                          <a:spcPts val="0"/>
                        </a:spcAft>
                      </a:pPr>
                      <a:r>
                        <a:rPr lang="fr-FR" sz="2200" b="1" dirty="0">
                          <a:solidFill>
                            <a:srgbClr val="FF0000"/>
                          </a:solidFill>
                          <a:latin typeface="Times New Roman"/>
                          <a:ea typeface="Calibri"/>
                          <a:cs typeface="Arial"/>
                        </a:rPr>
                        <a:t>(i, n)→ [1- (1+i</a:t>
                      </a:r>
                      <a:r>
                        <a:rPr lang="fr-FR" sz="2200" b="1" dirty="0" smtClean="0">
                          <a:solidFill>
                            <a:srgbClr val="FF0000"/>
                          </a:solidFill>
                          <a:latin typeface="Times New Roman"/>
                          <a:ea typeface="Calibri"/>
                          <a:cs typeface="Arial"/>
                        </a:rPr>
                        <a:t>)</a:t>
                      </a:r>
                      <a:r>
                        <a:rPr lang="fr-FR" sz="2200" b="1" baseline="30000" dirty="0" smtClean="0">
                          <a:solidFill>
                            <a:srgbClr val="FF0000"/>
                          </a:solidFill>
                          <a:latin typeface="Times New Roman"/>
                          <a:ea typeface="Calibri"/>
                          <a:cs typeface="Arial"/>
                        </a:rPr>
                        <a:t>-n</a:t>
                      </a:r>
                      <a:r>
                        <a:rPr lang="fr-FR" sz="2200" b="1" dirty="0" smtClean="0">
                          <a:solidFill>
                            <a:srgbClr val="FF0000"/>
                          </a:solidFill>
                          <a:latin typeface="Times New Roman"/>
                          <a:ea typeface="Calibri"/>
                          <a:cs typeface="Arial"/>
                        </a:rPr>
                        <a:t>]/</a:t>
                      </a:r>
                      <a:r>
                        <a:rPr lang="fr-FR" sz="2200" b="1" dirty="0">
                          <a:solidFill>
                            <a:srgbClr val="FF0000"/>
                          </a:solidFill>
                          <a:latin typeface="Times New Roman"/>
                          <a:ea typeface="Calibri"/>
                          <a:cs typeface="Arial"/>
                        </a:rPr>
                        <a:t>i</a:t>
                      </a:r>
                      <a:endParaRPr lang="fr-FR" sz="2200" dirty="0">
                        <a:solidFill>
                          <a:srgbClr val="FF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2800" b="1" dirty="0">
                          <a:solidFill>
                            <a:schemeClr val="bg1"/>
                          </a:solidFill>
                          <a:latin typeface="Calibri"/>
                          <a:ea typeface="Calibri"/>
                          <a:cs typeface="Times New Roman"/>
                        </a:rPr>
                        <a:t>4</a:t>
                      </a:r>
                      <a:endParaRPr lang="fr-FR" sz="2800"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2800" b="1" dirty="0">
                          <a:solidFill>
                            <a:schemeClr val="bg1"/>
                          </a:solidFill>
                          <a:latin typeface="Calibri"/>
                          <a:ea typeface="Calibri"/>
                          <a:cs typeface="Times New Roman"/>
                        </a:rPr>
                        <a:t>4</a:t>
                      </a:r>
                      <a:endParaRPr lang="fr-FR" sz="2800"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pSp>
        <p:nvGrpSpPr>
          <p:cNvPr id="19" name="Groupe 18"/>
          <p:cNvGrpSpPr/>
          <p:nvPr/>
        </p:nvGrpSpPr>
        <p:grpSpPr>
          <a:xfrm>
            <a:off x="2286000" y="1143000"/>
            <a:ext cx="6248400" cy="762000"/>
            <a:chOff x="1524000" y="1447800"/>
            <a:chExt cx="6248400" cy="762000"/>
          </a:xfrm>
        </p:grpSpPr>
        <p:grpSp>
          <p:nvGrpSpPr>
            <p:cNvPr id="8" name="Groupe 14"/>
            <p:cNvGrpSpPr/>
            <p:nvPr/>
          </p:nvGrpSpPr>
          <p:grpSpPr>
            <a:xfrm>
              <a:off x="1524000" y="1447800"/>
              <a:ext cx="6248400" cy="762000"/>
              <a:chOff x="1752600" y="381000"/>
              <a:chExt cx="6248400" cy="762000"/>
            </a:xfrm>
          </p:grpSpPr>
          <p:sp>
            <p:nvSpPr>
              <p:cNvPr id="16" name="Rectangle 15"/>
              <p:cNvSpPr/>
              <p:nvPr/>
            </p:nvSpPr>
            <p:spPr>
              <a:xfrm>
                <a:off x="4395526" y="457200"/>
                <a:ext cx="3605474" cy="430887"/>
              </a:xfrm>
              <a:prstGeom prst="rect">
                <a:avLst/>
              </a:prstGeom>
            </p:spPr>
            <p:txBody>
              <a:bodyPr wrap="none">
                <a:spAutoFit/>
              </a:bodyPr>
              <a:lstStyle/>
              <a:p>
                <a:pPr algn="r" rtl="1"/>
                <a:r>
                  <a:rPr lang="ar-DZ" sz="2200" b="1" dirty="0" smtClean="0">
                    <a:solidFill>
                      <a:schemeClr val="bg1"/>
                    </a:solidFill>
                    <a:latin typeface="Arial" pitchFamily="34" charset="0"/>
                    <a:cs typeface="Arial" pitchFamily="34" charset="0"/>
                  </a:rPr>
                  <a:t>الجدول المالي رقم </a:t>
                </a:r>
                <a:r>
                  <a:rPr lang="ar-DZ" sz="2200" b="1" dirty="0" smtClean="0">
                    <a:solidFill>
                      <a:schemeClr val="bg1"/>
                    </a:solidFill>
                    <a:latin typeface="Times New Roman" pitchFamily="18" charset="0"/>
                    <a:cs typeface="Times New Roman" pitchFamily="18" charset="0"/>
                  </a:rPr>
                  <a:t>2: (</a:t>
                </a:r>
                <a:r>
                  <a:rPr lang="fr-FR" sz="2200" b="1" dirty="0" smtClean="0">
                    <a:solidFill>
                      <a:schemeClr val="bg1"/>
                    </a:solidFill>
                    <a:latin typeface="Times New Roman" pitchFamily="18" charset="0"/>
                    <a:cs typeface="Times New Roman" pitchFamily="18" charset="0"/>
                  </a:rPr>
                  <a:t>4</a:t>
                </a:r>
                <a:r>
                  <a:rPr lang="ar-DZ" sz="2200" b="1" dirty="0" smtClean="0">
                    <a:solidFill>
                      <a:schemeClr val="bg1"/>
                    </a:solidFill>
                    <a:latin typeface="Times New Roman" pitchFamily="18" charset="0"/>
                    <a:cs typeface="Times New Roman" pitchFamily="18" charset="0"/>
                  </a:rPr>
                  <a:t>، </a:t>
                </a:r>
                <a:r>
                  <a:rPr lang="fr-FR" sz="2200" b="1" dirty="0" smtClean="0">
                    <a:solidFill>
                      <a:schemeClr val="bg1"/>
                    </a:solidFill>
                    <a:latin typeface="Times New Roman" pitchFamily="18" charset="0"/>
                    <a:cs typeface="Times New Roman" pitchFamily="18" charset="0"/>
                  </a:rPr>
                  <a:t>12%</a:t>
                </a:r>
                <a:r>
                  <a:rPr lang="ar-DZ" sz="2200" b="1" dirty="0" smtClean="0">
                    <a:solidFill>
                      <a:schemeClr val="bg1"/>
                    </a:solidFill>
                    <a:latin typeface="Times New Roman" pitchFamily="18" charset="0"/>
                    <a:cs typeface="Times New Roman" pitchFamily="18" charset="0"/>
                  </a:rPr>
                  <a:t>) ←</a:t>
                </a:r>
                <a:endParaRPr lang="fr-FR" sz="2200" dirty="0" smtClean="0">
                  <a:solidFill>
                    <a:schemeClr val="bg1"/>
                  </a:solidFill>
                  <a:latin typeface="Times New Roman" pitchFamily="18" charset="0"/>
                  <a:cs typeface="Times New Roman" pitchFamily="18" charset="0"/>
                </a:endParaRPr>
              </a:p>
            </p:txBody>
          </p:sp>
          <p:sp>
            <p:nvSpPr>
              <p:cNvPr id="17" name="Text Box 10"/>
              <p:cNvSpPr txBox="1">
                <a:spLocks noChangeArrowheads="1"/>
              </p:cNvSpPr>
              <p:nvPr/>
            </p:nvSpPr>
            <p:spPr bwMode="auto">
              <a:xfrm>
                <a:off x="1752600" y="381000"/>
                <a:ext cx="1371600" cy="39576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(1.12)</a:t>
                </a:r>
                <a:r>
                  <a:rPr kumimoji="0" lang="fr-FR" sz="22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4</a:t>
                </a:r>
                <a:r>
                  <a:rPr kumimoji="0" lang="fr-FR" sz="2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- 1</a:t>
                </a:r>
                <a:endParaRPr kumimoji="0" lang="fr-FR" sz="2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8" name="Text Box 9"/>
              <p:cNvSpPr txBox="1">
                <a:spLocks noChangeArrowheads="1"/>
              </p:cNvSpPr>
              <p:nvPr/>
            </p:nvSpPr>
            <p:spPr bwMode="auto">
              <a:xfrm>
                <a:off x="1905000" y="776761"/>
                <a:ext cx="707443" cy="36623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0.12</a:t>
                </a:r>
                <a:endParaRPr kumimoji="0" lang="fr-FR" sz="22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20" name="AutoShape 8"/>
            <p:cNvSpPr>
              <a:spLocks noChangeShapeType="1"/>
            </p:cNvSpPr>
            <p:nvPr/>
          </p:nvSpPr>
          <p:spPr bwMode="auto">
            <a:xfrm>
              <a:off x="1600200" y="1842655"/>
              <a:ext cx="1326524" cy="0"/>
            </a:xfrm>
            <a:prstGeom prst="straightConnector1">
              <a:avLst/>
            </a:prstGeom>
            <a:noFill/>
            <a:ln w="317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200">
                <a:solidFill>
                  <a:schemeClr val="bg1"/>
                </a:solidFill>
                <a:latin typeface="Times New Roman" pitchFamily="18" charset="0"/>
                <a:cs typeface="Times New Roman" pitchFamily="18" charset="0"/>
              </a:endParaRPr>
            </a:p>
          </p:txBody>
        </p:sp>
        <p:sp>
          <p:nvSpPr>
            <p:cNvPr id="24" name="Text Box 9"/>
            <p:cNvSpPr txBox="1">
              <a:spLocks noChangeArrowheads="1"/>
            </p:cNvSpPr>
            <p:nvPr/>
          </p:nvSpPr>
          <p:spPr bwMode="auto">
            <a:xfrm>
              <a:off x="2819400" y="1600200"/>
              <a:ext cx="1393243" cy="36623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ct val="0"/>
                </a:spcAft>
              </a:pPr>
              <a:r>
                <a:rPr lang="ar-DZ" sz="2200" b="1" dirty="0" smtClean="0">
                  <a:solidFill>
                    <a:schemeClr val="bg1"/>
                  </a:solidFill>
                  <a:latin typeface="Times New Roman" pitchFamily="18" charset="0"/>
                  <a:ea typeface="Calibri" pitchFamily="34" charset="0"/>
                  <a:cs typeface="Times New Roman" pitchFamily="18" charset="0"/>
                </a:rPr>
                <a:t>4.7793  =</a:t>
              </a:r>
              <a:r>
                <a:rPr lang="fr-FR" sz="2200" b="1" dirty="0" smtClean="0">
                  <a:solidFill>
                    <a:schemeClr val="bg1"/>
                  </a:solidFill>
                  <a:latin typeface="Times New Roman" pitchFamily="18" charset="0"/>
                  <a:ea typeface="Calibri" pitchFamily="34" charset="0"/>
                  <a:cs typeface="Times New Roman" pitchFamily="18" charset="0"/>
                </a:rPr>
                <a:t> </a:t>
              </a:r>
              <a:endParaRPr kumimoji="0" lang="fr-FR" sz="22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grpSp>
        <p:nvGrpSpPr>
          <p:cNvPr id="21" name="Groupe 20"/>
          <p:cNvGrpSpPr/>
          <p:nvPr/>
        </p:nvGrpSpPr>
        <p:grpSpPr>
          <a:xfrm>
            <a:off x="1905000" y="2895600"/>
            <a:ext cx="6553200" cy="762000"/>
            <a:chOff x="1219200" y="1447800"/>
            <a:chExt cx="6553200" cy="762000"/>
          </a:xfrm>
        </p:grpSpPr>
        <p:grpSp>
          <p:nvGrpSpPr>
            <p:cNvPr id="25" name="Groupe 14"/>
            <p:cNvGrpSpPr/>
            <p:nvPr/>
          </p:nvGrpSpPr>
          <p:grpSpPr>
            <a:xfrm>
              <a:off x="1219200" y="1447800"/>
              <a:ext cx="6553200" cy="762000"/>
              <a:chOff x="1447800" y="381000"/>
              <a:chExt cx="6553200" cy="762000"/>
            </a:xfrm>
          </p:grpSpPr>
          <p:sp>
            <p:nvSpPr>
              <p:cNvPr id="28" name="Rectangle 27"/>
              <p:cNvSpPr/>
              <p:nvPr/>
            </p:nvSpPr>
            <p:spPr>
              <a:xfrm>
                <a:off x="4395526" y="457200"/>
                <a:ext cx="3605474" cy="430887"/>
              </a:xfrm>
              <a:prstGeom prst="rect">
                <a:avLst/>
              </a:prstGeom>
            </p:spPr>
            <p:txBody>
              <a:bodyPr wrap="none">
                <a:spAutoFit/>
              </a:bodyPr>
              <a:lstStyle/>
              <a:p>
                <a:pPr algn="r" rtl="1"/>
                <a:r>
                  <a:rPr lang="ar-DZ" sz="2200" b="1" dirty="0" smtClean="0">
                    <a:solidFill>
                      <a:schemeClr val="bg1"/>
                    </a:solidFill>
                    <a:latin typeface="Arial" pitchFamily="34" charset="0"/>
                    <a:cs typeface="Arial" pitchFamily="34" charset="0"/>
                  </a:rPr>
                  <a:t>الجدول المالي رقم </a:t>
                </a:r>
                <a:r>
                  <a:rPr lang="fr-FR" sz="2200" b="1" dirty="0" smtClean="0">
                    <a:solidFill>
                      <a:schemeClr val="bg1"/>
                    </a:solidFill>
                    <a:latin typeface="Times New Roman" pitchFamily="18" charset="0"/>
                    <a:cs typeface="Times New Roman" pitchFamily="18" charset="0"/>
                  </a:rPr>
                  <a:t>4</a:t>
                </a:r>
                <a:r>
                  <a:rPr lang="ar-DZ" sz="2200" b="1" dirty="0" smtClean="0">
                    <a:solidFill>
                      <a:schemeClr val="bg1"/>
                    </a:solidFill>
                    <a:latin typeface="Times New Roman" pitchFamily="18" charset="0"/>
                    <a:cs typeface="Times New Roman" pitchFamily="18" charset="0"/>
                  </a:rPr>
                  <a:t>: (</a:t>
                </a:r>
                <a:r>
                  <a:rPr lang="fr-FR" sz="2200" b="1" dirty="0" smtClean="0">
                    <a:solidFill>
                      <a:schemeClr val="bg1"/>
                    </a:solidFill>
                    <a:latin typeface="Times New Roman" pitchFamily="18" charset="0"/>
                    <a:cs typeface="Times New Roman" pitchFamily="18" charset="0"/>
                  </a:rPr>
                  <a:t>4</a:t>
                </a:r>
                <a:r>
                  <a:rPr lang="ar-DZ" sz="2200" b="1" dirty="0" smtClean="0">
                    <a:solidFill>
                      <a:schemeClr val="bg1"/>
                    </a:solidFill>
                    <a:latin typeface="Times New Roman" pitchFamily="18" charset="0"/>
                    <a:cs typeface="Times New Roman" pitchFamily="18" charset="0"/>
                  </a:rPr>
                  <a:t>، </a:t>
                </a:r>
                <a:r>
                  <a:rPr lang="fr-FR" sz="2200" b="1" dirty="0" smtClean="0">
                    <a:solidFill>
                      <a:schemeClr val="bg1"/>
                    </a:solidFill>
                    <a:latin typeface="Times New Roman" pitchFamily="18" charset="0"/>
                    <a:cs typeface="Times New Roman" pitchFamily="18" charset="0"/>
                  </a:rPr>
                  <a:t>12%</a:t>
                </a:r>
                <a:r>
                  <a:rPr lang="ar-DZ" sz="2200" b="1" dirty="0" smtClean="0">
                    <a:solidFill>
                      <a:schemeClr val="bg1"/>
                    </a:solidFill>
                    <a:latin typeface="Times New Roman" pitchFamily="18" charset="0"/>
                    <a:cs typeface="Times New Roman" pitchFamily="18" charset="0"/>
                  </a:rPr>
                  <a:t>) ←</a:t>
                </a:r>
                <a:endParaRPr lang="fr-FR" sz="2200" dirty="0" smtClean="0">
                  <a:solidFill>
                    <a:schemeClr val="bg1"/>
                  </a:solidFill>
                  <a:latin typeface="Times New Roman" pitchFamily="18" charset="0"/>
                  <a:cs typeface="Times New Roman" pitchFamily="18" charset="0"/>
                </a:endParaRPr>
              </a:p>
            </p:txBody>
          </p:sp>
          <p:sp>
            <p:nvSpPr>
              <p:cNvPr id="29" name="Text Box 10"/>
              <p:cNvSpPr txBox="1">
                <a:spLocks noChangeArrowheads="1"/>
              </p:cNvSpPr>
              <p:nvPr/>
            </p:nvSpPr>
            <p:spPr bwMode="auto">
              <a:xfrm>
                <a:off x="1447800" y="381000"/>
                <a:ext cx="1545298" cy="39576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ct val="0"/>
                  </a:spcAft>
                </a:pPr>
                <a:r>
                  <a:rPr lang="fr-FR" sz="2200" b="1" dirty="0" smtClean="0">
                    <a:solidFill>
                      <a:schemeClr val="bg1"/>
                    </a:solidFill>
                    <a:latin typeface="Times New Roman" pitchFamily="18" charset="0"/>
                    <a:ea typeface="Calibri" pitchFamily="34" charset="0"/>
                    <a:cs typeface="Times New Roman" pitchFamily="18" charset="0"/>
                  </a:rPr>
                  <a:t>1- (1.12)</a:t>
                </a:r>
                <a:r>
                  <a:rPr lang="fr-FR" sz="2200" b="1" baseline="30000" dirty="0" smtClean="0">
                    <a:solidFill>
                      <a:schemeClr val="bg1"/>
                    </a:solidFill>
                    <a:latin typeface="Times New Roman" pitchFamily="18" charset="0"/>
                    <a:ea typeface="Calibri" pitchFamily="34" charset="0"/>
                    <a:cs typeface="Times New Roman" pitchFamily="18" charset="0"/>
                  </a:rPr>
                  <a:t>-4</a:t>
                </a:r>
                <a:r>
                  <a:rPr lang="fr-FR" sz="2200" b="1" dirty="0" smtClean="0">
                    <a:solidFill>
                      <a:schemeClr val="bg1"/>
                    </a:solidFill>
                    <a:latin typeface="Times New Roman" pitchFamily="18" charset="0"/>
                    <a:ea typeface="Calibri" pitchFamily="34" charset="0"/>
                    <a:cs typeface="Times New Roman" pitchFamily="18" charset="0"/>
                  </a:rPr>
                  <a:t> </a:t>
                </a:r>
                <a:endParaRPr kumimoji="0" lang="fr-FR" sz="2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0" name="Text Box 9"/>
              <p:cNvSpPr txBox="1">
                <a:spLocks noChangeArrowheads="1"/>
              </p:cNvSpPr>
              <p:nvPr/>
            </p:nvSpPr>
            <p:spPr bwMode="auto">
              <a:xfrm>
                <a:off x="1905000" y="776761"/>
                <a:ext cx="707443" cy="36623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0.12</a:t>
                </a:r>
                <a:endParaRPr kumimoji="0" lang="fr-FR" sz="22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26" name="AutoShape 8"/>
            <p:cNvSpPr>
              <a:spLocks noChangeShapeType="1"/>
            </p:cNvSpPr>
            <p:nvPr/>
          </p:nvSpPr>
          <p:spPr bwMode="auto">
            <a:xfrm>
              <a:off x="1295400" y="1842655"/>
              <a:ext cx="1326524" cy="0"/>
            </a:xfrm>
            <a:prstGeom prst="straightConnector1">
              <a:avLst/>
            </a:prstGeom>
            <a:noFill/>
            <a:ln w="317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200">
                <a:solidFill>
                  <a:schemeClr val="bg1"/>
                </a:solidFill>
                <a:latin typeface="Times New Roman" pitchFamily="18" charset="0"/>
                <a:cs typeface="Times New Roman" pitchFamily="18" charset="0"/>
              </a:endParaRPr>
            </a:p>
          </p:txBody>
        </p:sp>
        <p:sp>
          <p:nvSpPr>
            <p:cNvPr id="27" name="Text Box 9"/>
            <p:cNvSpPr txBox="1">
              <a:spLocks noChangeArrowheads="1"/>
            </p:cNvSpPr>
            <p:nvPr/>
          </p:nvSpPr>
          <p:spPr bwMode="auto">
            <a:xfrm>
              <a:off x="2819400" y="1600200"/>
              <a:ext cx="1393243" cy="36623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ct val="0"/>
                </a:spcAft>
              </a:pPr>
              <a:r>
                <a:rPr lang="fr-FR" sz="2200" b="1" dirty="0" smtClean="0">
                  <a:solidFill>
                    <a:schemeClr val="bg1"/>
                  </a:solidFill>
                  <a:latin typeface="Times New Roman" pitchFamily="18" charset="0"/>
                  <a:ea typeface="Calibri" pitchFamily="34" charset="0"/>
                  <a:cs typeface="Times New Roman" pitchFamily="18" charset="0"/>
                </a:rPr>
                <a:t>= 3.0373</a:t>
              </a:r>
              <a:endParaRPr kumimoji="0" lang="fr-FR" sz="22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grpSp>
        <p:nvGrpSpPr>
          <p:cNvPr id="31" name="Groupe 18"/>
          <p:cNvGrpSpPr/>
          <p:nvPr/>
        </p:nvGrpSpPr>
        <p:grpSpPr>
          <a:xfrm>
            <a:off x="4027006" y="2133600"/>
            <a:ext cx="4583594" cy="762000"/>
            <a:chOff x="3124200" y="381000"/>
            <a:chExt cx="4583594" cy="762000"/>
          </a:xfrm>
        </p:grpSpPr>
        <p:grpSp>
          <p:nvGrpSpPr>
            <p:cNvPr id="32" name="Groupe 7"/>
            <p:cNvGrpSpPr/>
            <p:nvPr/>
          </p:nvGrpSpPr>
          <p:grpSpPr>
            <a:xfrm>
              <a:off x="3124200" y="381000"/>
              <a:ext cx="4583594" cy="762000"/>
              <a:chOff x="3124200" y="381000"/>
              <a:chExt cx="4583594" cy="762000"/>
            </a:xfrm>
          </p:grpSpPr>
          <p:sp>
            <p:nvSpPr>
              <p:cNvPr id="34" name="Rectangle 33"/>
              <p:cNvSpPr/>
              <p:nvPr/>
            </p:nvSpPr>
            <p:spPr>
              <a:xfrm>
                <a:off x="4572000" y="457200"/>
                <a:ext cx="3135794" cy="430887"/>
              </a:xfrm>
              <a:prstGeom prst="rect">
                <a:avLst/>
              </a:prstGeom>
            </p:spPr>
            <p:txBody>
              <a:bodyPr wrap="none">
                <a:spAutoFit/>
              </a:bodyPr>
              <a:lstStyle/>
              <a:p>
                <a:pPr algn="r" rtl="1"/>
                <a:r>
                  <a:rPr lang="ar-DZ" sz="2200" b="1" dirty="0" smtClean="0">
                    <a:solidFill>
                      <a:srgbClr val="FF0000"/>
                    </a:solidFill>
                    <a:latin typeface="Arial" pitchFamily="34" charset="0"/>
                    <a:cs typeface="Arial" pitchFamily="34" charset="0"/>
                  </a:rPr>
                  <a:t>الجدول المالي رقم </a:t>
                </a:r>
                <a:r>
                  <a:rPr lang="fr-FR" sz="2200" b="1" dirty="0" smtClean="0">
                    <a:solidFill>
                      <a:srgbClr val="FF0000"/>
                    </a:solidFill>
                    <a:latin typeface="Times New Roman" pitchFamily="18" charset="0"/>
                    <a:cs typeface="Times New Roman" pitchFamily="18" charset="0"/>
                  </a:rPr>
                  <a:t>4</a:t>
                </a:r>
                <a:r>
                  <a:rPr lang="ar-DZ" sz="2200" b="1" dirty="0" smtClean="0">
                    <a:solidFill>
                      <a:srgbClr val="FF0000"/>
                    </a:solidFill>
                    <a:latin typeface="Times New Roman" pitchFamily="18" charset="0"/>
                    <a:cs typeface="Times New Roman" pitchFamily="18" charset="0"/>
                  </a:rPr>
                  <a:t>: (</a:t>
                </a:r>
                <a:r>
                  <a:rPr lang="fr-FR" sz="2200" b="1" dirty="0" smtClean="0">
                    <a:solidFill>
                      <a:srgbClr val="FF0000"/>
                    </a:solidFill>
                    <a:latin typeface="Times New Roman" pitchFamily="18" charset="0"/>
                    <a:cs typeface="Times New Roman" pitchFamily="18" charset="0"/>
                  </a:rPr>
                  <a:t>n</a:t>
                </a:r>
                <a:r>
                  <a:rPr lang="ar-DZ" sz="2200" b="1" dirty="0" smtClean="0">
                    <a:solidFill>
                      <a:srgbClr val="FF0000"/>
                    </a:solidFill>
                    <a:latin typeface="Times New Roman" pitchFamily="18" charset="0"/>
                    <a:cs typeface="Times New Roman" pitchFamily="18" charset="0"/>
                  </a:rPr>
                  <a:t>، </a:t>
                </a:r>
                <a:r>
                  <a:rPr lang="fr-FR" sz="2200" b="1" dirty="0" smtClean="0">
                    <a:solidFill>
                      <a:srgbClr val="FF0000"/>
                    </a:solidFill>
                    <a:latin typeface="Times New Roman" pitchFamily="18" charset="0"/>
                    <a:cs typeface="Times New Roman" pitchFamily="18" charset="0"/>
                  </a:rPr>
                  <a:t>i</a:t>
                </a:r>
                <a:r>
                  <a:rPr lang="ar-DZ" sz="2200" b="1" dirty="0" smtClean="0">
                    <a:solidFill>
                      <a:srgbClr val="FF0000"/>
                    </a:solidFill>
                    <a:latin typeface="Times New Roman" pitchFamily="18" charset="0"/>
                    <a:cs typeface="Times New Roman" pitchFamily="18" charset="0"/>
                  </a:rPr>
                  <a:t>) ←</a:t>
                </a:r>
                <a:endParaRPr lang="fr-FR" sz="2200" dirty="0" smtClean="0">
                  <a:solidFill>
                    <a:srgbClr val="FF0000"/>
                  </a:solidFill>
                  <a:latin typeface="Times New Roman" pitchFamily="18" charset="0"/>
                  <a:cs typeface="Times New Roman" pitchFamily="18" charset="0"/>
                </a:endParaRPr>
              </a:p>
            </p:txBody>
          </p:sp>
          <p:sp>
            <p:nvSpPr>
              <p:cNvPr id="35" name="Text Box 10"/>
              <p:cNvSpPr txBox="1">
                <a:spLocks noChangeArrowheads="1"/>
              </p:cNvSpPr>
              <p:nvPr/>
            </p:nvSpPr>
            <p:spPr bwMode="auto">
              <a:xfrm>
                <a:off x="3124200" y="381000"/>
                <a:ext cx="1316698" cy="39576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ct val="0"/>
                  </a:spcAft>
                </a:pPr>
                <a:r>
                  <a:rPr lang="fr-FR" sz="2200" b="1" dirty="0" smtClean="0">
                    <a:solidFill>
                      <a:schemeClr val="bg1"/>
                    </a:solidFill>
                    <a:latin typeface="Times New Roman" pitchFamily="18" charset="0"/>
                    <a:ea typeface="Calibri" pitchFamily="34" charset="0"/>
                    <a:cs typeface="Times New Roman" pitchFamily="18" charset="0"/>
                  </a:rPr>
                  <a:t>1- (1+i)</a:t>
                </a:r>
                <a:r>
                  <a:rPr lang="fr-FR" sz="2200" b="1" baseline="30000" dirty="0" smtClean="0">
                    <a:solidFill>
                      <a:schemeClr val="bg1"/>
                    </a:solidFill>
                    <a:latin typeface="Times New Roman" pitchFamily="18" charset="0"/>
                    <a:ea typeface="Calibri" pitchFamily="34" charset="0"/>
                    <a:cs typeface="Times New Roman" pitchFamily="18" charset="0"/>
                  </a:rPr>
                  <a:t>-n</a:t>
                </a:r>
                <a:endParaRPr kumimoji="0" lang="fr-FR" sz="2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6" name="Text Box 9"/>
              <p:cNvSpPr txBox="1">
                <a:spLocks noChangeArrowheads="1"/>
              </p:cNvSpPr>
              <p:nvPr/>
            </p:nvSpPr>
            <p:spPr bwMode="auto">
              <a:xfrm>
                <a:off x="3603043" y="776761"/>
                <a:ext cx="381000" cy="36623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a:t>
                </a:r>
                <a:endParaRPr kumimoji="0" lang="fr-FR" sz="22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33" name="AutoShape 8"/>
            <p:cNvSpPr>
              <a:spLocks noChangeShapeType="1"/>
            </p:cNvSpPr>
            <p:nvPr/>
          </p:nvSpPr>
          <p:spPr bwMode="auto">
            <a:xfrm>
              <a:off x="3124200" y="775746"/>
              <a:ext cx="1326524" cy="0"/>
            </a:xfrm>
            <a:prstGeom prst="straightConnector1">
              <a:avLst/>
            </a:prstGeom>
            <a:noFill/>
            <a:ln w="317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200">
                <a:solidFill>
                  <a:schemeClr val="bg1"/>
                </a:solidFill>
                <a:latin typeface="Times New Roman" pitchFamily="18" charset="0"/>
                <a:cs typeface="Times New Roman" pitchFamily="18" charset="0"/>
              </a:endParaRPr>
            </a:p>
          </p:txBody>
        </p:sp>
      </p:gr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17" name="Rectangle 1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128018" name="Rectangle 18"/>
          <p:cNvSpPr>
            <a:spLocks noChangeArrowheads="1"/>
          </p:cNvSpPr>
          <p:nvPr/>
        </p:nvSpPr>
        <p:spPr bwMode="auto">
          <a:xfrm>
            <a:off x="6477000" y="381000"/>
            <a:ext cx="2273379"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lvl="0" fontAlgn="base">
              <a:spcBef>
                <a:spcPct val="0"/>
              </a:spcBef>
              <a:spcAft>
                <a:spcPct val="0"/>
              </a:spcAft>
            </a:pPr>
            <a:r>
              <a:rPr lang="fr-FR" sz="2800" b="1" dirty="0" smtClean="0">
                <a:solidFill>
                  <a:srgbClr val="FF0000"/>
                </a:solidFill>
                <a:latin typeface="Arial" pitchFamily="34" charset="0"/>
                <a:ea typeface="Calibri" pitchFamily="34" charset="0"/>
                <a:cs typeface="Arial" pitchFamily="34" charset="0"/>
              </a:rPr>
              <a:t>:</a:t>
            </a:r>
            <a:r>
              <a:rPr kumimoji="0" lang="ar-SA" sz="28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الطريقة الحسابية</a:t>
            </a:r>
            <a:endParaRPr kumimoji="0" lang="fr-FR" sz="2800" b="0" i="0" u="none" strike="noStrike" cap="none" normalizeH="0" baseline="0" dirty="0" smtClean="0">
              <a:ln>
                <a:noFill/>
              </a:ln>
              <a:solidFill>
                <a:srgbClr val="FF0000"/>
              </a:solidFill>
              <a:effectLst/>
              <a:latin typeface="Arial" pitchFamily="34" charset="0"/>
              <a:cs typeface="Arial" pitchFamily="34" charset="0"/>
            </a:endParaRPr>
          </a:p>
        </p:txBody>
      </p:sp>
      <p:grpSp>
        <p:nvGrpSpPr>
          <p:cNvPr id="128019" name="Group 19"/>
          <p:cNvGrpSpPr>
            <a:grpSpLocks/>
          </p:cNvGrpSpPr>
          <p:nvPr/>
        </p:nvGrpSpPr>
        <p:grpSpPr bwMode="auto">
          <a:xfrm>
            <a:off x="304800" y="914400"/>
            <a:ext cx="4648127" cy="457200"/>
            <a:chOff x="807" y="10929"/>
            <a:chExt cx="2798" cy="306"/>
          </a:xfrm>
        </p:grpSpPr>
        <p:sp>
          <p:nvSpPr>
            <p:cNvPr id="128020" name="Zone de texte 2"/>
            <p:cNvSpPr txBox="1">
              <a:spLocks noChangeArrowheads="1"/>
            </p:cNvSpPr>
            <p:nvPr/>
          </p:nvSpPr>
          <p:spPr bwMode="auto">
            <a:xfrm>
              <a:off x="807" y="10929"/>
              <a:ext cx="761" cy="30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i=10%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8021" name="Flèche droite 414"/>
            <p:cNvSpPr>
              <a:spLocks noChangeArrowheads="1"/>
            </p:cNvSpPr>
            <p:nvPr/>
          </p:nvSpPr>
          <p:spPr bwMode="auto">
            <a:xfrm>
              <a:off x="1568" y="11079"/>
              <a:ext cx="294" cy="105"/>
            </a:xfrm>
            <a:prstGeom prst="rightArrow">
              <a:avLst>
                <a:gd name="adj1" fmla="val 50000"/>
                <a:gd name="adj2" fmla="val 50000"/>
              </a:avLst>
            </a:prstGeom>
            <a:solidFill>
              <a:srgbClr val="000000"/>
            </a:solidFill>
            <a:ln w="25400" algn="ctr">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sp>
          <p:nvSpPr>
            <p:cNvPr id="128022" name="Zone de texte 2"/>
            <p:cNvSpPr txBox="1">
              <a:spLocks noChangeArrowheads="1"/>
            </p:cNvSpPr>
            <p:nvPr/>
          </p:nvSpPr>
          <p:spPr bwMode="auto">
            <a:xfrm>
              <a:off x="1912" y="10932"/>
              <a:ext cx="1693" cy="30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 1169.86&gt; 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grpSp>
        <p:nvGrpSpPr>
          <p:cNvPr id="128027" name="Group 27"/>
          <p:cNvGrpSpPr>
            <a:grpSpLocks/>
          </p:cNvGrpSpPr>
          <p:nvPr/>
        </p:nvGrpSpPr>
        <p:grpSpPr bwMode="auto">
          <a:xfrm>
            <a:off x="228600" y="2514600"/>
            <a:ext cx="8762370" cy="501904"/>
            <a:chOff x="532" y="11647"/>
            <a:chExt cx="6413" cy="494"/>
          </a:xfrm>
        </p:grpSpPr>
        <p:sp>
          <p:nvSpPr>
            <p:cNvPr id="128028" name="Zone de texte 2"/>
            <p:cNvSpPr txBox="1">
              <a:spLocks noChangeArrowheads="1"/>
            </p:cNvSpPr>
            <p:nvPr/>
          </p:nvSpPr>
          <p:spPr bwMode="auto">
            <a:xfrm>
              <a:off x="532" y="11661"/>
              <a:ext cx="1004"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i</a:t>
              </a:r>
              <a:r>
                <a:rPr kumimoji="0" lang="fr-FR" sz="2800" b="1" i="0" u="none" strike="noStrike" cap="none" normalizeH="0" baseline="-25000" dirty="0" smtClean="0">
                  <a:ln>
                    <a:noFill/>
                  </a:ln>
                  <a:solidFill>
                    <a:srgbClr val="FF0000"/>
                  </a:solidFill>
                  <a:effectLst/>
                  <a:latin typeface="Times New Roman" pitchFamily="18" charset="0"/>
                  <a:ea typeface="Arial" pitchFamily="34" charset="0"/>
                  <a:cs typeface="Times New Roman" pitchFamily="18" charset="0"/>
                </a:rPr>
                <a:t>1</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=20%</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128029" name="Flèche droite 426"/>
            <p:cNvSpPr>
              <a:spLocks noChangeArrowheads="1"/>
            </p:cNvSpPr>
            <p:nvPr/>
          </p:nvSpPr>
          <p:spPr bwMode="auto">
            <a:xfrm>
              <a:off x="1536" y="11811"/>
              <a:ext cx="360" cy="180"/>
            </a:xfrm>
            <a:prstGeom prst="rightArrow">
              <a:avLst>
                <a:gd name="adj1" fmla="val 50000"/>
                <a:gd name="adj2" fmla="val 50000"/>
              </a:avLst>
            </a:prstGeom>
            <a:solidFill>
              <a:srgbClr val="000000"/>
            </a:solidFill>
            <a:ln w="25400" algn="ctr">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sp>
          <p:nvSpPr>
            <p:cNvPr id="128030" name="Zone de texte 2"/>
            <p:cNvSpPr txBox="1">
              <a:spLocks noChangeArrowheads="1"/>
            </p:cNvSpPr>
            <p:nvPr/>
          </p:nvSpPr>
          <p:spPr bwMode="auto">
            <a:xfrm>
              <a:off x="1926" y="11647"/>
              <a:ext cx="5019"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1100(1-1.20</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-5</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)/0.20 -3000 =</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289.67&gt; 0 </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sp>
        <p:nvSpPr>
          <p:cNvPr id="37" name="Rectangle 36"/>
          <p:cNvSpPr/>
          <p:nvPr/>
        </p:nvSpPr>
        <p:spPr>
          <a:xfrm>
            <a:off x="838200" y="4038600"/>
            <a:ext cx="8001000" cy="523220"/>
          </a:xfrm>
          <a:prstGeom prst="rect">
            <a:avLst/>
          </a:prstGeom>
        </p:spPr>
        <p:txBody>
          <a:bodyPr wrap="square">
            <a:spAutoFit/>
          </a:bodyPr>
          <a:lstStyle/>
          <a:p>
            <a:pPr algn="r" rtl="1"/>
            <a:r>
              <a:rPr lang="ar-DZ" sz="2800" b="1" dirty="0" smtClean="0">
                <a:solidFill>
                  <a:schemeClr val="bg1"/>
                </a:solidFill>
              </a:rPr>
              <a:t>إذن معدل العائد الداخلي للمشروع </a:t>
            </a:r>
            <a:r>
              <a:rPr lang="fr-FR" sz="2800" b="1" dirty="0" smtClean="0">
                <a:solidFill>
                  <a:schemeClr val="bg1"/>
                </a:solidFill>
              </a:rPr>
              <a:t>A</a:t>
            </a:r>
            <a:r>
              <a:rPr lang="ar-DZ" sz="2800" b="1" dirty="0" smtClean="0">
                <a:solidFill>
                  <a:schemeClr val="bg1"/>
                </a:solidFill>
              </a:rPr>
              <a:t> يقع بين 20% </a:t>
            </a:r>
            <a:r>
              <a:rPr lang="ar-DZ" sz="2800" b="1" dirty="0" err="1" smtClean="0">
                <a:solidFill>
                  <a:schemeClr val="bg1"/>
                </a:solidFill>
              </a:rPr>
              <a:t>و</a:t>
            </a:r>
            <a:r>
              <a:rPr lang="ar-DZ" sz="2800" b="1" dirty="0" smtClean="0">
                <a:solidFill>
                  <a:schemeClr val="bg1"/>
                </a:solidFill>
              </a:rPr>
              <a:t> 25%:</a:t>
            </a:r>
            <a:endParaRPr lang="fr-FR" sz="2800" dirty="0">
              <a:solidFill>
                <a:schemeClr val="bg1"/>
              </a:solidFill>
            </a:endParaRPr>
          </a:p>
        </p:txBody>
      </p:sp>
      <p:grpSp>
        <p:nvGrpSpPr>
          <p:cNvPr id="128035" name="Group 35"/>
          <p:cNvGrpSpPr>
            <a:grpSpLocks/>
          </p:cNvGrpSpPr>
          <p:nvPr/>
        </p:nvGrpSpPr>
        <p:grpSpPr bwMode="auto">
          <a:xfrm>
            <a:off x="379185" y="4648200"/>
            <a:ext cx="6020784" cy="1143456"/>
            <a:chOff x="778" y="12207"/>
            <a:chExt cx="4047" cy="965"/>
          </a:xfrm>
        </p:grpSpPr>
        <p:sp>
          <p:nvSpPr>
            <p:cNvPr id="128036" name="Zone de texte 2"/>
            <p:cNvSpPr txBox="1">
              <a:spLocks noChangeArrowheads="1"/>
            </p:cNvSpPr>
            <p:nvPr/>
          </p:nvSpPr>
          <p:spPr bwMode="auto">
            <a:xfrm>
              <a:off x="778" y="12467"/>
              <a:ext cx="1178"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TIR</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A</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8037" name="Zone de texte 2"/>
            <p:cNvSpPr txBox="1">
              <a:spLocks noChangeArrowheads="1"/>
            </p:cNvSpPr>
            <p:nvPr/>
          </p:nvSpPr>
          <p:spPr bwMode="auto">
            <a:xfrm>
              <a:off x="2003" y="12207"/>
              <a:ext cx="1593"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289.67 (25-20)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8038" name="Zone de texte 2"/>
            <p:cNvSpPr txBox="1">
              <a:spLocks noChangeArrowheads="1"/>
            </p:cNvSpPr>
            <p:nvPr/>
          </p:nvSpPr>
          <p:spPr bwMode="auto">
            <a:xfrm>
              <a:off x="2003" y="12692"/>
              <a:ext cx="1798"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289.67 </a:t>
              </a:r>
              <a:r>
                <a:rPr lang="fr-FR" sz="2800" b="1" dirty="0" smtClean="0">
                  <a:solidFill>
                    <a:srgbClr val="FF0000"/>
                  </a:solidFill>
                  <a:latin typeface="Times New Roman" pitchFamily="18" charset="0"/>
                  <a:ea typeface="Arial" pitchFamily="34" charset="0"/>
                  <a:cs typeface="Times New Roman" pitchFamily="18" charset="0"/>
                </a:rPr>
                <a:t>–</a:t>
              </a:r>
              <a:r>
                <a:rPr lang="fr-FR" sz="2800" b="1" dirty="0" smtClean="0">
                  <a:solidFill>
                    <a:schemeClr val="bg1"/>
                  </a:solidFill>
                  <a:latin typeface="Times New Roman" pitchFamily="18" charset="0"/>
                  <a:ea typeface="Arial" pitchFamily="34" charset="0"/>
                  <a:cs typeface="Times New Roman" pitchFamily="18" charset="0"/>
                </a:rPr>
                <a:t>(</a:t>
              </a:r>
              <a:r>
                <a:rPr lang="fr-FR" sz="2800" b="1" dirty="0" smtClean="0">
                  <a:solidFill>
                    <a:srgbClr val="FF0000"/>
                  </a:solidFill>
                  <a:latin typeface="Times New Roman" pitchFamily="18" charset="0"/>
                  <a:ea typeface="Arial" pitchFamily="34" charset="0"/>
                  <a:cs typeface="Times New Roman" pitchFamily="18" charset="0"/>
                </a:rPr>
                <a:t>–</a:t>
              </a:r>
              <a:r>
                <a:rPr lang="fr-FR" sz="2800" b="1" dirty="0" smtClean="0">
                  <a:solidFill>
                    <a:schemeClr val="bg1"/>
                  </a:solidFill>
                  <a:latin typeface="Times New Roman" pitchFamily="18" charset="0"/>
                  <a:ea typeface="Arial" pitchFamily="34" charset="0"/>
                  <a:cs typeface="Times New Roman" pitchFamily="18" charset="0"/>
                </a:rPr>
                <a:t>41.79)</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8039" name="Connecteur droit 435"/>
            <p:cNvSpPr>
              <a:spLocks noChangeShapeType="1"/>
            </p:cNvSpPr>
            <p:nvPr/>
          </p:nvSpPr>
          <p:spPr bwMode="auto">
            <a:xfrm flipH="1">
              <a:off x="2003" y="12692"/>
              <a:ext cx="1829"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sp>
          <p:nvSpPr>
            <p:cNvPr id="128040" name="Zone de texte 2"/>
            <p:cNvSpPr txBox="1">
              <a:spLocks noChangeArrowheads="1"/>
            </p:cNvSpPr>
            <p:nvPr/>
          </p:nvSpPr>
          <p:spPr bwMode="auto">
            <a:xfrm>
              <a:off x="3698" y="12452"/>
              <a:ext cx="1127"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kumimoji="0" lang="fr-FR" sz="2800" b="1" i="0" u="none" strike="noStrike" cap="none" normalizeH="0" baseline="0" dirty="0" smtClean="0">
                  <a:ln>
                    <a:noFill/>
                  </a:ln>
                  <a:solidFill>
                    <a:srgbClr val="C00000"/>
                  </a:solidFill>
                  <a:effectLst/>
                  <a:latin typeface="Times New Roman" pitchFamily="18" charset="0"/>
                  <a:ea typeface="Arial" pitchFamily="34" charset="0"/>
                  <a:cs typeface="Times New Roman" pitchFamily="18" charset="0"/>
                </a:rPr>
                <a:t>24.37%</a:t>
              </a:r>
              <a:endParaRPr kumimoji="0" lang="fr-FR" sz="2800" b="0" i="0" u="none" strike="noStrike" cap="none" normalizeH="0" baseline="0" dirty="0" smtClean="0">
                <a:ln>
                  <a:noFill/>
                </a:ln>
                <a:solidFill>
                  <a:srgbClr val="C00000"/>
                </a:solidFill>
                <a:effectLst/>
                <a:latin typeface="Times New Roman" pitchFamily="18" charset="0"/>
                <a:cs typeface="Times New Roman" pitchFamily="18" charset="0"/>
              </a:endParaRPr>
            </a:p>
          </p:txBody>
        </p:sp>
      </p:grpSp>
      <p:sp>
        <p:nvSpPr>
          <p:cNvPr id="44" name="Rectangle 43"/>
          <p:cNvSpPr/>
          <p:nvPr/>
        </p:nvSpPr>
        <p:spPr>
          <a:xfrm>
            <a:off x="3110633" y="6019800"/>
            <a:ext cx="5644494" cy="523220"/>
          </a:xfrm>
          <a:prstGeom prst="rect">
            <a:avLst/>
          </a:prstGeom>
        </p:spPr>
        <p:txBody>
          <a:bodyPr wrap="none">
            <a:spAutoFit/>
          </a:bodyPr>
          <a:lstStyle/>
          <a:p>
            <a:pPr algn="r" rtl="1"/>
            <a:r>
              <a:rPr lang="ar-DZ" sz="2800" b="1" dirty="0" smtClean="0">
                <a:solidFill>
                  <a:schemeClr val="bg1"/>
                </a:solidFill>
              </a:rPr>
              <a:t>بما أن : </a:t>
            </a:r>
            <a:r>
              <a:rPr lang="fr-FR" sz="2800" b="1" dirty="0" smtClean="0">
                <a:solidFill>
                  <a:schemeClr val="bg1"/>
                </a:solidFill>
              </a:rPr>
              <a:t>TIR</a:t>
            </a:r>
            <a:r>
              <a:rPr lang="fr-FR" sz="2800" b="1" baseline="-25000" dirty="0" smtClean="0">
                <a:solidFill>
                  <a:schemeClr val="bg1"/>
                </a:solidFill>
              </a:rPr>
              <a:t>A </a:t>
            </a:r>
            <a:r>
              <a:rPr lang="fr-FR" sz="2800" b="1" dirty="0" smtClean="0">
                <a:solidFill>
                  <a:schemeClr val="bg1"/>
                </a:solidFill>
              </a:rPr>
              <a:t>&gt; 10%</a:t>
            </a:r>
            <a:r>
              <a:rPr lang="ar-DZ" sz="2800" b="1" dirty="0" smtClean="0">
                <a:solidFill>
                  <a:schemeClr val="bg1"/>
                </a:solidFill>
              </a:rPr>
              <a:t>، فالمشروع </a:t>
            </a:r>
            <a:r>
              <a:rPr lang="fr-FR" sz="2800" b="1" dirty="0" smtClean="0">
                <a:solidFill>
                  <a:schemeClr val="bg1"/>
                </a:solidFill>
              </a:rPr>
              <a:t>A</a:t>
            </a:r>
            <a:r>
              <a:rPr lang="ar-DZ" sz="2800" b="1" dirty="0" smtClean="0">
                <a:solidFill>
                  <a:schemeClr val="bg1"/>
                </a:solidFill>
              </a:rPr>
              <a:t> مقبول.</a:t>
            </a:r>
            <a:endParaRPr lang="fr-FR" sz="2800" dirty="0">
              <a:solidFill>
                <a:schemeClr val="bg1"/>
              </a:solidFill>
            </a:endParaRPr>
          </a:p>
        </p:txBody>
      </p:sp>
      <p:grpSp>
        <p:nvGrpSpPr>
          <p:cNvPr id="29" name="Groupe 28"/>
          <p:cNvGrpSpPr/>
          <p:nvPr/>
        </p:nvGrpSpPr>
        <p:grpSpPr>
          <a:xfrm>
            <a:off x="228600" y="1676400"/>
            <a:ext cx="8771739" cy="537437"/>
            <a:chOff x="228600" y="1676400"/>
            <a:chExt cx="8771739" cy="537437"/>
          </a:xfrm>
        </p:grpSpPr>
        <p:grpSp>
          <p:nvGrpSpPr>
            <p:cNvPr id="128023" name="Group 23"/>
            <p:cNvGrpSpPr>
              <a:grpSpLocks/>
            </p:cNvGrpSpPr>
            <p:nvPr/>
          </p:nvGrpSpPr>
          <p:grpSpPr bwMode="auto">
            <a:xfrm>
              <a:off x="228600" y="1676400"/>
              <a:ext cx="8771739" cy="537437"/>
              <a:chOff x="593" y="11337"/>
              <a:chExt cx="6228" cy="355"/>
            </a:xfrm>
          </p:grpSpPr>
          <p:sp>
            <p:nvSpPr>
              <p:cNvPr id="128024" name="Zone de texte 2"/>
              <p:cNvSpPr txBox="1">
                <a:spLocks noChangeArrowheads="1"/>
              </p:cNvSpPr>
              <p:nvPr/>
            </p:nvSpPr>
            <p:spPr bwMode="auto">
              <a:xfrm>
                <a:off x="593" y="11337"/>
                <a:ext cx="920" cy="35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i=15%</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8026" name="Zone de texte 2"/>
              <p:cNvSpPr txBox="1">
                <a:spLocks noChangeArrowheads="1"/>
              </p:cNvSpPr>
              <p:nvPr/>
            </p:nvSpPr>
            <p:spPr bwMode="auto">
              <a:xfrm>
                <a:off x="1946" y="11339"/>
                <a:ext cx="4875" cy="35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 1100(1-1.15</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-5</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)/0.15 -3000 =687.37 &gt;0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28" name="Flèche droite 414"/>
            <p:cNvSpPr>
              <a:spLocks noChangeArrowheads="1"/>
            </p:cNvSpPr>
            <p:nvPr/>
          </p:nvSpPr>
          <p:spPr bwMode="auto">
            <a:xfrm>
              <a:off x="1582992" y="1905000"/>
              <a:ext cx="488402" cy="156882"/>
            </a:xfrm>
            <a:prstGeom prst="rightArrow">
              <a:avLst>
                <a:gd name="adj1" fmla="val 50000"/>
                <a:gd name="adj2" fmla="val 50000"/>
              </a:avLst>
            </a:prstGeom>
            <a:solidFill>
              <a:srgbClr val="000000"/>
            </a:solidFill>
            <a:ln w="25400" algn="ctr">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grpSp>
      <p:grpSp>
        <p:nvGrpSpPr>
          <p:cNvPr id="31" name="Groupe 30"/>
          <p:cNvGrpSpPr/>
          <p:nvPr/>
        </p:nvGrpSpPr>
        <p:grpSpPr>
          <a:xfrm>
            <a:off x="228600" y="3276600"/>
            <a:ext cx="8915400" cy="533400"/>
            <a:chOff x="228600" y="3276600"/>
            <a:chExt cx="8915400" cy="533400"/>
          </a:xfrm>
        </p:grpSpPr>
        <p:grpSp>
          <p:nvGrpSpPr>
            <p:cNvPr id="128031" name="Group 31"/>
            <p:cNvGrpSpPr>
              <a:grpSpLocks/>
            </p:cNvGrpSpPr>
            <p:nvPr/>
          </p:nvGrpSpPr>
          <p:grpSpPr bwMode="auto">
            <a:xfrm>
              <a:off x="228600" y="3276600"/>
              <a:ext cx="8915400" cy="533400"/>
              <a:chOff x="592" y="11958"/>
              <a:chExt cx="6631" cy="490"/>
            </a:xfrm>
          </p:grpSpPr>
          <p:sp>
            <p:nvSpPr>
              <p:cNvPr id="128032" name="Zone de texte 2"/>
              <p:cNvSpPr txBox="1">
                <a:spLocks noChangeArrowheads="1"/>
              </p:cNvSpPr>
              <p:nvPr/>
            </p:nvSpPr>
            <p:spPr bwMode="auto">
              <a:xfrm>
                <a:off x="592" y="11958"/>
                <a:ext cx="1020" cy="49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lang="fr-FR" sz="2800" b="1" dirty="0" smtClean="0">
                    <a:solidFill>
                      <a:srgbClr val="FF0000"/>
                    </a:solidFill>
                    <a:latin typeface="Times New Roman" pitchFamily="18" charset="0"/>
                    <a:ea typeface="Arial" pitchFamily="34" charset="0"/>
                    <a:cs typeface="Times New Roman" pitchFamily="18" charset="0"/>
                  </a:rPr>
                  <a:t>i</a:t>
                </a:r>
                <a:r>
                  <a:rPr kumimoji="0" lang="fr-FR" sz="2800" b="1" i="0" u="none" strike="noStrike" cap="none" normalizeH="0" baseline="-25000" dirty="0" smtClean="0">
                    <a:ln>
                      <a:noFill/>
                    </a:ln>
                    <a:solidFill>
                      <a:srgbClr val="FF0000"/>
                    </a:solidFill>
                    <a:effectLst/>
                    <a:latin typeface="Times New Roman" pitchFamily="18" charset="0"/>
                    <a:ea typeface="Arial" pitchFamily="34" charset="0"/>
                    <a:cs typeface="Times New Roman" pitchFamily="18" charset="0"/>
                  </a:rPr>
                  <a:t>2</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=25%</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128034" name="Zone de texte 2"/>
              <p:cNvSpPr txBox="1">
                <a:spLocks noChangeArrowheads="1"/>
              </p:cNvSpPr>
              <p:nvPr/>
            </p:nvSpPr>
            <p:spPr bwMode="auto">
              <a:xfrm>
                <a:off x="2009" y="11973"/>
                <a:ext cx="5214" cy="47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2</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1100(1-1.25</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-5</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)/0.25 -3000 = </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- 41.79 &lt; 0 </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sp>
          <p:nvSpPr>
            <p:cNvPr id="30" name="Flèche droite 414"/>
            <p:cNvSpPr>
              <a:spLocks noChangeArrowheads="1"/>
            </p:cNvSpPr>
            <p:nvPr/>
          </p:nvSpPr>
          <p:spPr bwMode="auto">
            <a:xfrm>
              <a:off x="1600200" y="3505200"/>
              <a:ext cx="488402" cy="156882"/>
            </a:xfrm>
            <a:prstGeom prst="rightArrow">
              <a:avLst>
                <a:gd name="adj1" fmla="val 50000"/>
                <a:gd name="adj2" fmla="val 50000"/>
              </a:avLst>
            </a:prstGeom>
            <a:solidFill>
              <a:srgbClr val="000000"/>
            </a:solidFill>
            <a:ln w="25400" algn="ctr">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gr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838200"/>
            <a:ext cx="8382000" cy="954107"/>
          </a:xfrm>
          <a:prstGeom prst="rect">
            <a:avLst/>
          </a:prstGeom>
        </p:spPr>
        <p:txBody>
          <a:bodyPr wrap="square">
            <a:spAutoFit/>
          </a:bodyPr>
          <a:lstStyle/>
          <a:p>
            <a:pPr algn="just" rtl="1"/>
            <a:r>
              <a:rPr lang="ar-DZ" sz="2800" b="1" dirty="0" smtClean="0">
                <a:solidFill>
                  <a:schemeClr val="bg1"/>
                </a:solidFill>
              </a:rPr>
              <a:t>   بما أن التدفقات غير منتظمة، لذا لا يمكن استعمال الجداول المالية، وإنما نستعمل فقط الطريقة الحسابية</a:t>
            </a:r>
            <a:endParaRPr lang="fr-FR" sz="2800" dirty="0">
              <a:solidFill>
                <a:schemeClr val="bg1"/>
              </a:solidFill>
            </a:endParaRPr>
          </a:p>
        </p:txBody>
      </p:sp>
      <p:sp>
        <p:nvSpPr>
          <p:cNvPr id="5" name="Rectangle 4"/>
          <p:cNvSpPr/>
          <p:nvPr/>
        </p:nvSpPr>
        <p:spPr>
          <a:xfrm>
            <a:off x="6629400" y="304800"/>
            <a:ext cx="1890261" cy="584775"/>
          </a:xfrm>
          <a:prstGeom prst="rect">
            <a:avLst/>
          </a:prstGeom>
        </p:spPr>
        <p:txBody>
          <a:bodyPr wrap="none">
            <a:spAutoFit/>
          </a:bodyPr>
          <a:lstStyle/>
          <a:p>
            <a:pPr algn="r" rtl="1"/>
            <a:r>
              <a:rPr lang="ar-DZ" sz="3200" b="1" dirty="0" smtClean="0">
                <a:solidFill>
                  <a:srgbClr val="FF0000"/>
                </a:solidFill>
              </a:rPr>
              <a:t>المشروع </a:t>
            </a:r>
            <a:r>
              <a:rPr lang="fr-FR" sz="3200" b="1" dirty="0" smtClean="0">
                <a:solidFill>
                  <a:srgbClr val="FF0000"/>
                </a:solidFill>
              </a:rPr>
              <a:t>B</a:t>
            </a:r>
            <a:r>
              <a:rPr lang="ar-DZ" sz="3200" b="1" dirty="0" smtClean="0">
                <a:solidFill>
                  <a:srgbClr val="FF0000"/>
                </a:solidFill>
              </a:rPr>
              <a:t>:</a:t>
            </a:r>
            <a:endParaRPr lang="fr-FR" sz="3200" dirty="0">
              <a:solidFill>
                <a:srgbClr val="FF0000"/>
              </a:solidFill>
            </a:endParaRPr>
          </a:p>
        </p:txBody>
      </p:sp>
      <p:grpSp>
        <p:nvGrpSpPr>
          <p:cNvPr id="1026" name="Group 2"/>
          <p:cNvGrpSpPr>
            <a:grpSpLocks/>
          </p:cNvGrpSpPr>
          <p:nvPr/>
        </p:nvGrpSpPr>
        <p:grpSpPr bwMode="auto">
          <a:xfrm>
            <a:off x="76200" y="1828800"/>
            <a:ext cx="3581515" cy="380813"/>
            <a:chOff x="471" y="13449"/>
            <a:chExt cx="4245" cy="506"/>
          </a:xfrm>
          <a:solidFill>
            <a:srgbClr val="FFC000"/>
          </a:solidFill>
        </p:grpSpPr>
        <p:sp>
          <p:nvSpPr>
            <p:cNvPr id="1027" name="Zone de texte 2"/>
            <p:cNvSpPr txBox="1">
              <a:spLocks noChangeArrowheads="1"/>
            </p:cNvSpPr>
            <p:nvPr/>
          </p:nvSpPr>
          <p:spPr bwMode="auto">
            <a:xfrm>
              <a:off x="471" y="13449"/>
              <a:ext cx="1264" cy="506"/>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i=10%</a:t>
              </a:r>
              <a:endParaRPr kumimoji="0" lang="fr-FR" sz="2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29" name="Zone de texte 2"/>
            <p:cNvSpPr txBox="1">
              <a:spLocks noChangeArrowheads="1"/>
            </p:cNvSpPr>
            <p:nvPr/>
          </p:nvSpPr>
          <p:spPr bwMode="auto">
            <a:xfrm>
              <a:off x="1736" y="13449"/>
              <a:ext cx="2980" cy="506"/>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200" b="1" i="0" u="none" strike="noStrike" cap="none" normalizeH="0" dirty="0" smtClean="0">
                  <a:ln>
                    <a:noFill/>
                  </a:ln>
                  <a:solidFill>
                    <a:schemeClr val="bg1"/>
                  </a:solidFill>
                  <a:effectLst/>
                  <a:latin typeface="Times New Roman" pitchFamily="18" charset="0"/>
                  <a:ea typeface="Arial" pitchFamily="34" charset="0"/>
                  <a:cs typeface="Times New Roman" pitchFamily="18" charset="0"/>
                </a:rPr>
                <a:t> </a:t>
              </a: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1528.21 &gt;0</a:t>
              </a:r>
              <a:endParaRPr kumimoji="0" lang="fr-FR" sz="22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grpSp>
        <p:nvGrpSpPr>
          <p:cNvPr id="42" name="Groupe 41"/>
          <p:cNvGrpSpPr/>
          <p:nvPr/>
        </p:nvGrpSpPr>
        <p:grpSpPr>
          <a:xfrm>
            <a:off x="0" y="2544096"/>
            <a:ext cx="9124332" cy="1349029"/>
            <a:chOff x="0" y="2971800"/>
            <a:chExt cx="9124332" cy="1349029"/>
          </a:xfrm>
        </p:grpSpPr>
        <p:grpSp>
          <p:nvGrpSpPr>
            <p:cNvPr id="38" name="Groupe 37"/>
            <p:cNvGrpSpPr/>
            <p:nvPr/>
          </p:nvGrpSpPr>
          <p:grpSpPr>
            <a:xfrm>
              <a:off x="1275732" y="2971800"/>
              <a:ext cx="7848600" cy="838200"/>
              <a:chOff x="0" y="3352800"/>
              <a:chExt cx="7848600" cy="838200"/>
            </a:xfrm>
          </p:grpSpPr>
          <p:grpSp>
            <p:nvGrpSpPr>
              <p:cNvPr id="34" name="Groupe 33"/>
              <p:cNvGrpSpPr/>
              <p:nvPr/>
            </p:nvGrpSpPr>
            <p:grpSpPr>
              <a:xfrm>
                <a:off x="0" y="3352800"/>
                <a:ext cx="7848600" cy="838200"/>
                <a:chOff x="1388808" y="3325153"/>
                <a:chExt cx="7848600" cy="838200"/>
              </a:xfrm>
              <a:solidFill>
                <a:srgbClr val="FFFF00"/>
              </a:solidFill>
            </p:grpSpPr>
            <p:sp>
              <p:nvSpPr>
                <p:cNvPr id="10" name="Zone de texte 2"/>
                <p:cNvSpPr txBox="1">
                  <a:spLocks noChangeArrowheads="1"/>
                </p:cNvSpPr>
                <p:nvPr/>
              </p:nvSpPr>
              <p:spPr bwMode="auto">
                <a:xfrm>
                  <a:off x="2286000" y="3733800"/>
                  <a:ext cx="855408" cy="429553"/>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fr-FR" sz="2200" b="1" dirty="0" smtClean="0">
                      <a:solidFill>
                        <a:schemeClr val="bg1"/>
                      </a:solidFill>
                      <a:latin typeface="Times New Roman" pitchFamily="18" charset="0"/>
                      <a:ea typeface="Arial" pitchFamily="34" charset="0"/>
                      <a:cs typeface="Times New Roman" pitchFamily="18" charset="0"/>
                    </a:rPr>
                    <a:t>1.1</a:t>
                  </a:r>
                  <a:r>
                    <a:rPr lang="ar-DZ" sz="2200" b="1" dirty="0" smtClean="0">
                      <a:solidFill>
                        <a:schemeClr val="bg1"/>
                      </a:solidFill>
                      <a:latin typeface="Times New Roman" pitchFamily="18" charset="0"/>
                      <a:ea typeface="Arial" pitchFamily="34" charset="0"/>
                      <a:cs typeface="Times New Roman" pitchFamily="18" charset="0"/>
                    </a:rPr>
                    <a:t>5</a:t>
                  </a:r>
                  <a:r>
                    <a:rPr lang="fr-FR" sz="2200" b="1" baseline="30000" dirty="0" smtClean="0">
                      <a:solidFill>
                        <a:schemeClr val="bg1"/>
                      </a:solidFill>
                      <a:latin typeface="Times New Roman" pitchFamily="18" charset="0"/>
                      <a:ea typeface="Arial" pitchFamily="34" charset="0"/>
                      <a:cs typeface="Times New Roman" pitchFamily="18" charset="0"/>
                    </a:rPr>
                    <a:t>1</a:t>
                  </a: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1" name="Zone de texte 2"/>
                <p:cNvSpPr txBox="1">
                  <a:spLocks noChangeArrowheads="1"/>
                </p:cNvSpPr>
                <p:nvPr/>
              </p:nvSpPr>
              <p:spPr bwMode="auto">
                <a:xfrm>
                  <a:off x="2285999" y="3325153"/>
                  <a:ext cx="855409" cy="376111"/>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300</a:t>
                  </a:r>
                  <a:endPar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 name="Zone de texte 2"/>
                <p:cNvSpPr txBox="1">
                  <a:spLocks noChangeArrowheads="1"/>
                </p:cNvSpPr>
                <p:nvPr/>
              </p:nvSpPr>
              <p:spPr bwMode="auto">
                <a:xfrm>
                  <a:off x="3217609" y="3463190"/>
                  <a:ext cx="228600" cy="395363"/>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ar-DZ" sz="2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a:t>
                  </a:r>
                  <a:endParaRPr kumimoji="0" lang="fr-FR" sz="2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endParaRPr>
                </a:p>
              </p:txBody>
            </p:sp>
            <p:cxnSp>
              <p:nvCxnSpPr>
                <p:cNvPr id="14" name="Connecteur droit 13"/>
                <p:cNvCxnSpPr/>
                <p:nvPr/>
              </p:nvCxnSpPr>
              <p:spPr>
                <a:xfrm>
                  <a:off x="2286000" y="3733800"/>
                  <a:ext cx="914400" cy="1588"/>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Zone de texte 2"/>
                <p:cNvSpPr txBox="1">
                  <a:spLocks noChangeArrowheads="1"/>
                </p:cNvSpPr>
                <p:nvPr/>
              </p:nvSpPr>
              <p:spPr bwMode="auto">
                <a:xfrm>
                  <a:off x="3522408" y="3738720"/>
                  <a:ext cx="855409" cy="424633"/>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fr-FR" sz="2200" b="1" dirty="0" smtClean="0">
                      <a:solidFill>
                        <a:schemeClr val="bg1"/>
                      </a:solidFill>
                      <a:latin typeface="Times New Roman" pitchFamily="18" charset="0"/>
                      <a:ea typeface="Arial" pitchFamily="34" charset="0"/>
                      <a:cs typeface="Times New Roman" pitchFamily="18" charset="0"/>
                    </a:rPr>
                    <a:t>1.1</a:t>
                  </a:r>
                  <a:r>
                    <a:rPr lang="ar-DZ" sz="2200" b="1" dirty="0" smtClean="0">
                      <a:solidFill>
                        <a:schemeClr val="bg1"/>
                      </a:solidFill>
                      <a:latin typeface="Times New Roman" pitchFamily="18" charset="0"/>
                      <a:ea typeface="Arial" pitchFamily="34" charset="0"/>
                      <a:cs typeface="Times New Roman" pitchFamily="18" charset="0"/>
                    </a:rPr>
                    <a:t>5</a:t>
                  </a:r>
                  <a:r>
                    <a:rPr lang="ar-DZ" sz="2200" b="1" baseline="30000" dirty="0" smtClean="0">
                      <a:solidFill>
                        <a:schemeClr val="bg1"/>
                      </a:solidFill>
                      <a:latin typeface="Times New Roman" pitchFamily="18" charset="0"/>
                      <a:ea typeface="Arial" pitchFamily="34" charset="0"/>
                      <a:cs typeface="Times New Roman" pitchFamily="18" charset="0"/>
                    </a:rPr>
                    <a:t>2</a:t>
                  </a: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8" name="Zone de texte 2"/>
                <p:cNvSpPr txBox="1">
                  <a:spLocks noChangeArrowheads="1"/>
                </p:cNvSpPr>
                <p:nvPr/>
              </p:nvSpPr>
              <p:spPr bwMode="auto">
                <a:xfrm>
                  <a:off x="4436808" y="3468110"/>
                  <a:ext cx="297432" cy="390443"/>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ar-DZ" sz="2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a:t>
                  </a:r>
                  <a:endParaRPr kumimoji="0" lang="fr-FR" sz="2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endParaRPr>
                </a:p>
              </p:txBody>
            </p:sp>
            <p:cxnSp>
              <p:nvCxnSpPr>
                <p:cNvPr id="19" name="Connecteur droit 18"/>
                <p:cNvCxnSpPr/>
                <p:nvPr/>
              </p:nvCxnSpPr>
              <p:spPr>
                <a:xfrm>
                  <a:off x="3512580" y="3704304"/>
                  <a:ext cx="914400" cy="1588"/>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Zone de texte 2"/>
                <p:cNvSpPr txBox="1">
                  <a:spLocks noChangeArrowheads="1"/>
                </p:cNvSpPr>
                <p:nvPr/>
              </p:nvSpPr>
              <p:spPr bwMode="auto">
                <a:xfrm>
                  <a:off x="4724400" y="3739047"/>
                  <a:ext cx="855409" cy="424306"/>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fr-FR" sz="2200" b="1" dirty="0" smtClean="0">
                      <a:solidFill>
                        <a:schemeClr val="bg1"/>
                      </a:solidFill>
                      <a:latin typeface="Times New Roman" pitchFamily="18" charset="0"/>
                      <a:ea typeface="Arial" pitchFamily="34" charset="0"/>
                      <a:cs typeface="Times New Roman" pitchFamily="18" charset="0"/>
                    </a:rPr>
                    <a:t>1.1</a:t>
                  </a:r>
                  <a:r>
                    <a:rPr lang="ar-DZ" sz="2200" b="1" dirty="0" smtClean="0">
                      <a:solidFill>
                        <a:schemeClr val="bg1"/>
                      </a:solidFill>
                      <a:latin typeface="Times New Roman" pitchFamily="18" charset="0"/>
                      <a:ea typeface="Arial" pitchFamily="34" charset="0"/>
                      <a:cs typeface="Times New Roman" pitchFamily="18" charset="0"/>
                    </a:rPr>
                    <a:t>5</a:t>
                  </a:r>
                  <a:r>
                    <a:rPr lang="ar-DZ" sz="2200" b="1" baseline="30000" dirty="0" smtClean="0">
                      <a:solidFill>
                        <a:schemeClr val="bg1"/>
                      </a:solidFill>
                      <a:latin typeface="Times New Roman" pitchFamily="18" charset="0"/>
                      <a:ea typeface="Arial" pitchFamily="34" charset="0"/>
                      <a:cs typeface="Times New Roman" pitchFamily="18" charset="0"/>
                    </a:rPr>
                    <a:t>3</a:t>
                  </a: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1" name="Zone de texte 2"/>
                <p:cNvSpPr txBox="1">
                  <a:spLocks noChangeArrowheads="1"/>
                </p:cNvSpPr>
                <p:nvPr/>
              </p:nvSpPr>
              <p:spPr bwMode="auto">
                <a:xfrm>
                  <a:off x="4798140" y="3325153"/>
                  <a:ext cx="703010" cy="381358"/>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lang="ar-DZ" sz="2200" b="1" dirty="0" smtClean="0">
                      <a:solidFill>
                        <a:schemeClr val="bg1"/>
                      </a:solidFill>
                      <a:latin typeface="Times New Roman" pitchFamily="18" charset="0"/>
                      <a:cs typeface="Times New Roman" pitchFamily="18" charset="0"/>
                    </a:rPr>
                    <a:t>800</a:t>
                  </a: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2" name="Zone de texte 2"/>
                <p:cNvSpPr txBox="1">
                  <a:spLocks noChangeArrowheads="1"/>
                </p:cNvSpPr>
                <p:nvPr/>
              </p:nvSpPr>
              <p:spPr bwMode="auto">
                <a:xfrm>
                  <a:off x="5577348" y="3477553"/>
                  <a:ext cx="290052" cy="390116"/>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ar-DZ" sz="2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a:t>
                  </a:r>
                  <a:endParaRPr kumimoji="0" lang="fr-FR" sz="2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endParaRPr>
                </a:p>
              </p:txBody>
            </p:sp>
            <p:cxnSp>
              <p:nvCxnSpPr>
                <p:cNvPr id="23" name="Connecteur droit 22"/>
                <p:cNvCxnSpPr/>
                <p:nvPr/>
              </p:nvCxnSpPr>
              <p:spPr>
                <a:xfrm>
                  <a:off x="4800600" y="3706153"/>
                  <a:ext cx="685800" cy="1588"/>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24" name="Zone de texte 2"/>
                <p:cNvSpPr txBox="1">
                  <a:spLocks noChangeArrowheads="1"/>
                </p:cNvSpPr>
                <p:nvPr/>
              </p:nvSpPr>
              <p:spPr bwMode="auto">
                <a:xfrm>
                  <a:off x="5887068" y="3724299"/>
                  <a:ext cx="931609" cy="439054"/>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fr-FR" sz="2200" b="1" dirty="0" smtClean="0">
                      <a:solidFill>
                        <a:schemeClr val="bg1"/>
                      </a:solidFill>
                      <a:latin typeface="Times New Roman" pitchFamily="18" charset="0"/>
                      <a:ea typeface="Arial" pitchFamily="34" charset="0"/>
                      <a:cs typeface="Times New Roman" pitchFamily="18" charset="0"/>
                    </a:rPr>
                    <a:t>1.1</a:t>
                  </a:r>
                  <a:r>
                    <a:rPr lang="ar-DZ" sz="2200" b="1" dirty="0" smtClean="0">
                      <a:solidFill>
                        <a:schemeClr val="bg1"/>
                      </a:solidFill>
                      <a:latin typeface="Times New Roman" pitchFamily="18" charset="0"/>
                      <a:ea typeface="Arial" pitchFamily="34" charset="0"/>
                      <a:cs typeface="Times New Roman" pitchFamily="18" charset="0"/>
                    </a:rPr>
                    <a:t>5</a:t>
                  </a:r>
                  <a:r>
                    <a:rPr lang="ar-DZ" sz="2200" b="1" baseline="30000" dirty="0" smtClean="0">
                      <a:solidFill>
                        <a:schemeClr val="bg1"/>
                      </a:solidFill>
                      <a:latin typeface="Times New Roman" pitchFamily="18" charset="0"/>
                      <a:ea typeface="Arial" pitchFamily="34" charset="0"/>
                      <a:cs typeface="Times New Roman" pitchFamily="18" charset="0"/>
                    </a:rPr>
                    <a:t>4</a:t>
                  </a: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5" name="Zone de texte 2"/>
                <p:cNvSpPr txBox="1">
                  <a:spLocks noChangeArrowheads="1"/>
                </p:cNvSpPr>
                <p:nvPr/>
              </p:nvSpPr>
              <p:spPr bwMode="auto">
                <a:xfrm>
                  <a:off x="5901816" y="3325153"/>
                  <a:ext cx="855410" cy="36661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2200</a:t>
                  </a:r>
                  <a:endPar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6" name="Zone de texte 2"/>
                <p:cNvSpPr txBox="1">
                  <a:spLocks noChangeArrowheads="1"/>
                </p:cNvSpPr>
                <p:nvPr/>
              </p:nvSpPr>
              <p:spPr bwMode="auto">
                <a:xfrm>
                  <a:off x="6850633" y="3429000"/>
                  <a:ext cx="304800" cy="429553"/>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ar-DZ" sz="2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a:t>
                  </a:r>
                  <a:endParaRPr kumimoji="0" lang="fr-FR" sz="2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endParaRPr>
                </a:p>
              </p:txBody>
            </p:sp>
            <p:cxnSp>
              <p:nvCxnSpPr>
                <p:cNvPr id="27" name="Connecteur droit 26"/>
                <p:cNvCxnSpPr/>
                <p:nvPr/>
              </p:nvCxnSpPr>
              <p:spPr>
                <a:xfrm>
                  <a:off x="5919025" y="3719379"/>
                  <a:ext cx="914400" cy="1588"/>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28" name="Zone de texte 2"/>
                <p:cNvSpPr txBox="1">
                  <a:spLocks noChangeArrowheads="1"/>
                </p:cNvSpPr>
                <p:nvPr/>
              </p:nvSpPr>
              <p:spPr bwMode="auto">
                <a:xfrm>
                  <a:off x="7187388" y="3711400"/>
                  <a:ext cx="931609" cy="451953"/>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fr-FR" sz="2200" b="1" dirty="0" smtClean="0">
                      <a:solidFill>
                        <a:schemeClr val="bg1"/>
                      </a:solidFill>
                      <a:latin typeface="Times New Roman" pitchFamily="18" charset="0"/>
                      <a:ea typeface="Arial" pitchFamily="34" charset="0"/>
                      <a:cs typeface="Times New Roman" pitchFamily="18" charset="0"/>
                    </a:rPr>
                    <a:t>1.1</a:t>
                  </a:r>
                  <a:r>
                    <a:rPr lang="ar-DZ" sz="2200" b="1" dirty="0" smtClean="0">
                      <a:solidFill>
                        <a:schemeClr val="bg1"/>
                      </a:solidFill>
                      <a:latin typeface="Times New Roman" pitchFamily="18" charset="0"/>
                      <a:ea typeface="Arial" pitchFamily="34" charset="0"/>
                      <a:cs typeface="Times New Roman" pitchFamily="18" charset="0"/>
                    </a:rPr>
                    <a:t>5</a:t>
                  </a:r>
                  <a:r>
                    <a:rPr lang="ar-DZ" sz="2200" b="1" baseline="30000" dirty="0" smtClean="0">
                      <a:solidFill>
                        <a:schemeClr val="bg1"/>
                      </a:solidFill>
                      <a:latin typeface="Times New Roman" pitchFamily="18" charset="0"/>
                      <a:ea typeface="Arial" pitchFamily="34" charset="0"/>
                      <a:cs typeface="Times New Roman" pitchFamily="18" charset="0"/>
                    </a:rPr>
                    <a:t>5</a:t>
                  </a: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9" name="Zone de texte 2"/>
                <p:cNvSpPr txBox="1">
                  <a:spLocks noChangeArrowheads="1"/>
                </p:cNvSpPr>
                <p:nvPr/>
              </p:nvSpPr>
              <p:spPr bwMode="auto">
                <a:xfrm>
                  <a:off x="7187388" y="3325153"/>
                  <a:ext cx="931610" cy="353711"/>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2800</a:t>
                  </a:r>
                  <a:endPar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31" name="Connecteur droit 30"/>
                <p:cNvCxnSpPr/>
                <p:nvPr/>
              </p:nvCxnSpPr>
              <p:spPr>
                <a:xfrm>
                  <a:off x="7219345" y="3706480"/>
                  <a:ext cx="914400" cy="1588"/>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1388808" y="3505200"/>
                  <a:ext cx="919354" cy="430887"/>
                </a:xfrm>
                <a:prstGeom prst="rect">
                  <a:avLst/>
                </a:prstGeom>
                <a:grpFill/>
              </p:spPr>
              <p:txBody>
                <a:bodyPr wrap="none">
                  <a:spAutoFit/>
                </a:bodyPr>
                <a:lstStyle/>
                <a:p>
                  <a:r>
                    <a:rPr lang="fr-FR" sz="2200" b="1" dirty="0" smtClean="0">
                      <a:solidFill>
                        <a:schemeClr val="bg1"/>
                      </a:solidFill>
                      <a:latin typeface="Times New Roman" pitchFamily="18" charset="0"/>
                      <a:ea typeface="Arial" pitchFamily="34" charset="0"/>
                      <a:cs typeface="Times New Roman" pitchFamily="18" charset="0"/>
                    </a:rPr>
                    <a:t>VAN=</a:t>
                  </a:r>
                  <a:endParaRPr lang="fr-FR" sz="2200" dirty="0"/>
                </a:p>
              </p:txBody>
            </p:sp>
            <p:sp>
              <p:nvSpPr>
                <p:cNvPr id="33" name="Zone de texte 2"/>
                <p:cNvSpPr txBox="1">
                  <a:spLocks noChangeArrowheads="1"/>
                </p:cNvSpPr>
                <p:nvPr/>
              </p:nvSpPr>
              <p:spPr bwMode="auto">
                <a:xfrm>
                  <a:off x="8173068" y="3456289"/>
                  <a:ext cx="1064340" cy="506111"/>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lang="fr-FR" sz="2200" b="1" dirty="0" smtClean="0">
                      <a:solidFill>
                        <a:schemeClr val="bg1"/>
                      </a:solidFill>
                      <a:latin typeface="Times New Roman" pitchFamily="18" charset="0"/>
                      <a:ea typeface="Arial" pitchFamily="34" charset="0"/>
                      <a:cs typeface="Times New Roman" pitchFamily="18" charset="0"/>
                    </a:rPr>
                    <a:t>-3000=</a:t>
                  </a:r>
                  <a:endPar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35" name="Zone de texte 2"/>
              <p:cNvSpPr txBox="1">
                <a:spLocks noChangeArrowheads="1"/>
              </p:cNvSpPr>
              <p:nvPr/>
            </p:nvSpPr>
            <p:spPr bwMode="auto">
              <a:xfrm>
                <a:off x="2209800" y="3352800"/>
                <a:ext cx="703009" cy="353711"/>
              </a:xfrm>
              <a:prstGeom prst="rect">
                <a:avLst/>
              </a:prstGeom>
              <a:solidFill>
                <a:srgbClr val="FFFF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500</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39" name="Zone de texte 2"/>
            <p:cNvSpPr txBox="1">
              <a:spLocks noChangeArrowheads="1"/>
            </p:cNvSpPr>
            <p:nvPr/>
          </p:nvSpPr>
          <p:spPr bwMode="auto">
            <a:xfrm>
              <a:off x="0" y="3141408"/>
              <a:ext cx="1066439" cy="38081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i=15%</a:t>
              </a:r>
              <a:endParaRPr kumimoji="0" lang="fr-FR" sz="2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0" name="Rectangle 39"/>
            <p:cNvSpPr/>
            <p:nvPr/>
          </p:nvSpPr>
          <p:spPr>
            <a:xfrm>
              <a:off x="1828800" y="3859164"/>
              <a:ext cx="1688283" cy="461665"/>
            </a:xfrm>
            <a:prstGeom prst="rect">
              <a:avLst/>
            </a:prstGeom>
          </p:spPr>
          <p:txBody>
            <a:bodyPr wrap="none">
              <a:spAutoFit/>
            </a:bodyPr>
            <a:lstStyle/>
            <a:p>
              <a:r>
                <a:rPr lang="fr-FR" sz="2400" b="1" dirty="0" smtClean="0">
                  <a:solidFill>
                    <a:srgbClr val="C00000"/>
                  </a:solidFill>
                  <a:latin typeface="Times New Roman" pitchFamily="18" charset="0"/>
                  <a:ea typeface="Arial" pitchFamily="34" charset="0"/>
                  <a:cs typeface="Times New Roman" pitchFamily="18" charset="0"/>
                </a:rPr>
                <a:t>= 814.20 &gt;0</a:t>
              </a:r>
              <a:endParaRPr lang="fr-FR" sz="2400" dirty="0">
                <a:solidFill>
                  <a:srgbClr val="C00000"/>
                </a:solidFill>
              </a:endParaRPr>
            </a:p>
          </p:txBody>
        </p:sp>
        <p:sp>
          <p:nvSpPr>
            <p:cNvPr id="41" name="Flèche droite 414"/>
            <p:cNvSpPr>
              <a:spLocks noChangeArrowheads="1"/>
            </p:cNvSpPr>
            <p:nvPr/>
          </p:nvSpPr>
          <p:spPr bwMode="auto">
            <a:xfrm>
              <a:off x="1066800" y="3276600"/>
              <a:ext cx="245808" cy="152400"/>
            </a:xfrm>
            <a:prstGeom prst="rightArrow">
              <a:avLst>
                <a:gd name="adj1" fmla="val 50000"/>
                <a:gd name="adj2" fmla="val 50000"/>
              </a:avLst>
            </a:prstGeom>
            <a:solidFill>
              <a:srgbClr val="000000"/>
            </a:solidFill>
            <a:ln w="25400" algn="ctr">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grpSp>
      <p:grpSp>
        <p:nvGrpSpPr>
          <p:cNvPr id="43" name="Groupe 42"/>
          <p:cNvGrpSpPr/>
          <p:nvPr/>
        </p:nvGrpSpPr>
        <p:grpSpPr>
          <a:xfrm>
            <a:off x="-29496" y="3984971"/>
            <a:ext cx="9153828" cy="1349029"/>
            <a:chOff x="-29496" y="2971800"/>
            <a:chExt cx="9153828" cy="1349029"/>
          </a:xfrm>
        </p:grpSpPr>
        <p:grpSp>
          <p:nvGrpSpPr>
            <p:cNvPr id="44" name="Groupe 37"/>
            <p:cNvGrpSpPr/>
            <p:nvPr/>
          </p:nvGrpSpPr>
          <p:grpSpPr>
            <a:xfrm>
              <a:off x="1275732" y="2971800"/>
              <a:ext cx="7848600" cy="838200"/>
              <a:chOff x="0" y="3352800"/>
              <a:chExt cx="7848600" cy="838200"/>
            </a:xfrm>
          </p:grpSpPr>
          <p:grpSp>
            <p:nvGrpSpPr>
              <p:cNvPr id="48" name="Groupe 33"/>
              <p:cNvGrpSpPr/>
              <p:nvPr/>
            </p:nvGrpSpPr>
            <p:grpSpPr>
              <a:xfrm>
                <a:off x="0" y="3352800"/>
                <a:ext cx="7848600" cy="838200"/>
                <a:chOff x="1388808" y="3325153"/>
                <a:chExt cx="7848600" cy="838200"/>
              </a:xfrm>
              <a:solidFill>
                <a:srgbClr val="FFFF00"/>
              </a:solidFill>
            </p:grpSpPr>
            <p:sp>
              <p:nvSpPr>
                <p:cNvPr id="50" name="Zone de texte 2"/>
                <p:cNvSpPr txBox="1">
                  <a:spLocks noChangeArrowheads="1"/>
                </p:cNvSpPr>
                <p:nvPr/>
              </p:nvSpPr>
              <p:spPr bwMode="auto">
                <a:xfrm>
                  <a:off x="2286000" y="3733800"/>
                  <a:ext cx="855408" cy="429553"/>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fr-FR" sz="2200" b="1" dirty="0" smtClean="0">
                      <a:solidFill>
                        <a:schemeClr val="bg1"/>
                      </a:solidFill>
                      <a:latin typeface="Times New Roman" pitchFamily="18" charset="0"/>
                      <a:ea typeface="Arial" pitchFamily="34" charset="0"/>
                      <a:cs typeface="Times New Roman" pitchFamily="18" charset="0"/>
                    </a:rPr>
                    <a:t>1.20</a:t>
                  </a:r>
                  <a:r>
                    <a:rPr lang="fr-FR" sz="2200" b="1" baseline="30000" dirty="0" smtClean="0">
                      <a:solidFill>
                        <a:schemeClr val="bg1"/>
                      </a:solidFill>
                      <a:latin typeface="Times New Roman" pitchFamily="18" charset="0"/>
                      <a:ea typeface="Arial" pitchFamily="34" charset="0"/>
                      <a:cs typeface="Times New Roman" pitchFamily="18" charset="0"/>
                    </a:rPr>
                    <a:t>1</a:t>
                  </a: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1" name="Zone de texte 2"/>
                <p:cNvSpPr txBox="1">
                  <a:spLocks noChangeArrowheads="1"/>
                </p:cNvSpPr>
                <p:nvPr/>
              </p:nvSpPr>
              <p:spPr bwMode="auto">
                <a:xfrm>
                  <a:off x="2285999" y="3325153"/>
                  <a:ext cx="855409" cy="376111"/>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300</a:t>
                  </a:r>
                  <a:endPar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2" name="Zone de texte 2"/>
                <p:cNvSpPr txBox="1">
                  <a:spLocks noChangeArrowheads="1"/>
                </p:cNvSpPr>
                <p:nvPr/>
              </p:nvSpPr>
              <p:spPr bwMode="auto">
                <a:xfrm>
                  <a:off x="3217609" y="3463190"/>
                  <a:ext cx="228600" cy="395363"/>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ar-DZ" sz="2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a:t>
                  </a:r>
                  <a:endParaRPr kumimoji="0" lang="fr-FR" sz="2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endParaRPr>
                </a:p>
              </p:txBody>
            </p:sp>
            <p:cxnSp>
              <p:nvCxnSpPr>
                <p:cNvPr id="53" name="Connecteur droit 52"/>
                <p:cNvCxnSpPr/>
                <p:nvPr/>
              </p:nvCxnSpPr>
              <p:spPr>
                <a:xfrm>
                  <a:off x="2286000" y="3733800"/>
                  <a:ext cx="914400" cy="1588"/>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54" name="Zone de texte 2"/>
                <p:cNvSpPr txBox="1">
                  <a:spLocks noChangeArrowheads="1"/>
                </p:cNvSpPr>
                <p:nvPr/>
              </p:nvSpPr>
              <p:spPr bwMode="auto">
                <a:xfrm>
                  <a:off x="3522408" y="3738720"/>
                  <a:ext cx="855409" cy="424633"/>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fr-FR" sz="2200" b="1" dirty="0" smtClean="0">
                      <a:solidFill>
                        <a:schemeClr val="bg1"/>
                      </a:solidFill>
                      <a:latin typeface="Times New Roman" pitchFamily="18" charset="0"/>
                      <a:ea typeface="Arial" pitchFamily="34" charset="0"/>
                      <a:cs typeface="Times New Roman" pitchFamily="18" charset="0"/>
                    </a:rPr>
                    <a:t>1.20</a:t>
                  </a:r>
                  <a:r>
                    <a:rPr lang="ar-DZ" sz="2200" b="1" baseline="30000" dirty="0" smtClean="0">
                      <a:solidFill>
                        <a:schemeClr val="bg1"/>
                      </a:solidFill>
                      <a:latin typeface="Times New Roman" pitchFamily="18" charset="0"/>
                      <a:ea typeface="Arial" pitchFamily="34" charset="0"/>
                      <a:cs typeface="Times New Roman" pitchFamily="18" charset="0"/>
                    </a:rPr>
                    <a:t>2</a:t>
                  </a: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5" name="Zone de texte 2"/>
                <p:cNvSpPr txBox="1">
                  <a:spLocks noChangeArrowheads="1"/>
                </p:cNvSpPr>
                <p:nvPr/>
              </p:nvSpPr>
              <p:spPr bwMode="auto">
                <a:xfrm>
                  <a:off x="4436808" y="3468110"/>
                  <a:ext cx="297432" cy="390443"/>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ar-DZ" sz="2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a:t>
                  </a:r>
                  <a:endParaRPr kumimoji="0" lang="fr-FR" sz="2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endParaRPr>
                </a:p>
              </p:txBody>
            </p:sp>
            <p:cxnSp>
              <p:nvCxnSpPr>
                <p:cNvPr id="56" name="Connecteur droit 55"/>
                <p:cNvCxnSpPr/>
                <p:nvPr/>
              </p:nvCxnSpPr>
              <p:spPr>
                <a:xfrm>
                  <a:off x="3512580" y="3704304"/>
                  <a:ext cx="914400" cy="1588"/>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57" name="Zone de texte 2"/>
                <p:cNvSpPr txBox="1">
                  <a:spLocks noChangeArrowheads="1"/>
                </p:cNvSpPr>
                <p:nvPr/>
              </p:nvSpPr>
              <p:spPr bwMode="auto">
                <a:xfrm>
                  <a:off x="4724400" y="3739047"/>
                  <a:ext cx="855409" cy="424306"/>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fr-FR" sz="2200" b="1" dirty="0" smtClean="0">
                      <a:solidFill>
                        <a:schemeClr val="bg1"/>
                      </a:solidFill>
                      <a:latin typeface="Times New Roman" pitchFamily="18" charset="0"/>
                      <a:ea typeface="Arial" pitchFamily="34" charset="0"/>
                      <a:cs typeface="Times New Roman" pitchFamily="18" charset="0"/>
                    </a:rPr>
                    <a:t>1.20</a:t>
                  </a:r>
                  <a:r>
                    <a:rPr lang="ar-DZ" sz="2200" b="1" baseline="30000" dirty="0" smtClean="0">
                      <a:solidFill>
                        <a:schemeClr val="bg1"/>
                      </a:solidFill>
                      <a:latin typeface="Times New Roman" pitchFamily="18" charset="0"/>
                      <a:ea typeface="Arial" pitchFamily="34" charset="0"/>
                      <a:cs typeface="Times New Roman" pitchFamily="18" charset="0"/>
                    </a:rPr>
                    <a:t>3</a:t>
                  </a: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8" name="Zone de texte 2"/>
                <p:cNvSpPr txBox="1">
                  <a:spLocks noChangeArrowheads="1"/>
                </p:cNvSpPr>
                <p:nvPr/>
              </p:nvSpPr>
              <p:spPr bwMode="auto">
                <a:xfrm>
                  <a:off x="4798140" y="3325153"/>
                  <a:ext cx="703010" cy="381358"/>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lang="ar-DZ" sz="2200" b="1" dirty="0" smtClean="0">
                      <a:solidFill>
                        <a:schemeClr val="bg1"/>
                      </a:solidFill>
                      <a:latin typeface="Times New Roman" pitchFamily="18" charset="0"/>
                      <a:cs typeface="Times New Roman" pitchFamily="18" charset="0"/>
                    </a:rPr>
                    <a:t>800</a:t>
                  </a: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9" name="Zone de texte 2"/>
                <p:cNvSpPr txBox="1">
                  <a:spLocks noChangeArrowheads="1"/>
                </p:cNvSpPr>
                <p:nvPr/>
              </p:nvSpPr>
              <p:spPr bwMode="auto">
                <a:xfrm>
                  <a:off x="5577348" y="3477553"/>
                  <a:ext cx="290052" cy="390116"/>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ar-DZ" sz="2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a:t>
                  </a:r>
                  <a:endParaRPr kumimoji="0" lang="fr-FR" sz="2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endParaRPr>
                </a:p>
              </p:txBody>
            </p:sp>
            <p:cxnSp>
              <p:nvCxnSpPr>
                <p:cNvPr id="60" name="Connecteur droit 59"/>
                <p:cNvCxnSpPr/>
                <p:nvPr/>
              </p:nvCxnSpPr>
              <p:spPr>
                <a:xfrm>
                  <a:off x="4800600" y="3706153"/>
                  <a:ext cx="685800" cy="1588"/>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61" name="Zone de texte 2"/>
                <p:cNvSpPr txBox="1">
                  <a:spLocks noChangeArrowheads="1"/>
                </p:cNvSpPr>
                <p:nvPr/>
              </p:nvSpPr>
              <p:spPr bwMode="auto">
                <a:xfrm>
                  <a:off x="5887068" y="3724299"/>
                  <a:ext cx="931609" cy="439054"/>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fr-FR" sz="2200" b="1" dirty="0" smtClean="0">
                      <a:solidFill>
                        <a:schemeClr val="bg1"/>
                      </a:solidFill>
                      <a:latin typeface="Times New Roman" pitchFamily="18" charset="0"/>
                      <a:ea typeface="Arial" pitchFamily="34" charset="0"/>
                      <a:cs typeface="Times New Roman" pitchFamily="18" charset="0"/>
                    </a:rPr>
                    <a:t>1.20</a:t>
                  </a:r>
                  <a:r>
                    <a:rPr lang="ar-DZ" sz="2200" b="1" baseline="30000" dirty="0" smtClean="0">
                      <a:solidFill>
                        <a:schemeClr val="bg1"/>
                      </a:solidFill>
                      <a:latin typeface="Times New Roman" pitchFamily="18" charset="0"/>
                      <a:ea typeface="Arial" pitchFamily="34" charset="0"/>
                      <a:cs typeface="Times New Roman" pitchFamily="18" charset="0"/>
                    </a:rPr>
                    <a:t>4</a:t>
                  </a: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2" name="Zone de texte 2"/>
                <p:cNvSpPr txBox="1">
                  <a:spLocks noChangeArrowheads="1"/>
                </p:cNvSpPr>
                <p:nvPr/>
              </p:nvSpPr>
              <p:spPr bwMode="auto">
                <a:xfrm>
                  <a:off x="5901816" y="3325153"/>
                  <a:ext cx="855410" cy="36661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2200</a:t>
                  </a:r>
                  <a:endPar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3" name="Zone de texte 2"/>
                <p:cNvSpPr txBox="1">
                  <a:spLocks noChangeArrowheads="1"/>
                </p:cNvSpPr>
                <p:nvPr/>
              </p:nvSpPr>
              <p:spPr bwMode="auto">
                <a:xfrm>
                  <a:off x="6850633" y="3429000"/>
                  <a:ext cx="304800" cy="429553"/>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ar-DZ" sz="2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a:t>
                  </a:r>
                  <a:endParaRPr kumimoji="0" lang="fr-FR" sz="2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endParaRPr>
                </a:p>
              </p:txBody>
            </p:sp>
            <p:cxnSp>
              <p:nvCxnSpPr>
                <p:cNvPr id="64" name="Connecteur droit 63"/>
                <p:cNvCxnSpPr/>
                <p:nvPr/>
              </p:nvCxnSpPr>
              <p:spPr>
                <a:xfrm>
                  <a:off x="5919025" y="3719379"/>
                  <a:ext cx="914400" cy="1588"/>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65" name="Zone de texte 2"/>
                <p:cNvSpPr txBox="1">
                  <a:spLocks noChangeArrowheads="1"/>
                </p:cNvSpPr>
                <p:nvPr/>
              </p:nvSpPr>
              <p:spPr bwMode="auto">
                <a:xfrm>
                  <a:off x="7187388" y="3711400"/>
                  <a:ext cx="931609" cy="451953"/>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fr-FR" sz="2200" b="1" dirty="0" smtClean="0">
                      <a:solidFill>
                        <a:schemeClr val="bg1"/>
                      </a:solidFill>
                      <a:latin typeface="Times New Roman" pitchFamily="18" charset="0"/>
                      <a:ea typeface="Arial" pitchFamily="34" charset="0"/>
                      <a:cs typeface="Times New Roman" pitchFamily="18" charset="0"/>
                    </a:rPr>
                    <a:t>1.20</a:t>
                  </a:r>
                  <a:r>
                    <a:rPr lang="ar-DZ" sz="2200" b="1" baseline="30000" dirty="0" smtClean="0">
                      <a:solidFill>
                        <a:schemeClr val="bg1"/>
                      </a:solidFill>
                      <a:latin typeface="Times New Roman" pitchFamily="18" charset="0"/>
                      <a:ea typeface="Arial" pitchFamily="34" charset="0"/>
                      <a:cs typeface="Times New Roman" pitchFamily="18" charset="0"/>
                    </a:rPr>
                    <a:t>5</a:t>
                  </a: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6" name="Zone de texte 2"/>
                <p:cNvSpPr txBox="1">
                  <a:spLocks noChangeArrowheads="1"/>
                </p:cNvSpPr>
                <p:nvPr/>
              </p:nvSpPr>
              <p:spPr bwMode="auto">
                <a:xfrm>
                  <a:off x="7187388" y="3325153"/>
                  <a:ext cx="931610" cy="353711"/>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2800</a:t>
                  </a:r>
                  <a:endPar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67" name="Connecteur droit 66"/>
                <p:cNvCxnSpPr/>
                <p:nvPr/>
              </p:nvCxnSpPr>
              <p:spPr>
                <a:xfrm>
                  <a:off x="7219345" y="3706480"/>
                  <a:ext cx="914400" cy="1588"/>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Rectangle 67"/>
                <p:cNvSpPr/>
                <p:nvPr/>
              </p:nvSpPr>
              <p:spPr>
                <a:xfrm>
                  <a:off x="1388808" y="3505200"/>
                  <a:ext cx="1021946" cy="430887"/>
                </a:xfrm>
                <a:prstGeom prst="rect">
                  <a:avLst/>
                </a:prstGeom>
                <a:grpFill/>
              </p:spPr>
              <p:txBody>
                <a:bodyPr wrap="none">
                  <a:spAutoFit/>
                </a:bodyPr>
                <a:lstStyle/>
                <a:p>
                  <a:r>
                    <a:rPr lang="fr-FR" sz="2200" b="1" dirty="0" smtClean="0">
                      <a:solidFill>
                        <a:schemeClr val="bg1"/>
                      </a:solidFill>
                      <a:latin typeface="Times New Roman" pitchFamily="18" charset="0"/>
                      <a:ea typeface="Arial" pitchFamily="34" charset="0"/>
                      <a:cs typeface="Times New Roman" pitchFamily="18" charset="0"/>
                    </a:rPr>
                    <a:t>VAN</a:t>
                  </a:r>
                  <a:r>
                    <a:rPr lang="fr-FR" sz="2200" b="1" baseline="-25000" dirty="0" smtClean="0">
                      <a:solidFill>
                        <a:srgbClr val="FF0000"/>
                      </a:solidFill>
                      <a:latin typeface="Times New Roman" pitchFamily="18" charset="0"/>
                      <a:ea typeface="Arial" pitchFamily="34" charset="0"/>
                      <a:cs typeface="Times New Roman" pitchFamily="18" charset="0"/>
                    </a:rPr>
                    <a:t>1</a:t>
                  </a:r>
                  <a:r>
                    <a:rPr lang="fr-FR" sz="2200" b="1" dirty="0" smtClean="0">
                      <a:solidFill>
                        <a:schemeClr val="bg1"/>
                      </a:solidFill>
                      <a:latin typeface="Times New Roman" pitchFamily="18" charset="0"/>
                      <a:ea typeface="Arial" pitchFamily="34" charset="0"/>
                      <a:cs typeface="Times New Roman" pitchFamily="18" charset="0"/>
                    </a:rPr>
                    <a:t>=</a:t>
                  </a:r>
                  <a:endParaRPr lang="fr-FR" sz="2200" dirty="0"/>
                </a:p>
              </p:txBody>
            </p:sp>
            <p:sp>
              <p:nvSpPr>
                <p:cNvPr id="69" name="Zone de texte 2"/>
                <p:cNvSpPr txBox="1">
                  <a:spLocks noChangeArrowheads="1"/>
                </p:cNvSpPr>
                <p:nvPr/>
              </p:nvSpPr>
              <p:spPr bwMode="auto">
                <a:xfrm>
                  <a:off x="8173068" y="3456289"/>
                  <a:ext cx="1064340" cy="506111"/>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lang="fr-FR" sz="2200" b="1" dirty="0" smtClean="0">
                      <a:solidFill>
                        <a:schemeClr val="bg1"/>
                      </a:solidFill>
                      <a:latin typeface="Times New Roman" pitchFamily="18" charset="0"/>
                      <a:ea typeface="Arial" pitchFamily="34" charset="0"/>
                      <a:cs typeface="Times New Roman" pitchFamily="18" charset="0"/>
                    </a:rPr>
                    <a:t>-3000=</a:t>
                  </a:r>
                  <a:endPar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49" name="Zone de texte 2"/>
              <p:cNvSpPr txBox="1">
                <a:spLocks noChangeArrowheads="1"/>
              </p:cNvSpPr>
              <p:nvPr/>
            </p:nvSpPr>
            <p:spPr bwMode="auto">
              <a:xfrm>
                <a:off x="2209800" y="3352800"/>
                <a:ext cx="703009" cy="353711"/>
              </a:xfrm>
              <a:prstGeom prst="rect">
                <a:avLst/>
              </a:prstGeom>
              <a:solidFill>
                <a:srgbClr val="FFFF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500</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45" name="Zone de texte 2"/>
            <p:cNvSpPr txBox="1">
              <a:spLocks noChangeArrowheads="1"/>
            </p:cNvSpPr>
            <p:nvPr/>
          </p:nvSpPr>
          <p:spPr bwMode="auto">
            <a:xfrm>
              <a:off x="-29496" y="3141408"/>
              <a:ext cx="1143000" cy="38081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lang="fr-FR" sz="2400" b="1" dirty="0" smtClean="0">
                  <a:solidFill>
                    <a:srgbClr val="FF0000"/>
                  </a:solidFill>
                  <a:latin typeface="Times New Roman" pitchFamily="18" charset="0"/>
                  <a:ea typeface="Arial" pitchFamily="34" charset="0"/>
                  <a:cs typeface="Times New Roman" pitchFamily="18" charset="0"/>
                </a:rPr>
                <a:t>i</a:t>
              </a:r>
              <a:r>
                <a:rPr lang="fr-FR" sz="2400" b="1" baseline="-25000" dirty="0" smtClean="0">
                  <a:solidFill>
                    <a:srgbClr val="FF0000"/>
                  </a:solidFill>
                  <a:latin typeface="Times New Roman" pitchFamily="18" charset="0"/>
                  <a:ea typeface="Arial" pitchFamily="34" charset="0"/>
                  <a:cs typeface="Times New Roman" pitchFamily="18" charset="0"/>
                </a:rPr>
                <a:t>1</a:t>
              </a: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=20%</a:t>
              </a:r>
              <a:endParaRPr kumimoji="0" lang="fr-FR" sz="2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6" name="Rectangle 45"/>
            <p:cNvSpPr/>
            <p:nvPr/>
          </p:nvSpPr>
          <p:spPr>
            <a:xfrm>
              <a:off x="1828800" y="3859164"/>
              <a:ext cx="1534394" cy="461665"/>
            </a:xfrm>
            <a:prstGeom prst="rect">
              <a:avLst/>
            </a:prstGeom>
          </p:spPr>
          <p:txBody>
            <a:bodyPr wrap="none">
              <a:spAutoFit/>
            </a:bodyPr>
            <a:lstStyle/>
            <a:p>
              <a:r>
                <a:rPr lang="fr-FR" sz="2400" b="1" dirty="0" smtClean="0">
                  <a:solidFill>
                    <a:srgbClr val="C00000"/>
                  </a:solidFill>
                  <a:latin typeface="Times New Roman" pitchFamily="18" charset="0"/>
                  <a:ea typeface="Arial" pitchFamily="34" charset="0"/>
                  <a:cs typeface="Times New Roman" pitchFamily="18" charset="0"/>
                </a:rPr>
                <a:t>=246.40&gt;0</a:t>
              </a:r>
              <a:endParaRPr lang="fr-FR" sz="2400" dirty="0">
                <a:solidFill>
                  <a:srgbClr val="C00000"/>
                </a:solidFill>
              </a:endParaRPr>
            </a:p>
          </p:txBody>
        </p:sp>
        <p:sp>
          <p:nvSpPr>
            <p:cNvPr id="47" name="Flèche droite 414"/>
            <p:cNvSpPr>
              <a:spLocks noChangeArrowheads="1"/>
            </p:cNvSpPr>
            <p:nvPr/>
          </p:nvSpPr>
          <p:spPr bwMode="auto">
            <a:xfrm>
              <a:off x="1037304" y="3276600"/>
              <a:ext cx="245808" cy="152400"/>
            </a:xfrm>
            <a:prstGeom prst="rightArrow">
              <a:avLst>
                <a:gd name="adj1" fmla="val 50000"/>
                <a:gd name="adj2" fmla="val 50000"/>
              </a:avLst>
            </a:prstGeom>
            <a:solidFill>
              <a:srgbClr val="000000"/>
            </a:solidFill>
            <a:ln w="25400" algn="ctr">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grpSp>
      <p:grpSp>
        <p:nvGrpSpPr>
          <p:cNvPr id="70" name="Groupe 69"/>
          <p:cNvGrpSpPr/>
          <p:nvPr/>
        </p:nvGrpSpPr>
        <p:grpSpPr>
          <a:xfrm>
            <a:off x="19668" y="5432771"/>
            <a:ext cx="9124332" cy="1349029"/>
            <a:chOff x="0" y="2971800"/>
            <a:chExt cx="9124332" cy="1349029"/>
          </a:xfrm>
        </p:grpSpPr>
        <p:grpSp>
          <p:nvGrpSpPr>
            <p:cNvPr id="71" name="Groupe 37"/>
            <p:cNvGrpSpPr/>
            <p:nvPr/>
          </p:nvGrpSpPr>
          <p:grpSpPr>
            <a:xfrm>
              <a:off x="1275732" y="2971800"/>
              <a:ext cx="7848600" cy="838200"/>
              <a:chOff x="0" y="3352800"/>
              <a:chExt cx="7848600" cy="838200"/>
            </a:xfrm>
          </p:grpSpPr>
          <p:grpSp>
            <p:nvGrpSpPr>
              <p:cNvPr id="75" name="Groupe 33"/>
              <p:cNvGrpSpPr/>
              <p:nvPr/>
            </p:nvGrpSpPr>
            <p:grpSpPr>
              <a:xfrm>
                <a:off x="0" y="3352800"/>
                <a:ext cx="7848600" cy="838200"/>
                <a:chOff x="1388808" y="3325153"/>
                <a:chExt cx="7848600" cy="838200"/>
              </a:xfrm>
              <a:solidFill>
                <a:srgbClr val="FFFF00"/>
              </a:solidFill>
            </p:grpSpPr>
            <p:sp>
              <p:nvSpPr>
                <p:cNvPr id="77" name="Zone de texte 2"/>
                <p:cNvSpPr txBox="1">
                  <a:spLocks noChangeArrowheads="1"/>
                </p:cNvSpPr>
                <p:nvPr/>
              </p:nvSpPr>
              <p:spPr bwMode="auto">
                <a:xfrm>
                  <a:off x="2286000" y="3733800"/>
                  <a:ext cx="855408" cy="429553"/>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fr-FR" sz="2200" b="1" dirty="0" smtClean="0">
                      <a:solidFill>
                        <a:schemeClr val="bg1"/>
                      </a:solidFill>
                      <a:latin typeface="Times New Roman" pitchFamily="18" charset="0"/>
                      <a:ea typeface="Arial" pitchFamily="34" charset="0"/>
                      <a:cs typeface="Times New Roman" pitchFamily="18" charset="0"/>
                    </a:rPr>
                    <a:t>1.25</a:t>
                  </a:r>
                  <a:r>
                    <a:rPr lang="fr-FR" sz="2200" b="1" baseline="30000" dirty="0" smtClean="0">
                      <a:solidFill>
                        <a:schemeClr val="bg1"/>
                      </a:solidFill>
                      <a:latin typeface="Times New Roman" pitchFamily="18" charset="0"/>
                      <a:ea typeface="Arial" pitchFamily="34" charset="0"/>
                      <a:cs typeface="Times New Roman" pitchFamily="18" charset="0"/>
                    </a:rPr>
                    <a:t>1</a:t>
                  </a: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78" name="Zone de texte 2"/>
                <p:cNvSpPr txBox="1">
                  <a:spLocks noChangeArrowheads="1"/>
                </p:cNvSpPr>
                <p:nvPr/>
              </p:nvSpPr>
              <p:spPr bwMode="auto">
                <a:xfrm>
                  <a:off x="2285999" y="3325153"/>
                  <a:ext cx="855409" cy="376111"/>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300</a:t>
                  </a:r>
                  <a:endPar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79" name="Zone de texte 2"/>
                <p:cNvSpPr txBox="1">
                  <a:spLocks noChangeArrowheads="1"/>
                </p:cNvSpPr>
                <p:nvPr/>
              </p:nvSpPr>
              <p:spPr bwMode="auto">
                <a:xfrm>
                  <a:off x="3217609" y="3463190"/>
                  <a:ext cx="228600" cy="395363"/>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ar-DZ" sz="2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a:t>
                  </a:r>
                  <a:endParaRPr kumimoji="0" lang="fr-FR" sz="2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endParaRPr>
                </a:p>
              </p:txBody>
            </p:sp>
            <p:cxnSp>
              <p:nvCxnSpPr>
                <p:cNvPr id="80" name="Connecteur droit 79"/>
                <p:cNvCxnSpPr/>
                <p:nvPr/>
              </p:nvCxnSpPr>
              <p:spPr>
                <a:xfrm>
                  <a:off x="2286000" y="3733800"/>
                  <a:ext cx="914400" cy="1588"/>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81" name="Zone de texte 2"/>
                <p:cNvSpPr txBox="1">
                  <a:spLocks noChangeArrowheads="1"/>
                </p:cNvSpPr>
                <p:nvPr/>
              </p:nvSpPr>
              <p:spPr bwMode="auto">
                <a:xfrm>
                  <a:off x="3522408" y="3738720"/>
                  <a:ext cx="855409" cy="424633"/>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fr-FR" sz="2200" b="1" dirty="0" smtClean="0">
                      <a:solidFill>
                        <a:schemeClr val="bg1"/>
                      </a:solidFill>
                      <a:latin typeface="Times New Roman" pitchFamily="18" charset="0"/>
                      <a:ea typeface="Arial" pitchFamily="34" charset="0"/>
                      <a:cs typeface="Times New Roman" pitchFamily="18" charset="0"/>
                    </a:rPr>
                    <a:t>1.25</a:t>
                  </a:r>
                  <a:r>
                    <a:rPr lang="ar-DZ" sz="2200" b="1" baseline="30000" dirty="0" smtClean="0">
                      <a:solidFill>
                        <a:schemeClr val="bg1"/>
                      </a:solidFill>
                      <a:latin typeface="Times New Roman" pitchFamily="18" charset="0"/>
                      <a:ea typeface="Arial" pitchFamily="34" charset="0"/>
                      <a:cs typeface="Times New Roman" pitchFamily="18" charset="0"/>
                    </a:rPr>
                    <a:t>2</a:t>
                  </a: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2" name="Zone de texte 2"/>
                <p:cNvSpPr txBox="1">
                  <a:spLocks noChangeArrowheads="1"/>
                </p:cNvSpPr>
                <p:nvPr/>
              </p:nvSpPr>
              <p:spPr bwMode="auto">
                <a:xfrm>
                  <a:off x="4436808" y="3468110"/>
                  <a:ext cx="297432" cy="390443"/>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ar-DZ" sz="2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a:t>
                  </a:r>
                  <a:endParaRPr kumimoji="0" lang="fr-FR" sz="2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endParaRPr>
                </a:p>
              </p:txBody>
            </p:sp>
            <p:cxnSp>
              <p:nvCxnSpPr>
                <p:cNvPr id="83" name="Connecteur droit 82"/>
                <p:cNvCxnSpPr/>
                <p:nvPr/>
              </p:nvCxnSpPr>
              <p:spPr>
                <a:xfrm>
                  <a:off x="3512580" y="3704304"/>
                  <a:ext cx="914400" cy="1588"/>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84" name="Zone de texte 2"/>
                <p:cNvSpPr txBox="1">
                  <a:spLocks noChangeArrowheads="1"/>
                </p:cNvSpPr>
                <p:nvPr/>
              </p:nvSpPr>
              <p:spPr bwMode="auto">
                <a:xfrm>
                  <a:off x="4724400" y="3739047"/>
                  <a:ext cx="855409" cy="424306"/>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fr-FR" sz="2200" b="1" dirty="0" smtClean="0">
                      <a:solidFill>
                        <a:schemeClr val="bg1"/>
                      </a:solidFill>
                      <a:latin typeface="Times New Roman" pitchFamily="18" charset="0"/>
                      <a:ea typeface="Arial" pitchFamily="34" charset="0"/>
                      <a:cs typeface="Times New Roman" pitchFamily="18" charset="0"/>
                    </a:rPr>
                    <a:t>1.25</a:t>
                  </a:r>
                  <a:r>
                    <a:rPr lang="ar-DZ" sz="2200" b="1" baseline="30000" dirty="0" smtClean="0">
                      <a:solidFill>
                        <a:schemeClr val="bg1"/>
                      </a:solidFill>
                      <a:latin typeface="Times New Roman" pitchFamily="18" charset="0"/>
                      <a:ea typeface="Arial" pitchFamily="34" charset="0"/>
                      <a:cs typeface="Times New Roman" pitchFamily="18" charset="0"/>
                    </a:rPr>
                    <a:t>3</a:t>
                  </a: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5" name="Zone de texte 2"/>
                <p:cNvSpPr txBox="1">
                  <a:spLocks noChangeArrowheads="1"/>
                </p:cNvSpPr>
                <p:nvPr/>
              </p:nvSpPr>
              <p:spPr bwMode="auto">
                <a:xfrm>
                  <a:off x="4798140" y="3325153"/>
                  <a:ext cx="703010" cy="381358"/>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lang="ar-DZ" sz="2200" b="1" dirty="0" smtClean="0">
                      <a:solidFill>
                        <a:schemeClr val="bg1"/>
                      </a:solidFill>
                      <a:latin typeface="Times New Roman" pitchFamily="18" charset="0"/>
                      <a:cs typeface="Times New Roman" pitchFamily="18" charset="0"/>
                    </a:rPr>
                    <a:t>800</a:t>
                  </a: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6" name="Zone de texte 2"/>
                <p:cNvSpPr txBox="1">
                  <a:spLocks noChangeArrowheads="1"/>
                </p:cNvSpPr>
                <p:nvPr/>
              </p:nvSpPr>
              <p:spPr bwMode="auto">
                <a:xfrm>
                  <a:off x="5577348" y="3477553"/>
                  <a:ext cx="290052" cy="390116"/>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ar-DZ" sz="2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a:t>
                  </a:r>
                  <a:endParaRPr kumimoji="0" lang="fr-FR" sz="2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endParaRPr>
                </a:p>
              </p:txBody>
            </p:sp>
            <p:cxnSp>
              <p:nvCxnSpPr>
                <p:cNvPr id="87" name="Connecteur droit 86"/>
                <p:cNvCxnSpPr/>
                <p:nvPr/>
              </p:nvCxnSpPr>
              <p:spPr>
                <a:xfrm>
                  <a:off x="4800600" y="3706153"/>
                  <a:ext cx="685800" cy="1588"/>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88" name="Zone de texte 2"/>
                <p:cNvSpPr txBox="1">
                  <a:spLocks noChangeArrowheads="1"/>
                </p:cNvSpPr>
                <p:nvPr/>
              </p:nvSpPr>
              <p:spPr bwMode="auto">
                <a:xfrm>
                  <a:off x="5887068" y="3724299"/>
                  <a:ext cx="931609" cy="439054"/>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fr-FR" sz="2200" b="1" dirty="0" smtClean="0">
                      <a:solidFill>
                        <a:schemeClr val="bg1"/>
                      </a:solidFill>
                      <a:latin typeface="Times New Roman" pitchFamily="18" charset="0"/>
                      <a:ea typeface="Arial" pitchFamily="34" charset="0"/>
                      <a:cs typeface="Times New Roman" pitchFamily="18" charset="0"/>
                    </a:rPr>
                    <a:t>1.25</a:t>
                  </a:r>
                  <a:r>
                    <a:rPr lang="ar-DZ" sz="2200" b="1" baseline="30000" dirty="0" smtClean="0">
                      <a:solidFill>
                        <a:schemeClr val="bg1"/>
                      </a:solidFill>
                      <a:latin typeface="Times New Roman" pitchFamily="18" charset="0"/>
                      <a:ea typeface="Arial" pitchFamily="34" charset="0"/>
                      <a:cs typeface="Times New Roman" pitchFamily="18" charset="0"/>
                    </a:rPr>
                    <a:t>4</a:t>
                  </a: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9" name="Zone de texte 2"/>
                <p:cNvSpPr txBox="1">
                  <a:spLocks noChangeArrowheads="1"/>
                </p:cNvSpPr>
                <p:nvPr/>
              </p:nvSpPr>
              <p:spPr bwMode="auto">
                <a:xfrm>
                  <a:off x="5901816" y="3325153"/>
                  <a:ext cx="855410" cy="36661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2200</a:t>
                  </a:r>
                  <a:endPar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90" name="Zone de texte 2"/>
                <p:cNvSpPr txBox="1">
                  <a:spLocks noChangeArrowheads="1"/>
                </p:cNvSpPr>
                <p:nvPr/>
              </p:nvSpPr>
              <p:spPr bwMode="auto">
                <a:xfrm>
                  <a:off x="6850633" y="3429000"/>
                  <a:ext cx="304800" cy="429553"/>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ar-DZ" sz="2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a:t>
                  </a:r>
                  <a:endParaRPr kumimoji="0" lang="fr-FR" sz="2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endParaRPr>
                </a:p>
              </p:txBody>
            </p:sp>
            <p:cxnSp>
              <p:nvCxnSpPr>
                <p:cNvPr id="91" name="Connecteur droit 90"/>
                <p:cNvCxnSpPr/>
                <p:nvPr/>
              </p:nvCxnSpPr>
              <p:spPr>
                <a:xfrm>
                  <a:off x="5919025" y="3719379"/>
                  <a:ext cx="914400" cy="1588"/>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92" name="Zone de texte 2"/>
                <p:cNvSpPr txBox="1">
                  <a:spLocks noChangeArrowheads="1"/>
                </p:cNvSpPr>
                <p:nvPr/>
              </p:nvSpPr>
              <p:spPr bwMode="auto">
                <a:xfrm>
                  <a:off x="7187388" y="3711400"/>
                  <a:ext cx="931609" cy="451953"/>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fr-FR" sz="2200" b="1" dirty="0" smtClean="0">
                      <a:solidFill>
                        <a:schemeClr val="bg1"/>
                      </a:solidFill>
                      <a:latin typeface="Times New Roman" pitchFamily="18" charset="0"/>
                      <a:ea typeface="Arial" pitchFamily="34" charset="0"/>
                      <a:cs typeface="Times New Roman" pitchFamily="18" charset="0"/>
                    </a:rPr>
                    <a:t>1.25</a:t>
                  </a:r>
                  <a:r>
                    <a:rPr lang="ar-DZ" sz="2200" b="1" baseline="30000" dirty="0" smtClean="0">
                      <a:solidFill>
                        <a:schemeClr val="bg1"/>
                      </a:solidFill>
                      <a:latin typeface="Times New Roman" pitchFamily="18" charset="0"/>
                      <a:ea typeface="Arial" pitchFamily="34" charset="0"/>
                      <a:cs typeface="Times New Roman" pitchFamily="18" charset="0"/>
                    </a:rPr>
                    <a:t>5</a:t>
                  </a: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93" name="Zone de texte 2"/>
                <p:cNvSpPr txBox="1">
                  <a:spLocks noChangeArrowheads="1"/>
                </p:cNvSpPr>
                <p:nvPr/>
              </p:nvSpPr>
              <p:spPr bwMode="auto">
                <a:xfrm>
                  <a:off x="7187388" y="3325153"/>
                  <a:ext cx="931610" cy="353711"/>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2800</a:t>
                  </a:r>
                  <a:endPar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94" name="Connecteur droit 93"/>
                <p:cNvCxnSpPr/>
                <p:nvPr/>
              </p:nvCxnSpPr>
              <p:spPr>
                <a:xfrm>
                  <a:off x="7219345" y="3706480"/>
                  <a:ext cx="914400" cy="1588"/>
                </a:xfrm>
                <a:prstGeom prst="line">
                  <a:avLst/>
                </a:prstGeom>
                <a:grpFill/>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95" name="Rectangle 94"/>
                <p:cNvSpPr/>
                <p:nvPr/>
              </p:nvSpPr>
              <p:spPr>
                <a:xfrm>
                  <a:off x="1388808" y="3505200"/>
                  <a:ext cx="1004314" cy="430887"/>
                </a:xfrm>
                <a:prstGeom prst="rect">
                  <a:avLst/>
                </a:prstGeom>
                <a:grpFill/>
              </p:spPr>
              <p:txBody>
                <a:bodyPr wrap="none">
                  <a:spAutoFit/>
                </a:bodyPr>
                <a:lstStyle/>
                <a:p>
                  <a:r>
                    <a:rPr lang="fr-FR" sz="2200" b="1" dirty="0" smtClean="0">
                      <a:solidFill>
                        <a:schemeClr val="bg1"/>
                      </a:solidFill>
                      <a:latin typeface="Times New Roman" pitchFamily="18" charset="0"/>
                      <a:ea typeface="Arial" pitchFamily="34" charset="0"/>
                      <a:cs typeface="Times New Roman" pitchFamily="18" charset="0"/>
                    </a:rPr>
                    <a:t>VAN</a:t>
                  </a:r>
                  <a:r>
                    <a:rPr lang="fr-FR" sz="2200" b="1" baseline="-25000" dirty="0" smtClean="0">
                      <a:solidFill>
                        <a:srgbClr val="FF0000"/>
                      </a:solidFill>
                      <a:latin typeface="Times New Roman" pitchFamily="18" charset="0"/>
                      <a:ea typeface="Arial" pitchFamily="34" charset="0"/>
                      <a:cs typeface="Times New Roman" pitchFamily="18" charset="0"/>
                    </a:rPr>
                    <a:t>2</a:t>
                  </a:r>
                  <a:r>
                    <a:rPr lang="fr-FR" sz="2200" b="1" dirty="0" smtClean="0">
                      <a:solidFill>
                        <a:schemeClr val="bg1"/>
                      </a:solidFill>
                      <a:latin typeface="Times New Roman" pitchFamily="18" charset="0"/>
                      <a:ea typeface="Arial" pitchFamily="34" charset="0"/>
                      <a:cs typeface="Times New Roman" pitchFamily="18" charset="0"/>
                    </a:rPr>
                    <a:t>=</a:t>
                  </a:r>
                  <a:endParaRPr lang="fr-FR" sz="2200" dirty="0"/>
                </a:p>
              </p:txBody>
            </p:sp>
            <p:sp>
              <p:nvSpPr>
                <p:cNvPr id="96" name="Zone de texte 2"/>
                <p:cNvSpPr txBox="1">
                  <a:spLocks noChangeArrowheads="1"/>
                </p:cNvSpPr>
                <p:nvPr/>
              </p:nvSpPr>
              <p:spPr bwMode="auto">
                <a:xfrm>
                  <a:off x="8173068" y="3456289"/>
                  <a:ext cx="1064340" cy="506111"/>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lang="fr-FR" sz="2200" b="1" dirty="0" smtClean="0">
                      <a:solidFill>
                        <a:schemeClr val="bg1"/>
                      </a:solidFill>
                      <a:latin typeface="Times New Roman" pitchFamily="18" charset="0"/>
                      <a:ea typeface="Arial" pitchFamily="34" charset="0"/>
                      <a:cs typeface="Times New Roman" pitchFamily="18" charset="0"/>
                    </a:rPr>
                    <a:t>-3000=</a:t>
                  </a:r>
                  <a:endPar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76" name="Zone de texte 2"/>
              <p:cNvSpPr txBox="1">
                <a:spLocks noChangeArrowheads="1"/>
              </p:cNvSpPr>
              <p:nvPr/>
            </p:nvSpPr>
            <p:spPr bwMode="auto">
              <a:xfrm>
                <a:off x="2209800" y="3352800"/>
                <a:ext cx="703009" cy="353711"/>
              </a:xfrm>
              <a:prstGeom prst="rect">
                <a:avLst/>
              </a:prstGeom>
              <a:solidFill>
                <a:srgbClr val="FFFF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500</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72" name="Zone de texte 2"/>
            <p:cNvSpPr txBox="1">
              <a:spLocks noChangeArrowheads="1"/>
            </p:cNvSpPr>
            <p:nvPr/>
          </p:nvSpPr>
          <p:spPr bwMode="auto">
            <a:xfrm>
              <a:off x="0" y="3141408"/>
              <a:ext cx="1123332" cy="38081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lang="fr-FR" sz="2400" b="1" dirty="0" smtClean="0">
                  <a:solidFill>
                    <a:srgbClr val="FF0000"/>
                  </a:solidFill>
                  <a:latin typeface="Times New Roman" pitchFamily="18" charset="0"/>
                  <a:ea typeface="Arial" pitchFamily="34" charset="0"/>
                  <a:cs typeface="Times New Roman" pitchFamily="18" charset="0"/>
                </a:rPr>
                <a:t>i</a:t>
              </a:r>
              <a:r>
                <a:rPr lang="fr-FR" sz="2400" b="1" baseline="-25000" dirty="0" smtClean="0">
                  <a:solidFill>
                    <a:srgbClr val="FF0000"/>
                  </a:solidFill>
                  <a:latin typeface="Times New Roman" pitchFamily="18" charset="0"/>
                  <a:ea typeface="Arial" pitchFamily="34" charset="0"/>
                  <a:cs typeface="Times New Roman" pitchFamily="18" charset="0"/>
                </a:rPr>
                <a:t>2</a:t>
              </a: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=25%</a:t>
              </a:r>
              <a:endParaRPr kumimoji="0" lang="fr-FR" sz="2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73" name="Rectangle 72"/>
            <p:cNvSpPr/>
            <p:nvPr/>
          </p:nvSpPr>
          <p:spPr>
            <a:xfrm>
              <a:off x="1828800" y="3859164"/>
              <a:ext cx="1773884" cy="461665"/>
            </a:xfrm>
            <a:prstGeom prst="rect">
              <a:avLst/>
            </a:prstGeom>
          </p:spPr>
          <p:txBody>
            <a:bodyPr wrap="none">
              <a:spAutoFit/>
            </a:bodyPr>
            <a:lstStyle/>
            <a:p>
              <a:r>
                <a:rPr lang="fr-FR" sz="2400" b="1" dirty="0" smtClean="0">
                  <a:solidFill>
                    <a:srgbClr val="C00000"/>
                  </a:solidFill>
                  <a:latin typeface="Times New Roman" pitchFamily="18" charset="0"/>
                  <a:ea typeface="Arial" pitchFamily="34" charset="0"/>
                  <a:cs typeface="Times New Roman" pitchFamily="18" charset="0"/>
                </a:rPr>
                <a:t>=-211.77 &lt; 0</a:t>
              </a:r>
              <a:endParaRPr lang="fr-FR" sz="2400" dirty="0">
                <a:solidFill>
                  <a:srgbClr val="C00000"/>
                </a:solidFill>
              </a:endParaRPr>
            </a:p>
          </p:txBody>
        </p:sp>
        <p:sp>
          <p:nvSpPr>
            <p:cNvPr id="74" name="Flèche droite 414"/>
            <p:cNvSpPr>
              <a:spLocks noChangeArrowheads="1"/>
            </p:cNvSpPr>
            <p:nvPr/>
          </p:nvSpPr>
          <p:spPr bwMode="auto">
            <a:xfrm>
              <a:off x="1066800" y="3276600"/>
              <a:ext cx="245808" cy="152400"/>
            </a:xfrm>
            <a:prstGeom prst="rightArrow">
              <a:avLst>
                <a:gd name="adj1" fmla="val 50000"/>
                <a:gd name="adj2" fmla="val 50000"/>
              </a:avLst>
            </a:prstGeom>
            <a:solidFill>
              <a:srgbClr val="000000"/>
            </a:solidFill>
            <a:ln w="25400" algn="ctr">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gr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533400"/>
            <a:ext cx="8305800" cy="523220"/>
          </a:xfrm>
          <a:prstGeom prst="rect">
            <a:avLst/>
          </a:prstGeom>
        </p:spPr>
        <p:txBody>
          <a:bodyPr wrap="square">
            <a:spAutoFit/>
          </a:bodyPr>
          <a:lstStyle/>
          <a:p>
            <a:pPr algn="just" rtl="1"/>
            <a:r>
              <a:rPr lang="ar-DZ" sz="2800" b="1" dirty="0" smtClean="0">
                <a:solidFill>
                  <a:schemeClr val="bg1"/>
                </a:solidFill>
                <a:latin typeface="Times New Roman" pitchFamily="18" charset="0"/>
                <a:cs typeface="Times New Roman" pitchFamily="18" charset="0"/>
              </a:rPr>
              <a:t>إذن معدل العائد الداخلي للمشروع </a:t>
            </a:r>
            <a:r>
              <a:rPr lang="fr-FR" sz="2800" b="1" dirty="0" smtClean="0">
                <a:solidFill>
                  <a:schemeClr val="bg1"/>
                </a:solidFill>
                <a:latin typeface="Times New Roman" pitchFamily="18" charset="0"/>
                <a:cs typeface="Times New Roman" pitchFamily="18" charset="0"/>
              </a:rPr>
              <a:t>B</a:t>
            </a:r>
            <a:r>
              <a:rPr lang="ar-DZ" sz="2800" b="1" dirty="0" smtClean="0">
                <a:solidFill>
                  <a:schemeClr val="bg1"/>
                </a:solidFill>
                <a:latin typeface="Times New Roman" pitchFamily="18" charset="0"/>
                <a:cs typeface="Times New Roman" pitchFamily="18" charset="0"/>
              </a:rPr>
              <a:t> يقع كذلك بين</a:t>
            </a:r>
            <a:r>
              <a:rPr lang="fr-FR" sz="2800" b="1" dirty="0" smtClean="0">
                <a:solidFill>
                  <a:schemeClr val="bg1"/>
                </a:solidFill>
                <a:latin typeface="Times New Roman" pitchFamily="18" charset="0"/>
                <a:cs typeface="Times New Roman" pitchFamily="18" charset="0"/>
              </a:rPr>
              <a:t>  </a:t>
            </a:r>
            <a:r>
              <a:rPr lang="ar-DZ" sz="2800" b="1" dirty="0" smtClean="0">
                <a:solidFill>
                  <a:schemeClr val="bg1"/>
                </a:solidFill>
                <a:latin typeface="Times New Roman" pitchFamily="18" charset="0"/>
                <a:cs typeface="Times New Roman" pitchFamily="18" charset="0"/>
              </a:rPr>
              <a:t>20% </a:t>
            </a:r>
            <a:r>
              <a:rPr lang="ar-DZ" sz="2800" b="1" dirty="0" err="1" smtClean="0">
                <a:solidFill>
                  <a:schemeClr val="bg1"/>
                </a:solidFill>
                <a:latin typeface="Times New Roman" pitchFamily="18" charset="0"/>
                <a:cs typeface="Times New Roman" pitchFamily="18" charset="0"/>
              </a:rPr>
              <a:t>و</a:t>
            </a:r>
            <a:r>
              <a:rPr lang="ar-DZ" sz="2800" b="1" dirty="0" smtClean="0">
                <a:solidFill>
                  <a:schemeClr val="bg1"/>
                </a:solidFill>
                <a:latin typeface="Times New Roman" pitchFamily="18" charset="0"/>
                <a:cs typeface="Times New Roman" pitchFamily="18" charset="0"/>
              </a:rPr>
              <a:t> 25%:</a:t>
            </a:r>
            <a:endParaRPr lang="fr-FR" sz="2800" dirty="0">
              <a:solidFill>
                <a:schemeClr val="bg1"/>
              </a:solidFill>
              <a:latin typeface="Times New Roman" pitchFamily="18" charset="0"/>
              <a:cs typeface="Times New Roman" pitchFamily="18" charset="0"/>
            </a:endParaRPr>
          </a:p>
        </p:txBody>
      </p:sp>
      <p:grpSp>
        <p:nvGrpSpPr>
          <p:cNvPr id="10" name="Groupe 9"/>
          <p:cNvGrpSpPr/>
          <p:nvPr/>
        </p:nvGrpSpPr>
        <p:grpSpPr>
          <a:xfrm>
            <a:off x="380999" y="1219200"/>
            <a:ext cx="6172200" cy="990601"/>
            <a:chOff x="335194" y="1219200"/>
            <a:chExt cx="2461945" cy="482033"/>
          </a:xfrm>
        </p:grpSpPr>
        <p:sp>
          <p:nvSpPr>
            <p:cNvPr id="2050" name="Zone de texte 2"/>
            <p:cNvSpPr txBox="1">
              <a:spLocks noChangeArrowheads="1"/>
            </p:cNvSpPr>
            <p:nvPr/>
          </p:nvSpPr>
          <p:spPr bwMode="auto">
            <a:xfrm>
              <a:off x="335194" y="1327150"/>
              <a:ext cx="699071" cy="26284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TIR</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B</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51" name="Zone de texte 2"/>
            <p:cNvSpPr txBox="1">
              <a:spLocks noChangeArrowheads="1"/>
            </p:cNvSpPr>
            <p:nvPr/>
          </p:nvSpPr>
          <p:spPr bwMode="auto">
            <a:xfrm>
              <a:off x="1064660" y="1219200"/>
              <a:ext cx="970052" cy="3048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246.40 (25-20)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52" name="Zone de texte 2"/>
            <p:cNvSpPr txBox="1">
              <a:spLocks noChangeArrowheads="1"/>
            </p:cNvSpPr>
            <p:nvPr/>
          </p:nvSpPr>
          <p:spPr bwMode="auto">
            <a:xfrm>
              <a:off x="1068302" y="1478756"/>
              <a:ext cx="990921" cy="22247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rtl="1"/>
              <a:r>
                <a:rPr lang="en-US" sz="2800" b="1" dirty="0" smtClean="0">
                  <a:solidFill>
                    <a:schemeClr val="bg1"/>
                  </a:solidFill>
                </a:rPr>
                <a:t>246.40</a:t>
              </a:r>
              <a:r>
                <a:rPr lang="en-US" sz="2800" b="1" dirty="0" smtClean="0">
                  <a:solidFill>
                    <a:srgbClr val="FF0000"/>
                  </a:solidFill>
                </a:rPr>
                <a:t>+</a:t>
              </a:r>
              <a:r>
                <a:rPr lang="en-US" sz="2800" b="1" dirty="0" smtClean="0">
                  <a:solidFill>
                    <a:schemeClr val="bg1"/>
                  </a:solidFill>
                </a:rPr>
                <a:t>211.77</a:t>
              </a:r>
              <a:endParaRPr lang="fr-FR" sz="2800" dirty="0">
                <a:solidFill>
                  <a:schemeClr val="bg1"/>
                </a:solidFill>
              </a:endParaRPr>
            </a:p>
          </p:txBody>
        </p:sp>
        <p:sp>
          <p:nvSpPr>
            <p:cNvPr id="2053" name="Connecteur droit 457"/>
            <p:cNvSpPr>
              <a:spLocks noChangeShapeType="1"/>
            </p:cNvSpPr>
            <p:nvPr/>
          </p:nvSpPr>
          <p:spPr bwMode="auto">
            <a:xfrm flipH="1">
              <a:off x="1074185" y="1470025"/>
              <a:ext cx="1160462"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sp>
          <p:nvSpPr>
            <p:cNvPr id="2054" name="Zone de texte 2"/>
            <p:cNvSpPr txBox="1">
              <a:spLocks noChangeArrowheads="1"/>
            </p:cNvSpPr>
            <p:nvPr/>
          </p:nvSpPr>
          <p:spPr bwMode="auto">
            <a:xfrm>
              <a:off x="2086303" y="1341503"/>
              <a:ext cx="710836" cy="2257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kumimoji="0" lang="fr-FR" sz="2800" b="1" i="0" u="none" strike="noStrike" cap="none" normalizeH="0" baseline="0" dirty="0" smtClean="0">
                  <a:ln>
                    <a:noFill/>
                  </a:ln>
                  <a:solidFill>
                    <a:srgbClr val="C00000"/>
                  </a:solidFill>
                  <a:effectLst/>
                  <a:latin typeface="Times New Roman" pitchFamily="18" charset="0"/>
                  <a:ea typeface="Arial" pitchFamily="34" charset="0"/>
                  <a:cs typeface="Times New Roman" pitchFamily="18" charset="0"/>
                </a:rPr>
                <a:t>22.67%</a:t>
              </a:r>
              <a:endParaRPr kumimoji="0" lang="fr-FR" sz="2800" b="0" i="0" u="none" strike="noStrike" cap="none" normalizeH="0" baseline="0" dirty="0" smtClean="0">
                <a:ln>
                  <a:noFill/>
                </a:ln>
                <a:solidFill>
                  <a:srgbClr val="C00000"/>
                </a:solidFill>
                <a:effectLst/>
                <a:latin typeface="Times New Roman" pitchFamily="18" charset="0"/>
                <a:cs typeface="Times New Roman" pitchFamily="18" charset="0"/>
              </a:endParaRPr>
            </a:p>
          </p:txBody>
        </p:sp>
      </p:grpSp>
      <p:sp>
        <p:nvSpPr>
          <p:cNvPr id="2055" name="Rectangle 7"/>
          <p:cNvSpPr>
            <a:spLocks noChangeArrowheads="1"/>
          </p:cNvSpPr>
          <p:nvPr/>
        </p:nvSpPr>
        <p:spPr bwMode="auto">
          <a:xfrm>
            <a:off x="3046486" y="2362200"/>
            <a:ext cx="5868914"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4410075" algn="r"/>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بما أن :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TIR</a:t>
            </a:r>
            <a:r>
              <a:rPr kumimoji="0" lang="fr-FR" sz="28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B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&gt; 10%</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فالمشروع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B</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مقبول.  </a:t>
            </a:r>
            <a:endParaRPr kumimoji="0" lang="ar-DZ"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56" name="Rectangle 8"/>
          <p:cNvSpPr>
            <a:spLocks noChangeArrowheads="1"/>
          </p:cNvSpPr>
          <p:nvPr/>
        </p:nvSpPr>
        <p:spPr bwMode="auto">
          <a:xfrm>
            <a:off x="381000" y="3352800"/>
            <a:ext cx="83820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4410075" algn="r"/>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المفاضلة بين المشروعين: </a:t>
            </a:r>
            <a:endPar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endParaRPr>
          </a:p>
          <a:p>
            <a:pPr marL="0" marR="0" lvl="0" indent="0" algn="justLow" defTabSz="914400" rtl="1" eaLnBrk="1" fontAlgn="base" latinLnBrk="0" hangingPunct="1">
              <a:lnSpc>
                <a:spcPct val="100000"/>
              </a:lnSpc>
              <a:spcBef>
                <a:spcPct val="0"/>
              </a:spcBef>
              <a:spcAft>
                <a:spcPct val="0"/>
              </a:spcAft>
              <a:buClrTx/>
              <a:buSzTx/>
              <a:buFontTx/>
              <a:buNone/>
              <a:tabLst>
                <a:tab pos="4410075" algn="r"/>
              </a:tabLst>
            </a:pPr>
            <a:r>
              <a:rPr lang="fr-FR" sz="2800" b="1" dirty="0" smtClean="0">
                <a:solidFill>
                  <a:schemeClr val="bg1"/>
                </a:solidFill>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حسب معيار معدل العائد الداخلي، يتم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اختيار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لأن: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TIR</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A</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&gt;TIR</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B</a:t>
            </a:r>
            <a:endParaRPr kumimoji="0" lang="fr-FR" sz="40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Rectangle 1"/>
          <p:cNvSpPr>
            <a:spLocks noChangeArrowheads="1"/>
          </p:cNvSpPr>
          <p:nvPr/>
        </p:nvSpPr>
        <p:spPr bwMode="auto">
          <a:xfrm>
            <a:off x="381000" y="598944"/>
            <a:ext cx="83820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tab pos="73025" algn="r"/>
                <a:tab pos="130175" algn="r"/>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مزايا معيار معدل العائد الداخلي:</a:t>
            </a:r>
            <a:endParaRPr kumimoji="0" lang="en-US"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381000" y="1258431"/>
            <a:ext cx="83820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
                <a:srgbClr val="FF0000"/>
              </a:buClr>
              <a:buSzTx/>
              <a:buFont typeface="Wingdings" pitchFamily="2" charset="2"/>
              <a:buChar char="ü"/>
              <a:tabLst>
                <a:tab pos="73025" algn="r"/>
                <a:tab pos="130175" algn="r"/>
              </a:tabLst>
            </a:pP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يتفادى مشكلة اختيار سعر خصم ملائم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لتدفقات النقدية السنوية للوصول إلى صافي القيمة الحالية</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endParaRPr>
          </a:p>
        </p:txBody>
      </p:sp>
      <p:sp>
        <p:nvSpPr>
          <p:cNvPr id="6" name="Rectangle 1"/>
          <p:cNvSpPr>
            <a:spLocks noChangeArrowheads="1"/>
          </p:cNvSpPr>
          <p:nvPr/>
        </p:nvSpPr>
        <p:spPr bwMode="auto">
          <a:xfrm>
            <a:off x="381000" y="2474893"/>
            <a:ext cx="83820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
                <a:srgbClr val="FF0000"/>
              </a:buClr>
              <a:buSzTx/>
              <a:buFont typeface="Wingdings" pitchFamily="2" charset="2"/>
              <a:buChar char="ü"/>
              <a:tabLst>
                <a:tab pos="73025" algn="r"/>
                <a:tab pos="130175" algn="r"/>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يعكس مدى المخاطرة في المشروع من خلال حساب الفرق بين معدل العائد الداخلي ومعدل الخصم</a:t>
            </a:r>
            <a:r>
              <a:rPr lang="ar-DZ" sz="2800" b="1" dirty="0" smtClean="0">
                <a:solidFill>
                  <a:schemeClr val="bg1"/>
                </a:solidFill>
                <a:latin typeface="Times New Roman" pitchFamily="18" charset="0"/>
                <a:ea typeface="Calibri" pitchFamily="34" charset="0"/>
                <a:cs typeface="Times New Roman" pitchFamily="18" charset="0"/>
              </a:rPr>
              <a:t>.</a:t>
            </a:r>
            <a:endParaRPr kumimoji="0" lang="en-US"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7" name="Rectangle 6"/>
          <p:cNvSpPr/>
          <p:nvPr/>
        </p:nvSpPr>
        <p:spPr>
          <a:xfrm>
            <a:off x="304800" y="3657600"/>
            <a:ext cx="8586346" cy="954107"/>
          </a:xfrm>
          <a:prstGeom prst="rect">
            <a:avLst/>
          </a:prstGeom>
        </p:spPr>
        <p:txBody>
          <a:bodyPr wrap="square">
            <a:spAutoFit/>
          </a:bodyPr>
          <a:lstStyle/>
          <a:p>
            <a:pPr algn="just" rtl="1">
              <a:buClr>
                <a:srgbClr val="FF0000"/>
              </a:buClr>
              <a:buFont typeface="Wingdings" pitchFamily="2" charset="2"/>
              <a:buChar char="ü"/>
            </a:pPr>
            <a:r>
              <a:rPr lang="ar-DZ" sz="2800" b="1" dirty="0" smtClean="0">
                <a:solidFill>
                  <a:schemeClr val="bg1"/>
                </a:solidFill>
              </a:rPr>
              <a:t>يسمح بمتابعة تنفيذ المشروع (معدل الخصم) ومقارنته بالتخطيط</a:t>
            </a:r>
            <a:r>
              <a:rPr lang="fr-FR" sz="2800" b="1" dirty="0" smtClean="0">
                <a:solidFill>
                  <a:schemeClr val="bg1"/>
                </a:solidFill>
              </a:rPr>
              <a:t> </a:t>
            </a:r>
            <a:r>
              <a:rPr lang="ar-DZ" sz="2800" b="1" dirty="0" smtClean="0">
                <a:solidFill>
                  <a:schemeClr val="bg1"/>
                </a:solidFill>
              </a:rPr>
              <a:t>(معدل العائد الداخلي).</a:t>
            </a:r>
            <a:endParaRPr lang="fr-FR" sz="2800" b="1" dirty="0">
              <a:solidFill>
                <a:schemeClr val="bg1"/>
              </a:solidFil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ChangeArrowheads="1"/>
          </p:cNvSpPr>
          <p:nvPr/>
        </p:nvSpPr>
        <p:spPr bwMode="auto">
          <a:xfrm>
            <a:off x="304800" y="590014"/>
            <a:ext cx="84582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tab pos="73025" algn="r"/>
                <a:tab pos="130175" algn="r"/>
              </a:tabLst>
            </a:pPr>
            <a:r>
              <a:rPr kumimoji="0" lang="ar-DZ" sz="3200" b="1" i="0" u="none" strike="noStrike" cap="none" normalizeH="0" baseline="0" dirty="0" smtClean="0">
                <a:ln>
                  <a:noFill/>
                </a:ln>
                <a:solidFill>
                  <a:srgbClr val="FF0000"/>
                </a:solidFill>
                <a:effectLst/>
                <a:latin typeface="Simplified Arabic"/>
                <a:ea typeface="Calibri" pitchFamily="34" charset="0"/>
                <a:cs typeface="Arial" pitchFamily="34" charset="0"/>
              </a:rPr>
              <a:t>عيوب معيار معدل العائد الداخلي</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2053" name="Rectangle 5"/>
          <p:cNvSpPr>
            <a:spLocks noChangeArrowheads="1"/>
          </p:cNvSpPr>
          <p:nvPr/>
        </p:nvSpPr>
        <p:spPr bwMode="auto">
          <a:xfrm>
            <a:off x="228600" y="4913293"/>
            <a:ext cx="85344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
                <a:srgbClr val="FF0000"/>
              </a:buClr>
              <a:buSzTx/>
              <a:buFont typeface="Wingdings" pitchFamily="2" charset="2"/>
              <a:buChar char="ü"/>
              <a:tabLst/>
            </a:pPr>
            <a:r>
              <a:rPr kumimoji="0" lang="ar-SA" sz="2800" b="1" i="0" u="none" strike="noStrike" cap="none" normalizeH="0" baseline="0" dirty="0" smtClean="0">
                <a:ln>
                  <a:noFill/>
                </a:ln>
                <a:solidFill>
                  <a:schemeClr val="bg1"/>
                </a:solidFill>
                <a:effectLst/>
                <a:latin typeface="Simplified Arabic"/>
                <a:ea typeface="Calibri" pitchFamily="34" charset="0"/>
                <a:cs typeface="Arial" pitchFamily="34" charset="0"/>
              </a:rPr>
              <a:t>يفترض ضمنيا أن التدفقات النقدية يعاد استثمارها بنفس معدل العائد الداخلي، وهذا ما يصعب تحققه في </a:t>
            </a:r>
            <a:r>
              <a:rPr lang="ar-DZ" sz="2800" b="1" dirty="0" smtClean="0">
                <a:solidFill>
                  <a:schemeClr val="bg1"/>
                </a:solidFill>
                <a:latin typeface="Simplified Arabic"/>
                <a:ea typeface="Calibri" pitchFamily="34" charset="0"/>
                <a:cs typeface="Arial" pitchFamily="34" charset="0"/>
              </a:rPr>
              <a:t>الواقع</a:t>
            </a:r>
            <a:r>
              <a:rPr kumimoji="0" lang="ar-DZ" sz="2800" b="1" i="0" u="none" strike="noStrike" cap="none" normalizeH="0" baseline="0" dirty="0" smtClean="0">
                <a:ln>
                  <a:noFill/>
                </a:ln>
                <a:solidFill>
                  <a:schemeClr val="bg1"/>
                </a:solidFill>
                <a:effectLst/>
                <a:latin typeface="Simplified Arabic"/>
                <a:ea typeface="Calibri" pitchFamily="34" charset="0"/>
                <a:cs typeface="Arial" pitchFamily="34" charset="0"/>
              </a:rPr>
              <a:t>.</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9" name="Rectangle 3"/>
          <p:cNvSpPr>
            <a:spLocks noChangeArrowheads="1"/>
          </p:cNvSpPr>
          <p:nvPr/>
        </p:nvSpPr>
        <p:spPr bwMode="auto">
          <a:xfrm>
            <a:off x="304800" y="1284744"/>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
                <a:srgbClr val="FF0000"/>
              </a:buClr>
              <a:buSzTx/>
              <a:buFont typeface="Wingdings" pitchFamily="2" charset="2"/>
              <a:buChar char="ü"/>
              <a:tabLst>
                <a:tab pos="73025" algn="r"/>
                <a:tab pos="130175" algn="r"/>
              </a:tabLst>
            </a:pPr>
            <a:r>
              <a:rPr kumimoji="0" lang="ar-SA" sz="2800" b="1" i="0" u="none" strike="noStrike" cap="none" normalizeH="0" baseline="0" dirty="0" smtClean="0">
                <a:ln>
                  <a:noFill/>
                </a:ln>
                <a:solidFill>
                  <a:schemeClr val="bg1"/>
                </a:solidFill>
                <a:effectLst/>
                <a:latin typeface="Simplified Arabic"/>
                <a:ea typeface="Calibri" pitchFamily="34" charset="0"/>
                <a:cs typeface="Arial" pitchFamily="34" charset="0"/>
              </a:rPr>
              <a:t>صعوبة الحساب، لكن مع وجود الآلة الحاسبة المالية والبرامج الحاسوبية تزول هذه الصعوبة</a:t>
            </a:r>
            <a:r>
              <a:rPr kumimoji="0" lang="fr-FR" sz="2800" b="1" i="0" u="none" strike="noStrike" cap="none" normalizeH="0" baseline="0" dirty="0" smtClean="0">
                <a:ln>
                  <a:noFill/>
                </a:ln>
                <a:solidFill>
                  <a:schemeClr val="bg1"/>
                </a:solidFill>
                <a:effectLst/>
                <a:latin typeface="Simplified Arabic"/>
                <a:ea typeface="Calibri" pitchFamily="34" charset="0"/>
                <a:cs typeface="Arial" pitchFamily="34" charset="0"/>
              </a:rPr>
              <a:t>.</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0" name="Rectangle 3"/>
          <p:cNvSpPr>
            <a:spLocks noChangeArrowheads="1"/>
          </p:cNvSpPr>
          <p:nvPr/>
        </p:nvSpPr>
        <p:spPr bwMode="auto">
          <a:xfrm>
            <a:off x="304800" y="2527518"/>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
                <a:srgbClr val="FF0000"/>
              </a:buClr>
              <a:buSzTx/>
              <a:buFont typeface="Wingdings" pitchFamily="2" charset="2"/>
              <a:buChar char="ü"/>
              <a:tabLst>
                <a:tab pos="73025" algn="r"/>
                <a:tab pos="130175" algn="r"/>
              </a:tabLst>
            </a:pPr>
            <a:r>
              <a:rPr kumimoji="0" lang="ar-SA" sz="2800" b="1" i="0" u="none" strike="noStrike" cap="none" normalizeH="0" baseline="0" dirty="0" smtClean="0">
                <a:ln>
                  <a:noFill/>
                </a:ln>
                <a:solidFill>
                  <a:schemeClr val="bg1"/>
                </a:solidFill>
                <a:effectLst/>
                <a:latin typeface="Simplified Arabic"/>
                <a:ea typeface="Calibri" pitchFamily="34" charset="0"/>
                <a:cs typeface="Arial" pitchFamily="34" charset="0"/>
              </a:rPr>
              <a:t>لا يعطي أي فكرة عن الأرباح الصافية التي يحققها المشروع، بل يحدد فقط معدل لكفاءة الاستثمار</a:t>
            </a:r>
            <a:r>
              <a:rPr kumimoji="0" lang="fr-FR" sz="2800" b="1" i="0" u="none" strike="noStrike" cap="none" normalizeH="0" baseline="0" dirty="0" smtClean="0">
                <a:ln>
                  <a:noFill/>
                </a:ln>
                <a:solidFill>
                  <a:schemeClr val="bg1"/>
                </a:solidFill>
                <a:effectLst/>
                <a:latin typeface="Simplified Arabic"/>
                <a:ea typeface="Calibri" pitchFamily="34" charset="0"/>
                <a:cs typeface="Arial" pitchFamily="34" charset="0"/>
              </a:rPr>
              <a:t>.</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1" name="Rectangle 3"/>
          <p:cNvSpPr>
            <a:spLocks noChangeArrowheads="1"/>
          </p:cNvSpPr>
          <p:nvPr/>
        </p:nvSpPr>
        <p:spPr bwMode="auto">
          <a:xfrm>
            <a:off x="304800" y="3770293"/>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
                <a:srgbClr val="FF0000"/>
              </a:buClr>
              <a:buSzTx/>
              <a:buFont typeface="Wingdings" pitchFamily="2" charset="2"/>
              <a:buChar char="ü"/>
              <a:tabLst>
                <a:tab pos="73025" algn="r"/>
                <a:tab pos="130175" algn="r"/>
              </a:tabLst>
            </a:pPr>
            <a:r>
              <a:rPr kumimoji="0" lang="ar-SA" sz="2800" b="1" i="0" u="none" strike="noStrike" cap="none" normalizeH="0" baseline="0" dirty="0" smtClean="0">
                <a:ln>
                  <a:noFill/>
                </a:ln>
                <a:solidFill>
                  <a:schemeClr val="bg1"/>
                </a:solidFill>
                <a:effectLst/>
                <a:latin typeface="Simplified Arabic"/>
                <a:ea typeface="Calibri" pitchFamily="34" charset="0"/>
                <a:cs typeface="Arial" pitchFamily="34" charset="0"/>
              </a:rPr>
              <a:t>قد توجد عدة قيم وقد لا توجد أي قيمة له، مما يجعل من الصعب الحكم على المشاريع</a:t>
            </a:r>
            <a:r>
              <a:rPr kumimoji="0" lang="fr-FR" sz="2800" b="1" i="0" u="none" strike="noStrike" cap="none" normalizeH="0" baseline="0" dirty="0" smtClean="0">
                <a:ln>
                  <a:noFill/>
                </a:ln>
                <a:solidFill>
                  <a:schemeClr val="bg1"/>
                </a:solidFill>
                <a:effectLst/>
                <a:latin typeface="Simplified Arabic"/>
                <a:ea typeface="Calibri" pitchFamily="34" charset="0"/>
                <a:cs typeface="Arial" pitchFamily="34" charset="0"/>
              </a:rPr>
              <a:t>.</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5"/>
          <p:cNvSpPr txBox="1">
            <a:spLocks/>
          </p:cNvSpPr>
          <p:nvPr/>
        </p:nvSpPr>
        <p:spPr>
          <a:xfrm>
            <a:off x="304800" y="381000"/>
            <a:ext cx="8458200" cy="4343400"/>
          </a:xfrm>
          <a:prstGeom prst="rect">
            <a:avLst/>
          </a:prstGeom>
        </p:spPr>
        <p:txBody>
          <a:bodyPr vert="horz">
            <a:noAutofit/>
          </a:bodyPr>
          <a:lstStyle/>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الجمهــورية الجزائــرية الديمقــراطية الشعبيـــة</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0" eaLnBrk="1" fontAlgn="auto" latinLnBrk="0" hangingPunct="1">
              <a:lnSpc>
                <a:spcPct val="100000"/>
              </a:lnSpc>
              <a:spcBef>
                <a:spcPts val="0"/>
              </a:spcBef>
              <a:spcAft>
                <a:spcPts val="0"/>
              </a:spcAft>
              <a:buClr>
                <a:schemeClr val="tx1">
                  <a:shade val="95000"/>
                </a:schemeClr>
              </a:buClr>
              <a:buSzPct val="65000"/>
              <a:tabLst/>
              <a:defRPr/>
            </a:pPr>
            <a:r>
              <a:rPr kumimoji="0" lang="fr-FR"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République Algérienne Démocratique et Populaire</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وزارة التعليــم العــالي والبحــث العلمـي</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0" eaLnBrk="1" fontAlgn="auto" latinLnBrk="0" hangingPunct="1">
              <a:lnSpc>
                <a:spcPct val="100000"/>
              </a:lnSpc>
              <a:spcBef>
                <a:spcPts val="0"/>
              </a:spcBef>
              <a:spcAft>
                <a:spcPts val="0"/>
              </a:spcAft>
              <a:buClr>
                <a:schemeClr val="tx1">
                  <a:shade val="95000"/>
                </a:schemeClr>
              </a:buClr>
              <a:buSzPct val="65000"/>
              <a:tabLst/>
              <a:defRPr/>
            </a:pPr>
            <a:r>
              <a:rPr kumimoji="0" lang="fr-FR" sz="20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Ministère de l’Enseignement Supérieur et de la Recherche Scientifique</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جــامعة محــمد خيضــر – بسكرة –</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كــلية العلــوم الاقتصــادية و التجــارية وعلــوم التسييــر</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قسم العلوم التجارية</a:t>
            </a:r>
            <a:endParaRPr kumimoji="0" lang="fr-FR"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فرع</a:t>
            </a:r>
            <a:r>
              <a:rPr kumimoji="0" lang="ar-DZ" sz="2400" b="1" i="1" u="none" strike="noStrike" kern="1200" cap="none" spc="0" normalizeH="0" noProof="0" dirty="0" smtClean="0">
                <a:ln>
                  <a:noFill/>
                </a:ln>
                <a:solidFill>
                  <a:schemeClr val="bg1"/>
                </a:solidFill>
                <a:effectLst/>
                <a:uLnTx/>
                <a:uFillTx/>
                <a:latin typeface="Times New Roman" pitchFamily="18" charset="0"/>
                <a:ea typeface="+mn-ea"/>
                <a:cs typeface="Times New Roman" pitchFamily="18" charset="0"/>
              </a:rPr>
              <a:t> العلوم المالية والمحاسبية</a:t>
            </a:r>
            <a:endParaRPr kumimoji="0" lang="en-US"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0" u="none" strike="noStrike" kern="1200" cap="none" spc="0" normalizeH="0" baseline="0" noProof="0" dirty="0" smtClean="0">
                <a:ln>
                  <a:noFill/>
                </a:ln>
                <a:solidFill>
                  <a:schemeClr val="bg1"/>
                </a:solidFill>
                <a:effectLst/>
                <a:uLnTx/>
                <a:uFillTx/>
                <a:latin typeface="Times New Roman" pitchFamily="18" charset="0"/>
                <a:ea typeface="Tahoma" pitchFamily="34" charset="0"/>
                <a:cs typeface="Times New Roman" pitchFamily="18" charset="0"/>
              </a:rPr>
              <a:t>سنة ثالثة مالية المؤسسة</a:t>
            </a:r>
            <a:endParaRPr kumimoji="0" lang="ar-DZ" sz="1800" b="1" i="0" u="none" strike="noStrike" kern="1200" cap="none" spc="0" normalizeH="0" baseline="0" noProof="0" dirty="0" smtClean="0">
              <a:ln>
                <a:noFill/>
              </a:ln>
              <a:solidFill>
                <a:schemeClr val="bg1"/>
              </a:solidFill>
              <a:effectLst/>
              <a:uLnTx/>
              <a:uFillTx/>
              <a:latin typeface="Times New Roman" pitchFamily="18" charset="0"/>
              <a:ea typeface="Tahoma" pitchFamily="34" charset="0"/>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4000" b="1" i="0" u="none" strike="noStrike" kern="1200" cap="none" spc="0" normalizeH="0" baseline="0" noProof="0" dirty="0" smtClean="0">
                <a:ln>
                  <a:noFill/>
                </a:ln>
                <a:solidFill>
                  <a:srgbClr val="FF0000"/>
                </a:solidFill>
                <a:effectLst/>
                <a:uLnTx/>
                <a:uFillTx/>
                <a:latin typeface="Times New Roman" pitchFamily="18" charset="0"/>
                <a:ea typeface="Tahoma" pitchFamily="34" charset="0"/>
                <a:cs typeface="Times New Roman" pitchFamily="18" charset="0"/>
              </a:rPr>
              <a:t>مقياس: تسيير </a:t>
            </a:r>
            <a:r>
              <a:rPr kumimoji="0" lang="ar-DZ" sz="4000" b="1" i="0" u="none" strike="noStrike" kern="1200" cap="none" spc="0" normalizeH="0" baseline="0" noProof="0" smtClean="0">
                <a:ln>
                  <a:noFill/>
                </a:ln>
                <a:solidFill>
                  <a:srgbClr val="FF0000"/>
                </a:solidFill>
                <a:effectLst/>
                <a:uLnTx/>
                <a:uFillTx/>
                <a:latin typeface="Times New Roman" pitchFamily="18" charset="0"/>
                <a:ea typeface="Tahoma" pitchFamily="34" charset="0"/>
                <a:cs typeface="Times New Roman" pitchFamily="18" charset="0"/>
              </a:rPr>
              <a:t>مالي 2</a:t>
            </a:r>
            <a:endParaRPr kumimoji="0" lang="ar-DZ" sz="4000" b="1" i="0" u="none" strike="noStrike" kern="1200" cap="none" spc="0" normalizeH="0" baseline="0" noProof="0" dirty="0" smtClean="0">
              <a:ln>
                <a:noFill/>
              </a:ln>
              <a:solidFill>
                <a:srgbClr val="FF0000"/>
              </a:solidFill>
              <a:effectLst/>
              <a:uLnTx/>
              <a:uFillTx/>
              <a:latin typeface="Times New Roman" pitchFamily="18" charset="0"/>
              <a:ea typeface="Tahoma" pitchFamily="34" charset="0"/>
              <a:cs typeface="Times New Roman" pitchFamily="18" charset="0"/>
            </a:endParaRPr>
          </a:p>
          <a:p>
            <a:pPr marL="548640" marR="0" lvl="0" indent="-411480" algn="ctr" defTabSz="914400" rtl="1" eaLnBrk="1" fontAlgn="ctr" latinLnBrk="0" hangingPunct="1">
              <a:lnSpc>
                <a:spcPct val="100000"/>
              </a:lnSpc>
              <a:spcBef>
                <a:spcPct val="20000"/>
              </a:spcBef>
              <a:spcAft>
                <a:spcPts val="0"/>
              </a:spcAft>
              <a:buClr>
                <a:schemeClr val="tx1">
                  <a:shade val="95000"/>
                </a:schemeClr>
              </a:buClr>
              <a:buSzPct val="65000"/>
              <a:tabLst/>
              <a:defRPr/>
            </a:pPr>
            <a:r>
              <a:rPr kumimoji="0" lang="ar-DZ" sz="20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الموسم الجامعي: 2021/2020</a:t>
            </a:r>
            <a:endParaRPr kumimoji="0" lang="ar-DZ" sz="28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p:txBody>
      </p:sp>
      <p:sp>
        <p:nvSpPr>
          <p:cNvPr id="5" name="Rectangle 4"/>
          <p:cNvSpPr/>
          <p:nvPr/>
        </p:nvSpPr>
        <p:spPr>
          <a:xfrm>
            <a:off x="0" y="4648201"/>
            <a:ext cx="9144000" cy="1471172"/>
          </a:xfrm>
          <a:prstGeom prst="rect">
            <a:avLst/>
          </a:prstGeom>
        </p:spPr>
        <p:txBody>
          <a:bodyPr wrap="square">
            <a:spAutoFit/>
          </a:bodyPr>
          <a:lstStyle/>
          <a:p>
            <a:pPr lvl="0" algn="ctr" rtl="1" fontAlgn="ctr">
              <a:spcBef>
                <a:spcPct val="20000"/>
              </a:spcBef>
              <a:buClr>
                <a:srgbClr val="F0A22E"/>
              </a:buClr>
              <a:buSzPct val="70000"/>
              <a:defRPr/>
            </a:pPr>
            <a:r>
              <a:rPr lang="ar-DZ" sz="3200" b="1" dirty="0">
                <a:solidFill>
                  <a:prstClr val="black"/>
                </a:solidFill>
                <a:latin typeface="Adobe Arabic" pitchFamily="18" charset="-78"/>
                <a:cs typeface="Adobe Arabic" pitchFamily="18" charset="-78"/>
              </a:rPr>
              <a:t>موضوع </a:t>
            </a:r>
            <a:r>
              <a:rPr lang="ar-DZ" sz="3200" b="1" dirty="0" smtClean="0">
                <a:solidFill>
                  <a:prstClr val="black"/>
                </a:solidFill>
                <a:latin typeface="Adobe Arabic" pitchFamily="18" charset="-78"/>
                <a:cs typeface="Adobe Arabic" pitchFamily="18" charset="-78"/>
              </a:rPr>
              <a:t>المحاضرة 04:</a:t>
            </a:r>
            <a:endParaRPr lang="fr-FR" sz="3200" b="1" dirty="0" smtClean="0">
              <a:solidFill>
                <a:prstClr val="black"/>
              </a:solidFill>
              <a:latin typeface="Adobe Arabic" pitchFamily="18" charset="-78"/>
              <a:cs typeface="Adobe Arabic" pitchFamily="18" charset="-78"/>
            </a:endParaRPr>
          </a:p>
          <a:p>
            <a:pPr lvl="0" algn="ctr" rtl="1" fontAlgn="ctr">
              <a:spcBef>
                <a:spcPct val="20000"/>
              </a:spcBef>
              <a:buClr>
                <a:srgbClr val="F0A22E"/>
              </a:buClr>
              <a:buSzPct val="70000"/>
              <a:defRPr/>
            </a:pPr>
            <a:r>
              <a:rPr lang="ar-DZ" sz="4800" b="1" dirty="0" smtClean="0">
                <a:solidFill>
                  <a:srgbClr val="FF0000"/>
                </a:solidFill>
                <a:latin typeface="Adobe Arabic" pitchFamily="18" charset="-78"/>
                <a:cs typeface="Adobe Arabic" pitchFamily="18" charset="-78"/>
              </a:rPr>
              <a:t>معايير تقييم واختيار الاستثمارات</a:t>
            </a:r>
            <a:r>
              <a:rPr lang="ar-DZ" sz="4800" b="1" dirty="0" smtClean="0">
                <a:solidFill>
                  <a:srgbClr val="006600"/>
                </a:solidFill>
                <a:latin typeface="Adobe Arabic" pitchFamily="18" charset="-78"/>
                <a:cs typeface="Adobe Arabic" pitchFamily="18" charset="-78"/>
              </a:rPr>
              <a:t>(ج 5)</a:t>
            </a:r>
            <a:endParaRPr lang="ar-DZ" sz="4800" b="1" dirty="0">
              <a:solidFill>
                <a:srgbClr val="006600"/>
              </a:solidFill>
              <a:latin typeface="Adobe Arabic" pitchFamily="18" charset="-78"/>
              <a:cs typeface="Adobe Arabic" pitchFamily="18" charset="-78"/>
            </a:endParaRPr>
          </a:p>
        </p:txBody>
      </p:sp>
      <p:grpSp>
        <p:nvGrpSpPr>
          <p:cNvPr id="2" name="Group 1"/>
          <p:cNvGrpSpPr>
            <a:grpSpLocks/>
          </p:cNvGrpSpPr>
          <p:nvPr/>
        </p:nvGrpSpPr>
        <p:grpSpPr bwMode="auto">
          <a:xfrm>
            <a:off x="228600" y="304800"/>
            <a:ext cx="989398" cy="1143000"/>
            <a:chOff x="4041" y="5842"/>
            <a:chExt cx="1056" cy="1375"/>
          </a:xfrm>
        </p:grpSpPr>
        <p:sp>
          <p:nvSpPr>
            <p:cNvPr id="7"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8" name="Picture 3" descr="SigleUNI4"/>
            <p:cNvPicPr>
              <a:picLocks noChangeAspect="1" noChangeArrowheads="1"/>
            </p:cNvPicPr>
            <p:nvPr/>
          </p:nvPicPr>
          <p:blipFill>
            <a:blip r:embed="rId2"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9"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0"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3" name="Group 1"/>
          <p:cNvGrpSpPr>
            <a:grpSpLocks/>
          </p:cNvGrpSpPr>
          <p:nvPr/>
        </p:nvGrpSpPr>
        <p:grpSpPr bwMode="auto">
          <a:xfrm>
            <a:off x="7926002" y="304800"/>
            <a:ext cx="989398" cy="1143000"/>
            <a:chOff x="4041" y="5842"/>
            <a:chExt cx="1056" cy="1375"/>
          </a:xfrm>
        </p:grpSpPr>
        <p:sp>
          <p:nvSpPr>
            <p:cNvPr id="12"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3" name="Picture 3" descr="SigleUNI4"/>
            <p:cNvPicPr>
              <a:picLocks noChangeAspect="1" noChangeArrowheads="1"/>
            </p:cNvPicPr>
            <p:nvPr/>
          </p:nvPicPr>
          <p:blipFill>
            <a:blip r:embed="rId2"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14"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5"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 calcmode="lin" valueType="num">
                                      <p:cBhvr additive="base">
                                        <p:cTn id="3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 calcmode="lin" valueType="num">
                                      <p:cBhvr additive="base">
                                        <p:cTn id="3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4">
                                            <p:txEl>
                                              <p:pRg st="10" end="10"/>
                                            </p:txEl>
                                          </p:spTgt>
                                        </p:tgtEl>
                                        <p:attrNameLst>
                                          <p:attrName>style.visibility</p:attrName>
                                        </p:attrNameLst>
                                      </p:cBhvr>
                                      <p:to>
                                        <p:strVal val="visible"/>
                                      </p:to>
                                    </p:set>
                                    <p:anim calcmode="lin" valueType="num">
                                      <p:cBhvr additive="base">
                                        <p:cTn id="47"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4191000" y="519529"/>
            <a:ext cx="45720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مثال: حالة عدة قيم لـ </a:t>
            </a:r>
            <a:r>
              <a:rPr kumimoji="0" lang="en-US" sz="3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TIR</a:t>
            </a:r>
            <a:endParaRPr kumimoji="0" lang="ar-DZ" sz="3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228600" y="1454527"/>
            <a:ext cx="853440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dirty="0" smtClean="0">
                <a:ln>
                  <a:noFill/>
                </a:ln>
                <a:solidFill>
                  <a:schemeClr val="bg1"/>
                </a:solidFill>
                <a:effectLst/>
                <a:latin typeface="Times New Roman" pitchFamily="18" charset="0"/>
                <a:ea typeface="Times New Roman" pitchFamily="18" charset="0"/>
                <a:cs typeface="Times New Roman" pitchFamily="18" charset="0"/>
              </a:rPr>
              <a:t>    </a:t>
            </a:r>
            <a:r>
              <a:rPr kumimoji="0" lang="ar-DZ"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يرغب مدير مؤسسة المشاركة في معرض دولي، يتطلب ذلك استثمار مبلغ 1000 في السنة </a:t>
            </a:r>
            <a:r>
              <a:rPr kumimoji="0" lang="en-US"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t =0</a:t>
            </a:r>
            <a:r>
              <a:rPr kumimoji="0" lang="ar-DZ"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لإنجاز الموقع، يتوقع أن تحقق المشاركة في المعرض تدفق نقدي </a:t>
            </a:r>
            <a:r>
              <a:rPr kumimoji="0" lang="en-US"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2400</a:t>
            </a:r>
            <a:r>
              <a:rPr kumimoji="0" lang="ar-DZ"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في نهاية السنة الأولى، وفي نهاية السنة الثانية يتوقع </a:t>
            </a:r>
            <a:r>
              <a:rPr kumimoji="0" lang="ar-DZ" sz="3200" b="1" i="0" u="none" strike="noStrike" cap="none" normalizeH="0" baseline="0" dirty="0" err="1" smtClean="0">
                <a:ln>
                  <a:noFill/>
                </a:ln>
                <a:solidFill>
                  <a:schemeClr val="bg1"/>
                </a:solidFill>
                <a:effectLst/>
                <a:latin typeface="Times New Roman" pitchFamily="18" charset="0"/>
                <a:ea typeface="Times New Roman" pitchFamily="18" charset="0"/>
                <a:cs typeface="Times New Roman" pitchFamily="18" charset="0"/>
              </a:rPr>
              <a:t>انفاق</a:t>
            </a:r>
            <a:r>
              <a:rPr kumimoji="0" lang="ar-DZ"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a:t>
            </a:r>
            <a:r>
              <a:rPr kumimoji="0" lang="en-US"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1430</a:t>
            </a:r>
            <a:r>
              <a:rPr kumimoji="0" lang="ar-DZ"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للإخلاء وإعادة الموقع لحالته.</a:t>
            </a:r>
            <a:endParaRPr kumimoji="0" lang="fr-FR" sz="3200" b="0"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المطلوب:</a:t>
            </a:r>
          </a:p>
          <a:p>
            <a:pPr marL="514350" marR="0" lvl="0" indent="-514350" algn="justLow" defTabSz="914400" rtl="1" eaLnBrk="0" fontAlgn="base" latinLnBrk="0" hangingPunct="0">
              <a:lnSpc>
                <a:spcPct val="100000"/>
              </a:lnSpc>
              <a:spcBef>
                <a:spcPct val="0"/>
              </a:spcBef>
              <a:spcAft>
                <a:spcPct val="0"/>
              </a:spcAft>
              <a:buClrTx/>
              <a:buSzTx/>
              <a:buFontTx/>
              <a:buAutoNum type="arabicPeriod"/>
              <a:tabLst/>
            </a:pPr>
            <a:r>
              <a:rPr kumimoji="0" lang="ar-DZ"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أرسم منحنى تغيرات </a:t>
            </a:r>
            <a:r>
              <a:rPr kumimoji="0" lang="en-US"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VAN</a:t>
            </a:r>
            <a:r>
              <a:rPr kumimoji="0" lang="ar-DZ"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بدلالة معدل الخصم </a:t>
            </a:r>
            <a:r>
              <a:rPr kumimoji="0" lang="en-US"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i</a:t>
            </a:r>
            <a:r>
              <a:rPr kumimoji="0" lang="ar-DZ"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t>
            </a:r>
          </a:p>
          <a:p>
            <a:pPr marR="0" lvl="0" algn="justLow" defTabSz="914400" rtl="1" eaLnBrk="0" fontAlgn="base" latinLnBrk="0" hangingPunct="0">
              <a:lnSpc>
                <a:spcPct val="100000"/>
              </a:lnSpc>
              <a:spcBef>
                <a:spcPct val="0"/>
              </a:spcBef>
              <a:spcAft>
                <a:spcPct val="0"/>
              </a:spcAft>
              <a:buClrTx/>
              <a:buSzTx/>
              <a:tabLst/>
            </a:pPr>
            <a:r>
              <a:rPr kumimoji="0" lang="ar-DZ"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2. أحسب معدل العائد الداخلي لهذا الاستثمار.  </a:t>
            </a:r>
          </a:p>
          <a:p>
            <a:pPr marR="0" lvl="0" algn="justLow" defTabSz="914400" rtl="1" eaLnBrk="0" fontAlgn="base" latinLnBrk="0" hangingPunct="0">
              <a:lnSpc>
                <a:spcPct val="100000"/>
              </a:lnSpc>
              <a:spcBef>
                <a:spcPct val="0"/>
              </a:spcBef>
              <a:spcAft>
                <a:spcPct val="0"/>
              </a:spcAft>
              <a:buClrTx/>
              <a:buSzTx/>
              <a:tabLst/>
            </a:pPr>
            <a:r>
              <a:rPr lang="ar-DZ" sz="3200" b="1" dirty="0" smtClean="0">
                <a:solidFill>
                  <a:schemeClr val="bg1"/>
                </a:solidFill>
                <a:latin typeface="Times New Roman" pitchFamily="18" charset="0"/>
                <a:ea typeface="Times New Roman" pitchFamily="18" charset="0"/>
                <a:cs typeface="Times New Roman" pitchFamily="18" charset="0"/>
              </a:rPr>
              <a:t>3. </a:t>
            </a:r>
            <a:r>
              <a:rPr kumimoji="0" lang="ar-DZ" sz="3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هل تقبل لاستثمار من أجل معدل خصم 14%؟</a:t>
            </a:r>
            <a:endParaRPr kumimoji="0" lang="ar-DZ" sz="3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7848600" y="304800"/>
            <a:ext cx="907621"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3200" b="1" i="0" u="sng" strike="noStrike" cap="none" normalizeH="0" baseline="0" dirty="0" smtClean="0">
                <a:ln>
                  <a:noFill/>
                </a:ln>
                <a:solidFill>
                  <a:srgbClr val="FF0000"/>
                </a:solidFill>
                <a:effectLst/>
                <a:latin typeface="Arial" pitchFamily="34" charset="0"/>
                <a:ea typeface="Times New Roman" pitchFamily="18" charset="0"/>
                <a:cs typeface="Arial" pitchFamily="34" charset="0"/>
              </a:rPr>
              <a:t>الحل:</a:t>
            </a:r>
            <a:endParaRPr kumimoji="0" lang="ar-DZ" sz="4000" b="0" i="0" u="none" strike="noStrike" cap="none" normalizeH="0" baseline="0" dirty="0" smtClean="0">
              <a:ln>
                <a:noFill/>
              </a:ln>
              <a:solidFill>
                <a:srgbClr val="FF0000"/>
              </a:solidFill>
              <a:effectLst/>
              <a:latin typeface="Arial" pitchFamily="34" charset="0"/>
              <a:cs typeface="Arial" pitchFamily="34" charset="0"/>
            </a:endParaRPr>
          </a:p>
        </p:txBody>
      </p:sp>
      <p:graphicFrame>
        <p:nvGraphicFramePr>
          <p:cNvPr id="5" name="Tableau 4"/>
          <p:cNvGraphicFramePr>
            <a:graphicFrameLocks noGrp="1"/>
          </p:cNvGraphicFramePr>
          <p:nvPr/>
        </p:nvGraphicFramePr>
        <p:xfrm>
          <a:off x="152400" y="990600"/>
          <a:ext cx="8839200" cy="2487910"/>
        </p:xfrm>
        <a:graphic>
          <a:graphicData uri="http://schemas.openxmlformats.org/drawingml/2006/table">
            <a:tbl>
              <a:tblPr rtl="1"/>
              <a:tblGrid>
                <a:gridCol w="2813537"/>
                <a:gridCol w="1949509"/>
                <a:gridCol w="2083367"/>
                <a:gridCol w="1992787"/>
              </a:tblGrid>
              <a:tr h="192395">
                <a:tc>
                  <a:txBody>
                    <a:bodyPr/>
                    <a:lstStyle/>
                    <a:p>
                      <a:pPr marL="0" marR="0" algn="r" rtl="1">
                        <a:lnSpc>
                          <a:spcPct val="115000"/>
                        </a:lnSpc>
                        <a:spcBef>
                          <a:spcPts val="0"/>
                        </a:spcBef>
                        <a:spcAft>
                          <a:spcPts val="0"/>
                        </a:spcAft>
                      </a:pPr>
                      <a:r>
                        <a:rPr lang="ar-DZ" sz="2000" b="1" dirty="0">
                          <a:solidFill>
                            <a:srgbClr val="000000"/>
                          </a:solidFill>
                          <a:latin typeface="Calibri"/>
                          <a:ea typeface="Times New Roman"/>
                          <a:cs typeface="Arial"/>
                        </a:rPr>
                        <a:t>البيان</a:t>
                      </a:r>
                      <a:endParaRPr lang="fr-FR" sz="2000" dirty="0">
                        <a:latin typeface="Calibri"/>
                        <a:ea typeface="Calibri"/>
                        <a:cs typeface="Arial"/>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rtl="1">
                        <a:lnSpc>
                          <a:spcPct val="115000"/>
                        </a:lnSpc>
                        <a:spcBef>
                          <a:spcPts val="0"/>
                        </a:spcBef>
                        <a:spcAft>
                          <a:spcPts val="0"/>
                        </a:spcAft>
                      </a:pPr>
                      <a:r>
                        <a:rPr lang="ar-DZ" sz="2000" b="1" dirty="0">
                          <a:solidFill>
                            <a:srgbClr val="000000"/>
                          </a:solidFill>
                          <a:latin typeface="Calibri"/>
                          <a:ea typeface="Times New Roman"/>
                          <a:cs typeface="Arial"/>
                        </a:rPr>
                        <a:t>البديل 1</a:t>
                      </a:r>
                      <a:endParaRPr lang="fr-FR" sz="2000" dirty="0">
                        <a:latin typeface="Calibri"/>
                        <a:ea typeface="Calibri"/>
                        <a:cs typeface="Arial"/>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r" rtl="1">
                        <a:lnSpc>
                          <a:spcPct val="115000"/>
                        </a:lnSpc>
                        <a:spcBef>
                          <a:spcPts val="0"/>
                        </a:spcBef>
                        <a:spcAft>
                          <a:spcPts val="0"/>
                        </a:spcAft>
                      </a:pPr>
                      <a:r>
                        <a:rPr lang="ar-DZ" sz="2000" b="1">
                          <a:solidFill>
                            <a:srgbClr val="000000"/>
                          </a:solidFill>
                          <a:latin typeface="Calibri"/>
                          <a:ea typeface="Times New Roman"/>
                          <a:cs typeface="Arial"/>
                        </a:rPr>
                        <a:t>البديل 2</a:t>
                      </a:r>
                      <a:endParaRPr lang="fr-FR" sz="2000">
                        <a:latin typeface="Calibri"/>
                        <a:ea typeface="Calibri"/>
                        <a:cs typeface="Arial"/>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23850" marR="0" algn="r" rtl="1">
                        <a:lnSpc>
                          <a:spcPct val="115000"/>
                        </a:lnSpc>
                        <a:spcBef>
                          <a:spcPts val="0"/>
                        </a:spcBef>
                        <a:spcAft>
                          <a:spcPts val="0"/>
                        </a:spcAft>
                      </a:pPr>
                      <a:r>
                        <a:rPr lang="ar-DZ" sz="2000" b="1">
                          <a:solidFill>
                            <a:srgbClr val="000000"/>
                          </a:solidFill>
                          <a:latin typeface="Calibri"/>
                          <a:ea typeface="Times New Roman"/>
                          <a:cs typeface="Arial"/>
                        </a:rPr>
                        <a:t>البديل 3</a:t>
                      </a:r>
                      <a:endParaRPr lang="fr-FR" sz="2000">
                        <a:latin typeface="Calibri"/>
                        <a:ea typeface="Calibri"/>
                        <a:cs typeface="Arial"/>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84790">
                <a:tc>
                  <a:txBody>
                    <a:bodyPr/>
                    <a:lstStyle/>
                    <a:p>
                      <a:pPr marL="0" marR="0" algn="r" rtl="1">
                        <a:lnSpc>
                          <a:spcPct val="115000"/>
                        </a:lnSpc>
                        <a:spcBef>
                          <a:spcPts val="0"/>
                        </a:spcBef>
                        <a:spcAft>
                          <a:spcPts val="0"/>
                        </a:spcAft>
                      </a:pPr>
                      <a:r>
                        <a:rPr lang="ar-DZ" sz="2000" b="1" dirty="0">
                          <a:solidFill>
                            <a:srgbClr val="000000"/>
                          </a:solidFill>
                          <a:latin typeface="Calibri"/>
                          <a:ea typeface="Times New Roman"/>
                          <a:cs typeface="Arial"/>
                        </a:rPr>
                        <a:t>متوسط الربح المحاسبي</a:t>
                      </a:r>
                      <a:r>
                        <a:rPr lang="fr-FR" sz="2000" b="1" dirty="0">
                          <a:solidFill>
                            <a:srgbClr val="000000"/>
                          </a:solidFill>
                          <a:latin typeface="Arial"/>
                          <a:ea typeface="Times New Roman"/>
                          <a:cs typeface="Arial"/>
                        </a:rPr>
                        <a:t>= </a:t>
                      </a:r>
                      <a:endParaRPr lang="fr-FR" sz="2000" dirty="0">
                        <a:latin typeface="Calibri"/>
                        <a:ea typeface="Calibri"/>
                        <a:cs typeface="Arial"/>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rtl="1">
                        <a:lnSpc>
                          <a:spcPct val="115000"/>
                        </a:lnSpc>
                        <a:spcBef>
                          <a:spcPts val="0"/>
                        </a:spcBef>
                        <a:spcAft>
                          <a:spcPts val="0"/>
                        </a:spcAft>
                      </a:pPr>
                      <a:r>
                        <a:rPr lang="ar-DZ" sz="2000" b="1" dirty="0" smtClean="0">
                          <a:solidFill>
                            <a:srgbClr val="000000"/>
                          </a:solidFill>
                          <a:latin typeface="Calibri"/>
                          <a:ea typeface="Times New Roman"/>
                          <a:cs typeface="Arial"/>
                        </a:rPr>
                        <a:t>4/10000= 2500</a:t>
                      </a:r>
                      <a:endParaRPr lang="fr-FR" sz="2000" dirty="0">
                        <a:latin typeface="Calibri"/>
                        <a:ea typeface="Calibri"/>
                        <a:cs typeface="Arial"/>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r" rtl="1">
                        <a:lnSpc>
                          <a:spcPct val="115000"/>
                        </a:lnSpc>
                        <a:spcBef>
                          <a:spcPts val="0"/>
                        </a:spcBef>
                        <a:spcAft>
                          <a:spcPts val="0"/>
                        </a:spcAft>
                      </a:pPr>
                      <a:r>
                        <a:rPr lang="ar-DZ" sz="2000" b="1" dirty="0" smtClean="0">
                          <a:solidFill>
                            <a:srgbClr val="000000"/>
                          </a:solidFill>
                          <a:latin typeface="Calibri"/>
                          <a:ea typeface="Times New Roman"/>
                          <a:cs typeface="Arial"/>
                        </a:rPr>
                        <a:t>5/12000= </a:t>
                      </a:r>
                      <a:r>
                        <a:rPr lang="ar-DZ" sz="2000" b="1" dirty="0">
                          <a:solidFill>
                            <a:srgbClr val="000000"/>
                          </a:solidFill>
                          <a:latin typeface="Calibri"/>
                          <a:ea typeface="Times New Roman"/>
                          <a:cs typeface="Arial"/>
                        </a:rPr>
                        <a:t>2400</a:t>
                      </a:r>
                      <a:endParaRPr lang="fr-FR" sz="2000" dirty="0">
                        <a:latin typeface="Calibri"/>
                        <a:ea typeface="Calibri"/>
                        <a:cs typeface="Arial"/>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rtl="1">
                        <a:lnSpc>
                          <a:spcPct val="115000"/>
                        </a:lnSpc>
                        <a:spcBef>
                          <a:spcPts val="0"/>
                        </a:spcBef>
                        <a:spcAft>
                          <a:spcPts val="0"/>
                        </a:spcAft>
                      </a:pPr>
                      <a:r>
                        <a:rPr lang="ar-DZ" sz="2000" b="1" dirty="0" smtClean="0">
                          <a:solidFill>
                            <a:srgbClr val="000000"/>
                          </a:solidFill>
                          <a:latin typeface="Calibri"/>
                          <a:ea typeface="Times New Roman"/>
                          <a:cs typeface="Arial"/>
                        </a:rPr>
                        <a:t>6/18000= </a:t>
                      </a:r>
                      <a:r>
                        <a:rPr lang="ar-DZ" sz="2000" b="1" dirty="0">
                          <a:solidFill>
                            <a:srgbClr val="000000"/>
                          </a:solidFill>
                          <a:latin typeface="Calibri"/>
                          <a:ea typeface="Times New Roman"/>
                          <a:cs typeface="Arial"/>
                        </a:rPr>
                        <a:t>3000</a:t>
                      </a:r>
                      <a:endParaRPr lang="fr-FR" sz="2000" dirty="0">
                        <a:latin typeface="Calibri"/>
                        <a:ea typeface="Calibri"/>
                        <a:cs typeface="Arial"/>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84790">
                <a:tc>
                  <a:txBody>
                    <a:bodyPr/>
                    <a:lstStyle/>
                    <a:p>
                      <a:pPr marL="0" marR="0" algn="r" rtl="1">
                        <a:lnSpc>
                          <a:spcPct val="115000"/>
                        </a:lnSpc>
                        <a:spcBef>
                          <a:spcPts val="0"/>
                        </a:spcBef>
                        <a:spcAft>
                          <a:spcPts val="0"/>
                        </a:spcAft>
                      </a:pPr>
                      <a:r>
                        <a:rPr lang="ar-DZ" sz="2000" b="1" dirty="0">
                          <a:solidFill>
                            <a:srgbClr val="000000"/>
                          </a:solidFill>
                          <a:latin typeface="Calibri"/>
                          <a:ea typeface="Times New Roman"/>
                          <a:cs typeface="Arial"/>
                        </a:rPr>
                        <a:t>متوسط تكلفة الاستثمار </a:t>
                      </a:r>
                      <a:r>
                        <a:rPr lang="ar-DZ" sz="2000" b="1" dirty="0" smtClean="0">
                          <a:solidFill>
                            <a:srgbClr val="000000"/>
                          </a:solidFill>
                          <a:latin typeface="Calibri"/>
                          <a:ea typeface="Times New Roman"/>
                          <a:cs typeface="Arial"/>
                        </a:rPr>
                        <a:t>=</a:t>
                      </a:r>
                      <a:endParaRPr lang="fr-FR" sz="2000" dirty="0">
                        <a:latin typeface="Calibri"/>
                        <a:ea typeface="Calibri"/>
                        <a:cs typeface="Arial"/>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rtl="1">
                        <a:lnSpc>
                          <a:spcPct val="115000"/>
                        </a:lnSpc>
                        <a:spcBef>
                          <a:spcPts val="0"/>
                        </a:spcBef>
                        <a:spcAft>
                          <a:spcPts val="0"/>
                        </a:spcAft>
                      </a:pPr>
                      <a:r>
                        <a:rPr lang="ar-DZ" sz="2000" b="1" dirty="0">
                          <a:solidFill>
                            <a:srgbClr val="000000"/>
                          </a:solidFill>
                          <a:latin typeface="Calibri"/>
                          <a:ea typeface="Times New Roman"/>
                          <a:cs typeface="Arial"/>
                        </a:rPr>
                        <a:t>(18000+4000)/2</a:t>
                      </a:r>
                      <a:endParaRPr lang="fr-FR" sz="2000" dirty="0">
                        <a:latin typeface="Calibri"/>
                        <a:ea typeface="Calibri"/>
                        <a:cs typeface="Arial"/>
                      </a:endParaRPr>
                    </a:p>
                    <a:p>
                      <a:pPr marL="0" marR="0" algn="r" rtl="1">
                        <a:lnSpc>
                          <a:spcPct val="115000"/>
                        </a:lnSpc>
                        <a:spcBef>
                          <a:spcPts val="0"/>
                        </a:spcBef>
                        <a:spcAft>
                          <a:spcPts val="0"/>
                        </a:spcAft>
                      </a:pPr>
                      <a:r>
                        <a:rPr lang="ar-DZ" sz="2000" b="1" dirty="0">
                          <a:solidFill>
                            <a:srgbClr val="000000"/>
                          </a:solidFill>
                          <a:latin typeface="Calibri"/>
                          <a:ea typeface="Times New Roman"/>
                          <a:cs typeface="Arial"/>
                        </a:rPr>
                        <a:t>=11000</a:t>
                      </a:r>
                      <a:endParaRPr lang="fr-FR" sz="2000" dirty="0">
                        <a:latin typeface="Calibri"/>
                        <a:ea typeface="Calibri"/>
                        <a:cs typeface="Arial"/>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r" rtl="1">
                        <a:lnSpc>
                          <a:spcPct val="115000"/>
                        </a:lnSpc>
                        <a:spcBef>
                          <a:spcPts val="0"/>
                        </a:spcBef>
                        <a:spcAft>
                          <a:spcPts val="0"/>
                        </a:spcAft>
                      </a:pPr>
                      <a:r>
                        <a:rPr lang="ar-DZ" sz="2000" b="1" dirty="0">
                          <a:solidFill>
                            <a:srgbClr val="000000"/>
                          </a:solidFill>
                          <a:latin typeface="Calibri"/>
                          <a:ea typeface="Times New Roman"/>
                          <a:cs typeface="Arial"/>
                        </a:rPr>
                        <a:t>(24000 +5000)/2</a:t>
                      </a:r>
                      <a:endParaRPr lang="fr-FR" sz="2000" dirty="0">
                        <a:latin typeface="Calibri"/>
                        <a:ea typeface="Calibri"/>
                        <a:cs typeface="Arial"/>
                      </a:endParaRPr>
                    </a:p>
                    <a:p>
                      <a:pPr marL="0" marR="0" algn="r" rtl="1">
                        <a:lnSpc>
                          <a:spcPct val="115000"/>
                        </a:lnSpc>
                        <a:spcBef>
                          <a:spcPts val="0"/>
                        </a:spcBef>
                        <a:spcAft>
                          <a:spcPts val="0"/>
                        </a:spcAft>
                      </a:pPr>
                      <a:r>
                        <a:rPr lang="ar-DZ" sz="2000" b="1" dirty="0">
                          <a:solidFill>
                            <a:srgbClr val="000000"/>
                          </a:solidFill>
                          <a:latin typeface="Calibri"/>
                          <a:ea typeface="Times New Roman"/>
                          <a:cs typeface="Arial"/>
                        </a:rPr>
                        <a:t>= 14500</a:t>
                      </a:r>
                      <a:endParaRPr lang="fr-FR" sz="2000" dirty="0">
                        <a:latin typeface="Calibri"/>
                        <a:ea typeface="Calibri"/>
                        <a:cs typeface="Arial"/>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rtl="1">
                        <a:lnSpc>
                          <a:spcPct val="115000"/>
                        </a:lnSpc>
                        <a:spcBef>
                          <a:spcPts val="0"/>
                        </a:spcBef>
                        <a:spcAft>
                          <a:spcPts val="0"/>
                        </a:spcAft>
                      </a:pPr>
                      <a:r>
                        <a:rPr lang="ar-DZ" sz="2000" b="1" dirty="0">
                          <a:solidFill>
                            <a:srgbClr val="000000"/>
                          </a:solidFill>
                          <a:latin typeface="Calibri"/>
                          <a:ea typeface="Times New Roman"/>
                          <a:cs typeface="Arial"/>
                        </a:rPr>
                        <a:t>(30000+6000)/2</a:t>
                      </a:r>
                      <a:endParaRPr lang="fr-FR" sz="2000" dirty="0">
                        <a:latin typeface="Calibri"/>
                        <a:ea typeface="Calibri"/>
                        <a:cs typeface="Arial"/>
                      </a:endParaRPr>
                    </a:p>
                    <a:p>
                      <a:pPr marL="0" marR="0" algn="r" rtl="1">
                        <a:lnSpc>
                          <a:spcPct val="115000"/>
                        </a:lnSpc>
                        <a:spcBef>
                          <a:spcPts val="0"/>
                        </a:spcBef>
                        <a:spcAft>
                          <a:spcPts val="0"/>
                        </a:spcAft>
                      </a:pPr>
                      <a:r>
                        <a:rPr lang="ar-DZ" sz="2000" b="1" dirty="0">
                          <a:solidFill>
                            <a:srgbClr val="000000"/>
                          </a:solidFill>
                          <a:latin typeface="Calibri"/>
                          <a:ea typeface="Times New Roman"/>
                          <a:cs typeface="Arial"/>
                        </a:rPr>
                        <a:t>= 18000</a:t>
                      </a:r>
                      <a:endParaRPr lang="fr-FR" sz="2000" dirty="0">
                        <a:latin typeface="Calibri"/>
                        <a:ea typeface="Calibri"/>
                        <a:cs typeface="Arial"/>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84790">
                <a:tc>
                  <a:txBody>
                    <a:bodyPr/>
                    <a:lstStyle/>
                    <a:p>
                      <a:pPr marL="0" marR="0" algn="r" rtl="1">
                        <a:lnSpc>
                          <a:spcPct val="115000"/>
                        </a:lnSpc>
                        <a:spcBef>
                          <a:spcPts val="0"/>
                        </a:spcBef>
                        <a:spcAft>
                          <a:spcPts val="0"/>
                        </a:spcAft>
                      </a:pPr>
                      <a:r>
                        <a:rPr lang="ar-DZ" sz="2000" b="1" dirty="0">
                          <a:solidFill>
                            <a:srgbClr val="000000"/>
                          </a:solidFill>
                          <a:latin typeface="Calibri"/>
                          <a:ea typeface="Times New Roman"/>
                          <a:cs typeface="Arial"/>
                        </a:rPr>
                        <a:t>معدل العائد المحاسبي=</a:t>
                      </a:r>
                      <a:endParaRPr lang="fr-FR" sz="2000" dirty="0">
                        <a:latin typeface="Calibri"/>
                        <a:ea typeface="Calibri"/>
                        <a:cs typeface="Arial"/>
                      </a:endParaRPr>
                    </a:p>
                    <a:p>
                      <a:pPr marL="0" marR="0" algn="r" rtl="1">
                        <a:lnSpc>
                          <a:spcPct val="115000"/>
                        </a:lnSpc>
                        <a:spcBef>
                          <a:spcPts val="0"/>
                        </a:spcBef>
                        <a:spcAft>
                          <a:spcPts val="0"/>
                        </a:spcAft>
                      </a:pPr>
                      <a:r>
                        <a:rPr lang="ar-DZ" sz="2000" b="1" dirty="0">
                          <a:solidFill>
                            <a:srgbClr val="000000"/>
                          </a:solidFill>
                          <a:latin typeface="Calibri"/>
                          <a:ea typeface="Times New Roman"/>
                          <a:cs typeface="Arial"/>
                        </a:rPr>
                        <a:t> </a:t>
                      </a:r>
                      <a:endParaRPr lang="fr-FR" sz="2000" dirty="0">
                        <a:latin typeface="Calibri"/>
                        <a:ea typeface="Calibri"/>
                        <a:cs typeface="Arial"/>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rtl="1">
                        <a:lnSpc>
                          <a:spcPct val="115000"/>
                        </a:lnSpc>
                        <a:spcBef>
                          <a:spcPts val="0"/>
                        </a:spcBef>
                        <a:spcAft>
                          <a:spcPts val="0"/>
                        </a:spcAft>
                      </a:pPr>
                      <a:r>
                        <a:rPr lang="ar-DZ" sz="2000" b="1" dirty="0" smtClean="0">
                          <a:solidFill>
                            <a:srgbClr val="000000"/>
                          </a:solidFill>
                          <a:latin typeface="Calibri"/>
                          <a:ea typeface="Times New Roman"/>
                          <a:cs typeface="Arial"/>
                        </a:rPr>
                        <a:t>11000/2500= 22.72</a:t>
                      </a:r>
                      <a:r>
                        <a:rPr lang="ar-DZ" sz="2000" b="1" dirty="0">
                          <a:solidFill>
                            <a:srgbClr val="000000"/>
                          </a:solidFill>
                          <a:latin typeface="Calibri"/>
                          <a:ea typeface="Times New Roman"/>
                          <a:cs typeface="Arial"/>
                        </a:rPr>
                        <a:t> </a:t>
                      </a:r>
                      <a:r>
                        <a:rPr lang="fr-FR" sz="2000" b="1" dirty="0">
                          <a:solidFill>
                            <a:srgbClr val="000000"/>
                          </a:solidFill>
                          <a:latin typeface="Times New Roman"/>
                          <a:ea typeface="Times New Roman"/>
                          <a:cs typeface="Arial"/>
                        </a:rPr>
                        <a:t>%</a:t>
                      </a:r>
                      <a:endParaRPr lang="fr-FR" sz="2000" dirty="0">
                        <a:latin typeface="Calibri"/>
                        <a:ea typeface="Calibri"/>
                        <a:cs typeface="Arial"/>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r" rtl="1">
                        <a:lnSpc>
                          <a:spcPct val="115000"/>
                        </a:lnSpc>
                        <a:spcBef>
                          <a:spcPts val="0"/>
                        </a:spcBef>
                        <a:spcAft>
                          <a:spcPts val="0"/>
                        </a:spcAft>
                      </a:pPr>
                      <a:r>
                        <a:rPr lang="ar-DZ" sz="2000" b="1" dirty="0" smtClean="0">
                          <a:solidFill>
                            <a:srgbClr val="000000"/>
                          </a:solidFill>
                          <a:latin typeface="Calibri"/>
                          <a:ea typeface="Times New Roman"/>
                          <a:cs typeface="Arial"/>
                        </a:rPr>
                        <a:t>2400/ 14500 = </a:t>
                      </a:r>
                      <a:r>
                        <a:rPr lang="ar-DZ" sz="2000" b="1" dirty="0">
                          <a:solidFill>
                            <a:srgbClr val="000000"/>
                          </a:solidFill>
                          <a:latin typeface="Calibri"/>
                          <a:ea typeface="Times New Roman"/>
                          <a:cs typeface="Arial"/>
                        </a:rPr>
                        <a:t>16.55 </a:t>
                      </a:r>
                      <a:r>
                        <a:rPr lang="fr-FR" sz="2000" b="1" dirty="0">
                          <a:solidFill>
                            <a:srgbClr val="000000"/>
                          </a:solidFill>
                          <a:latin typeface="Times New Roman"/>
                          <a:ea typeface="Times New Roman"/>
                          <a:cs typeface="Arial"/>
                        </a:rPr>
                        <a:t>%</a:t>
                      </a:r>
                      <a:endParaRPr lang="fr-FR" sz="2000" dirty="0">
                        <a:latin typeface="Calibri"/>
                        <a:ea typeface="Calibri"/>
                        <a:cs typeface="Arial"/>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rtl="1">
                        <a:lnSpc>
                          <a:spcPct val="115000"/>
                        </a:lnSpc>
                        <a:spcBef>
                          <a:spcPts val="0"/>
                        </a:spcBef>
                        <a:spcAft>
                          <a:spcPts val="0"/>
                        </a:spcAft>
                      </a:pPr>
                      <a:r>
                        <a:rPr lang="ar-DZ" sz="2000" b="1" dirty="0">
                          <a:solidFill>
                            <a:srgbClr val="000000"/>
                          </a:solidFill>
                          <a:latin typeface="Calibri"/>
                          <a:ea typeface="Times New Roman"/>
                          <a:cs typeface="Arial"/>
                        </a:rPr>
                        <a:t>3000/ </a:t>
                      </a:r>
                      <a:r>
                        <a:rPr lang="ar-DZ" sz="2000" b="1" dirty="0" smtClean="0">
                          <a:solidFill>
                            <a:srgbClr val="000000"/>
                          </a:solidFill>
                          <a:latin typeface="Calibri"/>
                          <a:ea typeface="Times New Roman"/>
                          <a:cs typeface="Arial"/>
                        </a:rPr>
                        <a:t>18000 </a:t>
                      </a:r>
                      <a:r>
                        <a:rPr lang="ar-DZ" sz="2000" b="1" dirty="0">
                          <a:solidFill>
                            <a:srgbClr val="000000"/>
                          </a:solidFill>
                          <a:latin typeface="Calibri"/>
                          <a:ea typeface="Times New Roman"/>
                          <a:cs typeface="Arial"/>
                        </a:rPr>
                        <a:t>= 16.66</a:t>
                      </a:r>
                      <a:r>
                        <a:rPr lang="fr-FR" sz="2000" b="1" dirty="0">
                          <a:solidFill>
                            <a:srgbClr val="000000"/>
                          </a:solidFill>
                          <a:latin typeface="Times New Roman"/>
                          <a:ea typeface="Times New Roman"/>
                          <a:cs typeface="Arial"/>
                        </a:rPr>
                        <a:t>%</a:t>
                      </a:r>
                      <a:r>
                        <a:rPr lang="fr-FR" sz="2000" b="1" dirty="0">
                          <a:solidFill>
                            <a:srgbClr val="000000"/>
                          </a:solidFill>
                          <a:latin typeface="Arial"/>
                          <a:ea typeface="Times New Roman"/>
                          <a:cs typeface="Arial"/>
                        </a:rPr>
                        <a:t> </a:t>
                      </a:r>
                      <a:endParaRPr lang="fr-FR" sz="2000" dirty="0">
                        <a:latin typeface="Calibri"/>
                        <a:ea typeface="Calibri"/>
                        <a:cs typeface="Arial"/>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92395">
                <a:tc>
                  <a:txBody>
                    <a:bodyPr/>
                    <a:lstStyle/>
                    <a:p>
                      <a:pPr marL="0" marR="0" algn="r" rtl="1">
                        <a:lnSpc>
                          <a:spcPct val="115000"/>
                        </a:lnSpc>
                        <a:spcBef>
                          <a:spcPts val="0"/>
                        </a:spcBef>
                        <a:spcAft>
                          <a:spcPts val="0"/>
                        </a:spcAft>
                      </a:pPr>
                      <a:r>
                        <a:rPr lang="ar-DZ" sz="2000" b="1">
                          <a:solidFill>
                            <a:srgbClr val="000000"/>
                          </a:solidFill>
                          <a:latin typeface="Calibri"/>
                          <a:ea typeface="Times New Roman"/>
                          <a:cs typeface="Arial"/>
                        </a:rPr>
                        <a:t>الترتيب</a:t>
                      </a:r>
                      <a:endParaRPr lang="fr-FR" sz="2000">
                        <a:latin typeface="Calibri"/>
                        <a:ea typeface="Calibri"/>
                        <a:cs typeface="Arial"/>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rtl="1">
                        <a:lnSpc>
                          <a:spcPct val="115000"/>
                        </a:lnSpc>
                        <a:spcBef>
                          <a:spcPts val="0"/>
                        </a:spcBef>
                        <a:spcAft>
                          <a:spcPts val="0"/>
                        </a:spcAft>
                      </a:pPr>
                      <a:r>
                        <a:rPr lang="ar-DZ" sz="2000" b="1" dirty="0">
                          <a:solidFill>
                            <a:srgbClr val="000000"/>
                          </a:solidFill>
                          <a:latin typeface="Calibri"/>
                          <a:ea typeface="Times New Roman"/>
                          <a:cs typeface="Arial"/>
                        </a:rPr>
                        <a:t>الأول</a:t>
                      </a:r>
                      <a:endParaRPr lang="fr-FR" sz="2000" dirty="0">
                        <a:latin typeface="Calibri"/>
                        <a:ea typeface="Calibri"/>
                        <a:cs typeface="Arial"/>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r" rtl="1">
                        <a:lnSpc>
                          <a:spcPct val="115000"/>
                        </a:lnSpc>
                        <a:spcBef>
                          <a:spcPts val="0"/>
                        </a:spcBef>
                        <a:spcAft>
                          <a:spcPts val="0"/>
                        </a:spcAft>
                      </a:pPr>
                      <a:r>
                        <a:rPr lang="ar-DZ" sz="2000" b="1">
                          <a:solidFill>
                            <a:srgbClr val="000000"/>
                          </a:solidFill>
                          <a:latin typeface="Calibri"/>
                          <a:ea typeface="Times New Roman"/>
                          <a:cs typeface="Arial"/>
                        </a:rPr>
                        <a:t>الثالث</a:t>
                      </a:r>
                      <a:endParaRPr lang="fr-FR" sz="2000">
                        <a:latin typeface="Calibri"/>
                        <a:ea typeface="Calibri"/>
                        <a:cs typeface="Arial"/>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rtl="1">
                        <a:lnSpc>
                          <a:spcPct val="115000"/>
                        </a:lnSpc>
                        <a:spcBef>
                          <a:spcPts val="0"/>
                        </a:spcBef>
                        <a:spcAft>
                          <a:spcPts val="0"/>
                        </a:spcAft>
                      </a:pPr>
                      <a:r>
                        <a:rPr lang="ar-DZ" sz="2000" b="1" dirty="0">
                          <a:solidFill>
                            <a:srgbClr val="000000"/>
                          </a:solidFill>
                          <a:latin typeface="Calibri"/>
                          <a:ea typeface="Times New Roman"/>
                          <a:cs typeface="Arial"/>
                        </a:rPr>
                        <a:t>الثاني</a:t>
                      </a:r>
                      <a:endParaRPr lang="fr-FR" sz="2000" dirty="0">
                        <a:latin typeface="Calibri"/>
                        <a:ea typeface="Calibri"/>
                        <a:cs typeface="Arial"/>
                      </a:endParaRPr>
                    </a:p>
                  </a:txBody>
                  <a:tcPr marL="62738" marR="62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0898" name="Group 2"/>
          <p:cNvGrpSpPr>
            <a:grpSpLocks/>
          </p:cNvGrpSpPr>
          <p:nvPr/>
        </p:nvGrpSpPr>
        <p:grpSpPr bwMode="auto">
          <a:xfrm>
            <a:off x="152140" y="152465"/>
            <a:ext cx="5105348" cy="5257735"/>
            <a:chOff x="403" y="4471"/>
            <a:chExt cx="4674" cy="4765"/>
          </a:xfrm>
        </p:grpSpPr>
        <p:cxnSp>
          <p:nvCxnSpPr>
            <p:cNvPr id="80899" name="Connecteur droit avec flèche 607"/>
            <p:cNvCxnSpPr>
              <a:cxnSpLocks noChangeShapeType="1"/>
            </p:cNvCxnSpPr>
            <p:nvPr/>
          </p:nvCxnSpPr>
          <p:spPr bwMode="auto">
            <a:xfrm flipV="1">
              <a:off x="878" y="4921"/>
              <a:ext cx="0" cy="1800"/>
            </a:xfrm>
            <a:prstGeom prst="straightConnector1">
              <a:avLst/>
            </a:prstGeom>
            <a:noFill/>
            <a:ln w="25400" algn="ctr">
              <a:solidFill>
                <a:srgbClr val="000000"/>
              </a:solidFill>
              <a:round/>
              <a:headEnd/>
              <a:tailEnd type="arrow" w="med" len="med"/>
            </a:ln>
            <a:effectLst>
              <a:outerShdw dist="20000" dir="5400000" rotWithShape="0">
                <a:srgbClr val="000000">
                  <a:alpha val="37999"/>
                </a:srgbClr>
              </a:outerShdw>
            </a:effectLst>
          </p:spPr>
        </p:cxnSp>
        <p:cxnSp>
          <p:nvCxnSpPr>
            <p:cNvPr id="80900" name="Connecteur droit avec flèche 608"/>
            <p:cNvCxnSpPr>
              <a:cxnSpLocks noChangeShapeType="1"/>
            </p:cNvCxnSpPr>
            <p:nvPr/>
          </p:nvCxnSpPr>
          <p:spPr bwMode="auto">
            <a:xfrm>
              <a:off x="623" y="6001"/>
              <a:ext cx="3105" cy="0"/>
            </a:xfrm>
            <a:prstGeom prst="straightConnector1">
              <a:avLst/>
            </a:prstGeom>
            <a:noFill/>
            <a:ln w="25400" algn="ctr">
              <a:solidFill>
                <a:srgbClr val="000000"/>
              </a:solidFill>
              <a:round/>
              <a:headEnd/>
              <a:tailEnd type="arrow" w="med" len="med"/>
            </a:ln>
            <a:effectLst>
              <a:outerShdw dist="20000" dir="5400000" rotWithShape="0">
                <a:srgbClr val="000000">
                  <a:alpha val="37999"/>
                </a:srgbClr>
              </a:outerShdw>
            </a:effectLst>
          </p:spPr>
        </p:cxnSp>
        <p:sp>
          <p:nvSpPr>
            <p:cNvPr id="80901" name="Arc 609"/>
            <p:cNvSpPr>
              <a:spLocks/>
            </p:cNvSpPr>
            <p:nvPr/>
          </p:nvSpPr>
          <p:spPr bwMode="auto">
            <a:xfrm rot="-3194393">
              <a:off x="737" y="5605"/>
              <a:ext cx="3367" cy="3895"/>
            </a:xfrm>
            <a:custGeom>
              <a:avLst/>
              <a:gdLst>
                <a:gd name="T0" fmla="*/ 1068987 w 2137974"/>
                <a:gd name="T1" fmla="*/ 0 h 2473249"/>
                <a:gd name="T2" fmla="*/ 2137974 w 2137974"/>
                <a:gd name="T3" fmla="*/ 1236625 h 2473249"/>
                <a:gd name="T4" fmla="*/ 0 60000 65536"/>
                <a:gd name="T5" fmla="*/ 0 60000 65536"/>
              </a:gdLst>
              <a:ahLst/>
              <a:cxnLst>
                <a:cxn ang="T4">
                  <a:pos x="T0" y="T1"/>
                </a:cxn>
                <a:cxn ang="T5">
                  <a:pos x="T2" y="T3"/>
                </a:cxn>
              </a:cxnLst>
              <a:rect l="0" t="0" r="r" b="b"/>
              <a:pathLst>
                <a:path w="2137974" h="2473249" stroke="0">
                  <a:moveTo>
                    <a:pt x="1068987" y="0"/>
                  </a:moveTo>
                  <a:cubicBezTo>
                    <a:pt x="1659372" y="0"/>
                    <a:pt x="2137974" y="553656"/>
                    <a:pt x="2137974" y="1236625"/>
                  </a:cubicBezTo>
                  <a:lnTo>
                    <a:pt x="1068987" y="1236625"/>
                  </a:lnTo>
                  <a:lnTo>
                    <a:pt x="1068987" y="0"/>
                  </a:lnTo>
                  <a:close/>
                </a:path>
                <a:path w="2137974" h="2473249" fill="none">
                  <a:moveTo>
                    <a:pt x="1068987" y="0"/>
                  </a:moveTo>
                  <a:cubicBezTo>
                    <a:pt x="1659372" y="0"/>
                    <a:pt x="2137974" y="553656"/>
                    <a:pt x="2137974" y="1236625"/>
                  </a:cubicBezTo>
                </a:path>
              </a:pathLst>
            </a:custGeom>
            <a:noFill/>
            <a:ln w="9525" cap="flat" cmpd="sng" algn="ctr">
              <a:solidFill>
                <a:srgbClr val="000000"/>
              </a:solidFill>
              <a:prstDash val="solid"/>
              <a:round/>
              <a:headEnd/>
              <a:tailEnd/>
            </a:ln>
          </p:spPr>
          <p:txBody>
            <a:bodyPr vert="horz" wrap="square" lIns="91440" tIns="45720" rIns="91440" bIns="45720" numCol="1" anchor="ctr" anchorCtr="0" compatLnSpc="1">
              <a:prstTxWarp prst="textNoShape">
                <a:avLst/>
              </a:prstTxWarp>
            </a:bodyPr>
            <a:lstStyle/>
            <a:p>
              <a:endParaRPr lang="fr-FR" sz="2400">
                <a:latin typeface="Times New Roman" pitchFamily="18" charset="0"/>
                <a:cs typeface="Times New Roman" pitchFamily="18" charset="0"/>
              </a:endParaRPr>
            </a:p>
          </p:txBody>
        </p:sp>
        <p:sp>
          <p:nvSpPr>
            <p:cNvPr id="80902" name="Zone de texte 610"/>
            <p:cNvSpPr txBox="1">
              <a:spLocks noChangeArrowheads="1"/>
            </p:cNvSpPr>
            <p:nvPr/>
          </p:nvSpPr>
          <p:spPr bwMode="auto">
            <a:xfrm>
              <a:off x="403" y="4471"/>
              <a:ext cx="885" cy="420"/>
            </a:xfrm>
            <a:prstGeom prst="rect">
              <a:avLst/>
            </a:prstGeom>
            <a:solidFill>
              <a:srgbClr val="FFFFFF"/>
            </a:solidFill>
            <a:ln w="63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VAN</a:t>
              </a:r>
              <a:endParaRPr kumimoji="0" lang="fr-FR"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80903" name="Zone de texte 612"/>
            <p:cNvSpPr txBox="1">
              <a:spLocks noChangeArrowheads="1"/>
            </p:cNvSpPr>
            <p:nvPr/>
          </p:nvSpPr>
          <p:spPr bwMode="auto">
            <a:xfrm>
              <a:off x="3698" y="5689"/>
              <a:ext cx="1379" cy="508"/>
            </a:xfrm>
            <a:prstGeom prst="rect">
              <a:avLst/>
            </a:prstGeom>
            <a:solidFill>
              <a:srgbClr val="FFFFFF"/>
            </a:solidFill>
            <a:ln w="63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معدل الخصم</a:t>
              </a:r>
              <a:endParaRPr kumimoji="0" lang="fr-FR"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80904" name="Zone de texte 613"/>
            <p:cNvSpPr txBox="1">
              <a:spLocks noChangeArrowheads="1"/>
            </p:cNvSpPr>
            <p:nvPr/>
          </p:nvSpPr>
          <p:spPr bwMode="auto">
            <a:xfrm>
              <a:off x="1087" y="6403"/>
              <a:ext cx="1021" cy="435"/>
            </a:xfrm>
            <a:prstGeom prst="rect">
              <a:avLst/>
            </a:prstGeom>
            <a:solidFill>
              <a:srgbClr val="FFFFFF"/>
            </a:solidFill>
            <a:ln w="63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TIR</a:t>
              </a:r>
              <a:r>
                <a:rPr kumimoji="0" lang="fr-FR" sz="2400" b="1" i="0" u="none" strike="noStrike" cap="none" normalizeH="0" baseline="-25000" dirty="0" smtClean="0">
                  <a:ln>
                    <a:noFill/>
                  </a:ln>
                  <a:solidFill>
                    <a:srgbClr val="000000"/>
                  </a:solidFill>
                  <a:effectLst/>
                  <a:latin typeface="Times New Roman" pitchFamily="18" charset="0"/>
                  <a:ea typeface="Arial" pitchFamily="34" charset="0"/>
                  <a:cs typeface="Times New Roman" pitchFamily="18" charset="0"/>
                </a:rPr>
                <a:t>1</a:t>
              </a:r>
              <a:endParaRPr kumimoji="0" lang="fr-FR"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80905" name="Zone de texte 614"/>
            <p:cNvSpPr txBox="1">
              <a:spLocks noChangeArrowheads="1"/>
            </p:cNvSpPr>
            <p:nvPr/>
          </p:nvSpPr>
          <p:spPr bwMode="auto">
            <a:xfrm>
              <a:off x="2378" y="6358"/>
              <a:ext cx="885" cy="435"/>
            </a:xfrm>
            <a:prstGeom prst="rect">
              <a:avLst/>
            </a:prstGeom>
            <a:solidFill>
              <a:srgbClr val="FFFFFF"/>
            </a:solidFill>
            <a:ln w="63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rgbClr val="000000"/>
                  </a:solidFill>
                  <a:effectLst/>
                  <a:latin typeface="Times New Roman" pitchFamily="18" charset="0"/>
                  <a:ea typeface="Arial" pitchFamily="34" charset="0"/>
                  <a:cs typeface="Times New Roman" pitchFamily="18" charset="0"/>
                </a:rPr>
                <a:t>TIR</a:t>
              </a:r>
              <a:r>
                <a:rPr kumimoji="0" lang="fr-FR" sz="2400" b="1" i="0" u="none" strike="noStrike" cap="none" normalizeH="0" baseline="-25000" smtClean="0">
                  <a:ln>
                    <a:noFill/>
                  </a:ln>
                  <a:solidFill>
                    <a:srgbClr val="000000"/>
                  </a:solidFill>
                  <a:effectLst/>
                  <a:latin typeface="Times New Roman" pitchFamily="18" charset="0"/>
                  <a:ea typeface="Arial" pitchFamily="34" charset="0"/>
                  <a:cs typeface="Times New Roman" pitchFamily="18" charset="0"/>
                </a:rPr>
                <a:t>2</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smtClean="0">
                <a:ln>
                  <a:noFill/>
                </a:ln>
                <a:solidFill>
                  <a:schemeClr val="tx1"/>
                </a:solidFill>
                <a:effectLst/>
                <a:latin typeface="Times New Roman" pitchFamily="18" charset="0"/>
                <a:cs typeface="Times New Roman" pitchFamily="18" charset="0"/>
              </a:endParaRPr>
            </a:p>
          </p:txBody>
        </p:sp>
        <p:cxnSp>
          <p:nvCxnSpPr>
            <p:cNvPr id="80906" name="Connecteur droit avec flèche 616"/>
            <p:cNvCxnSpPr>
              <a:cxnSpLocks noChangeShapeType="1"/>
            </p:cNvCxnSpPr>
            <p:nvPr/>
          </p:nvCxnSpPr>
          <p:spPr bwMode="auto">
            <a:xfrm flipH="1" flipV="1">
              <a:off x="1283" y="6016"/>
              <a:ext cx="150" cy="315"/>
            </a:xfrm>
            <a:prstGeom prst="straightConnector1">
              <a:avLst/>
            </a:prstGeom>
            <a:noFill/>
            <a:ln w="9525" algn="ctr">
              <a:solidFill>
                <a:srgbClr val="000000"/>
              </a:solidFill>
              <a:prstDash val="sysDash"/>
              <a:round/>
              <a:headEnd/>
              <a:tailEnd type="arrow" w="med" len="med"/>
            </a:ln>
          </p:spPr>
        </p:cxnSp>
        <p:cxnSp>
          <p:nvCxnSpPr>
            <p:cNvPr id="80907" name="Connecteur droit avec flèche 618"/>
            <p:cNvCxnSpPr>
              <a:cxnSpLocks noChangeShapeType="1"/>
            </p:cNvCxnSpPr>
            <p:nvPr/>
          </p:nvCxnSpPr>
          <p:spPr bwMode="auto">
            <a:xfrm flipV="1">
              <a:off x="2903" y="6031"/>
              <a:ext cx="165" cy="315"/>
            </a:xfrm>
            <a:prstGeom prst="straightConnector1">
              <a:avLst/>
            </a:prstGeom>
            <a:noFill/>
            <a:ln w="9525" algn="ctr">
              <a:solidFill>
                <a:srgbClr val="000000"/>
              </a:solidFill>
              <a:prstDash val="sysDash"/>
              <a:round/>
              <a:headEnd/>
              <a:tailEnd type="arrow" w="med" len="med"/>
            </a:ln>
          </p:spPr>
        </p:cxnSp>
        <p:sp>
          <p:nvSpPr>
            <p:cNvPr id="80908" name="Zone de texte 619"/>
            <p:cNvSpPr txBox="1">
              <a:spLocks noChangeArrowheads="1"/>
            </p:cNvSpPr>
            <p:nvPr/>
          </p:nvSpPr>
          <p:spPr bwMode="auto">
            <a:xfrm>
              <a:off x="2168" y="4900"/>
              <a:ext cx="1335" cy="495"/>
            </a:xfrm>
            <a:prstGeom prst="rect">
              <a:avLst/>
            </a:prstGeom>
            <a:solidFill>
              <a:srgbClr val="FFFFFF"/>
            </a:solidFill>
            <a:ln w="63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rgbClr val="000000"/>
                  </a:solidFill>
                  <a:effectLst/>
                  <a:latin typeface="Times New Roman" pitchFamily="18" charset="0"/>
                  <a:ea typeface="Arial" pitchFamily="34" charset="0"/>
                  <a:cs typeface="Times New Roman" pitchFamily="18" charset="0"/>
                </a:rPr>
                <a:t>i= 14%</a:t>
              </a:r>
              <a:endParaRPr kumimoji="0" lang="fr-FR" sz="2400" b="0" i="0" u="none" strike="noStrike" cap="none" normalizeH="0" baseline="0" smtClean="0">
                <a:ln>
                  <a:noFill/>
                </a:ln>
                <a:solidFill>
                  <a:schemeClr val="tx1"/>
                </a:solidFill>
                <a:effectLst/>
                <a:latin typeface="Times New Roman" pitchFamily="18" charset="0"/>
                <a:cs typeface="Times New Roman" pitchFamily="18" charset="0"/>
              </a:endParaRPr>
            </a:p>
          </p:txBody>
        </p:sp>
        <p:cxnSp>
          <p:nvCxnSpPr>
            <p:cNvPr id="80909" name="Connecteur droit avec flèche 620"/>
            <p:cNvCxnSpPr>
              <a:cxnSpLocks noChangeShapeType="1"/>
            </p:cNvCxnSpPr>
            <p:nvPr/>
          </p:nvCxnSpPr>
          <p:spPr bwMode="auto">
            <a:xfrm flipH="1">
              <a:off x="1928" y="5182"/>
              <a:ext cx="495" cy="840"/>
            </a:xfrm>
            <a:prstGeom prst="straightConnector1">
              <a:avLst/>
            </a:prstGeom>
            <a:noFill/>
            <a:ln w="9525" algn="ctr">
              <a:solidFill>
                <a:srgbClr val="000000"/>
              </a:solidFill>
              <a:prstDash val="sysDash"/>
              <a:round/>
              <a:headEnd/>
              <a:tailEnd type="arrow" w="med" len="med"/>
            </a:ln>
          </p:spPr>
        </p:cxnSp>
      </p:grpSp>
      <p:sp>
        <p:nvSpPr>
          <p:cNvPr id="80912"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80916" name="Rectangle 20"/>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pSp>
        <p:nvGrpSpPr>
          <p:cNvPr id="35" name="Groupe 34"/>
          <p:cNvGrpSpPr/>
          <p:nvPr/>
        </p:nvGrpSpPr>
        <p:grpSpPr>
          <a:xfrm>
            <a:off x="304800" y="2971800"/>
            <a:ext cx="8610600" cy="537865"/>
            <a:chOff x="304800" y="3352800"/>
            <a:chExt cx="8610600" cy="537865"/>
          </a:xfrm>
        </p:grpSpPr>
        <p:sp>
          <p:nvSpPr>
            <p:cNvPr id="80911" name="Flèche droite 626"/>
            <p:cNvSpPr>
              <a:spLocks noChangeArrowheads="1"/>
            </p:cNvSpPr>
            <p:nvPr/>
          </p:nvSpPr>
          <p:spPr bwMode="auto">
            <a:xfrm>
              <a:off x="1981200" y="3581400"/>
              <a:ext cx="285750" cy="152400"/>
            </a:xfrm>
            <a:prstGeom prst="rightArrow">
              <a:avLst>
                <a:gd name="adj1" fmla="val 50000"/>
                <a:gd name="adj2" fmla="val 107691"/>
              </a:avLst>
            </a:prstGeom>
            <a:solidFill>
              <a:srgbClr val="000000"/>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sp>
          <p:nvSpPr>
            <p:cNvPr id="80913" name="Rectangle 17"/>
            <p:cNvSpPr>
              <a:spLocks noChangeArrowheads="1"/>
            </p:cNvSpPr>
            <p:nvPr/>
          </p:nvSpPr>
          <p:spPr bwMode="auto">
            <a:xfrm>
              <a:off x="304800" y="3429000"/>
              <a:ext cx="1432187"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VAN(i)=0</a:t>
              </a:r>
              <a:endParaRPr kumimoji="0" lang="en-US"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6" name="Rectangle 25"/>
            <p:cNvSpPr/>
            <p:nvPr/>
          </p:nvSpPr>
          <p:spPr>
            <a:xfrm>
              <a:off x="2514600" y="3352800"/>
              <a:ext cx="6400800" cy="523220"/>
            </a:xfrm>
            <a:prstGeom prst="rect">
              <a:avLst/>
            </a:prstGeom>
          </p:spPr>
          <p:txBody>
            <a:bodyPr wrap="square">
              <a:spAutoFit/>
            </a:bodyPr>
            <a:lstStyle/>
            <a:p>
              <a:r>
                <a:rPr lang="en-US" sz="2800" b="1" dirty="0" smtClean="0">
                  <a:solidFill>
                    <a:schemeClr val="bg1"/>
                  </a:solidFill>
                  <a:latin typeface="Times New Roman" pitchFamily="18" charset="0"/>
                  <a:ea typeface="Calibri" pitchFamily="34" charset="0"/>
                  <a:cs typeface="Times New Roman" pitchFamily="18" charset="0"/>
                </a:rPr>
                <a:t>2400(1+TIR)</a:t>
              </a:r>
              <a:r>
                <a:rPr lang="en-US" sz="2800" b="1" baseline="30000" dirty="0" smtClean="0">
                  <a:solidFill>
                    <a:schemeClr val="bg1"/>
                  </a:solidFill>
                  <a:latin typeface="Times New Roman" pitchFamily="18" charset="0"/>
                  <a:ea typeface="Calibri" pitchFamily="34" charset="0"/>
                  <a:cs typeface="Times New Roman" pitchFamily="18" charset="0"/>
                </a:rPr>
                <a:t>- 1</a:t>
              </a:r>
              <a:r>
                <a:rPr lang="en-US" sz="2800" b="1" dirty="0" smtClean="0">
                  <a:solidFill>
                    <a:schemeClr val="bg1"/>
                  </a:solidFill>
                  <a:latin typeface="Times New Roman" pitchFamily="18" charset="0"/>
                  <a:ea typeface="Calibri" pitchFamily="34" charset="0"/>
                  <a:cs typeface="Times New Roman" pitchFamily="18" charset="0"/>
                </a:rPr>
                <a:t>- 1430(1+TIR)</a:t>
              </a:r>
              <a:r>
                <a:rPr lang="en-US" sz="2800" b="1" baseline="30000" dirty="0" smtClean="0">
                  <a:solidFill>
                    <a:schemeClr val="bg1"/>
                  </a:solidFill>
                  <a:latin typeface="Times New Roman" pitchFamily="18" charset="0"/>
                  <a:ea typeface="Calibri" pitchFamily="34" charset="0"/>
                  <a:cs typeface="Times New Roman" pitchFamily="18" charset="0"/>
                </a:rPr>
                <a:t>-2</a:t>
              </a:r>
              <a:r>
                <a:rPr lang="en-US" sz="2800" b="1" dirty="0" smtClean="0">
                  <a:solidFill>
                    <a:schemeClr val="bg1"/>
                  </a:solidFill>
                  <a:latin typeface="Times New Roman" pitchFamily="18" charset="0"/>
                  <a:ea typeface="Calibri" pitchFamily="34" charset="0"/>
                  <a:cs typeface="Times New Roman" pitchFamily="18" charset="0"/>
                </a:rPr>
                <a:t>-1000=0</a:t>
              </a:r>
              <a:endParaRPr lang="fr-FR" sz="2800" dirty="0"/>
            </a:p>
          </p:txBody>
        </p:sp>
      </p:grpSp>
      <p:grpSp>
        <p:nvGrpSpPr>
          <p:cNvPr id="36" name="Groupe 35"/>
          <p:cNvGrpSpPr/>
          <p:nvPr/>
        </p:nvGrpSpPr>
        <p:grpSpPr>
          <a:xfrm>
            <a:off x="1981200" y="4048780"/>
            <a:ext cx="6503304" cy="523220"/>
            <a:chOff x="1981200" y="3962400"/>
            <a:chExt cx="6503304" cy="523220"/>
          </a:xfrm>
        </p:grpSpPr>
        <p:sp>
          <p:nvSpPr>
            <p:cNvPr id="20" name="Rectangle 19"/>
            <p:cNvSpPr/>
            <p:nvPr/>
          </p:nvSpPr>
          <p:spPr>
            <a:xfrm>
              <a:off x="2514600" y="3962400"/>
              <a:ext cx="5969904" cy="523220"/>
            </a:xfrm>
            <a:prstGeom prst="rect">
              <a:avLst/>
            </a:prstGeom>
          </p:spPr>
          <p:txBody>
            <a:bodyPr wrap="none">
              <a:spAutoFit/>
            </a:bodyPr>
            <a:lstStyle/>
            <a:p>
              <a:pPr lvl="0" fontAlgn="base">
                <a:spcBef>
                  <a:spcPct val="0"/>
                </a:spcBef>
                <a:spcAft>
                  <a:spcPct val="0"/>
                </a:spcAft>
              </a:pPr>
              <a:r>
                <a:rPr lang="en-US" sz="2800" b="1" dirty="0" smtClean="0">
                  <a:solidFill>
                    <a:schemeClr val="bg1"/>
                  </a:solidFill>
                  <a:latin typeface="Times New Roman" pitchFamily="18" charset="0"/>
                  <a:ea typeface="Calibri" pitchFamily="34" charset="0"/>
                  <a:cs typeface="Times New Roman" pitchFamily="18" charset="0"/>
                </a:rPr>
                <a:t>2</a:t>
              </a:r>
              <a:r>
                <a:rPr lang="ar-DZ" sz="2800" b="1" dirty="0" smtClean="0">
                  <a:solidFill>
                    <a:schemeClr val="bg1"/>
                  </a:solidFill>
                  <a:latin typeface="Times New Roman" pitchFamily="18" charset="0"/>
                  <a:ea typeface="Calibri" pitchFamily="34" charset="0"/>
                  <a:cs typeface="Times New Roman" pitchFamily="18" charset="0"/>
                </a:rPr>
                <a:t>4</a:t>
              </a:r>
              <a:r>
                <a:rPr lang="en-US" sz="2800" b="1" dirty="0" smtClean="0">
                  <a:solidFill>
                    <a:schemeClr val="bg1"/>
                  </a:solidFill>
                  <a:latin typeface="Times New Roman" pitchFamily="18" charset="0"/>
                  <a:ea typeface="Calibri" pitchFamily="34" charset="0"/>
                  <a:cs typeface="Times New Roman" pitchFamily="18" charset="0"/>
                </a:rPr>
                <a:t>00 (1+TIR)- </a:t>
              </a:r>
              <a:r>
                <a:rPr lang="ar-DZ" sz="2800" b="1" dirty="0" smtClean="0">
                  <a:solidFill>
                    <a:schemeClr val="bg1"/>
                  </a:solidFill>
                  <a:latin typeface="Times New Roman" pitchFamily="18" charset="0"/>
                  <a:ea typeface="Calibri" pitchFamily="34" charset="0"/>
                  <a:cs typeface="Times New Roman" pitchFamily="18" charset="0"/>
                </a:rPr>
                <a:t>1430</a:t>
              </a:r>
              <a:r>
                <a:rPr lang="en-US" sz="2800" b="1" dirty="0" smtClean="0">
                  <a:solidFill>
                    <a:schemeClr val="bg1"/>
                  </a:solidFill>
                  <a:latin typeface="Times New Roman" pitchFamily="18" charset="0"/>
                  <a:ea typeface="Calibri" pitchFamily="34" charset="0"/>
                  <a:cs typeface="Times New Roman" pitchFamily="18" charset="0"/>
                </a:rPr>
                <a:t>- 1000(1+TIR)</a:t>
              </a:r>
              <a:r>
                <a:rPr lang="en-US" sz="2800" b="1" baseline="30000" dirty="0" smtClean="0">
                  <a:solidFill>
                    <a:schemeClr val="bg1"/>
                  </a:solidFill>
                  <a:latin typeface="Times New Roman" pitchFamily="18" charset="0"/>
                  <a:ea typeface="Calibri" pitchFamily="34" charset="0"/>
                  <a:cs typeface="Times New Roman" pitchFamily="18" charset="0"/>
                </a:rPr>
                <a:t>2</a:t>
              </a:r>
              <a:r>
                <a:rPr lang="en-US" sz="2800" b="1" dirty="0" smtClean="0">
                  <a:solidFill>
                    <a:schemeClr val="bg1"/>
                  </a:solidFill>
                  <a:latin typeface="Times New Roman" pitchFamily="18" charset="0"/>
                  <a:ea typeface="Calibri" pitchFamily="34" charset="0"/>
                  <a:cs typeface="Times New Roman" pitchFamily="18" charset="0"/>
                </a:rPr>
                <a:t>= 0</a:t>
              </a:r>
              <a:endParaRPr lang="en-US" sz="2800" dirty="0" smtClean="0">
                <a:solidFill>
                  <a:schemeClr val="bg1"/>
                </a:solidFill>
                <a:latin typeface="Times New Roman" pitchFamily="18" charset="0"/>
                <a:cs typeface="Times New Roman" pitchFamily="18" charset="0"/>
              </a:endParaRPr>
            </a:p>
          </p:txBody>
        </p:sp>
        <p:sp>
          <p:nvSpPr>
            <p:cNvPr id="27" name="Flèche droite 626"/>
            <p:cNvSpPr>
              <a:spLocks noChangeArrowheads="1"/>
            </p:cNvSpPr>
            <p:nvPr/>
          </p:nvSpPr>
          <p:spPr bwMode="auto">
            <a:xfrm>
              <a:off x="1981200" y="4191000"/>
              <a:ext cx="285750" cy="152400"/>
            </a:xfrm>
            <a:prstGeom prst="rightArrow">
              <a:avLst>
                <a:gd name="adj1" fmla="val 50000"/>
                <a:gd name="adj2" fmla="val 107691"/>
              </a:avLst>
            </a:prstGeom>
            <a:solidFill>
              <a:srgbClr val="000000"/>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grpSp>
      <p:grpSp>
        <p:nvGrpSpPr>
          <p:cNvPr id="37" name="Groupe 36"/>
          <p:cNvGrpSpPr/>
          <p:nvPr/>
        </p:nvGrpSpPr>
        <p:grpSpPr>
          <a:xfrm>
            <a:off x="152400" y="4582180"/>
            <a:ext cx="6325144" cy="523220"/>
            <a:chOff x="76744" y="4648200"/>
            <a:chExt cx="6325144" cy="523220"/>
          </a:xfrm>
        </p:grpSpPr>
        <p:sp>
          <p:nvSpPr>
            <p:cNvPr id="80917" name="Rectangle 21"/>
            <p:cNvSpPr>
              <a:spLocks noChangeArrowheads="1"/>
            </p:cNvSpPr>
            <p:nvPr/>
          </p:nvSpPr>
          <p:spPr bwMode="auto">
            <a:xfrm>
              <a:off x="76744" y="4700572"/>
              <a:ext cx="18288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X =(1+TIR)</a:t>
              </a:r>
              <a:endParaRPr kumimoji="0" lang="en-US" sz="36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28" name="Rectangle 27"/>
            <p:cNvSpPr/>
            <p:nvPr/>
          </p:nvSpPr>
          <p:spPr>
            <a:xfrm>
              <a:off x="2438944" y="4648200"/>
              <a:ext cx="3962944" cy="523220"/>
            </a:xfrm>
            <a:prstGeom prst="rect">
              <a:avLst/>
            </a:prstGeom>
          </p:spPr>
          <p:txBody>
            <a:bodyPr wrap="none">
              <a:spAutoFit/>
            </a:bodyPr>
            <a:lstStyle/>
            <a:p>
              <a:r>
                <a:rPr lang="en-US" sz="2800" b="1" dirty="0" smtClean="0">
                  <a:solidFill>
                    <a:schemeClr val="bg1"/>
                  </a:solidFill>
                  <a:latin typeface="Times New Roman" pitchFamily="18" charset="0"/>
                  <a:ea typeface="Calibri" pitchFamily="34" charset="0"/>
                  <a:cs typeface="Times New Roman" pitchFamily="18" charset="0"/>
                </a:rPr>
                <a:t>2400 X -1430 -1000 X</a:t>
              </a:r>
              <a:r>
                <a:rPr lang="en-US" sz="2800" b="1" baseline="30000" dirty="0" smtClean="0">
                  <a:solidFill>
                    <a:schemeClr val="bg1"/>
                  </a:solidFill>
                  <a:latin typeface="Times New Roman" pitchFamily="18" charset="0"/>
                  <a:ea typeface="Calibri" pitchFamily="34" charset="0"/>
                  <a:cs typeface="Times New Roman" pitchFamily="18" charset="0"/>
                </a:rPr>
                <a:t>2</a:t>
              </a:r>
              <a:r>
                <a:rPr lang="en-US" sz="2800" b="1" dirty="0" smtClean="0">
                  <a:solidFill>
                    <a:schemeClr val="bg1"/>
                  </a:solidFill>
                  <a:latin typeface="Times New Roman" pitchFamily="18" charset="0"/>
                  <a:ea typeface="Calibri" pitchFamily="34" charset="0"/>
                  <a:cs typeface="Times New Roman" pitchFamily="18" charset="0"/>
                </a:rPr>
                <a:t>=0</a:t>
              </a:r>
              <a:endParaRPr lang="fr-FR" sz="2800" dirty="0"/>
            </a:p>
          </p:txBody>
        </p:sp>
        <p:sp>
          <p:nvSpPr>
            <p:cNvPr id="29" name="Flèche droite 626"/>
            <p:cNvSpPr>
              <a:spLocks noChangeArrowheads="1"/>
            </p:cNvSpPr>
            <p:nvPr/>
          </p:nvSpPr>
          <p:spPr bwMode="auto">
            <a:xfrm>
              <a:off x="1905000" y="4876800"/>
              <a:ext cx="285750" cy="152400"/>
            </a:xfrm>
            <a:prstGeom prst="rightArrow">
              <a:avLst>
                <a:gd name="adj1" fmla="val 50000"/>
                <a:gd name="adj2" fmla="val 107691"/>
              </a:avLst>
            </a:prstGeom>
            <a:solidFill>
              <a:srgbClr val="000000"/>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grpSp>
      <p:grpSp>
        <p:nvGrpSpPr>
          <p:cNvPr id="39" name="Groupe 38"/>
          <p:cNvGrpSpPr/>
          <p:nvPr/>
        </p:nvGrpSpPr>
        <p:grpSpPr>
          <a:xfrm>
            <a:off x="2003265" y="5115580"/>
            <a:ext cx="4549935" cy="523220"/>
            <a:chOff x="1905000" y="5334000"/>
            <a:chExt cx="4549935" cy="523220"/>
          </a:xfrm>
        </p:grpSpPr>
        <p:sp>
          <p:nvSpPr>
            <p:cNvPr id="25" name="Rectangle 24"/>
            <p:cNvSpPr/>
            <p:nvPr/>
          </p:nvSpPr>
          <p:spPr>
            <a:xfrm>
              <a:off x="2496800" y="5334000"/>
              <a:ext cx="3958135" cy="523220"/>
            </a:xfrm>
            <a:prstGeom prst="rect">
              <a:avLst/>
            </a:prstGeom>
          </p:spPr>
          <p:txBody>
            <a:bodyPr wrap="none">
              <a:spAutoFit/>
            </a:bodyPr>
            <a:lstStyle/>
            <a:p>
              <a:pPr lvl="0" fontAlgn="base">
                <a:spcBef>
                  <a:spcPct val="0"/>
                </a:spcBef>
                <a:spcAft>
                  <a:spcPct val="0"/>
                </a:spcAft>
              </a:pPr>
              <a:r>
                <a:rPr lang="en-US" sz="2800" b="1" dirty="0" smtClean="0">
                  <a:solidFill>
                    <a:schemeClr val="bg1"/>
                  </a:solidFill>
                  <a:latin typeface="Times New Roman" pitchFamily="18" charset="0"/>
                  <a:ea typeface="Calibri" pitchFamily="34" charset="0"/>
                  <a:cs typeface="Times New Roman" pitchFamily="18" charset="0"/>
                </a:rPr>
                <a:t>1000 X</a:t>
              </a:r>
              <a:r>
                <a:rPr lang="en-US" sz="2800" b="1" baseline="30000" dirty="0" smtClean="0">
                  <a:solidFill>
                    <a:schemeClr val="bg1"/>
                  </a:solidFill>
                  <a:latin typeface="Times New Roman" pitchFamily="18" charset="0"/>
                  <a:ea typeface="Calibri" pitchFamily="34" charset="0"/>
                  <a:cs typeface="Times New Roman" pitchFamily="18" charset="0"/>
                </a:rPr>
                <a:t>2</a:t>
              </a:r>
              <a:r>
                <a:rPr lang="en-US" sz="2800" b="1" dirty="0" smtClean="0">
                  <a:solidFill>
                    <a:schemeClr val="bg1"/>
                  </a:solidFill>
                  <a:latin typeface="Times New Roman" pitchFamily="18" charset="0"/>
                  <a:ea typeface="Calibri" pitchFamily="34" charset="0"/>
                  <a:cs typeface="Times New Roman" pitchFamily="18" charset="0"/>
                </a:rPr>
                <a:t>-2400 X +1430=0</a:t>
              </a:r>
              <a:endParaRPr lang="en-US" sz="4000" dirty="0" smtClean="0">
                <a:solidFill>
                  <a:schemeClr val="bg1"/>
                </a:solidFill>
                <a:latin typeface="Times New Roman" pitchFamily="18" charset="0"/>
                <a:cs typeface="Times New Roman" pitchFamily="18" charset="0"/>
              </a:endParaRPr>
            </a:p>
          </p:txBody>
        </p:sp>
        <p:sp>
          <p:nvSpPr>
            <p:cNvPr id="30" name="Flèche droite 626"/>
            <p:cNvSpPr>
              <a:spLocks noChangeArrowheads="1"/>
            </p:cNvSpPr>
            <p:nvPr/>
          </p:nvSpPr>
          <p:spPr bwMode="auto">
            <a:xfrm>
              <a:off x="1905000" y="5562600"/>
              <a:ext cx="285750" cy="152400"/>
            </a:xfrm>
            <a:prstGeom prst="rightArrow">
              <a:avLst>
                <a:gd name="adj1" fmla="val 50000"/>
                <a:gd name="adj2" fmla="val 107691"/>
              </a:avLst>
            </a:prstGeom>
            <a:solidFill>
              <a:srgbClr val="000000"/>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grpSp>
      <p:sp>
        <p:nvSpPr>
          <p:cNvPr id="80919" name="Rectangle 2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80920" name="Rectangle 24"/>
          <p:cNvSpPr>
            <a:spLocks noChangeArrowheads="1"/>
          </p:cNvSpPr>
          <p:nvPr/>
        </p:nvSpPr>
        <p:spPr bwMode="auto">
          <a:xfrm>
            <a:off x="304800" y="6182380"/>
            <a:ext cx="3880614"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Racine carrée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Δ</a:t>
            </a: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200     </a:t>
            </a:r>
            <a:endParaRPr kumimoji="0" lang="en-US"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4" name="Rectangle 33"/>
          <p:cNvSpPr/>
          <p:nvPr/>
        </p:nvSpPr>
        <p:spPr>
          <a:xfrm>
            <a:off x="304800" y="5648980"/>
            <a:ext cx="5581977" cy="523220"/>
          </a:xfrm>
          <a:prstGeom prst="rect">
            <a:avLst/>
          </a:prstGeom>
        </p:spPr>
        <p:txBody>
          <a:bodyPr wrap="none">
            <a:spAutoFit/>
          </a:bodyPr>
          <a:lstStyle/>
          <a:p>
            <a:r>
              <a:rPr lang="fr-FR" sz="2800" b="1" dirty="0" smtClean="0">
                <a:solidFill>
                  <a:schemeClr val="bg1"/>
                </a:solidFill>
                <a:latin typeface="Times New Roman" pitchFamily="18" charset="0"/>
                <a:ea typeface="Calibri" pitchFamily="34" charset="0"/>
                <a:cs typeface="Times New Roman" pitchFamily="18" charset="0"/>
              </a:rPr>
              <a:t>Δ</a:t>
            </a:r>
            <a:r>
              <a:rPr lang="en-US" sz="2800" b="1" dirty="0" smtClean="0">
                <a:solidFill>
                  <a:schemeClr val="bg1"/>
                </a:solidFill>
                <a:latin typeface="Times New Roman" pitchFamily="18" charset="0"/>
                <a:ea typeface="Calibri" pitchFamily="34" charset="0"/>
                <a:cs typeface="Times New Roman" pitchFamily="18" charset="0"/>
              </a:rPr>
              <a:t>= (</a:t>
            </a:r>
            <a:r>
              <a:rPr lang="ar-DZ" sz="2800" b="1" dirty="0" smtClean="0">
                <a:solidFill>
                  <a:schemeClr val="bg1"/>
                </a:solidFill>
                <a:latin typeface="Times New Roman" pitchFamily="18" charset="0"/>
                <a:ea typeface="Calibri" pitchFamily="34" charset="0"/>
                <a:cs typeface="Times New Roman" pitchFamily="18" charset="0"/>
              </a:rPr>
              <a:t>-</a:t>
            </a:r>
            <a:r>
              <a:rPr lang="en-US" sz="2800" b="1" dirty="0" smtClean="0">
                <a:solidFill>
                  <a:schemeClr val="bg1"/>
                </a:solidFill>
                <a:latin typeface="Times New Roman" pitchFamily="18" charset="0"/>
                <a:ea typeface="Calibri" pitchFamily="34" charset="0"/>
                <a:cs typeface="Times New Roman" pitchFamily="18" charset="0"/>
              </a:rPr>
              <a:t>2400)</a:t>
            </a:r>
            <a:r>
              <a:rPr lang="en-US" sz="2800" b="1" baseline="30000" dirty="0" smtClean="0">
                <a:solidFill>
                  <a:schemeClr val="bg1"/>
                </a:solidFill>
                <a:latin typeface="Times New Roman" pitchFamily="18" charset="0"/>
                <a:ea typeface="Calibri" pitchFamily="34" charset="0"/>
                <a:cs typeface="Times New Roman" pitchFamily="18" charset="0"/>
              </a:rPr>
              <a:t>2</a:t>
            </a:r>
            <a:r>
              <a:rPr lang="en-US" sz="2800" b="1" dirty="0" smtClean="0">
                <a:solidFill>
                  <a:schemeClr val="bg1"/>
                </a:solidFill>
                <a:latin typeface="Times New Roman" pitchFamily="18" charset="0"/>
                <a:ea typeface="Calibri" pitchFamily="34" charset="0"/>
                <a:cs typeface="Times New Roman" pitchFamily="18" charset="0"/>
              </a:rPr>
              <a:t>- 4(1000) (1430)</a:t>
            </a:r>
            <a:r>
              <a:rPr lang="ar-DZ" sz="2800" b="1" dirty="0" smtClean="0">
                <a:solidFill>
                  <a:schemeClr val="bg1"/>
                </a:solidFill>
                <a:latin typeface="Times New Roman" pitchFamily="18" charset="0"/>
                <a:ea typeface="Calibri" pitchFamily="34" charset="0"/>
                <a:cs typeface="Times New Roman" pitchFamily="18" charset="0"/>
              </a:rPr>
              <a:t> </a:t>
            </a:r>
            <a:r>
              <a:rPr lang="en-US" sz="2800" b="1" dirty="0" smtClean="0">
                <a:solidFill>
                  <a:schemeClr val="bg1"/>
                </a:solidFill>
                <a:latin typeface="Times New Roman" pitchFamily="18" charset="0"/>
                <a:ea typeface="Calibri" pitchFamily="34" charset="0"/>
                <a:cs typeface="Times New Roman" pitchFamily="18" charset="0"/>
              </a:rPr>
              <a:t>=40000 </a:t>
            </a:r>
            <a:endParaRPr lang="fr-FR" sz="2800" dirty="0">
              <a:latin typeface="Times New Roman" pitchFamily="18" charset="0"/>
              <a:cs typeface="Times New Roman" pitchFamily="18" charset="0"/>
            </a:endParaRPr>
          </a:p>
        </p:txBody>
      </p:sp>
      <p:grpSp>
        <p:nvGrpSpPr>
          <p:cNvPr id="42" name="Groupe 41"/>
          <p:cNvGrpSpPr/>
          <p:nvPr/>
        </p:nvGrpSpPr>
        <p:grpSpPr>
          <a:xfrm>
            <a:off x="6172200" y="3429000"/>
            <a:ext cx="2745441" cy="473333"/>
            <a:chOff x="6360119" y="3429000"/>
            <a:chExt cx="2745441" cy="473333"/>
          </a:xfrm>
        </p:grpSpPr>
        <p:sp>
          <p:nvSpPr>
            <p:cNvPr id="40" name="Rectangle 39"/>
            <p:cNvSpPr/>
            <p:nvPr/>
          </p:nvSpPr>
          <p:spPr>
            <a:xfrm>
              <a:off x="7696200" y="3440668"/>
              <a:ext cx="1409360" cy="461665"/>
            </a:xfrm>
            <a:prstGeom prst="rect">
              <a:avLst/>
            </a:prstGeom>
          </p:spPr>
          <p:txBody>
            <a:bodyPr wrap="none">
              <a:spAutoFit/>
            </a:bodyPr>
            <a:lstStyle/>
            <a:p>
              <a:pPr lvl="0" algn="just" rtl="1" fontAlgn="base">
                <a:spcBef>
                  <a:spcPct val="0"/>
                </a:spcBef>
                <a:spcAft>
                  <a:spcPts val="1000"/>
                </a:spcAft>
              </a:pPr>
              <a:r>
                <a:rPr lang="ar-DZ" sz="2400" b="1" dirty="0" smtClean="0">
                  <a:solidFill>
                    <a:srgbClr val="FF0000"/>
                  </a:solidFill>
                  <a:latin typeface="Times New Roman" pitchFamily="18" charset="0"/>
                  <a:ea typeface="Arial" pitchFamily="34" charset="0"/>
                  <a:cs typeface="Times New Roman" pitchFamily="18" charset="0"/>
                </a:rPr>
                <a:t>بالضرب في </a:t>
              </a:r>
              <a:endParaRPr lang="fr-FR" sz="2400" dirty="0" smtClean="0">
                <a:solidFill>
                  <a:srgbClr val="FF0000"/>
                </a:solidFill>
                <a:latin typeface="Times New Roman" pitchFamily="18" charset="0"/>
                <a:cs typeface="Times New Roman" pitchFamily="18" charset="0"/>
              </a:endParaRPr>
            </a:p>
          </p:txBody>
        </p:sp>
        <p:sp>
          <p:nvSpPr>
            <p:cNvPr id="41" name="Rectangle 40"/>
            <p:cNvSpPr/>
            <p:nvPr/>
          </p:nvSpPr>
          <p:spPr>
            <a:xfrm>
              <a:off x="6360119" y="3429000"/>
              <a:ext cx="1515617" cy="461665"/>
            </a:xfrm>
            <a:prstGeom prst="rect">
              <a:avLst/>
            </a:prstGeom>
          </p:spPr>
          <p:txBody>
            <a:bodyPr wrap="square">
              <a:spAutoFit/>
            </a:bodyPr>
            <a:lstStyle/>
            <a:p>
              <a:pPr lvl="0" algn="ctr" fontAlgn="base">
                <a:spcBef>
                  <a:spcPct val="0"/>
                </a:spcBef>
                <a:spcAft>
                  <a:spcPts val="1000"/>
                </a:spcAft>
              </a:pPr>
              <a:r>
                <a:rPr lang="fr-FR" sz="2400" b="1" dirty="0" smtClean="0">
                  <a:solidFill>
                    <a:srgbClr val="FF0000"/>
                  </a:solidFill>
                  <a:latin typeface="Times New Roman" pitchFamily="18" charset="0"/>
                  <a:ea typeface="Arial" pitchFamily="34" charset="0"/>
                  <a:cs typeface="Times New Roman" pitchFamily="18" charset="0"/>
                </a:rPr>
                <a:t>(1+TIR)</a:t>
              </a:r>
              <a:r>
                <a:rPr lang="fr-FR" sz="2400" b="1" baseline="30000" dirty="0" smtClean="0">
                  <a:solidFill>
                    <a:srgbClr val="FF0000"/>
                  </a:solidFill>
                  <a:latin typeface="Times New Roman" pitchFamily="18" charset="0"/>
                  <a:ea typeface="Arial" pitchFamily="34" charset="0"/>
                  <a:cs typeface="Times New Roman" pitchFamily="18" charset="0"/>
                </a:rPr>
                <a:t>2</a:t>
              </a:r>
              <a:endParaRPr lang="fr-FR" sz="2400" b="1" dirty="0" smtClean="0">
                <a:solidFill>
                  <a:srgbClr val="FF0000"/>
                </a:solidFill>
                <a:latin typeface="Times New Roman" pitchFamily="18" charset="0"/>
                <a:cs typeface="Times New Roman" pitchFamily="18" charset="0"/>
              </a:endParaRPr>
            </a:p>
          </p:txBody>
        </p:sp>
      </p:grpSp>
      <p:sp>
        <p:nvSpPr>
          <p:cNvPr id="43" name="Rectangle 42"/>
          <p:cNvSpPr/>
          <p:nvPr/>
        </p:nvSpPr>
        <p:spPr>
          <a:xfrm>
            <a:off x="6858000" y="5105400"/>
            <a:ext cx="2050561" cy="461665"/>
          </a:xfrm>
          <a:prstGeom prst="rect">
            <a:avLst/>
          </a:prstGeom>
        </p:spPr>
        <p:txBody>
          <a:bodyPr wrap="none">
            <a:spAutoFit/>
          </a:bodyPr>
          <a:lstStyle/>
          <a:p>
            <a:pPr algn="r" rtl="1"/>
            <a:r>
              <a:rPr lang="ar-DZ" sz="2400" b="1" dirty="0" smtClean="0">
                <a:solidFill>
                  <a:srgbClr val="FF0000"/>
                </a:solidFill>
                <a:latin typeface="Times New Roman" pitchFamily="18" charset="0"/>
                <a:ea typeface="Arial" pitchFamily="34" charset="0"/>
                <a:cs typeface="Times New Roman" pitchFamily="18" charset="0"/>
              </a:rPr>
              <a:t>بالضرب</a:t>
            </a:r>
            <a:r>
              <a:rPr lang="fr-FR" sz="2400" b="1" dirty="0" smtClean="0">
                <a:solidFill>
                  <a:srgbClr val="FF0000"/>
                </a:solidFill>
                <a:latin typeface="Times New Roman" pitchFamily="18" charset="0"/>
                <a:ea typeface="Arial" pitchFamily="34" charset="0"/>
                <a:cs typeface="Times New Roman" pitchFamily="18" charset="0"/>
              </a:rPr>
              <a:t> </a:t>
            </a:r>
            <a:r>
              <a:rPr lang="ar-DZ" sz="2400" b="1" dirty="0" smtClean="0">
                <a:solidFill>
                  <a:srgbClr val="FF0000"/>
                </a:solidFill>
                <a:latin typeface="Times New Roman" pitchFamily="18" charset="0"/>
                <a:ea typeface="Arial" pitchFamily="34" charset="0"/>
                <a:cs typeface="Times New Roman" pitchFamily="18" charset="0"/>
              </a:rPr>
              <a:t> في (-) : </a:t>
            </a:r>
            <a:endParaRPr lang="fr-FR" sz="24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oupe 34"/>
          <p:cNvGrpSpPr/>
          <p:nvPr/>
        </p:nvGrpSpPr>
        <p:grpSpPr>
          <a:xfrm>
            <a:off x="381000" y="228600"/>
            <a:ext cx="6934200" cy="914400"/>
            <a:chOff x="381000" y="381000"/>
            <a:chExt cx="6934200" cy="914400"/>
          </a:xfrm>
        </p:grpSpPr>
        <p:grpSp>
          <p:nvGrpSpPr>
            <p:cNvPr id="81922" name="Group 2"/>
            <p:cNvGrpSpPr>
              <a:grpSpLocks/>
            </p:cNvGrpSpPr>
            <p:nvPr/>
          </p:nvGrpSpPr>
          <p:grpSpPr bwMode="auto">
            <a:xfrm>
              <a:off x="381000" y="381000"/>
              <a:ext cx="4648006" cy="914400"/>
              <a:chOff x="443" y="8604"/>
              <a:chExt cx="3688" cy="612"/>
            </a:xfrm>
          </p:grpSpPr>
          <p:sp>
            <p:nvSpPr>
              <p:cNvPr id="81923" name="Zone de texte 2"/>
              <p:cNvSpPr txBox="1">
                <a:spLocks noChangeArrowheads="1"/>
              </p:cNvSpPr>
              <p:nvPr/>
            </p:nvSpPr>
            <p:spPr bwMode="auto">
              <a:xfrm>
                <a:off x="443" y="8763"/>
                <a:ext cx="605" cy="3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X</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1924" name="Zone de texte 2"/>
              <p:cNvSpPr txBox="1">
                <a:spLocks noChangeArrowheads="1"/>
              </p:cNvSpPr>
              <p:nvPr/>
            </p:nvSpPr>
            <p:spPr bwMode="auto">
              <a:xfrm>
                <a:off x="1043" y="8655"/>
                <a:ext cx="1153" cy="30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2400- 200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1925" name="Zone de texte 2"/>
              <p:cNvSpPr txBox="1">
                <a:spLocks noChangeArrowheads="1"/>
              </p:cNvSpPr>
              <p:nvPr/>
            </p:nvSpPr>
            <p:spPr bwMode="auto">
              <a:xfrm>
                <a:off x="1073" y="8934"/>
                <a:ext cx="1002" cy="28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 1000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1926" name="Connecteur droit 578"/>
              <p:cNvSpPr>
                <a:spLocks noChangeShapeType="1"/>
              </p:cNvSpPr>
              <p:nvPr/>
            </p:nvSpPr>
            <p:spPr bwMode="auto">
              <a:xfrm>
                <a:off x="1163" y="8955"/>
                <a:ext cx="945" cy="0"/>
              </a:xfrm>
              <a:prstGeom prst="line">
                <a:avLst/>
              </a:prstGeom>
              <a:noFill/>
              <a:ln w="9525" algn="ctr">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81927" name="Zone de texte 2"/>
              <p:cNvSpPr txBox="1">
                <a:spLocks noChangeArrowheads="1"/>
              </p:cNvSpPr>
              <p:nvPr/>
            </p:nvSpPr>
            <p:spPr bwMode="auto">
              <a:xfrm>
                <a:off x="2227" y="8763"/>
                <a:ext cx="393" cy="3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    </a:t>
                </a: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81928" name="Zone de texte 2"/>
              <p:cNvSpPr txBox="1">
                <a:spLocks noChangeArrowheads="1"/>
              </p:cNvSpPr>
              <p:nvPr/>
            </p:nvSpPr>
            <p:spPr bwMode="auto">
              <a:xfrm>
                <a:off x="2483" y="8604"/>
                <a:ext cx="741" cy="30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2200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1929" name="Zone de texte 2"/>
              <p:cNvSpPr txBox="1">
                <a:spLocks noChangeArrowheads="1"/>
              </p:cNvSpPr>
              <p:nvPr/>
            </p:nvSpPr>
            <p:spPr bwMode="auto">
              <a:xfrm>
                <a:off x="2498" y="8910"/>
                <a:ext cx="787" cy="29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2000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1930" name="Connecteur droit 582"/>
              <p:cNvSpPr>
                <a:spLocks noChangeShapeType="1"/>
              </p:cNvSpPr>
              <p:nvPr/>
            </p:nvSpPr>
            <p:spPr bwMode="auto">
              <a:xfrm>
                <a:off x="2603" y="8943"/>
                <a:ext cx="510" cy="0"/>
              </a:xfrm>
              <a:prstGeom prst="line">
                <a:avLst/>
              </a:prstGeom>
              <a:noFill/>
              <a:ln w="9525" algn="ctr">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81931" name="Zone de texte 2"/>
              <p:cNvSpPr txBox="1">
                <a:spLocks noChangeArrowheads="1"/>
              </p:cNvSpPr>
              <p:nvPr/>
            </p:nvSpPr>
            <p:spPr bwMode="auto">
              <a:xfrm>
                <a:off x="3277" y="8793"/>
                <a:ext cx="854" cy="27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ts val="1000"/>
                  </a:spcAf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r>
                  <a:rPr lang="fr-FR" sz="2400" b="1" dirty="0" smtClean="0">
                    <a:solidFill>
                      <a:schemeClr val="bg1"/>
                    </a:solidFill>
                    <a:latin typeface="Times New Roman" pitchFamily="18" charset="0"/>
                    <a:ea typeface="Arial" pitchFamily="34" charset="0"/>
                    <a:cs typeface="Times New Roman" pitchFamily="18" charset="0"/>
                  </a:rPr>
                  <a:t>1,10</a:t>
                </a:r>
                <a:endParaRPr lang="fr-FR" sz="2400" dirty="0" smtClean="0">
                  <a:solidFill>
                    <a:schemeClr val="bg1"/>
                  </a:solidFill>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81933" name="Zone de texte 2"/>
            <p:cNvSpPr txBox="1">
              <a:spLocks noChangeArrowheads="1"/>
            </p:cNvSpPr>
            <p:nvPr/>
          </p:nvSpPr>
          <p:spPr bwMode="auto">
            <a:xfrm>
              <a:off x="5257800" y="671052"/>
              <a:ext cx="2057400" cy="4572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1+TIR</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1,10 </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7" name="Flèche droite 626"/>
            <p:cNvSpPr>
              <a:spLocks noChangeArrowheads="1"/>
            </p:cNvSpPr>
            <p:nvPr/>
          </p:nvSpPr>
          <p:spPr bwMode="auto">
            <a:xfrm>
              <a:off x="4953000" y="808704"/>
              <a:ext cx="285750" cy="152400"/>
            </a:xfrm>
            <a:prstGeom prst="rightArrow">
              <a:avLst>
                <a:gd name="adj1" fmla="val 50000"/>
                <a:gd name="adj2" fmla="val 107691"/>
              </a:avLst>
            </a:prstGeom>
            <a:solidFill>
              <a:srgbClr val="000000"/>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grpSp>
      <p:grpSp>
        <p:nvGrpSpPr>
          <p:cNvPr id="33" name="Groupe 32"/>
          <p:cNvGrpSpPr/>
          <p:nvPr/>
        </p:nvGrpSpPr>
        <p:grpSpPr>
          <a:xfrm>
            <a:off x="304800" y="1676400"/>
            <a:ext cx="7010400" cy="914400"/>
            <a:chOff x="304800" y="1447800"/>
            <a:chExt cx="7010400" cy="914400"/>
          </a:xfrm>
        </p:grpSpPr>
        <p:grpSp>
          <p:nvGrpSpPr>
            <p:cNvPr id="15" name="Group 2"/>
            <p:cNvGrpSpPr>
              <a:grpSpLocks/>
            </p:cNvGrpSpPr>
            <p:nvPr/>
          </p:nvGrpSpPr>
          <p:grpSpPr bwMode="auto">
            <a:xfrm>
              <a:off x="304800" y="1447800"/>
              <a:ext cx="4648006" cy="914400"/>
              <a:chOff x="443" y="8604"/>
              <a:chExt cx="3688" cy="612"/>
            </a:xfrm>
          </p:grpSpPr>
          <p:sp>
            <p:nvSpPr>
              <p:cNvPr id="16" name="Zone de texte 2"/>
              <p:cNvSpPr txBox="1">
                <a:spLocks noChangeArrowheads="1"/>
              </p:cNvSpPr>
              <p:nvPr/>
            </p:nvSpPr>
            <p:spPr bwMode="auto">
              <a:xfrm>
                <a:off x="443" y="8763"/>
                <a:ext cx="605" cy="3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X</a:t>
                </a:r>
                <a:r>
                  <a:rPr kumimoji="0" lang="ar-DZ"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2</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7" name="Zone de texte 2"/>
              <p:cNvSpPr txBox="1">
                <a:spLocks noChangeArrowheads="1"/>
              </p:cNvSpPr>
              <p:nvPr/>
            </p:nvSpPr>
            <p:spPr bwMode="auto">
              <a:xfrm>
                <a:off x="1043" y="8655"/>
                <a:ext cx="1153" cy="30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2400</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200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8" name="Zone de texte 2"/>
              <p:cNvSpPr txBox="1">
                <a:spLocks noChangeArrowheads="1"/>
              </p:cNvSpPr>
              <p:nvPr/>
            </p:nvSpPr>
            <p:spPr bwMode="auto">
              <a:xfrm>
                <a:off x="1073" y="8934"/>
                <a:ext cx="1002" cy="28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 1000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9" name="Connecteur droit 578"/>
              <p:cNvSpPr>
                <a:spLocks noChangeShapeType="1"/>
              </p:cNvSpPr>
              <p:nvPr/>
            </p:nvSpPr>
            <p:spPr bwMode="auto">
              <a:xfrm>
                <a:off x="1163" y="8955"/>
                <a:ext cx="945" cy="0"/>
              </a:xfrm>
              <a:prstGeom prst="line">
                <a:avLst/>
              </a:prstGeom>
              <a:noFill/>
              <a:ln w="9525" algn="ctr">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20" name="Zone de texte 2"/>
              <p:cNvSpPr txBox="1">
                <a:spLocks noChangeArrowheads="1"/>
              </p:cNvSpPr>
              <p:nvPr/>
            </p:nvSpPr>
            <p:spPr bwMode="auto">
              <a:xfrm>
                <a:off x="2227" y="8763"/>
                <a:ext cx="393" cy="3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    </a:t>
                </a: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21" name="Zone de texte 2"/>
              <p:cNvSpPr txBox="1">
                <a:spLocks noChangeArrowheads="1"/>
              </p:cNvSpPr>
              <p:nvPr/>
            </p:nvSpPr>
            <p:spPr bwMode="auto">
              <a:xfrm>
                <a:off x="2483" y="8604"/>
                <a:ext cx="741" cy="30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2600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2" name="Zone de texte 2"/>
              <p:cNvSpPr txBox="1">
                <a:spLocks noChangeArrowheads="1"/>
              </p:cNvSpPr>
              <p:nvPr/>
            </p:nvSpPr>
            <p:spPr bwMode="auto">
              <a:xfrm>
                <a:off x="2498" y="8910"/>
                <a:ext cx="787" cy="29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2000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3" name="Connecteur droit 582"/>
              <p:cNvSpPr>
                <a:spLocks noChangeShapeType="1"/>
              </p:cNvSpPr>
              <p:nvPr/>
            </p:nvSpPr>
            <p:spPr bwMode="auto">
              <a:xfrm>
                <a:off x="2603" y="8943"/>
                <a:ext cx="510" cy="0"/>
              </a:xfrm>
              <a:prstGeom prst="line">
                <a:avLst/>
              </a:prstGeom>
              <a:noFill/>
              <a:ln w="9525" algn="ctr">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24" name="Zone de texte 2"/>
              <p:cNvSpPr txBox="1">
                <a:spLocks noChangeArrowheads="1"/>
              </p:cNvSpPr>
              <p:nvPr/>
            </p:nvSpPr>
            <p:spPr bwMode="auto">
              <a:xfrm>
                <a:off x="3277" y="8793"/>
                <a:ext cx="854" cy="27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ts val="1000"/>
                  </a:spcAf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r>
                  <a:rPr lang="fr-FR" sz="2400" b="1" dirty="0" smtClean="0">
                    <a:solidFill>
                      <a:schemeClr val="bg1"/>
                    </a:solidFill>
                    <a:latin typeface="Times New Roman" pitchFamily="18" charset="0"/>
                    <a:ea typeface="Arial" pitchFamily="34" charset="0"/>
                    <a:cs typeface="Times New Roman" pitchFamily="18" charset="0"/>
                  </a:rPr>
                  <a:t>1,30</a:t>
                </a:r>
                <a:endParaRPr lang="fr-FR" sz="2400" dirty="0" smtClean="0">
                  <a:solidFill>
                    <a:schemeClr val="bg1"/>
                  </a:solidFill>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81934" name="Zone de texte 2"/>
            <p:cNvSpPr txBox="1">
              <a:spLocks noChangeArrowheads="1"/>
            </p:cNvSpPr>
            <p:nvPr/>
          </p:nvSpPr>
          <p:spPr bwMode="auto">
            <a:xfrm>
              <a:off x="5257800" y="1691148"/>
              <a:ext cx="2057400" cy="4572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1+TIR</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2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=1,30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8" name="Flèche droite 626"/>
            <p:cNvSpPr>
              <a:spLocks noChangeArrowheads="1"/>
            </p:cNvSpPr>
            <p:nvPr/>
          </p:nvSpPr>
          <p:spPr bwMode="auto">
            <a:xfrm>
              <a:off x="4972050" y="1828800"/>
              <a:ext cx="285750" cy="152400"/>
            </a:xfrm>
            <a:prstGeom prst="rightArrow">
              <a:avLst>
                <a:gd name="adj1" fmla="val 50000"/>
                <a:gd name="adj2" fmla="val 107691"/>
              </a:avLst>
            </a:prstGeom>
            <a:solidFill>
              <a:srgbClr val="000000"/>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grpSp>
      <p:grpSp>
        <p:nvGrpSpPr>
          <p:cNvPr id="38" name="Groupe 37"/>
          <p:cNvGrpSpPr/>
          <p:nvPr/>
        </p:nvGrpSpPr>
        <p:grpSpPr>
          <a:xfrm>
            <a:off x="5029200" y="1143000"/>
            <a:ext cx="3200400" cy="457200"/>
            <a:chOff x="6858000" y="1371600"/>
            <a:chExt cx="3200400" cy="457200"/>
          </a:xfrm>
        </p:grpSpPr>
        <p:sp>
          <p:nvSpPr>
            <p:cNvPr id="36" name="Zone de texte 2"/>
            <p:cNvSpPr txBox="1">
              <a:spLocks noChangeArrowheads="1"/>
            </p:cNvSpPr>
            <p:nvPr/>
          </p:nvSpPr>
          <p:spPr bwMode="auto">
            <a:xfrm>
              <a:off x="7315200" y="1371600"/>
              <a:ext cx="2743200" cy="4572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lang="fr-FR" sz="2400" b="1" dirty="0" smtClean="0">
                  <a:solidFill>
                    <a:schemeClr val="bg1"/>
                  </a:solidFill>
                  <a:latin typeface="Times New Roman" pitchFamily="18" charset="0"/>
                  <a:ea typeface="Arial" pitchFamily="34" charset="0"/>
                  <a:cs typeface="Times New Roman" pitchFamily="18" charset="0"/>
                </a:rPr>
                <a:t>TIR</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0</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,10</a:t>
              </a:r>
              <a:r>
                <a:rPr lang="fr-FR" sz="2400" b="1" dirty="0" smtClean="0">
                  <a:solidFill>
                    <a:schemeClr val="bg1"/>
                  </a:solidFill>
                  <a:latin typeface="Times New Roman" pitchFamily="18" charset="0"/>
                  <a:ea typeface="Arial" pitchFamily="34" charset="0"/>
                  <a:cs typeface="Times New Roman" pitchFamily="18" charset="0"/>
                </a:rPr>
                <a:t>= 10%</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7" name="Flèche droite 626"/>
            <p:cNvSpPr>
              <a:spLocks noChangeArrowheads="1"/>
            </p:cNvSpPr>
            <p:nvPr/>
          </p:nvSpPr>
          <p:spPr bwMode="auto">
            <a:xfrm>
              <a:off x="6858000" y="1600200"/>
              <a:ext cx="285750" cy="152400"/>
            </a:xfrm>
            <a:prstGeom prst="rightArrow">
              <a:avLst>
                <a:gd name="adj1" fmla="val 50000"/>
                <a:gd name="adj2" fmla="val 107691"/>
              </a:avLst>
            </a:prstGeom>
            <a:solidFill>
              <a:srgbClr val="000000"/>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grpSp>
      <p:grpSp>
        <p:nvGrpSpPr>
          <p:cNvPr id="39" name="Groupe 38"/>
          <p:cNvGrpSpPr/>
          <p:nvPr/>
        </p:nvGrpSpPr>
        <p:grpSpPr>
          <a:xfrm>
            <a:off x="5029200" y="2438400"/>
            <a:ext cx="3505200" cy="457200"/>
            <a:chOff x="6858000" y="1371600"/>
            <a:chExt cx="3505200" cy="457200"/>
          </a:xfrm>
        </p:grpSpPr>
        <p:sp>
          <p:nvSpPr>
            <p:cNvPr id="40" name="Zone de texte 2"/>
            <p:cNvSpPr txBox="1">
              <a:spLocks noChangeArrowheads="1"/>
            </p:cNvSpPr>
            <p:nvPr/>
          </p:nvSpPr>
          <p:spPr bwMode="auto">
            <a:xfrm>
              <a:off x="7315200" y="1371600"/>
              <a:ext cx="3048000" cy="4572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lang="fr-FR" sz="2400" b="1" dirty="0" smtClean="0">
                  <a:solidFill>
                    <a:schemeClr val="bg1"/>
                  </a:solidFill>
                  <a:latin typeface="Times New Roman" pitchFamily="18" charset="0"/>
                  <a:ea typeface="Arial" pitchFamily="34" charset="0"/>
                  <a:cs typeface="Times New Roman" pitchFamily="18" charset="0"/>
                </a:rPr>
                <a:t>TIR</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2</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0</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,30 = 30%</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1" name="Flèche droite 626"/>
            <p:cNvSpPr>
              <a:spLocks noChangeArrowheads="1"/>
            </p:cNvSpPr>
            <p:nvPr/>
          </p:nvSpPr>
          <p:spPr bwMode="auto">
            <a:xfrm>
              <a:off x="6858000" y="1600200"/>
              <a:ext cx="285750" cy="152400"/>
            </a:xfrm>
            <a:prstGeom prst="rightArrow">
              <a:avLst>
                <a:gd name="adj1" fmla="val 50000"/>
                <a:gd name="adj2" fmla="val 107691"/>
              </a:avLst>
            </a:prstGeom>
            <a:solidFill>
              <a:srgbClr val="000000"/>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grpSp>
      <p:sp>
        <p:nvSpPr>
          <p:cNvPr id="81935" name="Rectangle 15"/>
          <p:cNvSpPr>
            <a:spLocks noChangeArrowheads="1"/>
          </p:cNvSpPr>
          <p:nvPr/>
        </p:nvSpPr>
        <p:spPr bwMode="auto">
          <a:xfrm>
            <a:off x="381000" y="2895600"/>
            <a:ext cx="8458200" cy="36009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إن وجود قيمتين لمعدل العائد الداخلي، يطرح مشكلة: أي منهما يتم استخدامه لتقييم الاستثمار:</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a:p>
            <a:pPr marR="0" lvl="0" algn="just" defTabSz="914400" rtl="1" eaLnBrk="0" fontAlgn="base" latinLnBrk="0" hangingPunct="0">
              <a:lnSpc>
                <a:spcPct val="100000"/>
              </a:lnSpc>
              <a:spcBef>
                <a:spcPct val="0"/>
              </a:spcBef>
              <a:spcAft>
                <a:spcPct val="0"/>
              </a:spcAft>
              <a:buClrTx/>
              <a:buSzTx/>
              <a:buFontTx/>
              <a:buNone/>
              <a:tabLst/>
            </a:pP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إذا كان معدل الخصم الفعلي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i =14% </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فبمقارنته بـ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TRI</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1 </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DZ" sz="24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س</a:t>
            </a:r>
            <a:r>
              <a:rPr kumimoji="0" lang="ar-SA"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يكون الاستثمار </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مرفوض </a:t>
            </a:r>
            <a:r>
              <a:rPr kumimoji="0" lang="ar-SA"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لأن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TIR</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1</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&lt; 14%</a:t>
            </a:r>
            <a:r>
              <a:rPr kumimoji="0" lang="ar-SA"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أما إذا تمت المقارنة مع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TIR</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2</a:t>
            </a:r>
            <a:r>
              <a:rPr kumimoji="0" lang="ar-SA"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فالاستثمار يكون </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مقبول</a:t>
            </a:r>
            <a:r>
              <a:rPr kumimoji="0" lang="ar-SA"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لأن:</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14% </a:t>
            </a:r>
            <a:r>
              <a:rPr kumimoji="0" lang="ar-SA"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&lt;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TIR</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2</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لذا في هذه الحالة لا نستعمل معيار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TIR</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SA"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بل نلجأ لمعيار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VAN</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457200" algn="just" defTabSz="914400"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VAN =2400 ×1.14</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-1</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-1430 × 1.14</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- 2</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-1000 = 4.92 &gt;0</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a:p>
            <a:pPr marR="0" lvl="0" algn="just" defTabSz="914400" rtl="1" eaLnBrk="0" fontAlgn="base" latinLnBrk="0" hangingPunct="0">
              <a:lnSpc>
                <a:spcPct val="100000"/>
              </a:lnSpc>
              <a:spcBef>
                <a:spcPct val="0"/>
              </a:spcBef>
              <a:spcAft>
                <a:spcPct val="0"/>
              </a:spcAft>
              <a:buClrTx/>
              <a:buSzTx/>
              <a:buFontTx/>
              <a:buNone/>
              <a:tabLst/>
            </a:pP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الاستثمار مقبول، </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لأن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VAN&gt;0</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لكن الربح ضئيل جدا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VAN</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مهملة أمام المبلغ المستثمر، وهو ما يوضحه مؤشر الربحية: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IP =4,92/1000 +1 =1.005</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1"/>
          <p:cNvSpPr>
            <a:spLocks noChangeArrowheads="1"/>
          </p:cNvSpPr>
          <p:nvPr/>
        </p:nvSpPr>
        <p:spPr bwMode="auto">
          <a:xfrm>
            <a:off x="2438400" y="384989"/>
            <a:ext cx="63246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3200" b="1" i="0"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مثال</a:t>
            </a:r>
            <a:r>
              <a:rPr kumimoji="0" lang="ar-DZ" sz="3200" b="1" i="0"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حالة غياب قيمة لمعدل العائد الداخلي</a:t>
            </a:r>
            <a:endParaRPr kumimoji="0" lang="ar-JO"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228600" y="1029831"/>
            <a:ext cx="8534400" cy="27392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dirty="0" smtClean="0">
                <a:ln>
                  <a:noFill/>
                </a:ln>
                <a:solidFill>
                  <a:schemeClr val="bg1"/>
                </a:solidFill>
                <a:effectLst/>
                <a:latin typeface="Times New Roman" pitchFamily="18" charset="0"/>
                <a:ea typeface="Times New Roman" pitchFamily="18" charset="0"/>
                <a:cs typeface="Times New Roman" pitchFamily="18" charset="0"/>
              </a:rPr>
              <a:t>     </a:t>
            </a:r>
            <a:r>
              <a:rPr kumimoji="0" lang="ar-JO"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يقوم مقاول بتنفيذ مشروع سكني حصل عليه في مناقصة عمومية سنة 2016، وهو ما تطلب منه إنفاق استثماري 1000 في سنة 2016، وإنفاق تشغيلي 2000 في سنة 2017، وفي نهاية سنة 2018 قامت الدولة بتحويل مبلغ 2950 للحساب البنكي للمقاول بعد تسليمه المشروع السكني.</a:t>
            </a:r>
            <a:endParaRPr kumimoji="0" lang="ar-DZ" sz="2800" b="0"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JO"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المطلوب: </a:t>
            </a:r>
            <a:endParaRPr kumimoji="0" lang="ar-DZ"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JO"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تحقق أنه لا توجد قيمة لمعدل العائد الداخلي، ماذا تستنتج؟</a:t>
            </a:r>
            <a:endParaRPr kumimoji="0" lang="ar-JO"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2953" name="Rectangle 9"/>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pSp>
        <p:nvGrpSpPr>
          <p:cNvPr id="29" name="Groupe 28"/>
          <p:cNvGrpSpPr/>
          <p:nvPr/>
        </p:nvGrpSpPr>
        <p:grpSpPr>
          <a:xfrm>
            <a:off x="228600" y="3810000"/>
            <a:ext cx="8534803" cy="990600"/>
            <a:chOff x="228600" y="3810000"/>
            <a:chExt cx="8534803" cy="990600"/>
          </a:xfrm>
        </p:grpSpPr>
        <p:sp>
          <p:nvSpPr>
            <p:cNvPr id="82954" name="Rectangle 10"/>
            <p:cNvSpPr>
              <a:spLocks noChangeArrowheads="1"/>
            </p:cNvSpPr>
            <p:nvPr/>
          </p:nvSpPr>
          <p:spPr bwMode="auto">
            <a:xfrm>
              <a:off x="228600" y="3962401"/>
              <a:ext cx="12954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bg1"/>
                  </a:solidFill>
                  <a:effectLst/>
                  <a:latin typeface="Times New Roman" pitchFamily="18" charset="0"/>
                  <a:cs typeface="Times New Roman" pitchFamily="18" charset="0"/>
                </a:rPr>
                <a:t>i= </a:t>
              </a:r>
              <a:r>
                <a:rPr lang="fr-FR" sz="2800" b="1" dirty="0" smtClean="0">
                  <a:solidFill>
                    <a:schemeClr val="bg1"/>
                  </a:solidFill>
                  <a:latin typeface="Times New Roman" pitchFamily="18" charset="0"/>
                  <a:cs typeface="Times New Roman" pitchFamily="18" charset="0"/>
                </a:rPr>
                <a:t>T</a:t>
              </a:r>
              <a:r>
                <a:rPr kumimoji="0" lang="en-US" sz="2800" b="1" i="0" u="none" strike="noStrike" cap="none" normalizeH="0" baseline="0" dirty="0" smtClean="0">
                  <a:ln>
                    <a:noFill/>
                  </a:ln>
                  <a:solidFill>
                    <a:schemeClr val="bg1"/>
                  </a:solidFill>
                  <a:effectLst/>
                  <a:latin typeface="Times New Roman" pitchFamily="18" charset="0"/>
                  <a:cs typeface="Times New Roman" pitchFamily="18" charset="0"/>
                </a:rPr>
                <a:t>IR</a:t>
              </a:r>
              <a:endParaRPr kumimoji="0" lang="en-US"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5" name="Rectangle 14"/>
            <p:cNvSpPr/>
            <p:nvPr/>
          </p:nvSpPr>
          <p:spPr>
            <a:xfrm>
              <a:off x="1981200" y="3962400"/>
              <a:ext cx="1391920" cy="523220"/>
            </a:xfrm>
            <a:prstGeom prst="rect">
              <a:avLst/>
            </a:prstGeom>
          </p:spPr>
          <p:txBody>
            <a:bodyPr wrap="square">
              <a:spAutoFit/>
            </a:bodyPr>
            <a:lstStyle/>
            <a:p>
              <a:r>
                <a:rPr lang="en-US" sz="2800" b="1" dirty="0" smtClean="0">
                  <a:solidFill>
                    <a:schemeClr val="bg1"/>
                  </a:solidFill>
                  <a:latin typeface="Times New Roman" pitchFamily="18" charset="0"/>
                  <a:cs typeface="Times New Roman" pitchFamily="18" charset="0"/>
                </a:rPr>
                <a:t>VAN=0 </a:t>
              </a:r>
              <a:endParaRPr lang="fr-FR" sz="2800" dirty="0"/>
            </a:p>
          </p:txBody>
        </p:sp>
        <p:grpSp>
          <p:nvGrpSpPr>
            <p:cNvPr id="26" name="Groupe 25"/>
            <p:cNvGrpSpPr/>
            <p:nvPr/>
          </p:nvGrpSpPr>
          <p:grpSpPr>
            <a:xfrm>
              <a:off x="3733730" y="3810000"/>
              <a:ext cx="5029673" cy="990600"/>
              <a:chOff x="3733730" y="3810000"/>
              <a:chExt cx="5029673" cy="990600"/>
            </a:xfrm>
          </p:grpSpPr>
          <p:grpSp>
            <p:nvGrpSpPr>
              <p:cNvPr id="82955" name="Group 11"/>
              <p:cNvGrpSpPr>
                <a:grpSpLocks/>
              </p:cNvGrpSpPr>
              <p:nvPr/>
            </p:nvGrpSpPr>
            <p:grpSpPr bwMode="auto">
              <a:xfrm>
                <a:off x="3733730" y="3810000"/>
                <a:ext cx="5029673" cy="990600"/>
                <a:chOff x="2664" y="13038"/>
                <a:chExt cx="4707" cy="945"/>
              </a:xfrm>
            </p:grpSpPr>
            <p:sp>
              <p:nvSpPr>
                <p:cNvPr id="82956" name="Text Box 12"/>
                <p:cNvSpPr txBox="1">
                  <a:spLocks noChangeArrowheads="1"/>
                </p:cNvSpPr>
                <p:nvPr/>
              </p:nvSpPr>
              <p:spPr bwMode="auto">
                <a:xfrm>
                  <a:off x="2664" y="13256"/>
                  <a:ext cx="1114" cy="429"/>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-1000 </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2957" name="Text Box 13"/>
                <p:cNvSpPr txBox="1">
                  <a:spLocks noChangeArrowheads="1"/>
                </p:cNvSpPr>
                <p:nvPr/>
              </p:nvSpPr>
              <p:spPr bwMode="auto">
                <a:xfrm>
                  <a:off x="4048" y="13038"/>
                  <a:ext cx="827" cy="45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2000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2958" name="Text Box 14"/>
                <p:cNvSpPr txBox="1">
                  <a:spLocks noChangeArrowheads="1"/>
                </p:cNvSpPr>
                <p:nvPr/>
              </p:nvSpPr>
              <p:spPr bwMode="auto">
                <a:xfrm>
                  <a:off x="5563" y="13038"/>
                  <a:ext cx="809" cy="45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2950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2959" name="Text Box 15"/>
                <p:cNvSpPr txBox="1">
                  <a:spLocks noChangeArrowheads="1"/>
                </p:cNvSpPr>
                <p:nvPr/>
              </p:nvSpPr>
              <p:spPr bwMode="auto">
                <a:xfrm>
                  <a:off x="3808" y="13488"/>
                  <a:ext cx="1260" cy="49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TIR)</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2960" name="Text Box 16"/>
                <p:cNvSpPr txBox="1">
                  <a:spLocks noChangeArrowheads="1"/>
                </p:cNvSpPr>
                <p:nvPr/>
              </p:nvSpPr>
              <p:spPr bwMode="auto">
                <a:xfrm>
                  <a:off x="5383" y="13488"/>
                  <a:ext cx="1425" cy="49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TIR)</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 2</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2961" name="Text Box 17"/>
                <p:cNvSpPr txBox="1">
                  <a:spLocks noChangeArrowheads="1"/>
                </p:cNvSpPr>
                <p:nvPr/>
              </p:nvSpPr>
              <p:spPr bwMode="auto">
                <a:xfrm>
                  <a:off x="5068" y="13308"/>
                  <a:ext cx="360" cy="33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a:t>
                  </a: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82962" name="Text Box 18"/>
                <p:cNvSpPr txBox="1">
                  <a:spLocks noChangeArrowheads="1"/>
                </p:cNvSpPr>
                <p:nvPr/>
              </p:nvSpPr>
              <p:spPr bwMode="auto">
                <a:xfrm>
                  <a:off x="6711" y="13233"/>
                  <a:ext cx="660" cy="37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 0</a:t>
                  </a: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p:txBody>
            </p:sp>
            <p:cxnSp>
              <p:nvCxnSpPr>
                <p:cNvPr id="82963" name="AutoShape 19"/>
                <p:cNvCxnSpPr>
                  <a:cxnSpLocks noChangeShapeType="1"/>
                </p:cNvCxnSpPr>
                <p:nvPr/>
              </p:nvCxnSpPr>
              <p:spPr bwMode="auto">
                <a:xfrm>
                  <a:off x="3876" y="13488"/>
                  <a:ext cx="1095" cy="0"/>
                </a:xfrm>
                <a:prstGeom prst="straightConnector1">
                  <a:avLst/>
                </a:prstGeom>
                <a:noFill/>
                <a:ln w="38100">
                  <a:solidFill>
                    <a:srgbClr val="000000"/>
                  </a:solidFill>
                  <a:round/>
                  <a:headEnd/>
                  <a:tailEnd/>
                </a:ln>
              </p:spPr>
            </p:cxnSp>
          </p:grpSp>
          <p:cxnSp>
            <p:nvCxnSpPr>
              <p:cNvPr id="25" name="AutoShape 19"/>
              <p:cNvCxnSpPr>
                <a:cxnSpLocks noChangeShapeType="1"/>
              </p:cNvCxnSpPr>
              <p:nvPr/>
            </p:nvCxnSpPr>
            <p:spPr bwMode="auto">
              <a:xfrm>
                <a:off x="6705600" y="4267200"/>
                <a:ext cx="1170064" cy="0"/>
              </a:xfrm>
              <a:prstGeom prst="straightConnector1">
                <a:avLst/>
              </a:prstGeom>
              <a:noFill/>
              <a:ln w="38100">
                <a:solidFill>
                  <a:srgbClr val="000000"/>
                </a:solidFill>
                <a:round/>
                <a:headEnd/>
                <a:tailEnd/>
              </a:ln>
            </p:spPr>
          </p:cxnSp>
        </p:grpSp>
        <p:sp>
          <p:nvSpPr>
            <p:cNvPr id="27" name="Flèche droite 626"/>
            <p:cNvSpPr>
              <a:spLocks noChangeArrowheads="1"/>
            </p:cNvSpPr>
            <p:nvPr/>
          </p:nvSpPr>
          <p:spPr bwMode="auto">
            <a:xfrm>
              <a:off x="3352800" y="4191000"/>
              <a:ext cx="285750" cy="152400"/>
            </a:xfrm>
            <a:prstGeom prst="rightArrow">
              <a:avLst>
                <a:gd name="adj1" fmla="val 50000"/>
                <a:gd name="adj2" fmla="val 107691"/>
              </a:avLst>
            </a:prstGeom>
            <a:solidFill>
              <a:srgbClr val="000000"/>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sp>
          <p:nvSpPr>
            <p:cNvPr id="28" name="Flèche droite 626"/>
            <p:cNvSpPr>
              <a:spLocks noChangeArrowheads="1"/>
            </p:cNvSpPr>
            <p:nvPr/>
          </p:nvSpPr>
          <p:spPr bwMode="auto">
            <a:xfrm>
              <a:off x="1600200" y="4191000"/>
              <a:ext cx="285750" cy="152400"/>
            </a:xfrm>
            <a:prstGeom prst="rightArrow">
              <a:avLst>
                <a:gd name="adj1" fmla="val 50000"/>
                <a:gd name="adj2" fmla="val 107691"/>
              </a:avLst>
            </a:prstGeom>
            <a:solidFill>
              <a:srgbClr val="000000"/>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grpSp>
      <p:grpSp>
        <p:nvGrpSpPr>
          <p:cNvPr id="39" name="Groupe 38"/>
          <p:cNvGrpSpPr/>
          <p:nvPr/>
        </p:nvGrpSpPr>
        <p:grpSpPr>
          <a:xfrm>
            <a:off x="609600" y="4953000"/>
            <a:ext cx="8239125" cy="838200"/>
            <a:chOff x="609600" y="5257800"/>
            <a:chExt cx="8239125" cy="838200"/>
          </a:xfrm>
        </p:grpSpPr>
        <p:grpSp>
          <p:nvGrpSpPr>
            <p:cNvPr id="82964" name="Group 20"/>
            <p:cNvGrpSpPr>
              <a:grpSpLocks/>
            </p:cNvGrpSpPr>
            <p:nvPr/>
          </p:nvGrpSpPr>
          <p:grpSpPr bwMode="auto">
            <a:xfrm>
              <a:off x="6172200" y="5257800"/>
              <a:ext cx="2676525" cy="838200"/>
              <a:chOff x="8773" y="13682"/>
              <a:chExt cx="2535" cy="795"/>
            </a:xfrm>
          </p:grpSpPr>
          <p:sp>
            <p:nvSpPr>
              <p:cNvPr id="82965" name="Text Box 21"/>
              <p:cNvSpPr txBox="1">
                <a:spLocks noChangeArrowheads="1"/>
              </p:cNvSpPr>
              <p:nvPr/>
            </p:nvSpPr>
            <p:spPr bwMode="auto">
              <a:xfrm>
                <a:off x="8773" y="13832"/>
                <a:ext cx="660" cy="37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X=</a:t>
                </a: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82966" name="Text Box 22"/>
              <p:cNvSpPr txBox="1">
                <a:spLocks noChangeArrowheads="1"/>
              </p:cNvSpPr>
              <p:nvPr/>
            </p:nvSpPr>
            <p:spPr bwMode="auto">
              <a:xfrm>
                <a:off x="9763" y="13682"/>
                <a:ext cx="360" cy="46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1</a:t>
                </a: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82967" name="Text Box 23"/>
              <p:cNvSpPr txBox="1">
                <a:spLocks noChangeArrowheads="1"/>
              </p:cNvSpPr>
              <p:nvPr/>
            </p:nvSpPr>
            <p:spPr bwMode="auto">
              <a:xfrm>
                <a:off x="9268" y="13982"/>
                <a:ext cx="1260" cy="49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(1+ TIR)</a:t>
                </a: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p:txBody>
          </p:sp>
          <p:cxnSp>
            <p:nvCxnSpPr>
              <p:cNvPr id="82968" name="AutoShape 24"/>
              <p:cNvCxnSpPr>
                <a:cxnSpLocks noChangeShapeType="1"/>
              </p:cNvCxnSpPr>
              <p:nvPr/>
            </p:nvCxnSpPr>
            <p:spPr bwMode="auto">
              <a:xfrm>
                <a:off x="9503" y="14057"/>
                <a:ext cx="930" cy="0"/>
              </a:xfrm>
              <a:prstGeom prst="straightConnector1">
                <a:avLst/>
              </a:prstGeom>
              <a:noFill/>
              <a:ln w="38100">
                <a:solidFill>
                  <a:srgbClr val="000000"/>
                </a:solidFill>
                <a:round/>
                <a:headEnd/>
                <a:tailEnd/>
              </a:ln>
            </p:spPr>
          </p:cxnSp>
          <p:sp>
            <p:nvSpPr>
              <p:cNvPr id="82969" name="Text Box 25"/>
              <p:cNvSpPr txBox="1">
                <a:spLocks noChangeArrowheads="1"/>
              </p:cNvSpPr>
              <p:nvPr/>
            </p:nvSpPr>
            <p:spPr bwMode="auto">
              <a:xfrm>
                <a:off x="10577" y="13832"/>
                <a:ext cx="731" cy="45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نضع</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grpSp>
          <p:nvGrpSpPr>
            <p:cNvPr id="82970" name="Group 26"/>
            <p:cNvGrpSpPr>
              <a:grpSpLocks/>
            </p:cNvGrpSpPr>
            <p:nvPr/>
          </p:nvGrpSpPr>
          <p:grpSpPr bwMode="auto">
            <a:xfrm>
              <a:off x="609600" y="5410200"/>
              <a:ext cx="5286375" cy="533400"/>
              <a:chOff x="4888" y="13946"/>
              <a:chExt cx="3885" cy="294"/>
            </a:xfrm>
          </p:grpSpPr>
          <p:sp>
            <p:nvSpPr>
              <p:cNvPr id="82971" name="Text Box 27"/>
              <p:cNvSpPr txBox="1">
                <a:spLocks noChangeArrowheads="1"/>
              </p:cNvSpPr>
              <p:nvPr/>
            </p:nvSpPr>
            <p:spPr bwMode="auto">
              <a:xfrm>
                <a:off x="8024" y="13946"/>
                <a:ext cx="749" cy="29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smtClean="0">
                    <a:ln>
                      <a:noFill/>
                    </a:ln>
                    <a:solidFill>
                      <a:schemeClr val="bg1"/>
                    </a:solidFill>
                    <a:effectLst/>
                    <a:latin typeface="Arial" pitchFamily="34" charset="0"/>
                    <a:ea typeface="Arial" pitchFamily="34" charset="0"/>
                    <a:cs typeface="Arial" pitchFamily="34" charset="0"/>
                  </a:rPr>
                  <a:t>ومـــنه</a:t>
                </a:r>
                <a:r>
                  <a:rPr kumimoji="0" lang="fr-FR" sz="2400" b="1" i="0" u="none" strike="noStrike" cap="none" normalizeH="0" baseline="0" smtClean="0">
                    <a:ln>
                      <a:noFill/>
                    </a:ln>
                    <a:solidFill>
                      <a:schemeClr val="bg1"/>
                    </a:solidFill>
                    <a:effectLst/>
                    <a:latin typeface="Arial" pitchFamily="34" charset="0"/>
                    <a:ea typeface="Arial" pitchFamily="34" charset="0"/>
                    <a:cs typeface="Arial" pitchFamily="34" charset="0"/>
                  </a:rPr>
                  <a:t>:</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82972" name="Text Box 28"/>
              <p:cNvSpPr txBox="1">
                <a:spLocks noChangeArrowheads="1"/>
              </p:cNvSpPr>
              <p:nvPr/>
            </p:nvSpPr>
            <p:spPr bwMode="auto">
              <a:xfrm>
                <a:off x="4888" y="13991"/>
                <a:ext cx="2856" cy="24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-1000 -2000 X+ 2950 X</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2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grpSp>
      <p:grpSp>
        <p:nvGrpSpPr>
          <p:cNvPr id="82973" name="Group 29"/>
          <p:cNvGrpSpPr>
            <a:grpSpLocks/>
          </p:cNvGrpSpPr>
          <p:nvPr/>
        </p:nvGrpSpPr>
        <p:grpSpPr bwMode="auto">
          <a:xfrm>
            <a:off x="7086600" y="5943600"/>
            <a:ext cx="1790700" cy="685800"/>
            <a:chOff x="8623" y="14462"/>
            <a:chExt cx="1860" cy="660"/>
          </a:xfrm>
        </p:grpSpPr>
        <p:sp>
          <p:nvSpPr>
            <p:cNvPr id="82974" name="Text Box 30"/>
            <p:cNvSpPr txBox="1">
              <a:spLocks noChangeArrowheads="1"/>
            </p:cNvSpPr>
            <p:nvPr/>
          </p:nvSpPr>
          <p:spPr bwMode="auto">
            <a:xfrm>
              <a:off x="8623" y="14597"/>
              <a:ext cx="1020" cy="37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TIR=</a:t>
              </a: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82975" name="Text Box 31"/>
            <p:cNvSpPr txBox="1">
              <a:spLocks noChangeArrowheads="1"/>
            </p:cNvSpPr>
            <p:nvPr/>
          </p:nvSpPr>
          <p:spPr bwMode="auto">
            <a:xfrm>
              <a:off x="9613" y="14462"/>
              <a:ext cx="345" cy="37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1</a:t>
              </a: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82976" name="Text Box 32"/>
            <p:cNvSpPr txBox="1">
              <a:spLocks noChangeArrowheads="1"/>
            </p:cNvSpPr>
            <p:nvPr/>
          </p:nvSpPr>
          <p:spPr bwMode="auto">
            <a:xfrm>
              <a:off x="9493" y="14747"/>
              <a:ext cx="540" cy="37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x</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2977" name="Text Box 33"/>
            <p:cNvSpPr txBox="1">
              <a:spLocks noChangeArrowheads="1"/>
            </p:cNvSpPr>
            <p:nvPr/>
          </p:nvSpPr>
          <p:spPr bwMode="auto">
            <a:xfrm>
              <a:off x="9958" y="14582"/>
              <a:ext cx="525" cy="37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-1</a:t>
              </a: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p:txBody>
        </p:sp>
        <p:cxnSp>
          <p:nvCxnSpPr>
            <p:cNvPr id="82978" name="AutoShape 34"/>
            <p:cNvCxnSpPr>
              <a:cxnSpLocks noChangeShapeType="1"/>
            </p:cNvCxnSpPr>
            <p:nvPr/>
          </p:nvCxnSpPr>
          <p:spPr bwMode="auto">
            <a:xfrm>
              <a:off x="9583" y="14816"/>
              <a:ext cx="270" cy="0"/>
            </a:xfrm>
            <a:prstGeom prst="straightConnector1">
              <a:avLst/>
            </a:prstGeom>
            <a:noFill/>
            <a:ln w="9525">
              <a:solidFill>
                <a:srgbClr val="000000"/>
              </a:solidFill>
              <a:round/>
              <a:headEnd/>
              <a:tailEnd/>
            </a:ln>
          </p:spPr>
        </p:cxnSp>
      </p:grpSp>
      <p:sp>
        <p:nvSpPr>
          <p:cNvPr id="82979" name="Rectangle 35"/>
          <p:cNvSpPr>
            <a:spLocks noChangeArrowheads="1"/>
          </p:cNvSpPr>
          <p:nvPr/>
        </p:nvSpPr>
        <p:spPr bwMode="auto">
          <a:xfrm>
            <a:off x="533400" y="6320135"/>
            <a:ext cx="56388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Δ'</a:t>
            </a:r>
            <a:r>
              <a:rPr kumimoji="0" lang="fr-FR"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 (-1000)</a:t>
            </a:r>
            <a:r>
              <a:rPr kumimoji="0" lang="fr-FR" sz="24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2</a:t>
            </a:r>
            <a:r>
              <a:rPr kumimoji="0" lang="fr-FR"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(2950)(-1000)= 3950000&gt; 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8" name="Rectangle 37"/>
          <p:cNvSpPr/>
          <p:nvPr/>
        </p:nvSpPr>
        <p:spPr>
          <a:xfrm>
            <a:off x="685800" y="5867400"/>
            <a:ext cx="3472425" cy="461665"/>
          </a:xfrm>
          <a:prstGeom prst="rect">
            <a:avLst/>
          </a:prstGeom>
        </p:spPr>
        <p:txBody>
          <a:bodyPr wrap="none">
            <a:spAutoFit/>
          </a:bodyPr>
          <a:lstStyle/>
          <a:p>
            <a:pPr lvl="0" algn="just" fontAlgn="base">
              <a:spcBef>
                <a:spcPct val="0"/>
              </a:spcBef>
              <a:spcAft>
                <a:spcPts val="1000"/>
              </a:spcAft>
            </a:pPr>
            <a:r>
              <a:rPr lang="fr-FR" sz="2400" b="1" dirty="0" smtClean="0">
                <a:solidFill>
                  <a:schemeClr val="bg1"/>
                </a:solidFill>
                <a:latin typeface="Times New Roman" pitchFamily="18" charset="0"/>
                <a:ea typeface="Arial" pitchFamily="34" charset="0"/>
                <a:cs typeface="Times New Roman" pitchFamily="18" charset="0"/>
              </a:rPr>
              <a:t>2950 X</a:t>
            </a:r>
            <a:r>
              <a:rPr lang="fr-FR" sz="2400" b="1" baseline="30000" dirty="0" smtClean="0">
                <a:solidFill>
                  <a:schemeClr val="bg1"/>
                </a:solidFill>
                <a:latin typeface="Times New Roman" pitchFamily="18" charset="0"/>
                <a:ea typeface="Arial" pitchFamily="34" charset="0"/>
                <a:cs typeface="Times New Roman" pitchFamily="18" charset="0"/>
              </a:rPr>
              <a:t>2 </a:t>
            </a:r>
            <a:r>
              <a:rPr lang="fr-FR" sz="2400" b="1" dirty="0" smtClean="0">
                <a:solidFill>
                  <a:schemeClr val="bg1"/>
                </a:solidFill>
                <a:latin typeface="Times New Roman" pitchFamily="18" charset="0"/>
                <a:ea typeface="Arial" pitchFamily="34" charset="0"/>
                <a:cs typeface="Times New Roman" pitchFamily="18" charset="0"/>
              </a:rPr>
              <a:t>-2000 X</a:t>
            </a:r>
            <a:r>
              <a:rPr lang="ar-DZ" sz="2400" b="1" dirty="0" smtClean="0">
                <a:solidFill>
                  <a:schemeClr val="bg1"/>
                </a:solidFill>
                <a:latin typeface="Times New Roman" pitchFamily="18" charset="0"/>
                <a:ea typeface="Arial" pitchFamily="34" charset="0"/>
                <a:cs typeface="Times New Roman" pitchFamily="18" charset="0"/>
              </a:rPr>
              <a:t> </a:t>
            </a:r>
            <a:r>
              <a:rPr lang="fr-FR" sz="2400" b="1" dirty="0" smtClean="0">
                <a:solidFill>
                  <a:schemeClr val="bg1"/>
                </a:solidFill>
                <a:latin typeface="Times New Roman" pitchFamily="18" charset="0"/>
                <a:ea typeface="Arial" pitchFamily="34" charset="0"/>
                <a:cs typeface="Times New Roman" pitchFamily="18" charset="0"/>
              </a:rPr>
              <a:t>-1000 =0</a:t>
            </a:r>
            <a:endParaRPr lang="fr-FR" sz="2400" dirty="0" smtClean="0">
              <a:solidFill>
                <a:schemeClr val="bg1"/>
              </a:solidFill>
              <a:latin typeface="Times New Roman" pitchFamily="18" charset="0"/>
              <a:cs typeface="Times New Roman" pitchFamily="18" charset="0"/>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e 19"/>
          <p:cNvGrpSpPr/>
          <p:nvPr/>
        </p:nvGrpSpPr>
        <p:grpSpPr>
          <a:xfrm>
            <a:off x="76200" y="1371600"/>
            <a:ext cx="9067800" cy="838496"/>
            <a:chOff x="76200" y="1371600"/>
            <a:chExt cx="9067800" cy="838496"/>
          </a:xfrm>
        </p:grpSpPr>
        <p:grpSp>
          <p:nvGrpSpPr>
            <p:cNvPr id="10" name="Group 2"/>
            <p:cNvGrpSpPr>
              <a:grpSpLocks/>
            </p:cNvGrpSpPr>
            <p:nvPr/>
          </p:nvGrpSpPr>
          <p:grpSpPr bwMode="auto">
            <a:xfrm>
              <a:off x="76200" y="1371600"/>
              <a:ext cx="4420000" cy="838496"/>
              <a:chOff x="703" y="14861"/>
              <a:chExt cx="3400" cy="606"/>
            </a:xfrm>
          </p:grpSpPr>
          <p:sp>
            <p:nvSpPr>
              <p:cNvPr id="11" name="Text Box 3"/>
              <p:cNvSpPr txBox="1">
                <a:spLocks noChangeArrowheads="1"/>
              </p:cNvSpPr>
              <p:nvPr/>
            </p:nvSpPr>
            <p:spPr bwMode="auto">
              <a:xfrm>
                <a:off x="703" y="14957"/>
                <a:ext cx="586" cy="4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X</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2</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 name="Text Box 4"/>
              <p:cNvSpPr txBox="1">
                <a:spLocks noChangeArrowheads="1"/>
              </p:cNvSpPr>
              <p:nvPr/>
            </p:nvSpPr>
            <p:spPr bwMode="auto">
              <a:xfrm>
                <a:off x="1303" y="14861"/>
                <a:ext cx="1569" cy="33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1000+1987.46</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 name="Text Box 5"/>
              <p:cNvSpPr txBox="1">
                <a:spLocks noChangeArrowheads="1"/>
              </p:cNvSpPr>
              <p:nvPr/>
            </p:nvSpPr>
            <p:spPr bwMode="auto">
              <a:xfrm>
                <a:off x="1648" y="15182"/>
                <a:ext cx="696" cy="28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2950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14" name="AutoShape 6"/>
              <p:cNvCxnSpPr>
                <a:cxnSpLocks noChangeShapeType="1"/>
              </p:cNvCxnSpPr>
              <p:nvPr/>
            </p:nvCxnSpPr>
            <p:spPr bwMode="auto">
              <a:xfrm>
                <a:off x="1423" y="15182"/>
                <a:ext cx="1380" cy="0"/>
              </a:xfrm>
              <a:prstGeom prst="straightConnector1">
                <a:avLst/>
              </a:prstGeom>
              <a:noFill/>
              <a:ln w="9525">
                <a:solidFill>
                  <a:srgbClr val="000000"/>
                </a:solidFill>
                <a:round/>
                <a:headEnd/>
                <a:tailEnd/>
              </a:ln>
            </p:spPr>
          </p:cxnSp>
          <p:sp>
            <p:nvSpPr>
              <p:cNvPr id="15" name="Text Box 7"/>
              <p:cNvSpPr txBox="1">
                <a:spLocks noChangeArrowheads="1"/>
              </p:cNvSpPr>
              <p:nvPr/>
            </p:nvSpPr>
            <p:spPr bwMode="auto">
              <a:xfrm>
                <a:off x="2833" y="14957"/>
                <a:ext cx="1270" cy="34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algn="just" fontAlgn="base">
                  <a:spcBef>
                    <a:spcPct val="0"/>
                  </a:spcBef>
                  <a:spcAft>
                    <a:spcPts val="1000"/>
                  </a:spcAf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lang="en-US" sz="2400" b="1" dirty="0" smtClean="0">
                    <a:solidFill>
                      <a:schemeClr val="bg1"/>
                    </a:solidFill>
                  </a:rPr>
                  <a:t>≅</a:t>
                </a:r>
                <a:r>
                  <a:rPr lang="ar-SA" sz="2400" b="1" dirty="0" smtClean="0">
                    <a:solidFill>
                      <a:schemeClr val="bg1"/>
                    </a:solidFill>
                  </a:rPr>
                  <a:t>1</a:t>
                </a:r>
                <a:r>
                  <a:rPr lang="en-US" sz="2400" b="1" dirty="0" smtClean="0">
                    <a:solidFill>
                      <a:schemeClr val="bg1"/>
                    </a:solidFill>
                  </a:rPr>
                  <a:t>.01&gt;0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83977" name="Text Box 9"/>
            <p:cNvSpPr txBox="1">
              <a:spLocks noChangeArrowheads="1"/>
            </p:cNvSpPr>
            <p:nvPr/>
          </p:nvSpPr>
          <p:spPr bwMode="auto">
            <a:xfrm>
              <a:off x="5105400" y="1524000"/>
              <a:ext cx="4038600" cy="4572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TIR</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-0.01≅ -1% &lt;0 </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مرفوض</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8" name="Flèche droite 626"/>
            <p:cNvSpPr>
              <a:spLocks noChangeArrowheads="1"/>
            </p:cNvSpPr>
            <p:nvPr/>
          </p:nvSpPr>
          <p:spPr bwMode="auto">
            <a:xfrm>
              <a:off x="4648200" y="1600200"/>
              <a:ext cx="285750" cy="152400"/>
            </a:xfrm>
            <a:prstGeom prst="rightArrow">
              <a:avLst>
                <a:gd name="adj1" fmla="val 50000"/>
                <a:gd name="adj2" fmla="val 107691"/>
              </a:avLst>
            </a:prstGeom>
            <a:solidFill>
              <a:srgbClr val="000000"/>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grpSp>
      <p:grpSp>
        <p:nvGrpSpPr>
          <p:cNvPr id="21" name="Groupe 20"/>
          <p:cNvGrpSpPr/>
          <p:nvPr/>
        </p:nvGrpSpPr>
        <p:grpSpPr>
          <a:xfrm>
            <a:off x="76200" y="228588"/>
            <a:ext cx="9067800" cy="838496"/>
            <a:chOff x="76200" y="228588"/>
            <a:chExt cx="9067800" cy="838496"/>
          </a:xfrm>
        </p:grpSpPr>
        <p:grpSp>
          <p:nvGrpSpPr>
            <p:cNvPr id="83970" name="Group 2"/>
            <p:cNvGrpSpPr>
              <a:grpSpLocks/>
            </p:cNvGrpSpPr>
            <p:nvPr/>
          </p:nvGrpSpPr>
          <p:grpSpPr bwMode="auto">
            <a:xfrm>
              <a:off x="76200" y="228588"/>
              <a:ext cx="4648800" cy="838496"/>
              <a:chOff x="703" y="14861"/>
              <a:chExt cx="3576" cy="606"/>
            </a:xfrm>
          </p:grpSpPr>
          <p:sp>
            <p:nvSpPr>
              <p:cNvPr id="83971" name="Text Box 3"/>
              <p:cNvSpPr txBox="1">
                <a:spLocks noChangeArrowheads="1"/>
              </p:cNvSpPr>
              <p:nvPr/>
            </p:nvSpPr>
            <p:spPr bwMode="auto">
              <a:xfrm>
                <a:off x="703" y="14957"/>
                <a:ext cx="586" cy="4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X</a:t>
                </a:r>
                <a:r>
                  <a:rPr kumimoji="0" lang="fr-FR" sz="2400" b="1" i="0" u="none" strike="noStrike" cap="none" normalizeH="0" baseline="-25000" smtClean="0">
                    <a:ln>
                      <a:noFill/>
                    </a:ln>
                    <a:solidFill>
                      <a:schemeClr val="bg1"/>
                    </a:solidFill>
                    <a:effectLst/>
                    <a:latin typeface="Times New Roman" pitchFamily="18" charset="0"/>
                    <a:ea typeface="Arial" pitchFamily="34" charset="0"/>
                    <a:cs typeface="Times New Roman" pitchFamily="18" charset="0"/>
                  </a:rPr>
                  <a:t>1</a:t>
                </a: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 </a:t>
                </a: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83972" name="Text Box 4"/>
              <p:cNvSpPr txBox="1">
                <a:spLocks noChangeArrowheads="1"/>
              </p:cNvSpPr>
              <p:nvPr/>
            </p:nvSpPr>
            <p:spPr bwMode="auto">
              <a:xfrm>
                <a:off x="1303" y="14861"/>
                <a:ext cx="1569" cy="33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1000-1987.46</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3973" name="Text Box 5"/>
              <p:cNvSpPr txBox="1">
                <a:spLocks noChangeArrowheads="1"/>
              </p:cNvSpPr>
              <p:nvPr/>
            </p:nvSpPr>
            <p:spPr bwMode="auto">
              <a:xfrm>
                <a:off x="1648" y="15182"/>
                <a:ext cx="696" cy="28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2950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83974" name="AutoShape 6"/>
              <p:cNvCxnSpPr>
                <a:cxnSpLocks noChangeShapeType="1"/>
              </p:cNvCxnSpPr>
              <p:nvPr/>
            </p:nvCxnSpPr>
            <p:spPr bwMode="auto">
              <a:xfrm>
                <a:off x="1423" y="15182"/>
                <a:ext cx="1380" cy="0"/>
              </a:xfrm>
              <a:prstGeom prst="straightConnector1">
                <a:avLst/>
              </a:prstGeom>
              <a:noFill/>
              <a:ln w="9525">
                <a:solidFill>
                  <a:srgbClr val="000000"/>
                </a:solidFill>
                <a:round/>
                <a:headEnd/>
                <a:tailEnd/>
              </a:ln>
            </p:spPr>
          </p:cxnSp>
          <p:sp>
            <p:nvSpPr>
              <p:cNvPr id="83975" name="Text Box 7"/>
              <p:cNvSpPr txBox="1">
                <a:spLocks noChangeArrowheads="1"/>
              </p:cNvSpPr>
              <p:nvPr/>
            </p:nvSpPr>
            <p:spPr bwMode="auto">
              <a:xfrm>
                <a:off x="2833" y="14957"/>
                <a:ext cx="1446" cy="34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-0.3347&lt;0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83976" name="Text Box 8"/>
            <p:cNvSpPr txBox="1">
              <a:spLocks noChangeArrowheads="1"/>
            </p:cNvSpPr>
            <p:nvPr/>
          </p:nvSpPr>
          <p:spPr bwMode="auto">
            <a:xfrm>
              <a:off x="5105400" y="381000"/>
              <a:ext cx="4038600" cy="4572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TIR</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-4≅ -400% &lt;0 </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مرفوض</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9" name="Flèche droite 626"/>
            <p:cNvSpPr>
              <a:spLocks noChangeArrowheads="1"/>
            </p:cNvSpPr>
            <p:nvPr/>
          </p:nvSpPr>
          <p:spPr bwMode="auto">
            <a:xfrm>
              <a:off x="4800600" y="533400"/>
              <a:ext cx="285750" cy="152400"/>
            </a:xfrm>
            <a:prstGeom prst="rightArrow">
              <a:avLst>
                <a:gd name="adj1" fmla="val 50000"/>
                <a:gd name="adj2" fmla="val 107691"/>
              </a:avLst>
            </a:prstGeom>
            <a:solidFill>
              <a:srgbClr val="000000"/>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grpSp>
      <p:sp>
        <p:nvSpPr>
          <p:cNvPr id="83978" name="Rectangle 10"/>
          <p:cNvSpPr>
            <a:spLocks noChangeArrowheads="1"/>
          </p:cNvSpPr>
          <p:nvPr/>
        </p:nvSpPr>
        <p:spPr bwMode="auto">
          <a:xfrm>
            <a:off x="152400" y="2438400"/>
            <a:ext cx="85344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5240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لا يمكن لمعدل الخصم أن يكون سالبا، لأن ذلك يعني أن أصحاب رأس المال يقدمون رأس المال للمشروع، كما يقدمون له مكافأة عن رأس المال، وهذا غير منطقي، لأنه يحول معدل الخصم (تكلفة رأس المال) إلى معدل عائد يحصل عليه المشروع من مقدمي رأس المال( بنك ومساهمين).</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3" name="Rectangle 10"/>
          <p:cNvSpPr>
            <a:spLocks noChangeArrowheads="1"/>
          </p:cNvSpPr>
          <p:nvPr/>
        </p:nvSpPr>
        <p:spPr bwMode="auto">
          <a:xfrm>
            <a:off x="152400" y="4661118"/>
            <a:ext cx="85344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152400" algn="justLow" rtl="1" eaLnBrk="0" fontAlgn="base" hangingPunct="0">
              <a:spcBef>
                <a:spcPct val="0"/>
              </a:spcBef>
              <a:spcAft>
                <a:spcPct val="0"/>
              </a:spcAft>
            </a:pPr>
            <a:r>
              <a:rPr kumimoji="0" lang="ar-DZ" sz="2800" b="1" i="0" u="none" strike="noStrike" cap="none" normalizeH="0" dirty="0" smtClean="0">
                <a:ln>
                  <a:noFill/>
                </a:ln>
                <a:solidFill>
                  <a:schemeClr val="bg1"/>
                </a:solidFill>
                <a:effectLst/>
                <a:latin typeface="Times New Roman" pitchFamily="18" charset="0"/>
                <a:ea typeface="Times New Roman" pitchFamily="18"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نلاحظ أنه لا توجد قيم لـ </a:t>
            </a:r>
            <a:r>
              <a:rPr kumimoji="0" lang="en-US"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TIR</a:t>
            </a:r>
            <a:r>
              <a:rPr kumimoji="0" lang="ar-DZ"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وبما أن معامل </a:t>
            </a:r>
            <a:r>
              <a:rPr kumimoji="0" lang="en-US"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X</a:t>
            </a:r>
            <a:r>
              <a:rPr kumimoji="0" lang="en-US" sz="28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2</a:t>
            </a:r>
            <a:r>
              <a:rPr kumimoji="0" lang="ar-DZ"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هو 2950 موجب، والمعادلة ينعدم في -0.01 </a:t>
            </a:r>
            <a:r>
              <a:rPr kumimoji="0" lang="ar-DZ" sz="2800" b="1" i="0" u="none" strike="noStrike" cap="none" normalizeH="0" baseline="0" dirty="0" err="1" smtClean="0">
                <a:ln>
                  <a:noFill/>
                </a:ln>
                <a:solidFill>
                  <a:schemeClr val="bg1"/>
                </a:solidFill>
                <a:effectLst/>
                <a:latin typeface="Times New Roman" pitchFamily="18" charset="0"/>
                <a:ea typeface="Times New Roman" pitchFamily="18" charset="0"/>
                <a:cs typeface="Times New Roman" pitchFamily="18" charset="0"/>
              </a:rPr>
              <a:t>و</a:t>
            </a:r>
            <a:r>
              <a:rPr kumimoji="0" lang="ar-DZ"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- 4، فإن منحنى تغير القيمة الحالية الصفية بدلالة معدل الخصم تكون كما في الشكل:</a:t>
            </a:r>
            <a:endParaRPr kumimoji="0" lang="en-US"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5715000"/>
            <a:ext cx="8534400" cy="461665"/>
          </a:xfrm>
          <a:prstGeom prst="rect">
            <a:avLst/>
          </a:prstGeom>
        </p:spPr>
        <p:txBody>
          <a:bodyPr wrap="square">
            <a:spAutoFit/>
          </a:bodyPr>
          <a:lstStyle/>
          <a:p>
            <a:pPr algn="r" rtl="1"/>
            <a:r>
              <a:rPr lang="ar-DZ" sz="2400" b="1" dirty="0" smtClean="0">
                <a:solidFill>
                  <a:srgbClr val="FF0000"/>
                </a:solidFill>
                <a:latin typeface="Times New Roman" pitchFamily="18" charset="0"/>
                <a:ea typeface="Times New Roman" pitchFamily="18" charset="0"/>
                <a:cs typeface="Times New Roman" pitchFamily="18" charset="0"/>
              </a:rPr>
              <a:t>نلاحظ أنه من أجل </a:t>
            </a:r>
            <a:r>
              <a:rPr lang="en-US" sz="2400" b="1" dirty="0" smtClean="0">
                <a:solidFill>
                  <a:srgbClr val="FF0000"/>
                </a:solidFill>
                <a:latin typeface="Times New Roman" pitchFamily="18" charset="0"/>
                <a:ea typeface="Times New Roman" pitchFamily="18" charset="0"/>
                <a:cs typeface="Times New Roman" pitchFamily="18" charset="0"/>
              </a:rPr>
              <a:t>i</a:t>
            </a:r>
            <a:r>
              <a:rPr lang="ar-DZ" sz="2400" b="1" dirty="0" smtClean="0">
                <a:solidFill>
                  <a:srgbClr val="FF0000"/>
                </a:solidFill>
                <a:latin typeface="Times New Roman" pitchFamily="18" charset="0"/>
                <a:ea typeface="Times New Roman" pitchFamily="18" charset="0"/>
                <a:cs typeface="Times New Roman" pitchFamily="18" charset="0"/>
              </a:rPr>
              <a:t> موجب تكون </a:t>
            </a:r>
            <a:r>
              <a:rPr lang="en-US" sz="2400" b="1" dirty="0" smtClean="0">
                <a:solidFill>
                  <a:srgbClr val="FF0000"/>
                </a:solidFill>
                <a:latin typeface="Times New Roman" pitchFamily="18" charset="0"/>
                <a:ea typeface="Times New Roman" pitchFamily="18" charset="0"/>
                <a:cs typeface="Times New Roman" pitchFamily="18" charset="0"/>
              </a:rPr>
              <a:t>VAN</a:t>
            </a:r>
            <a:r>
              <a:rPr lang="ar-DZ" sz="2400" b="1" dirty="0" smtClean="0">
                <a:solidFill>
                  <a:srgbClr val="FF0000"/>
                </a:solidFill>
                <a:latin typeface="Times New Roman" pitchFamily="18" charset="0"/>
                <a:ea typeface="Times New Roman" pitchFamily="18" charset="0"/>
                <a:cs typeface="Times New Roman" pitchFamily="18" charset="0"/>
              </a:rPr>
              <a:t> سالبة دائما، ومنه لا توجد قيمة لـ </a:t>
            </a:r>
            <a:r>
              <a:rPr lang="en-US" sz="2400" b="1" dirty="0" smtClean="0">
                <a:solidFill>
                  <a:srgbClr val="FF0000"/>
                </a:solidFill>
                <a:latin typeface="Times New Roman" pitchFamily="18" charset="0"/>
                <a:ea typeface="Times New Roman" pitchFamily="18" charset="0"/>
                <a:cs typeface="Times New Roman" pitchFamily="18" charset="0"/>
              </a:rPr>
              <a:t>TIR</a:t>
            </a:r>
            <a:endParaRPr lang="fr-FR" sz="2400" dirty="0">
              <a:solidFill>
                <a:srgbClr val="FF0000"/>
              </a:solidFill>
            </a:endParaRPr>
          </a:p>
        </p:txBody>
      </p:sp>
      <p:graphicFrame>
        <p:nvGraphicFramePr>
          <p:cNvPr id="5" name="Tableau 4"/>
          <p:cNvGraphicFramePr>
            <a:graphicFrameLocks noGrp="1"/>
          </p:cNvGraphicFramePr>
          <p:nvPr/>
        </p:nvGraphicFramePr>
        <p:xfrm>
          <a:off x="0" y="4038600"/>
          <a:ext cx="9143987" cy="1600200"/>
        </p:xfrm>
        <a:graphic>
          <a:graphicData uri="http://schemas.openxmlformats.org/drawingml/2006/table">
            <a:tbl>
              <a:tblPr rtl="1"/>
              <a:tblGrid>
                <a:gridCol w="1371600"/>
                <a:gridCol w="558254"/>
                <a:gridCol w="714168"/>
                <a:gridCol w="714168"/>
                <a:gridCol w="714168"/>
                <a:gridCol w="714168"/>
                <a:gridCol w="713229"/>
                <a:gridCol w="714168"/>
                <a:gridCol w="714168"/>
                <a:gridCol w="714168"/>
                <a:gridCol w="714168"/>
                <a:gridCol w="787560"/>
              </a:tblGrid>
              <a:tr h="408499">
                <a:tc>
                  <a:txBody>
                    <a:bodyPr/>
                    <a:lstStyle/>
                    <a:p>
                      <a:pPr marL="0" marR="0" algn="l" rtl="0">
                        <a:spcBef>
                          <a:spcPts val="0"/>
                        </a:spcBef>
                        <a:spcAft>
                          <a:spcPts val="0"/>
                        </a:spcAft>
                      </a:pPr>
                      <a:r>
                        <a:rPr lang="ar-DZ" sz="2000" b="1" dirty="0">
                          <a:solidFill>
                            <a:schemeClr val="bg1"/>
                          </a:solidFill>
                          <a:latin typeface="Times New Roman" pitchFamily="18" charset="0"/>
                          <a:ea typeface="Times New Roman"/>
                          <a:cs typeface="Times New Roman" pitchFamily="18" charset="0"/>
                        </a:rPr>
                        <a:t>معدل الخصم</a:t>
                      </a:r>
                      <a:endParaRPr lang="fr-FR" sz="2000" dirty="0">
                        <a:solidFill>
                          <a:schemeClr val="bg1"/>
                        </a:solidFill>
                        <a:latin typeface="Times New Roman" pitchFamily="18" charset="0"/>
                        <a:ea typeface="Times New Roman"/>
                        <a:cs typeface="Times New Roman" pitchFamily="18" charset="0"/>
                      </a:endParaRPr>
                    </a:p>
                  </a:txBody>
                  <a:tcPr marL="67747" marR="677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ar-DZ" sz="2000" b="1" dirty="0">
                          <a:solidFill>
                            <a:schemeClr val="bg1"/>
                          </a:solidFill>
                          <a:latin typeface="Times New Roman" pitchFamily="18" charset="0"/>
                          <a:ea typeface="Times New Roman"/>
                          <a:cs typeface="Times New Roman" pitchFamily="18" charset="0"/>
                        </a:rPr>
                        <a:t>0%</a:t>
                      </a:r>
                      <a:endParaRPr lang="fr-FR" sz="2000" dirty="0">
                        <a:solidFill>
                          <a:schemeClr val="bg1"/>
                        </a:solidFill>
                        <a:latin typeface="Times New Roman" pitchFamily="18" charset="0"/>
                        <a:ea typeface="Times New Roman"/>
                        <a:cs typeface="Times New Roman" pitchFamily="18" charset="0"/>
                      </a:endParaRPr>
                    </a:p>
                  </a:txBody>
                  <a:tcPr marL="67747" marR="677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ar-DZ" sz="2000" b="1" dirty="0">
                          <a:solidFill>
                            <a:schemeClr val="bg1"/>
                          </a:solidFill>
                          <a:latin typeface="Times New Roman" pitchFamily="18" charset="0"/>
                          <a:ea typeface="Times New Roman"/>
                          <a:cs typeface="Times New Roman" pitchFamily="18" charset="0"/>
                        </a:rPr>
                        <a:t>10%</a:t>
                      </a:r>
                      <a:endParaRPr lang="fr-FR" sz="2000" dirty="0">
                        <a:solidFill>
                          <a:schemeClr val="bg1"/>
                        </a:solidFill>
                        <a:latin typeface="Times New Roman" pitchFamily="18" charset="0"/>
                        <a:ea typeface="Times New Roman"/>
                        <a:cs typeface="Times New Roman" pitchFamily="18" charset="0"/>
                      </a:endParaRPr>
                    </a:p>
                  </a:txBody>
                  <a:tcPr marL="67747" marR="677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ar-DZ" sz="2000" b="1">
                          <a:solidFill>
                            <a:schemeClr val="bg1"/>
                          </a:solidFill>
                          <a:latin typeface="Times New Roman" pitchFamily="18" charset="0"/>
                          <a:ea typeface="Times New Roman"/>
                          <a:cs typeface="Times New Roman" pitchFamily="18" charset="0"/>
                        </a:rPr>
                        <a:t>20%</a:t>
                      </a:r>
                      <a:endParaRPr lang="fr-FR" sz="2000">
                        <a:solidFill>
                          <a:schemeClr val="bg1"/>
                        </a:solidFill>
                        <a:latin typeface="Times New Roman" pitchFamily="18" charset="0"/>
                        <a:ea typeface="Times New Roman"/>
                        <a:cs typeface="Times New Roman" pitchFamily="18" charset="0"/>
                      </a:endParaRPr>
                    </a:p>
                  </a:txBody>
                  <a:tcPr marL="67747" marR="677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ar-DZ" sz="2000" b="1">
                          <a:solidFill>
                            <a:schemeClr val="bg1"/>
                          </a:solidFill>
                          <a:latin typeface="Times New Roman" pitchFamily="18" charset="0"/>
                          <a:ea typeface="Times New Roman"/>
                          <a:cs typeface="Times New Roman" pitchFamily="18" charset="0"/>
                        </a:rPr>
                        <a:t>30%</a:t>
                      </a:r>
                      <a:endParaRPr lang="fr-FR" sz="2000">
                        <a:solidFill>
                          <a:schemeClr val="bg1"/>
                        </a:solidFill>
                        <a:latin typeface="Times New Roman" pitchFamily="18" charset="0"/>
                        <a:ea typeface="Times New Roman"/>
                        <a:cs typeface="Times New Roman" pitchFamily="18" charset="0"/>
                      </a:endParaRPr>
                    </a:p>
                  </a:txBody>
                  <a:tcPr marL="67747" marR="677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ar-DZ" sz="2000" b="1">
                          <a:solidFill>
                            <a:schemeClr val="bg1"/>
                          </a:solidFill>
                          <a:latin typeface="Times New Roman" pitchFamily="18" charset="0"/>
                          <a:ea typeface="Times New Roman"/>
                          <a:cs typeface="Times New Roman" pitchFamily="18" charset="0"/>
                        </a:rPr>
                        <a:t>40%</a:t>
                      </a:r>
                      <a:endParaRPr lang="fr-FR" sz="2000">
                        <a:solidFill>
                          <a:schemeClr val="bg1"/>
                        </a:solidFill>
                        <a:latin typeface="Times New Roman" pitchFamily="18" charset="0"/>
                        <a:ea typeface="Times New Roman"/>
                        <a:cs typeface="Times New Roman" pitchFamily="18" charset="0"/>
                      </a:endParaRPr>
                    </a:p>
                  </a:txBody>
                  <a:tcPr marL="67747" marR="677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ar-DZ" sz="2000" b="1">
                          <a:solidFill>
                            <a:schemeClr val="bg1"/>
                          </a:solidFill>
                          <a:latin typeface="Times New Roman" pitchFamily="18" charset="0"/>
                          <a:ea typeface="Times New Roman"/>
                          <a:cs typeface="Times New Roman" pitchFamily="18" charset="0"/>
                        </a:rPr>
                        <a:t>50%</a:t>
                      </a:r>
                      <a:endParaRPr lang="fr-FR" sz="2000">
                        <a:solidFill>
                          <a:schemeClr val="bg1"/>
                        </a:solidFill>
                        <a:latin typeface="Times New Roman" pitchFamily="18" charset="0"/>
                        <a:ea typeface="Times New Roman"/>
                        <a:cs typeface="Times New Roman" pitchFamily="18" charset="0"/>
                      </a:endParaRPr>
                    </a:p>
                  </a:txBody>
                  <a:tcPr marL="67747" marR="677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ar-DZ" sz="2000" b="1">
                          <a:solidFill>
                            <a:schemeClr val="bg1"/>
                          </a:solidFill>
                          <a:latin typeface="Times New Roman" pitchFamily="18" charset="0"/>
                          <a:ea typeface="Times New Roman"/>
                          <a:cs typeface="Times New Roman" pitchFamily="18" charset="0"/>
                        </a:rPr>
                        <a:t>60%</a:t>
                      </a:r>
                      <a:endParaRPr lang="fr-FR" sz="2000">
                        <a:solidFill>
                          <a:schemeClr val="bg1"/>
                        </a:solidFill>
                        <a:latin typeface="Times New Roman" pitchFamily="18" charset="0"/>
                        <a:ea typeface="Times New Roman"/>
                        <a:cs typeface="Times New Roman" pitchFamily="18" charset="0"/>
                      </a:endParaRPr>
                    </a:p>
                  </a:txBody>
                  <a:tcPr marL="67747" marR="677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ar-DZ" sz="2000" b="1">
                          <a:solidFill>
                            <a:schemeClr val="bg1"/>
                          </a:solidFill>
                          <a:latin typeface="Times New Roman" pitchFamily="18" charset="0"/>
                          <a:ea typeface="Times New Roman"/>
                          <a:cs typeface="Times New Roman" pitchFamily="18" charset="0"/>
                        </a:rPr>
                        <a:t>70%</a:t>
                      </a:r>
                      <a:endParaRPr lang="fr-FR" sz="2000">
                        <a:solidFill>
                          <a:schemeClr val="bg1"/>
                        </a:solidFill>
                        <a:latin typeface="Times New Roman" pitchFamily="18" charset="0"/>
                        <a:ea typeface="Times New Roman"/>
                        <a:cs typeface="Times New Roman" pitchFamily="18" charset="0"/>
                      </a:endParaRPr>
                    </a:p>
                  </a:txBody>
                  <a:tcPr marL="67747" marR="677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ar-DZ" sz="2000" b="1">
                          <a:solidFill>
                            <a:schemeClr val="bg1"/>
                          </a:solidFill>
                          <a:latin typeface="Times New Roman" pitchFamily="18" charset="0"/>
                          <a:ea typeface="Times New Roman"/>
                          <a:cs typeface="Times New Roman" pitchFamily="18" charset="0"/>
                        </a:rPr>
                        <a:t>80%</a:t>
                      </a:r>
                      <a:endParaRPr lang="fr-FR" sz="2000">
                        <a:solidFill>
                          <a:schemeClr val="bg1"/>
                        </a:solidFill>
                        <a:latin typeface="Times New Roman" pitchFamily="18" charset="0"/>
                        <a:ea typeface="Times New Roman"/>
                        <a:cs typeface="Times New Roman" pitchFamily="18" charset="0"/>
                      </a:endParaRPr>
                    </a:p>
                  </a:txBody>
                  <a:tcPr marL="67747" marR="677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ar-DZ" sz="2000" b="1">
                          <a:solidFill>
                            <a:schemeClr val="bg1"/>
                          </a:solidFill>
                          <a:latin typeface="Times New Roman" pitchFamily="18" charset="0"/>
                          <a:ea typeface="Times New Roman"/>
                          <a:cs typeface="Times New Roman" pitchFamily="18" charset="0"/>
                        </a:rPr>
                        <a:t>90%</a:t>
                      </a:r>
                      <a:endParaRPr lang="fr-FR" sz="2000">
                        <a:solidFill>
                          <a:schemeClr val="bg1"/>
                        </a:solidFill>
                        <a:latin typeface="Times New Roman" pitchFamily="18" charset="0"/>
                        <a:ea typeface="Times New Roman"/>
                        <a:cs typeface="Times New Roman" pitchFamily="18" charset="0"/>
                      </a:endParaRPr>
                    </a:p>
                  </a:txBody>
                  <a:tcPr marL="67747" marR="677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spcBef>
                          <a:spcPts val="0"/>
                        </a:spcBef>
                        <a:spcAft>
                          <a:spcPts val="0"/>
                        </a:spcAft>
                      </a:pPr>
                      <a:r>
                        <a:rPr lang="ar-DZ" sz="2000" b="1">
                          <a:solidFill>
                            <a:schemeClr val="bg1"/>
                          </a:solidFill>
                          <a:latin typeface="Times New Roman" pitchFamily="18" charset="0"/>
                          <a:ea typeface="Times New Roman"/>
                          <a:cs typeface="Times New Roman" pitchFamily="18" charset="0"/>
                        </a:rPr>
                        <a:t>100%</a:t>
                      </a:r>
                      <a:endParaRPr lang="fr-FR" sz="2000">
                        <a:solidFill>
                          <a:schemeClr val="bg1"/>
                        </a:solidFill>
                        <a:latin typeface="Times New Roman" pitchFamily="18" charset="0"/>
                        <a:ea typeface="Times New Roman"/>
                        <a:cs typeface="Times New Roman" pitchFamily="18" charset="0"/>
                      </a:endParaRPr>
                    </a:p>
                  </a:txBody>
                  <a:tcPr marL="67747" marR="677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91701">
                <a:tc>
                  <a:txBody>
                    <a:bodyPr/>
                    <a:lstStyle/>
                    <a:p>
                      <a:pPr marL="71755" marR="71755" algn="r" rtl="1">
                        <a:spcBef>
                          <a:spcPts val="0"/>
                        </a:spcBef>
                        <a:spcAft>
                          <a:spcPts val="0"/>
                        </a:spcAft>
                      </a:pPr>
                      <a:r>
                        <a:rPr lang="ar-DZ" sz="2000" b="1" dirty="0">
                          <a:solidFill>
                            <a:schemeClr val="bg1"/>
                          </a:solidFill>
                          <a:latin typeface="Times New Roman" pitchFamily="18" charset="0"/>
                          <a:ea typeface="Times New Roman"/>
                          <a:cs typeface="Times New Roman" pitchFamily="18" charset="0"/>
                        </a:rPr>
                        <a:t>ق </a:t>
                      </a:r>
                      <a:r>
                        <a:rPr lang="ar-DZ" sz="2000" b="1" dirty="0" err="1">
                          <a:solidFill>
                            <a:schemeClr val="bg1"/>
                          </a:solidFill>
                          <a:latin typeface="Times New Roman" pitchFamily="18" charset="0"/>
                          <a:ea typeface="Times New Roman"/>
                          <a:cs typeface="Times New Roman" pitchFamily="18" charset="0"/>
                        </a:rPr>
                        <a:t>ح</a:t>
                      </a:r>
                      <a:r>
                        <a:rPr lang="ar-DZ" sz="2000" b="1" dirty="0">
                          <a:solidFill>
                            <a:schemeClr val="bg1"/>
                          </a:solidFill>
                          <a:latin typeface="Times New Roman" pitchFamily="18" charset="0"/>
                          <a:ea typeface="Times New Roman"/>
                          <a:cs typeface="Times New Roman" pitchFamily="18" charset="0"/>
                        </a:rPr>
                        <a:t> ص</a:t>
                      </a:r>
                      <a:endParaRPr lang="fr-FR" sz="2000" dirty="0">
                        <a:solidFill>
                          <a:schemeClr val="bg1"/>
                        </a:solidFill>
                        <a:latin typeface="Times New Roman" pitchFamily="18" charset="0"/>
                        <a:ea typeface="Times New Roman"/>
                        <a:cs typeface="Times New Roman" pitchFamily="18" charset="0"/>
                      </a:endParaRPr>
                    </a:p>
                    <a:p>
                      <a:pPr marL="71755" marR="71755" algn="r" rtl="1">
                        <a:spcBef>
                          <a:spcPts val="0"/>
                        </a:spcBef>
                        <a:spcAft>
                          <a:spcPts val="0"/>
                        </a:spcAft>
                      </a:pPr>
                      <a:r>
                        <a:rPr lang="fr-FR" sz="2000" b="1" dirty="0">
                          <a:solidFill>
                            <a:schemeClr val="bg1"/>
                          </a:solidFill>
                          <a:latin typeface="Times New Roman" pitchFamily="18" charset="0"/>
                          <a:ea typeface="Times New Roman"/>
                          <a:cs typeface="Times New Roman" pitchFamily="18" charset="0"/>
                        </a:rPr>
                        <a:t>VAN</a:t>
                      </a:r>
                      <a:endParaRPr lang="fr-FR" sz="1600" dirty="0">
                        <a:solidFill>
                          <a:schemeClr val="bg1"/>
                        </a:solidFill>
                        <a:latin typeface="Times New Roman" pitchFamily="18" charset="0"/>
                        <a:ea typeface="Times New Roman"/>
                        <a:cs typeface="Times New Roman" pitchFamily="18" charset="0"/>
                      </a:endParaRPr>
                    </a:p>
                  </a:txBody>
                  <a:tcPr marL="67747" marR="67747"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r" rtl="1">
                        <a:spcBef>
                          <a:spcPts val="0"/>
                        </a:spcBef>
                        <a:spcAft>
                          <a:spcPts val="0"/>
                        </a:spcAft>
                      </a:pPr>
                      <a:r>
                        <a:rPr lang="en-US" sz="2400" b="1" dirty="0">
                          <a:solidFill>
                            <a:schemeClr val="bg1"/>
                          </a:solidFill>
                          <a:latin typeface="Times New Roman" pitchFamily="18" charset="0"/>
                          <a:ea typeface="Times New Roman"/>
                          <a:cs typeface="Times New Roman" pitchFamily="18" charset="0"/>
                        </a:rPr>
                        <a:t>50</a:t>
                      </a:r>
                      <a:r>
                        <a:rPr lang="ar-DZ" sz="2400" b="1" dirty="0">
                          <a:solidFill>
                            <a:schemeClr val="bg1"/>
                          </a:solidFill>
                          <a:latin typeface="Times New Roman" pitchFamily="18" charset="0"/>
                          <a:ea typeface="Times New Roman"/>
                          <a:cs typeface="Times New Roman" pitchFamily="18" charset="0"/>
                        </a:rPr>
                        <a:t>-</a:t>
                      </a:r>
                      <a:endParaRPr lang="fr-FR" sz="2400" dirty="0">
                        <a:solidFill>
                          <a:schemeClr val="bg1"/>
                        </a:solidFill>
                        <a:latin typeface="Times New Roman" pitchFamily="18" charset="0"/>
                        <a:ea typeface="Times New Roman"/>
                        <a:cs typeface="Times New Roman" pitchFamily="18" charset="0"/>
                      </a:endParaRPr>
                    </a:p>
                  </a:txBody>
                  <a:tcPr marL="67747" marR="67747"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r" rtl="1">
                        <a:spcBef>
                          <a:spcPts val="0"/>
                        </a:spcBef>
                        <a:spcAft>
                          <a:spcPts val="0"/>
                        </a:spcAft>
                      </a:pPr>
                      <a:r>
                        <a:rPr lang="en-US" sz="2400" b="1" dirty="0">
                          <a:solidFill>
                            <a:schemeClr val="bg1"/>
                          </a:solidFill>
                          <a:latin typeface="Times New Roman" pitchFamily="18" charset="0"/>
                          <a:ea typeface="Times New Roman"/>
                          <a:cs typeface="Times New Roman" pitchFamily="18" charset="0"/>
                        </a:rPr>
                        <a:t>-380.01</a:t>
                      </a:r>
                      <a:endParaRPr lang="fr-FR" sz="2400" dirty="0">
                        <a:solidFill>
                          <a:schemeClr val="bg1"/>
                        </a:solidFill>
                        <a:latin typeface="Times New Roman" pitchFamily="18" charset="0"/>
                        <a:ea typeface="Times New Roman"/>
                        <a:cs typeface="Times New Roman" pitchFamily="18" charset="0"/>
                      </a:endParaRPr>
                    </a:p>
                  </a:txBody>
                  <a:tcPr marL="67747" marR="67747"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r" rtl="1">
                        <a:spcBef>
                          <a:spcPts val="0"/>
                        </a:spcBef>
                        <a:spcAft>
                          <a:spcPts val="0"/>
                        </a:spcAft>
                      </a:pPr>
                      <a:r>
                        <a:rPr lang="en-US" sz="2400" b="1">
                          <a:solidFill>
                            <a:schemeClr val="bg1"/>
                          </a:solidFill>
                          <a:latin typeface="Times New Roman" pitchFamily="18" charset="0"/>
                          <a:ea typeface="Times New Roman"/>
                          <a:cs typeface="Times New Roman" pitchFamily="18" charset="0"/>
                        </a:rPr>
                        <a:t>-618.05</a:t>
                      </a:r>
                      <a:endParaRPr lang="fr-FR" sz="2400">
                        <a:solidFill>
                          <a:schemeClr val="bg1"/>
                        </a:solidFill>
                        <a:latin typeface="Times New Roman" pitchFamily="18" charset="0"/>
                        <a:ea typeface="Times New Roman"/>
                        <a:cs typeface="Times New Roman" pitchFamily="18" charset="0"/>
                      </a:endParaRPr>
                    </a:p>
                  </a:txBody>
                  <a:tcPr marL="67747" marR="67747"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r" rtl="1">
                        <a:spcBef>
                          <a:spcPts val="0"/>
                        </a:spcBef>
                        <a:spcAft>
                          <a:spcPts val="0"/>
                        </a:spcAft>
                      </a:pPr>
                      <a:r>
                        <a:rPr lang="en-US" sz="2400" b="1" dirty="0">
                          <a:solidFill>
                            <a:schemeClr val="bg1"/>
                          </a:solidFill>
                          <a:latin typeface="Times New Roman" pitchFamily="18" charset="0"/>
                          <a:ea typeface="Times New Roman"/>
                          <a:cs typeface="Times New Roman" pitchFamily="18" charset="0"/>
                        </a:rPr>
                        <a:t>-792.98</a:t>
                      </a:r>
                      <a:endParaRPr lang="fr-FR" sz="2400" dirty="0">
                        <a:solidFill>
                          <a:schemeClr val="bg1"/>
                        </a:solidFill>
                        <a:latin typeface="Times New Roman" pitchFamily="18" charset="0"/>
                        <a:ea typeface="Times New Roman"/>
                        <a:cs typeface="Times New Roman" pitchFamily="18" charset="0"/>
                      </a:endParaRPr>
                    </a:p>
                  </a:txBody>
                  <a:tcPr marL="67747" marR="67747"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r" rtl="1">
                        <a:spcBef>
                          <a:spcPts val="0"/>
                        </a:spcBef>
                        <a:spcAft>
                          <a:spcPts val="0"/>
                        </a:spcAft>
                      </a:pPr>
                      <a:r>
                        <a:rPr lang="en-US" sz="2400" b="1">
                          <a:solidFill>
                            <a:schemeClr val="bg1"/>
                          </a:solidFill>
                          <a:latin typeface="Times New Roman" pitchFamily="18" charset="0"/>
                          <a:ea typeface="Times New Roman"/>
                          <a:cs typeface="Times New Roman" pitchFamily="18" charset="0"/>
                        </a:rPr>
                        <a:t>-924.40</a:t>
                      </a:r>
                      <a:endParaRPr lang="fr-FR" sz="2400">
                        <a:solidFill>
                          <a:schemeClr val="bg1"/>
                        </a:solidFill>
                        <a:latin typeface="Times New Roman" pitchFamily="18" charset="0"/>
                        <a:ea typeface="Times New Roman"/>
                        <a:cs typeface="Times New Roman" pitchFamily="18" charset="0"/>
                      </a:endParaRPr>
                    </a:p>
                  </a:txBody>
                  <a:tcPr marL="67747" marR="67747"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r" rtl="1">
                        <a:spcBef>
                          <a:spcPts val="0"/>
                        </a:spcBef>
                        <a:spcAft>
                          <a:spcPts val="0"/>
                        </a:spcAft>
                      </a:pPr>
                      <a:r>
                        <a:rPr lang="en-US" sz="2400" b="1" dirty="0">
                          <a:solidFill>
                            <a:schemeClr val="bg1"/>
                          </a:solidFill>
                          <a:latin typeface="Times New Roman" pitchFamily="18" charset="0"/>
                          <a:ea typeface="Times New Roman"/>
                          <a:cs typeface="Times New Roman" pitchFamily="18" charset="0"/>
                        </a:rPr>
                        <a:t>-1022.2</a:t>
                      </a:r>
                      <a:endParaRPr lang="fr-FR" sz="2400" dirty="0">
                        <a:solidFill>
                          <a:schemeClr val="bg1"/>
                        </a:solidFill>
                        <a:latin typeface="Times New Roman" pitchFamily="18" charset="0"/>
                        <a:ea typeface="Times New Roman"/>
                        <a:cs typeface="Times New Roman" pitchFamily="18" charset="0"/>
                      </a:endParaRPr>
                    </a:p>
                  </a:txBody>
                  <a:tcPr marL="67747" marR="67747"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r" rtl="1">
                        <a:spcBef>
                          <a:spcPts val="0"/>
                        </a:spcBef>
                        <a:spcAft>
                          <a:spcPts val="0"/>
                        </a:spcAft>
                      </a:pPr>
                      <a:r>
                        <a:rPr lang="en-US" sz="2400" b="1" dirty="0">
                          <a:solidFill>
                            <a:schemeClr val="bg1"/>
                          </a:solidFill>
                          <a:latin typeface="Times New Roman" pitchFamily="18" charset="0"/>
                          <a:ea typeface="Times New Roman"/>
                          <a:cs typeface="Times New Roman" pitchFamily="18" charset="0"/>
                        </a:rPr>
                        <a:t>-1097.6</a:t>
                      </a:r>
                      <a:endParaRPr lang="fr-FR" sz="2400" dirty="0">
                        <a:solidFill>
                          <a:schemeClr val="bg1"/>
                        </a:solidFill>
                        <a:latin typeface="Times New Roman" pitchFamily="18" charset="0"/>
                        <a:ea typeface="Times New Roman"/>
                        <a:cs typeface="Times New Roman" pitchFamily="18" charset="0"/>
                      </a:endParaRPr>
                    </a:p>
                  </a:txBody>
                  <a:tcPr marL="67747" marR="67747"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r" rtl="1">
                        <a:spcBef>
                          <a:spcPts val="0"/>
                        </a:spcBef>
                        <a:spcAft>
                          <a:spcPts val="0"/>
                        </a:spcAft>
                      </a:pPr>
                      <a:r>
                        <a:rPr lang="en-US" sz="2400" b="1" dirty="0">
                          <a:solidFill>
                            <a:schemeClr val="bg1"/>
                          </a:solidFill>
                          <a:latin typeface="Times New Roman" pitchFamily="18" charset="0"/>
                          <a:ea typeface="Times New Roman"/>
                          <a:cs typeface="Times New Roman" pitchFamily="18" charset="0"/>
                        </a:rPr>
                        <a:t>-1155.7</a:t>
                      </a:r>
                      <a:endParaRPr lang="fr-FR" sz="2400" dirty="0">
                        <a:solidFill>
                          <a:schemeClr val="bg1"/>
                        </a:solidFill>
                        <a:latin typeface="Times New Roman" pitchFamily="18" charset="0"/>
                        <a:ea typeface="Times New Roman"/>
                        <a:cs typeface="Times New Roman" pitchFamily="18" charset="0"/>
                      </a:endParaRPr>
                    </a:p>
                  </a:txBody>
                  <a:tcPr marL="67747" marR="67747"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r" rtl="1">
                        <a:spcBef>
                          <a:spcPts val="0"/>
                        </a:spcBef>
                        <a:spcAft>
                          <a:spcPts val="0"/>
                        </a:spcAft>
                      </a:pPr>
                      <a:r>
                        <a:rPr lang="en-US" sz="2400" b="1" dirty="0">
                          <a:solidFill>
                            <a:schemeClr val="bg1"/>
                          </a:solidFill>
                          <a:latin typeface="Times New Roman" pitchFamily="18" charset="0"/>
                          <a:ea typeface="Times New Roman"/>
                          <a:cs typeface="Times New Roman" pitchFamily="18" charset="0"/>
                        </a:rPr>
                        <a:t>-1200.6</a:t>
                      </a:r>
                      <a:endParaRPr lang="fr-FR" sz="2400" dirty="0">
                        <a:solidFill>
                          <a:schemeClr val="bg1"/>
                        </a:solidFill>
                        <a:latin typeface="Times New Roman" pitchFamily="18" charset="0"/>
                        <a:ea typeface="Times New Roman"/>
                        <a:cs typeface="Times New Roman" pitchFamily="18" charset="0"/>
                      </a:endParaRPr>
                    </a:p>
                  </a:txBody>
                  <a:tcPr marL="67747" marR="67747"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r" rtl="1">
                        <a:spcBef>
                          <a:spcPts val="0"/>
                        </a:spcBef>
                        <a:spcAft>
                          <a:spcPts val="0"/>
                        </a:spcAft>
                      </a:pPr>
                      <a:r>
                        <a:rPr lang="en-US" sz="2400" b="1" dirty="0">
                          <a:solidFill>
                            <a:schemeClr val="bg1"/>
                          </a:solidFill>
                          <a:latin typeface="Times New Roman" pitchFamily="18" charset="0"/>
                          <a:ea typeface="Times New Roman"/>
                          <a:cs typeface="Times New Roman" pitchFamily="18" charset="0"/>
                        </a:rPr>
                        <a:t>-1235.4</a:t>
                      </a:r>
                      <a:endParaRPr lang="fr-FR" sz="2400" dirty="0">
                        <a:solidFill>
                          <a:schemeClr val="bg1"/>
                        </a:solidFill>
                        <a:latin typeface="Times New Roman" pitchFamily="18" charset="0"/>
                        <a:ea typeface="Times New Roman"/>
                        <a:cs typeface="Times New Roman" pitchFamily="18" charset="0"/>
                      </a:endParaRPr>
                    </a:p>
                  </a:txBody>
                  <a:tcPr marL="67747" marR="67747"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71755" marR="71755" algn="r" rtl="1">
                        <a:spcBef>
                          <a:spcPts val="0"/>
                        </a:spcBef>
                        <a:spcAft>
                          <a:spcPts val="0"/>
                        </a:spcAft>
                      </a:pPr>
                      <a:r>
                        <a:rPr lang="en-US" sz="2400" b="1" dirty="0">
                          <a:solidFill>
                            <a:schemeClr val="bg1"/>
                          </a:solidFill>
                          <a:latin typeface="Times New Roman" pitchFamily="18" charset="0"/>
                          <a:ea typeface="Times New Roman"/>
                          <a:cs typeface="Times New Roman" pitchFamily="18" charset="0"/>
                        </a:rPr>
                        <a:t>-1262.5</a:t>
                      </a:r>
                      <a:endParaRPr lang="fr-FR" sz="2400" dirty="0">
                        <a:solidFill>
                          <a:schemeClr val="bg1"/>
                        </a:solidFill>
                        <a:latin typeface="Times New Roman" pitchFamily="18" charset="0"/>
                        <a:ea typeface="Times New Roman"/>
                        <a:cs typeface="Times New Roman" pitchFamily="18" charset="0"/>
                      </a:endParaRPr>
                    </a:p>
                  </a:txBody>
                  <a:tcPr marL="67747" marR="67747"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84993" name="Rectangle 1"/>
          <p:cNvSpPr>
            <a:spLocks noChangeArrowheads="1"/>
          </p:cNvSpPr>
          <p:nvPr/>
        </p:nvSpPr>
        <p:spPr bwMode="auto">
          <a:xfrm>
            <a:off x="4744500" y="304800"/>
            <a:ext cx="4023858"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جدول تغير القيمة الحالية الصافية</a:t>
            </a:r>
            <a:endParaRPr kumimoji="0" lang="fr-FR" sz="4000" b="0" i="0" u="none" strike="noStrike" cap="none" normalizeH="0" baseline="0" dirty="0" smtClean="0">
              <a:ln>
                <a:noFill/>
              </a:ln>
              <a:solidFill>
                <a:srgbClr val="FF0000"/>
              </a:solidFill>
              <a:effectLst/>
              <a:latin typeface="Arial" pitchFamily="34" charset="0"/>
              <a:cs typeface="Arial" pitchFamily="34" charset="0"/>
            </a:endParaRPr>
          </a:p>
        </p:txBody>
      </p:sp>
      <p:grpSp>
        <p:nvGrpSpPr>
          <p:cNvPr id="84994" name="Group 2"/>
          <p:cNvGrpSpPr>
            <a:grpSpLocks/>
          </p:cNvGrpSpPr>
          <p:nvPr/>
        </p:nvGrpSpPr>
        <p:grpSpPr bwMode="auto">
          <a:xfrm>
            <a:off x="381000" y="1064430"/>
            <a:ext cx="8762715" cy="5183967"/>
            <a:chOff x="943" y="2634"/>
            <a:chExt cx="9595" cy="5087"/>
          </a:xfrm>
        </p:grpSpPr>
        <p:cxnSp>
          <p:nvCxnSpPr>
            <p:cNvPr id="84995" name="AutoShape 3"/>
            <p:cNvCxnSpPr>
              <a:cxnSpLocks noChangeShapeType="1"/>
            </p:cNvCxnSpPr>
            <p:nvPr/>
          </p:nvCxnSpPr>
          <p:spPr bwMode="auto">
            <a:xfrm flipV="1">
              <a:off x="6834" y="2648"/>
              <a:ext cx="1" cy="2505"/>
            </a:xfrm>
            <a:prstGeom prst="straightConnector1">
              <a:avLst/>
            </a:prstGeom>
            <a:noFill/>
            <a:ln w="31750">
              <a:solidFill>
                <a:srgbClr val="000000"/>
              </a:solidFill>
              <a:round/>
              <a:headEnd/>
              <a:tailEnd type="triangle" w="med" len="med"/>
            </a:ln>
          </p:spPr>
        </p:cxnSp>
        <p:cxnSp>
          <p:nvCxnSpPr>
            <p:cNvPr id="84996" name="AutoShape 4"/>
            <p:cNvCxnSpPr>
              <a:cxnSpLocks noChangeShapeType="1"/>
            </p:cNvCxnSpPr>
            <p:nvPr/>
          </p:nvCxnSpPr>
          <p:spPr bwMode="auto">
            <a:xfrm>
              <a:off x="943" y="4195"/>
              <a:ext cx="9178" cy="12"/>
            </a:xfrm>
            <a:prstGeom prst="straightConnector1">
              <a:avLst/>
            </a:prstGeom>
            <a:noFill/>
            <a:ln w="31750">
              <a:solidFill>
                <a:srgbClr val="000000"/>
              </a:solidFill>
              <a:round/>
              <a:headEnd/>
              <a:tailEnd type="triangle" w="med" len="med"/>
            </a:ln>
          </p:spPr>
        </p:cxnSp>
        <p:sp>
          <p:nvSpPr>
            <p:cNvPr id="84997" name="Text Box 5"/>
            <p:cNvSpPr txBox="1">
              <a:spLocks noChangeArrowheads="1"/>
            </p:cNvSpPr>
            <p:nvPr/>
          </p:nvSpPr>
          <p:spPr bwMode="auto">
            <a:xfrm>
              <a:off x="6244" y="2634"/>
              <a:ext cx="540" cy="750"/>
            </a:xfrm>
            <a:prstGeom prst="rect">
              <a:avLst/>
            </a:prstGeom>
            <a:solidFill>
              <a:srgbClr val="FFFFFF"/>
            </a:solidFill>
            <a:ln w="31750">
              <a:solidFill>
                <a:srgbClr val="FFFFFF"/>
              </a:solidFill>
              <a:miter lim="800000"/>
              <a:headEnd/>
              <a:tailEnd/>
            </a:ln>
          </p:spPr>
          <p:txBody>
            <a:bodyPr vert="eaVert"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VAN</a:t>
              </a: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84998" name="Text Box 6"/>
            <p:cNvSpPr txBox="1">
              <a:spLocks noChangeArrowheads="1"/>
            </p:cNvSpPr>
            <p:nvPr/>
          </p:nvSpPr>
          <p:spPr bwMode="auto">
            <a:xfrm>
              <a:off x="8786" y="4356"/>
              <a:ext cx="1752" cy="450"/>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just" fontAlgn="base">
                <a:spcBef>
                  <a:spcPct val="0"/>
                </a:spcBef>
                <a:spcAft>
                  <a:spcPts val="1000"/>
                </a:spcAft>
              </a:pPr>
              <a:r>
                <a:rPr lang="fr-FR" sz="2400" b="1" dirty="0" smtClean="0">
                  <a:solidFill>
                    <a:schemeClr val="bg1"/>
                  </a:solidFill>
                  <a:latin typeface="Times New Roman" pitchFamily="18" charset="0"/>
                  <a:ea typeface="Arial" pitchFamily="34" charset="0"/>
                  <a:cs typeface="Times New Roman" pitchFamily="18" charset="0"/>
                </a:rPr>
                <a:t>i </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معدل الخصم</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4999" name="Arc 7"/>
            <p:cNvSpPr>
              <a:spLocks/>
            </p:cNvSpPr>
            <p:nvPr/>
          </p:nvSpPr>
          <p:spPr bwMode="auto">
            <a:xfrm rot="13383184" flipV="1">
              <a:off x="1842" y="2912"/>
              <a:ext cx="5040" cy="4809"/>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17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000">
                <a:solidFill>
                  <a:schemeClr val="bg1"/>
                </a:solidFill>
                <a:latin typeface="Times New Roman" pitchFamily="18" charset="0"/>
                <a:cs typeface="Times New Roman" pitchFamily="18" charset="0"/>
              </a:endParaRPr>
            </a:p>
          </p:txBody>
        </p:sp>
        <p:sp>
          <p:nvSpPr>
            <p:cNvPr id="85000" name="Text Box 8"/>
            <p:cNvSpPr txBox="1">
              <a:spLocks noChangeArrowheads="1"/>
            </p:cNvSpPr>
            <p:nvPr/>
          </p:nvSpPr>
          <p:spPr bwMode="auto">
            <a:xfrm>
              <a:off x="5699" y="4356"/>
              <a:ext cx="977" cy="420"/>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-0.01</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5001" name="Text Box 9"/>
            <p:cNvSpPr txBox="1">
              <a:spLocks noChangeArrowheads="1"/>
            </p:cNvSpPr>
            <p:nvPr/>
          </p:nvSpPr>
          <p:spPr bwMode="auto">
            <a:xfrm>
              <a:off x="2649" y="4351"/>
              <a:ext cx="630" cy="420"/>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-4</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5002" name="AutoShape 10"/>
            <p:cNvSpPr>
              <a:spLocks/>
            </p:cNvSpPr>
            <p:nvPr/>
          </p:nvSpPr>
          <p:spPr bwMode="auto">
            <a:xfrm rot="5400000">
              <a:off x="8382" y="2318"/>
              <a:ext cx="224" cy="3254"/>
            </a:xfrm>
            <a:prstGeom prst="leftBrace">
              <a:avLst>
                <a:gd name="adj1" fmla="val 97135"/>
                <a:gd name="adj2" fmla="val 50000"/>
              </a:avLst>
            </a:prstGeom>
            <a:noFill/>
            <a:ln w="317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000">
                <a:solidFill>
                  <a:schemeClr val="bg1"/>
                </a:solidFill>
                <a:latin typeface="Times New Roman" pitchFamily="18" charset="0"/>
                <a:cs typeface="Times New Roman" pitchFamily="18" charset="0"/>
              </a:endParaRPr>
            </a:p>
          </p:txBody>
        </p:sp>
        <p:sp>
          <p:nvSpPr>
            <p:cNvPr id="85003" name="Text Box 11"/>
            <p:cNvSpPr txBox="1">
              <a:spLocks noChangeArrowheads="1"/>
            </p:cNvSpPr>
            <p:nvPr/>
          </p:nvSpPr>
          <p:spPr bwMode="auto">
            <a:xfrm>
              <a:off x="6867" y="3060"/>
              <a:ext cx="3671" cy="765"/>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مشروع خاسر، لأن</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VAN </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سالب مهما كان معدل الخصم</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2489500" y="449946"/>
            <a:ext cx="1610786" cy="1230084"/>
            <a:chOff x="3037414" y="3113316"/>
            <a:chExt cx="1610786" cy="1230084"/>
          </a:xfrm>
          <a:solidFill>
            <a:srgbClr val="FFC000"/>
          </a:solidFill>
        </p:grpSpPr>
        <p:sp>
          <p:nvSpPr>
            <p:cNvPr id="5" name="Zone de texte 2"/>
            <p:cNvSpPr txBox="1">
              <a:spLocks noChangeArrowheads="1"/>
            </p:cNvSpPr>
            <p:nvPr/>
          </p:nvSpPr>
          <p:spPr bwMode="auto">
            <a:xfrm>
              <a:off x="3048000" y="3505201"/>
              <a:ext cx="1600200" cy="457199"/>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rtl="1" fontAlgn="base">
                <a:spcBef>
                  <a:spcPct val="0"/>
                </a:spcBef>
                <a:spcAft>
                  <a:spcPts val="1000"/>
                </a:spcAft>
              </a:pPr>
              <a:r>
                <a:rPr kumimoji="0" lang="el-G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Σ</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CF</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t </a:t>
              </a:r>
              <a:r>
                <a:rPr lang="fr-FR" sz="2400" b="1" dirty="0" smtClean="0">
                  <a:solidFill>
                    <a:schemeClr val="bg1"/>
                  </a:solidFill>
                  <a:latin typeface="Times New Roman" pitchFamily="18" charset="0"/>
                  <a:ea typeface="Arial" pitchFamily="34" charset="0"/>
                  <a:cs typeface="Times New Roman" pitchFamily="18" charset="0"/>
                </a:rPr>
                <a:t>= I</a:t>
              </a:r>
              <a:r>
                <a:rPr lang="fr-FR" sz="2400" b="1" baseline="-25000" dirty="0" smtClean="0">
                  <a:solidFill>
                    <a:schemeClr val="bg1"/>
                  </a:solidFill>
                  <a:latin typeface="Times New Roman" pitchFamily="18" charset="0"/>
                  <a:ea typeface="Arial" pitchFamily="34" charset="0"/>
                  <a:cs typeface="Times New Roman" pitchFamily="18" charset="0"/>
                </a:rPr>
                <a:t>0</a:t>
              </a:r>
              <a:r>
                <a:rPr lang="fr-FR" sz="2400" b="1" dirty="0" smtClean="0">
                  <a:solidFill>
                    <a:schemeClr val="bg1"/>
                  </a:solidFill>
                  <a:latin typeface="Times New Roman" pitchFamily="18" charset="0"/>
                  <a:ea typeface="Arial" pitchFamily="34" charset="0"/>
                  <a:cs typeface="Times New Roman" pitchFamily="18" charset="0"/>
                </a:rPr>
                <a:t> </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 name="Zone de texte 2"/>
            <p:cNvSpPr txBox="1">
              <a:spLocks noChangeArrowheads="1"/>
            </p:cNvSpPr>
            <p:nvPr/>
          </p:nvSpPr>
          <p:spPr bwMode="auto">
            <a:xfrm>
              <a:off x="3037414" y="3113316"/>
              <a:ext cx="609600" cy="380999"/>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1" eaLnBrk="1" fontAlgn="base" latinLnBrk="0" hangingPunct="1">
                <a:lnSpc>
                  <a:spcPct val="100000"/>
                </a:lnSpc>
                <a:spcBef>
                  <a:spcPct val="0"/>
                </a:spcBef>
                <a:spcAft>
                  <a:spcPts val="1000"/>
                </a:spcAft>
                <a:buClrTx/>
                <a:buSzTx/>
                <a:buFontTx/>
                <a:buNone/>
                <a:tabLst/>
              </a:pPr>
              <a:r>
                <a:rPr kumimoji="0" lang="fr-FR"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DR</a:t>
              </a:r>
              <a:endParaRPr kumimoji="0" lang="fr-FR" b="1"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7" name="Zone de texte 2"/>
            <p:cNvSpPr txBox="1">
              <a:spLocks noChangeArrowheads="1"/>
            </p:cNvSpPr>
            <p:nvPr/>
          </p:nvSpPr>
          <p:spPr bwMode="auto">
            <a:xfrm>
              <a:off x="3066442" y="3962401"/>
              <a:ext cx="609600" cy="380999"/>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1" eaLnBrk="1" fontAlgn="base" latinLnBrk="0" hangingPunct="1">
                <a:lnSpc>
                  <a:spcPct val="100000"/>
                </a:lnSpc>
                <a:spcBef>
                  <a:spcPct val="0"/>
                </a:spcBef>
                <a:spcAft>
                  <a:spcPts val="1000"/>
                </a:spcAft>
                <a:buClrTx/>
                <a:buSzTx/>
                <a:buFontTx/>
                <a:buNone/>
                <a:tabLst/>
              </a:pPr>
              <a:r>
                <a:rPr lang="fr-FR" sz="2000" b="1" dirty="0" smtClean="0">
                  <a:solidFill>
                    <a:schemeClr val="bg1"/>
                  </a:solidFill>
                  <a:latin typeface="Times New Roman" pitchFamily="18" charset="0"/>
                  <a:ea typeface="Arial" pitchFamily="34" charset="0"/>
                  <a:cs typeface="Times New Roman" pitchFamily="18" charset="0"/>
                </a:rPr>
                <a:t>t</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endParaRPr kumimoji="0" lang="fr-FR" sz="2000" b="1"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8" name="Rectangle 7"/>
          <p:cNvSpPr/>
          <p:nvPr/>
        </p:nvSpPr>
        <p:spPr>
          <a:xfrm>
            <a:off x="4038600" y="228600"/>
            <a:ext cx="5000087" cy="523220"/>
          </a:xfrm>
          <a:prstGeom prst="rect">
            <a:avLst/>
          </a:prstGeom>
        </p:spPr>
        <p:txBody>
          <a:bodyPr wrap="none">
            <a:spAutoFit/>
          </a:bodyPr>
          <a:lstStyle/>
          <a:p>
            <a:pPr algn="r" rtl="1"/>
            <a:r>
              <a:rPr lang="ar-DZ" sz="2800" b="1" dirty="0" smtClean="0">
                <a:solidFill>
                  <a:srgbClr val="FF0000"/>
                </a:solidFill>
                <a:latin typeface="Times New Roman" pitchFamily="18" charset="0"/>
                <a:ea typeface="Calibri" pitchFamily="34" charset="0"/>
                <a:cs typeface="Times New Roman" pitchFamily="18" charset="0"/>
              </a:rPr>
              <a:t>مراجعة معايير تقييم واختيار الاستثمارات:</a:t>
            </a:r>
            <a:endParaRPr lang="fr-FR" sz="2800" dirty="0">
              <a:solidFill>
                <a:srgbClr val="FF0000"/>
              </a:solidFill>
            </a:endParaRPr>
          </a:p>
        </p:txBody>
      </p:sp>
      <p:sp>
        <p:nvSpPr>
          <p:cNvPr id="9" name="Rectangle 8"/>
          <p:cNvSpPr/>
          <p:nvPr/>
        </p:nvSpPr>
        <p:spPr>
          <a:xfrm>
            <a:off x="5562600" y="762000"/>
            <a:ext cx="3308919" cy="461665"/>
          </a:xfrm>
          <a:prstGeom prst="rect">
            <a:avLst/>
          </a:prstGeom>
        </p:spPr>
        <p:txBody>
          <a:bodyPr wrap="none">
            <a:spAutoFit/>
          </a:bodyPr>
          <a:lstStyle/>
          <a:p>
            <a:r>
              <a:rPr lang="ar-DZ" sz="2400" b="1" dirty="0" smtClean="0">
                <a:solidFill>
                  <a:srgbClr val="FF0000"/>
                </a:solidFill>
                <a:latin typeface="Times New Roman" pitchFamily="18" charset="0"/>
                <a:ea typeface="Calibri" pitchFamily="34" charset="0"/>
                <a:cs typeface="Times New Roman" pitchFamily="18" charset="0"/>
              </a:rPr>
              <a:t>1. معيار فترة الاسترداد العادية:</a:t>
            </a:r>
            <a:endParaRPr lang="fr-FR" sz="2400" dirty="0"/>
          </a:p>
        </p:txBody>
      </p:sp>
      <p:sp>
        <p:nvSpPr>
          <p:cNvPr id="10" name="Rectangle 9"/>
          <p:cNvSpPr/>
          <p:nvPr/>
        </p:nvSpPr>
        <p:spPr>
          <a:xfrm>
            <a:off x="457200" y="1676400"/>
            <a:ext cx="8305800" cy="461665"/>
          </a:xfrm>
          <a:prstGeom prst="rect">
            <a:avLst/>
          </a:prstGeom>
        </p:spPr>
        <p:txBody>
          <a:bodyPr wrap="square">
            <a:spAutoFit/>
          </a:bodyPr>
          <a:lstStyle/>
          <a:p>
            <a:pPr algn="just" rtl="1"/>
            <a:r>
              <a:rPr lang="ar-DZ" sz="2400" b="1" dirty="0" smtClean="0">
                <a:solidFill>
                  <a:schemeClr val="bg1"/>
                </a:solidFill>
                <a:latin typeface="Times New Roman" pitchFamily="18" charset="0"/>
                <a:ea typeface="Calibri" pitchFamily="34" charset="0"/>
                <a:cs typeface="Times New Roman" pitchFamily="18" charset="0"/>
              </a:rPr>
              <a:t>نستخدم جدول تراكم التدفقات حتى نصل لسنة الاسترداد،  ثم نطبق الطريقة الثلاثية:</a:t>
            </a:r>
            <a:endParaRPr lang="fr-FR" sz="2400" dirty="0">
              <a:solidFill>
                <a:schemeClr val="bg1"/>
              </a:solidFill>
            </a:endParaRPr>
          </a:p>
        </p:txBody>
      </p:sp>
      <p:sp>
        <p:nvSpPr>
          <p:cNvPr id="11" name="Rectangle 10"/>
          <p:cNvSpPr/>
          <p:nvPr/>
        </p:nvSpPr>
        <p:spPr>
          <a:xfrm>
            <a:off x="2514600" y="2133600"/>
            <a:ext cx="1588897" cy="461665"/>
          </a:xfrm>
          <a:prstGeom prst="rect">
            <a:avLst/>
          </a:prstGeom>
        </p:spPr>
        <p:txBody>
          <a:bodyPr wrap="none">
            <a:spAutoFit/>
          </a:bodyPr>
          <a:lstStyle/>
          <a:p>
            <a:r>
              <a:rPr lang="ar-DZ" sz="2400" b="1" dirty="0" smtClean="0">
                <a:solidFill>
                  <a:schemeClr val="bg1"/>
                </a:solidFill>
                <a:latin typeface="Times New Roman" pitchFamily="18" charset="0"/>
                <a:ea typeface="Calibri" pitchFamily="34" charset="0"/>
                <a:cs typeface="Times New Roman" pitchFamily="18" charset="0"/>
              </a:rPr>
              <a:t>باقي الاسترداد</a:t>
            </a:r>
            <a:endParaRPr lang="fr-FR" sz="2400" dirty="0">
              <a:solidFill>
                <a:schemeClr val="bg1"/>
              </a:solidFill>
            </a:endParaRPr>
          </a:p>
        </p:txBody>
      </p:sp>
      <p:sp>
        <p:nvSpPr>
          <p:cNvPr id="12" name="Rectangle 11"/>
          <p:cNvSpPr/>
          <p:nvPr/>
        </p:nvSpPr>
        <p:spPr>
          <a:xfrm>
            <a:off x="5105400" y="2057400"/>
            <a:ext cx="338554" cy="461665"/>
          </a:xfrm>
          <a:prstGeom prst="rect">
            <a:avLst/>
          </a:prstGeom>
        </p:spPr>
        <p:txBody>
          <a:bodyPr wrap="none">
            <a:spAutoFit/>
          </a:bodyPr>
          <a:lstStyle/>
          <a:p>
            <a:r>
              <a:rPr lang="fr-FR" sz="2400" b="1" dirty="0" smtClean="0">
                <a:solidFill>
                  <a:schemeClr val="bg1"/>
                </a:solidFill>
                <a:latin typeface="Times New Roman" pitchFamily="18" charset="0"/>
                <a:ea typeface="Calibri" pitchFamily="34" charset="0"/>
                <a:cs typeface="Times New Roman" pitchFamily="18" charset="0"/>
              </a:rPr>
              <a:t>x</a:t>
            </a:r>
            <a:endParaRPr lang="fr-FR" sz="2400" dirty="0">
              <a:solidFill>
                <a:schemeClr val="bg1"/>
              </a:solidFill>
            </a:endParaRPr>
          </a:p>
        </p:txBody>
      </p:sp>
      <p:sp>
        <p:nvSpPr>
          <p:cNvPr id="13" name="Rectangle 12"/>
          <p:cNvSpPr/>
          <p:nvPr/>
        </p:nvSpPr>
        <p:spPr>
          <a:xfrm>
            <a:off x="2057400" y="2590800"/>
            <a:ext cx="2109873" cy="461665"/>
          </a:xfrm>
          <a:prstGeom prst="rect">
            <a:avLst/>
          </a:prstGeom>
        </p:spPr>
        <p:txBody>
          <a:bodyPr wrap="none">
            <a:spAutoFit/>
          </a:bodyPr>
          <a:lstStyle/>
          <a:p>
            <a:r>
              <a:rPr lang="ar-DZ" sz="2400" b="1" dirty="0" smtClean="0">
                <a:solidFill>
                  <a:schemeClr val="bg1"/>
                </a:solidFill>
                <a:latin typeface="Times New Roman" pitchFamily="18" charset="0"/>
                <a:ea typeface="Calibri" pitchFamily="34" charset="0"/>
                <a:cs typeface="Times New Roman" pitchFamily="18" charset="0"/>
              </a:rPr>
              <a:t>تدفق سنة الاسترداد</a:t>
            </a:r>
            <a:endParaRPr lang="fr-FR" sz="2400" dirty="0">
              <a:solidFill>
                <a:schemeClr val="bg1"/>
              </a:solidFill>
            </a:endParaRPr>
          </a:p>
        </p:txBody>
      </p:sp>
      <p:sp>
        <p:nvSpPr>
          <p:cNvPr id="14" name="Rectangle 13"/>
          <p:cNvSpPr/>
          <p:nvPr/>
        </p:nvSpPr>
        <p:spPr>
          <a:xfrm>
            <a:off x="5139660" y="2514600"/>
            <a:ext cx="1184940" cy="461665"/>
          </a:xfrm>
          <a:prstGeom prst="rect">
            <a:avLst/>
          </a:prstGeom>
        </p:spPr>
        <p:txBody>
          <a:bodyPr wrap="none">
            <a:spAutoFit/>
          </a:bodyPr>
          <a:lstStyle/>
          <a:p>
            <a:r>
              <a:rPr lang="ar-DZ" sz="2400" b="1" dirty="0" smtClean="0">
                <a:solidFill>
                  <a:schemeClr val="bg1"/>
                </a:solidFill>
                <a:latin typeface="Times New Roman" pitchFamily="18" charset="0"/>
                <a:ea typeface="Calibri" pitchFamily="34" charset="0"/>
                <a:cs typeface="Times New Roman" pitchFamily="18" charset="0"/>
              </a:rPr>
              <a:t>12</a:t>
            </a:r>
            <a:r>
              <a:rPr lang="fr-FR" sz="2400" b="1" dirty="0" smtClean="0">
                <a:solidFill>
                  <a:schemeClr val="bg1"/>
                </a:solidFill>
                <a:latin typeface="Times New Roman" pitchFamily="18" charset="0"/>
                <a:ea typeface="Calibri" pitchFamily="34" charset="0"/>
                <a:cs typeface="Times New Roman" pitchFamily="18" charset="0"/>
              </a:rPr>
              <a:t> mois</a:t>
            </a:r>
            <a:endParaRPr lang="fr-FR" sz="2400" dirty="0">
              <a:solidFill>
                <a:schemeClr val="bg1"/>
              </a:solidFill>
            </a:endParaRPr>
          </a:p>
        </p:txBody>
      </p:sp>
      <p:cxnSp>
        <p:nvCxnSpPr>
          <p:cNvPr id="16" name="Connecteur droit avec flèche 15"/>
          <p:cNvCxnSpPr/>
          <p:nvPr/>
        </p:nvCxnSpPr>
        <p:spPr>
          <a:xfrm>
            <a:off x="4114800" y="2362200"/>
            <a:ext cx="762000" cy="1588"/>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7" name="Connecteur droit avec flèche 16"/>
          <p:cNvCxnSpPr/>
          <p:nvPr/>
        </p:nvCxnSpPr>
        <p:spPr>
          <a:xfrm>
            <a:off x="4191000" y="2817812"/>
            <a:ext cx="762000" cy="1588"/>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5486400" y="2993574"/>
            <a:ext cx="3344185" cy="461665"/>
          </a:xfrm>
          <a:prstGeom prst="rect">
            <a:avLst/>
          </a:prstGeom>
        </p:spPr>
        <p:txBody>
          <a:bodyPr wrap="none">
            <a:spAutoFit/>
          </a:bodyPr>
          <a:lstStyle/>
          <a:p>
            <a:r>
              <a:rPr lang="ar-DZ" sz="2400" b="1" dirty="0" smtClean="0">
                <a:solidFill>
                  <a:srgbClr val="FF0000"/>
                </a:solidFill>
                <a:latin typeface="Times New Roman" pitchFamily="18" charset="0"/>
                <a:ea typeface="Calibri" pitchFamily="34" charset="0"/>
                <a:cs typeface="Times New Roman" pitchFamily="18" charset="0"/>
              </a:rPr>
              <a:t>2. معيار القيمة الحالية الصافية:</a:t>
            </a:r>
            <a:endParaRPr lang="fr-FR" sz="2400" dirty="0"/>
          </a:p>
        </p:txBody>
      </p:sp>
      <p:grpSp>
        <p:nvGrpSpPr>
          <p:cNvPr id="47" name="Groupe 46"/>
          <p:cNvGrpSpPr/>
          <p:nvPr/>
        </p:nvGrpSpPr>
        <p:grpSpPr>
          <a:xfrm>
            <a:off x="228600" y="3407232"/>
            <a:ext cx="7633351" cy="953065"/>
            <a:chOff x="228600" y="3407232"/>
            <a:chExt cx="7633351" cy="953065"/>
          </a:xfrm>
        </p:grpSpPr>
        <p:grpSp>
          <p:nvGrpSpPr>
            <p:cNvPr id="19" name="Groupe 18"/>
            <p:cNvGrpSpPr/>
            <p:nvPr/>
          </p:nvGrpSpPr>
          <p:grpSpPr>
            <a:xfrm>
              <a:off x="228600" y="3479902"/>
              <a:ext cx="4115374" cy="837924"/>
              <a:chOff x="608966" y="990700"/>
              <a:chExt cx="4115374" cy="837924"/>
            </a:xfrm>
          </p:grpSpPr>
          <p:grpSp>
            <p:nvGrpSpPr>
              <p:cNvPr id="20" name="Group 2"/>
              <p:cNvGrpSpPr>
                <a:grpSpLocks/>
              </p:cNvGrpSpPr>
              <p:nvPr/>
            </p:nvGrpSpPr>
            <p:grpSpPr bwMode="auto">
              <a:xfrm>
                <a:off x="608966" y="990700"/>
                <a:ext cx="4115374" cy="837924"/>
                <a:chOff x="613" y="4699"/>
                <a:chExt cx="3087" cy="648"/>
              </a:xfrm>
              <a:solidFill>
                <a:srgbClr val="FFFF00"/>
              </a:solidFill>
            </p:grpSpPr>
            <p:sp>
              <p:nvSpPr>
                <p:cNvPr id="22" name="Zone de texte 2"/>
                <p:cNvSpPr txBox="1">
                  <a:spLocks noChangeArrowheads="1"/>
                </p:cNvSpPr>
                <p:nvPr/>
              </p:nvSpPr>
              <p:spPr bwMode="auto">
                <a:xfrm>
                  <a:off x="613" y="4876"/>
                  <a:ext cx="1144" cy="353"/>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lang="fr-FR" sz="2400" b="1" dirty="0" smtClean="0">
                      <a:solidFill>
                        <a:schemeClr val="bg1"/>
                      </a:solidFill>
                      <a:latin typeface="Times New Roman" pitchFamily="18" charset="0"/>
                      <a:ea typeface="Arial" pitchFamily="34" charset="0"/>
                      <a:cs typeface="Times New Roman" pitchFamily="18" charset="0"/>
                    </a:rPr>
                    <a:t> CF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3" name="Zone de texte 2"/>
                <p:cNvSpPr txBox="1">
                  <a:spLocks noChangeArrowheads="1"/>
                </p:cNvSpPr>
                <p:nvPr/>
              </p:nvSpPr>
              <p:spPr bwMode="auto">
                <a:xfrm>
                  <a:off x="1744" y="4699"/>
                  <a:ext cx="1270" cy="353"/>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(1+i) </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 n</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4" name="Zone de texte 2"/>
                <p:cNvSpPr txBox="1">
                  <a:spLocks noChangeArrowheads="1"/>
                </p:cNvSpPr>
                <p:nvPr/>
              </p:nvSpPr>
              <p:spPr bwMode="auto">
                <a:xfrm>
                  <a:off x="2385" y="5045"/>
                  <a:ext cx="318" cy="302"/>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5" name="Zone de texte 2"/>
                <p:cNvSpPr txBox="1">
                  <a:spLocks noChangeArrowheads="1"/>
                </p:cNvSpPr>
                <p:nvPr/>
              </p:nvSpPr>
              <p:spPr bwMode="auto">
                <a:xfrm>
                  <a:off x="3210" y="4852"/>
                  <a:ext cx="490" cy="377"/>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125413" lvl="0" indent="0" algn="l" defTabSz="914400" rtl="0" eaLnBrk="1" fontAlgn="base" latinLnBrk="0" hangingPunct="1">
                    <a:lnSpc>
                      <a:spcPct val="100000"/>
                    </a:lnSpc>
                    <a:spcBef>
                      <a:spcPct val="0"/>
                    </a:spcBef>
                    <a:spcAft>
                      <a:spcPts val="1000"/>
                    </a:spcAft>
                    <a:buClrTx/>
                    <a:buSzTx/>
                    <a:buFont typeface="Times New Roman" pitchFamily="18" charset="0"/>
                    <a:buChar char="-"/>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cxnSp>
            <p:nvCxnSpPr>
              <p:cNvPr id="21" name="Connecteur droit 20"/>
              <p:cNvCxnSpPr/>
              <p:nvPr/>
            </p:nvCxnSpPr>
            <p:spPr>
              <a:xfrm>
                <a:off x="2133600" y="1447800"/>
                <a:ext cx="19812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6" name="Groupe 25"/>
            <p:cNvGrpSpPr/>
            <p:nvPr/>
          </p:nvGrpSpPr>
          <p:grpSpPr>
            <a:xfrm>
              <a:off x="4858801" y="3407232"/>
              <a:ext cx="3003150" cy="953065"/>
              <a:chOff x="363002" y="2556600"/>
              <a:chExt cx="3003150" cy="953065"/>
            </a:xfrm>
          </p:grpSpPr>
          <p:grpSp>
            <p:nvGrpSpPr>
              <p:cNvPr id="27" name="Groupe 29"/>
              <p:cNvGrpSpPr/>
              <p:nvPr/>
            </p:nvGrpSpPr>
            <p:grpSpPr>
              <a:xfrm>
                <a:off x="363002" y="2556600"/>
                <a:ext cx="3003150" cy="953065"/>
                <a:chOff x="363002" y="2556600"/>
                <a:chExt cx="3003150" cy="953065"/>
              </a:xfrm>
              <a:solidFill>
                <a:srgbClr val="FF99FF"/>
              </a:solidFill>
            </p:grpSpPr>
            <p:grpSp>
              <p:nvGrpSpPr>
                <p:cNvPr id="29" name="Group 7"/>
                <p:cNvGrpSpPr>
                  <a:grpSpLocks/>
                </p:cNvGrpSpPr>
                <p:nvPr/>
              </p:nvGrpSpPr>
              <p:grpSpPr bwMode="auto">
                <a:xfrm>
                  <a:off x="363002" y="2817856"/>
                  <a:ext cx="1389765" cy="456941"/>
                  <a:chOff x="5093" y="3948"/>
                  <a:chExt cx="979" cy="355"/>
                </a:xfrm>
                <a:grpFill/>
              </p:grpSpPr>
              <p:sp>
                <p:nvSpPr>
                  <p:cNvPr id="33" name="Zone de texte 2"/>
                  <p:cNvSpPr txBox="1">
                    <a:spLocks noChangeArrowheads="1"/>
                  </p:cNvSpPr>
                  <p:nvPr/>
                </p:nvSpPr>
                <p:spPr bwMode="auto">
                  <a:xfrm>
                    <a:off x="5093" y="3948"/>
                    <a:ext cx="731" cy="353"/>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6" name="Zone de texte 2"/>
                  <p:cNvSpPr txBox="1">
                    <a:spLocks noChangeArrowheads="1"/>
                  </p:cNvSpPr>
                  <p:nvPr/>
                </p:nvSpPr>
                <p:spPr bwMode="auto">
                  <a:xfrm>
                    <a:off x="5803" y="3948"/>
                    <a:ext cx="269" cy="355"/>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el-G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Σ</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30" name="Rectangle 29"/>
                <p:cNvSpPr/>
                <p:nvPr/>
              </p:nvSpPr>
              <p:spPr>
                <a:xfrm>
                  <a:off x="1794384" y="3048000"/>
                  <a:ext cx="872617" cy="461665"/>
                </a:xfrm>
                <a:prstGeom prst="rect">
                  <a:avLst/>
                </a:prstGeom>
                <a:grpFill/>
              </p:spPr>
              <p:txBody>
                <a:bodyPr wrap="square">
                  <a:spAutoFit/>
                </a:bodyPr>
                <a:lstStyle/>
                <a:p>
                  <a:r>
                    <a:rPr lang="fr-FR" sz="2400" b="1" dirty="0" smtClean="0">
                      <a:solidFill>
                        <a:schemeClr val="bg1"/>
                      </a:solidFill>
                      <a:latin typeface="Times New Roman" pitchFamily="18" charset="0"/>
                      <a:ea typeface="Arial" pitchFamily="34" charset="0"/>
                      <a:cs typeface="Times New Roman" pitchFamily="18" charset="0"/>
                    </a:rPr>
                    <a:t>(1+i)</a:t>
                  </a:r>
                  <a:r>
                    <a:rPr lang="fr-FR" sz="2400" b="1" baseline="30000" dirty="0" smtClean="0">
                      <a:solidFill>
                        <a:schemeClr val="bg1"/>
                      </a:solidFill>
                      <a:latin typeface="Times New Roman" pitchFamily="18" charset="0"/>
                      <a:ea typeface="Arial" pitchFamily="34" charset="0"/>
                      <a:cs typeface="Times New Roman" pitchFamily="18" charset="0"/>
                    </a:rPr>
                    <a:t>t</a:t>
                  </a:r>
                  <a:r>
                    <a:rPr lang="fr-FR" sz="2400" b="1" dirty="0" smtClean="0">
                      <a:solidFill>
                        <a:schemeClr val="bg1"/>
                      </a:solidFill>
                      <a:latin typeface="Times New Roman" pitchFamily="18" charset="0"/>
                      <a:ea typeface="Arial" pitchFamily="34" charset="0"/>
                      <a:cs typeface="Times New Roman" pitchFamily="18" charset="0"/>
                    </a:rPr>
                    <a:t> </a:t>
                  </a:r>
                  <a:endParaRPr lang="fr-FR" sz="2400" dirty="0"/>
                </a:p>
              </p:txBody>
            </p:sp>
            <p:sp>
              <p:nvSpPr>
                <p:cNvPr id="31" name="Rectangle 30"/>
                <p:cNvSpPr/>
                <p:nvPr/>
              </p:nvSpPr>
              <p:spPr>
                <a:xfrm>
                  <a:off x="1864831" y="2556600"/>
                  <a:ext cx="744114" cy="461665"/>
                </a:xfrm>
                <a:prstGeom prst="rect">
                  <a:avLst/>
                </a:prstGeom>
                <a:grpFill/>
              </p:spPr>
              <p:txBody>
                <a:bodyPr wrap="square">
                  <a:spAutoFit/>
                </a:bodyPr>
                <a:lstStyle/>
                <a:p>
                  <a:pPr lvl="0" fontAlgn="base">
                    <a:spcBef>
                      <a:spcPct val="0"/>
                    </a:spcBef>
                    <a:spcAft>
                      <a:spcPts val="1000"/>
                    </a:spcAft>
                  </a:pPr>
                  <a:r>
                    <a:rPr lang="fr-FR" sz="2400" b="1" dirty="0" smtClean="0">
                      <a:solidFill>
                        <a:schemeClr val="bg1"/>
                      </a:solidFill>
                      <a:latin typeface="Times New Roman" pitchFamily="18" charset="0"/>
                      <a:ea typeface="Arial" pitchFamily="34" charset="0"/>
                      <a:cs typeface="Times New Roman" pitchFamily="18" charset="0"/>
                    </a:rPr>
                    <a:t>CF</a:t>
                  </a:r>
                  <a:r>
                    <a:rPr lang="fr-FR" sz="2400" b="1" baseline="-25000" dirty="0" smtClean="0">
                      <a:solidFill>
                        <a:schemeClr val="bg1"/>
                      </a:solidFill>
                      <a:latin typeface="Times New Roman" pitchFamily="18" charset="0"/>
                      <a:ea typeface="Arial" pitchFamily="34" charset="0"/>
                      <a:cs typeface="Times New Roman" pitchFamily="18" charset="0"/>
                    </a:rPr>
                    <a:t>t</a:t>
                  </a:r>
                  <a:endParaRPr lang="fr-FR" sz="2400" dirty="0" smtClean="0">
                    <a:solidFill>
                      <a:schemeClr val="bg1"/>
                    </a:solidFill>
                    <a:latin typeface="Times New Roman" pitchFamily="18" charset="0"/>
                    <a:cs typeface="Times New Roman" pitchFamily="18" charset="0"/>
                  </a:endParaRPr>
                </a:p>
              </p:txBody>
            </p:sp>
            <p:sp>
              <p:nvSpPr>
                <p:cNvPr id="32" name="Rectangle 31"/>
                <p:cNvSpPr/>
                <p:nvPr/>
              </p:nvSpPr>
              <p:spPr>
                <a:xfrm>
                  <a:off x="2724630" y="2772228"/>
                  <a:ext cx="641522" cy="461665"/>
                </a:xfrm>
                <a:prstGeom prst="rect">
                  <a:avLst/>
                </a:prstGeom>
                <a:grpFill/>
              </p:spPr>
              <p:txBody>
                <a:bodyPr wrap="none">
                  <a:spAutoFit/>
                </a:bodyPr>
                <a:lstStyle/>
                <a:p>
                  <a:r>
                    <a:rPr lang="ar-DZ" sz="2400" b="1" baseline="-25000" dirty="0" smtClean="0">
                      <a:solidFill>
                        <a:schemeClr val="bg1"/>
                      </a:solidFill>
                      <a:latin typeface="Times New Roman" pitchFamily="18" charset="0"/>
                      <a:ea typeface="Arial" pitchFamily="34" charset="0"/>
                      <a:cs typeface="Times New Roman" pitchFamily="18" charset="0"/>
                    </a:rPr>
                    <a:t> </a:t>
                  </a:r>
                  <a:r>
                    <a:rPr lang="ar-SA" sz="2400" b="1" dirty="0" smtClean="0">
                      <a:solidFill>
                        <a:schemeClr val="bg1"/>
                      </a:solidFill>
                      <a:latin typeface="Times New Roman" pitchFamily="18" charset="0"/>
                      <a:ea typeface="Arial" pitchFamily="34" charset="0"/>
                      <a:cs typeface="Times New Roman" pitchFamily="18" charset="0"/>
                    </a:rPr>
                    <a:t>ـــ</a:t>
                  </a:r>
                  <a:r>
                    <a:rPr lang="fr-FR" sz="2400" b="1" dirty="0" smtClean="0">
                      <a:solidFill>
                        <a:schemeClr val="bg1"/>
                      </a:solidFill>
                      <a:latin typeface="Times New Roman" pitchFamily="18" charset="0"/>
                      <a:ea typeface="Arial" pitchFamily="34" charset="0"/>
                      <a:cs typeface="Times New Roman" pitchFamily="18" charset="0"/>
                    </a:rPr>
                    <a:t>I</a:t>
                  </a:r>
                  <a:r>
                    <a:rPr lang="fr-FR" sz="2400" b="1" baseline="-25000" dirty="0" smtClean="0">
                      <a:solidFill>
                        <a:schemeClr val="bg1"/>
                      </a:solidFill>
                      <a:latin typeface="Times New Roman" pitchFamily="18" charset="0"/>
                      <a:ea typeface="Arial" pitchFamily="34" charset="0"/>
                      <a:cs typeface="Times New Roman" pitchFamily="18" charset="0"/>
                    </a:rPr>
                    <a:t>0</a:t>
                  </a:r>
                  <a:endParaRPr lang="fr-FR" sz="2400" dirty="0"/>
                </a:p>
              </p:txBody>
            </p:sp>
          </p:grpSp>
          <p:cxnSp>
            <p:nvCxnSpPr>
              <p:cNvPr id="28" name="Connecteur droit 27"/>
              <p:cNvCxnSpPr/>
              <p:nvPr/>
            </p:nvCxnSpPr>
            <p:spPr>
              <a:xfrm flipV="1">
                <a:off x="1799772" y="3046458"/>
                <a:ext cx="834571" cy="154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sp>
        <p:nvSpPr>
          <p:cNvPr id="38" name="Rectangle 37"/>
          <p:cNvSpPr/>
          <p:nvPr/>
        </p:nvSpPr>
        <p:spPr>
          <a:xfrm>
            <a:off x="6400800" y="4419600"/>
            <a:ext cx="2491388" cy="461665"/>
          </a:xfrm>
          <a:prstGeom prst="rect">
            <a:avLst/>
          </a:prstGeom>
        </p:spPr>
        <p:txBody>
          <a:bodyPr wrap="none">
            <a:spAutoFit/>
          </a:bodyPr>
          <a:lstStyle/>
          <a:p>
            <a:pPr algn="r" rtl="1"/>
            <a:r>
              <a:rPr lang="ar-DZ" sz="2400" b="1" dirty="0" smtClean="0">
                <a:solidFill>
                  <a:srgbClr val="FF0000"/>
                </a:solidFill>
                <a:latin typeface="Times New Roman" pitchFamily="18" charset="0"/>
                <a:ea typeface="Calibri" pitchFamily="34" charset="0"/>
                <a:cs typeface="Times New Roman" pitchFamily="18" charset="0"/>
              </a:rPr>
              <a:t>3. معيار مؤشر الربحية</a:t>
            </a:r>
            <a:endParaRPr lang="fr-FR" sz="2400" dirty="0"/>
          </a:p>
        </p:txBody>
      </p:sp>
      <p:grpSp>
        <p:nvGrpSpPr>
          <p:cNvPr id="40" name="Group 23"/>
          <p:cNvGrpSpPr>
            <a:grpSpLocks/>
          </p:cNvGrpSpPr>
          <p:nvPr/>
        </p:nvGrpSpPr>
        <p:grpSpPr bwMode="auto">
          <a:xfrm>
            <a:off x="3962400" y="4586520"/>
            <a:ext cx="2286744" cy="914399"/>
            <a:chOff x="7059" y="12677"/>
            <a:chExt cx="2135" cy="958"/>
          </a:xfrm>
          <a:solidFill>
            <a:srgbClr val="00FF00"/>
          </a:solidFill>
        </p:grpSpPr>
        <p:sp>
          <p:nvSpPr>
            <p:cNvPr id="42" name="Zone de texte 2"/>
            <p:cNvSpPr txBox="1">
              <a:spLocks noChangeArrowheads="1"/>
            </p:cNvSpPr>
            <p:nvPr/>
          </p:nvSpPr>
          <p:spPr bwMode="auto">
            <a:xfrm>
              <a:off x="7059" y="12905"/>
              <a:ext cx="709" cy="45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fr-FR" sz="2400" b="1" dirty="0" smtClean="0">
                  <a:solidFill>
                    <a:schemeClr val="bg1"/>
                  </a:solidFill>
                  <a:latin typeface="Times New Roman" pitchFamily="18" charset="0"/>
                  <a:ea typeface="Arial" pitchFamily="34" charset="0"/>
                  <a:cs typeface="Times New Roman" pitchFamily="18" charset="0"/>
                </a:rPr>
                <a:t>IP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3" name="Zone de texte 2"/>
            <p:cNvSpPr txBox="1">
              <a:spLocks noChangeArrowheads="1"/>
            </p:cNvSpPr>
            <p:nvPr/>
          </p:nvSpPr>
          <p:spPr bwMode="auto">
            <a:xfrm>
              <a:off x="7791" y="12677"/>
              <a:ext cx="864" cy="45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4" name="Zone de texte 2"/>
            <p:cNvSpPr txBox="1">
              <a:spLocks noChangeArrowheads="1"/>
            </p:cNvSpPr>
            <p:nvPr/>
          </p:nvSpPr>
          <p:spPr bwMode="auto">
            <a:xfrm>
              <a:off x="7812" y="13145"/>
              <a:ext cx="854" cy="49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5" name="Connecteur droit 386"/>
            <p:cNvSpPr>
              <a:spLocks noChangeShapeType="1"/>
            </p:cNvSpPr>
            <p:nvPr/>
          </p:nvSpPr>
          <p:spPr bwMode="auto">
            <a:xfrm>
              <a:off x="7793" y="13145"/>
              <a:ext cx="960" cy="0"/>
            </a:xfrm>
            <a:prstGeom prst="line">
              <a:avLst/>
            </a:prstGeom>
            <a:grp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46" name="Zone de texte 2"/>
            <p:cNvSpPr txBox="1">
              <a:spLocks noChangeArrowheads="1"/>
            </p:cNvSpPr>
            <p:nvPr/>
          </p:nvSpPr>
          <p:spPr bwMode="auto">
            <a:xfrm>
              <a:off x="8682" y="12905"/>
              <a:ext cx="512" cy="45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48" name="Rectangle 47"/>
          <p:cNvSpPr/>
          <p:nvPr/>
        </p:nvSpPr>
        <p:spPr>
          <a:xfrm>
            <a:off x="5742721" y="5638800"/>
            <a:ext cx="3073277" cy="461665"/>
          </a:xfrm>
          <a:prstGeom prst="rect">
            <a:avLst/>
          </a:prstGeom>
        </p:spPr>
        <p:txBody>
          <a:bodyPr wrap="none">
            <a:spAutoFit/>
          </a:bodyPr>
          <a:lstStyle/>
          <a:p>
            <a:pPr algn="r" rtl="1"/>
            <a:r>
              <a:rPr lang="ar-DZ" sz="2400" b="1" dirty="0" smtClean="0">
                <a:solidFill>
                  <a:srgbClr val="FF0000"/>
                </a:solidFill>
                <a:latin typeface="Times New Roman" pitchFamily="18" charset="0"/>
                <a:ea typeface="Calibri" pitchFamily="34" charset="0"/>
                <a:cs typeface="Times New Roman" pitchFamily="18" charset="0"/>
              </a:rPr>
              <a:t>3. معيار معدل العائد الداخلي:</a:t>
            </a:r>
            <a:endParaRPr lang="fr-FR" sz="2400" dirty="0"/>
          </a:p>
        </p:txBody>
      </p:sp>
      <p:grpSp>
        <p:nvGrpSpPr>
          <p:cNvPr id="49" name="Groupe 48"/>
          <p:cNvGrpSpPr/>
          <p:nvPr/>
        </p:nvGrpSpPr>
        <p:grpSpPr>
          <a:xfrm>
            <a:off x="1096512" y="5714654"/>
            <a:ext cx="3301320" cy="1067148"/>
            <a:chOff x="867912" y="4647582"/>
            <a:chExt cx="3301320" cy="1067148"/>
          </a:xfrm>
        </p:grpSpPr>
        <p:grpSp>
          <p:nvGrpSpPr>
            <p:cNvPr id="50" name="Group 9"/>
            <p:cNvGrpSpPr>
              <a:grpSpLocks/>
            </p:cNvGrpSpPr>
            <p:nvPr/>
          </p:nvGrpSpPr>
          <p:grpSpPr bwMode="auto">
            <a:xfrm>
              <a:off x="867912" y="4647582"/>
              <a:ext cx="3171298" cy="1067148"/>
              <a:chOff x="837" y="8918"/>
              <a:chExt cx="1881" cy="720"/>
            </a:xfrm>
            <a:solidFill>
              <a:srgbClr val="FFFF00"/>
            </a:solidFill>
          </p:grpSpPr>
          <p:sp>
            <p:nvSpPr>
              <p:cNvPr id="52" name="Zone de texte 2"/>
              <p:cNvSpPr txBox="1">
                <a:spLocks noChangeArrowheads="1"/>
              </p:cNvSpPr>
              <p:nvPr/>
            </p:nvSpPr>
            <p:spPr bwMode="auto">
              <a:xfrm>
                <a:off x="837" y="9133"/>
                <a:ext cx="814" cy="348"/>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TIR= i</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3" name="Zone de texte 2"/>
              <p:cNvSpPr txBox="1">
                <a:spLocks noChangeArrowheads="1"/>
              </p:cNvSpPr>
              <p:nvPr/>
            </p:nvSpPr>
            <p:spPr bwMode="auto">
              <a:xfrm>
                <a:off x="1678" y="8918"/>
                <a:ext cx="1040" cy="36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(i</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2</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4" name="Zone de texte 2"/>
              <p:cNvSpPr txBox="1">
                <a:spLocks noChangeArrowheads="1"/>
              </p:cNvSpPr>
              <p:nvPr/>
            </p:nvSpPr>
            <p:spPr bwMode="auto">
              <a:xfrm>
                <a:off x="1672" y="9261"/>
                <a:ext cx="1046" cy="377"/>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2</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grpSp>
        <p:cxnSp>
          <p:nvCxnSpPr>
            <p:cNvPr id="51" name="Connecteur droit 50"/>
            <p:cNvCxnSpPr/>
            <p:nvPr/>
          </p:nvCxnSpPr>
          <p:spPr>
            <a:xfrm>
              <a:off x="2111832" y="5181600"/>
              <a:ext cx="20574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1"/>
          <p:cNvSpPr>
            <a:spLocks noChangeArrowheads="1"/>
          </p:cNvSpPr>
          <p:nvPr/>
        </p:nvSpPr>
        <p:spPr bwMode="auto">
          <a:xfrm>
            <a:off x="3276600" y="1219200"/>
            <a:ext cx="55626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3600" b="1" i="0" strike="noStrike" cap="none" normalizeH="0" baseline="0" dirty="0" smtClean="0">
                <a:ln>
                  <a:noFill/>
                </a:ln>
                <a:solidFill>
                  <a:srgbClr val="FF0000"/>
                </a:solidFill>
                <a:effectLst/>
                <a:latin typeface="Traditional Arabic"/>
                <a:ea typeface="Times New Roman" pitchFamily="18" charset="0"/>
                <a:cs typeface="Arial" pitchFamily="34" charset="0"/>
              </a:rPr>
              <a:t>مزايا معيار معدل العائد المحاسبي</a:t>
            </a:r>
            <a:r>
              <a:rPr kumimoji="0" lang="ar-DZ" sz="3600" b="1" i="0" strike="noStrike" cap="none" normalizeH="0" baseline="0" dirty="0" smtClean="0">
                <a:ln>
                  <a:noFill/>
                </a:ln>
                <a:solidFill>
                  <a:srgbClr val="FF0000"/>
                </a:solidFill>
                <a:effectLst/>
                <a:latin typeface="Arial" pitchFamily="34" charset="0"/>
                <a:ea typeface="Times New Roman" pitchFamily="18" charset="0"/>
                <a:cs typeface="Arial" pitchFamily="34" charset="0"/>
              </a:rPr>
              <a:t>:</a:t>
            </a:r>
            <a:endParaRPr kumimoji="0" lang="ar-DZ"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4" name="Rectangle 1"/>
          <p:cNvSpPr>
            <a:spLocks noChangeArrowheads="1"/>
          </p:cNvSpPr>
          <p:nvPr/>
        </p:nvSpPr>
        <p:spPr bwMode="auto">
          <a:xfrm>
            <a:off x="304800" y="2427744"/>
            <a:ext cx="8534400"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000000"/>
                </a:solidFill>
                <a:effectLst/>
                <a:latin typeface="Traditional Arabic"/>
                <a:ea typeface="Times New Roman" pitchFamily="18" charset="0"/>
                <a:cs typeface="Arial" pitchFamily="34" charset="0"/>
              </a:rPr>
              <a:t>* سهولة الفهم والتطبيق،</a:t>
            </a:r>
            <a:r>
              <a:rPr lang="ar-DZ" sz="2800" b="1" dirty="0" smtClean="0">
                <a:solidFill>
                  <a:srgbClr val="000000"/>
                </a:solidFill>
                <a:latin typeface="Traditional Arabic"/>
                <a:ea typeface="Times New Roman" pitchFamily="18" charset="0"/>
                <a:cs typeface="Arial" pitchFamily="34" charset="0"/>
              </a:rPr>
              <a:t> بسبب سرعة الحصول على البيانات التي يتطلبها.</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000000"/>
                </a:solidFill>
                <a:effectLst/>
                <a:latin typeface="Traditional Arabic"/>
                <a:ea typeface="Times New Roman" pitchFamily="18" charset="0"/>
                <a:cs typeface="Arial" pitchFamily="34" charset="0"/>
              </a:rPr>
              <a:t>* يعتبر من الوسائل الرقابية الذاتية عند تنفيذ المشروع، وذلك بمقارنته مع معدل تكلفة رأس المال؛</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000000"/>
                </a:solidFill>
                <a:effectLst/>
                <a:latin typeface="Traditional Arabic"/>
                <a:ea typeface="Times New Roman" pitchFamily="18" charset="0"/>
                <a:cs typeface="Arial" pitchFamily="34" charset="0"/>
              </a:rPr>
              <a:t>* يأخذ بعين الاعتبار القيمة المتبقية للمشروع، ويحدد قيمة العائد الاقتصادي المتوقع تحقيقه منه.</a:t>
            </a:r>
            <a:endParaRPr kumimoji="0" lang="ar-DZ" sz="28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3200400" y="1295400"/>
            <a:ext cx="56388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fontAlgn="base">
              <a:spcBef>
                <a:spcPct val="0"/>
              </a:spcBef>
              <a:spcAft>
                <a:spcPct val="0"/>
              </a:spcAft>
            </a:pPr>
            <a:r>
              <a:rPr lang="ar-DZ" sz="3600" b="1" dirty="0" smtClean="0">
                <a:solidFill>
                  <a:srgbClr val="FF0000"/>
                </a:solidFill>
                <a:latin typeface="Traditional Arabic"/>
                <a:ea typeface="Times New Roman" pitchFamily="18" charset="0"/>
                <a:cs typeface="Arial" pitchFamily="34" charset="0"/>
              </a:rPr>
              <a:t>عيوب معيار معدل العائد المحاسبي</a:t>
            </a:r>
            <a:r>
              <a:rPr lang="ar-DZ" sz="3600" b="1" dirty="0" smtClean="0">
                <a:solidFill>
                  <a:srgbClr val="FF0000"/>
                </a:solidFill>
                <a:latin typeface="Arial" pitchFamily="34" charset="0"/>
                <a:ea typeface="Times New Roman" pitchFamily="18" charset="0"/>
                <a:cs typeface="Arial" pitchFamily="34" charset="0"/>
              </a:rPr>
              <a:t>:</a:t>
            </a:r>
            <a:endParaRPr kumimoji="0" lang="ar-DZ"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1"/>
          <p:cNvSpPr>
            <a:spLocks noChangeArrowheads="1"/>
          </p:cNvSpPr>
          <p:nvPr/>
        </p:nvSpPr>
        <p:spPr bwMode="auto">
          <a:xfrm>
            <a:off x="304800" y="2377857"/>
            <a:ext cx="8534400" cy="31085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eaLnBrk="0" fontAlgn="base" hangingPunct="0">
              <a:spcBef>
                <a:spcPct val="0"/>
              </a:spcBef>
              <a:spcAft>
                <a:spcPct val="0"/>
              </a:spcAft>
            </a:pPr>
            <a:r>
              <a:rPr lang="ar-DZ" sz="2800" b="1" dirty="0" smtClean="0">
                <a:solidFill>
                  <a:srgbClr val="000000"/>
                </a:solidFill>
                <a:latin typeface="Traditional Arabic"/>
                <a:ea typeface="Times New Roman" pitchFamily="18" charset="0"/>
                <a:cs typeface="Arial" pitchFamily="34" charset="0"/>
              </a:rPr>
              <a:t>* يتأثر </a:t>
            </a:r>
            <a:r>
              <a:rPr kumimoji="0" lang="ar-DZ" sz="2800" b="1" i="0" u="none" strike="noStrike" cap="none" normalizeH="0" baseline="0" dirty="0" smtClean="0">
                <a:ln>
                  <a:noFill/>
                </a:ln>
                <a:solidFill>
                  <a:srgbClr val="000000"/>
                </a:solidFill>
                <a:effectLst/>
                <a:latin typeface="Traditional Arabic"/>
                <a:ea typeface="Times New Roman" pitchFamily="18" charset="0"/>
                <a:cs typeface="Arial" pitchFamily="34" charset="0"/>
              </a:rPr>
              <a:t>بالأساليب</a:t>
            </a:r>
            <a:r>
              <a:rPr kumimoji="0" lang="ar-DZ" sz="2800" b="1" i="0" u="none" strike="noStrike" cap="none" normalizeH="0" dirty="0" smtClean="0">
                <a:ln>
                  <a:noFill/>
                </a:ln>
                <a:solidFill>
                  <a:srgbClr val="000000"/>
                </a:solidFill>
                <a:effectLst/>
                <a:latin typeface="Traditional Arabic"/>
                <a:ea typeface="Times New Roman" pitchFamily="18" charset="0"/>
                <a:cs typeface="Arial" pitchFamily="34" charset="0"/>
              </a:rPr>
              <a:t> المحاسبية المتبعة( طريقة الإهلاك، تقييم المخزونات، اعتماد المؤونات ...).</a:t>
            </a:r>
          </a:p>
          <a:p>
            <a:pPr lvl="0" algn="just" rtl="1" eaLnBrk="0" fontAlgn="base" hangingPunct="0">
              <a:spcBef>
                <a:spcPct val="0"/>
              </a:spcBef>
              <a:spcAft>
                <a:spcPct val="0"/>
              </a:spcAft>
            </a:pPr>
            <a:r>
              <a:rPr lang="ar-DZ" sz="2800" b="1" dirty="0" smtClean="0">
                <a:solidFill>
                  <a:srgbClr val="000000"/>
                </a:solidFill>
                <a:latin typeface="Traditional Arabic"/>
                <a:ea typeface="Times New Roman" pitchFamily="18" charset="0"/>
                <a:cs typeface="Arial" pitchFamily="34" charset="0"/>
              </a:rPr>
              <a:t>* يتجاهل </a:t>
            </a:r>
            <a:r>
              <a:rPr kumimoji="0" lang="ar-DZ" sz="2800" b="1" i="0" u="none" strike="noStrike" cap="none" normalizeH="0" baseline="0" dirty="0" smtClean="0">
                <a:ln>
                  <a:noFill/>
                </a:ln>
                <a:solidFill>
                  <a:srgbClr val="000000"/>
                </a:solidFill>
                <a:effectLst/>
                <a:latin typeface="Traditional Arabic"/>
                <a:ea typeface="Times New Roman" pitchFamily="18" charset="0"/>
                <a:cs typeface="Arial" pitchFamily="34" charset="0"/>
              </a:rPr>
              <a:t>توقيت الأرباح، أي لا يأخذ عنصر الزم</a:t>
            </a:r>
            <a:r>
              <a:rPr lang="ar-DZ" sz="2800" b="1" dirty="0" smtClean="0">
                <a:solidFill>
                  <a:srgbClr val="000000"/>
                </a:solidFill>
                <a:latin typeface="Traditional Arabic"/>
                <a:ea typeface="Times New Roman" pitchFamily="18" charset="0"/>
                <a:cs typeface="Arial" pitchFamily="34" charset="0"/>
              </a:rPr>
              <a:t>ن في الاعتبار</a:t>
            </a:r>
            <a:r>
              <a:rPr kumimoji="0" lang="ar-DZ" sz="2800" b="1" i="0" u="none" strike="noStrike" cap="none" normalizeH="0" baseline="0" dirty="0" smtClean="0">
                <a:ln>
                  <a:noFill/>
                </a:ln>
                <a:solidFill>
                  <a:srgbClr val="000000"/>
                </a:solidFill>
                <a:effectLst/>
                <a:latin typeface="Traditional Arabic"/>
                <a:ea typeface="Times New Roman" pitchFamily="18" charset="0"/>
                <a:cs typeface="Arial" pitchFamily="34" charset="0"/>
              </a:rPr>
              <a:t>(القيمة الزمنية للنقود).</a:t>
            </a:r>
          </a:p>
          <a:p>
            <a:pPr lvl="0" algn="just" rtl="1" eaLnBrk="0" fontAlgn="base" hangingPunct="0">
              <a:spcBef>
                <a:spcPct val="0"/>
              </a:spcBef>
              <a:spcAft>
                <a:spcPct val="0"/>
              </a:spcAft>
            </a:pPr>
            <a:r>
              <a:rPr lang="ar-DZ" sz="2800" b="1" dirty="0" smtClean="0">
                <a:solidFill>
                  <a:srgbClr val="000000"/>
                </a:solidFill>
                <a:latin typeface="Traditional Arabic"/>
                <a:ea typeface="Times New Roman" pitchFamily="18" charset="0"/>
                <a:cs typeface="Arial" pitchFamily="34" charset="0"/>
              </a:rPr>
              <a:t>* </a:t>
            </a:r>
            <a:r>
              <a:rPr kumimoji="0" lang="ar-DZ" sz="2800" b="1" i="0" u="none" strike="noStrike" cap="none" normalizeH="0" baseline="0" dirty="0" smtClean="0">
                <a:ln>
                  <a:noFill/>
                </a:ln>
                <a:solidFill>
                  <a:schemeClr val="bg1"/>
                </a:solidFill>
                <a:effectLst/>
                <a:latin typeface="Arial" pitchFamily="34" charset="0"/>
                <a:cs typeface="Arial" pitchFamily="34" charset="0"/>
              </a:rPr>
              <a:t>يعتمد على البيانات المحاسبية التي تستند على مبدأ</a:t>
            </a:r>
            <a:r>
              <a:rPr kumimoji="0" lang="ar-DZ" sz="2800" b="1" i="0" u="none" strike="noStrike" cap="none" normalizeH="0" dirty="0" smtClean="0">
                <a:ln>
                  <a:noFill/>
                </a:ln>
                <a:solidFill>
                  <a:schemeClr val="bg1"/>
                </a:solidFill>
                <a:effectLst/>
                <a:latin typeface="Arial" pitchFamily="34" charset="0"/>
                <a:cs typeface="Arial" pitchFamily="34" charset="0"/>
              </a:rPr>
              <a:t> التكلفة التاريخية.</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000000"/>
                </a:solidFill>
                <a:effectLst/>
                <a:latin typeface="Traditional Arabic"/>
                <a:ea typeface="Times New Roman" pitchFamily="18" charset="0"/>
                <a:cs typeface="Arial" pitchFamily="34" charset="0"/>
              </a:rPr>
              <a:t>* يتجاهل افتراض إعادة استثمار العائد المحقق من المشروع في عمليات استثمارية أخرى.</a:t>
            </a:r>
            <a:endParaRPr kumimoji="0" lang="ar-DZ" sz="28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5079</TotalTime>
  <Words>5497</Words>
  <Application>Microsoft Office PowerPoint</Application>
  <PresentationFormat>Affichage à l'écran (4:3)</PresentationFormat>
  <Paragraphs>1148</Paragraphs>
  <Slides>75</Slides>
  <Notes>1</Notes>
  <HiddenSlides>0</HiddenSlides>
  <MMClips>0</MMClips>
  <ScaleCrop>false</ScaleCrop>
  <HeadingPairs>
    <vt:vector size="4" baseType="variant">
      <vt:variant>
        <vt:lpstr>Thème</vt:lpstr>
      </vt:variant>
      <vt:variant>
        <vt:i4>1</vt:i4>
      </vt:variant>
      <vt:variant>
        <vt:lpstr>Titres des diapositives</vt:lpstr>
      </vt:variant>
      <vt:variant>
        <vt:i4>75</vt:i4>
      </vt:variant>
    </vt:vector>
  </HeadingPairs>
  <TitlesOfParts>
    <vt:vector size="76" baseType="lpstr">
      <vt:lpstr>Apex</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lpstr>Diapositive 47</vt:lpstr>
      <vt:lpstr>Diapositive 48</vt:lpstr>
      <vt:lpstr>Diapositive 49</vt:lpstr>
      <vt:lpstr>Diapositive 50</vt:lpstr>
      <vt:lpstr>Diapositive 51</vt:lpstr>
      <vt:lpstr>Diapositive 52</vt:lpstr>
      <vt:lpstr>Diapositive 53</vt:lpstr>
      <vt:lpstr>Diapositive 54</vt:lpstr>
      <vt:lpstr>Diapositive 55</vt:lpstr>
      <vt:lpstr>Diapositive 56</vt:lpstr>
      <vt:lpstr>Diapositive 57</vt:lpstr>
      <vt:lpstr>Diapositive 58</vt:lpstr>
      <vt:lpstr>Diapositive 59</vt:lpstr>
      <vt:lpstr>Diapositive 60</vt:lpstr>
      <vt:lpstr>Diapositive 61</vt:lpstr>
      <vt:lpstr>Diapositive 62</vt:lpstr>
      <vt:lpstr>Diapositive 63</vt:lpstr>
      <vt:lpstr>Diapositive 64</vt:lpstr>
      <vt:lpstr>Diapositive 65</vt:lpstr>
      <vt:lpstr>Diapositive 66</vt:lpstr>
      <vt:lpstr>Diapositive 67</vt:lpstr>
      <vt:lpstr>Diapositive 68</vt:lpstr>
      <vt:lpstr>Diapositive 69</vt:lpstr>
      <vt:lpstr>Diapositive 70</vt:lpstr>
      <vt:lpstr>Diapositive 71</vt:lpstr>
      <vt:lpstr>Diapositive 72</vt:lpstr>
      <vt:lpstr>Diapositive 73</vt:lpstr>
      <vt:lpstr>Diapositive 74</vt:lpstr>
      <vt:lpstr>Diapositive 75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Admin</dc:creator>
  <cp:lastModifiedBy>SALAH</cp:lastModifiedBy>
  <cp:revision>483</cp:revision>
  <dcterms:created xsi:type="dcterms:W3CDTF">2021-01-23T08:26:19Z</dcterms:created>
  <dcterms:modified xsi:type="dcterms:W3CDTF">2022-03-19T09:59:57Z</dcterms:modified>
</cp:coreProperties>
</file>