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681" r:id="rId2"/>
    <p:sldId id="683" r:id="rId3"/>
    <p:sldId id="702" r:id="rId4"/>
    <p:sldId id="703" r:id="rId5"/>
    <p:sldId id="684" r:id="rId6"/>
    <p:sldId id="704" r:id="rId7"/>
    <p:sldId id="705" r:id="rId8"/>
    <p:sldId id="706" r:id="rId9"/>
    <p:sldId id="713" r:id="rId10"/>
    <p:sldId id="685" r:id="rId11"/>
    <p:sldId id="714" r:id="rId12"/>
    <p:sldId id="688" r:id="rId13"/>
    <p:sldId id="708" r:id="rId14"/>
    <p:sldId id="715" r:id="rId15"/>
    <p:sldId id="716" r:id="rId16"/>
    <p:sldId id="717" r:id="rId17"/>
    <p:sldId id="718" r:id="rId18"/>
  </p:sldIdLst>
  <p:sldSz cx="12192000" cy="6858000"/>
  <p:notesSz cx="6858000" cy="9144000"/>
  <p:custShowLst>
    <p:custShow name="Diaporama personnalisé 1" id="0">
      <p:sldLst/>
    </p:custShow>
  </p:custShow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CB1B4A"/>
    <a:srgbClr val="C2C923"/>
    <a:srgbClr val="42AFB6"/>
    <a:srgbClr val="007A7D"/>
    <a:srgbClr val="FCB414"/>
    <a:srgbClr val="282F39"/>
    <a:srgbClr val="074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EA427-0FB1-42F9-B3FA-25354F218CDE}" type="datetimeFigureOut">
              <a:rPr lang="fr-FR" smtClean="0"/>
              <a:t>10/03/2022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ED027-6E7B-4804-AF4D-9FE12418D1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088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71A0BF8-6686-4F02-AB36-9614142B3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3B406FE-1165-421C-8D35-96F0CFEA6D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A7B22AA-13F6-430C-B5C3-3ED6A1325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FB799C-1B8A-42C0-AD53-6DBEF2EC7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D8C035E-958A-44D5-9920-E77375E90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74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BE3A36-A7B5-4AED-90CE-DAABE341C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26DD818-2AC6-4AD8-ADB0-757AE6DE1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B561BE-2670-413D-B85D-350DC6A08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A7469BC-9B02-4F1D-9332-C52CAA6CD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8F37A4D-841D-4B35-BD23-CCB82FC1C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3148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24028CB-78B2-414A-9948-C32EA4A46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52AA2E1-9030-407F-A8FB-98BCFFFDF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0722082-BED4-46DC-B1C0-9696140EF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9485038-E165-45A4-8C75-C8A3CA817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79D7943-C606-446E-B743-3AB1AE587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305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1628C7A-67F3-4CAD-9852-569FF656AD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D1E717F-25DD-4AF6-8E4C-C3F0B7258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EB9BF79-C6C8-4A28-B317-36AB52011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052C1D1-F1BF-42DD-A7C6-2ED272DF8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05916BF-016F-4056-985B-466516E68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15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9FAECB-6827-4D91-8EB5-800DD8EA2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3CEBD6D-8344-4937-9A0D-E2DBE531B3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598055-7F4B-4E57-92A1-C43CE07ED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BC8293C-337A-46B9-801C-405BA28F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FE3A87-6EF6-4E32-958D-D3BDE968E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12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9C1E4F-8411-4152-A040-45E4E38D4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93C882-D441-40BC-AAB7-FB3EF79F6F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880FF742-A50B-4EB6-86AE-E67F120A5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CB9172-F4DE-4657-A074-EF8778E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7507DBE-C8F7-423C-9124-EE7B3D22E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881AC0B-71D5-43A5-AD86-9668B4D92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001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C204D3-549C-4770-B620-7E3D4678A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54306D22-9474-474E-A4DD-36D304E57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D9ED9F3-E75B-4CB6-9C20-44656AF015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AB8604-4E78-4EF6-AF81-B832751C75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14C7266C-4F95-4B63-B8A4-5D430A6FCB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8DA605C0-AC58-49C3-BFDA-E7ADCFC7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8CDB99B-8E2F-47DA-B6C3-50842D8C3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00ACA83-753D-4AEE-B568-755DCF5ED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66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738EDC-8D44-427B-90E0-FBD0FBAC9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8AE544B-A36F-473A-86AF-50F024291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E6F2748-531A-4318-A370-27EDE490E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5AD6E57-F20B-43D2-A268-2449E7D4A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75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CCEC2F6E-BB8D-4A07-B873-A379FEAE4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9C64672-2E28-45BB-AB1E-9CA10E908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33CCF35-5028-4E4D-8F6E-2E2DF0FB4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410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60471D-7A64-4A50-B9A6-0F3A78088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16427B1-871E-4C56-AF97-3F78ADBFA9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CF52702-EC0A-4FBA-9939-DCF10E412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1EDDBB8-93FE-4585-A97D-0E391EE24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CB77A2A-D97D-4B06-A029-77A3A88DA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BF4E011-48A8-486A-BF53-E7C08517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96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8EA2B76-0D50-4AE7-8E70-B69B2F112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E700288-1A1C-45A8-B99A-68E661D708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D19D42-4449-4938-BE9F-F8A026382E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15CB693-3AD5-4FB5-9BD7-DDA6EA895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B28CAAB-378F-4646-836D-6723AF22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08A5F22-2F00-4B7E-95E3-D4E37EE6F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9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C73493B-E27E-4DC0-A41A-7E254FDDD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B619A8B-408B-4DCB-AC39-AC640BF856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A87CC5-FBB1-4FE5-893F-7BD071C75E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1375A-C223-44C8-917C-F7C3A1BCD50F}" type="datetimeFigureOut">
              <a:rPr lang="en-GB" smtClean="0"/>
              <a:t>10/03/2022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8E1BCB-E2F2-4D1B-BCFC-521169C8E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111173B-B48E-4DCF-8715-5805390549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3841B-0DB4-4C99-B5E5-79625F01DBF7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11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BDF9411-EA7D-4D4E-A03E-C99257532632}"/>
              </a:ext>
            </a:extLst>
          </p:cNvPr>
          <p:cNvSpPr txBox="1"/>
          <p:nvPr/>
        </p:nvSpPr>
        <p:spPr>
          <a:xfrm>
            <a:off x="114300" y="1423944"/>
            <a:ext cx="8768443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DZ" sz="6600" b="1" dirty="0" smtClean="0">
                <a:solidFill>
                  <a:schemeClr val="accent2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المالية العامة</a:t>
            </a:r>
          </a:p>
          <a:p>
            <a:pPr algn="ctr" rtl="1"/>
            <a:r>
              <a:rPr lang="ar-DZ" sz="8000" b="1" dirty="0">
                <a:solidFill>
                  <a:schemeClr val="accent2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</a:t>
            </a:r>
            <a:r>
              <a:rPr lang="ar-DZ" sz="8000" b="1" dirty="0" smtClean="0">
                <a:solidFill>
                  <a:schemeClr val="accent2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   </a:t>
            </a:r>
            <a:r>
              <a:rPr lang="ar-DZ" sz="8000" b="1" dirty="0" smtClean="0"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النفقات العامة</a:t>
            </a:r>
          </a:p>
          <a:p>
            <a:pPr marL="571500" indent="-571500" algn="ctr" rtl="1">
              <a:buFont typeface="Wingdings" panose="05000000000000000000" pitchFamily="2" charset="2"/>
              <a:buChar char="Ø"/>
            </a:pPr>
            <a:r>
              <a:rPr lang="ar-DZ" sz="3600" b="1" dirty="0" smtClean="0"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تعريف.</a:t>
            </a:r>
          </a:p>
          <a:p>
            <a:pPr marL="571500" indent="-571500" algn="ctr" rtl="1">
              <a:buFont typeface="Wingdings" panose="05000000000000000000" pitchFamily="2" charset="2"/>
              <a:buChar char="Ø"/>
            </a:pPr>
            <a:r>
              <a:rPr lang="ar-DZ" sz="3600" b="1" dirty="0" smtClean="0"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الاركان.</a:t>
            </a:r>
          </a:p>
          <a:p>
            <a:pPr marL="571500" indent="-571500" algn="ctr" rtl="1">
              <a:buFont typeface="Wingdings" panose="05000000000000000000" pitchFamily="2" charset="2"/>
              <a:buChar char="Ø"/>
            </a:pPr>
            <a:r>
              <a:rPr lang="ar-DZ" sz="3600" b="1" dirty="0" smtClean="0"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تقسيماتها</a:t>
            </a:r>
          </a:p>
          <a:p>
            <a:pPr marL="571500" indent="-571500" algn="ctr" rtl="1">
              <a:buFont typeface="Wingdings" panose="05000000000000000000" pitchFamily="2" charset="2"/>
              <a:buChar char="Ø"/>
            </a:pPr>
            <a:r>
              <a:rPr lang="ar-DZ" sz="3600" b="1" dirty="0" smtClean="0"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ضوابط الانفاق العام</a:t>
            </a:r>
          </a:p>
          <a:p>
            <a:pPr marL="571500" indent="-571500" algn="ctr" rtl="1">
              <a:buFont typeface="Wingdings" panose="05000000000000000000" pitchFamily="2" charset="2"/>
              <a:buChar char="Ø"/>
            </a:pPr>
            <a:r>
              <a:rPr lang="ar-DZ" sz="3600" b="1" dirty="0" smtClean="0">
                <a:solidFill>
                  <a:schemeClr val="accent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ظاهرة تزايد النفقات العامة.</a:t>
            </a:r>
          </a:p>
          <a:p>
            <a:pPr algn="ctr" rtl="1"/>
            <a:endParaRPr lang="ar-DZ" sz="3600" b="1" dirty="0" smtClean="0">
              <a:solidFill>
                <a:schemeClr val="accent1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F9EE5F9-048F-4911-9761-CFC212D7E093}"/>
              </a:ext>
            </a:extLst>
          </p:cNvPr>
          <p:cNvSpPr txBox="1"/>
          <p:nvPr/>
        </p:nvSpPr>
        <p:spPr>
          <a:xfrm>
            <a:off x="3074383" y="6002120"/>
            <a:ext cx="8453158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500" b="1" dirty="0">
                <a:solidFill>
                  <a:srgbClr val="FFFFFF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أ</a:t>
            </a:r>
            <a:r>
              <a:rPr lang="ar-DZ" sz="3500" b="1" noProof="0" dirty="0" smtClean="0">
                <a:solidFill>
                  <a:srgbClr val="FFFFFF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. فلة عاشور جامعة محمد خيضر</a:t>
            </a:r>
            <a:endParaRPr kumimoji="0" lang="en-GB" sz="35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0306661" y="-880441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0682119" y="-733829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9611521" y="-1141075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61712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9"/>
    </mc:Choice>
    <mc:Fallback xmlns="">
      <p:transition spd="slow" advTm="102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37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2020315" y="1414948"/>
            <a:ext cx="7301553" cy="1015663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DZ" sz="6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ضوابط الانفاق العام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38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3982472" y="3415531"/>
            <a:ext cx="3360071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تحقيق المنفعة العامة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40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3982472" y="4236717"/>
            <a:ext cx="3360071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الاقتصاد في النفقات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41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3982472" y="4991589"/>
            <a:ext cx="3360071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اتباع الإجراءات القانونية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593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68"/>
    </mc:Choice>
    <mc:Fallback xmlns="">
      <p:transition spd="slow" advTm="14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40" grpId="0" animBg="1"/>
      <p:bldP spid="4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72869" y="675095"/>
            <a:ext cx="5114788" cy="1442682"/>
          </a:xfrm>
          <a:prstGeom prst="rect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54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ظاهرة تزايد النفقات العامة</a:t>
            </a:r>
            <a:endParaRPr lang="fr-FR" sz="5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5239" y="3692493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الأسباب الظاهرية</a:t>
            </a: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54239" y="3734332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الأسباب الحقيقية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4" name="Connecteur droit 13"/>
          <p:cNvCxnSpPr/>
          <p:nvPr/>
        </p:nvCxnSpPr>
        <p:spPr>
          <a:xfrm flipV="1">
            <a:off x="8287657" y="1393371"/>
            <a:ext cx="776059" cy="2501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244583" y="1424900"/>
            <a:ext cx="928286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9063716" y="1393371"/>
            <a:ext cx="0" cy="2299631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2244583" y="1424900"/>
            <a:ext cx="0" cy="2268102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044980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8"/>
    </mc:Choice>
    <mc:Fallback xmlns="">
      <p:transition spd="slow" advTm="5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9">
            <a:extLst>
              <a:ext uri="{FF2B5EF4-FFF2-40B4-BE49-F238E27FC236}">
                <a16:creationId xmlns="" xmlns:a16="http://schemas.microsoft.com/office/drawing/2014/main" id="{DB0A9C50-B290-4C30-A65A-9D7AB111D154}"/>
              </a:ext>
            </a:extLst>
          </p:cNvPr>
          <p:cNvSpPr txBox="1"/>
          <p:nvPr/>
        </p:nvSpPr>
        <p:spPr>
          <a:xfrm>
            <a:off x="1769931" y="816476"/>
            <a:ext cx="68331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6000" b="1" dirty="0" smtClean="0">
                <a:solidFill>
                  <a:srgbClr val="CB1B4A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أولا: الأسباب الظاهرية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2115759"/>
            <a:ext cx="556134" cy="8209993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0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2501952"/>
            <a:ext cx="8632054" cy="70788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dirty="0" smtClean="0">
                <a:solidFill>
                  <a:srgbClr val="FFFFFF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1. تدهور قيمة النقود.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1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4736507"/>
            <a:ext cx="8632054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noProof="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3. اختلاف الطرق الإحصائية والمحاسبية.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2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3592954"/>
            <a:ext cx="8632054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noProof="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 </a:t>
            </a:r>
            <a:r>
              <a:rPr lang="ar-DZ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اتساع الرقعة الجغرافية وزيادة عدد السكان.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4075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26"/>
    </mc:Choice>
    <mc:Fallback xmlns="">
      <p:transition spd="slow" advTm="302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2115759"/>
            <a:ext cx="556134" cy="8209993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9">
            <a:extLst>
              <a:ext uri="{FF2B5EF4-FFF2-40B4-BE49-F238E27FC236}">
                <a16:creationId xmlns="" xmlns:a16="http://schemas.microsoft.com/office/drawing/2014/main" id="{DB0A9C50-B290-4C30-A65A-9D7AB111D154}"/>
              </a:ext>
            </a:extLst>
          </p:cNvPr>
          <p:cNvSpPr txBox="1"/>
          <p:nvPr/>
        </p:nvSpPr>
        <p:spPr>
          <a:xfrm>
            <a:off x="1769931" y="816476"/>
            <a:ext cx="68331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6000" b="1" dirty="0" smtClean="0">
                <a:solidFill>
                  <a:srgbClr val="CB1B4A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ثانيا: الأسباب الحقيقية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4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2501952"/>
            <a:ext cx="8632054" cy="70788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dirty="0" smtClean="0">
                <a:solidFill>
                  <a:srgbClr val="FFFFFF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1. الأسباب الإيديولوجية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5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4736507"/>
            <a:ext cx="8632054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noProof="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3. الأسباب الإدارية.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6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3592954"/>
            <a:ext cx="8632054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noProof="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 </a:t>
            </a:r>
            <a:r>
              <a:rPr lang="ar-DZ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الأسباب الاقتصادية.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7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5777840"/>
            <a:ext cx="8632054" cy="70788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dirty="0" smtClean="0">
                <a:solidFill>
                  <a:srgbClr val="FFFFFF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4. الأسباب الاجتماعية والسياسية </a:t>
            </a:r>
            <a:r>
              <a:rPr lang="ar-DZ" sz="4000" b="1" dirty="0" err="1" smtClean="0">
                <a:solidFill>
                  <a:srgbClr val="FFFFFF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والأمنية,,,,الخ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278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38"/>
    </mc:Choice>
    <mc:Fallback xmlns="">
      <p:transition spd="slow" advTm="23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2902857" y="591819"/>
            <a:ext cx="5573485" cy="144268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8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الآثار الاقتصادية</a:t>
            </a:r>
            <a:endParaRPr lang="fr-FR" sz="8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982161" y="3595763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الإعانات العينية</a:t>
            </a: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222036" y="3599507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الاعانات والمنح النقدية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0" name="Connecteur droit 19"/>
          <p:cNvCxnSpPr>
            <a:stCxn id="17" idx="3"/>
          </p:cNvCxnSpPr>
          <p:nvPr/>
        </p:nvCxnSpPr>
        <p:spPr>
          <a:xfrm>
            <a:off x="8476342" y="1313160"/>
            <a:ext cx="1933561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>
            <a:endCxn id="17" idx="1"/>
          </p:cNvCxnSpPr>
          <p:nvPr/>
        </p:nvCxnSpPr>
        <p:spPr>
          <a:xfrm>
            <a:off x="1263145" y="1313160"/>
            <a:ext cx="163971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10409903" y="1313160"/>
            <a:ext cx="0" cy="2367415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flipH="1">
            <a:off x="1247108" y="1313160"/>
            <a:ext cx="16037" cy="2406052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144356" y="3616681"/>
            <a:ext cx="2205504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سداد القروض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92933" y="3604584"/>
            <a:ext cx="2839338" cy="5744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شراء السلع والخدمات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 flipH="1">
            <a:off x="7314955" y="2034501"/>
            <a:ext cx="14710" cy="1582180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>
            <a:off x="4490327" y="2034501"/>
            <a:ext cx="13938" cy="1582180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75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4" grpId="0" animBg="1"/>
      <p:bldP spid="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>
            <a:extLst>
              <a:ext uri="{FF2B5EF4-FFF2-40B4-BE49-F238E27FC236}">
                <a16:creationId xmlns="" xmlns:a16="http://schemas.microsoft.com/office/drawing/2014/main" id="{DB0A9C50-B290-4C30-A65A-9D7AB111D154}"/>
              </a:ext>
            </a:extLst>
          </p:cNvPr>
          <p:cNvSpPr txBox="1"/>
          <p:nvPr/>
        </p:nvSpPr>
        <p:spPr>
          <a:xfrm>
            <a:off x="1769931" y="816476"/>
            <a:ext cx="68331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6000" b="1" dirty="0" smtClean="0">
                <a:solidFill>
                  <a:srgbClr val="CB1B4A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أولا: الإعانات النقدية للعائلات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2501952"/>
            <a:ext cx="8632054" cy="70788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dirty="0" smtClean="0">
                <a:solidFill>
                  <a:srgbClr val="FFFFFF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1. عرض العمل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6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4736507"/>
            <a:ext cx="8632054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noProof="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3. إعادة توزيع الدخل.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7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3592954"/>
            <a:ext cx="8632054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noProof="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 </a:t>
            </a:r>
            <a:r>
              <a:rPr lang="ar-DZ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الاستهلاك والادخار(اثر المضاعف وأثر المعجل).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816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>
            <a:extLst>
              <a:ext uri="{FF2B5EF4-FFF2-40B4-BE49-F238E27FC236}">
                <a16:creationId xmlns="" xmlns:a16="http://schemas.microsoft.com/office/drawing/2014/main" id="{DB0A9C50-B290-4C30-A65A-9D7AB111D154}"/>
              </a:ext>
            </a:extLst>
          </p:cNvPr>
          <p:cNvSpPr txBox="1"/>
          <p:nvPr/>
        </p:nvSpPr>
        <p:spPr>
          <a:xfrm>
            <a:off x="2263417" y="1050622"/>
            <a:ext cx="68331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6000" b="1" dirty="0" smtClean="0">
                <a:solidFill>
                  <a:srgbClr val="CB1B4A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ثانيا: الإعانات النقدية للمنتجين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8" name="TextBox 9">
            <a:extLst>
              <a:ext uri="{FF2B5EF4-FFF2-40B4-BE49-F238E27FC236}">
                <a16:creationId xmlns="" xmlns:a16="http://schemas.microsoft.com/office/drawing/2014/main" id="{DB0A9C50-B290-4C30-A65A-9D7AB111D154}"/>
              </a:ext>
            </a:extLst>
          </p:cNvPr>
          <p:cNvSpPr txBox="1"/>
          <p:nvPr/>
        </p:nvSpPr>
        <p:spPr>
          <a:xfrm>
            <a:off x="1683657" y="3162451"/>
            <a:ext cx="78628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6000" b="1" dirty="0" smtClean="0">
                <a:solidFill>
                  <a:srgbClr val="CB1B4A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ثالثا: الإعانات النقدية للعالم الخارجي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25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95000"/>
            <a:lumOff val="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9">
            <a:extLst>
              <a:ext uri="{FF2B5EF4-FFF2-40B4-BE49-F238E27FC236}">
                <a16:creationId xmlns="" xmlns:a16="http://schemas.microsoft.com/office/drawing/2014/main" id="{DB0A9C50-B290-4C30-A65A-9D7AB111D154}"/>
              </a:ext>
            </a:extLst>
          </p:cNvPr>
          <p:cNvSpPr txBox="1"/>
          <p:nvPr/>
        </p:nvSpPr>
        <p:spPr>
          <a:xfrm>
            <a:off x="2147303" y="371402"/>
            <a:ext cx="68331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6000" b="1" dirty="0" smtClean="0">
                <a:solidFill>
                  <a:srgbClr val="CB1B4A"/>
                </a:solidFill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 شراء السلع والخدمات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6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B1B4A"/>
                </a:solidFill>
                <a:effectLst/>
                <a:uLnTx/>
                <a:uFillTx/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(النفقات</a:t>
            </a:r>
            <a:r>
              <a:rPr kumimoji="0" lang="ar-DZ" sz="6000" b="1" i="0" u="none" strike="noStrike" kern="1200" cap="none" spc="0" normalizeH="0" noProof="0" dirty="0" smtClean="0">
                <a:ln>
                  <a:noFill/>
                </a:ln>
                <a:solidFill>
                  <a:srgbClr val="CB1B4A"/>
                </a:solidFill>
                <a:effectLst/>
                <a:uLnTx/>
                <a:uFillTx/>
                <a:latin typeface="Traditional Arabic" panose="02020603050405020304" pitchFamily="18" charset="-78"/>
                <a:ea typeface="Noto Sans" panose="020B0502040504020204" pitchFamily="34"/>
                <a:cs typeface="Traditional Arabic" panose="02020603050405020304" pitchFamily="18" charset="-78"/>
              </a:rPr>
              <a:t> الحقيقية)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CB1B4A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5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2501952"/>
            <a:ext cx="8632054" cy="707886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dirty="0" smtClean="0">
                <a:solidFill>
                  <a:srgbClr val="FFFFFF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1. أثر عملية الشراء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7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1051489" y="3592954"/>
            <a:ext cx="8632054" cy="7078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4000" b="1" noProof="0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2. </a:t>
            </a:r>
            <a:r>
              <a:rPr lang="ar-DZ" sz="4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أثر استخدام السلع والخدمات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378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2020315" y="1414948"/>
            <a:ext cx="7301553" cy="1015663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DZ" sz="6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تعريف النفقة العامة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5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3982472" y="4446045"/>
            <a:ext cx="3360071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just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كم قابل للتقييم النقدي</a:t>
            </a:r>
            <a:endParaRPr kumimoji="0" lang="en-GB" sz="36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23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457305" y="2817556"/>
            <a:ext cx="10656172" cy="144655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DZ" sz="4400" b="1" dirty="0" smtClean="0"/>
              <a:t>«كم </a:t>
            </a:r>
            <a:r>
              <a:rPr lang="ar-DZ" sz="4400" b="1" dirty="0"/>
              <a:t>قابل للتقييم النقدي يأمر بإنفاقه شخص من أشخاص القانون العام بغرض إشباع الحاجات </a:t>
            </a:r>
            <a:r>
              <a:rPr lang="ar-DZ" sz="4400" b="1" dirty="0" smtClean="0"/>
              <a:t>العامة.»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4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3982472" y="5267231"/>
            <a:ext cx="3360071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raditional Arabic" panose="02020603050405020304" pitchFamily="18" charset="-78"/>
                <a:cs typeface="Traditional Arabic" panose="02020603050405020304" pitchFamily="18" charset="-78"/>
              </a:rPr>
              <a:t>شخص عام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3982472" y="6022103"/>
            <a:ext cx="3360071" cy="584775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DZ" sz="32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اشباع الحاجات العامة</a:t>
            </a: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8499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2"/>
    </mc:Choice>
    <mc:Fallback xmlns="">
      <p:transition spd="slow" advTm="12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23" grpId="0" animBg="1"/>
      <p:bldP spid="14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7" name="TextBox 26">
            <a:extLst>
              <a:ext uri="{FF2B5EF4-FFF2-40B4-BE49-F238E27FC236}">
                <a16:creationId xmlns:a16="http://schemas.microsoft.com/office/drawing/2014/main" xmlns="" id="{3F4585F9-9AF5-464B-A826-19AAA7DE2C73}"/>
              </a:ext>
            </a:extLst>
          </p:cNvPr>
          <p:cNvSpPr txBox="1"/>
          <p:nvPr/>
        </p:nvSpPr>
        <p:spPr>
          <a:xfrm>
            <a:off x="2020315" y="2551145"/>
            <a:ext cx="7301553" cy="1015663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lvl="0" algn="ctr" rtl="1">
              <a:defRPr/>
            </a:pPr>
            <a:r>
              <a:rPr lang="ar-DZ" sz="6000" b="1" dirty="0" smtClean="0">
                <a:latin typeface="Traditional Arabic" panose="02020603050405020304" pitchFamily="18" charset="-78"/>
                <a:cs typeface="Traditional Arabic" panose="02020603050405020304" pitchFamily="18" charset="-78"/>
              </a:rPr>
              <a:t>تقسيمات النفقات العامة</a:t>
            </a:r>
            <a:endParaRPr kumimoji="0" lang="en-GB" sz="6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aditional Arabic" panose="02020603050405020304" pitchFamily="18" charset="-78"/>
              <a:ea typeface="Noto Sans" panose="020B0502040504020204" pitchFamily="34"/>
              <a:cs typeface="Traditional Arabic" panose="02020603050405020304" pitchFamily="18" charset="-7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107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"/>
    </mc:Choice>
    <mc:Fallback xmlns="">
      <p:transition spd="slow" advTm="1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304985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57626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009535" y="1660883"/>
            <a:ext cx="3289229" cy="1442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التقسيم الوظيفي: من حيث الغرض المباشر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224337" y="3692493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ar-DZ" sz="40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الاجتماعية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754239" y="3734332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لنفقات الادارية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1" name="Connecteur droit 30"/>
          <p:cNvCxnSpPr/>
          <p:nvPr/>
        </p:nvCxnSpPr>
        <p:spPr>
          <a:xfrm>
            <a:off x="7298764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2244583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/>
          <p:nvPr/>
        </p:nvCxnSpPr>
        <p:spPr>
          <a:xfrm>
            <a:off x="9063716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>
            <a:off x="2244583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731061" y="3692493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لنفقات الاقتصادية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2161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"/>
    </mc:Choice>
    <mc:Fallback xmlns="">
      <p:transition spd="slow" advTm="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597411" y="684816"/>
            <a:ext cx="3744704" cy="1442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من حيث استخدام القوة الشرائية أو تحويلها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544780" y="2716426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ar-DZ" sz="40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التحويلية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664287" y="2758265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لنفقات الحقيقية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6" name="Connecteur droit 25"/>
          <p:cNvCxnSpPr/>
          <p:nvPr/>
        </p:nvCxnSpPr>
        <p:spPr>
          <a:xfrm>
            <a:off x="7342115" y="1085827"/>
            <a:ext cx="690364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flipV="1">
            <a:off x="2927163" y="1085827"/>
            <a:ext cx="670248" cy="12879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8032479" y="1114278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2927163" y="1114278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4096994" y="3332682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1959101" y="3332682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927163" y="5018508"/>
            <a:ext cx="2516837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3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3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الإعانات الاجتماعية</a:t>
            </a:r>
            <a:endParaRPr lang="fr-FR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32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3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02277" y="5011688"/>
            <a:ext cx="222276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الإعانات الاقتصادية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6360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1"/>
    </mc:Choice>
    <mc:Fallback xmlns="">
      <p:transition spd="slow" advTm="80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 animBg="1"/>
      <p:bldP spid="25" grpId="0" animBg="1"/>
      <p:bldP spid="33" grpId="0" animBg="1"/>
      <p:bldP spid="3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09535" y="1660883"/>
            <a:ext cx="3289229" cy="1442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الإعانات الاقتصادية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823841" y="3610277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ar-DZ" sz="40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algn="ctr">
              <a:spcAft>
                <a:spcPts val="0"/>
              </a:spcAft>
            </a:pPr>
            <a:r>
              <a:rPr lang="ar-DZ" sz="40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إ.تحقيق</a:t>
            </a:r>
            <a:r>
              <a:rPr lang="ar-DZ" sz="40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التوازن</a:t>
            </a:r>
            <a:endParaRPr lang="fr-FR" sz="28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063716" y="3614021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اعانات </a:t>
            </a: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الاستغلال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8" name="Connecteur droit 17"/>
          <p:cNvCxnSpPr/>
          <p:nvPr/>
        </p:nvCxnSpPr>
        <p:spPr>
          <a:xfrm>
            <a:off x="7298764" y="2049015"/>
            <a:ext cx="2952819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088788" y="2049015"/>
            <a:ext cx="2920747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10251583" y="2051102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1088788" y="2089739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-13964" y="3631195"/>
            <a:ext cx="2205504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28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28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إ.التجارة</a:t>
            </a: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 الخارجية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8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534613" y="3619098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اعانات </a:t>
            </a:r>
            <a:r>
              <a:rPr lang="ar-DZ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التجهيز</a:t>
            </a:r>
            <a:endParaRPr lang="fr-FR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6" name="Connecteur droit avec flèche 25"/>
          <p:cNvCxnSpPr/>
          <p:nvPr/>
        </p:nvCxnSpPr>
        <p:spPr>
          <a:xfrm flipH="1">
            <a:off x="7156635" y="3103565"/>
            <a:ext cx="4292" cy="527630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H="1">
            <a:off x="4332007" y="3103565"/>
            <a:ext cx="4292" cy="527630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73686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3"/>
    </mc:Choice>
    <mc:Fallback xmlns="">
      <p:transition spd="slow" advTm="134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09535" y="1660883"/>
            <a:ext cx="3289229" cy="1442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من حيث دوريتها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88709" y="3734332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ar-DZ" sz="40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الغير عادية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754239" y="3734332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العادية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7" name="Connecteur droit 16"/>
          <p:cNvCxnSpPr/>
          <p:nvPr/>
        </p:nvCxnSpPr>
        <p:spPr>
          <a:xfrm>
            <a:off x="7298764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2244583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>
            <a:off x="9063716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>
            <a:off x="2244583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90329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1"/>
    </mc:Choice>
    <mc:Fallback xmlns="">
      <p:transition spd="slow" advTm="54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9F4C6FAE-F26E-4E16-A872-4299131ECDB5}"/>
              </a:ext>
            </a:extLst>
          </p:cNvPr>
          <p:cNvSpPr/>
          <p:nvPr/>
        </p:nvSpPr>
        <p:spPr>
          <a:xfrm rot="19061577">
            <a:off x="11057777" y="-1288656"/>
            <a:ext cx="548554" cy="5370184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8554 w 548554"/>
              <a:gd name="connsiteY2" fmla="*/ 6392775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6392775"/>
              <a:gd name="connsiteX1" fmla="*/ 548554 w 548554"/>
              <a:gd name="connsiteY1" fmla="*/ 489516 h 6392775"/>
              <a:gd name="connsiteX2" fmla="*/ 540729 w 548554"/>
              <a:gd name="connsiteY2" fmla="*/ 4792891 h 6392775"/>
              <a:gd name="connsiteX3" fmla="*/ 9539 w 548554"/>
              <a:gd name="connsiteY3" fmla="*/ 6392775 h 6392775"/>
              <a:gd name="connsiteX4" fmla="*/ 0 w 548554"/>
              <a:gd name="connsiteY4" fmla="*/ 0 h 6392775"/>
              <a:gd name="connsiteX0" fmla="*/ 0 w 548554"/>
              <a:gd name="connsiteY0" fmla="*/ 0 h 5370184"/>
              <a:gd name="connsiteX1" fmla="*/ 548554 w 548554"/>
              <a:gd name="connsiteY1" fmla="*/ 489516 h 5370184"/>
              <a:gd name="connsiteX2" fmla="*/ 540729 w 548554"/>
              <a:gd name="connsiteY2" fmla="*/ 4792891 h 5370184"/>
              <a:gd name="connsiteX3" fmla="*/ 8639 w 548554"/>
              <a:gd name="connsiteY3" fmla="*/ 5370184 h 5370184"/>
              <a:gd name="connsiteX4" fmla="*/ 0 w 548554"/>
              <a:gd name="connsiteY4" fmla="*/ 0 h 5370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554" h="5370184">
                <a:moveTo>
                  <a:pt x="0" y="0"/>
                </a:moveTo>
                <a:lnTo>
                  <a:pt x="548554" y="489516"/>
                </a:lnTo>
                <a:cubicBezTo>
                  <a:pt x="545946" y="1923974"/>
                  <a:pt x="543337" y="3358433"/>
                  <a:pt x="540729" y="4792891"/>
                </a:cubicBezTo>
                <a:lnTo>
                  <a:pt x="8639" y="5370184"/>
                </a:lnTo>
                <a:cubicBezTo>
                  <a:pt x="5459" y="3239259"/>
                  <a:pt x="3180" y="2130925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17E95EB1-1005-49A4-B60F-E441AEC9B9F1}"/>
              </a:ext>
            </a:extLst>
          </p:cNvPr>
          <p:cNvSpPr/>
          <p:nvPr/>
        </p:nvSpPr>
        <p:spPr>
          <a:xfrm rot="19061577">
            <a:off x="11428559" y="-1341297"/>
            <a:ext cx="530340" cy="4315546"/>
          </a:xfrm>
          <a:custGeom>
            <a:avLst/>
            <a:gdLst>
              <a:gd name="connsiteX0" fmla="*/ 0 w 539015"/>
              <a:gd name="connsiteY0" fmla="*/ 0 h 5903259"/>
              <a:gd name="connsiteX1" fmla="*/ 539015 w 539015"/>
              <a:gd name="connsiteY1" fmla="*/ 0 h 5903259"/>
              <a:gd name="connsiteX2" fmla="*/ 539015 w 539015"/>
              <a:gd name="connsiteY2" fmla="*/ 5903259 h 5903259"/>
              <a:gd name="connsiteX3" fmla="*/ 0 w 539015"/>
              <a:gd name="connsiteY3" fmla="*/ 5903259 h 5903259"/>
              <a:gd name="connsiteX4" fmla="*/ 0 w 539015"/>
              <a:gd name="connsiteY4" fmla="*/ 0 h 5903259"/>
              <a:gd name="connsiteX0" fmla="*/ 14223 w 539015"/>
              <a:gd name="connsiteY0" fmla="*/ 0 h 6365424"/>
              <a:gd name="connsiteX1" fmla="*/ 539015 w 539015"/>
              <a:gd name="connsiteY1" fmla="*/ 462165 h 6365424"/>
              <a:gd name="connsiteX2" fmla="*/ 539015 w 539015"/>
              <a:gd name="connsiteY2" fmla="*/ 6365424 h 6365424"/>
              <a:gd name="connsiteX3" fmla="*/ 0 w 539015"/>
              <a:gd name="connsiteY3" fmla="*/ 6365424 h 6365424"/>
              <a:gd name="connsiteX4" fmla="*/ 14223 w 539015"/>
              <a:gd name="connsiteY4" fmla="*/ 0 h 6365424"/>
              <a:gd name="connsiteX0" fmla="*/ 20423 w 539015"/>
              <a:gd name="connsiteY0" fmla="*/ 0 h 6376953"/>
              <a:gd name="connsiteX1" fmla="*/ 539015 w 539015"/>
              <a:gd name="connsiteY1" fmla="*/ 473694 h 6376953"/>
              <a:gd name="connsiteX2" fmla="*/ 539015 w 539015"/>
              <a:gd name="connsiteY2" fmla="*/ 6376953 h 6376953"/>
              <a:gd name="connsiteX3" fmla="*/ 0 w 539015"/>
              <a:gd name="connsiteY3" fmla="*/ 6376953 h 6376953"/>
              <a:gd name="connsiteX4" fmla="*/ 20423 w 539015"/>
              <a:gd name="connsiteY4" fmla="*/ 0 h 6376953"/>
              <a:gd name="connsiteX0" fmla="*/ 11748 w 530340"/>
              <a:gd name="connsiteY0" fmla="*/ 0 h 6376953"/>
              <a:gd name="connsiteX1" fmla="*/ 530340 w 530340"/>
              <a:gd name="connsiteY1" fmla="*/ 473694 h 6376953"/>
              <a:gd name="connsiteX2" fmla="*/ 530340 w 530340"/>
              <a:gd name="connsiteY2" fmla="*/ 6376953 h 6376953"/>
              <a:gd name="connsiteX3" fmla="*/ 0 w 530340"/>
              <a:gd name="connsiteY3" fmla="*/ 4315546 h 6376953"/>
              <a:gd name="connsiteX4" fmla="*/ 11748 w 530340"/>
              <a:gd name="connsiteY4" fmla="*/ 0 h 6376953"/>
              <a:gd name="connsiteX0" fmla="*/ 11748 w 530340"/>
              <a:gd name="connsiteY0" fmla="*/ 0 h 4315546"/>
              <a:gd name="connsiteX1" fmla="*/ 530340 w 530340"/>
              <a:gd name="connsiteY1" fmla="*/ 473694 h 4315546"/>
              <a:gd name="connsiteX2" fmla="*/ 524835 w 530340"/>
              <a:gd name="connsiteY2" fmla="*/ 3727355 h 4315546"/>
              <a:gd name="connsiteX3" fmla="*/ 0 w 530340"/>
              <a:gd name="connsiteY3" fmla="*/ 4315546 h 4315546"/>
              <a:gd name="connsiteX4" fmla="*/ 11748 w 530340"/>
              <a:gd name="connsiteY4" fmla="*/ 0 h 4315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0340" h="4315546">
                <a:moveTo>
                  <a:pt x="11748" y="0"/>
                </a:moveTo>
                <a:lnTo>
                  <a:pt x="530340" y="473694"/>
                </a:lnTo>
                <a:lnTo>
                  <a:pt x="524835" y="3727355"/>
                </a:lnTo>
                <a:lnTo>
                  <a:pt x="0" y="4315546"/>
                </a:lnTo>
                <a:cubicBezTo>
                  <a:pt x="6808" y="2189895"/>
                  <a:pt x="4940" y="2125651"/>
                  <a:pt x="1174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E7B9B140-1DB1-4E5F-B3AB-58AB69C3E5F2}"/>
              </a:ext>
            </a:extLst>
          </p:cNvPr>
          <p:cNvSpPr/>
          <p:nvPr/>
        </p:nvSpPr>
        <p:spPr>
          <a:xfrm rot="19061577">
            <a:off x="10574907" y="-1742578"/>
            <a:ext cx="556134" cy="7463630"/>
          </a:xfrm>
          <a:custGeom>
            <a:avLst/>
            <a:gdLst>
              <a:gd name="connsiteX0" fmla="*/ 0 w 539015"/>
              <a:gd name="connsiteY0" fmla="*/ 0 h 9625038"/>
              <a:gd name="connsiteX1" fmla="*/ 539015 w 539015"/>
              <a:gd name="connsiteY1" fmla="*/ 0 h 9625038"/>
              <a:gd name="connsiteX2" fmla="*/ 539015 w 539015"/>
              <a:gd name="connsiteY2" fmla="*/ 9625038 h 9625038"/>
              <a:gd name="connsiteX3" fmla="*/ 0 w 539015"/>
              <a:gd name="connsiteY3" fmla="*/ 9625038 h 9625038"/>
              <a:gd name="connsiteX4" fmla="*/ 0 w 539015"/>
              <a:gd name="connsiteY4" fmla="*/ 0 h 9625038"/>
              <a:gd name="connsiteX0" fmla="*/ 0 w 539187"/>
              <a:gd name="connsiteY0" fmla="*/ 0 h 9625038"/>
              <a:gd name="connsiteX1" fmla="*/ 539187 w 539187"/>
              <a:gd name="connsiteY1" fmla="*/ 1660179 h 9625038"/>
              <a:gd name="connsiteX2" fmla="*/ 539015 w 539187"/>
              <a:gd name="connsiteY2" fmla="*/ 9625038 h 9625038"/>
              <a:gd name="connsiteX3" fmla="*/ 0 w 539187"/>
              <a:gd name="connsiteY3" fmla="*/ 9625038 h 9625038"/>
              <a:gd name="connsiteX4" fmla="*/ 0 w 539187"/>
              <a:gd name="connsiteY4" fmla="*/ 0 h 9625038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9015 w 539187"/>
              <a:gd name="connsiteY2" fmla="*/ 8435571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5003 w 539187"/>
              <a:gd name="connsiteY0" fmla="*/ 0 h 8435571"/>
              <a:gd name="connsiteX1" fmla="*/ 539187 w 539187"/>
              <a:gd name="connsiteY1" fmla="*/ 470712 h 8435571"/>
              <a:gd name="connsiteX2" fmla="*/ 536097 w 539187"/>
              <a:gd name="connsiteY2" fmla="*/ 6844446 h 8435571"/>
              <a:gd name="connsiteX3" fmla="*/ 0 w 539187"/>
              <a:gd name="connsiteY3" fmla="*/ 8435571 h 8435571"/>
              <a:gd name="connsiteX4" fmla="*/ 5003 w 539187"/>
              <a:gd name="connsiteY4" fmla="*/ 0 h 8435571"/>
              <a:gd name="connsiteX0" fmla="*/ 16799 w 550983"/>
              <a:gd name="connsiteY0" fmla="*/ 0 h 7420235"/>
              <a:gd name="connsiteX1" fmla="*/ 550983 w 550983"/>
              <a:gd name="connsiteY1" fmla="*/ 470712 h 7420235"/>
              <a:gd name="connsiteX2" fmla="*/ 547893 w 550983"/>
              <a:gd name="connsiteY2" fmla="*/ 6844446 h 7420235"/>
              <a:gd name="connsiteX3" fmla="*/ 0 w 550983"/>
              <a:gd name="connsiteY3" fmla="*/ 7420235 h 7420235"/>
              <a:gd name="connsiteX4" fmla="*/ 16799 w 550983"/>
              <a:gd name="connsiteY4" fmla="*/ 0 h 7420235"/>
              <a:gd name="connsiteX0" fmla="*/ 21950 w 556134"/>
              <a:gd name="connsiteY0" fmla="*/ 0 h 7463630"/>
              <a:gd name="connsiteX1" fmla="*/ 556134 w 556134"/>
              <a:gd name="connsiteY1" fmla="*/ 470712 h 7463630"/>
              <a:gd name="connsiteX2" fmla="*/ 553044 w 556134"/>
              <a:gd name="connsiteY2" fmla="*/ 6844446 h 7463630"/>
              <a:gd name="connsiteX3" fmla="*/ 0 w 556134"/>
              <a:gd name="connsiteY3" fmla="*/ 7463630 h 7463630"/>
              <a:gd name="connsiteX4" fmla="*/ 21950 w 556134"/>
              <a:gd name="connsiteY4" fmla="*/ 0 h 74636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56134" h="7463630">
                <a:moveTo>
                  <a:pt x="21950" y="0"/>
                </a:moveTo>
                <a:lnTo>
                  <a:pt x="556134" y="470712"/>
                </a:lnTo>
                <a:cubicBezTo>
                  <a:pt x="556077" y="3125665"/>
                  <a:pt x="553101" y="4189493"/>
                  <a:pt x="553044" y="6844446"/>
                </a:cubicBezTo>
                <a:lnTo>
                  <a:pt x="0" y="7463630"/>
                </a:lnTo>
                <a:cubicBezTo>
                  <a:pt x="1668" y="4651773"/>
                  <a:pt x="20282" y="2811857"/>
                  <a:pt x="2195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009535" y="1660883"/>
            <a:ext cx="3289229" cy="1442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من حيث نطاق سريانها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65239" y="3692493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 المحلية</a:t>
            </a: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7754239" y="3734332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الوطنية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4" name="Connecteur droit 13"/>
          <p:cNvCxnSpPr/>
          <p:nvPr/>
        </p:nvCxnSpPr>
        <p:spPr>
          <a:xfrm>
            <a:off x="7298764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244583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9063716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>
            <a:off x="2244583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2283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8"/>
    </mc:Choice>
    <mc:Fallback xmlns="">
      <p:transition spd="slow" advTm="5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09535" y="1660883"/>
            <a:ext cx="3289229" cy="14426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من حيث طبيعتها المالية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9660" y="3713412"/>
            <a:ext cx="2949846" cy="616256"/>
          </a:xfrm>
          <a:prstGeom prst="rect">
            <a:avLst/>
          </a:prstGeom>
          <a:solidFill>
            <a:srgbClr val="D60093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endParaRPr lang="ar-DZ" sz="4000" b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raditional Arabic" panose="02020603050405020304" pitchFamily="18" charset="-78"/>
            </a:endParaRP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المؤقتة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bg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54239" y="3734332"/>
            <a:ext cx="2839338" cy="574417"/>
          </a:xfrm>
          <a:prstGeom prst="rect">
            <a:avLst/>
          </a:prstGeom>
          <a:solidFill>
            <a:srgbClr val="FFC000"/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النهائية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7298764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2244583" y="2049015"/>
            <a:ext cx="1764952" cy="0"/>
          </a:xfrm>
          <a:prstGeom prst="line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9063716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2244583" y="2049015"/>
            <a:ext cx="0" cy="1643987"/>
          </a:xfrm>
          <a:prstGeom prst="straightConnector1">
            <a:avLst/>
          </a:prstGeom>
          <a:ln w="57150">
            <a:solidFill>
              <a:schemeClr val="accent3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4317203" y="3734331"/>
            <a:ext cx="2839338" cy="574417"/>
          </a:xfrm>
          <a:prstGeom prst="rect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</a:t>
            </a:r>
          </a:p>
          <a:p>
            <a:pPr algn="ctr">
              <a:spcAft>
                <a:spcPts val="0"/>
              </a:spcAft>
            </a:pPr>
            <a:r>
              <a:rPr lang="ar-DZ" sz="4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النفقات الاحتمالية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4000" b="1" dirty="0">
                <a:solidFill>
                  <a:schemeClr val="tx1"/>
                </a:solidFill>
                <a:effectLst/>
                <a:latin typeface="Traditional Arabic" panose="02020603050405020304" pitchFamily="18" charset="-78"/>
                <a:ea typeface="Times New Roman" panose="02020603050405020304" pitchFamily="18" charset="0"/>
              </a:rPr>
              <a:t> </a:t>
            </a:r>
            <a:endParaRPr lang="fr-FR" sz="4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567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.1|0.1|0.4|0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3|0.4|0.4|0.3|0.3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2|0.1|0.2|0.1|0.2|0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.1|0.1|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5|0.3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2|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.1|0.1|0.1|0.2|0.1|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3|0.9|0.3"/>
</p:tagLst>
</file>

<file path=ppt/theme/theme1.xml><?xml version="1.0" encoding="utf-8"?>
<a:theme xmlns:a="http://schemas.openxmlformats.org/drawingml/2006/main" name="Office Theme">
  <a:themeElements>
    <a:clrScheme name="Custom 5">
      <a:dk1>
        <a:srgbClr val="282F39"/>
      </a:dk1>
      <a:lt1>
        <a:srgbClr val="FFFFFF"/>
      </a:lt1>
      <a:dk2>
        <a:srgbClr val="000000"/>
      </a:dk2>
      <a:lt2>
        <a:srgbClr val="EEEEEE"/>
      </a:lt2>
      <a:accent1>
        <a:srgbClr val="C2C923"/>
      </a:accent1>
      <a:accent2>
        <a:srgbClr val="42AFB6"/>
      </a:accent2>
      <a:accent3>
        <a:srgbClr val="074D67"/>
      </a:accent3>
      <a:accent4>
        <a:srgbClr val="CB1B4A"/>
      </a:accent4>
      <a:accent5>
        <a:srgbClr val="FCB414"/>
      </a:accent5>
      <a:accent6>
        <a:srgbClr val="007A7D"/>
      </a:accent6>
      <a:hlink>
        <a:srgbClr val="1EB7EF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31092</TotalTime>
  <Words>285</Words>
  <Application>Microsoft Office PowerPoint</Application>
  <PresentationFormat>Grand écran</PresentationFormat>
  <Paragraphs>122</Paragraphs>
  <Slides>17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  <vt:variant>
        <vt:lpstr>Diaporamas personnalisés</vt:lpstr>
      </vt:variant>
      <vt:variant>
        <vt:i4>1</vt:i4>
      </vt:variant>
    </vt:vector>
  </HeadingPairs>
  <TitlesOfParts>
    <vt:vector size="26" baseType="lpstr">
      <vt:lpstr>Arial</vt:lpstr>
      <vt:lpstr>Calibri</vt:lpstr>
      <vt:lpstr>Calibri Light</vt:lpstr>
      <vt:lpstr>Noto Sans</vt:lpstr>
      <vt:lpstr>Times New Roman</vt:lpstr>
      <vt:lpstr>Traditional Arabic</vt:lpstr>
      <vt:lpstr>Wingdings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Diaporama personnalisé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</dc:creator>
  <cp:lastModifiedBy>Utilisateur Windows</cp:lastModifiedBy>
  <cp:revision>1181</cp:revision>
  <dcterms:created xsi:type="dcterms:W3CDTF">2017-12-05T16:25:52Z</dcterms:created>
  <dcterms:modified xsi:type="dcterms:W3CDTF">2022-03-10T19:33:03Z</dcterms:modified>
</cp:coreProperties>
</file>