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299" r:id="rId3"/>
    <p:sldId id="300" r:id="rId4"/>
    <p:sldId id="302" r:id="rId5"/>
    <p:sldId id="304" r:id="rId6"/>
    <p:sldId id="303" r:id="rId7"/>
    <p:sldId id="305" r:id="rId8"/>
    <p:sldId id="306" r:id="rId9"/>
    <p:sldId id="307" r:id="rId10"/>
    <p:sldId id="316" r:id="rId11"/>
    <p:sldId id="315" r:id="rId12"/>
    <p:sldId id="308" r:id="rId13"/>
    <p:sldId id="309" r:id="rId14"/>
    <p:sldId id="310" r:id="rId15"/>
    <p:sldId id="311" r:id="rId16"/>
    <p:sldId id="31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AC8A6F-CB9F-4A79-B7EE-BB89186597C1}" type="datetimeFigureOut">
              <a:rPr lang="fr-FR" smtClean="0"/>
              <a:pPr/>
              <a:t>17/05/2021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 txBox="1">
            <a:spLocks/>
          </p:cNvSpPr>
          <p:nvPr/>
        </p:nvSpPr>
        <p:spPr>
          <a:xfrm>
            <a:off x="332510" y="433827"/>
            <a:ext cx="84582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الجمهــورية الجزائــرية الديمقــراطية الشعبيـــة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وزارة التعليــم العــالي والبحــث العلمـي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جــامعة محــمد خيضــر – بسكرة –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كــلية العلــوم الاقتصــادية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التجــارية وعلــوم التسييــر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قسم العلوم التجارية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فرع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علوم مالية ومحاسبية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سنة ثالثة مالية المؤسسة</a:t>
            </a:r>
            <a:endParaRPr kumimoji="0" lang="ar-D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مقياس: تسيير مالي</a:t>
            </a:r>
          </a:p>
          <a:p>
            <a:pPr marL="548640" marR="0" lvl="0" indent="-411480" algn="ctr" defTabSz="914400" rtl="1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الموسم الجامعي: 2021/2020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701028"/>
            <a:ext cx="9144000" cy="124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200" b="1" dirty="0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أعمال موجهة 06:</a:t>
            </a:r>
            <a:endParaRPr lang="fr-FR" sz="3200" b="1" dirty="0" smtClean="0">
              <a:solidFill>
                <a:prstClr val="black"/>
              </a:solidFill>
              <a:latin typeface="Adobe Arabic" pitchFamily="18" charset="-78"/>
              <a:cs typeface="Adobe Arabic" pitchFamily="18" charset="-78"/>
            </a:endParaRPr>
          </a:p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6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حل تمرين حول معايير تقييم واختيار الاستثمارات ( </a:t>
            </a:r>
            <a:r>
              <a:rPr lang="ar-DZ" sz="3600" b="1" dirty="0" err="1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ج</a:t>
            </a:r>
            <a:r>
              <a:rPr lang="ar-DZ" sz="3600" b="1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 4)</a:t>
            </a:r>
            <a:endParaRPr lang="ar-DZ" sz="3600" b="1" dirty="0">
              <a:solidFill>
                <a:srgbClr val="008000"/>
              </a:solidFill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357627"/>
            <a:ext cx="989398" cy="1143000"/>
            <a:chOff x="4041" y="5842"/>
            <a:chExt cx="1056" cy="1375"/>
          </a:xfrm>
        </p:grpSpPr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10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7926002" y="357627"/>
            <a:ext cx="989398" cy="1143000"/>
            <a:chOff x="4041" y="5842"/>
            <a:chExt cx="1056" cy="1375"/>
          </a:xfrm>
        </p:grpSpPr>
        <p:sp>
          <p:nvSpPr>
            <p:cNvPr id="14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15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6"/>
          <p:cNvGrpSpPr/>
          <p:nvPr/>
        </p:nvGrpSpPr>
        <p:grpSpPr>
          <a:xfrm>
            <a:off x="152400" y="4495800"/>
            <a:ext cx="8839200" cy="990600"/>
            <a:chOff x="152400" y="2057400"/>
            <a:chExt cx="8839200" cy="99060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191000" y="2057400"/>
              <a:ext cx="4800600" cy="990600"/>
              <a:chOff x="968" y="6078"/>
              <a:chExt cx="3730" cy="702"/>
            </a:xfrm>
          </p:grpSpPr>
          <p:sp>
            <p:nvSpPr>
              <p:cNvPr id="5" name="Text Box 8"/>
              <p:cNvSpPr txBox="1">
                <a:spLocks noChangeArrowheads="1"/>
              </p:cNvSpPr>
              <p:nvPr/>
            </p:nvSpPr>
            <p:spPr bwMode="auto">
              <a:xfrm>
                <a:off x="968" y="6183"/>
                <a:ext cx="1698" cy="381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AEQ </a:t>
                </a:r>
                <a:r>
                  <a:rPr kumimoji="0" lang="fr-FR" sz="24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= 229,55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Text Box 9"/>
              <p:cNvSpPr txBox="1">
                <a:spLocks noChangeArrowheads="1"/>
              </p:cNvSpPr>
              <p:nvPr/>
            </p:nvSpPr>
            <p:spPr bwMode="auto">
              <a:xfrm>
                <a:off x="2704" y="6423"/>
                <a:ext cx="958" cy="35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1- 1,08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-5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 Box 10"/>
              <p:cNvSpPr txBox="1">
                <a:spLocks noChangeArrowheads="1"/>
              </p:cNvSpPr>
              <p:nvPr/>
            </p:nvSpPr>
            <p:spPr bwMode="auto">
              <a:xfrm>
                <a:off x="2863" y="6078"/>
                <a:ext cx="625" cy="324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0,08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" name="AutoShape 11"/>
              <p:cNvCxnSpPr>
                <a:cxnSpLocks noChangeShapeType="1"/>
              </p:cNvCxnSpPr>
              <p:nvPr/>
            </p:nvCxnSpPr>
            <p:spPr bwMode="auto">
              <a:xfrm>
                <a:off x="2685" y="6424"/>
                <a:ext cx="1080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9" name="Text Box 12"/>
              <p:cNvSpPr txBox="1">
                <a:spLocks noChangeArrowheads="1"/>
              </p:cNvSpPr>
              <p:nvPr/>
            </p:nvSpPr>
            <p:spPr bwMode="auto">
              <a:xfrm>
                <a:off x="3694" y="6240"/>
                <a:ext cx="1004" cy="324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=  57,49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e 14"/>
            <p:cNvGrpSpPr/>
            <p:nvPr/>
          </p:nvGrpSpPr>
          <p:grpSpPr>
            <a:xfrm>
              <a:off x="152400" y="2057400"/>
              <a:ext cx="3429000" cy="990600"/>
              <a:chOff x="457200" y="2057400"/>
              <a:chExt cx="3444356" cy="990600"/>
            </a:xfrm>
          </p:grpSpPr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457200" y="2205567"/>
                <a:ext cx="1828800" cy="537633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AEQ = VAN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2348345" y="2544233"/>
                <a:ext cx="1553211" cy="50376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1- (1+i)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-n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2537589" y="2057400"/>
                <a:ext cx="859896" cy="45720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i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3" name="AutoShape 11"/>
              <p:cNvCxnSpPr>
                <a:cxnSpLocks noChangeShapeType="1"/>
              </p:cNvCxnSpPr>
              <p:nvPr/>
            </p:nvCxnSpPr>
            <p:spPr bwMode="auto">
              <a:xfrm>
                <a:off x="2362200" y="2545644"/>
                <a:ext cx="1485900" cy="1588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6" name="Flèche droite 15"/>
            <p:cNvSpPr/>
            <p:nvPr/>
          </p:nvSpPr>
          <p:spPr>
            <a:xfrm>
              <a:off x="3768435" y="2410690"/>
              <a:ext cx="304800" cy="228600"/>
            </a:xfrm>
            <a:prstGeom prst="rightArrow">
              <a:avLst/>
            </a:prstGeom>
            <a:solidFill>
              <a:schemeClr val="tx1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518576" y="457200"/>
            <a:ext cx="3124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حساب الدفعة المكافئة:</a:t>
            </a:r>
            <a:endParaRPr lang="fr-FR" sz="2800" dirty="0"/>
          </a:p>
        </p:txBody>
      </p:sp>
      <p:sp>
        <p:nvSpPr>
          <p:cNvPr id="19" name="Rectangle 18"/>
          <p:cNvSpPr/>
          <p:nvPr/>
        </p:nvSpPr>
        <p:spPr>
          <a:xfrm>
            <a:off x="228600" y="10668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تعريف: 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هي نصيب السنة الواحدة من عمر المشروع من القيمة الحالية الصافية، لذا تسمى القيمة الحالية </a:t>
            </a:r>
            <a:r>
              <a:rPr lang="ar-DZ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السنوية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الصافية.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14" name="Groupe 26"/>
          <p:cNvGrpSpPr/>
          <p:nvPr/>
        </p:nvGrpSpPr>
        <p:grpSpPr>
          <a:xfrm>
            <a:off x="2817999" y="2667000"/>
            <a:ext cx="3582801" cy="990600"/>
            <a:chOff x="2723337" y="2133600"/>
            <a:chExt cx="3582801" cy="990600"/>
          </a:xfrm>
        </p:grpSpPr>
        <p:sp>
          <p:nvSpPr>
            <p:cNvPr id="20" name="Rectangle 19"/>
            <p:cNvSpPr/>
            <p:nvPr/>
          </p:nvSpPr>
          <p:spPr>
            <a:xfrm>
              <a:off x="5029200" y="2133600"/>
              <a:ext cx="8134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VAN</a:t>
              </a:r>
              <a:endParaRPr lang="fr-FR" sz="24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723337" y="2133600"/>
              <a:ext cx="92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rtl="1"/>
              <a:r>
                <a:rPr lang="fr-FR" sz="24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n</a:t>
              </a:r>
              <a:r>
                <a:rPr lang="ar-DZ" sz="24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 سنة </a:t>
              </a:r>
              <a:endParaRPr lang="fr-FR" sz="2400" dirty="0"/>
            </a:p>
          </p:txBody>
        </p:sp>
        <p:cxnSp>
          <p:nvCxnSpPr>
            <p:cNvPr id="23" name="Connecteur droit avec flèche 22"/>
            <p:cNvCxnSpPr/>
            <p:nvPr/>
          </p:nvCxnSpPr>
          <p:spPr>
            <a:xfrm flipV="1">
              <a:off x="3720030" y="2390776"/>
              <a:ext cx="1304410" cy="2233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049063" y="2662535"/>
              <a:ext cx="125707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AEQ= ?</a:t>
              </a:r>
              <a:endParaRPr lang="fr-FR" sz="2400" dirty="0">
                <a:solidFill>
                  <a:srgbClr val="FF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743200" y="2662535"/>
              <a:ext cx="92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rtl="1"/>
              <a:r>
                <a:rPr lang="fr-FR" sz="24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1</a:t>
              </a:r>
              <a:r>
                <a:rPr lang="ar-DZ" sz="24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 سنة </a:t>
              </a:r>
              <a:endParaRPr lang="fr-FR" sz="2400" dirty="0"/>
            </a:p>
          </p:txBody>
        </p:sp>
        <p:cxnSp>
          <p:nvCxnSpPr>
            <p:cNvPr id="26" name="Connecteur droit avec flèche 25"/>
            <p:cNvCxnSpPr/>
            <p:nvPr/>
          </p:nvCxnSpPr>
          <p:spPr>
            <a:xfrm flipV="1">
              <a:off x="3739893" y="2919711"/>
              <a:ext cx="1304410" cy="2233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2875" y="838200"/>
            <a:ext cx="8924925" cy="1828800"/>
            <a:chOff x="345" y="753"/>
            <a:chExt cx="8625" cy="1947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>
              <a:off x="870" y="2070"/>
              <a:ext cx="8100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" name="AutoShape 4"/>
            <p:cNvCxnSpPr>
              <a:cxnSpLocks noChangeShapeType="1"/>
            </p:cNvCxnSpPr>
            <p:nvPr/>
          </p:nvCxnSpPr>
          <p:spPr bwMode="auto">
            <a:xfrm>
              <a:off x="1606" y="1905"/>
              <a:ext cx="1" cy="28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395" y="1395"/>
              <a:ext cx="43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0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" name="AutoShape 6"/>
            <p:cNvCxnSpPr>
              <a:cxnSpLocks noChangeShapeType="1"/>
            </p:cNvCxnSpPr>
            <p:nvPr/>
          </p:nvCxnSpPr>
          <p:spPr bwMode="auto">
            <a:xfrm>
              <a:off x="2956" y="1905"/>
              <a:ext cx="1" cy="28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730" y="1395"/>
              <a:ext cx="43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AutoShape 8"/>
            <p:cNvCxnSpPr>
              <a:cxnSpLocks noChangeShapeType="1"/>
            </p:cNvCxnSpPr>
            <p:nvPr/>
          </p:nvCxnSpPr>
          <p:spPr bwMode="auto">
            <a:xfrm>
              <a:off x="4245" y="1935"/>
              <a:ext cx="1" cy="28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019" y="1425"/>
              <a:ext cx="43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" name="AutoShape 10"/>
            <p:cNvCxnSpPr>
              <a:cxnSpLocks noChangeShapeType="1"/>
            </p:cNvCxnSpPr>
            <p:nvPr/>
          </p:nvCxnSpPr>
          <p:spPr bwMode="auto">
            <a:xfrm>
              <a:off x="5581" y="1905"/>
              <a:ext cx="1" cy="28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325" y="1425"/>
              <a:ext cx="43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3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AutoShape 12"/>
            <p:cNvCxnSpPr>
              <a:cxnSpLocks noChangeShapeType="1"/>
            </p:cNvCxnSpPr>
            <p:nvPr/>
          </p:nvCxnSpPr>
          <p:spPr bwMode="auto">
            <a:xfrm>
              <a:off x="6779" y="1920"/>
              <a:ext cx="1" cy="28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6523" y="1410"/>
              <a:ext cx="43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4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>
              <a:off x="8071" y="1935"/>
              <a:ext cx="1" cy="28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7815" y="1425"/>
              <a:ext cx="43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5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200" y="2265"/>
              <a:ext cx="88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-600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550" y="2265"/>
              <a:ext cx="79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135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810" y="2295"/>
              <a:ext cx="87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160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5175" y="2295"/>
              <a:ext cx="81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200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6360" y="2280"/>
              <a:ext cx="87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255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7665" y="2295"/>
              <a:ext cx="82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325</a:t>
              </a:r>
              <a:endParaRPr kumimoji="0" lang="fr-FR" sz="3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345" y="753"/>
              <a:ext cx="2145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VAN</a:t>
              </a:r>
              <a:r>
                <a:rPr kumimoji="0" lang="fr-FR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= 229,55</a:t>
              </a: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e 123"/>
          <p:cNvGrpSpPr/>
          <p:nvPr/>
        </p:nvGrpSpPr>
        <p:grpSpPr>
          <a:xfrm>
            <a:off x="76200" y="3895344"/>
            <a:ext cx="8915400" cy="1895856"/>
            <a:chOff x="76200" y="3895344"/>
            <a:chExt cx="8915400" cy="1895856"/>
          </a:xfrm>
        </p:grpSpPr>
        <p:grpSp>
          <p:nvGrpSpPr>
            <p:cNvPr id="4" name="Groupe 116"/>
            <p:cNvGrpSpPr/>
            <p:nvPr/>
          </p:nvGrpSpPr>
          <p:grpSpPr>
            <a:xfrm>
              <a:off x="609931" y="4485208"/>
              <a:ext cx="8381669" cy="1305992"/>
              <a:chOff x="695656" y="3189808"/>
              <a:chExt cx="8381669" cy="1305992"/>
            </a:xfrm>
          </p:grpSpPr>
          <p:cxnSp>
            <p:nvCxnSpPr>
              <p:cNvPr id="98" name="AutoShape 24"/>
              <p:cNvCxnSpPr>
                <a:cxnSpLocks noChangeShapeType="1"/>
              </p:cNvCxnSpPr>
              <p:nvPr/>
            </p:nvCxnSpPr>
            <p:spPr bwMode="auto">
              <a:xfrm>
                <a:off x="695656" y="3865321"/>
                <a:ext cx="8381669" cy="0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99" name="AutoShape 25"/>
              <p:cNvCxnSpPr>
                <a:cxnSpLocks noChangeShapeType="1"/>
              </p:cNvCxnSpPr>
              <p:nvPr/>
            </p:nvCxnSpPr>
            <p:spPr bwMode="auto">
              <a:xfrm>
                <a:off x="1457250" y="3700196"/>
                <a:ext cx="1035" cy="285217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0" name="Text Box 26"/>
              <p:cNvSpPr txBox="1">
                <a:spLocks noChangeArrowheads="1"/>
              </p:cNvSpPr>
              <p:nvPr/>
            </p:nvSpPr>
            <p:spPr bwMode="auto">
              <a:xfrm>
                <a:off x="1238913" y="3189808"/>
                <a:ext cx="450127" cy="405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1" name="AutoShape 27"/>
              <p:cNvCxnSpPr>
                <a:cxnSpLocks noChangeShapeType="1"/>
              </p:cNvCxnSpPr>
              <p:nvPr/>
            </p:nvCxnSpPr>
            <p:spPr bwMode="auto">
              <a:xfrm>
                <a:off x="2854195" y="3700196"/>
                <a:ext cx="1035" cy="285217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2" name="Text Box 28"/>
              <p:cNvSpPr txBox="1">
                <a:spLocks noChangeArrowheads="1"/>
              </p:cNvSpPr>
              <p:nvPr/>
            </p:nvSpPr>
            <p:spPr bwMode="auto">
              <a:xfrm>
                <a:off x="2620336" y="3189808"/>
                <a:ext cx="450127" cy="405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3" name="AutoShape 29"/>
              <p:cNvCxnSpPr>
                <a:cxnSpLocks noChangeShapeType="1"/>
              </p:cNvCxnSpPr>
              <p:nvPr/>
            </p:nvCxnSpPr>
            <p:spPr bwMode="auto">
              <a:xfrm>
                <a:off x="4188018" y="3730219"/>
                <a:ext cx="1035" cy="285217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4" name="Text Box 30"/>
              <p:cNvSpPr txBox="1">
                <a:spLocks noChangeArrowheads="1"/>
              </p:cNvSpPr>
              <p:nvPr/>
            </p:nvSpPr>
            <p:spPr bwMode="auto">
              <a:xfrm>
                <a:off x="3954159" y="3219831"/>
                <a:ext cx="450127" cy="405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" name="AutoShape 31"/>
              <p:cNvCxnSpPr>
                <a:cxnSpLocks noChangeShapeType="1"/>
              </p:cNvCxnSpPr>
              <p:nvPr/>
            </p:nvCxnSpPr>
            <p:spPr bwMode="auto">
              <a:xfrm>
                <a:off x="5570476" y="3700196"/>
                <a:ext cx="1035" cy="285217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6" name="Text Box 32"/>
              <p:cNvSpPr txBox="1">
                <a:spLocks noChangeArrowheads="1"/>
              </p:cNvSpPr>
              <p:nvPr/>
            </p:nvSpPr>
            <p:spPr bwMode="auto">
              <a:xfrm>
                <a:off x="5305574" y="3219831"/>
                <a:ext cx="450127" cy="405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7" name="AutoShape 33"/>
              <p:cNvCxnSpPr>
                <a:cxnSpLocks noChangeShapeType="1"/>
              </p:cNvCxnSpPr>
              <p:nvPr/>
            </p:nvCxnSpPr>
            <p:spPr bwMode="auto">
              <a:xfrm>
                <a:off x="6810135" y="3715207"/>
                <a:ext cx="1035" cy="285217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8" name="Text Box 34"/>
              <p:cNvSpPr txBox="1">
                <a:spLocks noChangeArrowheads="1"/>
              </p:cNvSpPr>
              <p:nvPr/>
            </p:nvSpPr>
            <p:spPr bwMode="auto">
              <a:xfrm>
                <a:off x="6545233" y="3204820"/>
                <a:ext cx="450127" cy="405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9" name="AutoShape 35"/>
              <p:cNvCxnSpPr>
                <a:cxnSpLocks noChangeShapeType="1"/>
              </p:cNvCxnSpPr>
              <p:nvPr/>
            </p:nvCxnSpPr>
            <p:spPr bwMode="auto">
              <a:xfrm>
                <a:off x="8147063" y="3730219"/>
                <a:ext cx="1035" cy="285217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10" name="Text Box 36"/>
              <p:cNvSpPr txBox="1">
                <a:spLocks noChangeArrowheads="1"/>
              </p:cNvSpPr>
              <p:nvPr/>
            </p:nvSpPr>
            <p:spPr bwMode="auto">
              <a:xfrm>
                <a:off x="7882161" y="3219831"/>
                <a:ext cx="450127" cy="405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Text Box 37"/>
              <p:cNvSpPr txBox="1">
                <a:spLocks noChangeArrowheads="1"/>
              </p:cNvSpPr>
              <p:nvPr/>
            </p:nvSpPr>
            <p:spPr bwMode="auto">
              <a:xfrm>
                <a:off x="1037132" y="4060469"/>
                <a:ext cx="915775" cy="4053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Text Box 38"/>
              <p:cNvSpPr txBox="1">
                <a:spLocks noChangeArrowheads="1"/>
              </p:cNvSpPr>
              <p:nvPr/>
            </p:nvSpPr>
            <p:spPr bwMode="auto">
              <a:xfrm>
                <a:off x="2356468" y="4060469"/>
                <a:ext cx="993383" cy="405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Text Box 39"/>
              <p:cNvSpPr txBox="1">
                <a:spLocks noChangeArrowheads="1"/>
              </p:cNvSpPr>
              <p:nvPr/>
            </p:nvSpPr>
            <p:spPr bwMode="auto">
              <a:xfrm>
                <a:off x="3660284" y="4090492"/>
                <a:ext cx="1055469" cy="405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Text Box 40"/>
              <p:cNvSpPr txBox="1">
                <a:spLocks noChangeArrowheads="1"/>
              </p:cNvSpPr>
              <p:nvPr/>
            </p:nvSpPr>
            <p:spPr bwMode="auto">
              <a:xfrm>
                <a:off x="5057228" y="4090492"/>
                <a:ext cx="1024426" cy="405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Text Box 41"/>
              <p:cNvSpPr txBox="1">
                <a:spLocks noChangeArrowheads="1"/>
              </p:cNvSpPr>
              <p:nvPr/>
            </p:nvSpPr>
            <p:spPr bwMode="auto">
              <a:xfrm>
                <a:off x="6314479" y="4075481"/>
                <a:ext cx="1008905" cy="405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Text Box 42"/>
              <p:cNvSpPr txBox="1">
                <a:spLocks noChangeArrowheads="1"/>
              </p:cNvSpPr>
              <p:nvPr/>
            </p:nvSpPr>
            <p:spPr bwMode="auto">
              <a:xfrm>
                <a:off x="7602772" y="4090492"/>
                <a:ext cx="1070991" cy="405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8" name="Text Box 43"/>
            <p:cNvSpPr txBox="1">
              <a:spLocks noChangeArrowheads="1"/>
            </p:cNvSpPr>
            <p:nvPr/>
          </p:nvSpPr>
          <p:spPr bwMode="auto">
            <a:xfrm>
              <a:off x="76200" y="3895344"/>
              <a:ext cx="2286000" cy="495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VAN</a:t>
              </a:r>
              <a:r>
                <a:rPr kumimoji="0" lang="fr-FR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= 229,55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9" name="Connecteur droit avec flèche 118"/>
            <p:cNvCxnSpPr>
              <a:stCxn id="118" idx="3"/>
            </p:cNvCxnSpPr>
            <p:nvPr/>
          </p:nvCxnSpPr>
          <p:spPr>
            <a:xfrm>
              <a:off x="2362200" y="4143032"/>
              <a:ext cx="407000" cy="322745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avec flèche 119"/>
            <p:cNvCxnSpPr>
              <a:stCxn id="118" idx="3"/>
            </p:cNvCxnSpPr>
            <p:nvPr/>
          </p:nvCxnSpPr>
          <p:spPr>
            <a:xfrm>
              <a:off x="2362200" y="4143032"/>
              <a:ext cx="1740823" cy="352768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eur droit avec flèche 120"/>
            <p:cNvCxnSpPr>
              <a:stCxn id="118" idx="3"/>
            </p:cNvCxnSpPr>
            <p:nvPr/>
          </p:nvCxnSpPr>
          <p:spPr>
            <a:xfrm>
              <a:off x="2362200" y="4143032"/>
              <a:ext cx="3092238" cy="352768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eur droit avec flèche 121"/>
            <p:cNvCxnSpPr>
              <a:stCxn id="118" idx="3"/>
            </p:cNvCxnSpPr>
            <p:nvPr/>
          </p:nvCxnSpPr>
          <p:spPr>
            <a:xfrm>
              <a:off x="2362200" y="4143032"/>
              <a:ext cx="4331897" cy="337757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avec flèche 122"/>
            <p:cNvCxnSpPr>
              <a:stCxn id="118" idx="3"/>
            </p:cNvCxnSpPr>
            <p:nvPr/>
          </p:nvCxnSpPr>
          <p:spPr>
            <a:xfrm>
              <a:off x="2362200" y="4143032"/>
              <a:ext cx="5715000" cy="257137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52400"/>
            <a:ext cx="556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إعادة </a:t>
            </a:r>
            <a:r>
              <a:rPr lang="ar-JO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استثمار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التدفقات</a:t>
            </a:r>
            <a:r>
              <a:rPr lang="ar-JO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بمعدل 10%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2590800" y="609600"/>
            <a:ext cx="6086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حساب </a:t>
            </a:r>
            <a:r>
              <a:rPr lang="ar-JO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القيمة الحالية الصافية الإجمالية للمشروع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fr-FR" sz="2800" dirty="0"/>
          </a:p>
        </p:txBody>
      </p:sp>
      <p:grpSp>
        <p:nvGrpSpPr>
          <p:cNvPr id="154" name="Groupe 153"/>
          <p:cNvGrpSpPr/>
          <p:nvPr/>
        </p:nvGrpSpPr>
        <p:grpSpPr>
          <a:xfrm>
            <a:off x="-1" y="1150123"/>
            <a:ext cx="9296401" cy="5416543"/>
            <a:chOff x="-1" y="693266"/>
            <a:chExt cx="9296401" cy="5416543"/>
          </a:xfrm>
        </p:grpSpPr>
        <p:grpSp>
          <p:nvGrpSpPr>
            <p:cNvPr id="149" name="Groupe 148"/>
            <p:cNvGrpSpPr/>
            <p:nvPr/>
          </p:nvGrpSpPr>
          <p:grpSpPr>
            <a:xfrm>
              <a:off x="-1" y="693266"/>
              <a:ext cx="9296401" cy="5416543"/>
              <a:chOff x="-1" y="693266"/>
              <a:chExt cx="9296401" cy="5416543"/>
            </a:xfrm>
          </p:grpSpPr>
          <p:grpSp>
            <p:nvGrpSpPr>
              <p:cNvPr id="123" name="Groupe 122"/>
              <p:cNvGrpSpPr/>
              <p:nvPr/>
            </p:nvGrpSpPr>
            <p:grpSpPr>
              <a:xfrm>
                <a:off x="-1" y="693266"/>
                <a:ext cx="9296400" cy="5416543"/>
                <a:chOff x="-1" y="693266"/>
                <a:chExt cx="9296400" cy="5416543"/>
              </a:xfrm>
            </p:grpSpPr>
            <p:grpSp>
              <p:nvGrpSpPr>
                <p:cNvPr id="57346" name="Group 2"/>
                <p:cNvGrpSpPr>
                  <a:grpSpLocks/>
                </p:cNvGrpSpPr>
                <p:nvPr/>
              </p:nvGrpSpPr>
              <p:grpSpPr bwMode="auto">
                <a:xfrm>
                  <a:off x="-1" y="693266"/>
                  <a:ext cx="9296400" cy="5416543"/>
                  <a:chOff x="750" y="10253"/>
                  <a:chExt cx="10431" cy="6034"/>
                </a:xfrm>
              </p:grpSpPr>
              <p:cxnSp>
                <p:nvCxnSpPr>
                  <p:cNvPr id="57347" name="AutoShape 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86" y="14574"/>
                    <a:ext cx="1454" cy="2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ffectLst/>
                </p:spPr>
              </p:cxnSp>
              <p:grpSp>
                <p:nvGrpSpPr>
                  <p:cNvPr id="57348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750" y="10253"/>
                    <a:ext cx="10431" cy="6034"/>
                    <a:chOff x="750" y="8949"/>
                    <a:chExt cx="10431" cy="6034"/>
                  </a:xfrm>
                </p:grpSpPr>
                <p:cxnSp>
                  <p:nvCxnSpPr>
                    <p:cNvPr id="57349" name="AutoShape 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19" y="10154"/>
                      <a:ext cx="8580" cy="0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  <p:sp>
                  <p:nvSpPr>
                    <p:cNvPr id="57350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6" y="9581"/>
                      <a:ext cx="405" cy="45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1" name="Text Box 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17" y="9596"/>
                      <a:ext cx="405" cy="45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2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57" y="9581"/>
                      <a:ext cx="405" cy="45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3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25" y="9566"/>
                      <a:ext cx="405" cy="45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4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74" y="9581"/>
                      <a:ext cx="405" cy="45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5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8" y="10230"/>
                      <a:ext cx="983" cy="45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135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6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86" y="10215"/>
                      <a:ext cx="932" cy="45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160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7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9" y="10215"/>
                      <a:ext cx="933" cy="45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200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8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051" y="10215"/>
                      <a:ext cx="914" cy="45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255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9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3" y="10215"/>
                      <a:ext cx="1026" cy="45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600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57360" name="AutoShape 1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631" y="11202"/>
                      <a:ext cx="5216" cy="31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57361" name="AutoShape 17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3914" y="11827"/>
                      <a:ext cx="3932" cy="0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57362" name="AutoShape 1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111" y="12591"/>
                      <a:ext cx="2736" cy="2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57363" name="AutoShape 19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2337" y="10900"/>
                      <a:ext cx="579" cy="10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57364" name="AutoShape 20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3343" y="11254"/>
                      <a:ext cx="1143" cy="2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57365" name="AutoShape 2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360" y="14373"/>
                      <a:ext cx="2085" cy="0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57366" name="AutoShape 22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5143" y="11997"/>
                      <a:ext cx="2547" cy="2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57367" name="AutoShape 23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4216" y="11657"/>
                      <a:ext cx="1867" cy="1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57368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846" y="10953"/>
                      <a:ext cx="3335" cy="45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135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(1.</a:t>
                      </a: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fr-FR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5-1 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=197,65</a:t>
                      </a:r>
                      <a:endParaRPr kumimoji="0" lang="fr-F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69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847" y="11572"/>
                      <a:ext cx="3334" cy="45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160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(1.</a:t>
                      </a: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fr-FR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5-2 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=212,96</a:t>
                      </a:r>
                      <a:endParaRPr kumimoji="0" lang="fr-F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0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847" y="12930"/>
                      <a:ext cx="3334" cy="509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255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(1.</a:t>
                      </a: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ar-DZ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fr-FR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ar-DZ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fr-FR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=280,5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1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847" y="13694"/>
                      <a:ext cx="3334" cy="594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325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(1.</a:t>
                      </a: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ar-DZ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fr-FR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ar-DZ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</a:t>
                      </a: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325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2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06" y="14458"/>
                      <a:ext cx="2490" cy="45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fr-FR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 = 1258,11 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3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0" y="13034"/>
                      <a:ext cx="1624" cy="576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1258,11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4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21" y="13610"/>
                      <a:ext cx="1163" cy="486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1.08</a:t>
                      </a:r>
                      <a:r>
                        <a:rPr kumimoji="0" lang="fr-FR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57375" name="AutoShape 3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50" y="13610"/>
                      <a:ext cx="1368" cy="2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57376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60" y="13355"/>
                      <a:ext cx="1026" cy="509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600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7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0" y="14363"/>
                      <a:ext cx="3078" cy="620"/>
                    </a:xfrm>
                    <a:prstGeom prst="rect">
                      <a:avLst/>
                    </a:prstGeom>
                    <a:noFill/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VANG</a:t>
                      </a:r>
                      <a:r>
                        <a:rPr kumimoji="0" lang="fr-FR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 256,24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8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98" y="14373"/>
                      <a:ext cx="2822" cy="595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خصم بمعدل 08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%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9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28" y="8949"/>
                      <a:ext cx="3848" cy="490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381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إعادة استثمار بمعدل 10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%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57380" name="AutoShape 3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646" y="9196"/>
                      <a:ext cx="1739" cy="0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57381" name="AutoShape 3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631" y="9196"/>
                      <a:ext cx="1200" cy="1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57382" name="AutoShape 38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8265" y="12360"/>
                      <a:ext cx="0" cy="105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FFFFFF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57384" name="AutoShape 40"/>
                    <p:cNvCxnSpPr>
                      <a:cxnSpLocks noChangeShapeType="1"/>
                    </p:cNvCxnSpPr>
                    <p:nvPr/>
                  </p:nvCxnSpPr>
                  <p:spPr bwMode="auto">
                    <a:xfrm rot="10800000">
                      <a:off x="3828" y="14713"/>
                      <a:ext cx="920" cy="2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</p:grpSp>
            </p:grpSp>
            <p:sp>
              <p:nvSpPr>
                <p:cNvPr id="12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989943" y="1267685"/>
                  <a:ext cx="360947" cy="403952"/>
                </a:xfrm>
                <a:prstGeom prst="rect">
                  <a:avLst/>
                </a:prstGeom>
                <a:noFill/>
                <a:ln w="381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5</a:t>
                  </a:r>
                  <a:endParaRPr kumimoji="0" lang="fr-FR" sz="4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791200" y="1836727"/>
                  <a:ext cx="814582" cy="403952"/>
                </a:xfrm>
                <a:prstGeom prst="rect">
                  <a:avLst/>
                </a:prstGeom>
                <a:noFill/>
                <a:ln w="381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325</a:t>
                  </a:r>
                  <a:endParaRPr kumimoji="0" lang="fr-FR" sz="4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38" name="AutoShape 3"/>
              <p:cNvCxnSpPr>
                <a:cxnSpLocks noChangeShapeType="1"/>
              </p:cNvCxnSpPr>
              <p:nvPr/>
            </p:nvCxnSpPr>
            <p:spPr bwMode="auto">
              <a:xfrm>
                <a:off x="6019800" y="5181600"/>
                <a:ext cx="304006" cy="796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39" name="AutoShape 2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572797" y="3733007"/>
                <a:ext cx="2895599" cy="1588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48" name="Text Box 26"/>
              <p:cNvSpPr txBox="1">
                <a:spLocks noChangeArrowheads="1"/>
              </p:cNvSpPr>
              <p:nvPr/>
            </p:nvSpPr>
            <p:spPr bwMode="auto">
              <a:xfrm>
                <a:off x="6324600" y="3657600"/>
                <a:ext cx="2971800" cy="457200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200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(1.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10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)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5-</a:t>
                </a:r>
                <a:r>
                  <a:rPr kumimoji="0" lang="ar-DZ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=242</a:t>
                </a:r>
                <a:endParaRPr kumimoji="0" lang="fr-FR" sz="4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52" name="AutoShape 37"/>
            <p:cNvCxnSpPr>
              <a:cxnSpLocks noChangeShapeType="1"/>
            </p:cNvCxnSpPr>
            <p:nvPr/>
          </p:nvCxnSpPr>
          <p:spPr bwMode="auto">
            <a:xfrm>
              <a:off x="5867400" y="5867400"/>
              <a:ext cx="1069474" cy="89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304800"/>
            <a:ext cx="6821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القيمة المكتسبة من إعادة استثمار التدفقات بمعدل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%:</a:t>
            </a:r>
            <a:endParaRPr lang="fr-F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8382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fr-FR" sz="26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135(1.10)</a:t>
            </a:r>
            <a:r>
              <a:rPr kumimoji="0" lang="fr-FR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+ 160(1.10)</a:t>
            </a:r>
            <a:r>
              <a:rPr kumimoji="0" lang="fr-FR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+ 200(1.10)</a:t>
            </a:r>
            <a:r>
              <a:rPr kumimoji="0" lang="fr-FR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+ 255(1.1</a:t>
            </a:r>
            <a:r>
              <a:rPr kumimoji="0" lang="ar-DZ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fr-FR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+ 325(1.1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ar-DZ" sz="2600" b="1" baseline="30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fr-FR" sz="2600" b="1" baseline="30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ar-DZ" sz="2600" b="1" i="0" u="none" strike="noStrike" cap="none" normalizeH="0" baseline="3000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800" b="1" baseline="30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1258,11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457199" y="3048000"/>
            <a:ext cx="83820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نلاحظ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ارتفاع القيمة الحالية الإجمالية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لأنها تتضمن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القيمة الحالية العادية، والقيمة الحالية </a:t>
            </a:r>
            <a:r>
              <a:rPr lang="ar-DZ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الناتجة عن إعادة استثمار التدفقات بـ 10%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457456" y="1981200"/>
            <a:ext cx="8534144" cy="970124"/>
            <a:chOff x="457456" y="2500678"/>
            <a:chExt cx="8534144" cy="970124"/>
          </a:xfrm>
        </p:grpSpPr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4329115" y="2500678"/>
              <a:ext cx="4662485" cy="956202"/>
              <a:chOff x="756" y="13844"/>
              <a:chExt cx="3932" cy="1098"/>
            </a:xfrm>
          </p:grpSpPr>
          <p:sp>
            <p:nvSpPr>
              <p:cNvPr id="24579" name="Text Box 3"/>
              <p:cNvSpPr txBox="1">
                <a:spLocks noChangeArrowheads="1"/>
              </p:cNvSpPr>
              <p:nvPr/>
            </p:nvSpPr>
            <p:spPr bwMode="auto">
              <a:xfrm>
                <a:off x="756" y="14171"/>
                <a:ext cx="1301" cy="525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VANG</a:t>
                </a:r>
                <a:r>
                  <a:rPr kumimoji="0" lang="fr-FR" sz="24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= </a:t>
                </a:r>
              </a:p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4580" name="AutoShape 4"/>
              <p:cNvCxnSpPr>
                <a:cxnSpLocks noChangeShapeType="1"/>
              </p:cNvCxnSpPr>
              <p:nvPr/>
            </p:nvCxnSpPr>
            <p:spPr bwMode="auto">
              <a:xfrm>
                <a:off x="2040" y="14431"/>
                <a:ext cx="978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24581" name="Text Box 5"/>
              <p:cNvSpPr txBox="1">
                <a:spLocks noChangeArrowheads="1"/>
              </p:cNvSpPr>
              <p:nvPr/>
            </p:nvSpPr>
            <p:spPr bwMode="auto">
              <a:xfrm>
                <a:off x="2084" y="13844"/>
                <a:ext cx="977" cy="525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1258,11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582" name="Text Box 6"/>
              <p:cNvSpPr txBox="1">
                <a:spLocks noChangeArrowheads="1"/>
              </p:cNvSpPr>
              <p:nvPr/>
            </p:nvSpPr>
            <p:spPr bwMode="auto">
              <a:xfrm>
                <a:off x="2215" y="14477"/>
                <a:ext cx="723" cy="465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1.08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583" name="Text Box 7"/>
              <p:cNvSpPr txBox="1">
                <a:spLocks noChangeArrowheads="1"/>
              </p:cNvSpPr>
              <p:nvPr/>
            </p:nvSpPr>
            <p:spPr bwMode="auto">
              <a:xfrm>
                <a:off x="3084" y="14144"/>
                <a:ext cx="1604" cy="525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-600= 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256,24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" name="Group 2"/>
            <p:cNvGrpSpPr>
              <a:grpSpLocks/>
            </p:cNvGrpSpPr>
            <p:nvPr/>
          </p:nvGrpSpPr>
          <p:grpSpPr bwMode="auto">
            <a:xfrm>
              <a:off x="457456" y="2514600"/>
              <a:ext cx="3097256" cy="956202"/>
              <a:chOff x="949" y="13844"/>
              <a:chExt cx="2612" cy="1098"/>
            </a:xfrm>
          </p:grpSpPr>
          <p:sp>
            <p:nvSpPr>
              <p:cNvPr id="14" name="Text Box 3"/>
              <p:cNvSpPr txBox="1">
                <a:spLocks noChangeArrowheads="1"/>
              </p:cNvSpPr>
              <p:nvPr/>
            </p:nvSpPr>
            <p:spPr bwMode="auto">
              <a:xfrm>
                <a:off x="949" y="14171"/>
                <a:ext cx="1108" cy="525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VANG = </a:t>
                </a:r>
              </a:p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" name="AutoShape 4"/>
              <p:cNvCxnSpPr>
                <a:cxnSpLocks noChangeShapeType="1"/>
              </p:cNvCxnSpPr>
              <p:nvPr/>
            </p:nvCxnSpPr>
            <p:spPr bwMode="auto">
              <a:xfrm>
                <a:off x="2040" y="14431"/>
                <a:ext cx="978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6" name="Text Box 5"/>
              <p:cNvSpPr txBox="1">
                <a:spLocks noChangeArrowheads="1"/>
              </p:cNvSpPr>
              <p:nvPr/>
            </p:nvSpPr>
            <p:spPr bwMode="auto">
              <a:xfrm>
                <a:off x="2363" y="13844"/>
                <a:ext cx="407" cy="525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V</a:t>
                </a:r>
                <a:r>
                  <a:rPr lang="fr-FR" sz="2400" b="1" baseline="-30000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6"/>
              <p:cNvSpPr txBox="1">
                <a:spLocks noChangeArrowheads="1"/>
              </p:cNvSpPr>
              <p:nvPr/>
            </p:nvSpPr>
            <p:spPr bwMode="auto">
              <a:xfrm>
                <a:off x="2170" y="14477"/>
                <a:ext cx="768" cy="465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(1+i)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n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 Box 7"/>
              <p:cNvSpPr txBox="1">
                <a:spLocks noChangeArrowheads="1"/>
              </p:cNvSpPr>
              <p:nvPr/>
            </p:nvSpPr>
            <p:spPr bwMode="auto">
              <a:xfrm>
                <a:off x="3061" y="14144"/>
                <a:ext cx="500" cy="525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-I</a:t>
                </a:r>
                <a:r>
                  <a:rPr kumimoji="0" lang="fr-FR" sz="2400" b="1" i="0" u="none" strike="noStrike" cap="none" normalizeH="0" baseline="-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9" name="Flèche droite 18"/>
            <p:cNvSpPr/>
            <p:nvPr/>
          </p:nvSpPr>
          <p:spPr>
            <a:xfrm>
              <a:off x="3810000" y="2895600"/>
              <a:ext cx="304800" cy="2286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4757393" y="1524000"/>
            <a:ext cx="3996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القيمة  الحالية الصافية الإجمالية:</a:t>
            </a:r>
            <a:endParaRPr lang="fr-FR" sz="2800" dirty="0"/>
          </a:p>
        </p:txBody>
      </p:sp>
      <p:sp>
        <p:nvSpPr>
          <p:cNvPr id="22" name="Rectangle 21"/>
          <p:cNvSpPr/>
          <p:nvPr/>
        </p:nvSpPr>
        <p:spPr>
          <a:xfrm>
            <a:off x="4164971" y="4038600"/>
            <a:ext cx="4556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معدل العائد الداخلي الإجمالي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TIRG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fr-FR" sz="2800" dirty="0"/>
          </a:p>
        </p:txBody>
      </p:sp>
      <p:grpSp>
        <p:nvGrpSpPr>
          <p:cNvPr id="58" name="Groupe 57"/>
          <p:cNvGrpSpPr/>
          <p:nvPr/>
        </p:nvGrpSpPr>
        <p:grpSpPr>
          <a:xfrm>
            <a:off x="76200" y="4495800"/>
            <a:ext cx="6400800" cy="942115"/>
            <a:chOff x="76200" y="4495800"/>
            <a:chExt cx="6400800" cy="942115"/>
          </a:xfrm>
        </p:grpSpPr>
        <p:grpSp>
          <p:nvGrpSpPr>
            <p:cNvPr id="44" name="Groupe 43"/>
            <p:cNvGrpSpPr/>
            <p:nvPr/>
          </p:nvGrpSpPr>
          <p:grpSpPr>
            <a:xfrm>
              <a:off x="76200" y="4495800"/>
              <a:ext cx="6400800" cy="942115"/>
              <a:chOff x="76200" y="5043055"/>
              <a:chExt cx="6400800" cy="942115"/>
            </a:xfrm>
          </p:grpSpPr>
          <p:grpSp>
            <p:nvGrpSpPr>
              <p:cNvPr id="42" name="Groupe 41"/>
              <p:cNvGrpSpPr/>
              <p:nvPr/>
            </p:nvGrpSpPr>
            <p:grpSpPr>
              <a:xfrm>
                <a:off x="76200" y="5317867"/>
                <a:ext cx="3200400" cy="473333"/>
                <a:chOff x="457200" y="5105400"/>
                <a:chExt cx="3200400" cy="473333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457200" y="5105400"/>
                  <a:ext cx="130279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sz="24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i= TIRG</a:t>
                  </a:r>
                  <a:endParaRPr lang="fr-FR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199765" y="5117068"/>
                  <a:ext cx="145783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sz="24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VANG= 0</a:t>
                  </a:r>
                  <a:endParaRPr lang="fr-FR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" name="Flèche droite 24"/>
                <p:cNvSpPr/>
                <p:nvPr/>
              </p:nvSpPr>
              <p:spPr>
                <a:xfrm>
                  <a:off x="1828800" y="5257800"/>
                  <a:ext cx="304800" cy="228600"/>
                </a:xfrm>
                <a:prstGeom prst="rightArrow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3" name="Groupe 42"/>
              <p:cNvGrpSpPr/>
              <p:nvPr/>
            </p:nvGrpSpPr>
            <p:grpSpPr>
              <a:xfrm>
                <a:off x="3791928" y="5043055"/>
                <a:ext cx="2685072" cy="942115"/>
                <a:chOff x="3791928" y="5043055"/>
                <a:chExt cx="2685072" cy="942115"/>
              </a:xfrm>
            </p:grpSpPr>
            <p:cxnSp>
              <p:nvCxnSpPr>
                <p:cNvPr id="30" name="Connecteur droit 29"/>
                <p:cNvCxnSpPr/>
                <p:nvPr/>
              </p:nvCxnSpPr>
              <p:spPr>
                <a:xfrm>
                  <a:off x="5271655" y="5500260"/>
                  <a:ext cx="533400" cy="1588"/>
                </a:xfrm>
                <a:prstGeom prst="line">
                  <a:avLst/>
                </a:prstGeom>
                <a:ln w="317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" name="Groupe 40"/>
                <p:cNvGrpSpPr/>
                <p:nvPr/>
              </p:nvGrpSpPr>
              <p:grpSpPr>
                <a:xfrm>
                  <a:off x="3791928" y="5043055"/>
                  <a:ext cx="2685072" cy="942115"/>
                  <a:chOff x="3791928" y="4849085"/>
                  <a:chExt cx="2685072" cy="942115"/>
                </a:xfrm>
              </p:grpSpPr>
              <p:sp>
                <p:nvSpPr>
                  <p:cNvPr id="26" name="Rectangle 25"/>
                  <p:cNvSpPr/>
                  <p:nvPr/>
                </p:nvSpPr>
                <p:spPr>
                  <a:xfrm>
                    <a:off x="3791928" y="5105400"/>
                    <a:ext cx="1223412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fr-FR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TIRG= </a:t>
                    </a:r>
                    <a:endParaRPr lang="fr-FR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5233201" y="4849085"/>
                    <a:ext cx="48179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V</a:t>
                    </a:r>
                    <a:r>
                      <a:rPr lang="fr-FR" sz="2400" b="1" baseline="-300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a</a:t>
                    </a:r>
                    <a:endParaRPr lang="fr-FR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24022" y="5382485"/>
                    <a:ext cx="467178" cy="381000"/>
                  </a:xfrm>
                  <a:prstGeom prst="rect">
                    <a:avLst/>
                  </a:prstGeom>
                  <a:noFill/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I</a:t>
                    </a:r>
                    <a:r>
                      <a:rPr kumimoji="0" lang="fr-FR" sz="2400" b="1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0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38" name="Groupe 37"/>
                  <p:cNvGrpSpPr/>
                  <p:nvPr/>
                </p:nvGrpSpPr>
                <p:grpSpPr>
                  <a:xfrm>
                    <a:off x="5029200" y="4876800"/>
                    <a:ext cx="824345" cy="914400"/>
                    <a:chOff x="5029200" y="4876800"/>
                    <a:chExt cx="824345" cy="914400"/>
                  </a:xfrm>
                </p:grpSpPr>
                <p:cxnSp>
                  <p:nvCxnSpPr>
                    <p:cNvPr id="32" name="Connecteur droit 31"/>
                    <p:cNvCxnSpPr/>
                    <p:nvPr/>
                  </p:nvCxnSpPr>
                  <p:spPr>
                    <a:xfrm rot="5400000">
                      <a:off x="4748645" y="5219700"/>
                      <a:ext cx="914400" cy="228600"/>
                    </a:xfrm>
                    <a:prstGeom prst="line">
                      <a:avLst/>
                    </a:prstGeom>
                    <a:ln w="381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Connecteur droit 33"/>
                    <p:cNvCxnSpPr/>
                    <p:nvPr/>
                  </p:nvCxnSpPr>
                  <p:spPr>
                    <a:xfrm>
                      <a:off x="5320145" y="4876800"/>
                      <a:ext cx="533400" cy="1588"/>
                    </a:xfrm>
                    <a:prstGeom prst="line">
                      <a:avLst/>
                    </a:prstGeom>
                    <a:ln w="381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Connecteur droit 35"/>
                    <p:cNvCxnSpPr/>
                    <p:nvPr/>
                  </p:nvCxnSpPr>
                  <p:spPr>
                    <a:xfrm rot="16200000" flipV="1">
                      <a:off x="4991100" y="5676900"/>
                      <a:ext cx="152400" cy="76200"/>
                    </a:xfrm>
                    <a:prstGeom prst="line">
                      <a:avLst/>
                    </a:prstGeom>
                    <a:ln w="381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9" name="Rectangle 38"/>
                  <p:cNvSpPr/>
                  <p:nvPr/>
                </p:nvSpPr>
                <p:spPr>
                  <a:xfrm>
                    <a:off x="4800600" y="5327075"/>
                    <a:ext cx="239866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fr-FR" sz="2400" b="1" baseline="300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n</a:t>
                    </a:r>
                    <a:endParaRPr lang="fr-FR" sz="2400" dirty="0"/>
                  </a:p>
                </p:txBody>
              </p:sp>
              <p:sp>
                <p:nvSpPr>
                  <p:cNvPr id="4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67400" y="5049980"/>
                    <a:ext cx="609600" cy="457200"/>
                  </a:xfrm>
                  <a:prstGeom prst="rect">
                    <a:avLst/>
                  </a:prstGeom>
                  <a:noFill/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- 1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sp>
          <p:nvSpPr>
            <p:cNvPr id="57" name="Flèche droite 56"/>
            <p:cNvSpPr/>
            <p:nvPr/>
          </p:nvSpPr>
          <p:spPr>
            <a:xfrm>
              <a:off x="3429000" y="4876800"/>
              <a:ext cx="304800" cy="2286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3463635" y="5461145"/>
            <a:ext cx="5590310" cy="939655"/>
            <a:chOff x="3463635" y="5461145"/>
            <a:chExt cx="5590310" cy="939655"/>
          </a:xfrm>
        </p:grpSpPr>
        <p:grpSp>
          <p:nvGrpSpPr>
            <p:cNvPr id="61" name="Groupe 60"/>
            <p:cNvGrpSpPr/>
            <p:nvPr/>
          </p:nvGrpSpPr>
          <p:grpSpPr>
            <a:xfrm>
              <a:off x="3713015" y="5461145"/>
              <a:ext cx="5340930" cy="939655"/>
              <a:chOff x="3713015" y="5461145"/>
              <a:chExt cx="5340930" cy="939655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385601" y="5461145"/>
                <a:ext cx="131999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1258.11</a:t>
                </a:r>
                <a:endParaRPr lang="fr-FR" sz="24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60" name="Groupe 59"/>
              <p:cNvGrpSpPr/>
              <p:nvPr/>
            </p:nvGrpSpPr>
            <p:grpSpPr>
              <a:xfrm>
                <a:off x="3713015" y="5486400"/>
                <a:ext cx="5340930" cy="914400"/>
                <a:chOff x="3789215" y="5486400"/>
                <a:chExt cx="5340930" cy="914400"/>
              </a:xfrm>
            </p:grpSpPr>
            <p:cxnSp>
              <p:nvCxnSpPr>
                <p:cNvPr id="51" name="Connecteur droit 50"/>
                <p:cNvCxnSpPr/>
                <p:nvPr/>
              </p:nvCxnSpPr>
              <p:spPr>
                <a:xfrm rot="5400000">
                  <a:off x="4824845" y="5829300"/>
                  <a:ext cx="914400" cy="22860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upe 58"/>
                <p:cNvGrpSpPr/>
                <p:nvPr/>
              </p:nvGrpSpPr>
              <p:grpSpPr>
                <a:xfrm>
                  <a:off x="3789215" y="5486400"/>
                  <a:ext cx="5340930" cy="914400"/>
                  <a:chOff x="3789215" y="5486400"/>
                  <a:chExt cx="5340930" cy="914400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3789215" y="5717460"/>
                    <a:ext cx="128154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fr-FR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TIRG</a:t>
                    </a:r>
                    <a:r>
                      <a:rPr lang="fr-FR" sz="2400" b="1" baseline="-250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A</a:t>
                    </a:r>
                    <a:r>
                      <a:rPr lang="fr-FR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= </a:t>
                    </a:r>
                    <a:endParaRPr lang="fr-FR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24054" y="5952985"/>
                    <a:ext cx="1052945" cy="381000"/>
                  </a:xfrm>
                  <a:prstGeom prst="rect">
                    <a:avLst/>
                  </a:prstGeom>
                  <a:noFill/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600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48" name="Connecteur droit 47"/>
                  <p:cNvCxnSpPr/>
                  <p:nvPr/>
                </p:nvCxnSpPr>
                <p:spPr>
                  <a:xfrm flipV="1">
                    <a:off x="5389420" y="5486400"/>
                    <a:ext cx="1163780" cy="13855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Rectangle 48"/>
                  <p:cNvSpPr/>
                  <p:nvPr/>
                </p:nvSpPr>
                <p:spPr>
                  <a:xfrm>
                    <a:off x="4953000" y="5939135"/>
                    <a:ext cx="239866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fr-FR" sz="2400" b="1" baseline="300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5</a:t>
                    </a:r>
                    <a:endParaRPr lang="fr-FR" sz="2400" dirty="0"/>
                  </a:p>
                </p:txBody>
              </p:sp>
              <p:sp>
                <p:nvSpPr>
                  <p:cNvPr id="5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57105" y="5662040"/>
                    <a:ext cx="2473040" cy="457200"/>
                  </a:xfrm>
                  <a:prstGeom prst="rect">
                    <a:avLst/>
                  </a:prstGeom>
                  <a:noFill/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- 1=</a:t>
                    </a:r>
                    <a:r>
                      <a:rPr kumimoji="0" lang="fr-FR" sz="2400" b="1" i="0" u="none" strike="noStrike" cap="none" normalizeH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 0.1596= </a:t>
                    </a:r>
                    <a:r>
                      <a:rPr kumimoji="0" lang="fr-FR" sz="2400" b="1" i="0" u="none" strike="noStrike" cap="none" normalizeH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16%</a:t>
                    </a:r>
                    <a:endParaRPr kumimoji="0" lang="fr-FR" sz="2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52" name="Connecteur droit 51"/>
                  <p:cNvCxnSpPr/>
                  <p:nvPr/>
                </p:nvCxnSpPr>
                <p:spPr>
                  <a:xfrm rot="16200000" flipV="1">
                    <a:off x="5067300" y="6286500"/>
                    <a:ext cx="152400" cy="76200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Connecteur droit 53"/>
                  <p:cNvCxnSpPr/>
                  <p:nvPr/>
                </p:nvCxnSpPr>
                <p:spPr>
                  <a:xfrm flipV="1">
                    <a:off x="5382490" y="5929745"/>
                    <a:ext cx="1163780" cy="13855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62" name="Flèche droite 61"/>
            <p:cNvSpPr/>
            <p:nvPr/>
          </p:nvSpPr>
          <p:spPr>
            <a:xfrm>
              <a:off x="3463635" y="5853545"/>
              <a:ext cx="304800" cy="2286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86200" y="60960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55575" algn="r"/>
              </a:tabLs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المفاضلة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بين 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" y="4343400"/>
            <a:ext cx="2177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1.38 &gt;  1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04800" y="5039541"/>
            <a:ext cx="4481008" cy="903900"/>
            <a:chOff x="6893" y="12677"/>
            <a:chExt cx="4073" cy="947"/>
          </a:xfrm>
          <a:solidFill>
            <a:schemeClr val="tx1"/>
          </a:solidFill>
        </p:grpSpPr>
        <p:sp>
          <p:nvSpPr>
            <p:cNvPr id="7" name="Zone de texte 2"/>
            <p:cNvSpPr txBox="1">
              <a:spLocks noChangeArrowheads="1"/>
            </p:cNvSpPr>
            <p:nvPr/>
          </p:nvSpPr>
          <p:spPr bwMode="auto">
            <a:xfrm>
              <a:off x="6893" y="12905"/>
              <a:ext cx="91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 </a:t>
              </a:r>
              <a:r>
                <a:rPr lang="fr-FR" sz="2800" b="1" baseline="-30000" dirty="0" smtClean="0">
                  <a:solidFill>
                    <a:schemeClr val="bg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Zone de texte 2"/>
            <p:cNvSpPr txBox="1">
              <a:spLocks noChangeArrowheads="1"/>
            </p:cNvSpPr>
            <p:nvPr/>
          </p:nvSpPr>
          <p:spPr bwMode="auto">
            <a:xfrm>
              <a:off x="7777" y="12677"/>
              <a:ext cx="1112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188,83</a:t>
              </a:r>
              <a:endPara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Zone de texte 2"/>
            <p:cNvSpPr txBox="1">
              <a:spLocks noChangeArrowheads="1"/>
            </p:cNvSpPr>
            <p:nvPr/>
          </p:nvSpPr>
          <p:spPr bwMode="auto">
            <a:xfrm>
              <a:off x="7887" y="13145"/>
              <a:ext cx="738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450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Connecteur droit 386"/>
            <p:cNvSpPr>
              <a:spLocks noChangeShapeType="1"/>
            </p:cNvSpPr>
            <p:nvPr/>
          </p:nvSpPr>
          <p:spPr bwMode="auto">
            <a:xfrm>
              <a:off x="7793" y="13145"/>
              <a:ext cx="960" cy="0"/>
            </a:xfrm>
            <a:prstGeom prst="line">
              <a:avLst/>
            </a:prstGeom>
            <a:grpFill/>
            <a:ln w="25400" algn="ctr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Zone de texte 2"/>
            <p:cNvSpPr txBox="1">
              <a:spLocks noChangeArrowheads="1"/>
            </p:cNvSpPr>
            <p:nvPr/>
          </p:nvSpPr>
          <p:spPr bwMode="auto">
            <a:xfrm>
              <a:off x="8929" y="12905"/>
              <a:ext cx="2037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+1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1,42</a:t>
              </a:r>
              <a:r>
                <a:rPr kumimoji="0" lang="fr-FR" sz="2800" b="1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&gt; 1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447800" y="1143000"/>
            <a:ext cx="723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المشروع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التكلفة الاستثمارية 450؛</a:t>
            </a:r>
            <a:endParaRPr lang="fr-FR" sz="28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العمر الاقتصادي 5 سنوات؛</a:t>
            </a:r>
          </a:p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القيمة الحالية الصافية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188,83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</a:t>
            </a:r>
            <a:endParaRPr lang="fr-FR" sz="28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rtl="1"/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معدل خصم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%. </a:t>
            </a:r>
            <a:endParaRPr lang="fr-FR" sz="2800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04800" y="2958405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معيار المقارنة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بما أن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لمشروعان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لهما نفس العمر الاقتصادي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وتكلفة استثمار مختلفة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فإن المعيار الملائم للمقارنة هو مؤشر الربحية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95600" y="5943600"/>
            <a:ext cx="5937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بما أن: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 IP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،</a:t>
            </a:r>
            <a:r>
              <a:rPr lang="ar-DZ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لذا ف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المشروع الأفضل هو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86200" y="22860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المفاضلة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بين 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المشروع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algn="r" rtl="1"/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تكلفة استثمارية 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600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 عمر اقتصادي 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سنة؛ </a:t>
            </a:r>
            <a:r>
              <a:rPr lang="ar-DZ" sz="26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ح ص 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285,08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معدل خصم 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%. </a:t>
            </a:r>
            <a:endParaRPr lang="fr-FR" sz="2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3400" y="1815405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معيار المقارنة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بما أن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لمشروعان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لهما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عمر اقتصادي مختلف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فإن المعيار الملائم للمقارنة هو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الدفعة المكافئة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838200" y="2819400"/>
            <a:ext cx="3657600" cy="1066800"/>
            <a:chOff x="1260" y="3488"/>
            <a:chExt cx="2880" cy="735"/>
          </a:xfrm>
        </p:grpSpPr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1260" y="3615"/>
              <a:ext cx="1620" cy="39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AEQ=  VAN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3105" y="3488"/>
              <a:ext cx="495" cy="36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i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2880" y="3855"/>
              <a:ext cx="1260" cy="36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1- (1+i)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-n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AutoShape 14"/>
            <p:cNvCxnSpPr>
              <a:cxnSpLocks noChangeShapeType="1"/>
            </p:cNvCxnSpPr>
            <p:nvPr/>
          </p:nvCxnSpPr>
          <p:spPr bwMode="auto">
            <a:xfrm>
              <a:off x="3000" y="3855"/>
              <a:ext cx="102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151764" y="4191000"/>
            <a:ext cx="5791836" cy="1066800"/>
            <a:chOff x="865" y="6024"/>
            <a:chExt cx="3909" cy="756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865" y="6183"/>
              <a:ext cx="1801" cy="43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AEQ </a:t>
              </a:r>
              <a:r>
                <a:rPr kumimoji="0" lang="fr-FR" sz="28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229,55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2704" y="6423"/>
              <a:ext cx="958" cy="35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1- 1,08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-5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863" y="6024"/>
              <a:ext cx="677" cy="37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0,08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AutoShape 11"/>
            <p:cNvCxnSpPr>
              <a:cxnSpLocks noChangeShapeType="1"/>
            </p:cNvCxnSpPr>
            <p:nvPr/>
          </p:nvCxnSpPr>
          <p:spPr bwMode="auto">
            <a:xfrm>
              <a:off x="2685" y="6424"/>
              <a:ext cx="108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780" y="6183"/>
              <a:ext cx="994" cy="38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 57,49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3"/>
          <p:cNvGrpSpPr>
            <a:grpSpLocks/>
          </p:cNvGrpSpPr>
          <p:nvPr/>
        </p:nvGrpSpPr>
        <p:grpSpPr bwMode="auto">
          <a:xfrm>
            <a:off x="152695" y="5410200"/>
            <a:ext cx="5562896" cy="1066018"/>
            <a:chOff x="1007" y="6894"/>
            <a:chExt cx="3767" cy="682"/>
          </a:xfrm>
        </p:grpSpPr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1007" y="6995"/>
              <a:ext cx="1703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AEQ </a:t>
              </a:r>
              <a:r>
                <a:rPr lang="fr-FR" sz="2800" b="1" baseline="-25000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C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285,08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2901" y="6894"/>
              <a:ext cx="649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0,08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747" y="7235"/>
              <a:ext cx="967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1- 1,08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-7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AutoShape 17"/>
            <p:cNvCxnSpPr>
              <a:cxnSpLocks noChangeShapeType="1"/>
            </p:cNvCxnSpPr>
            <p:nvPr/>
          </p:nvCxnSpPr>
          <p:spPr bwMode="auto">
            <a:xfrm>
              <a:off x="2805" y="7235"/>
              <a:ext cx="91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3780" y="7040"/>
              <a:ext cx="994" cy="3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 </a:t>
              </a:r>
              <a:r>
                <a:rPr lang="fr-FR" sz="28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54,75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539270" y="5903893"/>
            <a:ext cx="35285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بما أن: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AEQ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 AEQ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؛</a:t>
            </a:r>
          </a:p>
          <a:p>
            <a:pPr algn="just" rtl="1"/>
            <a:r>
              <a:rPr lang="ar-DZ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لذا ف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المشروع الأفضل هو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228723"/>
            <a:ext cx="8924925" cy="2057278"/>
            <a:chOff x="345" y="753"/>
            <a:chExt cx="8625" cy="1947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>
              <a:off x="870" y="2070"/>
              <a:ext cx="8100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1606" y="1905"/>
              <a:ext cx="1" cy="28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395" y="1395"/>
              <a:ext cx="435" cy="40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0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2956" y="1905"/>
              <a:ext cx="1" cy="28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2730" y="1395"/>
              <a:ext cx="435" cy="40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4245" y="1935"/>
              <a:ext cx="1" cy="28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4019" y="1425"/>
              <a:ext cx="435" cy="40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5581" y="1905"/>
              <a:ext cx="1" cy="28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5325" y="1425"/>
              <a:ext cx="435" cy="40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3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6779" y="1920"/>
              <a:ext cx="1" cy="28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6523" y="1410"/>
              <a:ext cx="435" cy="40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4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8071" y="1935"/>
              <a:ext cx="1" cy="28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7815" y="1425"/>
              <a:ext cx="435" cy="40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5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1200" y="2265"/>
              <a:ext cx="885" cy="40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-600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2550" y="2265"/>
              <a:ext cx="795" cy="40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135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3810" y="2295"/>
              <a:ext cx="870" cy="40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160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5175" y="2295"/>
              <a:ext cx="810" cy="40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200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6360" y="2280"/>
              <a:ext cx="870" cy="40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255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7665" y="2295"/>
              <a:ext cx="825" cy="40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325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345" y="753"/>
              <a:ext cx="2798" cy="49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VAN</a:t>
              </a:r>
              <a:r>
                <a:rPr kumimoji="0" lang="fr-FR" sz="28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= 229,55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5" name="Groupe 84"/>
          <p:cNvGrpSpPr/>
          <p:nvPr/>
        </p:nvGrpSpPr>
        <p:grpSpPr>
          <a:xfrm>
            <a:off x="152400" y="2619375"/>
            <a:ext cx="8924925" cy="1876425"/>
            <a:chOff x="152400" y="2619375"/>
            <a:chExt cx="8924925" cy="1876425"/>
          </a:xfrm>
        </p:grpSpPr>
        <p:grpSp>
          <p:nvGrpSpPr>
            <p:cNvPr id="1047" name="Group 23"/>
            <p:cNvGrpSpPr>
              <a:grpSpLocks/>
            </p:cNvGrpSpPr>
            <p:nvPr/>
          </p:nvGrpSpPr>
          <p:grpSpPr bwMode="auto">
            <a:xfrm>
              <a:off x="152400" y="2619375"/>
              <a:ext cx="8924925" cy="1876425"/>
              <a:chOff x="345" y="3045"/>
              <a:chExt cx="8625" cy="1875"/>
            </a:xfrm>
          </p:grpSpPr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>
                <a:off x="870" y="4290"/>
                <a:ext cx="8100" cy="0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>
                <a:off x="1606" y="4125"/>
                <a:ext cx="1" cy="285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0" name="Text Box 26"/>
              <p:cNvSpPr txBox="1">
                <a:spLocks noChangeArrowheads="1"/>
              </p:cNvSpPr>
              <p:nvPr/>
            </p:nvSpPr>
            <p:spPr bwMode="auto">
              <a:xfrm>
                <a:off x="1395" y="3615"/>
                <a:ext cx="4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>
                <a:off x="2956" y="4125"/>
                <a:ext cx="1" cy="285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2" name="Text Box 28"/>
              <p:cNvSpPr txBox="1">
                <a:spLocks noChangeArrowheads="1"/>
              </p:cNvSpPr>
              <p:nvPr/>
            </p:nvSpPr>
            <p:spPr bwMode="auto">
              <a:xfrm>
                <a:off x="2730" y="3615"/>
                <a:ext cx="4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3" name="AutoShape 29"/>
              <p:cNvCxnSpPr>
                <a:cxnSpLocks noChangeShapeType="1"/>
              </p:cNvCxnSpPr>
              <p:nvPr/>
            </p:nvCxnSpPr>
            <p:spPr bwMode="auto">
              <a:xfrm>
                <a:off x="4245" y="4155"/>
                <a:ext cx="1" cy="285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4" name="Text Box 30"/>
              <p:cNvSpPr txBox="1">
                <a:spLocks noChangeArrowheads="1"/>
              </p:cNvSpPr>
              <p:nvPr/>
            </p:nvSpPr>
            <p:spPr bwMode="auto">
              <a:xfrm>
                <a:off x="4019" y="3645"/>
                <a:ext cx="4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5" name="AutoShape 31"/>
              <p:cNvCxnSpPr>
                <a:cxnSpLocks noChangeShapeType="1"/>
              </p:cNvCxnSpPr>
              <p:nvPr/>
            </p:nvCxnSpPr>
            <p:spPr bwMode="auto">
              <a:xfrm>
                <a:off x="5581" y="4125"/>
                <a:ext cx="1" cy="285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6" name="Text Box 32"/>
              <p:cNvSpPr txBox="1">
                <a:spLocks noChangeArrowheads="1"/>
              </p:cNvSpPr>
              <p:nvPr/>
            </p:nvSpPr>
            <p:spPr bwMode="auto">
              <a:xfrm>
                <a:off x="5325" y="3645"/>
                <a:ext cx="4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>
                <a:off x="6779" y="4140"/>
                <a:ext cx="1" cy="285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8" name="Text Box 34"/>
              <p:cNvSpPr txBox="1">
                <a:spLocks noChangeArrowheads="1"/>
              </p:cNvSpPr>
              <p:nvPr/>
            </p:nvSpPr>
            <p:spPr bwMode="auto">
              <a:xfrm>
                <a:off x="6523" y="3630"/>
                <a:ext cx="4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9" name="AutoShape 35"/>
              <p:cNvCxnSpPr>
                <a:cxnSpLocks noChangeShapeType="1"/>
              </p:cNvCxnSpPr>
              <p:nvPr/>
            </p:nvCxnSpPr>
            <p:spPr bwMode="auto">
              <a:xfrm>
                <a:off x="8071" y="4155"/>
                <a:ext cx="1" cy="285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60" name="Text Box 36"/>
              <p:cNvSpPr txBox="1">
                <a:spLocks noChangeArrowheads="1"/>
              </p:cNvSpPr>
              <p:nvPr/>
            </p:nvSpPr>
            <p:spPr bwMode="auto">
              <a:xfrm>
                <a:off x="7815" y="3645"/>
                <a:ext cx="4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1" name="Text Box 37"/>
              <p:cNvSpPr txBox="1">
                <a:spLocks noChangeArrowheads="1"/>
              </p:cNvSpPr>
              <p:nvPr/>
            </p:nvSpPr>
            <p:spPr bwMode="auto">
              <a:xfrm>
                <a:off x="1200" y="4485"/>
                <a:ext cx="88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2" name="Text Box 38"/>
              <p:cNvSpPr txBox="1">
                <a:spLocks noChangeArrowheads="1"/>
              </p:cNvSpPr>
              <p:nvPr/>
            </p:nvSpPr>
            <p:spPr bwMode="auto">
              <a:xfrm>
                <a:off x="2475" y="4485"/>
                <a:ext cx="96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3" name="Text Box 39"/>
              <p:cNvSpPr txBox="1">
                <a:spLocks noChangeArrowheads="1"/>
              </p:cNvSpPr>
              <p:nvPr/>
            </p:nvSpPr>
            <p:spPr bwMode="auto">
              <a:xfrm>
                <a:off x="3735" y="4515"/>
                <a:ext cx="102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4" name="Text Box 40"/>
              <p:cNvSpPr txBox="1">
                <a:spLocks noChangeArrowheads="1"/>
              </p:cNvSpPr>
              <p:nvPr/>
            </p:nvSpPr>
            <p:spPr bwMode="auto">
              <a:xfrm>
                <a:off x="5085" y="4515"/>
                <a:ext cx="99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5" name="Text Box 41"/>
              <p:cNvSpPr txBox="1">
                <a:spLocks noChangeArrowheads="1"/>
              </p:cNvSpPr>
              <p:nvPr/>
            </p:nvSpPr>
            <p:spPr bwMode="auto">
              <a:xfrm>
                <a:off x="6300" y="4500"/>
                <a:ext cx="97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6" name="Text Box 42"/>
              <p:cNvSpPr txBox="1">
                <a:spLocks noChangeArrowheads="1"/>
              </p:cNvSpPr>
              <p:nvPr/>
            </p:nvSpPr>
            <p:spPr bwMode="auto">
              <a:xfrm>
                <a:off x="7545" y="4515"/>
                <a:ext cx="10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7" name="Text Box 43"/>
              <p:cNvSpPr txBox="1">
                <a:spLocks noChangeArrowheads="1"/>
              </p:cNvSpPr>
              <p:nvPr/>
            </p:nvSpPr>
            <p:spPr bwMode="auto">
              <a:xfrm>
                <a:off x="345" y="3045"/>
                <a:ext cx="2310" cy="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VAN</a:t>
                </a:r>
                <a:r>
                  <a:rPr kumimoji="0" lang="fr-FR" sz="24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 = 229,55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68" name="Connecteur droit avec flèche 67"/>
            <p:cNvCxnSpPr>
              <a:stCxn id="1067" idx="3"/>
              <a:endCxn id="1052" idx="0"/>
            </p:cNvCxnSpPr>
            <p:nvPr/>
          </p:nvCxnSpPr>
          <p:spPr>
            <a:xfrm>
              <a:off x="2542728" y="2867063"/>
              <a:ext cx="302672" cy="322745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>
              <a:stCxn id="1067" idx="3"/>
              <a:endCxn id="1054" idx="0"/>
            </p:cNvCxnSpPr>
            <p:nvPr/>
          </p:nvCxnSpPr>
          <p:spPr>
            <a:xfrm>
              <a:off x="2542728" y="2867063"/>
              <a:ext cx="1636495" cy="352768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/>
            <p:cNvCxnSpPr>
              <a:stCxn id="1067" idx="3"/>
              <a:endCxn id="1056" idx="0"/>
            </p:cNvCxnSpPr>
            <p:nvPr/>
          </p:nvCxnSpPr>
          <p:spPr>
            <a:xfrm>
              <a:off x="2542728" y="2867063"/>
              <a:ext cx="2987910" cy="352768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avec flèche 73"/>
            <p:cNvCxnSpPr>
              <a:stCxn id="1067" idx="3"/>
              <a:endCxn id="1058" idx="0"/>
            </p:cNvCxnSpPr>
            <p:nvPr/>
          </p:nvCxnSpPr>
          <p:spPr>
            <a:xfrm>
              <a:off x="2542728" y="2867063"/>
              <a:ext cx="4227569" cy="337757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avec flèche 76"/>
            <p:cNvCxnSpPr>
              <a:stCxn id="1067" idx="3"/>
            </p:cNvCxnSpPr>
            <p:nvPr/>
          </p:nvCxnSpPr>
          <p:spPr>
            <a:xfrm>
              <a:off x="2542728" y="2867063"/>
              <a:ext cx="5610672" cy="257137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e 100"/>
          <p:cNvGrpSpPr/>
          <p:nvPr/>
        </p:nvGrpSpPr>
        <p:grpSpPr>
          <a:xfrm>
            <a:off x="-78" y="4800599"/>
            <a:ext cx="9421178" cy="1862414"/>
            <a:chOff x="-78" y="4800599"/>
            <a:chExt cx="9421178" cy="1862414"/>
          </a:xfrm>
        </p:grpSpPr>
        <p:grpSp>
          <p:nvGrpSpPr>
            <p:cNvPr id="46" name="Group 23"/>
            <p:cNvGrpSpPr>
              <a:grpSpLocks/>
            </p:cNvGrpSpPr>
            <p:nvPr/>
          </p:nvGrpSpPr>
          <p:grpSpPr bwMode="auto">
            <a:xfrm>
              <a:off x="-78" y="4800599"/>
              <a:ext cx="9068249" cy="1862414"/>
              <a:chOff x="560" y="3045"/>
              <a:chExt cx="9438" cy="1861"/>
            </a:xfrm>
          </p:grpSpPr>
          <p:cxnSp>
            <p:nvCxnSpPr>
              <p:cNvPr id="47" name="AutoShape 24"/>
              <p:cNvCxnSpPr>
                <a:cxnSpLocks noChangeShapeType="1"/>
              </p:cNvCxnSpPr>
              <p:nvPr/>
            </p:nvCxnSpPr>
            <p:spPr bwMode="auto">
              <a:xfrm>
                <a:off x="1160" y="4263"/>
                <a:ext cx="8838" cy="2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8" name="AutoShape 25"/>
              <p:cNvCxnSpPr>
                <a:cxnSpLocks noChangeShapeType="1"/>
              </p:cNvCxnSpPr>
              <p:nvPr/>
            </p:nvCxnSpPr>
            <p:spPr bwMode="auto">
              <a:xfrm>
                <a:off x="1523" y="4125"/>
                <a:ext cx="1" cy="285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49" name="Text Box 26"/>
              <p:cNvSpPr txBox="1">
                <a:spLocks noChangeArrowheads="1"/>
              </p:cNvSpPr>
              <p:nvPr/>
            </p:nvSpPr>
            <p:spPr bwMode="auto">
              <a:xfrm>
                <a:off x="1328" y="3615"/>
                <a:ext cx="4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0" name="AutoShape 27"/>
              <p:cNvCxnSpPr>
                <a:cxnSpLocks noChangeShapeType="1"/>
              </p:cNvCxnSpPr>
              <p:nvPr/>
            </p:nvCxnSpPr>
            <p:spPr bwMode="auto">
              <a:xfrm>
                <a:off x="2627" y="4125"/>
                <a:ext cx="1" cy="285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1" name="Text Box 28"/>
              <p:cNvSpPr txBox="1">
                <a:spLocks noChangeArrowheads="1"/>
              </p:cNvSpPr>
              <p:nvPr/>
            </p:nvSpPr>
            <p:spPr bwMode="auto">
              <a:xfrm>
                <a:off x="2413" y="3657"/>
                <a:ext cx="4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2" name="AutoShape 29"/>
              <p:cNvCxnSpPr>
                <a:cxnSpLocks noChangeShapeType="1"/>
              </p:cNvCxnSpPr>
              <p:nvPr/>
            </p:nvCxnSpPr>
            <p:spPr bwMode="auto">
              <a:xfrm>
                <a:off x="3878" y="4155"/>
                <a:ext cx="1" cy="285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3" name="Text Box 30"/>
              <p:cNvSpPr txBox="1">
                <a:spLocks noChangeArrowheads="1"/>
              </p:cNvSpPr>
              <p:nvPr/>
            </p:nvSpPr>
            <p:spPr bwMode="auto">
              <a:xfrm>
                <a:off x="3613" y="3645"/>
                <a:ext cx="4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4" name="AutoShape 31"/>
              <p:cNvCxnSpPr>
                <a:cxnSpLocks noChangeShapeType="1"/>
              </p:cNvCxnSpPr>
              <p:nvPr/>
            </p:nvCxnSpPr>
            <p:spPr bwMode="auto">
              <a:xfrm>
                <a:off x="5058" y="4125"/>
                <a:ext cx="1" cy="285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5" name="Text Box 32"/>
              <p:cNvSpPr txBox="1">
                <a:spLocks noChangeArrowheads="1"/>
              </p:cNvSpPr>
              <p:nvPr/>
            </p:nvSpPr>
            <p:spPr bwMode="auto">
              <a:xfrm>
                <a:off x="4861" y="3645"/>
                <a:ext cx="4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6" name="AutoShape 33"/>
              <p:cNvCxnSpPr>
                <a:cxnSpLocks noChangeShapeType="1"/>
              </p:cNvCxnSpPr>
              <p:nvPr/>
            </p:nvCxnSpPr>
            <p:spPr bwMode="auto">
              <a:xfrm>
                <a:off x="6240" y="4140"/>
                <a:ext cx="1" cy="285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7" name="Text Box 34"/>
              <p:cNvSpPr txBox="1">
                <a:spLocks noChangeArrowheads="1"/>
              </p:cNvSpPr>
              <p:nvPr/>
            </p:nvSpPr>
            <p:spPr bwMode="auto">
              <a:xfrm>
                <a:off x="6043" y="3630"/>
                <a:ext cx="4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8" name="AutoShape 35"/>
              <p:cNvCxnSpPr>
                <a:cxnSpLocks noChangeShapeType="1"/>
              </p:cNvCxnSpPr>
              <p:nvPr/>
            </p:nvCxnSpPr>
            <p:spPr bwMode="auto">
              <a:xfrm>
                <a:off x="7455" y="4155"/>
                <a:ext cx="1" cy="285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9" name="Text Box 36"/>
              <p:cNvSpPr txBox="1">
                <a:spLocks noChangeArrowheads="1"/>
              </p:cNvSpPr>
              <p:nvPr/>
            </p:nvSpPr>
            <p:spPr bwMode="auto">
              <a:xfrm>
                <a:off x="7231" y="3645"/>
                <a:ext cx="4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 Box 37"/>
              <p:cNvSpPr txBox="1">
                <a:spLocks noChangeArrowheads="1"/>
              </p:cNvSpPr>
              <p:nvPr/>
            </p:nvSpPr>
            <p:spPr bwMode="auto">
              <a:xfrm>
                <a:off x="1079" y="4485"/>
                <a:ext cx="88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 Box 38"/>
              <p:cNvSpPr txBox="1">
                <a:spLocks noChangeArrowheads="1"/>
              </p:cNvSpPr>
              <p:nvPr/>
            </p:nvSpPr>
            <p:spPr bwMode="auto">
              <a:xfrm>
                <a:off x="2157" y="4485"/>
                <a:ext cx="96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54,75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 Box 39"/>
              <p:cNvSpPr txBox="1">
                <a:spLocks noChangeArrowheads="1"/>
              </p:cNvSpPr>
              <p:nvPr/>
            </p:nvSpPr>
            <p:spPr bwMode="auto">
              <a:xfrm>
                <a:off x="3301" y="4501"/>
                <a:ext cx="102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54,75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Text Box 40"/>
              <p:cNvSpPr txBox="1">
                <a:spLocks noChangeArrowheads="1"/>
              </p:cNvSpPr>
              <p:nvPr/>
            </p:nvSpPr>
            <p:spPr bwMode="auto">
              <a:xfrm>
                <a:off x="4504" y="4501"/>
                <a:ext cx="99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54,75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Text Box 41"/>
              <p:cNvSpPr txBox="1">
                <a:spLocks noChangeArrowheads="1"/>
              </p:cNvSpPr>
              <p:nvPr/>
            </p:nvSpPr>
            <p:spPr bwMode="auto">
              <a:xfrm>
                <a:off x="5703" y="4486"/>
                <a:ext cx="97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54,75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Text Box 42"/>
              <p:cNvSpPr txBox="1">
                <a:spLocks noChangeArrowheads="1"/>
              </p:cNvSpPr>
              <p:nvPr/>
            </p:nvSpPr>
            <p:spPr bwMode="auto">
              <a:xfrm>
                <a:off x="6857" y="4501"/>
                <a:ext cx="103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54,75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Text Box 43"/>
              <p:cNvSpPr txBox="1">
                <a:spLocks noChangeArrowheads="1"/>
              </p:cNvSpPr>
              <p:nvPr/>
            </p:nvSpPr>
            <p:spPr bwMode="auto">
              <a:xfrm>
                <a:off x="560" y="3045"/>
                <a:ext cx="1874" cy="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VAN</a:t>
                </a:r>
                <a:r>
                  <a:rPr kumimoji="0" lang="fr-FR" sz="20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r>
                  <a:rPr kumimoji="0" lang="fr-FR" sz="2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= 285,08</a:t>
                </a:r>
                <a:endPara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79" name="Connecteur droit avec flèche 78"/>
            <p:cNvCxnSpPr/>
            <p:nvPr/>
          </p:nvCxnSpPr>
          <p:spPr>
            <a:xfrm>
              <a:off x="1745533" y="5105400"/>
              <a:ext cx="281041" cy="322745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avec flèche 79"/>
            <p:cNvCxnSpPr/>
            <p:nvPr/>
          </p:nvCxnSpPr>
          <p:spPr>
            <a:xfrm>
              <a:off x="1745533" y="5105400"/>
              <a:ext cx="1519542" cy="352768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avec flèche 80"/>
            <p:cNvCxnSpPr/>
            <p:nvPr/>
          </p:nvCxnSpPr>
          <p:spPr>
            <a:xfrm>
              <a:off x="1745533" y="5105400"/>
              <a:ext cx="2774377" cy="352768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avec flèche 81"/>
            <p:cNvCxnSpPr/>
            <p:nvPr/>
          </p:nvCxnSpPr>
          <p:spPr>
            <a:xfrm>
              <a:off x="1745533" y="5105400"/>
              <a:ext cx="3925442" cy="337757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avec flèche 82"/>
            <p:cNvCxnSpPr/>
            <p:nvPr/>
          </p:nvCxnSpPr>
          <p:spPr>
            <a:xfrm>
              <a:off x="1745533" y="5181600"/>
              <a:ext cx="5080634" cy="22860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AutoShape 35"/>
            <p:cNvCxnSpPr>
              <a:cxnSpLocks noChangeShapeType="1"/>
            </p:cNvCxnSpPr>
            <p:nvPr/>
          </p:nvCxnSpPr>
          <p:spPr bwMode="auto">
            <a:xfrm>
              <a:off x="7743847" y="5895212"/>
              <a:ext cx="1009" cy="285217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91" name="Text Box 36"/>
            <p:cNvSpPr txBox="1">
              <a:spLocks noChangeArrowheads="1"/>
            </p:cNvSpPr>
            <p:nvPr/>
          </p:nvSpPr>
          <p:spPr bwMode="auto">
            <a:xfrm>
              <a:off x="7543800" y="5412535"/>
              <a:ext cx="438801" cy="405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6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 Box 42"/>
            <p:cNvSpPr txBox="1">
              <a:spLocks noChangeArrowheads="1"/>
            </p:cNvSpPr>
            <p:nvPr/>
          </p:nvSpPr>
          <p:spPr bwMode="auto">
            <a:xfrm>
              <a:off x="7213251" y="6213765"/>
              <a:ext cx="1044044" cy="405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54,75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3" name="AutoShape 35"/>
            <p:cNvCxnSpPr>
              <a:cxnSpLocks noChangeShapeType="1"/>
            </p:cNvCxnSpPr>
            <p:nvPr/>
          </p:nvCxnSpPr>
          <p:spPr bwMode="auto">
            <a:xfrm>
              <a:off x="8914391" y="5913662"/>
              <a:ext cx="1009" cy="285217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94" name="Text Box 36"/>
            <p:cNvSpPr txBox="1">
              <a:spLocks noChangeArrowheads="1"/>
            </p:cNvSpPr>
            <p:nvPr/>
          </p:nvSpPr>
          <p:spPr bwMode="auto">
            <a:xfrm>
              <a:off x="8628999" y="5430985"/>
              <a:ext cx="438801" cy="405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7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 Box 42"/>
            <p:cNvSpPr txBox="1">
              <a:spLocks noChangeArrowheads="1"/>
            </p:cNvSpPr>
            <p:nvPr/>
          </p:nvSpPr>
          <p:spPr bwMode="auto">
            <a:xfrm>
              <a:off x="8377056" y="6232215"/>
              <a:ext cx="1044044" cy="405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54,75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6" name="Connecteur droit avec flèche 95"/>
            <p:cNvCxnSpPr/>
            <p:nvPr/>
          </p:nvCxnSpPr>
          <p:spPr>
            <a:xfrm>
              <a:off x="1828800" y="5105400"/>
              <a:ext cx="5943600" cy="22860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avec flèche 97"/>
            <p:cNvCxnSpPr/>
            <p:nvPr/>
          </p:nvCxnSpPr>
          <p:spPr>
            <a:xfrm>
              <a:off x="1828800" y="5105400"/>
              <a:ext cx="7010400" cy="15240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81400" y="533400"/>
            <a:ext cx="518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225" algn="r"/>
              </a:tabLst>
            </a:pPr>
            <a:r>
              <a:rPr kumimoji="0" lang="ar-SA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التمرين </a:t>
            </a:r>
            <a:r>
              <a:rPr kumimoji="0" lang="ar-DZ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الرابع: (الوظيفة الثانية)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1219200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225" algn="r"/>
              </a:tabLst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ترغب مؤسسة في القيام بمشروع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تكلفته الاستثمارية 600، ومدة حياته 5 سنوات، تتوقع المؤسسة أن يولد  التدفقات النقدية السنوية الصافية التالية: 135؛ 160؛ 200؛ 255؛ وأخيرا 325.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2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القيمة المبقية في نهاية العمر الاقتصادي مهملة.  تطبق المؤسسة معدل خصم (تكلفة رأس المال) 8%.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05600" y="36576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225" algn="r"/>
              </a:tabLst>
            </a:pPr>
            <a:r>
              <a:rPr kumimoji="0" lang="ar-DZ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المطلوب: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4382631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922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أحسب فترة الاسترداد العادية، القيمة الحالية الصافية، ومؤشر الربحية للمشروع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 ماذا تستنتج؟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92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إذا ارتفع معدل الخصم (تكلفة رأس المال) إل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ى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15% ثم 25%، هل يبقى المشروع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مقبولا في الحالتين؟ استنتج معدل العائد الداخلي للمشروع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932795"/>
            <a:ext cx="8534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92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أحسب الإيراد السنوي الصافي المكافئ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(الدفعة المكافئة)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للمشروع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92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إذا تم احتجاز التدفقات النقدية الصافية السنوية، وأعيد استثمارها بمعدل 10%، أحسب القيمة الحالية الصافية الإجمالية للمشروع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92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مشروع آخر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تكلفته الاستثمارية: 450، مدة حياته: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سنوات، ويعطي قيمة حالية صافية: 188.83، مع تكلفة رأسمال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8%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ماهو المشروع الأفضل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أم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؟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2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مشروع آخر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تكلفته الاستثمارية: 600، مدة حياته: 7 سنوات، ويعطي قيمة حالية صافي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ة: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285.08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 مع تكلفة رأسمال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8%. ماهو المشروع الأفضل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؟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403789" y="76200"/>
            <a:ext cx="33698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معايير تقييم المشروع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77527" y="533400"/>
            <a:ext cx="32960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أ. فترة الاسترداد العادية</a:t>
            </a:r>
            <a:r>
              <a:rPr lang="ar-DZ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07817" y="1312926"/>
          <a:ext cx="8631383" cy="1472184"/>
        </p:xfrm>
        <a:graphic>
          <a:graphicData uri="http://schemas.openxmlformats.org/drawingml/2006/table">
            <a:tbl>
              <a:tblPr rtl="1"/>
              <a:tblGrid>
                <a:gridCol w="1930021"/>
                <a:gridCol w="1395069"/>
                <a:gridCol w="1300090"/>
                <a:gridCol w="1341558"/>
                <a:gridCol w="1376172"/>
                <a:gridCol w="1288473"/>
              </a:tblGrid>
              <a:tr h="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السنوات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التدفق النقدي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التدفق التراكمي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avec flèche 6"/>
          <p:cNvCxnSpPr/>
          <p:nvPr/>
        </p:nvCxnSpPr>
        <p:spPr>
          <a:xfrm rot="5400000" flipH="1" flipV="1">
            <a:off x="2043752" y="2881952"/>
            <a:ext cx="762000" cy="2729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990600" y="2819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chemeClr val="bg1"/>
                </a:solidFill>
              </a:rPr>
              <a:t>I</a:t>
            </a:r>
            <a:r>
              <a:rPr lang="fr-FR" sz="2800" b="1" baseline="-25000" dirty="0" smtClean="0">
                <a:solidFill>
                  <a:schemeClr val="bg1"/>
                </a:solidFill>
              </a:rPr>
              <a:t>0</a:t>
            </a:r>
            <a:r>
              <a:rPr lang="fr-FR" sz="2800" b="1" dirty="0" smtClean="0">
                <a:solidFill>
                  <a:schemeClr val="bg1"/>
                </a:solidFill>
              </a:rPr>
              <a:t> =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600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10"/>
          <p:cNvGrpSpPr/>
          <p:nvPr/>
        </p:nvGrpSpPr>
        <p:grpSpPr>
          <a:xfrm>
            <a:off x="304996" y="3429000"/>
            <a:ext cx="8610410" cy="2244995"/>
            <a:chOff x="304996" y="3657411"/>
            <a:chExt cx="8610410" cy="2244995"/>
          </a:xfrm>
        </p:grpSpPr>
        <p:grpSp>
          <p:nvGrpSpPr>
            <p:cNvPr id="3" name="Groupe 35"/>
            <p:cNvGrpSpPr/>
            <p:nvPr/>
          </p:nvGrpSpPr>
          <p:grpSpPr>
            <a:xfrm>
              <a:off x="304996" y="3657411"/>
              <a:ext cx="8610410" cy="2244995"/>
              <a:chOff x="304996" y="3657411"/>
              <a:chExt cx="8610410" cy="2244995"/>
            </a:xfrm>
          </p:grpSpPr>
          <p:cxnSp>
            <p:nvCxnSpPr>
              <p:cNvPr id="15" name="Connecteur droit avec flèche 14"/>
              <p:cNvCxnSpPr/>
              <p:nvPr/>
            </p:nvCxnSpPr>
            <p:spPr>
              <a:xfrm>
                <a:off x="2971800" y="5103231"/>
                <a:ext cx="509549" cy="3873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e 34"/>
              <p:cNvGrpSpPr/>
              <p:nvPr/>
            </p:nvGrpSpPr>
            <p:grpSpPr>
              <a:xfrm>
                <a:off x="304996" y="3657411"/>
                <a:ext cx="8610410" cy="2244995"/>
                <a:chOff x="304996" y="3657411"/>
                <a:chExt cx="8610410" cy="2244995"/>
              </a:xfrm>
            </p:grpSpPr>
            <p:grpSp>
              <p:nvGrpSpPr>
                <p:cNvPr id="9" name="Groupe 52"/>
                <p:cNvGrpSpPr/>
                <p:nvPr/>
              </p:nvGrpSpPr>
              <p:grpSpPr>
                <a:xfrm>
                  <a:off x="304996" y="3657411"/>
                  <a:ext cx="8610410" cy="2244995"/>
                  <a:chOff x="304996" y="3657411"/>
                  <a:chExt cx="8610410" cy="2244995"/>
                </a:xfrm>
              </p:grpSpPr>
              <p:grpSp>
                <p:nvGrpSpPr>
                  <p:cNvPr id="10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304996" y="3657411"/>
                    <a:ext cx="4537074" cy="2244995"/>
                    <a:chOff x="1441" y="8759"/>
                    <a:chExt cx="4779" cy="2152"/>
                  </a:xfrm>
                </p:grpSpPr>
                <p:sp>
                  <p:nvSpPr>
                    <p:cNvPr id="27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82" y="9390"/>
                      <a:ext cx="2568" cy="4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600- 495=</a:t>
                      </a:r>
                      <a:r>
                        <a:rPr kumimoji="0" lang="fr-FR" sz="28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fr-FR" sz="28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05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72" y="9390"/>
                      <a:ext cx="482" cy="4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67" y="8759"/>
                      <a:ext cx="1680" cy="36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باقي الاسترداد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Text Box 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15" y="9928"/>
                      <a:ext cx="835" cy="4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255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41" y="10546"/>
                      <a:ext cx="2320" cy="36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DZ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تدفق </a:t>
                      </a: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سنة الاسترداد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32" y="9931"/>
                      <a:ext cx="1488" cy="4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12 mois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5035873" y="4350234"/>
                    <a:ext cx="3879533" cy="894080"/>
                    <a:chOff x="7747" y="9229"/>
                    <a:chExt cx="4073" cy="880"/>
                  </a:xfrm>
                </p:grpSpPr>
                <p:sp>
                  <p:nvSpPr>
                    <p:cNvPr id="22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47" y="9435"/>
                      <a:ext cx="560" cy="4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x= 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331" y="9229"/>
                      <a:ext cx="1569" cy="4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105× 12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17" y="9674"/>
                      <a:ext cx="807" cy="4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255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25" name="AutoShape 3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286" y="9660"/>
                      <a:ext cx="1275" cy="0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26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00" y="9447"/>
                      <a:ext cx="1920" cy="4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4.94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mois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1" name="Accolade fermante 20"/>
                  <p:cNvSpPr/>
                  <p:nvPr/>
                </p:nvSpPr>
                <p:spPr>
                  <a:xfrm>
                    <a:off x="4765975" y="4343211"/>
                    <a:ext cx="304800" cy="990600"/>
                  </a:xfrm>
                  <a:prstGeom prst="rightBrac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cxnSp>
              <p:nvCxnSpPr>
                <p:cNvPr id="18" name="Connecteur droit avec flèche 17"/>
                <p:cNvCxnSpPr/>
                <p:nvPr/>
              </p:nvCxnSpPr>
              <p:spPr>
                <a:xfrm flipV="1">
                  <a:off x="2964875" y="4551220"/>
                  <a:ext cx="685805" cy="8508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" name="Connecteur droit avec flèche 12"/>
            <p:cNvCxnSpPr/>
            <p:nvPr/>
          </p:nvCxnSpPr>
          <p:spPr>
            <a:xfrm>
              <a:off x="1600200" y="4038600"/>
              <a:ext cx="91440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endCxn id="30" idx="2"/>
            </p:cNvCxnSpPr>
            <p:nvPr/>
          </p:nvCxnSpPr>
          <p:spPr>
            <a:xfrm flipV="1">
              <a:off x="1371600" y="5330598"/>
              <a:ext cx="1203774" cy="2320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029200" y="5105400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0.94 × 30=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28.23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jours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38400" y="2905780"/>
            <a:ext cx="364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x</a:t>
            </a:r>
            <a:endParaRPr lang="fr-FR" sz="2800" dirty="0"/>
          </a:p>
        </p:txBody>
      </p:sp>
      <p:sp>
        <p:nvSpPr>
          <p:cNvPr id="37" name="Accolade ouvrante 36"/>
          <p:cNvSpPr/>
          <p:nvPr/>
        </p:nvSpPr>
        <p:spPr>
          <a:xfrm rot="15943131">
            <a:off x="2475211" y="2783488"/>
            <a:ext cx="284839" cy="227962"/>
          </a:xfrm>
          <a:prstGeom prst="leftBrace">
            <a:avLst/>
          </a:prstGeom>
          <a:solidFill>
            <a:schemeClr val="tx1"/>
          </a:solidFill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10000" y="2743200"/>
            <a:ext cx="510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من الجدول: سنة الاسترداد: سنة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ومنه فترة الاسترداد: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سنوات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</a:t>
            </a:r>
            <a:endParaRPr kumimoji="0" lang="ar-DZ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86000" y="5638800"/>
            <a:ext cx="5412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55575" algn="r"/>
              </a:tabLst>
            </a:pP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ومنه: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</a:t>
            </a:r>
            <a:r>
              <a:rPr lang="fr-FR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3 ans, 4 mois, 28 jours </a:t>
            </a:r>
            <a:endParaRPr lang="fr-F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4800" y="6248400"/>
            <a:ext cx="851177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إذا انطلق المشروع  في </a:t>
            </a:r>
            <a:r>
              <a:rPr lang="ar-DZ" sz="2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01 جانفي 2020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  تاريخ الاسترداد: </a:t>
            </a:r>
            <a:r>
              <a:rPr lang="fr-FR" sz="2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 </a:t>
            </a:r>
            <a:r>
              <a:rPr lang="ar-DZ" sz="2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ماي 2023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fr-FR" sz="2600" dirty="0">
              <a:solidFill>
                <a:schemeClr val="bg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324600" y="949035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2020/1/1</a:t>
            </a:r>
            <a:endParaRPr lang="fr-F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4953000" y="949035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2021/1/1</a:t>
            </a:r>
            <a:endParaRPr lang="fr-F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657600" y="929925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2022/1/1</a:t>
            </a:r>
            <a:endParaRPr lang="fr-F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286000" y="929925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2023/1/1</a:t>
            </a:r>
            <a:endParaRPr lang="fr-F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rot="5400000">
            <a:off x="2196322" y="1051733"/>
            <a:ext cx="485745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1828800" y="457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2023/5/28</a:t>
            </a:r>
            <a:endParaRPr lang="fr-F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Groupe 49"/>
          <p:cNvGrpSpPr/>
          <p:nvPr/>
        </p:nvGrpSpPr>
        <p:grpSpPr>
          <a:xfrm>
            <a:off x="5029200" y="2133600"/>
            <a:ext cx="762000" cy="228600"/>
            <a:chOff x="4953000" y="2133600"/>
            <a:chExt cx="762000" cy="228600"/>
          </a:xfrm>
        </p:grpSpPr>
        <p:cxnSp>
          <p:nvCxnSpPr>
            <p:cNvPr id="47" name="Connecteur droit 46"/>
            <p:cNvCxnSpPr/>
            <p:nvPr/>
          </p:nvCxnSpPr>
          <p:spPr>
            <a:xfrm rot="10800000">
              <a:off x="5105400" y="2133600"/>
              <a:ext cx="609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/>
            <p:cNvCxnSpPr/>
            <p:nvPr/>
          </p:nvCxnSpPr>
          <p:spPr>
            <a:xfrm rot="5400000">
              <a:off x="4953000" y="2133600"/>
              <a:ext cx="152400" cy="1524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>
            <a:off x="3657600" y="2133600"/>
            <a:ext cx="762000" cy="228600"/>
            <a:chOff x="4953000" y="2133600"/>
            <a:chExt cx="762000" cy="228600"/>
          </a:xfrm>
        </p:grpSpPr>
        <p:cxnSp>
          <p:nvCxnSpPr>
            <p:cNvPr id="52" name="Connecteur droit 51"/>
            <p:cNvCxnSpPr/>
            <p:nvPr/>
          </p:nvCxnSpPr>
          <p:spPr>
            <a:xfrm rot="10800000">
              <a:off x="5105400" y="2133600"/>
              <a:ext cx="609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/>
            <p:cNvCxnSpPr/>
            <p:nvPr/>
          </p:nvCxnSpPr>
          <p:spPr>
            <a:xfrm rot="5400000">
              <a:off x="4953000" y="2133600"/>
              <a:ext cx="152400" cy="1524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e 53"/>
          <p:cNvGrpSpPr/>
          <p:nvPr/>
        </p:nvGrpSpPr>
        <p:grpSpPr>
          <a:xfrm>
            <a:off x="2286000" y="2168235"/>
            <a:ext cx="762000" cy="228600"/>
            <a:chOff x="4953000" y="2133600"/>
            <a:chExt cx="762000" cy="228600"/>
          </a:xfrm>
        </p:grpSpPr>
        <p:cxnSp>
          <p:nvCxnSpPr>
            <p:cNvPr id="55" name="Connecteur droit 54"/>
            <p:cNvCxnSpPr/>
            <p:nvPr/>
          </p:nvCxnSpPr>
          <p:spPr>
            <a:xfrm rot="10800000">
              <a:off x="5105400" y="2133600"/>
              <a:ext cx="609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/>
            <p:nvPr/>
          </p:nvCxnSpPr>
          <p:spPr>
            <a:xfrm rot="5400000">
              <a:off x="4953000" y="2133600"/>
              <a:ext cx="152400" cy="1524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Connecteur droit avec flèche 56"/>
          <p:cNvCxnSpPr/>
          <p:nvPr/>
        </p:nvCxnSpPr>
        <p:spPr>
          <a:xfrm rot="5400000">
            <a:off x="6133306" y="2247900"/>
            <a:ext cx="229394" cy="79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38800" y="457200"/>
            <a:ext cx="3222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ب. القيمة الحالية الصافية: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53000" y="1066800"/>
            <a:ext cx="3887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حالة تدفقات نقدية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غير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منتظمة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lang="fr-FR" sz="2800" dirty="0">
              <a:solidFill>
                <a:schemeClr val="bg1"/>
              </a:solidFill>
            </a:endParaRPr>
          </a:p>
        </p:txBody>
      </p:sp>
      <p:grpSp>
        <p:nvGrpSpPr>
          <p:cNvPr id="2" name="Groupe 26"/>
          <p:cNvGrpSpPr/>
          <p:nvPr/>
        </p:nvGrpSpPr>
        <p:grpSpPr>
          <a:xfrm>
            <a:off x="2590801" y="1861755"/>
            <a:ext cx="3283524" cy="1338644"/>
            <a:chOff x="304801" y="2436858"/>
            <a:chExt cx="3283524" cy="1338644"/>
          </a:xfrm>
        </p:grpSpPr>
        <p:grpSp>
          <p:nvGrpSpPr>
            <p:cNvPr id="3" name="Groupe 29"/>
            <p:cNvGrpSpPr/>
            <p:nvPr/>
          </p:nvGrpSpPr>
          <p:grpSpPr>
            <a:xfrm>
              <a:off x="304801" y="2436858"/>
              <a:ext cx="3283524" cy="1338644"/>
              <a:chOff x="304801" y="2436858"/>
              <a:chExt cx="3283524" cy="1338644"/>
            </a:xfrm>
            <a:solidFill>
              <a:srgbClr val="FF99FF"/>
            </a:solidFill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304801" y="2436858"/>
                <a:ext cx="1447968" cy="1338644"/>
                <a:chOff x="5052" y="3652"/>
                <a:chExt cx="1020" cy="1040"/>
              </a:xfrm>
              <a:grpFill/>
            </p:grpSpPr>
            <p:sp>
              <p:nvSpPr>
                <p:cNvPr id="34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5052" y="4009"/>
                  <a:ext cx="731" cy="355"/>
                </a:xfrm>
                <a:prstGeom prst="rect">
                  <a:avLst/>
                </a:prstGeom>
                <a:grpFill/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VAN=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5696" y="4366"/>
                  <a:ext cx="375" cy="326"/>
                </a:xfrm>
                <a:prstGeom prst="rect">
                  <a:avLst/>
                </a:prstGeom>
                <a:grpFill/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t=1</a:t>
                  </a:r>
                  <a:endParaRPr kumimoji="0" lang="fr-FR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5795" y="3652"/>
                  <a:ext cx="215" cy="316"/>
                </a:xfrm>
                <a:prstGeom prst="rect">
                  <a:avLst/>
                </a:prstGeom>
                <a:grpFill/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n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5723" y="3925"/>
                  <a:ext cx="349" cy="435"/>
                </a:xfrm>
                <a:prstGeom prst="rect">
                  <a:avLst/>
                </a:prstGeom>
                <a:grpFill/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kumimoji="0" lang="el-GR" sz="4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Σ</a:t>
                  </a: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1794384" y="3144985"/>
                <a:ext cx="1025016" cy="523220"/>
              </a:xfrm>
              <a:prstGeom prst="rect">
                <a:avLst/>
              </a:prstGeom>
              <a:grpFill/>
              <a:ln>
                <a:solidFill>
                  <a:srgbClr val="FF66FF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fr-FR" sz="2800" b="1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(1+i)</a:t>
                </a:r>
                <a:r>
                  <a:rPr lang="fr-FR" sz="2800" b="1" baseline="30000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t</a:t>
                </a:r>
                <a:r>
                  <a:rPr lang="fr-FR" sz="2800" b="1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endParaRPr lang="fr-FR" sz="2800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922886" y="2549378"/>
                <a:ext cx="744114" cy="523220"/>
              </a:xfrm>
              <a:prstGeom prst="rect">
                <a:avLst/>
              </a:prstGeom>
              <a:grpFill/>
              <a:ln>
                <a:solidFill>
                  <a:srgbClr val="FF66FF"/>
                </a:solidFill>
              </a:ln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fr-FR" sz="2800" b="1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CF</a:t>
                </a:r>
                <a:r>
                  <a:rPr lang="fr-FR" sz="2800" b="1" baseline="-25000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t</a:t>
                </a:r>
                <a:endParaRPr lang="fr-FR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73065" y="2812475"/>
                <a:ext cx="715260" cy="523220"/>
              </a:xfrm>
              <a:prstGeom prst="rect">
                <a:avLst/>
              </a:prstGeom>
              <a:grpFill/>
              <a:ln>
                <a:solidFill>
                  <a:srgbClr val="FF66FF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ar-DZ" sz="2800" b="1" baseline="-25000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lang="ar-SA" sz="2800" b="1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ـــ</a:t>
                </a:r>
                <a:r>
                  <a:rPr lang="fr-FR" sz="2800" b="1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I</a:t>
                </a:r>
                <a:r>
                  <a:rPr lang="fr-FR" sz="2800" b="1" baseline="-25000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</a:t>
                </a:r>
                <a:endParaRPr lang="fr-FR" sz="2800" dirty="0"/>
              </a:p>
            </p:txBody>
          </p:sp>
        </p:grpSp>
        <p:cxnSp>
          <p:nvCxnSpPr>
            <p:cNvPr id="29" name="Connecteur droit 28"/>
            <p:cNvCxnSpPr/>
            <p:nvPr/>
          </p:nvCxnSpPr>
          <p:spPr>
            <a:xfrm>
              <a:off x="1787235" y="3117275"/>
              <a:ext cx="106680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38"/>
          <p:cNvGrpSpPr/>
          <p:nvPr/>
        </p:nvGrpSpPr>
        <p:grpSpPr>
          <a:xfrm>
            <a:off x="76012" y="4033436"/>
            <a:ext cx="8915588" cy="919562"/>
            <a:chOff x="76012" y="2293285"/>
            <a:chExt cx="7391635" cy="919562"/>
          </a:xfrm>
        </p:grpSpPr>
        <p:grpSp>
          <p:nvGrpSpPr>
            <p:cNvPr id="28" name="Group 18"/>
            <p:cNvGrpSpPr>
              <a:grpSpLocks/>
            </p:cNvGrpSpPr>
            <p:nvPr/>
          </p:nvGrpSpPr>
          <p:grpSpPr bwMode="auto">
            <a:xfrm>
              <a:off x="76012" y="2293285"/>
              <a:ext cx="7391635" cy="919562"/>
              <a:chOff x="1598" y="5626"/>
              <a:chExt cx="6883" cy="854"/>
            </a:xfrm>
          </p:grpSpPr>
          <p:sp>
            <p:nvSpPr>
              <p:cNvPr id="6" name="Zone de texte 2"/>
              <p:cNvSpPr txBox="1">
                <a:spLocks noChangeArrowheads="1"/>
              </p:cNvSpPr>
              <p:nvPr/>
            </p:nvSpPr>
            <p:spPr bwMode="auto">
              <a:xfrm>
                <a:off x="1598" y="5853"/>
                <a:ext cx="993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</a:t>
                </a:r>
                <a:r>
                  <a:rPr kumimoji="0" lang="fr-FR" sz="28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=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Zone de texte 2"/>
              <p:cNvSpPr txBox="1">
                <a:spLocks noChangeArrowheads="1"/>
              </p:cNvSpPr>
              <p:nvPr/>
            </p:nvSpPr>
            <p:spPr bwMode="auto">
              <a:xfrm>
                <a:off x="2669" y="5656"/>
                <a:ext cx="675" cy="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135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Zone de texte 2"/>
              <p:cNvSpPr txBox="1">
                <a:spLocks noChangeArrowheads="1"/>
              </p:cNvSpPr>
              <p:nvPr/>
            </p:nvSpPr>
            <p:spPr bwMode="auto">
              <a:xfrm>
                <a:off x="2622" y="6086"/>
                <a:ext cx="750" cy="3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08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Zone de texte 2"/>
              <p:cNvSpPr txBox="1">
                <a:spLocks noChangeArrowheads="1"/>
              </p:cNvSpPr>
              <p:nvPr/>
            </p:nvSpPr>
            <p:spPr bwMode="auto">
              <a:xfrm>
                <a:off x="3758" y="5650"/>
                <a:ext cx="675" cy="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160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Zone de texte 2"/>
              <p:cNvSpPr txBox="1">
                <a:spLocks noChangeArrowheads="1"/>
              </p:cNvSpPr>
              <p:nvPr/>
            </p:nvSpPr>
            <p:spPr bwMode="auto">
              <a:xfrm>
                <a:off x="3712" y="6101"/>
                <a:ext cx="724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08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Zone de texte 2"/>
              <p:cNvSpPr txBox="1">
                <a:spLocks noChangeArrowheads="1"/>
              </p:cNvSpPr>
              <p:nvPr/>
            </p:nvSpPr>
            <p:spPr bwMode="auto">
              <a:xfrm>
                <a:off x="4826" y="5638"/>
                <a:ext cx="675" cy="4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200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Zone de texte 2"/>
              <p:cNvSpPr txBox="1">
                <a:spLocks noChangeArrowheads="1"/>
              </p:cNvSpPr>
              <p:nvPr/>
            </p:nvSpPr>
            <p:spPr bwMode="auto">
              <a:xfrm>
                <a:off x="4814" y="6044"/>
                <a:ext cx="758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08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Zone de texte 2"/>
              <p:cNvSpPr txBox="1">
                <a:spLocks noChangeArrowheads="1"/>
              </p:cNvSpPr>
              <p:nvPr/>
            </p:nvSpPr>
            <p:spPr bwMode="auto">
              <a:xfrm>
                <a:off x="5901" y="6115"/>
                <a:ext cx="735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08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Zone de texte 2"/>
              <p:cNvSpPr txBox="1">
                <a:spLocks noChangeArrowheads="1"/>
              </p:cNvSpPr>
              <p:nvPr/>
            </p:nvSpPr>
            <p:spPr bwMode="auto">
              <a:xfrm>
                <a:off x="7083" y="5641"/>
                <a:ext cx="688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325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Zone de texte 2"/>
              <p:cNvSpPr txBox="1">
                <a:spLocks noChangeArrowheads="1"/>
              </p:cNvSpPr>
              <p:nvPr/>
            </p:nvSpPr>
            <p:spPr bwMode="auto">
              <a:xfrm>
                <a:off x="7010" y="6115"/>
                <a:ext cx="76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08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Zone de texte 2"/>
              <p:cNvSpPr txBox="1">
                <a:spLocks noChangeArrowheads="1"/>
              </p:cNvSpPr>
              <p:nvPr/>
            </p:nvSpPr>
            <p:spPr bwMode="auto">
              <a:xfrm>
                <a:off x="3372" y="5870"/>
                <a:ext cx="390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Zone de texte 2"/>
              <p:cNvSpPr txBox="1">
                <a:spLocks noChangeArrowheads="1"/>
              </p:cNvSpPr>
              <p:nvPr/>
            </p:nvSpPr>
            <p:spPr bwMode="auto">
              <a:xfrm>
                <a:off x="4433" y="5870"/>
                <a:ext cx="390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Zone de texte 2"/>
              <p:cNvSpPr txBox="1">
                <a:spLocks noChangeArrowheads="1"/>
              </p:cNvSpPr>
              <p:nvPr/>
            </p:nvSpPr>
            <p:spPr bwMode="auto">
              <a:xfrm>
                <a:off x="6667" y="5833"/>
                <a:ext cx="40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Connecteur droit 415"/>
              <p:cNvSpPr>
                <a:spLocks noChangeShapeType="1"/>
              </p:cNvSpPr>
              <p:nvPr/>
            </p:nvSpPr>
            <p:spPr bwMode="auto">
              <a:xfrm>
                <a:off x="2591" y="6092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Connecteur droit 416"/>
              <p:cNvSpPr>
                <a:spLocks noChangeShapeType="1"/>
              </p:cNvSpPr>
              <p:nvPr/>
            </p:nvSpPr>
            <p:spPr bwMode="auto">
              <a:xfrm>
                <a:off x="3656" y="6077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Connecteur droit 417"/>
              <p:cNvSpPr>
                <a:spLocks noChangeShapeType="1"/>
              </p:cNvSpPr>
              <p:nvPr/>
            </p:nvSpPr>
            <p:spPr bwMode="auto">
              <a:xfrm>
                <a:off x="4791" y="6056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Connecteur droit 419"/>
              <p:cNvSpPr>
                <a:spLocks noChangeShapeType="1"/>
              </p:cNvSpPr>
              <p:nvPr/>
            </p:nvSpPr>
            <p:spPr bwMode="auto">
              <a:xfrm>
                <a:off x="6982" y="6056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Zone de texte 2"/>
              <p:cNvSpPr txBox="1">
                <a:spLocks noChangeArrowheads="1"/>
              </p:cNvSpPr>
              <p:nvPr/>
            </p:nvSpPr>
            <p:spPr bwMode="auto">
              <a:xfrm>
                <a:off x="7777" y="5775"/>
                <a:ext cx="704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600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Zone de texte 2"/>
              <p:cNvSpPr txBox="1">
                <a:spLocks noChangeArrowheads="1"/>
              </p:cNvSpPr>
              <p:nvPr/>
            </p:nvSpPr>
            <p:spPr bwMode="auto">
              <a:xfrm>
                <a:off x="5856" y="5626"/>
                <a:ext cx="781" cy="4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Connecteur droit 417"/>
              <p:cNvSpPr>
                <a:spLocks noChangeShapeType="1"/>
              </p:cNvSpPr>
              <p:nvPr/>
            </p:nvSpPr>
            <p:spPr bwMode="auto">
              <a:xfrm>
                <a:off x="5947" y="6053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8" name="Zone de texte 2"/>
            <p:cNvSpPr txBox="1">
              <a:spLocks noChangeArrowheads="1"/>
            </p:cNvSpPr>
            <p:nvPr/>
          </p:nvSpPr>
          <p:spPr bwMode="auto">
            <a:xfrm>
              <a:off x="4343400" y="2514600"/>
              <a:ext cx="418820" cy="428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990600" y="5953780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= 229,55&gt; 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90600" y="5257800"/>
            <a:ext cx="6896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= 125+ 137,17+ 158,76+ 187,43+ 221,19- 600</a:t>
            </a:r>
            <a:endParaRPr lang="fr-F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5400" y="838200"/>
            <a:ext cx="3544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ج. مؤشر الربحية للمشروع: </a:t>
            </a:r>
            <a:endParaRPr lang="fr-FR" sz="2800" dirty="0">
              <a:solidFill>
                <a:srgbClr val="FF0000"/>
              </a:solidFill>
            </a:endParaRP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438400" y="1600200"/>
            <a:ext cx="2423683" cy="980259"/>
            <a:chOff x="7032" y="12677"/>
            <a:chExt cx="2203" cy="1027"/>
          </a:xfrm>
          <a:solidFill>
            <a:srgbClr val="00FF00"/>
          </a:solidFill>
        </p:grpSpPr>
        <p:sp>
          <p:nvSpPr>
            <p:cNvPr id="6" name="Zone de texte 2"/>
            <p:cNvSpPr txBox="1">
              <a:spLocks noChangeArrowheads="1"/>
            </p:cNvSpPr>
            <p:nvPr/>
          </p:nvSpPr>
          <p:spPr bwMode="auto">
            <a:xfrm>
              <a:off x="7032" y="12905"/>
              <a:ext cx="776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Zone de texte 2"/>
            <p:cNvSpPr txBox="1">
              <a:spLocks noChangeArrowheads="1"/>
            </p:cNvSpPr>
            <p:nvPr/>
          </p:nvSpPr>
          <p:spPr bwMode="auto">
            <a:xfrm>
              <a:off x="7777" y="12677"/>
              <a:ext cx="864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Zone de texte 2"/>
            <p:cNvSpPr txBox="1">
              <a:spLocks noChangeArrowheads="1"/>
            </p:cNvSpPr>
            <p:nvPr/>
          </p:nvSpPr>
          <p:spPr bwMode="auto">
            <a:xfrm>
              <a:off x="8001" y="13145"/>
              <a:ext cx="432" cy="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</a:t>
              </a:r>
              <a:r>
                <a:rPr kumimoji="0" lang="fr-FR" sz="28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Connecteur droit 386"/>
            <p:cNvSpPr>
              <a:spLocks noChangeShapeType="1"/>
            </p:cNvSpPr>
            <p:nvPr/>
          </p:nvSpPr>
          <p:spPr bwMode="auto">
            <a:xfrm>
              <a:off x="7793" y="13145"/>
              <a:ext cx="960" cy="0"/>
            </a:xfrm>
            <a:prstGeom prst="line">
              <a:avLst/>
            </a:prstGeom>
            <a:grpFill/>
            <a:ln w="25400" algn="ctr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Zone de texte 2"/>
            <p:cNvSpPr txBox="1">
              <a:spLocks noChangeArrowheads="1"/>
            </p:cNvSpPr>
            <p:nvPr/>
          </p:nvSpPr>
          <p:spPr bwMode="auto">
            <a:xfrm>
              <a:off x="8652" y="12905"/>
              <a:ext cx="583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+1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2133363" y="3048000"/>
            <a:ext cx="4388593" cy="980259"/>
            <a:chOff x="6824" y="12677"/>
            <a:chExt cx="3989" cy="1027"/>
          </a:xfrm>
          <a:solidFill>
            <a:schemeClr val="tx1"/>
          </a:solidFill>
        </p:grpSpPr>
        <p:sp>
          <p:nvSpPr>
            <p:cNvPr id="12" name="Zone de texte 2"/>
            <p:cNvSpPr txBox="1">
              <a:spLocks noChangeArrowheads="1"/>
            </p:cNvSpPr>
            <p:nvPr/>
          </p:nvSpPr>
          <p:spPr bwMode="auto">
            <a:xfrm>
              <a:off x="6824" y="12869"/>
              <a:ext cx="984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</a:t>
              </a:r>
              <a:r>
                <a:rPr lang="fr-FR" sz="2800" b="1" baseline="-25000" dirty="0" smtClean="0">
                  <a:solidFill>
                    <a:schemeClr val="bg1"/>
                  </a:solidFill>
                </a:rPr>
                <a:t>A</a:t>
              </a: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Zone de texte 2"/>
            <p:cNvSpPr txBox="1">
              <a:spLocks noChangeArrowheads="1"/>
            </p:cNvSpPr>
            <p:nvPr/>
          </p:nvSpPr>
          <p:spPr bwMode="auto">
            <a:xfrm>
              <a:off x="7777" y="12677"/>
              <a:ext cx="1112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229,55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Zone de texte 2"/>
            <p:cNvSpPr txBox="1">
              <a:spLocks noChangeArrowheads="1"/>
            </p:cNvSpPr>
            <p:nvPr/>
          </p:nvSpPr>
          <p:spPr bwMode="auto">
            <a:xfrm>
              <a:off x="7988" y="13145"/>
              <a:ext cx="762" cy="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600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Connecteur droit 386"/>
            <p:cNvSpPr>
              <a:spLocks noChangeShapeType="1"/>
            </p:cNvSpPr>
            <p:nvPr/>
          </p:nvSpPr>
          <p:spPr bwMode="auto">
            <a:xfrm>
              <a:off x="7793" y="13145"/>
              <a:ext cx="960" cy="0"/>
            </a:xfrm>
            <a:prstGeom prst="line">
              <a:avLst/>
            </a:prstGeom>
            <a:grpFill/>
            <a:ln w="25400" algn="ctr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Zone de texte 2"/>
            <p:cNvSpPr txBox="1">
              <a:spLocks noChangeArrowheads="1"/>
            </p:cNvSpPr>
            <p:nvPr/>
          </p:nvSpPr>
          <p:spPr bwMode="auto">
            <a:xfrm>
              <a:off x="8776" y="12844"/>
              <a:ext cx="2037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+1= 1.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38</a:t>
              </a:r>
              <a:r>
                <a:rPr kumimoji="0" lang="fr-FR" sz="28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&gt; 1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04800" y="4343400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بما أن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0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و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1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فالتدفقات النقدية للمشروع تغطي تكلفة رأس المال وتكلفة والاستثمار، وتحقق ربح نقدي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229,55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؛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وكل دينار مستثمر يحقق صافي ربح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0,38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ومنه: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المشروع مربح،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لذا: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أنصح المدير بتنفيذه. 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</a:rPr>
              <a:t>2. ارتفاع تكلفة رأس المال إلى 15% قبيل البدء في تنفيذ المشروع: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914400"/>
            <a:ext cx="8382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نحسب القيمة الحالية ومؤشر الربحية بمعدل الخصم ( تكلفة رأس المال) الجديد:</a:t>
            </a:r>
            <a:endParaRPr lang="fr-FR" sz="2800" dirty="0">
              <a:solidFill>
                <a:schemeClr val="bg1"/>
              </a:solidFill>
            </a:endParaRPr>
          </a:p>
        </p:txBody>
      </p:sp>
      <p:grpSp>
        <p:nvGrpSpPr>
          <p:cNvPr id="2" name="Groupe 5"/>
          <p:cNvGrpSpPr/>
          <p:nvPr/>
        </p:nvGrpSpPr>
        <p:grpSpPr>
          <a:xfrm>
            <a:off x="76012" y="1981200"/>
            <a:ext cx="8915588" cy="1004630"/>
            <a:chOff x="76012" y="2271767"/>
            <a:chExt cx="7391637" cy="1004630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76012" y="2271767"/>
              <a:ext cx="7391637" cy="1004630"/>
              <a:chOff x="1598" y="5606"/>
              <a:chExt cx="6883" cy="933"/>
            </a:xfrm>
          </p:grpSpPr>
          <p:sp>
            <p:nvSpPr>
              <p:cNvPr id="9" name="Zone de texte 2"/>
              <p:cNvSpPr txBox="1">
                <a:spLocks noChangeArrowheads="1"/>
              </p:cNvSpPr>
              <p:nvPr/>
            </p:nvSpPr>
            <p:spPr bwMode="auto">
              <a:xfrm>
                <a:off x="1598" y="5879"/>
                <a:ext cx="993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</a:t>
                </a:r>
                <a:r>
                  <a:rPr kumimoji="0" lang="fr-FR" sz="28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=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Zone de texte 2"/>
              <p:cNvSpPr txBox="1">
                <a:spLocks noChangeArrowheads="1"/>
              </p:cNvSpPr>
              <p:nvPr/>
            </p:nvSpPr>
            <p:spPr bwMode="auto">
              <a:xfrm>
                <a:off x="2669" y="5640"/>
                <a:ext cx="675" cy="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135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Zone de texte 2"/>
              <p:cNvSpPr txBox="1">
                <a:spLocks noChangeArrowheads="1"/>
              </p:cNvSpPr>
              <p:nvPr/>
            </p:nvSpPr>
            <p:spPr bwMode="auto">
              <a:xfrm>
                <a:off x="2622" y="6086"/>
                <a:ext cx="75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1,1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Zone de texte 2"/>
              <p:cNvSpPr txBox="1">
                <a:spLocks noChangeArrowheads="1"/>
              </p:cNvSpPr>
              <p:nvPr/>
            </p:nvSpPr>
            <p:spPr bwMode="auto">
              <a:xfrm>
                <a:off x="3758" y="5622"/>
                <a:ext cx="675" cy="4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160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Zone de texte 2"/>
              <p:cNvSpPr txBox="1">
                <a:spLocks noChangeArrowheads="1"/>
              </p:cNvSpPr>
              <p:nvPr/>
            </p:nvSpPr>
            <p:spPr bwMode="auto">
              <a:xfrm>
                <a:off x="3712" y="6101"/>
                <a:ext cx="724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1,1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Zone de texte 2"/>
              <p:cNvSpPr txBox="1">
                <a:spLocks noChangeArrowheads="1"/>
              </p:cNvSpPr>
              <p:nvPr/>
            </p:nvSpPr>
            <p:spPr bwMode="auto">
              <a:xfrm>
                <a:off x="4826" y="5612"/>
                <a:ext cx="675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200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Zone de texte 2"/>
              <p:cNvSpPr txBox="1">
                <a:spLocks noChangeArrowheads="1"/>
              </p:cNvSpPr>
              <p:nvPr/>
            </p:nvSpPr>
            <p:spPr bwMode="auto">
              <a:xfrm>
                <a:off x="4814" y="6044"/>
                <a:ext cx="758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1,1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Zone de texte 2"/>
              <p:cNvSpPr txBox="1">
                <a:spLocks noChangeArrowheads="1"/>
              </p:cNvSpPr>
              <p:nvPr/>
            </p:nvSpPr>
            <p:spPr bwMode="auto">
              <a:xfrm>
                <a:off x="5901" y="6115"/>
                <a:ext cx="735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1,1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Zone de texte 2"/>
              <p:cNvSpPr txBox="1">
                <a:spLocks noChangeArrowheads="1"/>
              </p:cNvSpPr>
              <p:nvPr/>
            </p:nvSpPr>
            <p:spPr bwMode="auto">
              <a:xfrm>
                <a:off x="7083" y="5623"/>
                <a:ext cx="688" cy="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325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Zone de texte 2"/>
              <p:cNvSpPr txBox="1">
                <a:spLocks noChangeArrowheads="1"/>
              </p:cNvSpPr>
              <p:nvPr/>
            </p:nvSpPr>
            <p:spPr bwMode="auto">
              <a:xfrm>
                <a:off x="7010" y="6115"/>
                <a:ext cx="761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Zone de texte 2"/>
              <p:cNvSpPr txBox="1">
                <a:spLocks noChangeArrowheads="1"/>
              </p:cNvSpPr>
              <p:nvPr/>
            </p:nvSpPr>
            <p:spPr bwMode="auto">
              <a:xfrm>
                <a:off x="3372" y="5870"/>
                <a:ext cx="390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Zone de texte 2"/>
              <p:cNvSpPr txBox="1">
                <a:spLocks noChangeArrowheads="1"/>
              </p:cNvSpPr>
              <p:nvPr/>
            </p:nvSpPr>
            <p:spPr bwMode="auto">
              <a:xfrm>
                <a:off x="4433" y="5870"/>
                <a:ext cx="390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Zone de texte 2"/>
              <p:cNvSpPr txBox="1">
                <a:spLocks noChangeArrowheads="1"/>
              </p:cNvSpPr>
              <p:nvPr/>
            </p:nvSpPr>
            <p:spPr bwMode="auto">
              <a:xfrm>
                <a:off x="6667" y="5897"/>
                <a:ext cx="46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Connecteur droit 415"/>
              <p:cNvSpPr>
                <a:spLocks noChangeShapeType="1"/>
              </p:cNvSpPr>
              <p:nvPr/>
            </p:nvSpPr>
            <p:spPr bwMode="auto">
              <a:xfrm>
                <a:off x="2591" y="6092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Connecteur droit 416"/>
              <p:cNvSpPr>
                <a:spLocks noChangeShapeType="1"/>
              </p:cNvSpPr>
              <p:nvPr/>
            </p:nvSpPr>
            <p:spPr bwMode="auto">
              <a:xfrm>
                <a:off x="3656" y="6077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Connecteur droit 417"/>
              <p:cNvSpPr>
                <a:spLocks noChangeShapeType="1"/>
              </p:cNvSpPr>
              <p:nvPr/>
            </p:nvSpPr>
            <p:spPr bwMode="auto">
              <a:xfrm>
                <a:off x="4791" y="6056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Connecteur droit 419"/>
              <p:cNvSpPr>
                <a:spLocks noChangeShapeType="1"/>
              </p:cNvSpPr>
              <p:nvPr/>
            </p:nvSpPr>
            <p:spPr bwMode="auto">
              <a:xfrm>
                <a:off x="6982" y="6107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Zone de texte 2"/>
              <p:cNvSpPr txBox="1">
                <a:spLocks noChangeArrowheads="1"/>
              </p:cNvSpPr>
              <p:nvPr/>
            </p:nvSpPr>
            <p:spPr bwMode="auto">
              <a:xfrm>
                <a:off x="7777" y="5891"/>
                <a:ext cx="704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-600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Zone de texte 2"/>
              <p:cNvSpPr txBox="1">
                <a:spLocks noChangeArrowheads="1"/>
              </p:cNvSpPr>
              <p:nvPr/>
            </p:nvSpPr>
            <p:spPr bwMode="auto">
              <a:xfrm>
                <a:off x="5856" y="5606"/>
                <a:ext cx="781" cy="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Connecteur droit 417"/>
              <p:cNvSpPr>
                <a:spLocks noChangeShapeType="1"/>
              </p:cNvSpPr>
              <p:nvPr/>
            </p:nvSpPr>
            <p:spPr bwMode="auto">
              <a:xfrm>
                <a:off x="5947" y="6092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Zone de texte 2"/>
            <p:cNvSpPr txBox="1">
              <a:spLocks noChangeArrowheads="1"/>
            </p:cNvSpPr>
            <p:nvPr/>
          </p:nvSpPr>
          <p:spPr bwMode="auto">
            <a:xfrm>
              <a:off x="4343400" y="2514600"/>
              <a:ext cx="418820" cy="428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52400" y="4353741"/>
            <a:ext cx="4451303" cy="980259"/>
            <a:chOff x="6880" y="12677"/>
            <a:chExt cx="4046" cy="1027"/>
          </a:xfrm>
          <a:solidFill>
            <a:schemeClr val="tx1"/>
          </a:solidFill>
        </p:grpSpPr>
        <p:sp>
          <p:nvSpPr>
            <p:cNvPr id="30" name="Zone de texte 2"/>
            <p:cNvSpPr txBox="1">
              <a:spLocks noChangeArrowheads="1"/>
            </p:cNvSpPr>
            <p:nvPr/>
          </p:nvSpPr>
          <p:spPr bwMode="auto">
            <a:xfrm>
              <a:off x="6880" y="12905"/>
              <a:ext cx="928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</a:t>
              </a:r>
              <a:r>
                <a:rPr lang="fr-FR" sz="2800" b="1" baseline="-25000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Zone de texte 2"/>
            <p:cNvSpPr txBox="1">
              <a:spLocks noChangeArrowheads="1"/>
            </p:cNvSpPr>
            <p:nvPr/>
          </p:nvSpPr>
          <p:spPr bwMode="auto">
            <a:xfrm>
              <a:off x="7777" y="12677"/>
              <a:ext cx="1112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77,42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Zone de texte 2"/>
            <p:cNvSpPr txBox="1">
              <a:spLocks noChangeArrowheads="1"/>
            </p:cNvSpPr>
            <p:nvPr/>
          </p:nvSpPr>
          <p:spPr bwMode="auto">
            <a:xfrm>
              <a:off x="7988" y="13145"/>
              <a:ext cx="762" cy="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600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Connecteur droit 386"/>
            <p:cNvSpPr>
              <a:spLocks noChangeShapeType="1"/>
            </p:cNvSpPr>
            <p:nvPr/>
          </p:nvSpPr>
          <p:spPr bwMode="auto">
            <a:xfrm>
              <a:off x="7793" y="13145"/>
              <a:ext cx="960" cy="0"/>
            </a:xfrm>
            <a:prstGeom prst="line">
              <a:avLst/>
            </a:prstGeom>
            <a:grpFill/>
            <a:ln w="25400" algn="ctr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Zone de texte 2"/>
            <p:cNvSpPr txBox="1">
              <a:spLocks noChangeArrowheads="1"/>
            </p:cNvSpPr>
            <p:nvPr/>
          </p:nvSpPr>
          <p:spPr bwMode="auto">
            <a:xfrm>
              <a:off x="8958" y="12906"/>
              <a:ext cx="1968" cy="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+1= </a:t>
              </a:r>
              <a:r>
                <a:rPr lang="fr-FR" sz="28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1,13</a:t>
              </a:r>
              <a:r>
                <a:rPr kumimoji="0" lang="fr-FR" sz="2800" b="1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&gt; 1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304800" y="5396805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بما أن: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 0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و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 1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، فالتدفقات النقدية للمشروع تغطي تكلفة رأس المال وتكلفة الاستثمار معا،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وتحقق ربح صافي 77.42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، ومنه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أنصح المدير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بمواصلة تنفيذه. 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56533" y="3200400"/>
            <a:ext cx="7325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=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117,39+ 120,98+ 131,50,+ 145,97+ 161,58- 600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66800" y="3733800"/>
            <a:ext cx="1762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= 77,42&gt; 0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</a:rPr>
              <a:t>2. ارتفاع تكلفة رأس المال إلى 25% قبيل البدء في تنفيذ المشروع: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8382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نحسب القيمة الحالية ومؤشر الربحية بمعدل الخصم ( تكلفة رأس المال) الجديد:</a:t>
            </a:r>
            <a:endParaRPr lang="fr-FR" sz="2800" dirty="0">
              <a:solidFill>
                <a:schemeClr val="bg1"/>
              </a:solidFill>
            </a:endParaRPr>
          </a:p>
        </p:txBody>
      </p:sp>
      <p:grpSp>
        <p:nvGrpSpPr>
          <p:cNvPr id="2" name="Groupe 5"/>
          <p:cNvGrpSpPr/>
          <p:nvPr/>
        </p:nvGrpSpPr>
        <p:grpSpPr>
          <a:xfrm>
            <a:off x="76012" y="1981200"/>
            <a:ext cx="8915588" cy="1004630"/>
            <a:chOff x="76012" y="2271767"/>
            <a:chExt cx="7391637" cy="1004630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76012" y="2271767"/>
              <a:ext cx="7391637" cy="1004630"/>
              <a:chOff x="1598" y="5606"/>
              <a:chExt cx="6883" cy="933"/>
            </a:xfrm>
          </p:grpSpPr>
          <p:sp>
            <p:nvSpPr>
              <p:cNvPr id="9" name="Zone de texte 2"/>
              <p:cNvSpPr txBox="1">
                <a:spLocks noChangeArrowheads="1"/>
              </p:cNvSpPr>
              <p:nvPr/>
            </p:nvSpPr>
            <p:spPr bwMode="auto">
              <a:xfrm>
                <a:off x="1598" y="5879"/>
                <a:ext cx="993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</a:t>
                </a:r>
                <a:r>
                  <a:rPr kumimoji="0" lang="fr-FR" sz="28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=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Zone de texte 2"/>
              <p:cNvSpPr txBox="1">
                <a:spLocks noChangeArrowheads="1"/>
              </p:cNvSpPr>
              <p:nvPr/>
            </p:nvSpPr>
            <p:spPr bwMode="auto">
              <a:xfrm>
                <a:off x="2669" y="5640"/>
                <a:ext cx="675" cy="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135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Zone de texte 2"/>
              <p:cNvSpPr txBox="1">
                <a:spLocks noChangeArrowheads="1"/>
              </p:cNvSpPr>
              <p:nvPr/>
            </p:nvSpPr>
            <p:spPr bwMode="auto">
              <a:xfrm>
                <a:off x="2622" y="6086"/>
                <a:ext cx="75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Zone de texte 2"/>
              <p:cNvSpPr txBox="1">
                <a:spLocks noChangeArrowheads="1"/>
              </p:cNvSpPr>
              <p:nvPr/>
            </p:nvSpPr>
            <p:spPr bwMode="auto">
              <a:xfrm>
                <a:off x="3758" y="5622"/>
                <a:ext cx="675" cy="4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160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Zone de texte 2"/>
              <p:cNvSpPr txBox="1">
                <a:spLocks noChangeArrowheads="1"/>
              </p:cNvSpPr>
              <p:nvPr/>
            </p:nvSpPr>
            <p:spPr bwMode="auto">
              <a:xfrm>
                <a:off x="3712" y="6101"/>
                <a:ext cx="724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Zone de texte 2"/>
              <p:cNvSpPr txBox="1">
                <a:spLocks noChangeArrowheads="1"/>
              </p:cNvSpPr>
              <p:nvPr/>
            </p:nvSpPr>
            <p:spPr bwMode="auto">
              <a:xfrm>
                <a:off x="4826" y="5612"/>
                <a:ext cx="675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200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Zone de texte 2"/>
              <p:cNvSpPr txBox="1">
                <a:spLocks noChangeArrowheads="1"/>
              </p:cNvSpPr>
              <p:nvPr/>
            </p:nvSpPr>
            <p:spPr bwMode="auto">
              <a:xfrm>
                <a:off x="4814" y="6044"/>
                <a:ext cx="758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Zone de texte 2"/>
              <p:cNvSpPr txBox="1">
                <a:spLocks noChangeArrowheads="1"/>
              </p:cNvSpPr>
              <p:nvPr/>
            </p:nvSpPr>
            <p:spPr bwMode="auto">
              <a:xfrm>
                <a:off x="5901" y="6115"/>
                <a:ext cx="735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Zone de texte 2"/>
              <p:cNvSpPr txBox="1">
                <a:spLocks noChangeArrowheads="1"/>
              </p:cNvSpPr>
              <p:nvPr/>
            </p:nvSpPr>
            <p:spPr bwMode="auto">
              <a:xfrm>
                <a:off x="7083" y="5623"/>
                <a:ext cx="688" cy="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325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Zone de texte 2"/>
              <p:cNvSpPr txBox="1">
                <a:spLocks noChangeArrowheads="1"/>
              </p:cNvSpPr>
              <p:nvPr/>
            </p:nvSpPr>
            <p:spPr bwMode="auto">
              <a:xfrm>
                <a:off x="7010" y="6115"/>
                <a:ext cx="761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Zone de texte 2"/>
              <p:cNvSpPr txBox="1">
                <a:spLocks noChangeArrowheads="1"/>
              </p:cNvSpPr>
              <p:nvPr/>
            </p:nvSpPr>
            <p:spPr bwMode="auto">
              <a:xfrm>
                <a:off x="3372" y="5870"/>
                <a:ext cx="390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Zone de texte 2"/>
              <p:cNvSpPr txBox="1">
                <a:spLocks noChangeArrowheads="1"/>
              </p:cNvSpPr>
              <p:nvPr/>
            </p:nvSpPr>
            <p:spPr bwMode="auto">
              <a:xfrm>
                <a:off x="4433" y="5870"/>
                <a:ext cx="390" cy="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Zone de texte 2"/>
              <p:cNvSpPr txBox="1">
                <a:spLocks noChangeArrowheads="1"/>
              </p:cNvSpPr>
              <p:nvPr/>
            </p:nvSpPr>
            <p:spPr bwMode="auto">
              <a:xfrm>
                <a:off x="6667" y="5897"/>
                <a:ext cx="46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Connecteur droit 415"/>
              <p:cNvSpPr>
                <a:spLocks noChangeShapeType="1"/>
              </p:cNvSpPr>
              <p:nvPr/>
            </p:nvSpPr>
            <p:spPr bwMode="auto">
              <a:xfrm>
                <a:off x="2591" y="6092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Connecteur droit 416"/>
              <p:cNvSpPr>
                <a:spLocks noChangeShapeType="1"/>
              </p:cNvSpPr>
              <p:nvPr/>
            </p:nvSpPr>
            <p:spPr bwMode="auto">
              <a:xfrm>
                <a:off x="3656" y="6077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Connecteur droit 417"/>
              <p:cNvSpPr>
                <a:spLocks noChangeShapeType="1"/>
              </p:cNvSpPr>
              <p:nvPr/>
            </p:nvSpPr>
            <p:spPr bwMode="auto">
              <a:xfrm>
                <a:off x="4791" y="6056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Connecteur droit 419"/>
              <p:cNvSpPr>
                <a:spLocks noChangeShapeType="1"/>
              </p:cNvSpPr>
              <p:nvPr/>
            </p:nvSpPr>
            <p:spPr bwMode="auto">
              <a:xfrm>
                <a:off x="6982" y="6107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Zone de texte 2"/>
              <p:cNvSpPr txBox="1">
                <a:spLocks noChangeArrowheads="1"/>
              </p:cNvSpPr>
              <p:nvPr/>
            </p:nvSpPr>
            <p:spPr bwMode="auto">
              <a:xfrm>
                <a:off x="7777" y="5891"/>
                <a:ext cx="704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-600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Zone de texte 2"/>
              <p:cNvSpPr txBox="1">
                <a:spLocks noChangeArrowheads="1"/>
              </p:cNvSpPr>
              <p:nvPr/>
            </p:nvSpPr>
            <p:spPr bwMode="auto">
              <a:xfrm>
                <a:off x="5856" y="5606"/>
                <a:ext cx="781" cy="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Connecteur droit 417"/>
              <p:cNvSpPr>
                <a:spLocks noChangeShapeType="1"/>
              </p:cNvSpPr>
              <p:nvPr/>
            </p:nvSpPr>
            <p:spPr bwMode="auto">
              <a:xfrm>
                <a:off x="5947" y="6092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Zone de texte 2"/>
            <p:cNvSpPr txBox="1">
              <a:spLocks noChangeArrowheads="1"/>
            </p:cNvSpPr>
            <p:nvPr/>
          </p:nvSpPr>
          <p:spPr bwMode="auto">
            <a:xfrm>
              <a:off x="4343400" y="2514600"/>
              <a:ext cx="418820" cy="428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-168" y="4353741"/>
            <a:ext cx="4572322" cy="980259"/>
            <a:chOff x="6880" y="12677"/>
            <a:chExt cx="4156" cy="1027"/>
          </a:xfrm>
          <a:solidFill>
            <a:schemeClr val="tx1"/>
          </a:solidFill>
        </p:grpSpPr>
        <p:sp>
          <p:nvSpPr>
            <p:cNvPr id="30" name="Zone de texte 2"/>
            <p:cNvSpPr txBox="1">
              <a:spLocks noChangeArrowheads="1"/>
            </p:cNvSpPr>
            <p:nvPr/>
          </p:nvSpPr>
          <p:spPr bwMode="auto">
            <a:xfrm>
              <a:off x="6880" y="12905"/>
              <a:ext cx="928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</a:t>
              </a:r>
              <a:r>
                <a:rPr lang="fr-FR" sz="2800" b="1" baseline="-25000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Zone de texte 2"/>
            <p:cNvSpPr txBox="1">
              <a:spLocks noChangeArrowheads="1"/>
            </p:cNvSpPr>
            <p:nvPr/>
          </p:nvSpPr>
          <p:spPr bwMode="auto">
            <a:xfrm>
              <a:off x="7777" y="12677"/>
              <a:ext cx="1112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-76,27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Zone de texte 2"/>
            <p:cNvSpPr txBox="1">
              <a:spLocks noChangeArrowheads="1"/>
            </p:cNvSpPr>
            <p:nvPr/>
          </p:nvSpPr>
          <p:spPr bwMode="auto">
            <a:xfrm>
              <a:off x="7988" y="13145"/>
              <a:ext cx="762" cy="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600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Connecteur droit 386"/>
            <p:cNvSpPr>
              <a:spLocks noChangeShapeType="1"/>
            </p:cNvSpPr>
            <p:nvPr/>
          </p:nvSpPr>
          <p:spPr bwMode="auto">
            <a:xfrm>
              <a:off x="7793" y="13145"/>
              <a:ext cx="960" cy="0"/>
            </a:xfrm>
            <a:prstGeom prst="line">
              <a:avLst/>
            </a:prstGeom>
            <a:grpFill/>
            <a:ln w="25400" algn="ctr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Zone de texte 2"/>
            <p:cNvSpPr txBox="1">
              <a:spLocks noChangeArrowheads="1"/>
            </p:cNvSpPr>
            <p:nvPr/>
          </p:nvSpPr>
          <p:spPr bwMode="auto">
            <a:xfrm>
              <a:off x="8929" y="12905"/>
              <a:ext cx="2107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+1= </a:t>
              </a:r>
              <a:r>
                <a:rPr lang="fr-FR" sz="28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0,87&lt; </a:t>
              </a:r>
              <a:r>
                <a:rPr kumimoji="0" lang="fr-FR" sz="2800" b="1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304800" y="5396805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بما أن: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 0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و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 1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، فالتدفقات النقدية للمشروع لا تغطي تكلفة رأس المال وتكلفة الاستثمار معا، ومنه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لا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أنصح المدير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بمواصلة تنفيذه. 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56533" y="3124200"/>
            <a:ext cx="65373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= 108+ 102,4+ 102,4+ 104,44+ 106,49- 600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66800" y="3733800"/>
            <a:ext cx="1972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= - 76,27&lt; 0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7200" y="0"/>
            <a:ext cx="45336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حساب معدل العائد الداخلي للمشروع 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572000" y="914400"/>
            <a:ext cx="44151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%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⇒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VAN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77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,42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&gt; 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32456" y="1534180"/>
            <a:ext cx="45353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25%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⇒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VAN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-76,27&lt; 0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27"/>
          <p:cNvGrpSpPr/>
          <p:nvPr/>
        </p:nvGrpSpPr>
        <p:grpSpPr>
          <a:xfrm>
            <a:off x="304800" y="-304800"/>
            <a:ext cx="5084139" cy="4572494"/>
            <a:chOff x="304800" y="838200"/>
            <a:chExt cx="5084139" cy="457249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04800" y="838200"/>
              <a:ext cx="5084139" cy="4572494"/>
              <a:chOff x="375" y="2612"/>
              <a:chExt cx="4747" cy="4184"/>
            </a:xfrm>
          </p:grpSpPr>
          <p:sp>
            <p:nvSpPr>
              <p:cNvPr id="8" name="Zone de texte 478"/>
              <p:cNvSpPr txBox="1">
                <a:spLocks noChangeArrowheads="1"/>
              </p:cNvSpPr>
              <p:nvPr/>
            </p:nvSpPr>
            <p:spPr bwMode="auto">
              <a:xfrm>
                <a:off x="2581" y="5610"/>
                <a:ext cx="356" cy="343"/>
              </a:xfrm>
              <a:prstGeom prst="rect">
                <a:avLst/>
              </a:prstGeom>
              <a:solidFill>
                <a:srgbClr val="FFC000"/>
              </a:solidFill>
              <a:ln w="6350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i</a:t>
                </a:r>
                <a:r>
                  <a:rPr kumimoji="0" lang="fr-FR" sz="2200" b="1" i="0" u="none" strike="noStrike" cap="none" normalizeH="0" baseline="-25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" name="Connecteur droit avec flèche 463"/>
              <p:cNvCxnSpPr>
                <a:cxnSpLocks noChangeShapeType="1"/>
              </p:cNvCxnSpPr>
              <p:nvPr/>
            </p:nvCxnSpPr>
            <p:spPr bwMode="auto">
              <a:xfrm>
                <a:off x="1513" y="5982"/>
                <a:ext cx="2085" cy="0"/>
              </a:xfrm>
              <a:prstGeom prst="straightConnector1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  <p:sp>
            <p:nvSpPr>
              <p:cNvPr id="10" name="Zone de texte 465"/>
              <p:cNvSpPr txBox="1">
                <a:spLocks noChangeArrowheads="1"/>
              </p:cNvSpPr>
              <p:nvPr/>
            </p:nvSpPr>
            <p:spPr bwMode="auto">
              <a:xfrm>
                <a:off x="3667" y="5754"/>
                <a:ext cx="1455" cy="407"/>
              </a:xfrm>
              <a:prstGeom prst="rect">
                <a:avLst/>
              </a:prstGeom>
              <a:noFill/>
              <a:ln w="2540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معدل الخصم</a:t>
                </a: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i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Arc 468"/>
              <p:cNvSpPr>
                <a:spLocks/>
              </p:cNvSpPr>
              <p:nvPr/>
            </p:nvSpPr>
            <p:spPr bwMode="auto">
              <a:xfrm rot="10800000">
                <a:off x="1643" y="2612"/>
                <a:ext cx="2714" cy="4035"/>
              </a:xfrm>
              <a:custGeom>
                <a:avLst/>
                <a:gdLst>
                  <a:gd name="T0" fmla="*/ 861695 w 1723390"/>
                  <a:gd name="T1" fmla="*/ 0 h 2562225"/>
                  <a:gd name="T2" fmla="*/ 1723390 w 1723390"/>
                  <a:gd name="T3" fmla="*/ 1281113 h 25622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23390" h="2562225" stroke="0">
                    <a:moveTo>
                      <a:pt x="861695" y="0"/>
                    </a:moveTo>
                    <a:cubicBezTo>
                      <a:pt x="1337596" y="0"/>
                      <a:pt x="1723390" y="573574"/>
                      <a:pt x="1723390" y="1281113"/>
                    </a:cubicBezTo>
                    <a:lnTo>
                      <a:pt x="861695" y="1281113"/>
                    </a:lnTo>
                    <a:lnTo>
                      <a:pt x="861695" y="0"/>
                    </a:lnTo>
                    <a:close/>
                  </a:path>
                  <a:path w="1723390" h="2562225" fill="none">
                    <a:moveTo>
                      <a:pt x="861695" y="0"/>
                    </a:moveTo>
                    <a:cubicBezTo>
                      <a:pt x="1337596" y="0"/>
                      <a:pt x="1723390" y="573574"/>
                      <a:pt x="1723390" y="1281113"/>
                    </a:cubicBezTo>
                  </a:path>
                </a:pathLst>
              </a:cu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 sz="2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Connecteur droit 470"/>
              <p:cNvSpPr>
                <a:spLocks noChangeShapeType="1"/>
              </p:cNvSpPr>
              <p:nvPr/>
            </p:nvSpPr>
            <p:spPr bwMode="auto">
              <a:xfrm>
                <a:off x="2677" y="5473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Zone de texte 475"/>
              <p:cNvSpPr txBox="1">
                <a:spLocks noChangeArrowheads="1"/>
              </p:cNvSpPr>
              <p:nvPr/>
            </p:nvSpPr>
            <p:spPr bwMode="auto">
              <a:xfrm>
                <a:off x="2633" y="5032"/>
                <a:ext cx="1370" cy="405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TIR </a:t>
                </a:r>
                <a:r>
                  <a:rPr kumimoji="0" lang="ar-SA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تقريبي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Connecteur droit 474"/>
              <p:cNvSpPr>
                <a:spLocks noChangeShapeType="1"/>
              </p:cNvSpPr>
              <p:nvPr/>
            </p:nvSpPr>
            <p:spPr bwMode="auto">
              <a:xfrm flipH="1" flipV="1">
                <a:off x="1883" y="5694"/>
                <a:ext cx="0" cy="522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Connecteur droit 477"/>
              <p:cNvSpPr>
                <a:spLocks noChangeShapeType="1"/>
              </p:cNvSpPr>
              <p:nvPr/>
            </p:nvSpPr>
            <p:spPr bwMode="auto">
              <a:xfrm>
                <a:off x="2723" y="6000"/>
                <a:ext cx="0" cy="642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Zone de texte 479"/>
              <p:cNvSpPr txBox="1">
                <a:spLocks noChangeArrowheads="1"/>
              </p:cNvSpPr>
              <p:nvPr/>
            </p:nvSpPr>
            <p:spPr bwMode="auto">
              <a:xfrm>
                <a:off x="1699" y="6180"/>
                <a:ext cx="383" cy="337"/>
              </a:xfrm>
              <a:prstGeom prst="rect">
                <a:avLst/>
              </a:prstGeom>
              <a:solidFill>
                <a:srgbClr val="FFC000"/>
              </a:solidFill>
              <a:ln w="6350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i</a:t>
                </a:r>
                <a:r>
                  <a:rPr kumimoji="0" lang="fr-FR" sz="2200" b="1" i="0" u="none" strike="noStrike" cap="none" normalizeH="0" baseline="-25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Connecteur droit 554"/>
              <p:cNvSpPr>
                <a:spLocks noChangeShapeType="1"/>
              </p:cNvSpPr>
              <p:nvPr/>
            </p:nvSpPr>
            <p:spPr bwMode="auto">
              <a:xfrm>
                <a:off x="1909" y="5777"/>
                <a:ext cx="855" cy="840"/>
              </a:xfrm>
              <a:prstGeom prst="line">
                <a:avLst/>
              </a:prstGeom>
              <a:noFill/>
              <a:ln w="31750" algn="ctr">
                <a:solidFill>
                  <a:srgbClr val="00B050"/>
                </a:solidFill>
                <a:prstDash val="sys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Connecteur droit 571"/>
              <p:cNvSpPr>
                <a:spLocks noChangeShapeType="1"/>
              </p:cNvSpPr>
              <p:nvPr/>
            </p:nvSpPr>
            <p:spPr bwMode="auto">
              <a:xfrm>
                <a:off x="2691" y="4953"/>
                <a:ext cx="93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Zone de texte 573"/>
              <p:cNvSpPr txBox="1">
                <a:spLocks noChangeArrowheads="1"/>
              </p:cNvSpPr>
              <p:nvPr/>
            </p:nvSpPr>
            <p:spPr bwMode="auto">
              <a:xfrm>
                <a:off x="2644" y="4493"/>
                <a:ext cx="1217" cy="420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TIR </a:t>
                </a:r>
                <a:r>
                  <a:rPr kumimoji="0" lang="ar-SA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فعلي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0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1643" y="4355"/>
                <a:ext cx="0" cy="243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" name="AutoShape 19"/>
              <p:cNvCxnSpPr>
                <a:cxnSpLocks noChangeShapeType="1"/>
              </p:cNvCxnSpPr>
              <p:nvPr/>
            </p:nvCxnSpPr>
            <p:spPr bwMode="auto">
              <a:xfrm flipH="1">
                <a:off x="2138" y="5482"/>
                <a:ext cx="539" cy="47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 type="triangle" w="med" len="med"/>
              </a:ln>
            </p:spPr>
          </p:cxnSp>
          <p:cxnSp>
            <p:nvCxnSpPr>
              <p:cNvPr id="22" name="AutoShape 20"/>
              <p:cNvCxnSpPr>
                <a:cxnSpLocks noChangeShapeType="1"/>
              </p:cNvCxnSpPr>
              <p:nvPr/>
            </p:nvCxnSpPr>
            <p:spPr bwMode="auto">
              <a:xfrm flipH="1">
                <a:off x="1522" y="5789"/>
                <a:ext cx="331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3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1582" y="6628"/>
                <a:ext cx="1171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375" y="5624"/>
                <a:ext cx="1088" cy="41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</a:t>
                </a:r>
                <a:r>
                  <a:rPr kumimoji="0" lang="fr-FR" sz="22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</a:t>
                </a: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&gt;0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375" y="6369"/>
                <a:ext cx="1118" cy="42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</a:t>
                </a:r>
                <a:r>
                  <a:rPr kumimoji="0" lang="fr-FR" sz="22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&lt;0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6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1973" y="4953"/>
                <a:ext cx="720" cy="1029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 type="triangle" w="med" len="med"/>
              </a:ln>
            </p:spPr>
          </p:cxnSp>
        </p:grpSp>
        <p:sp>
          <p:nvSpPr>
            <p:cNvPr id="27" name="Zone de texte 465"/>
            <p:cNvSpPr txBox="1">
              <a:spLocks noChangeArrowheads="1"/>
            </p:cNvSpPr>
            <p:nvPr/>
          </p:nvSpPr>
          <p:spPr bwMode="auto">
            <a:xfrm>
              <a:off x="1066800" y="2819400"/>
              <a:ext cx="512139" cy="681058"/>
            </a:xfrm>
            <a:prstGeom prst="rect">
              <a:avLst/>
            </a:prstGeom>
            <a:noFill/>
            <a:ln w="25400">
              <a:noFill/>
              <a:prstDash val="solid"/>
              <a:miter lim="800000"/>
              <a:headEnd/>
              <a:tailEnd/>
            </a:ln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22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3048000" y="5562600"/>
            <a:ext cx="2840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i=20 % → VAN</a:t>
            </a:r>
            <a:r>
              <a:rPr lang="fr-FR" sz="2400" b="1" baseline="-25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</a:t>
            </a:r>
            <a:endParaRPr lang="fr-FR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Zone de texte 2"/>
          <p:cNvSpPr txBox="1">
            <a:spLocks noChangeArrowheads="1"/>
          </p:cNvSpPr>
          <p:nvPr/>
        </p:nvSpPr>
        <p:spPr bwMode="auto">
          <a:xfrm>
            <a:off x="2743200" y="533400"/>
            <a:ext cx="2819400" cy="456941"/>
          </a:xfrm>
          <a:prstGeom prst="rect">
            <a:avLst/>
          </a:prstGeom>
          <a:solidFill>
            <a:srgbClr val="FF99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i= TIR →VAN=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0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" name="Groupe 40"/>
          <p:cNvGrpSpPr/>
          <p:nvPr/>
        </p:nvGrpSpPr>
        <p:grpSpPr>
          <a:xfrm>
            <a:off x="152395" y="4419600"/>
            <a:ext cx="8839205" cy="1066801"/>
            <a:chOff x="152395" y="4495800"/>
            <a:chExt cx="8839205" cy="1066801"/>
          </a:xfrm>
        </p:grpSpPr>
        <p:grpSp>
          <p:nvGrpSpPr>
            <p:cNvPr id="5" name="Groupe 28"/>
            <p:cNvGrpSpPr/>
            <p:nvPr/>
          </p:nvGrpSpPr>
          <p:grpSpPr>
            <a:xfrm>
              <a:off x="152395" y="4495800"/>
              <a:ext cx="8839205" cy="1066801"/>
              <a:chOff x="1849479" y="3581400"/>
              <a:chExt cx="8236901" cy="714639"/>
            </a:xfrm>
          </p:grpSpPr>
          <p:sp>
            <p:nvSpPr>
              <p:cNvPr id="30" name="Text Box 21"/>
              <p:cNvSpPr txBox="1">
                <a:spLocks noChangeArrowheads="1"/>
              </p:cNvSpPr>
              <p:nvPr/>
            </p:nvSpPr>
            <p:spPr bwMode="auto">
              <a:xfrm>
                <a:off x="1849479" y="3785583"/>
                <a:ext cx="1432937" cy="306273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TIR = i</a:t>
                </a:r>
                <a:r>
                  <a:rPr kumimoji="0" lang="fr-FR" sz="2400" b="1" i="0" u="none" strike="noStrike" cap="none" normalizeH="0" baseline="-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 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+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Text Box 20"/>
              <p:cNvSpPr txBox="1">
                <a:spLocks noChangeArrowheads="1"/>
              </p:cNvSpPr>
              <p:nvPr/>
            </p:nvSpPr>
            <p:spPr bwMode="auto">
              <a:xfrm>
                <a:off x="3083476" y="3581401"/>
                <a:ext cx="1819335" cy="35731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(i</a:t>
                </a:r>
                <a:r>
                  <a:rPr kumimoji="0" lang="fr-FR" sz="2400" b="1" i="0" u="none" strike="noStrike" cap="none" normalizeH="0" baseline="-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2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– i</a:t>
                </a:r>
                <a:r>
                  <a:rPr kumimoji="0" lang="fr-FR" sz="2400" b="1" i="0" u="none" strike="noStrike" cap="none" normalizeH="0" baseline="-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) VAN</a:t>
                </a:r>
                <a:r>
                  <a:rPr kumimoji="0" lang="fr-FR" sz="2400" b="1" i="0" u="none" strike="noStrike" cap="none" normalizeH="0" baseline="-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Text Box 19"/>
              <p:cNvSpPr txBox="1">
                <a:spLocks noChangeArrowheads="1"/>
              </p:cNvSpPr>
              <p:nvPr/>
            </p:nvSpPr>
            <p:spPr bwMode="auto">
              <a:xfrm>
                <a:off x="3083476" y="3940480"/>
                <a:ext cx="1819335" cy="35555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VAN</a:t>
                </a:r>
                <a:r>
                  <a:rPr kumimoji="0" lang="fr-FR" sz="2400" b="1" i="0" u="none" strike="noStrike" cap="none" normalizeH="0" baseline="-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- VAN</a:t>
                </a:r>
                <a:r>
                  <a:rPr kumimoji="0" lang="fr-FR" sz="2400" b="1" i="0" u="none" strike="noStrike" cap="none" normalizeH="0" baseline="-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2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AutoShape 18"/>
              <p:cNvSpPr>
                <a:spLocks noChangeShapeType="1"/>
              </p:cNvSpPr>
              <p:nvPr/>
            </p:nvSpPr>
            <p:spPr bwMode="auto">
              <a:xfrm>
                <a:off x="3133211" y="3940479"/>
                <a:ext cx="1757316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 Box 17"/>
              <p:cNvSpPr txBox="1">
                <a:spLocks noChangeArrowheads="1"/>
              </p:cNvSpPr>
              <p:nvPr/>
            </p:nvSpPr>
            <p:spPr bwMode="auto">
              <a:xfrm>
                <a:off x="5328863" y="3782061"/>
                <a:ext cx="1562203" cy="309794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TIR</a:t>
                </a:r>
                <a:r>
                  <a:rPr lang="fr-FR" sz="2400" b="1" baseline="-30000" dirty="0" smtClean="0">
                    <a:solidFill>
                      <a:schemeClr val="bg1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 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= 15+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 Box 16"/>
              <p:cNvSpPr txBox="1">
                <a:spLocks noChangeArrowheads="1"/>
              </p:cNvSpPr>
              <p:nvPr/>
            </p:nvSpPr>
            <p:spPr bwMode="auto">
              <a:xfrm>
                <a:off x="6943200" y="3581400"/>
                <a:ext cx="1936082" cy="35732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(25– 15) 77,42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6921926" y="3925518"/>
                <a:ext cx="1957356" cy="37052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77,42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-(- 76,27)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AutoShape 14"/>
              <p:cNvSpPr>
                <a:spLocks noChangeShapeType="1"/>
              </p:cNvSpPr>
              <p:nvPr/>
            </p:nvSpPr>
            <p:spPr bwMode="auto">
              <a:xfrm>
                <a:off x="7007259" y="3940479"/>
                <a:ext cx="1757316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Text Box 13"/>
              <p:cNvSpPr txBox="1">
                <a:spLocks noChangeArrowheads="1"/>
              </p:cNvSpPr>
              <p:nvPr/>
            </p:nvSpPr>
            <p:spPr bwMode="auto">
              <a:xfrm>
                <a:off x="8924464" y="3734537"/>
                <a:ext cx="1161916" cy="36084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≈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20 %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0" name="Flèche droite 39"/>
            <p:cNvSpPr/>
            <p:nvPr/>
          </p:nvSpPr>
          <p:spPr>
            <a:xfrm>
              <a:off x="3519055" y="4876800"/>
              <a:ext cx="304800" cy="228600"/>
            </a:xfrm>
            <a:prstGeom prst="rightArrow">
              <a:avLst/>
            </a:prstGeom>
            <a:solidFill>
              <a:schemeClr val="tx1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381000" y="5943600"/>
            <a:ext cx="83978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400" b="1" dirty="0" smtClean="0">
                <a:solidFill>
                  <a:schemeClr val="bg1"/>
                </a:solidFill>
              </a:rPr>
              <a:t>    بما أن معدل الخصم الفعلي 8 % أقل من معدل العائد الداخلي 20 %، فالمشروع </a:t>
            </a:r>
            <a:r>
              <a:rPr lang="fr-FR" sz="2400" b="1" dirty="0" smtClean="0">
                <a:solidFill>
                  <a:schemeClr val="bg1"/>
                </a:solidFill>
              </a:rPr>
              <a:t>A</a:t>
            </a:r>
            <a:r>
              <a:rPr lang="ar-DZ" sz="2400" b="1" dirty="0" smtClean="0">
                <a:solidFill>
                  <a:schemeClr val="bg1"/>
                </a:solidFill>
              </a:rPr>
              <a:t> مقبول( مربح). 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2507</TotalTime>
  <Words>1380</Words>
  <Application>Microsoft Office PowerPoint</Application>
  <PresentationFormat>Affichage à l'écran (4:3)</PresentationFormat>
  <Paragraphs>340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246</cp:revision>
  <dcterms:created xsi:type="dcterms:W3CDTF">2020-05-15T08:19:01Z</dcterms:created>
  <dcterms:modified xsi:type="dcterms:W3CDTF">2021-05-17T17:59:13Z</dcterms:modified>
</cp:coreProperties>
</file>