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14" r:id="rId2"/>
  </p:sldMasterIdLst>
  <p:sldIdLst>
    <p:sldId id="256" r:id="rId3"/>
    <p:sldId id="354" r:id="rId4"/>
    <p:sldId id="355" r:id="rId5"/>
    <p:sldId id="257" r:id="rId6"/>
    <p:sldId id="356" r:id="rId7"/>
    <p:sldId id="357" r:id="rId8"/>
    <p:sldId id="358"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1" d="100"/>
          <a:sy n="81" d="100"/>
        </p:scale>
        <p:origin x="29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Cliquez pour modifier le style du titre</a:t>
            </a:r>
            <a:endParaRPr lang="ar-SA"/>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912491355"/>
      </p:ext>
    </p:extLst>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2675468979"/>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Cliquez pour modifier le style du titre</a:t>
            </a:r>
            <a:endParaRPr lang="ar-SA"/>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1381798259"/>
      </p:ext>
    </p:extLst>
  </p:cSld>
  <p:clrMapOvr>
    <a:masterClrMapping/>
  </p:clrMapOvr>
  <p:transition>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30/10/2021</a:t>
            </a:fld>
            <a:endParaRPr lang="fr-FR"/>
          </a:p>
        </p:txBody>
      </p:sp>
      <p:sp>
        <p:nvSpPr>
          <p:cNvPr id="5" name="Footer Placeholder 4"/>
          <p:cNvSpPr>
            <a:spLocks noGrp="1"/>
          </p:cNvSpPr>
          <p:nvPr>
            <p:ph type="ftr" sz="quarter" idx="11"/>
          </p:nvPr>
        </p:nvSpPr>
        <p:spPr>
          <a:xfrm>
            <a:off x="2416500" y="329307"/>
            <a:ext cx="4973915" cy="309201"/>
          </a:xfrm>
        </p:spPr>
        <p:txBody>
          <a:bodyPr/>
          <a:lstStyle/>
          <a:p>
            <a:endParaRPr lang="fr-FR"/>
          </a:p>
        </p:txBody>
      </p:sp>
      <p:sp>
        <p:nvSpPr>
          <p:cNvPr id="6" name="Slide Number Placeholder 5"/>
          <p:cNvSpPr>
            <a:spLocks noGrp="1"/>
          </p:cNvSpPr>
          <p:nvPr>
            <p:ph type="sldNum" sz="quarter" idx="12"/>
          </p:nvPr>
        </p:nvSpPr>
        <p:spPr>
          <a:xfrm>
            <a:off x="1437664" y="798973"/>
            <a:ext cx="811019" cy="503578"/>
          </a:xfrm>
        </p:spPr>
        <p:txBody>
          <a:bodyPr/>
          <a:lstStyle/>
          <a:p>
            <a:fld id="{62E8DA9A-66EA-4E7F-A8E0-938BE08B0B3D}" type="slidenum">
              <a:rPr lang="fr-FR" smtClean="0"/>
              <a:t>‹N°›</a:t>
            </a:fld>
            <a:endParaRPr lang="fr-F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372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30/10/2021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2080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84D5036-ECBB-4D07-B68A-97491929DCA5}" type="datetimeFigureOut">
              <a:rPr lang="fr-FR" smtClean="0"/>
              <a:t>30/10/2021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414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84D5036-ECBB-4D07-B68A-97491929DCA5}" type="datetimeFigureOut">
              <a:rPr lang="fr-FR" smtClean="0"/>
              <a:t>30/10/2021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85578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84D5036-ECBB-4D07-B68A-97491929DCA5}" type="datetimeFigureOut">
              <a:rPr lang="fr-FR" smtClean="0"/>
              <a:t>30/10/2021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2E8DA9A-66EA-4E7F-A8E0-938BE08B0B3D}" type="slidenum">
              <a:rPr lang="fr-FR" smtClean="0"/>
              <a:t>‹N°›</a:t>
            </a:fld>
            <a:endParaRPr lang="fr-F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12716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84D5036-ECBB-4D07-B68A-97491929DCA5}" type="datetimeFigureOut">
              <a:rPr lang="fr-FR" smtClean="0"/>
              <a:t>30/10/2021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2E8DA9A-66EA-4E7F-A8E0-938BE08B0B3D}" type="slidenum">
              <a:rPr lang="fr-FR" smtClean="0"/>
              <a:t>‹N°›</a:t>
            </a:fld>
            <a:endParaRPr lang="fr-F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45190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4D5036-ECBB-4D07-B68A-97491929DCA5}" type="datetimeFigureOut">
              <a:rPr lang="fr-FR" smtClean="0"/>
              <a:t>30/10/2021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2E8DA9A-66EA-4E7F-A8E0-938BE08B0B3D}" type="slidenum">
              <a:rPr lang="fr-FR" smtClean="0"/>
              <a:t>‹N°›</a:t>
            </a:fld>
            <a:endParaRPr lang="fr-FR"/>
          </a:p>
        </p:txBody>
      </p:sp>
    </p:spTree>
    <p:extLst>
      <p:ext uri="{BB962C8B-B14F-4D97-AF65-F5344CB8AC3E}">
        <p14:creationId xmlns:p14="http://schemas.microsoft.com/office/powerpoint/2010/main" val="29488049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84D5036-ECBB-4D07-B68A-97491929DCA5}" type="datetimeFigureOut">
              <a:rPr lang="fr-FR" smtClean="0"/>
              <a:t>30/10/2021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96283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3246855229"/>
      </p:ext>
    </p:extLst>
  </p:cSld>
  <p:clrMapOvr>
    <a:masterClrMapping/>
  </p:clrMapOvr>
  <p:transition>
    <p:wedg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84D5036-ECBB-4D07-B68A-97491929DCA5}" type="datetimeFigureOut">
              <a:rPr lang="fr-FR" smtClean="0"/>
              <a:t>30/10/2021</a:t>
            </a:fld>
            <a:endParaRPr lang="fr-FR"/>
          </a:p>
        </p:txBody>
      </p:sp>
      <p:sp>
        <p:nvSpPr>
          <p:cNvPr id="6" name="Footer Placeholder 5"/>
          <p:cNvSpPr>
            <a:spLocks noGrp="1"/>
          </p:cNvSpPr>
          <p:nvPr>
            <p:ph type="ftr" sz="quarter" idx="11"/>
          </p:nvPr>
        </p:nvSpPr>
        <p:spPr>
          <a:xfrm>
            <a:off x="1447382" y="318640"/>
            <a:ext cx="5541004" cy="320931"/>
          </a:xfrm>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62911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30/10/2021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63334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30/10/2021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85909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r">
              <a:defRPr sz="4000" b="1" cap="all"/>
            </a:lvl1pPr>
          </a:lstStyle>
          <a:p>
            <a:r>
              <a:rPr lang="fr-FR"/>
              <a:t>Cliquez pour modifier le style du titre</a:t>
            </a:r>
            <a:endParaRPr lang="ar-SA"/>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752731923"/>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5" name="Espace réservé de la date 4"/>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3397598103"/>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ar-SA"/>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7" name="Espace réservé de la date 6"/>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8" name="Espace réservé du pied de page 7"/>
          <p:cNvSpPr>
            <a:spLocks noGrp="1"/>
          </p:cNvSpPr>
          <p:nvPr>
            <p:ph type="ftr" sz="quarter" idx="11"/>
          </p:nvPr>
        </p:nvSpPr>
        <p:spPr/>
        <p:txBody>
          <a:bodyPr/>
          <a:lstStyle/>
          <a:p>
            <a:endParaRPr lang="ar-SA"/>
          </a:p>
        </p:txBody>
      </p:sp>
      <p:sp>
        <p:nvSpPr>
          <p:cNvPr id="9" name="Espace réservé du numéro de diapositive 8"/>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1463213511"/>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e la date 2"/>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4" name="Espace réservé du pied de page 3"/>
          <p:cNvSpPr>
            <a:spLocks noGrp="1"/>
          </p:cNvSpPr>
          <p:nvPr>
            <p:ph type="ftr" sz="quarter" idx="11"/>
          </p:nvPr>
        </p:nvSpPr>
        <p:spPr/>
        <p:txBody>
          <a:bodyPr/>
          <a:lstStyle/>
          <a:p>
            <a:endParaRPr lang="ar-SA"/>
          </a:p>
        </p:txBody>
      </p:sp>
      <p:sp>
        <p:nvSpPr>
          <p:cNvPr id="5" name="Espace réservé du numéro de diapositive 4"/>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766613013"/>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3" name="Espace réservé du pied de page 2"/>
          <p:cNvSpPr>
            <a:spLocks noGrp="1"/>
          </p:cNvSpPr>
          <p:nvPr>
            <p:ph type="ftr" sz="quarter" idx="11"/>
          </p:nvPr>
        </p:nvSpPr>
        <p:spPr/>
        <p:txBody>
          <a:bodyPr/>
          <a:lstStyle/>
          <a:p>
            <a:endParaRPr lang="ar-SA"/>
          </a:p>
        </p:txBody>
      </p:sp>
      <p:sp>
        <p:nvSpPr>
          <p:cNvPr id="4" name="Espace réservé du numéro de diapositive 3"/>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3299796460"/>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r">
              <a:defRPr sz="2000" b="1"/>
            </a:lvl1pPr>
          </a:lstStyle>
          <a:p>
            <a:r>
              <a:rPr lang="fr-FR"/>
              <a:t>Cliquez pour modifier le style du titre</a:t>
            </a:r>
            <a:endParaRPr lang="ar-SA"/>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2285266684"/>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r">
              <a:defRPr sz="2000" b="1"/>
            </a:lvl1pPr>
          </a:lstStyle>
          <a:p>
            <a:r>
              <a:rPr lang="fr-FR"/>
              <a:t>Cliquez pour modifier le style du titre</a:t>
            </a:r>
            <a:endParaRPr lang="ar-SA"/>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88380D4-F6A7-4F8A-A384-FF58C3395FC0}" type="datetimeFigureOut">
              <a:rPr lang="ar-SA" smtClean="0"/>
              <a:pPr/>
              <a:t>24/03/1443</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525766065"/>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fr-FR"/>
              <a:t>Cliquez pour modifier le style du titre</a:t>
            </a:r>
            <a:endParaRPr lang="ar-SA"/>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1">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88380D4-F6A7-4F8A-A384-FF58C3395FC0}" type="datetimeFigureOut">
              <a:rPr lang="ar-SA" smtClean="0"/>
              <a:pPr/>
              <a:t>24/03/1443</a:t>
            </a:fld>
            <a:endParaRPr lang="ar-SA"/>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Espace réservé du numéro de diapositive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BE6518F-EB96-40EA-99C8-1710E76C2BE1}" type="slidenum">
              <a:rPr lang="ar-SA" smtClean="0"/>
              <a:pPr/>
              <a:t>‹N°›</a:t>
            </a:fld>
            <a:endParaRPr lang="ar-SA"/>
          </a:p>
        </p:txBody>
      </p:sp>
    </p:spTree>
    <p:extLst>
      <p:ext uri="{BB962C8B-B14F-4D97-AF65-F5344CB8AC3E}">
        <p14:creationId xmlns:p14="http://schemas.microsoft.com/office/powerpoint/2010/main" val="33089671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88380D4-F6A7-4F8A-A384-FF58C3395FC0}" type="datetimeFigureOut">
              <a:rPr lang="ar-SA" smtClean="0"/>
              <a:pPr/>
              <a:t>24/03/1443</a:t>
            </a:fld>
            <a:endParaRPr lang="ar-S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BE6518F-EB96-40EA-99C8-1710E76C2BE1}" type="slidenum">
              <a:rPr lang="ar-SA" smtClean="0"/>
              <a:pPr/>
              <a:t>‹N°›</a:t>
            </a:fld>
            <a:endParaRPr lang="ar-S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228954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5302B1-3099-4E90-8F74-8DAB09B59DA1}"/>
              </a:ext>
            </a:extLst>
          </p:cNvPr>
          <p:cNvSpPr>
            <a:spLocks noGrp="1"/>
          </p:cNvSpPr>
          <p:nvPr>
            <p:ph type="ctrTitle"/>
          </p:nvPr>
        </p:nvSpPr>
        <p:spPr/>
        <p:txBody>
          <a:bodyPr/>
          <a:lstStyle/>
          <a:p>
            <a:r>
              <a:rPr lang="ar-DZ" dirty="0">
                <a:solidFill>
                  <a:schemeClr val="accent1"/>
                </a:solidFill>
              </a:rPr>
              <a:t>اليقظة وتحديد الفرص التسويقية</a:t>
            </a:r>
            <a:endParaRPr lang="fr-FR" dirty="0">
              <a:solidFill>
                <a:schemeClr val="accent1"/>
              </a:solidFill>
            </a:endParaRPr>
          </a:p>
        </p:txBody>
      </p:sp>
      <p:sp>
        <p:nvSpPr>
          <p:cNvPr id="3" name="Sous-titre 2">
            <a:extLst>
              <a:ext uri="{FF2B5EF4-FFF2-40B4-BE49-F238E27FC236}">
                <a16:creationId xmlns:a16="http://schemas.microsoft.com/office/drawing/2014/main" id="{07FCDECC-3F7D-478F-8735-CF41A35283F9}"/>
              </a:ext>
            </a:extLst>
          </p:cNvPr>
          <p:cNvSpPr>
            <a:spLocks noGrp="1"/>
          </p:cNvSpPr>
          <p:nvPr>
            <p:ph type="subTitle" idx="1"/>
          </p:nvPr>
        </p:nvSpPr>
        <p:spPr>
          <a:xfrm>
            <a:off x="2417780" y="3531204"/>
            <a:ext cx="8637072" cy="1435907"/>
          </a:xfrm>
        </p:spPr>
        <p:txBody>
          <a:bodyPr/>
          <a:lstStyle/>
          <a:p>
            <a:pPr algn="ctr"/>
            <a:r>
              <a:rPr lang="ar-DZ" dirty="0"/>
              <a:t>المحاضرة الثانية لمقياس الاتصال موجه لطلبة سنة ثالثة تسويق </a:t>
            </a:r>
          </a:p>
          <a:p>
            <a:pPr algn="ctr"/>
            <a:r>
              <a:rPr lang="ar-DZ" dirty="0"/>
              <a:t>العام </a:t>
            </a:r>
            <a:r>
              <a:rPr lang="ar-DZ"/>
              <a:t>الدراسي 2021-2022 </a:t>
            </a:r>
            <a:r>
              <a:rPr lang="ar-DZ" dirty="0"/>
              <a:t>جامعة بسكرة</a:t>
            </a:r>
          </a:p>
          <a:p>
            <a:pPr algn="ctr"/>
            <a:r>
              <a:rPr lang="ar-DZ" dirty="0"/>
              <a:t>الدكتورة ألفــة مزيـو</a:t>
            </a:r>
            <a:endParaRPr lang="fr-FR" dirty="0"/>
          </a:p>
        </p:txBody>
      </p:sp>
    </p:spTree>
    <p:extLst>
      <p:ext uri="{BB962C8B-B14F-4D97-AF65-F5344CB8AC3E}">
        <p14:creationId xmlns:p14="http://schemas.microsoft.com/office/powerpoint/2010/main" val="3117829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17-Juin-2012\NADJEH 2014\Power2014\imag\background-159244_640.png"/>
          <p:cNvPicPr>
            <a:picLocks noChangeAspect="1" noChangeArrowheads="1"/>
          </p:cNvPicPr>
          <p:nvPr/>
        </p:nvPicPr>
        <p:blipFill>
          <a:blip r:embed="rId2" cstate="print"/>
          <a:srcRect/>
          <a:stretch>
            <a:fillRect/>
          </a:stretch>
        </p:blipFill>
        <p:spPr bwMode="auto">
          <a:xfrm>
            <a:off x="1524001" y="0"/>
            <a:ext cx="9144001" cy="6858000"/>
          </a:xfrm>
          <a:prstGeom prst="rect">
            <a:avLst/>
          </a:prstGeom>
          <a:noFill/>
        </p:spPr>
      </p:pic>
      <p:sp>
        <p:nvSpPr>
          <p:cNvPr id="5" name="Rectangle 3"/>
          <p:cNvSpPr>
            <a:spLocks noChangeArrowheads="1"/>
          </p:cNvSpPr>
          <p:nvPr/>
        </p:nvSpPr>
        <p:spPr bwMode="auto">
          <a:xfrm flipV="1">
            <a:off x="2309786" y="357166"/>
            <a:ext cx="8643998" cy="6143668"/>
          </a:xfrm>
          <a:prstGeom prst="rect">
            <a:avLst/>
          </a:prstGeom>
          <a:solidFill>
            <a:schemeClr val="accent4">
              <a:lumMod val="40000"/>
              <a:lumOff val="60000"/>
            </a:schemeClr>
          </a:solidFill>
          <a:ln w="9525">
            <a:noFill/>
            <a:miter lim="800000"/>
            <a:headEnd/>
            <a:tailEnd/>
          </a:ln>
          <a:scene3d>
            <a:camera prst="perspectiveRight"/>
            <a:lightRig rig="threePt" dir="t"/>
          </a:scene3d>
          <a:sp3d>
            <a:bevelT w="165100" prst="coolSlant"/>
          </a:sp3d>
        </p:spPr>
        <p:txBody>
          <a:bodyPr vert="horz" wrap="square" lIns="91440" tIns="45720" rIns="91440" bIns="45720" numCol="1" anchor="t" anchorCtr="0" compatLnSpc="1">
            <a:prstTxWarp prst="textNoShape">
              <a:avLst/>
            </a:prstTxWarp>
          </a:bodyPr>
          <a:lstStyle/>
          <a:p>
            <a:pPr algn="r" rtl="1"/>
            <a:endParaRPr lang="ar-SA" dirty="0">
              <a:solidFill>
                <a:prstClr val="black"/>
              </a:solidFill>
              <a:latin typeface="Calibri"/>
              <a:cs typeface="Arial" panose="020B0604020202020204" pitchFamily="34" charset="0"/>
            </a:endParaRPr>
          </a:p>
        </p:txBody>
      </p:sp>
      <p:grpSp>
        <p:nvGrpSpPr>
          <p:cNvPr id="6" name="Groupe 5"/>
          <p:cNvGrpSpPr/>
          <p:nvPr/>
        </p:nvGrpSpPr>
        <p:grpSpPr>
          <a:xfrm flipH="1">
            <a:off x="7310446" y="737276"/>
            <a:ext cx="3103731" cy="728670"/>
            <a:chOff x="798552" y="3777367"/>
            <a:chExt cx="820453" cy="450445"/>
          </a:xfrm>
        </p:grpSpPr>
        <p:sp>
          <p:nvSpPr>
            <p:cNvPr id="7" name="AutoShape 9"/>
            <p:cNvSpPr>
              <a:spLocks noChangeArrowheads="1"/>
            </p:cNvSpPr>
            <p:nvPr/>
          </p:nvSpPr>
          <p:spPr bwMode="auto">
            <a:xfrm rot="10800000">
              <a:off x="798552" y="4051166"/>
              <a:ext cx="53192" cy="176646"/>
            </a:xfrm>
            <a:prstGeom prst="rtTriangle">
              <a:avLst/>
            </a:prstGeom>
            <a:solidFill>
              <a:srgbClr val="FFD1FF"/>
            </a:soli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sp>
          <p:nvSpPr>
            <p:cNvPr id="8" name="Rectangle 7"/>
            <p:cNvSpPr>
              <a:spLocks noChangeArrowheads="1"/>
            </p:cNvSpPr>
            <p:nvPr/>
          </p:nvSpPr>
          <p:spPr bwMode="auto">
            <a:xfrm>
              <a:off x="799855" y="3777367"/>
              <a:ext cx="819150" cy="295275"/>
            </a:xfrm>
            <a:prstGeom prst="rect">
              <a:avLst/>
            </a:prstGeom>
            <a:gradFill rotWithShape="1">
              <a:gsLst>
                <a:gs pos="51000">
                  <a:srgbClr val="FFCCFF"/>
                </a:gs>
                <a:gs pos="100000">
                  <a:srgbClr val="199CFF"/>
                </a:gs>
              </a:gsLst>
              <a:lin ang="0" scaled="1"/>
            </a:gra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grpSp>
      <p:sp>
        <p:nvSpPr>
          <p:cNvPr id="9" name="ZoneTexte 8"/>
          <p:cNvSpPr txBox="1"/>
          <p:nvPr/>
        </p:nvSpPr>
        <p:spPr>
          <a:xfrm>
            <a:off x="2166910" y="1142985"/>
            <a:ext cx="8143932" cy="830997"/>
          </a:xfrm>
          <a:prstGeom prst="rect">
            <a:avLst/>
          </a:prstGeom>
          <a:noFill/>
        </p:spPr>
        <p:txBody>
          <a:bodyPr wrap="square" rtlCol="1">
            <a:spAutoFit/>
          </a:bodyPr>
          <a:lstStyle/>
          <a:p>
            <a:pPr algn="r" rtl="1"/>
            <a:r>
              <a:rPr lang="ar-DZ" sz="2400" b="1" dirty="0">
                <a:solidFill>
                  <a:prstClr val="black"/>
                </a:solidFill>
                <a:latin typeface="Calibri"/>
                <a:cs typeface="Arial" panose="020B0604020202020204" pitchFamily="34" charset="0"/>
              </a:rPr>
              <a:t>نحاول من خلال الأفكار الأساسية التالية شرح كيفية الوصول إلى تحديد فرصة تسويقية، والتي على أساسها ستبنى عملية الاتصال:</a:t>
            </a:r>
            <a:endParaRPr lang="fr-FR" sz="2800" dirty="0">
              <a:solidFill>
                <a:srgbClr val="0060A8"/>
              </a:solidFill>
              <a:latin typeface="Simplified Arabic" pitchFamily="18" charset="-78"/>
              <a:cs typeface="Simplified Arabic" pitchFamily="18" charset="-78"/>
            </a:endParaRPr>
          </a:p>
        </p:txBody>
      </p:sp>
      <p:sp>
        <p:nvSpPr>
          <p:cNvPr id="14" name="ZoneTexte 13"/>
          <p:cNvSpPr txBox="1"/>
          <p:nvPr/>
        </p:nvSpPr>
        <p:spPr>
          <a:xfrm>
            <a:off x="7310447" y="665839"/>
            <a:ext cx="3060869" cy="584775"/>
          </a:xfrm>
          <a:prstGeom prst="rect">
            <a:avLst/>
          </a:prstGeom>
          <a:noFill/>
        </p:spPr>
        <p:txBody>
          <a:bodyPr wrap="square" rtlCol="1">
            <a:spAutoFit/>
          </a:bodyPr>
          <a:lstStyle/>
          <a:p>
            <a:pPr algn="ctr" rtl="1"/>
            <a:r>
              <a:rPr lang="ar-DZ" sz="3200" b="1" dirty="0">
                <a:solidFill>
                  <a:srgbClr val="FF0000"/>
                </a:solidFill>
                <a:latin typeface="Calibri"/>
                <a:cs typeface="Andalus" pitchFamily="2" charset="-78"/>
              </a:rPr>
              <a:t>محاور المحاضرة</a:t>
            </a:r>
            <a:endParaRPr lang="ar-SA" sz="3200" b="1" dirty="0">
              <a:solidFill>
                <a:srgbClr val="FF0000"/>
              </a:solidFill>
              <a:latin typeface="Calibri"/>
              <a:cs typeface="Andalus" pitchFamily="2" charset="-78"/>
            </a:endParaRPr>
          </a:p>
        </p:txBody>
      </p:sp>
      <p:sp>
        <p:nvSpPr>
          <p:cNvPr id="3074" name="AutoShape 2"/>
          <p:cNvSpPr>
            <a:spLocks noChangeArrowheads="1"/>
          </p:cNvSpPr>
          <p:nvPr/>
        </p:nvSpPr>
        <p:spPr bwMode="auto">
          <a:xfrm>
            <a:off x="2166911" y="2030502"/>
            <a:ext cx="8068787"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5" name="AutoShape 3"/>
          <p:cNvSpPr>
            <a:spLocks noChangeArrowheads="1"/>
          </p:cNvSpPr>
          <p:nvPr/>
        </p:nvSpPr>
        <p:spPr bwMode="auto">
          <a:xfrm>
            <a:off x="3167043" y="1895564"/>
            <a:ext cx="6511474"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3076" name="Oval 4"/>
          <p:cNvSpPr>
            <a:spLocks noChangeArrowheads="1"/>
          </p:cNvSpPr>
          <p:nvPr/>
        </p:nvSpPr>
        <p:spPr bwMode="auto">
          <a:xfrm>
            <a:off x="9430835" y="2179632"/>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7" name="WordArt 5"/>
          <p:cNvSpPr>
            <a:spLocks noChangeArrowheads="1" noChangeShapeType="1" noTextEdit="1"/>
          </p:cNvSpPr>
          <p:nvPr/>
        </p:nvSpPr>
        <p:spPr bwMode="auto">
          <a:xfrm rot="1506700">
            <a:off x="9667371" y="2232115"/>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56" name="ZoneTexte 55"/>
          <p:cNvSpPr txBox="1"/>
          <p:nvPr/>
        </p:nvSpPr>
        <p:spPr>
          <a:xfrm>
            <a:off x="2738415" y="1955061"/>
            <a:ext cx="6649619" cy="523220"/>
          </a:xfrm>
          <a:prstGeom prst="rect">
            <a:avLst/>
          </a:prstGeom>
          <a:noFill/>
        </p:spPr>
        <p:txBody>
          <a:bodyPr wrap="square" rtlCol="1">
            <a:spAutoFit/>
          </a:bodyPr>
          <a:lstStyle/>
          <a:p>
            <a:pPr algn="r" rtl="1"/>
            <a:r>
              <a:rPr lang="ar-DZ" sz="2800" dirty="0">
                <a:solidFill>
                  <a:prstClr val="black"/>
                </a:solidFill>
                <a:latin typeface="Calibri"/>
                <a:cs typeface="Arial" panose="020B0604020202020204" pitchFamily="34" charset="0"/>
              </a:rPr>
              <a:t>ما المقصود باليقظة ؟كيف تكون المنظمة عمليا يقظة؟</a:t>
            </a:r>
            <a:endParaRPr lang="fr-FR" sz="2600" dirty="0">
              <a:solidFill>
                <a:prstClr val="black"/>
              </a:solidFill>
              <a:latin typeface="Simplified Arabic" pitchFamily="18" charset="-78"/>
              <a:cs typeface="Simplified Arabic" pitchFamily="18" charset="-78"/>
            </a:endParaRPr>
          </a:p>
        </p:txBody>
      </p:sp>
      <p:sp>
        <p:nvSpPr>
          <p:cNvPr id="61" name="AutoShape 2"/>
          <p:cNvSpPr>
            <a:spLocks noChangeArrowheads="1"/>
          </p:cNvSpPr>
          <p:nvPr/>
        </p:nvSpPr>
        <p:spPr bwMode="auto">
          <a:xfrm>
            <a:off x="2095472" y="3173510"/>
            <a:ext cx="8143932"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2" name="AutoShape 3"/>
          <p:cNvSpPr>
            <a:spLocks noChangeArrowheads="1"/>
          </p:cNvSpPr>
          <p:nvPr/>
        </p:nvSpPr>
        <p:spPr bwMode="auto">
          <a:xfrm>
            <a:off x="3024167" y="3038572"/>
            <a:ext cx="6658057"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63" name="Oval 4"/>
          <p:cNvSpPr>
            <a:spLocks noChangeArrowheads="1"/>
          </p:cNvSpPr>
          <p:nvPr/>
        </p:nvSpPr>
        <p:spPr bwMode="auto">
          <a:xfrm>
            <a:off x="9434542" y="3351309"/>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4" name="WordArt 5"/>
          <p:cNvSpPr>
            <a:spLocks noChangeArrowheads="1" noChangeShapeType="1" noTextEdit="1"/>
          </p:cNvSpPr>
          <p:nvPr/>
        </p:nvSpPr>
        <p:spPr bwMode="auto">
          <a:xfrm rot="1506700">
            <a:off x="9671078" y="3375123"/>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70" name="ZoneTexte 69"/>
          <p:cNvSpPr txBox="1"/>
          <p:nvPr/>
        </p:nvSpPr>
        <p:spPr>
          <a:xfrm>
            <a:off x="2666976" y="3098069"/>
            <a:ext cx="6796202" cy="954107"/>
          </a:xfrm>
          <a:prstGeom prst="rect">
            <a:avLst/>
          </a:prstGeom>
          <a:noFill/>
        </p:spPr>
        <p:txBody>
          <a:bodyPr wrap="square" rtlCol="1">
            <a:spAutoFit/>
          </a:bodyPr>
          <a:lstStyle/>
          <a:p>
            <a:pPr algn="ctr" rtl="1"/>
            <a:r>
              <a:rPr lang="ar-DZ" sz="2800" dirty="0">
                <a:solidFill>
                  <a:prstClr val="black"/>
                </a:solidFill>
                <a:latin typeface="Calibri"/>
                <a:cs typeface="Arial" panose="020B0604020202020204" pitchFamily="34" charset="0"/>
              </a:rPr>
              <a:t>المنهج الكلاسيكي تحليل </a:t>
            </a:r>
            <a:r>
              <a:rPr lang="fr-FR" sz="2800" dirty="0">
                <a:solidFill>
                  <a:prstClr val="black"/>
                </a:solidFill>
                <a:latin typeface="Calibri"/>
                <a:cs typeface="Arial" panose="020B0604020202020204" pitchFamily="34" charset="0"/>
              </a:rPr>
              <a:t> SWOT</a:t>
            </a:r>
            <a:r>
              <a:rPr lang="ar-DZ" sz="2800" dirty="0">
                <a:solidFill>
                  <a:prstClr val="black"/>
                </a:solidFill>
                <a:latin typeface="Calibri"/>
                <a:cs typeface="Arial" panose="020B0604020202020204" pitchFamily="34" charset="0"/>
              </a:rPr>
              <a:t>والمنهج الحديث في البحث عن الفرص واستغلالها؟</a:t>
            </a:r>
            <a:endParaRPr lang="fr-FR" sz="2800" dirty="0">
              <a:solidFill>
                <a:prstClr val="black"/>
              </a:solidFill>
              <a:latin typeface="Calibri"/>
            </a:endParaRPr>
          </a:p>
        </p:txBody>
      </p:sp>
      <p:sp>
        <p:nvSpPr>
          <p:cNvPr id="66" name="AutoShape 2"/>
          <p:cNvSpPr>
            <a:spLocks noChangeArrowheads="1"/>
          </p:cNvSpPr>
          <p:nvPr/>
        </p:nvSpPr>
        <p:spPr bwMode="auto">
          <a:xfrm>
            <a:off x="2024034" y="4395895"/>
            <a:ext cx="8143932" cy="882555"/>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7" name="AutoShape 3"/>
          <p:cNvSpPr>
            <a:spLocks noChangeArrowheads="1"/>
          </p:cNvSpPr>
          <p:nvPr/>
        </p:nvSpPr>
        <p:spPr bwMode="auto">
          <a:xfrm>
            <a:off x="3024166" y="4260958"/>
            <a:ext cx="6572296" cy="882555"/>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68" name="Oval 4"/>
          <p:cNvSpPr>
            <a:spLocks noChangeArrowheads="1"/>
          </p:cNvSpPr>
          <p:nvPr/>
        </p:nvSpPr>
        <p:spPr bwMode="auto">
          <a:xfrm>
            <a:off x="9382148" y="4573694"/>
            <a:ext cx="714380"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9" name="WordArt 5"/>
          <p:cNvSpPr>
            <a:spLocks noChangeArrowheads="1" noChangeShapeType="1" noTextEdit="1"/>
          </p:cNvSpPr>
          <p:nvPr/>
        </p:nvSpPr>
        <p:spPr bwMode="auto">
          <a:xfrm rot="971048">
            <a:off x="9636138" y="4650146"/>
            <a:ext cx="207887" cy="314251"/>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71" name="ZoneTexte 70"/>
          <p:cNvSpPr txBox="1"/>
          <p:nvPr/>
        </p:nvSpPr>
        <p:spPr>
          <a:xfrm>
            <a:off x="2309786" y="4312515"/>
            <a:ext cx="7072362" cy="523220"/>
          </a:xfrm>
          <a:prstGeom prst="rect">
            <a:avLst/>
          </a:prstGeom>
          <a:noFill/>
        </p:spPr>
        <p:txBody>
          <a:bodyPr wrap="square" rtlCol="1">
            <a:spAutoFit/>
          </a:bodyPr>
          <a:lstStyle/>
          <a:p>
            <a:pPr algn="ctr" rtl="1"/>
            <a:r>
              <a:rPr lang="ar-DZ" sz="2800" dirty="0">
                <a:solidFill>
                  <a:prstClr val="black"/>
                </a:solidFill>
                <a:latin typeface="Calibri"/>
                <a:cs typeface="Arial" panose="020B0604020202020204" pitchFamily="34" charset="0"/>
              </a:rPr>
              <a:t>ماهي استراتيجيات التكيف والتفاعل الممكنة مع نتائج التحليل؟</a:t>
            </a:r>
            <a:endParaRPr lang="fr-FR" sz="2800" dirty="0">
              <a:solidFill>
                <a:prstClr val="black"/>
              </a:solidFill>
              <a:latin typeface="Calibri"/>
            </a:endParaRPr>
          </a:p>
        </p:txBody>
      </p:sp>
      <p:pic>
        <p:nvPicPr>
          <p:cNvPr id="1028" name="Picture 4" descr="C:\Users\client\Desktop\2015-2016\SBH Powerpoint\image\images (19).jpg"/>
          <p:cNvPicPr>
            <a:picLocks noChangeAspect="1" noChangeArrowheads="1"/>
          </p:cNvPicPr>
          <p:nvPr/>
        </p:nvPicPr>
        <p:blipFill>
          <a:blip r:embed="rId3">
            <a:clrChange>
              <a:clrFrom>
                <a:srgbClr val="FEFEFE"/>
              </a:clrFrom>
              <a:clrTo>
                <a:srgbClr val="FEFEFE">
                  <a:alpha val="0"/>
                </a:srgbClr>
              </a:clrTo>
            </a:clrChange>
          </a:blip>
          <a:srcRect/>
          <a:stretch>
            <a:fillRect/>
          </a:stretch>
        </p:blipFill>
        <p:spPr bwMode="auto">
          <a:xfrm>
            <a:off x="2309786" y="5072075"/>
            <a:ext cx="2857520" cy="1419221"/>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 calcmode="lin" valueType="num">
                                      <p:cBhvr>
                                        <p:cTn id="9" dur="500" fill="hold"/>
                                        <p:tgtEl>
                                          <p:spTgt spid="3074"/>
                                        </p:tgtEl>
                                        <p:attrNameLst>
                                          <p:attrName>style.rotation</p:attrName>
                                        </p:attrNameLst>
                                      </p:cBhvr>
                                      <p:tavLst>
                                        <p:tav tm="0">
                                          <p:val>
                                            <p:fltVal val="360"/>
                                          </p:val>
                                        </p:tav>
                                        <p:tav tm="100000">
                                          <p:val>
                                            <p:fltVal val="0"/>
                                          </p:val>
                                        </p:tav>
                                      </p:tavLst>
                                    </p:anim>
                                    <p:animEffect transition="in" filter="fade">
                                      <p:cBhvr>
                                        <p:cTn id="10" dur="500"/>
                                        <p:tgtEl>
                                          <p:spTgt spid="3074"/>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3075"/>
                                        </p:tgtEl>
                                        <p:attrNameLst>
                                          <p:attrName>style.visibility</p:attrName>
                                        </p:attrNameLst>
                                      </p:cBhvr>
                                      <p:to>
                                        <p:strVal val="visible"/>
                                      </p:to>
                                    </p:set>
                                    <p:anim calcmode="lin" valueType="num">
                                      <p:cBhvr>
                                        <p:cTn id="13" dur="500" fill="hold"/>
                                        <p:tgtEl>
                                          <p:spTgt spid="3075"/>
                                        </p:tgtEl>
                                        <p:attrNameLst>
                                          <p:attrName>ppt_w</p:attrName>
                                        </p:attrNameLst>
                                      </p:cBhvr>
                                      <p:tavLst>
                                        <p:tav tm="0">
                                          <p:val>
                                            <p:fltVal val="0"/>
                                          </p:val>
                                        </p:tav>
                                        <p:tav tm="100000">
                                          <p:val>
                                            <p:strVal val="#ppt_w"/>
                                          </p:val>
                                        </p:tav>
                                      </p:tavLst>
                                    </p:anim>
                                    <p:anim calcmode="lin" valueType="num">
                                      <p:cBhvr>
                                        <p:cTn id="14" dur="500" fill="hold"/>
                                        <p:tgtEl>
                                          <p:spTgt spid="3075"/>
                                        </p:tgtEl>
                                        <p:attrNameLst>
                                          <p:attrName>ppt_h</p:attrName>
                                        </p:attrNameLst>
                                      </p:cBhvr>
                                      <p:tavLst>
                                        <p:tav tm="0">
                                          <p:val>
                                            <p:fltVal val="0"/>
                                          </p:val>
                                        </p:tav>
                                        <p:tav tm="100000">
                                          <p:val>
                                            <p:strVal val="#ppt_h"/>
                                          </p:val>
                                        </p:tav>
                                      </p:tavLst>
                                    </p:anim>
                                    <p:anim calcmode="lin" valueType="num">
                                      <p:cBhvr>
                                        <p:cTn id="15" dur="500" fill="hold"/>
                                        <p:tgtEl>
                                          <p:spTgt spid="3075"/>
                                        </p:tgtEl>
                                        <p:attrNameLst>
                                          <p:attrName>style.rotation</p:attrName>
                                        </p:attrNameLst>
                                      </p:cBhvr>
                                      <p:tavLst>
                                        <p:tav tm="0">
                                          <p:val>
                                            <p:fltVal val="360"/>
                                          </p:val>
                                        </p:tav>
                                        <p:tav tm="100000">
                                          <p:val>
                                            <p:fltVal val="0"/>
                                          </p:val>
                                        </p:tav>
                                      </p:tavLst>
                                    </p:anim>
                                    <p:animEffect transition="in" filter="fade">
                                      <p:cBhvr>
                                        <p:cTn id="16" dur="500"/>
                                        <p:tgtEl>
                                          <p:spTgt spid="3075"/>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3076"/>
                                        </p:tgtEl>
                                        <p:attrNameLst>
                                          <p:attrName>style.visibility</p:attrName>
                                        </p:attrNameLst>
                                      </p:cBhvr>
                                      <p:to>
                                        <p:strVal val="visible"/>
                                      </p:to>
                                    </p:set>
                                    <p:anim calcmode="lin" valueType="num">
                                      <p:cBhvr>
                                        <p:cTn id="19" dur="500" fill="hold"/>
                                        <p:tgtEl>
                                          <p:spTgt spid="3076"/>
                                        </p:tgtEl>
                                        <p:attrNameLst>
                                          <p:attrName>ppt_w</p:attrName>
                                        </p:attrNameLst>
                                      </p:cBhvr>
                                      <p:tavLst>
                                        <p:tav tm="0">
                                          <p:val>
                                            <p:fltVal val="0"/>
                                          </p:val>
                                        </p:tav>
                                        <p:tav tm="100000">
                                          <p:val>
                                            <p:strVal val="#ppt_w"/>
                                          </p:val>
                                        </p:tav>
                                      </p:tavLst>
                                    </p:anim>
                                    <p:anim calcmode="lin" valueType="num">
                                      <p:cBhvr>
                                        <p:cTn id="20" dur="500" fill="hold"/>
                                        <p:tgtEl>
                                          <p:spTgt spid="3076"/>
                                        </p:tgtEl>
                                        <p:attrNameLst>
                                          <p:attrName>ppt_h</p:attrName>
                                        </p:attrNameLst>
                                      </p:cBhvr>
                                      <p:tavLst>
                                        <p:tav tm="0">
                                          <p:val>
                                            <p:fltVal val="0"/>
                                          </p:val>
                                        </p:tav>
                                        <p:tav tm="100000">
                                          <p:val>
                                            <p:strVal val="#ppt_h"/>
                                          </p:val>
                                        </p:tav>
                                      </p:tavLst>
                                    </p:anim>
                                    <p:anim calcmode="lin" valueType="num">
                                      <p:cBhvr>
                                        <p:cTn id="21" dur="500" fill="hold"/>
                                        <p:tgtEl>
                                          <p:spTgt spid="3076"/>
                                        </p:tgtEl>
                                        <p:attrNameLst>
                                          <p:attrName>style.rotation</p:attrName>
                                        </p:attrNameLst>
                                      </p:cBhvr>
                                      <p:tavLst>
                                        <p:tav tm="0">
                                          <p:val>
                                            <p:fltVal val="360"/>
                                          </p:val>
                                        </p:tav>
                                        <p:tav tm="100000">
                                          <p:val>
                                            <p:fltVal val="0"/>
                                          </p:val>
                                        </p:tav>
                                      </p:tavLst>
                                    </p:anim>
                                    <p:animEffect transition="in" filter="fade">
                                      <p:cBhvr>
                                        <p:cTn id="22" dur="500"/>
                                        <p:tgtEl>
                                          <p:spTgt spid="3076"/>
                                        </p:tgtEl>
                                      </p:cBhvr>
                                    </p:animEffect>
                                  </p:childTnLst>
                                </p:cTn>
                              </p:par>
                              <p:par>
                                <p:cTn id="23" presetID="49" presetClass="entr" presetSubtype="0" decel="100000" fill="hold" grpId="0" nodeType="withEffect">
                                  <p:stCondLst>
                                    <p:cond delay="0"/>
                                  </p:stCondLst>
                                  <p:childTnLst>
                                    <p:set>
                                      <p:cBhvr>
                                        <p:cTn id="24" dur="1" fill="hold">
                                          <p:stCondLst>
                                            <p:cond delay="0"/>
                                          </p:stCondLst>
                                        </p:cTn>
                                        <p:tgtEl>
                                          <p:spTgt spid="3077"/>
                                        </p:tgtEl>
                                        <p:attrNameLst>
                                          <p:attrName>style.visibility</p:attrName>
                                        </p:attrNameLst>
                                      </p:cBhvr>
                                      <p:to>
                                        <p:strVal val="visible"/>
                                      </p:to>
                                    </p:set>
                                    <p:anim calcmode="lin" valueType="num">
                                      <p:cBhvr>
                                        <p:cTn id="25" dur="500" fill="hold"/>
                                        <p:tgtEl>
                                          <p:spTgt spid="3077"/>
                                        </p:tgtEl>
                                        <p:attrNameLst>
                                          <p:attrName>ppt_w</p:attrName>
                                        </p:attrNameLst>
                                      </p:cBhvr>
                                      <p:tavLst>
                                        <p:tav tm="0">
                                          <p:val>
                                            <p:fltVal val="0"/>
                                          </p:val>
                                        </p:tav>
                                        <p:tav tm="100000">
                                          <p:val>
                                            <p:strVal val="#ppt_w"/>
                                          </p:val>
                                        </p:tav>
                                      </p:tavLst>
                                    </p:anim>
                                    <p:anim calcmode="lin" valueType="num">
                                      <p:cBhvr>
                                        <p:cTn id="26" dur="500" fill="hold"/>
                                        <p:tgtEl>
                                          <p:spTgt spid="3077"/>
                                        </p:tgtEl>
                                        <p:attrNameLst>
                                          <p:attrName>ppt_h</p:attrName>
                                        </p:attrNameLst>
                                      </p:cBhvr>
                                      <p:tavLst>
                                        <p:tav tm="0">
                                          <p:val>
                                            <p:fltVal val="0"/>
                                          </p:val>
                                        </p:tav>
                                        <p:tav tm="100000">
                                          <p:val>
                                            <p:strVal val="#ppt_h"/>
                                          </p:val>
                                        </p:tav>
                                      </p:tavLst>
                                    </p:anim>
                                    <p:anim calcmode="lin" valueType="num">
                                      <p:cBhvr>
                                        <p:cTn id="27" dur="500" fill="hold"/>
                                        <p:tgtEl>
                                          <p:spTgt spid="3077"/>
                                        </p:tgtEl>
                                        <p:attrNameLst>
                                          <p:attrName>style.rotation</p:attrName>
                                        </p:attrNameLst>
                                      </p:cBhvr>
                                      <p:tavLst>
                                        <p:tav tm="0">
                                          <p:val>
                                            <p:fltVal val="360"/>
                                          </p:val>
                                        </p:tav>
                                        <p:tav tm="100000">
                                          <p:val>
                                            <p:fltVal val="0"/>
                                          </p:val>
                                        </p:tav>
                                      </p:tavLst>
                                    </p:anim>
                                    <p:animEffect transition="in" filter="fade">
                                      <p:cBhvr>
                                        <p:cTn id="28" dur="500"/>
                                        <p:tgtEl>
                                          <p:spTgt spid="3077"/>
                                        </p:tgtEl>
                                      </p:cBhvr>
                                    </p:animEffect>
                                  </p:childTnLst>
                                </p:cTn>
                              </p:par>
                              <p:par>
                                <p:cTn id="29" presetID="49" presetClass="entr" presetSubtype="0" decel="100000" fill="hold" grpId="0" nodeType="withEffect">
                                  <p:stCondLst>
                                    <p:cond delay="0"/>
                                  </p:stCondLst>
                                  <p:childTnLst>
                                    <p:set>
                                      <p:cBhvr>
                                        <p:cTn id="30" dur="1" fill="hold">
                                          <p:stCondLst>
                                            <p:cond delay="0"/>
                                          </p:stCondLst>
                                        </p:cTn>
                                        <p:tgtEl>
                                          <p:spTgt spid="56"/>
                                        </p:tgtEl>
                                        <p:attrNameLst>
                                          <p:attrName>style.visibility</p:attrName>
                                        </p:attrNameLst>
                                      </p:cBhvr>
                                      <p:to>
                                        <p:strVal val="visible"/>
                                      </p:to>
                                    </p:set>
                                    <p:anim calcmode="lin" valueType="num">
                                      <p:cBhvr>
                                        <p:cTn id="31" dur="500" fill="hold"/>
                                        <p:tgtEl>
                                          <p:spTgt spid="56"/>
                                        </p:tgtEl>
                                        <p:attrNameLst>
                                          <p:attrName>ppt_w</p:attrName>
                                        </p:attrNameLst>
                                      </p:cBhvr>
                                      <p:tavLst>
                                        <p:tav tm="0">
                                          <p:val>
                                            <p:fltVal val="0"/>
                                          </p:val>
                                        </p:tav>
                                        <p:tav tm="100000">
                                          <p:val>
                                            <p:strVal val="#ppt_w"/>
                                          </p:val>
                                        </p:tav>
                                      </p:tavLst>
                                    </p:anim>
                                    <p:anim calcmode="lin" valueType="num">
                                      <p:cBhvr>
                                        <p:cTn id="32" dur="500" fill="hold"/>
                                        <p:tgtEl>
                                          <p:spTgt spid="56"/>
                                        </p:tgtEl>
                                        <p:attrNameLst>
                                          <p:attrName>ppt_h</p:attrName>
                                        </p:attrNameLst>
                                      </p:cBhvr>
                                      <p:tavLst>
                                        <p:tav tm="0">
                                          <p:val>
                                            <p:fltVal val="0"/>
                                          </p:val>
                                        </p:tav>
                                        <p:tav tm="100000">
                                          <p:val>
                                            <p:strVal val="#ppt_h"/>
                                          </p:val>
                                        </p:tav>
                                      </p:tavLst>
                                    </p:anim>
                                    <p:anim calcmode="lin" valueType="num">
                                      <p:cBhvr>
                                        <p:cTn id="33" dur="500" fill="hold"/>
                                        <p:tgtEl>
                                          <p:spTgt spid="56"/>
                                        </p:tgtEl>
                                        <p:attrNameLst>
                                          <p:attrName>style.rotation</p:attrName>
                                        </p:attrNameLst>
                                      </p:cBhvr>
                                      <p:tavLst>
                                        <p:tav tm="0">
                                          <p:val>
                                            <p:fltVal val="360"/>
                                          </p:val>
                                        </p:tav>
                                        <p:tav tm="100000">
                                          <p:val>
                                            <p:fltVal val="0"/>
                                          </p:val>
                                        </p:tav>
                                      </p:tavLst>
                                    </p:anim>
                                    <p:animEffect transition="in" filter="fade">
                                      <p:cBhvr>
                                        <p:cTn id="34" dur="500"/>
                                        <p:tgtEl>
                                          <p:spTgt spid="56"/>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61"/>
                                        </p:tgtEl>
                                        <p:attrNameLst>
                                          <p:attrName>style.visibility</p:attrName>
                                        </p:attrNameLst>
                                      </p:cBhvr>
                                      <p:to>
                                        <p:strVal val="visible"/>
                                      </p:to>
                                    </p:set>
                                    <p:anim calcmode="lin" valueType="num">
                                      <p:cBhvr>
                                        <p:cTn id="39" dur="500" fill="hold"/>
                                        <p:tgtEl>
                                          <p:spTgt spid="61"/>
                                        </p:tgtEl>
                                        <p:attrNameLst>
                                          <p:attrName>ppt_w</p:attrName>
                                        </p:attrNameLst>
                                      </p:cBhvr>
                                      <p:tavLst>
                                        <p:tav tm="0">
                                          <p:val>
                                            <p:fltVal val="0"/>
                                          </p:val>
                                        </p:tav>
                                        <p:tav tm="100000">
                                          <p:val>
                                            <p:strVal val="#ppt_w"/>
                                          </p:val>
                                        </p:tav>
                                      </p:tavLst>
                                    </p:anim>
                                    <p:anim calcmode="lin" valueType="num">
                                      <p:cBhvr>
                                        <p:cTn id="40" dur="500" fill="hold"/>
                                        <p:tgtEl>
                                          <p:spTgt spid="61"/>
                                        </p:tgtEl>
                                        <p:attrNameLst>
                                          <p:attrName>ppt_h</p:attrName>
                                        </p:attrNameLst>
                                      </p:cBhvr>
                                      <p:tavLst>
                                        <p:tav tm="0">
                                          <p:val>
                                            <p:fltVal val="0"/>
                                          </p:val>
                                        </p:tav>
                                        <p:tav tm="100000">
                                          <p:val>
                                            <p:strVal val="#ppt_h"/>
                                          </p:val>
                                        </p:tav>
                                      </p:tavLst>
                                    </p:anim>
                                    <p:anim calcmode="lin" valueType="num">
                                      <p:cBhvr>
                                        <p:cTn id="41" dur="500" fill="hold"/>
                                        <p:tgtEl>
                                          <p:spTgt spid="61"/>
                                        </p:tgtEl>
                                        <p:attrNameLst>
                                          <p:attrName>style.rotation</p:attrName>
                                        </p:attrNameLst>
                                      </p:cBhvr>
                                      <p:tavLst>
                                        <p:tav tm="0">
                                          <p:val>
                                            <p:fltVal val="360"/>
                                          </p:val>
                                        </p:tav>
                                        <p:tav tm="100000">
                                          <p:val>
                                            <p:fltVal val="0"/>
                                          </p:val>
                                        </p:tav>
                                      </p:tavLst>
                                    </p:anim>
                                    <p:animEffect transition="in" filter="fade">
                                      <p:cBhvr>
                                        <p:cTn id="42" dur="500"/>
                                        <p:tgtEl>
                                          <p:spTgt spid="61"/>
                                        </p:tgtEl>
                                      </p:cBhvr>
                                    </p:animEffect>
                                  </p:childTnLst>
                                </p:cTn>
                              </p:par>
                              <p:par>
                                <p:cTn id="43" presetID="49" presetClass="entr" presetSubtype="0" decel="100000" fill="hold" grpId="0" nodeType="withEffect">
                                  <p:stCondLst>
                                    <p:cond delay="0"/>
                                  </p:stCondLst>
                                  <p:childTnLst>
                                    <p:set>
                                      <p:cBhvr>
                                        <p:cTn id="44" dur="1" fill="hold">
                                          <p:stCondLst>
                                            <p:cond delay="0"/>
                                          </p:stCondLst>
                                        </p:cTn>
                                        <p:tgtEl>
                                          <p:spTgt spid="62"/>
                                        </p:tgtEl>
                                        <p:attrNameLst>
                                          <p:attrName>style.visibility</p:attrName>
                                        </p:attrNameLst>
                                      </p:cBhvr>
                                      <p:to>
                                        <p:strVal val="visible"/>
                                      </p:to>
                                    </p:set>
                                    <p:anim calcmode="lin" valueType="num">
                                      <p:cBhvr>
                                        <p:cTn id="45" dur="500" fill="hold"/>
                                        <p:tgtEl>
                                          <p:spTgt spid="62"/>
                                        </p:tgtEl>
                                        <p:attrNameLst>
                                          <p:attrName>ppt_w</p:attrName>
                                        </p:attrNameLst>
                                      </p:cBhvr>
                                      <p:tavLst>
                                        <p:tav tm="0">
                                          <p:val>
                                            <p:fltVal val="0"/>
                                          </p:val>
                                        </p:tav>
                                        <p:tav tm="100000">
                                          <p:val>
                                            <p:strVal val="#ppt_w"/>
                                          </p:val>
                                        </p:tav>
                                      </p:tavLst>
                                    </p:anim>
                                    <p:anim calcmode="lin" valueType="num">
                                      <p:cBhvr>
                                        <p:cTn id="46" dur="500" fill="hold"/>
                                        <p:tgtEl>
                                          <p:spTgt spid="62"/>
                                        </p:tgtEl>
                                        <p:attrNameLst>
                                          <p:attrName>ppt_h</p:attrName>
                                        </p:attrNameLst>
                                      </p:cBhvr>
                                      <p:tavLst>
                                        <p:tav tm="0">
                                          <p:val>
                                            <p:fltVal val="0"/>
                                          </p:val>
                                        </p:tav>
                                        <p:tav tm="100000">
                                          <p:val>
                                            <p:strVal val="#ppt_h"/>
                                          </p:val>
                                        </p:tav>
                                      </p:tavLst>
                                    </p:anim>
                                    <p:anim calcmode="lin" valueType="num">
                                      <p:cBhvr>
                                        <p:cTn id="47" dur="500" fill="hold"/>
                                        <p:tgtEl>
                                          <p:spTgt spid="62"/>
                                        </p:tgtEl>
                                        <p:attrNameLst>
                                          <p:attrName>style.rotation</p:attrName>
                                        </p:attrNameLst>
                                      </p:cBhvr>
                                      <p:tavLst>
                                        <p:tav tm="0">
                                          <p:val>
                                            <p:fltVal val="360"/>
                                          </p:val>
                                        </p:tav>
                                        <p:tav tm="100000">
                                          <p:val>
                                            <p:fltVal val="0"/>
                                          </p:val>
                                        </p:tav>
                                      </p:tavLst>
                                    </p:anim>
                                    <p:animEffect transition="in" filter="fade">
                                      <p:cBhvr>
                                        <p:cTn id="48" dur="500"/>
                                        <p:tgtEl>
                                          <p:spTgt spid="62"/>
                                        </p:tgtEl>
                                      </p:cBhvr>
                                    </p:animEffect>
                                  </p:childTnLst>
                                </p:cTn>
                              </p:par>
                              <p:par>
                                <p:cTn id="49" presetID="49" presetClass="entr" presetSubtype="0" decel="100000" fill="hold" grpId="0" nodeType="withEffect">
                                  <p:stCondLst>
                                    <p:cond delay="0"/>
                                  </p:stCondLst>
                                  <p:childTnLst>
                                    <p:set>
                                      <p:cBhvr>
                                        <p:cTn id="50" dur="1" fill="hold">
                                          <p:stCondLst>
                                            <p:cond delay="0"/>
                                          </p:stCondLst>
                                        </p:cTn>
                                        <p:tgtEl>
                                          <p:spTgt spid="63"/>
                                        </p:tgtEl>
                                        <p:attrNameLst>
                                          <p:attrName>style.visibility</p:attrName>
                                        </p:attrNameLst>
                                      </p:cBhvr>
                                      <p:to>
                                        <p:strVal val="visible"/>
                                      </p:to>
                                    </p:set>
                                    <p:anim calcmode="lin" valueType="num">
                                      <p:cBhvr>
                                        <p:cTn id="51" dur="500" fill="hold"/>
                                        <p:tgtEl>
                                          <p:spTgt spid="63"/>
                                        </p:tgtEl>
                                        <p:attrNameLst>
                                          <p:attrName>ppt_w</p:attrName>
                                        </p:attrNameLst>
                                      </p:cBhvr>
                                      <p:tavLst>
                                        <p:tav tm="0">
                                          <p:val>
                                            <p:fltVal val="0"/>
                                          </p:val>
                                        </p:tav>
                                        <p:tav tm="100000">
                                          <p:val>
                                            <p:strVal val="#ppt_w"/>
                                          </p:val>
                                        </p:tav>
                                      </p:tavLst>
                                    </p:anim>
                                    <p:anim calcmode="lin" valueType="num">
                                      <p:cBhvr>
                                        <p:cTn id="52" dur="500" fill="hold"/>
                                        <p:tgtEl>
                                          <p:spTgt spid="63"/>
                                        </p:tgtEl>
                                        <p:attrNameLst>
                                          <p:attrName>ppt_h</p:attrName>
                                        </p:attrNameLst>
                                      </p:cBhvr>
                                      <p:tavLst>
                                        <p:tav tm="0">
                                          <p:val>
                                            <p:fltVal val="0"/>
                                          </p:val>
                                        </p:tav>
                                        <p:tav tm="100000">
                                          <p:val>
                                            <p:strVal val="#ppt_h"/>
                                          </p:val>
                                        </p:tav>
                                      </p:tavLst>
                                    </p:anim>
                                    <p:anim calcmode="lin" valueType="num">
                                      <p:cBhvr>
                                        <p:cTn id="53" dur="500" fill="hold"/>
                                        <p:tgtEl>
                                          <p:spTgt spid="63"/>
                                        </p:tgtEl>
                                        <p:attrNameLst>
                                          <p:attrName>style.rotation</p:attrName>
                                        </p:attrNameLst>
                                      </p:cBhvr>
                                      <p:tavLst>
                                        <p:tav tm="0">
                                          <p:val>
                                            <p:fltVal val="360"/>
                                          </p:val>
                                        </p:tav>
                                        <p:tav tm="100000">
                                          <p:val>
                                            <p:fltVal val="0"/>
                                          </p:val>
                                        </p:tav>
                                      </p:tavLst>
                                    </p:anim>
                                    <p:animEffect transition="in" filter="fade">
                                      <p:cBhvr>
                                        <p:cTn id="54" dur="500"/>
                                        <p:tgtEl>
                                          <p:spTgt spid="63"/>
                                        </p:tgtEl>
                                      </p:cBhvr>
                                    </p:animEffect>
                                  </p:childTnLst>
                                </p:cTn>
                              </p:par>
                              <p:par>
                                <p:cTn id="55" presetID="49" presetClass="entr" presetSubtype="0" decel="100000" fill="hold" grpId="0" nodeType="withEffect">
                                  <p:stCondLst>
                                    <p:cond delay="0"/>
                                  </p:stCondLst>
                                  <p:childTnLst>
                                    <p:set>
                                      <p:cBhvr>
                                        <p:cTn id="56" dur="1" fill="hold">
                                          <p:stCondLst>
                                            <p:cond delay="0"/>
                                          </p:stCondLst>
                                        </p:cTn>
                                        <p:tgtEl>
                                          <p:spTgt spid="64"/>
                                        </p:tgtEl>
                                        <p:attrNameLst>
                                          <p:attrName>style.visibility</p:attrName>
                                        </p:attrNameLst>
                                      </p:cBhvr>
                                      <p:to>
                                        <p:strVal val="visible"/>
                                      </p:to>
                                    </p:set>
                                    <p:anim calcmode="lin" valueType="num">
                                      <p:cBhvr>
                                        <p:cTn id="57" dur="500" fill="hold"/>
                                        <p:tgtEl>
                                          <p:spTgt spid="64"/>
                                        </p:tgtEl>
                                        <p:attrNameLst>
                                          <p:attrName>ppt_w</p:attrName>
                                        </p:attrNameLst>
                                      </p:cBhvr>
                                      <p:tavLst>
                                        <p:tav tm="0">
                                          <p:val>
                                            <p:fltVal val="0"/>
                                          </p:val>
                                        </p:tav>
                                        <p:tav tm="100000">
                                          <p:val>
                                            <p:strVal val="#ppt_w"/>
                                          </p:val>
                                        </p:tav>
                                      </p:tavLst>
                                    </p:anim>
                                    <p:anim calcmode="lin" valueType="num">
                                      <p:cBhvr>
                                        <p:cTn id="58" dur="500" fill="hold"/>
                                        <p:tgtEl>
                                          <p:spTgt spid="64"/>
                                        </p:tgtEl>
                                        <p:attrNameLst>
                                          <p:attrName>ppt_h</p:attrName>
                                        </p:attrNameLst>
                                      </p:cBhvr>
                                      <p:tavLst>
                                        <p:tav tm="0">
                                          <p:val>
                                            <p:fltVal val="0"/>
                                          </p:val>
                                        </p:tav>
                                        <p:tav tm="100000">
                                          <p:val>
                                            <p:strVal val="#ppt_h"/>
                                          </p:val>
                                        </p:tav>
                                      </p:tavLst>
                                    </p:anim>
                                    <p:anim calcmode="lin" valueType="num">
                                      <p:cBhvr>
                                        <p:cTn id="59" dur="500" fill="hold"/>
                                        <p:tgtEl>
                                          <p:spTgt spid="64"/>
                                        </p:tgtEl>
                                        <p:attrNameLst>
                                          <p:attrName>style.rotation</p:attrName>
                                        </p:attrNameLst>
                                      </p:cBhvr>
                                      <p:tavLst>
                                        <p:tav tm="0">
                                          <p:val>
                                            <p:fltVal val="360"/>
                                          </p:val>
                                        </p:tav>
                                        <p:tav tm="100000">
                                          <p:val>
                                            <p:fltVal val="0"/>
                                          </p:val>
                                        </p:tav>
                                      </p:tavLst>
                                    </p:anim>
                                    <p:animEffect transition="in" filter="fade">
                                      <p:cBhvr>
                                        <p:cTn id="60" dur="500"/>
                                        <p:tgtEl>
                                          <p:spTgt spid="64"/>
                                        </p:tgtEl>
                                      </p:cBhvr>
                                    </p:animEffect>
                                  </p:childTnLst>
                                </p:cTn>
                              </p:par>
                              <p:par>
                                <p:cTn id="61" presetID="49" presetClass="entr" presetSubtype="0" decel="100000" fill="hold" grpId="0" nodeType="withEffect">
                                  <p:stCondLst>
                                    <p:cond delay="0"/>
                                  </p:stCondLst>
                                  <p:childTnLst>
                                    <p:set>
                                      <p:cBhvr>
                                        <p:cTn id="62" dur="1" fill="hold">
                                          <p:stCondLst>
                                            <p:cond delay="0"/>
                                          </p:stCondLst>
                                        </p:cTn>
                                        <p:tgtEl>
                                          <p:spTgt spid="70"/>
                                        </p:tgtEl>
                                        <p:attrNameLst>
                                          <p:attrName>style.visibility</p:attrName>
                                        </p:attrNameLst>
                                      </p:cBhvr>
                                      <p:to>
                                        <p:strVal val="visible"/>
                                      </p:to>
                                    </p:set>
                                    <p:anim calcmode="lin" valueType="num">
                                      <p:cBhvr>
                                        <p:cTn id="63" dur="500" fill="hold"/>
                                        <p:tgtEl>
                                          <p:spTgt spid="70"/>
                                        </p:tgtEl>
                                        <p:attrNameLst>
                                          <p:attrName>ppt_w</p:attrName>
                                        </p:attrNameLst>
                                      </p:cBhvr>
                                      <p:tavLst>
                                        <p:tav tm="0">
                                          <p:val>
                                            <p:fltVal val="0"/>
                                          </p:val>
                                        </p:tav>
                                        <p:tav tm="100000">
                                          <p:val>
                                            <p:strVal val="#ppt_w"/>
                                          </p:val>
                                        </p:tav>
                                      </p:tavLst>
                                    </p:anim>
                                    <p:anim calcmode="lin" valueType="num">
                                      <p:cBhvr>
                                        <p:cTn id="64" dur="500" fill="hold"/>
                                        <p:tgtEl>
                                          <p:spTgt spid="70"/>
                                        </p:tgtEl>
                                        <p:attrNameLst>
                                          <p:attrName>ppt_h</p:attrName>
                                        </p:attrNameLst>
                                      </p:cBhvr>
                                      <p:tavLst>
                                        <p:tav tm="0">
                                          <p:val>
                                            <p:fltVal val="0"/>
                                          </p:val>
                                        </p:tav>
                                        <p:tav tm="100000">
                                          <p:val>
                                            <p:strVal val="#ppt_h"/>
                                          </p:val>
                                        </p:tav>
                                      </p:tavLst>
                                    </p:anim>
                                    <p:anim calcmode="lin" valueType="num">
                                      <p:cBhvr>
                                        <p:cTn id="65" dur="500" fill="hold"/>
                                        <p:tgtEl>
                                          <p:spTgt spid="70"/>
                                        </p:tgtEl>
                                        <p:attrNameLst>
                                          <p:attrName>style.rotation</p:attrName>
                                        </p:attrNameLst>
                                      </p:cBhvr>
                                      <p:tavLst>
                                        <p:tav tm="0">
                                          <p:val>
                                            <p:fltVal val="360"/>
                                          </p:val>
                                        </p:tav>
                                        <p:tav tm="100000">
                                          <p:val>
                                            <p:fltVal val="0"/>
                                          </p:val>
                                        </p:tav>
                                      </p:tavLst>
                                    </p:anim>
                                    <p:animEffect transition="in" filter="fade">
                                      <p:cBhvr>
                                        <p:cTn id="66" dur="500"/>
                                        <p:tgtEl>
                                          <p:spTgt spid="70"/>
                                        </p:tgtEl>
                                      </p:cBhvr>
                                    </p:animEffect>
                                  </p:childTnLst>
                                </p:cTn>
                              </p:par>
                            </p:childTnLst>
                          </p:cTn>
                        </p:par>
                      </p:childTnLst>
                    </p:cTn>
                  </p:par>
                  <p:par>
                    <p:cTn id="67" fill="hold">
                      <p:stCondLst>
                        <p:cond delay="indefinite"/>
                      </p:stCondLst>
                      <p:childTnLst>
                        <p:par>
                          <p:cTn id="68" fill="hold">
                            <p:stCondLst>
                              <p:cond delay="0"/>
                            </p:stCondLst>
                            <p:childTnLst>
                              <p:par>
                                <p:cTn id="69" presetID="49" presetClass="entr" presetSubtype="0" decel="100000" fill="hold" grpId="0" nodeType="clickEffect">
                                  <p:stCondLst>
                                    <p:cond delay="0"/>
                                  </p:stCondLst>
                                  <p:childTnLst>
                                    <p:set>
                                      <p:cBhvr>
                                        <p:cTn id="70" dur="1" fill="hold">
                                          <p:stCondLst>
                                            <p:cond delay="0"/>
                                          </p:stCondLst>
                                        </p:cTn>
                                        <p:tgtEl>
                                          <p:spTgt spid="66"/>
                                        </p:tgtEl>
                                        <p:attrNameLst>
                                          <p:attrName>style.visibility</p:attrName>
                                        </p:attrNameLst>
                                      </p:cBhvr>
                                      <p:to>
                                        <p:strVal val="visible"/>
                                      </p:to>
                                    </p:set>
                                    <p:anim calcmode="lin" valueType="num">
                                      <p:cBhvr>
                                        <p:cTn id="71" dur="500" fill="hold"/>
                                        <p:tgtEl>
                                          <p:spTgt spid="66"/>
                                        </p:tgtEl>
                                        <p:attrNameLst>
                                          <p:attrName>ppt_w</p:attrName>
                                        </p:attrNameLst>
                                      </p:cBhvr>
                                      <p:tavLst>
                                        <p:tav tm="0">
                                          <p:val>
                                            <p:fltVal val="0"/>
                                          </p:val>
                                        </p:tav>
                                        <p:tav tm="100000">
                                          <p:val>
                                            <p:strVal val="#ppt_w"/>
                                          </p:val>
                                        </p:tav>
                                      </p:tavLst>
                                    </p:anim>
                                    <p:anim calcmode="lin" valueType="num">
                                      <p:cBhvr>
                                        <p:cTn id="72" dur="500" fill="hold"/>
                                        <p:tgtEl>
                                          <p:spTgt spid="66"/>
                                        </p:tgtEl>
                                        <p:attrNameLst>
                                          <p:attrName>ppt_h</p:attrName>
                                        </p:attrNameLst>
                                      </p:cBhvr>
                                      <p:tavLst>
                                        <p:tav tm="0">
                                          <p:val>
                                            <p:fltVal val="0"/>
                                          </p:val>
                                        </p:tav>
                                        <p:tav tm="100000">
                                          <p:val>
                                            <p:strVal val="#ppt_h"/>
                                          </p:val>
                                        </p:tav>
                                      </p:tavLst>
                                    </p:anim>
                                    <p:anim calcmode="lin" valueType="num">
                                      <p:cBhvr>
                                        <p:cTn id="73" dur="500" fill="hold"/>
                                        <p:tgtEl>
                                          <p:spTgt spid="66"/>
                                        </p:tgtEl>
                                        <p:attrNameLst>
                                          <p:attrName>style.rotation</p:attrName>
                                        </p:attrNameLst>
                                      </p:cBhvr>
                                      <p:tavLst>
                                        <p:tav tm="0">
                                          <p:val>
                                            <p:fltVal val="360"/>
                                          </p:val>
                                        </p:tav>
                                        <p:tav tm="100000">
                                          <p:val>
                                            <p:fltVal val="0"/>
                                          </p:val>
                                        </p:tav>
                                      </p:tavLst>
                                    </p:anim>
                                    <p:animEffect transition="in" filter="fade">
                                      <p:cBhvr>
                                        <p:cTn id="74" dur="500"/>
                                        <p:tgtEl>
                                          <p:spTgt spid="66"/>
                                        </p:tgtEl>
                                      </p:cBhvr>
                                    </p:animEffect>
                                  </p:childTnLst>
                                </p:cTn>
                              </p:par>
                              <p:par>
                                <p:cTn id="75" presetID="49" presetClass="entr" presetSubtype="0" decel="100000" fill="hold" grpId="0" nodeType="withEffect">
                                  <p:stCondLst>
                                    <p:cond delay="0"/>
                                  </p:stCondLst>
                                  <p:childTnLst>
                                    <p:set>
                                      <p:cBhvr>
                                        <p:cTn id="76" dur="1" fill="hold">
                                          <p:stCondLst>
                                            <p:cond delay="0"/>
                                          </p:stCondLst>
                                        </p:cTn>
                                        <p:tgtEl>
                                          <p:spTgt spid="67"/>
                                        </p:tgtEl>
                                        <p:attrNameLst>
                                          <p:attrName>style.visibility</p:attrName>
                                        </p:attrNameLst>
                                      </p:cBhvr>
                                      <p:to>
                                        <p:strVal val="visible"/>
                                      </p:to>
                                    </p:set>
                                    <p:anim calcmode="lin" valueType="num">
                                      <p:cBhvr>
                                        <p:cTn id="77" dur="500" fill="hold"/>
                                        <p:tgtEl>
                                          <p:spTgt spid="67"/>
                                        </p:tgtEl>
                                        <p:attrNameLst>
                                          <p:attrName>ppt_w</p:attrName>
                                        </p:attrNameLst>
                                      </p:cBhvr>
                                      <p:tavLst>
                                        <p:tav tm="0">
                                          <p:val>
                                            <p:fltVal val="0"/>
                                          </p:val>
                                        </p:tav>
                                        <p:tav tm="100000">
                                          <p:val>
                                            <p:strVal val="#ppt_w"/>
                                          </p:val>
                                        </p:tav>
                                      </p:tavLst>
                                    </p:anim>
                                    <p:anim calcmode="lin" valueType="num">
                                      <p:cBhvr>
                                        <p:cTn id="78" dur="500" fill="hold"/>
                                        <p:tgtEl>
                                          <p:spTgt spid="67"/>
                                        </p:tgtEl>
                                        <p:attrNameLst>
                                          <p:attrName>ppt_h</p:attrName>
                                        </p:attrNameLst>
                                      </p:cBhvr>
                                      <p:tavLst>
                                        <p:tav tm="0">
                                          <p:val>
                                            <p:fltVal val="0"/>
                                          </p:val>
                                        </p:tav>
                                        <p:tav tm="100000">
                                          <p:val>
                                            <p:strVal val="#ppt_h"/>
                                          </p:val>
                                        </p:tav>
                                      </p:tavLst>
                                    </p:anim>
                                    <p:anim calcmode="lin" valueType="num">
                                      <p:cBhvr>
                                        <p:cTn id="79" dur="500" fill="hold"/>
                                        <p:tgtEl>
                                          <p:spTgt spid="67"/>
                                        </p:tgtEl>
                                        <p:attrNameLst>
                                          <p:attrName>style.rotation</p:attrName>
                                        </p:attrNameLst>
                                      </p:cBhvr>
                                      <p:tavLst>
                                        <p:tav tm="0">
                                          <p:val>
                                            <p:fltVal val="360"/>
                                          </p:val>
                                        </p:tav>
                                        <p:tav tm="100000">
                                          <p:val>
                                            <p:fltVal val="0"/>
                                          </p:val>
                                        </p:tav>
                                      </p:tavLst>
                                    </p:anim>
                                    <p:animEffect transition="in" filter="fade">
                                      <p:cBhvr>
                                        <p:cTn id="80" dur="500"/>
                                        <p:tgtEl>
                                          <p:spTgt spid="67"/>
                                        </p:tgtEl>
                                      </p:cBhvr>
                                    </p:animEffect>
                                  </p:childTnLst>
                                </p:cTn>
                              </p:par>
                              <p:par>
                                <p:cTn id="81" presetID="49" presetClass="entr" presetSubtype="0" decel="100000" fill="hold" grpId="0" nodeType="withEffect">
                                  <p:stCondLst>
                                    <p:cond delay="0"/>
                                  </p:stCondLst>
                                  <p:childTnLst>
                                    <p:set>
                                      <p:cBhvr>
                                        <p:cTn id="82" dur="1" fill="hold">
                                          <p:stCondLst>
                                            <p:cond delay="0"/>
                                          </p:stCondLst>
                                        </p:cTn>
                                        <p:tgtEl>
                                          <p:spTgt spid="68"/>
                                        </p:tgtEl>
                                        <p:attrNameLst>
                                          <p:attrName>style.visibility</p:attrName>
                                        </p:attrNameLst>
                                      </p:cBhvr>
                                      <p:to>
                                        <p:strVal val="visible"/>
                                      </p:to>
                                    </p:set>
                                    <p:anim calcmode="lin" valueType="num">
                                      <p:cBhvr>
                                        <p:cTn id="83" dur="500" fill="hold"/>
                                        <p:tgtEl>
                                          <p:spTgt spid="68"/>
                                        </p:tgtEl>
                                        <p:attrNameLst>
                                          <p:attrName>ppt_w</p:attrName>
                                        </p:attrNameLst>
                                      </p:cBhvr>
                                      <p:tavLst>
                                        <p:tav tm="0">
                                          <p:val>
                                            <p:fltVal val="0"/>
                                          </p:val>
                                        </p:tav>
                                        <p:tav tm="100000">
                                          <p:val>
                                            <p:strVal val="#ppt_w"/>
                                          </p:val>
                                        </p:tav>
                                      </p:tavLst>
                                    </p:anim>
                                    <p:anim calcmode="lin" valueType="num">
                                      <p:cBhvr>
                                        <p:cTn id="84" dur="500" fill="hold"/>
                                        <p:tgtEl>
                                          <p:spTgt spid="68"/>
                                        </p:tgtEl>
                                        <p:attrNameLst>
                                          <p:attrName>ppt_h</p:attrName>
                                        </p:attrNameLst>
                                      </p:cBhvr>
                                      <p:tavLst>
                                        <p:tav tm="0">
                                          <p:val>
                                            <p:fltVal val="0"/>
                                          </p:val>
                                        </p:tav>
                                        <p:tav tm="100000">
                                          <p:val>
                                            <p:strVal val="#ppt_h"/>
                                          </p:val>
                                        </p:tav>
                                      </p:tavLst>
                                    </p:anim>
                                    <p:anim calcmode="lin" valueType="num">
                                      <p:cBhvr>
                                        <p:cTn id="85" dur="500" fill="hold"/>
                                        <p:tgtEl>
                                          <p:spTgt spid="68"/>
                                        </p:tgtEl>
                                        <p:attrNameLst>
                                          <p:attrName>style.rotation</p:attrName>
                                        </p:attrNameLst>
                                      </p:cBhvr>
                                      <p:tavLst>
                                        <p:tav tm="0">
                                          <p:val>
                                            <p:fltVal val="360"/>
                                          </p:val>
                                        </p:tav>
                                        <p:tav tm="100000">
                                          <p:val>
                                            <p:fltVal val="0"/>
                                          </p:val>
                                        </p:tav>
                                      </p:tavLst>
                                    </p:anim>
                                    <p:animEffect transition="in" filter="fade">
                                      <p:cBhvr>
                                        <p:cTn id="86" dur="500"/>
                                        <p:tgtEl>
                                          <p:spTgt spid="68"/>
                                        </p:tgtEl>
                                      </p:cBhvr>
                                    </p:animEffect>
                                  </p:childTnLst>
                                </p:cTn>
                              </p:par>
                              <p:par>
                                <p:cTn id="87" presetID="49" presetClass="entr" presetSubtype="0" decel="100000" fill="hold" grpId="0" nodeType="withEffect">
                                  <p:stCondLst>
                                    <p:cond delay="0"/>
                                  </p:stCondLst>
                                  <p:childTnLst>
                                    <p:set>
                                      <p:cBhvr>
                                        <p:cTn id="88" dur="1" fill="hold">
                                          <p:stCondLst>
                                            <p:cond delay="0"/>
                                          </p:stCondLst>
                                        </p:cTn>
                                        <p:tgtEl>
                                          <p:spTgt spid="69"/>
                                        </p:tgtEl>
                                        <p:attrNameLst>
                                          <p:attrName>style.visibility</p:attrName>
                                        </p:attrNameLst>
                                      </p:cBhvr>
                                      <p:to>
                                        <p:strVal val="visible"/>
                                      </p:to>
                                    </p:set>
                                    <p:anim calcmode="lin" valueType="num">
                                      <p:cBhvr>
                                        <p:cTn id="89" dur="500" fill="hold"/>
                                        <p:tgtEl>
                                          <p:spTgt spid="69"/>
                                        </p:tgtEl>
                                        <p:attrNameLst>
                                          <p:attrName>ppt_w</p:attrName>
                                        </p:attrNameLst>
                                      </p:cBhvr>
                                      <p:tavLst>
                                        <p:tav tm="0">
                                          <p:val>
                                            <p:fltVal val="0"/>
                                          </p:val>
                                        </p:tav>
                                        <p:tav tm="100000">
                                          <p:val>
                                            <p:strVal val="#ppt_w"/>
                                          </p:val>
                                        </p:tav>
                                      </p:tavLst>
                                    </p:anim>
                                    <p:anim calcmode="lin" valueType="num">
                                      <p:cBhvr>
                                        <p:cTn id="90" dur="500" fill="hold"/>
                                        <p:tgtEl>
                                          <p:spTgt spid="69"/>
                                        </p:tgtEl>
                                        <p:attrNameLst>
                                          <p:attrName>ppt_h</p:attrName>
                                        </p:attrNameLst>
                                      </p:cBhvr>
                                      <p:tavLst>
                                        <p:tav tm="0">
                                          <p:val>
                                            <p:fltVal val="0"/>
                                          </p:val>
                                        </p:tav>
                                        <p:tav tm="100000">
                                          <p:val>
                                            <p:strVal val="#ppt_h"/>
                                          </p:val>
                                        </p:tav>
                                      </p:tavLst>
                                    </p:anim>
                                    <p:anim calcmode="lin" valueType="num">
                                      <p:cBhvr>
                                        <p:cTn id="91" dur="500" fill="hold"/>
                                        <p:tgtEl>
                                          <p:spTgt spid="69"/>
                                        </p:tgtEl>
                                        <p:attrNameLst>
                                          <p:attrName>style.rotation</p:attrName>
                                        </p:attrNameLst>
                                      </p:cBhvr>
                                      <p:tavLst>
                                        <p:tav tm="0">
                                          <p:val>
                                            <p:fltVal val="360"/>
                                          </p:val>
                                        </p:tav>
                                        <p:tav tm="100000">
                                          <p:val>
                                            <p:fltVal val="0"/>
                                          </p:val>
                                        </p:tav>
                                      </p:tavLst>
                                    </p:anim>
                                    <p:animEffect transition="in" filter="fade">
                                      <p:cBhvr>
                                        <p:cTn id="92" dur="500"/>
                                        <p:tgtEl>
                                          <p:spTgt spid="69"/>
                                        </p:tgtEl>
                                      </p:cBhvr>
                                    </p:animEffect>
                                  </p:childTnLst>
                                </p:cTn>
                              </p:par>
                              <p:par>
                                <p:cTn id="93" presetID="49" presetClass="entr" presetSubtype="0" decel="100000" fill="hold" grpId="0" nodeType="withEffect">
                                  <p:stCondLst>
                                    <p:cond delay="0"/>
                                  </p:stCondLst>
                                  <p:childTnLst>
                                    <p:set>
                                      <p:cBhvr>
                                        <p:cTn id="94" dur="1" fill="hold">
                                          <p:stCondLst>
                                            <p:cond delay="0"/>
                                          </p:stCondLst>
                                        </p:cTn>
                                        <p:tgtEl>
                                          <p:spTgt spid="71"/>
                                        </p:tgtEl>
                                        <p:attrNameLst>
                                          <p:attrName>style.visibility</p:attrName>
                                        </p:attrNameLst>
                                      </p:cBhvr>
                                      <p:to>
                                        <p:strVal val="visible"/>
                                      </p:to>
                                    </p:set>
                                    <p:anim calcmode="lin" valueType="num">
                                      <p:cBhvr>
                                        <p:cTn id="95" dur="500" fill="hold"/>
                                        <p:tgtEl>
                                          <p:spTgt spid="71"/>
                                        </p:tgtEl>
                                        <p:attrNameLst>
                                          <p:attrName>ppt_w</p:attrName>
                                        </p:attrNameLst>
                                      </p:cBhvr>
                                      <p:tavLst>
                                        <p:tav tm="0">
                                          <p:val>
                                            <p:fltVal val="0"/>
                                          </p:val>
                                        </p:tav>
                                        <p:tav tm="100000">
                                          <p:val>
                                            <p:strVal val="#ppt_w"/>
                                          </p:val>
                                        </p:tav>
                                      </p:tavLst>
                                    </p:anim>
                                    <p:anim calcmode="lin" valueType="num">
                                      <p:cBhvr>
                                        <p:cTn id="96" dur="500" fill="hold"/>
                                        <p:tgtEl>
                                          <p:spTgt spid="71"/>
                                        </p:tgtEl>
                                        <p:attrNameLst>
                                          <p:attrName>ppt_h</p:attrName>
                                        </p:attrNameLst>
                                      </p:cBhvr>
                                      <p:tavLst>
                                        <p:tav tm="0">
                                          <p:val>
                                            <p:fltVal val="0"/>
                                          </p:val>
                                        </p:tav>
                                        <p:tav tm="100000">
                                          <p:val>
                                            <p:strVal val="#ppt_h"/>
                                          </p:val>
                                        </p:tav>
                                      </p:tavLst>
                                    </p:anim>
                                    <p:anim calcmode="lin" valueType="num">
                                      <p:cBhvr>
                                        <p:cTn id="97" dur="500" fill="hold"/>
                                        <p:tgtEl>
                                          <p:spTgt spid="71"/>
                                        </p:tgtEl>
                                        <p:attrNameLst>
                                          <p:attrName>style.rotation</p:attrName>
                                        </p:attrNameLst>
                                      </p:cBhvr>
                                      <p:tavLst>
                                        <p:tav tm="0">
                                          <p:val>
                                            <p:fltVal val="360"/>
                                          </p:val>
                                        </p:tav>
                                        <p:tav tm="100000">
                                          <p:val>
                                            <p:fltVal val="0"/>
                                          </p:val>
                                        </p:tav>
                                      </p:tavLst>
                                    </p:anim>
                                    <p:animEffect transition="in" filter="fade">
                                      <p:cBhvr>
                                        <p:cTn id="98"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animBg="1"/>
      <p:bldP spid="3076" grpId="0" animBg="1"/>
      <p:bldP spid="3077" grpId="0"/>
      <p:bldP spid="56" grpId="0"/>
      <p:bldP spid="61" grpId="0" animBg="1"/>
      <p:bldP spid="62" grpId="0" animBg="1"/>
      <p:bldP spid="63" grpId="0" animBg="1"/>
      <p:bldP spid="64" grpId="0"/>
      <p:bldP spid="70" grpId="0"/>
      <p:bldP spid="66" grpId="0" animBg="1"/>
      <p:bldP spid="67" grpId="0" animBg="1"/>
      <p:bldP spid="68" grpId="0" animBg="1"/>
      <p:bldP spid="69" grpId="0"/>
      <p:bldP spid="7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17-Juin-2012\NADJEH 2014\Power2014\imag\background-159244_640.png"/>
          <p:cNvPicPr>
            <a:picLocks noChangeAspect="1" noChangeArrowheads="1"/>
          </p:cNvPicPr>
          <p:nvPr/>
        </p:nvPicPr>
        <p:blipFill>
          <a:blip r:embed="rId2" cstate="print"/>
          <a:srcRect/>
          <a:stretch>
            <a:fillRect/>
          </a:stretch>
        </p:blipFill>
        <p:spPr bwMode="auto">
          <a:xfrm>
            <a:off x="1524001" y="0"/>
            <a:ext cx="9144001" cy="6858000"/>
          </a:xfrm>
          <a:prstGeom prst="rect">
            <a:avLst/>
          </a:prstGeom>
          <a:noFill/>
        </p:spPr>
      </p:pic>
      <p:grpSp>
        <p:nvGrpSpPr>
          <p:cNvPr id="6" name="Groupe 5"/>
          <p:cNvGrpSpPr/>
          <p:nvPr/>
        </p:nvGrpSpPr>
        <p:grpSpPr>
          <a:xfrm flipH="1">
            <a:off x="7310446" y="737276"/>
            <a:ext cx="3103731" cy="728670"/>
            <a:chOff x="798552" y="3777367"/>
            <a:chExt cx="820453" cy="450445"/>
          </a:xfrm>
        </p:grpSpPr>
        <p:sp>
          <p:nvSpPr>
            <p:cNvPr id="7" name="AutoShape 9"/>
            <p:cNvSpPr>
              <a:spLocks noChangeArrowheads="1"/>
            </p:cNvSpPr>
            <p:nvPr/>
          </p:nvSpPr>
          <p:spPr bwMode="auto">
            <a:xfrm rot="10800000">
              <a:off x="798552" y="4051166"/>
              <a:ext cx="53192" cy="176646"/>
            </a:xfrm>
            <a:prstGeom prst="rtTriangle">
              <a:avLst/>
            </a:prstGeom>
            <a:solidFill>
              <a:srgbClr val="FFD1FF"/>
            </a:soli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sp>
          <p:nvSpPr>
            <p:cNvPr id="8" name="Rectangle 7"/>
            <p:cNvSpPr>
              <a:spLocks noChangeArrowheads="1"/>
            </p:cNvSpPr>
            <p:nvPr/>
          </p:nvSpPr>
          <p:spPr bwMode="auto">
            <a:xfrm>
              <a:off x="799855" y="3777367"/>
              <a:ext cx="819150" cy="295275"/>
            </a:xfrm>
            <a:prstGeom prst="rect">
              <a:avLst/>
            </a:prstGeom>
            <a:gradFill rotWithShape="1">
              <a:gsLst>
                <a:gs pos="51000">
                  <a:srgbClr val="FFCCFF"/>
                </a:gs>
                <a:gs pos="100000">
                  <a:srgbClr val="199CFF"/>
                </a:gs>
              </a:gsLst>
              <a:lin ang="0" scaled="1"/>
            </a:gra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grpSp>
      <p:sp>
        <p:nvSpPr>
          <p:cNvPr id="14" name="ZoneTexte 13"/>
          <p:cNvSpPr txBox="1"/>
          <p:nvPr/>
        </p:nvSpPr>
        <p:spPr>
          <a:xfrm>
            <a:off x="7310447" y="665839"/>
            <a:ext cx="3060869" cy="584775"/>
          </a:xfrm>
          <a:prstGeom prst="rect">
            <a:avLst/>
          </a:prstGeom>
          <a:noFill/>
        </p:spPr>
        <p:txBody>
          <a:bodyPr wrap="square" rtlCol="1">
            <a:spAutoFit/>
          </a:bodyPr>
          <a:lstStyle/>
          <a:p>
            <a:pPr algn="ctr" rtl="1"/>
            <a:r>
              <a:rPr lang="ar-DZ" sz="3200" b="1" dirty="0">
                <a:solidFill>
                  <a:srgbClr val="FF0000"/>
                </a:solidFill>
                <a:latin typeface="Calibri"/>
                <a:cs typeface="Andalus" pitchFamily="2" charset="-78"/>
              </a:rPr>
              <a:t>محاور المحاضرة</a:t>
            </a:r>
            <a:endParaRPr lang="ar-SA" sz="3200" b="1" dirty="0">
              <a:solidFill>
                <a:srgbClr val="FF0000"/>
              </a:solidFill>
              <a:latin typeface="Calibri"/>
              <a:cs typeface="Andalus" pitchFamily="2" charset="-78"/>
            </a:endParaRPr>
          </a:p>
        </p:txBody>
      </p:sp>
      <p:sp>
        <p:nvSpPr>
          <p:cNvPr id="3074" name="AutoShape 2"/>
          <p:cNvSpPr>
            <a:spLocks noChangeArrowheads="1"/>
          </p:cNvSpPr>
          <p:nvPr/>
        </p:nvSpPr>
        <p:spPr bwMode="auto">
          <a:xfrm>
            <a:off x="2166911" y="2030502"/>
            <a:ext cx="8068787"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5" name="AutoShape 3"/>
          <p:cNvSpPr>
            <a:spLocks noChangeArrowheads="1"/>
          </p:cNvSpPr>
          <p:nvPr/>
        </p:nvSpPr>
        <p:spPr bwMode="auto">
          <a:xfrm>
            <a:off x="3167043" y="1895564"/>
            <a:ext cx="6511474"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3076" name="Oval 4"/>
          <p:cNvSpPr>
            <a:spLocks noChangeArrowheads="1"/>
          </p:cNvSpPr>
          <p:nvPr/>
        </p:nvSpPr>
        <p:spPr bwMode="auto">
          <a:xfrm>
            <a:off x="9430835" y="2179632"/>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7" name="WordArt 5"/>
          <p:cNvSpPr>
            <a:spLocks noChangeArrowheads="1" noChangeShapeType="1" noTextEdit="1"/>
          </p:cNvSpPr>
          <p:nvPr/>
        </p:nvSpPr>
        <p:spPr bwMode="auto">
          <a:xfrm rot="1506700">
            <a:off x="9667371" y="2232115"/>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56" name="ZoneTexte 55"/>
          <p:cNvSpPr txBox="1"/>
          <p:nvPr/>
        </p:nvSpPr>
        <p:spPr>
          <a:xfrm>
            <a:off x="2738415" y="1955061"/>
            <a:ext cx="6649619" cy="523220"/>
          </a:xfrm>
          <a:prstGeom prst="rect">
            <a:avLst/>
          </a:prstGeom>
          <a:noFill/>
        </p:spPr>
        <p:txBody>
          <a:bodyPr wrap="square" rtlCol="1">
            <a:spAutoFit/>
          </a:bodyPr>
          <a:lstStyle/>
          <a:p>
            <a:pPr algn="r" rtl="1"/>
            <a:r>
              <a:rPr lang="ar-DZ" sz="2800" dirty="0">
                <a:solidFill>
                  <a:prstClr val="black"/>
                </a:solidFill>
              </a:rPr>
              <a:t>تحديد الفرصة التسويقية</a:t>
            </a:r>
            <a:r>
              <a:rPr lang="ar-DZ" sz="2800" dirty="0">
                <a:solidFill>
                  <a:prstClr val="black"/>
                </a:solidFill>
                <a:latin typeface="Calibri"/>
                <a:cs typeface="Arial" panose="020B0604020202020204" pitchFamily="34" charset="0"/>
              </a:rPr>
              <a:t>؟</a:t>
            </a:r>
            <a:endParaRPr lang="fr-FR" sz="2600" dirty="0">
              <a:solidFill>
                <a:prstClr val="black"/>
              </a:solidFill>
              <a:latin typeface="Simplified Arabic" pitchFamily="18" charset="-78"/>
              <a:cs typeface="Simplified Arabic" pitchFamily="18" charset="-78"/>
            </a:endParaRPr>
          </a:p>
        </p:txBody>
      </p:sp>
      <p:sp>
        <p:nvSpPr>
          <p:cNvPr id="61" name="AutoShape 2"/>
          <p:cNvSpPr>
            <a:spLocks noChangeArrowheads="1"/>
          </p:cNvSpPr>
          <p:nvPr/>
        </p:nvSpPr>
        <p:spPr bwMode="auto">
          <a:xfrm>
            <a:off x="2095472" y="3997603"/>
            <a:ext cx="8143932"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2" name="AutoShape 3"/>
          <p:cNvSpPr>
            <a:spLocks noChangeArrowheads="1"/>
          </p:cNvSpPr>
          <p:nvPr/>
        </p:nvSpPr>
        <p:spPr bwMode="auto">
          <a:xfrm>
            <a:off x="3024167" y="3885240"/>
            <a:ext cx="6658057"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63" name="Oval 4"/>
          <p:cNvSpPr>
            <a:spLocks noChangeArrowheads="1"/>
          </p:cNvSpPr>
          <p:nvPr/>
        </p:nvSpPr>
        <p:spPr bwMode="auto">
          <a:xfrm>
            <a:off x="9434542" y="4085094"/>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4" name="WordArt 5"/>
          <p:cNvSpPr>
            <a:spLocks noChangeArrowheads="1" noChangeShapeType="1" noTextEdit="1"/>
          </p:cNvSpPr>
          <p:nvPr/>
        </p:nvSpPr>
        <p:spPr bwMode="auto">
          <a:xfrm rot="1506700">
            <a:off x="9671078" y="3375123"/>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endParaRPr lang="fr-FR" sz="3600" kern="10" dirty="0">
              <a:ln w="9525">
                <a:solidFill>
                  <a:srgbClr val="FFCCFF"/>
                </a:solidFill>
                <a:round/>
                <a:headEnd/>
                <a:tailEnd/>
              </a:ln>
              <a:solidFill>
                <a:srgbClr val="FF81FF"/>
              </a:solidFill>
              <a:latin typeface="Arial Black"/>
            </a:endParaRPr>
          </a:p>
        </p:txBody>
      </p:sp>
      <p:sp>
        <p:nvSpPr>
          <p:cNvPr id="70" name="ZoneTexte 69"/>
          <p:cNvSpPr txBox="1"/>
          <p:nvPr/>
        </p:nvSpPr>
        <p:spPr>
          <a:xfrm>
            <a:off x="2666976" y="3865720"/>
            <a:ext cx="6796202" cy="954107"/>
          </a:xfrm>
          <a:prstGeom prst="rect">
            <a:avLst/>
          </a:prstGeom>
          <a:noFill/>
        </p:spPr>
        <p:txBody>
          <a:bodyPr wrap="square" rtlCol="1">
            <a:spAutoFit/>
          </a:bodyPr>
          <a:lstStyle/>
          <a:p>
            <a:pPr algn="ctr" rtl="1"/>
            <a:r>
              <a:rPr lang="ar-DZ" sz="2800" dirty="0">
                <a:solidFill>
                  <a:prstClr val="black"/>
                </a:solidFill>
                <a:latin typeface="Calibri"/>
                <a:cs typeface="Arial" panose="020B0604020202020204" pitchFamily="34" charset="0"/>
              </a:rPr>
              <a:t>مثال عملي عن مجموعة</a:t>
            </a:r>
            <a:r>
              <a:rPr lang="fr-FR" sz="2800" dirty="0">
                <a:solidFill>
                  <a:prstClr val="black"/>
                </a:solidFill>
                <a:latin typeface="Calibri"/>
                <a:cs typeface="Arial" panose="020B0604020202020204" pitchFamily="34" charset="0"/>
              </a:rPr>
              <a:t>BMW </a:t>
            </a:r>
            <a:r>
              <a:rPr lang="ar-DZ" sz="2800" dirty="0">
                <a:solidFill>
                  <a:prstClr val="black"/>
                </a:solidFill>
                <a:latin typeface="Calibri"/>
                <a:cs typeface="Arial" panose="020B0604020202020204" pitchFamily="34" charset="0"/>
              </a:rPr>
              <a:t>؟</a:t>
            </a:r>
          </a:p>
          <a:p>
            <a:pPr algn="ctr" rtl="1"/>
            <a:r>
              <a:rPr lang="ar-DZ" sz="2800" dirty="0">
                <a:solidFill>
                  <a:prstClr val="black"/>
                </a:solidFill>
                <a:latin typeface="Calibri"/>
                <a:cs typeface="Arial" panose="020B0604020202020204" pitchFamily="34" charset="0"/>
              </a:rPr>
              <a:t>نقاط القوة والضعف، الفرص والتهديدات</a:t>
            </a:r>
            <a:endParaRPr lang="fr-FR" sz="2800" dirty="0">
              <a:solidFill>
                <a:prstClr val="black"/>
              </a:solidFill>
              <a:latin typeface="Calibri"/>
            </a:endParaRPr>
          </a:p>
        </p:txBody>
      </p:sp>
      <p:sp>
        <p:nvSpPr>
          <p:cNvPr id="69" name="WordArt 5"/>
          <p:cNvSpPr>
            <a:spLocks noChangeArrowheads="1" noChangeShapeType="1" noTextEdit="1"/>
          </p:cNvSpPr>
          <p:nvPr/>
        </p:nvSpPr>
        <p:spPr bwMode="auto">
          <a:xfrm rot="971048">
            <a:off x="9692341" y="4134753"/>
            <a:ext cx="207887" cy="314251"/>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pic>
        <p:nvPicPr>
          <p:cNvPr id="1028" name="Picture 4" descr="C:\Users\client\Desktop\2015-2016\SBH Powerpoint\image\images (19).jpg"/>
          <p:cNvPicPr>
            <a:picLocks noChangeAspect="1" noChangeArrowheads="1"/>
          </p:cNvPicPr>
          <p:nvPr/>
        </p:nvPicPr>
        <p:blipFill>
          <a:blip r:embed="rId3">
            <a:clrChange>
              <a:clrFrom>
                <a:srgbClr val="FEFEFE"/>
              </a:clrFrom>
              <a:clrTo>
                <a:srgbClr val="FEFEFE">
                  <a:alpha val="0"/>
                </a:srgbClr>
              </a:clrTo>
            </a:clrChange>
          </a:blip>
          <a:srcRect/>
          <a:stretch>
            <a:fillRect/>
          </a:stretch>
        </p:blipFill>
        <p:spPr bwMode="auto">
          <a:xfrm>
            <a:off x="2309786" y="5072075"/>
            <a:ext cx="2857520" cy="1419221"/>
          </a:xfrm>
          <a:prstGeom prst="rect">
            <a:avLst/>
          </a:prstGeom>
          <a:noFill/>
        </p:spPr>
      </p:pic>
    </p:spTree>
    <p:extLst>
      <p:ext uri="{BB962C8B-B14F-4D97-AF65-F5344CB8AC3E}">
        <p14:creationId xmlns:p14="http://schemas.microsoft.com/office/powerpoint/2010/main" val="196439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 calcmode="lin" valueType="num">
                                      <p:cBhvr>
                                        <p:cTn id="9" dur="500" fill="hold"/>
                                        <p:tgtEl>
                                          <p:spTgt spid="3074"/>
                                        </p:tgtEl>
                                        <p:attrNameLst>
                                          <p:attrName>style.rotation</p:attrName>
                                        </p:attrNameLst>
                                      </p:cBhvr>
                                      <p:tavLst>
                                        <p:tav tm="0">
                                          <p:val>
                                            <p:fltVal val="360"/>
                                          </p:val>
                                        </p:tav>
                                        <p:tav tm="100000">
                                          <p:val>
                                            <p:fltVal val="0"/>
                                          </p:val>
                                        </p:tav>
                                      </p:tavLst>
                                    </p:anim>
                                    <p:animEffect transition="in" filter="fade">
                                      <p:cBhvr>
                                        <p:cTn id="10" dur="500"/>
                                        <p:tgtEl>
                                          <p:spTgt spid="3074"/>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3075"/>
                                        </p:tgtEl>
                                        <p:attrNameLst>
                                          <p:attrName>style.visibility</p:attrName>
                                        </p:attrNameLst>
                                      </p:cBhvr>
                                      <p:to>
                                        <p:strVal val="visible"/>
                                      </p:to>
                                    </p:set>
                                    <p:anim calcmode="lin" valueType="num">
                                      <p:cBhvr>
                                        <p:cTn id="13" dur="500" fill="hold"/>
                                        <p:tgtEl>
                                          <p:spTgt spid="3075"/>
                                        </p:tgtEl>
                                        <p:attrNameLst>
                                          <p:attrName>ppt_w</p:attrName>
                                        </p:attrNameLst>
                                      </p:cBhvr>
                                      <p:tavLst>
                                        <p:tav tm="0">
                                          <p:val>
                                            <p:fltVal val="0"/>
                                          </p:val>
                                        </p:tav>
                                        <p:tav tm="100000">
                                          <p:val>
                                            <p:strVal val="#ppt_w"/>
                                          </p:val>
                                        </p:tav>
                                      </p:tavLst>
                                    </p:anim>
                                    <p:anim calcmode="lin" valueType="num">
                                      <p:cBhvr>
                                        <p:cTn id="14" dur="500" fill="hold"/>
                                        <p:tgtEl>
                                          <p:spTgt spid="3075"/>
                                        </p:tgtEl>
                                        <p:attrNameLst>
                                          <p:attrName>ppt_h</p:attrName>
                                        </p:attrNameLst>
                                      </p:cBhvr>
                                      <p:tavLst>
                                        <p:tav tm="0">
                                          <p:val>
                                            <p:fltVal val="0"/>
                                          </p:val>
                                        </p:tav>
                                        <p:tav tm="100000">
                                          <p:val>
                                            <p:strVal val="#ppt_h"/>
                                          </p:val>
                                        </p:tav>
                                      </p:tavLst>
                                    </p:anim>
                                    <p:anim calcmode="lin" valueType="num">
                                      <p:cBhvr>
                                        <p:cTn id="15" dur="500" fill="hold"/>
                                        <p:tgtEl>
                                          <p:spTgt spid="3075"/>
                                        </p:tgtEl>
                                        <p:attrNameLst>
                                          <p:attrName>style.rotation</p:attrName>
                                        </p:attrNameLst>
                                      </p:cBhvr>
                                      <p:tavLst>
                                        <p:tav tm="0">
                                          <p:val>
                                            <p:fltVal val="360"/>
                                          </p:val>
                                        </p:tav>
                                        <p:tav tm="100000">
                                          <p:val>
                                            <p:fltVal val="0"/>
                                          </p:val>
                                        </p:tav>
                                      </p:tavLst>
                                    </p:anim>
                                    <p:animEffect transition="in" filter="fade">
                                      <p:cBhvr>
                                        <p:cTn id="16" dur="500"/>
                                        <p:tgtEl>
                                          <p:spTgt spid="3075"/>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3076"/>
                                        </p:tgtEl>
                                        <p:attrNameLst>
                                          <p:attrName>style.visibility</p:attrName>
                                        </p:attrNameLst>
                                      </p:cBhvr>
                                      <p:to>
                                        <p:strVal val="visible"/>
                                      </p:to>
                                    </p:set>
                                    <p:anim calcmode="lin" valueType="num">
                                      <p:cBhvr>
                                        <p:cTn id="19" dur="500" fill="hold"/>
                                        <p:tgtEl>
                                          <p:spTgt spid="3076"/>
                                        </p:tgtEl>
                                        <p:attrNameLst>
                                          <p:attrName>ppt_w</p:attrName>
                                        </p:attrNameLst>
                                      </p:cBhvr>
                                      <p:tavLst>
                                        <p:tav tm="0">
                                          <p:val>
                                            <p:fltVal val="0"/>
                                          </p:val>
                                        </p:tav>
                                        <p:tav tm="100000">
                                          <p:val>
                                            <p:strVal val="#ppt_w"/>
                                          </p:val>
                                        </p:tav>
                                      </p:tavLst>
                                    </p:anim>
                                    <p:anim calcmode="lin" valueType="num">
                                      <p:cBhvr>
                                        <p:cTn id="20" dur="500" fill="hold"/>
                                        <p:tgtEl>
                                          <p:spTgt spid="3076"/>
                                        </p:tgtEl>
                                        <p:attrNameLst>
                                          <p:attrName>ppt_h</p:attrName>
                                        </p:attrNameLst>
                                      </p:cBhvr>
                                      <p:tavLst>
                                        <p:tav tm="0">
                                          <p:val>
                                            <p:fltVal val="0"/>
                                          </p:val>
                                        </p:tav>
                                        <p:tav tm="100000">
                                          <p:val>
                                            <p:strVal val="#ppt_h"/>
                                          </p:val>
                                        </p:tav>
                                      </p:tavLst>
                                    </p:anim>
                                    <p:anim calcmode="lin" valueType="num">
                                      <p:cBhvr>
                                        <p:cTn id="21" dur="500" fill="hold"/>
                                        <p:tgtEl>
                                          <p:spTgt spid="3076"/>
                                        </p:tgtEl>
                                        <p:attrNameLst>
                                          <p:attrName>style.rotation</p:attrName>
                                        </p:attrNameLst>
                                      </p:cBhvr>
                                      <p:tavLst>
                                        <p:tav tm="0">
                                          <p:val>
                                            <p:fltVal val="360"/>
                                          </p:val>
                                        </p:tav>
                                        <p:tav tm="100000">
                                          <p:val>
                                            <p:fltVal val="0"/>
                                          </p:val>
                                        </p:tav>
                                      </p:tavLst>
                                    </p:anim>
                                    <p:animEffect transition="in" filter="fade">
                                      <p:cBhvr>
                                        <p:cTn id="22" dur="500"/>
                                        <p:tgtEl>
                                          <p:spTgt spid="3076"/>
                                        </p:tgtEl>
                                      </p:cBhvr>
                                    </p:animEffect>
                                  </p:childTnLst>
                                </p:cTn>
                              </p:par>
                              <p:par>
                                <p:cTn id="23" presetID="49" presetClass="entr" presetSubtype="0" decel="100000" fill="hold" grpId="0" nodeType="withEffect">
                                  <p:stCondLst>
                                    <p:cond delay="0"/>
                                  </p:stCondLst>
                                  <p:childTnLst>
                                    <p:set>
                                      <p:cBhvr>
                                        <p:cTn id="24" dur="1" fill="hold">
                                          <p:stCondLst>
                                            <p:cond delay="0"/>
                                          </p:stCondLst>
                                        </p:cTn>
                                        <p:tgtEl>
                                          <p:spTgt spid="3077"/>
                                        </p:tgtEl>
                                        <p:attrNameLst>
                                          <p:attrName>style.visibility</p:attrName>
                                        </p:attrNameLst>
                                      </p:cBhvr>
                                      <p:to>
                                        <p:strVal val="visible"/>
                                      </p:to>
                                    </p:set>
                                    <p:anim calcmode="lin" valueType="num">
                                      <p:cBhvr>
                                        <p:cTn id="25" dur="500" fill="hold"/>
                                        <p:tgtEl>
                                          <p:spTgt spid="3077"/>
                                        </p:tgtEl>
                                        <p:attrNameLst>
                                          <p:attrName>ppt_w</p:attrName>
                                        </p:attrNameLst>
                                      </p:cBhvr>
                                      <p:tavLst>
                                        <p:tav tm="0">
                                          <p:val>
                                            <p:fltVal val="0"/>
                                          </p:val>
                                        </p:tav>
                                        <p:tav tm="100000">
                                          <p:val>
                                            <p:strVal val="#ppt_w"/>
                                          </p:val>
                                        </p:tav>
                                      </p:tavLst>
                                    </p:anim>
                                    <p:anim calcmode="lin" valueType="num">
                                      <p:cBhvr>
                                        <p:cTn id="26" dur="500" fill="hold"/>
                                        <p:tgtEl>
                                          <p:spTgt spid="3077"/>
                                        </p:tgtEl>
                                        <p:attrNameLst>
                                          <p:attrName>ppt_h</p:attrName>
                                        </p:attrNameLst>
                                      </p:cBhvr>
                                      <p:tavLst>
                                        <p:tav tm="0">
                                          <p:val>
                                            <p:fltVal val="0"/>
                                          </p:val>
                                        </p:tav>
                                        <p:tav tm="100000">
                                          <p:val>
                                            <p:strVal val="#ppt_h"/>
                                          </p:val>
                                        </p:tav>
                                      </p:tavLst>
                                    </p:anim>
                                    <p:anim calcmode="lin" valueType="num">
                                      <p:cBhvr>
                                        <p:cTn id="27" dur="500" fill="hold"/>
                                        <p:tgtEl>
                                          <p:spTgt spid="3077"/>
                                        </p:tgtEl>
                                        <p:attrNameLst>
                                          <p:attrName>style.rotation</p:attrName>
                                        </p:attrNameLst>
                                      </p:cBhvr>
                                      <p:tavLst>
                                        <p:tav tm="0">
                                          <p:val>
                                            <p:fltVal val="360"/>
                                          </p:val>
                                        </p:tav>
                                        <p:tav tm="100000">
                                          <p:val>
                                            <p:fltVal val="0"/>
                                          </p:val>
                                        </p:tav>
                                      </p:tavLst>
                                    </p:anim>
                                    <p:animEffect transition="in" filter="fade">
                                      <p:cBhvr>
                                        <p:cTn id="28" dur="500"/>
                                        <p:tgtEl>
                                          <p:spTgt spid="3077"/>
                                        </p:tgtEl>
                                      </p:cBhvr>
                                    </p:animEffect>
                                  </p:childTnLst>
                                </p:cTn>
                              </p:par>
                              <p:par>
                                <p:cTn id="29" presetID="49" presetClass="entr" presetSubtype="0" decel="100000" fill="hold" grpId="0" nodeType="withEffect">
                                  <p:stCondLst>
                                    <p:cond delay="0"/>
                                  </p:stCondLst>
                                  <p:childTnLst>
                                    <p:set>
                                      <p:cBhvr>
                                        <p:cTn id="30" dur="1" fill="hold">
                                          <p:stCondLst>
                                            <p:cond delay="0"/>
                                          </p:stCondLst>
                                        </p:cTn>
                                        <p:tgtEl>
                                          <p:spTgt spid="56"/>
                                        </p:tgtEl>
                                        <p:attrNameLst>
                                          <p:attrName>style.visibility</p:attrName>
                                        </p:attrNameLst>
                                      </p:cBhvr>
                                      <p:to>
                                        <p:strVal val="visible"/>
                                      </p:to>
                                    </p:set>
                                    <p:anim calcmode="lin" valueType="num">
                                      <p:cBhvr>
                                        <p:cTn id="31" dur="500" fill="hold"/>
                                        <p:tgtEl>
                                          <p:spTgt spid="56"/>
                                        </p:tgtEl>
                                        <p:attrNameLst>
                                          <p:attrName>ppt_w</p:attrName>
                                        </p:attrNameLst>
                                      </p:cBhvr>
                                      <p:tavLst>
                                        <p:tav tm="0">
                                          <p:val>
                                            <p:fltVal val="0"/>
                                          </p:val>
                                        </p:tav>
                                        <p:tav tm="100000">
                                          <p:val>
                                            <p:strVal val="#ppt_w"/>
                                          </p:val>
                                        </p:tav>
                                      </p:tavLst>
                                    </p:anim>
                                    <p:anim calcmode="lin" valueType="num">
                                      <p:cBhvr>
                                        <p:cTn id="32" dur="500" fill="hold"/>
                                        <p:tgtEl>
                                          <p:spTgt spid="56"/>
                                        </p:tgtEl>
                                        <p:attrNameLst>
                                          <p:attrName>ppt_h</p:attrName>
                                        </p:attrNameLst>
                                      </p:cBhvr>
                                      <p:tavLst>
                                        <p:tav tm="0">
                                          <p:val>
                                            <p:fltVal val="0"/>
                                          </p:val>
                                        </p:tav>
                                        <p:tav tm="100000">
                                          <p:val>
                                            <p:strVal val="#ppt_h"/>
                                          </p:val>
                                        </p:tav>
                                      </p:tavLst>
                                    </p:anim>
                                    <p:anim calcmode="lin" valueType="num">
                                      <p:cBhvr>
                                        <p:cTn id="33" dur="500" fill="hold"/>
                                        <p:tgtEl>
                                          <p:spTgt spid="56"/>
                                        </p:tgtEl>
                                        <p:attrNameLst>
                                          <p:attrName>style.rotation</p:attrName>
                                        </p:attrNameLst>
                                      </p:cBhvr>
                                      <p:tavLst>
                                        <p:tav tm="0">
                                          <p:val>
                                            <p:fltVal val="360"/>
                                          </p:val>
                                        </p:tav>
                                        <p:tav tm="100000">
                                          <p:val>
                                            <p:fltVal val="0"/>
                                          </p:val>
                                        </p:tav>
                                      </p:tavLst>
                                    </p:anim>
                                    <p:animEffect transition="in" filter="fade">
                                      <p:cBhvr>
                                        <p:cTn id="34" dur="500"/>
                                        <p:tgtEl>
                                          <p:spTgt spid="56"/>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61"/>
                                        </p:tgtEl>
                                        <p:attrNameLst>
                                          <p:attrName>style.visibility</p:attrName>
                                        </p:attrNameLst>
                                      </p:cBhvr>
                                      <p:to>
                                        <p:strVal val="visible"/>
                                      </p:to>
                                    </p:set>
                                    <p:anim calcmode="lin" valueType="num">
                                      <p:cBhvr>
                                        <p:cTn id="39" dur="500" fill="hold"/>
                                        <p:tgtEl>
                                          <p:spTgt spid="61"/>
                                        </p:tgtEl>
                                        <p:attrNameLst>
                                          <p:attrName>ppt_w</p:attrName>
                                        </p:attrNameLst>
                                      </p:cBhvr>
                                      <p:tavLst>
                                        <p:tav tm="0">
                                          <p:val>
                                            <p:fltVal val="0"/>
                                          </p:val>
                                        </p:tav>
                                        <p:tav tm="100000">
                                          <p:val>
                                            <p:strVal val="#ppt_w"/>
                                          </p:val>
                                        </p:tav>
                                      </p:tavLst>
                                    </p:anim>
                                    <p:anim calcmode="lin" valueType="num">
                                      <p:cBhvr>
                                        <p:cTn id="40" dur="500" fill="hold"/>
                                        <p:tgtEl>
                                          <p:spTgt spid="61"/>
                                        </p:tgtEl>
                                        <p:attrNameLst>
                                          <p:attrName>ppt_h</p:attrName>
                                        </p:attrNameLst>
                                      </p:cBhvr>
                                      <p:tavLst>
                                        <p:tav tm="0">
                                          <p:val>
                                            <p:fltVal val="0"/>
                                          </p:val>
                                        </p:tav>
                                        <p:tav tm="100000">
                                          <p:val>
                                            <p:strVal val="#ppt_h"/>
                                          </p:val>
                                        </p:tav>
                                      </p:tavLst>
                                    </p:anim>
                                    <p:anim calcmode="lin" valueType="num">
                                      <p:cBhvr>
                                        <p:cTn id="41" dur="500" fill="hold"/>
                                        <p:tgtEl>
                                          <p:spTgt spid="61"/>
                                        </p:tgtEl>
                                        <p:attrNameLst>
                                          <p:attrName>style.rotation</p:attrName>
                                        </p:attrNameLst>
                                      </p:cBhvr>
                                      <p:tavLst>
                                        <p:tav tm="0">
                                          <p:val>
                                            <p:fltVal val="360"/>
                                          </p:val>
                                        </p:tav>
                                        <p:tav tm="100000">
                                          <p:val>
                                            <p:fltVal val="0"/>
                                          </p:val>
                                        </p:tav>
                                      </p:tavLst>
                                    </p:anim>
                                    <p:animEffect transition="in" filter="fade">
                                      <p:cBhvr>
                                        <p:cTn id="42" dur="500"/>
                                        <p:tgtEl>
                                          <p:spTgt spid="61"/>
                                        </p:tgtEl>
                                      </p:cBhvr>
                                    </p:animEffect>
                                  </p:childTnLst>
                                </p:cTn>
                              </p:par>
                              <p:par>
                                <p:cTn id="43" presetID="49" presetClass="entr" presetSubtype="0" decel="100000" fill="hold" grpId="0" nodeType="withEffect">
                                  <p:stCondLst>
                                    <p:cond delay="0"/>
                                  </p:stCondLst>
                                  <p:childTnLst>
                                    <p:set>
                                      <p:cBhvr>
                                        <p:cTn id="44" dur="1" fill="hold">
                                          <p:stCondLst>
                                            <p:cond delay="0"/>
                                          </p:stCondLst>
                                        </p:cTn>
                                        <p:tgtEl>
                                          <p:spTgt spid="62"/>
                                        </p:tgtEl>
                                        <p:attrNameLst>
                                          <p:attrName>style.visibility</p:attrName>
                                        </p:attrNameLst>
                                      </p:cBhvr>
                                      <p:to>
                                        <p:strVal val="visible"/>
                                      </p:to>
                                    </p:set>
                                    <p:anim calcmode="lin" valueType="num">
                                      <p:cBhvr>
                                        <p:cTn id="45" dur="500" fill="hold"/>
                                        <p:tgtEl>
                                          <p:spTgt spid="62"/>
                                        </p:tgtEl>
                                        <p:attrNameLst>
                                          <p:attrName>ppt_w</p:attrName>
                                        </p:attrNameLst>
                                      </p:cBhvr>
                                      <p:tavLst>
                                        <p:tav tm="0">
                                          <p:val>
                                            <p:fltVal val="0"/>
                                          </p:val>
                                        </p:tav>
                                        <p:tav tm="100000">
                                          <p:val>
                                            <p:strVal val="#ppt_w"/>
                                          </p:val>
                                        </p:tav>
                                      </p:tavLst>
                                    </p:anim>
                                    <p:anim calcmode="lin" valueType="num">
                                      <p:cBhvr>
                                        <p:cTn id="46" dur="500" fill="hold"/>
                                        <p:tgtEl>
                                          <p:spTgt spid="62"/>
                                        </p:tgtEl>
                                        <p:attrNameLst>
                                          <p:attrName>ppt_h</p:attrName>
                                        </p:attrNameLst>
                                      </p:cBhvr>
                                      <p:tavLst>
                                        <p:tav tm="0">
                                          <p:val>
                                            <p:fltVal val="0"/>
                                          </p:val>
                                        </p:tav>
                                        <p:tav tm="100000">
                                          <p:val>
                                            <p:strVal val="#ppt_h"/>
                                          </p:val>
                                        </p:tav>
                                      </p:tavLst>
                                    </p:anim>
                                    <p:anim calcmode="lin" valueType="num">
                                      <p:cBhvr>
                                        <p:cTn id="47" dur="500" fill="hold"/>
                                        <p:tgtEl>
                                          <p:spTgt spid="62"/>
                                        </p:tgtEl>
                                        <p:attrNameLst>
                                          <p:attrName>style.rotation</p:attrName>
                                        </p:attrNameLst>
                                      </p:cBhvr>
                                      <p:tavLst>
                                        <p:tav tm="0">
                                          <p:val>
                                            <p:fltVal val="360"/>
                                          </p:val>
                                        </p:tav>
                                        <p:tav tm="100000">
                                          <p:val>
                                            <p:fltVal val="0"/>
                                          </p:val>
                                        </p:tav>
                                      </p:tavLst>
                                    </p:anim>
                                    <p:animEffect transition="in" filter="fade">
                                      <p:cBhvr>
                                        <p:cTn id="48" dur="500"/>
                                        <p:tgtEl>
                                          <p:spTgt spid="62"/>
                                        </p:tgtEl>
                                      </p:cBhvr>
                                    </p:animEffect>
                                  </p:childTnLst>
                                </p:cTn>
                              </p:par>
                              <p:par>
                                <p:cTn id="49" presetID="49" presetClass="entr" presetSubtype="0" decel="100000" fill="hold" grpId="0" nodeType="withEffect">
                                  <p:stCondLst>
                                    <p:cond delay="0"/>
                                  </p:stCondLst>
                                  <p:childTnLst>
                                    <p:set>
                                      <p:cBhvr>
                                        <p:cTn id="50" dur="1" fill="hold">
                                          <p:stCondLst>
                                            <p:cond delay="0"/>
                                          </p:stCondLst>
                                        </p:cTn>
                                        <p:tgtEl>
                                          <p:spTgt spid="63"/>
                                        </p:tgtEl>
                                        <p:attrNameLst>
                                          <p:attrName>style.visibility</p:attrName>
                                        </p:attrNameLst>
                                      </p:cBhvr>
                                      <p:to>
                                        <p:strVal val="visible"/>
                                      </p:to>
                                    </p:set>
                                    <p:anim calcmode="lin" valueType="num">
                                      <p:cBhvr>
                                        <p:cTn id="51" dur="500" fill="hold"/>
                                        <p:tgtEl>
                                          <p:spTgt spid="63"/>
                                        </p:tgtEl>
                                        <p:attrNameLst>
                                          <p:attrName>ppt_w</p:attrName>
                                        </p:attrNameLst>
                                      </p:cBhvr>
                                      <p:tavLst>
                                        <p:tav tm="0">
                                          <p:val>
                                            <p:fltVal val="0"/>
                                          </p:val>
                                        </p:tav>
                                        <p:tav tm="100000">
                                          <p:val>
                                            <p:strVal val="#ppt_w"/>
                                          </p:val>
                                        </p:tav>
                                      </p:tavLst>
                                    </p:anim>
                                    <p:anim calcmode="lin" valueType="num">
                                      <p:cBhvr>
                                        <p:cTn id="52" dur="500" fill="hold"/>
                                        <p:tgtEl>
                                          <p:spTgt spid="63"/>
                                        </p:tgtEl>
                                        <p:attrNameLst>
                                          <p:attrName>ppt_h</p:attrName>
                                        </p:attrNameLst>
                                      </p:cBhvr>
                                      <p:tavLst>
                                        <p:tav tm="0">
                                          <p:val>
                                            <p:fltVal val="0"/>
                                          </p:val>
                                        </p:tav>
                                        <p:tav tm="100000">
                                          <p:val>
                                            <p:strVal val="#ppt_h"/>
                                          </p:val>
                                        </p:tav>
                                      </p:tavLst>
                                    </p:anim>
                                    <p:anim calcmode="lin" valueType="num">
                                      <p:cBhvr>
                                        <p:cTn id="53" dur="500" fill="hold"/>
                                        <p:tgtEl>
                                          <p:spTgt spid="63"/>
                                        </p:tgtEl>
                                        <p:attrNameLst>
                                          <p:attrName>style.rotation</p:attrName>
                                        </p:attrNameLst>
                                      </p:cBhvr>
                                      <p:tavLst>
                                        <p:tav tm="0">
                                          <p:val>
                                            <p:fltVal val="360"/>
                                          </p:val>
                                        </p:tav>
                                        <p:tav tm="100000">
                                          <p:val>
                                            <p:fltVal val="0"/>
                                          </p:val>
                                        </p:tav>
                                      </p:tavLst>
                                    </p:anim>
                                    <p:animEffect transition="in" filter="fade">
                                      <p:cBhvr>
                                        <p:cTn id="54" dur="500"/>
                                        <p:tgtEl>
                                          <p:spTgt spid="63"/>
                                        </p:tgtEl>
                                      </p:cBhvr>
                                    </p:animEffect>
                                  </p:childTnLst>
                                </p:cTn>
                              </p:par>
                              <p:par>
                                <p:cTn id="55" presetID="49" presetClass="entr" presetSubtype="0" decel="100000" fill="hold" grpId="0" nodeType="withEffect" nodePh="1">
                                  <p:stCondLst>
                                    <p:cond delay="0"/>
                                  </p:stCondLst>
                                  <p:endCondLst>
                                    <p:cond evt="begin" delay="0">
                                      <p:tn val="55"/>
                                    </p:cond>
                                  </p:endCondLst>
                                  <p:childTnLst>
                                    <p:set>
                                      <p:cBhvr>
                                        <p:cTn id="56" dur="1" fill="hold">
                                          <p:stCondLst>
                                            <p:cond delay="0"/>
                                          </p:stCondLst>
                                        </p:cTn>
                                        <p:tgtEl>
                                          <p:spTgt spid="64"/>
                                        </p:tgtEl>
                                        <p:attrNameLst>
                                          <p:attrName>style.visibility</p:attrName>
                                        </p:attrNameLst>
                                      </p:cBhvr>
                                      <p:to>
                                        <p:strVal val="visible"/>
                                      </p:to>
                                    </p:set>
                                    <p:anim calcmode="lin" valueType="num">
                                      <p:cBhvr>
                                        <p:cTn id="57" dur="500" fill="hold"/>
                                        <p:tgtEl>
                                          <p:spTgt spid="64"/>
                                        </p:tgtEl>
                                        <p:attrNameLst>
                                          <p:attrName>ppt_w</p:attrName>
                                        </p:attrNameLst>
                                      </p:cBhvr>
                                      <p:tavLst>
                                        <p:tav tm="0">
                                          <p:val>
                                            <p:fltVal val="0"/>
                                          </p:val>
                                        </p:tav>
                                        <p:tav tm="100000">
                                          <p:val>
                                            <p:strVal val="#ppt_w"/>
                                          </p:val>
                                        </p:tav>
                                      </p:tavLst>
                                    </p:anim>
                                    <p:anim calcmode="lin" valueType="num">
                                      <p:cBhvr>
                                        <p:cTn id="58" dur="500" fill="hold"/>
                                        <p:tgtEl>
                                          <p:spTgt spid="64"/>
                                        </p:tgtEl>
                                        <p:attrNameLst>
                                          <p:attrName>ppt_h</p:attrName>
                                        </p:attrNameLst>
                                      </p:cBhvr>
                                      <p:tavLst>
                                        <p:tav tm="0">
                                          <p:val>
                                            <p:fltVal val="0"/>
                                          </p:val>
                                        </p:tav>
                                        <p:tav tm="100000">
                                          <p:val>
                                            <p:strVal val="#ppt_h"/>
                                          </p:val>
                                        </p:tav>
                                      </p:tavLst>
                                    </p:anim>
                                    <p:anim calcmode="lin" valueType="num">
                                      <p:cBhvr>
                                        <p:cTn id="59" dur="500" fill="hold"/>
                                        <p:tgtEl>
                                          <p:spTgt spid="64"/>
                                        </p:tgtEl>
                                        <p:attrNameLst>
                                          <p:attrName>style.rotation</p:attrName>
                                        </p:attrNameLst>
                                      </p:cBhvr>
                                      <p:tavLst>
                                        <p:tav tm="0">
                                          <p:val>
                                            <p:fltVal val="360"/>
                                          </p:val>
                                        </p:tav>
                                        <p:tav tm="100000">
                                          <p:val>
                                            <p:fltVal val="0"/>
                                          </p:val>
                                        </p:tav>
                                      </p:tavLst>
                                    </p:anim>
                                    <p:animEffect transition="in" filter="fade">
                                      <p:cBhvr>
                                        <p:cTn id="60" dur="500"/>
                                        <p:tgtEl>
                                          <p:spTgt spid="64"/>
                                        </p:tgtEl>
                                      </p:cBhvr>
                                    </p:animEffect>
                                  </p:childTnLst>
                                </p:cTn>
                              </p:par>
                              <p:par>
                                <p:cTn id="61" presetID="49" presetClass="entr" presetSubtype="0" decel="100000" fill="hold" grpId="0" nodeType="withEffect">
                                  <p:stCondLst>
                                    <p:cond delay="0"/>
                                  </p:stCondLst>
                                  <p:childTnLst>
                                    <p:set>
                                      <p:cBhvr>
                                        <p:cTn id="62" dur="1" fill="hold">
                                          <p:stCondLst>
                                            <p:cond delay="0"/>
                                          </p:stCondLst>
                                        </p:cTn>
                                        <p:tgtEl>
                                          <p:spTgt spid="70"/>
                                        </p:tgtEl>
                                        <p:attrNameLst>
                                          <p:attrName>style.visibility</p:attrName>
                                        </p:attrNameLst>
                                      </p:cBhvr>
                                      <p:to>
                                        <p:strVal val="visible"/>
                                      </p:to>
                                    </p:set>
                                    <p:anim calcmode="lin" valueType="num">
                                      <p:cBhvr>
                                        <p:cTn id="63" dur="500" fill="hold"/>
                                        <p:tgtEl>
                                          <p:spTgt spid="70"/>
                                        </p:tgtEl>
                                        <p:attrNameLst>
                                          <p:attrName>ppt_w</p:attrName>
                                        </p:attrNameLst>
                                      </p:cBhvr>
                                      <p:tavLst>
                                        <p:tav tm="0">
                                          <p:val>
                                            <p:fltVal val="0"/>
                                          </p:val>
                                        </p:tav>
                                        <p:tav tm="100000">
                                          <p:val>
                                            <p:strVal val="#ppt_w"/>
                                          </p:val>
                                        </p:tav>
                                      </p:tavLst>
                                    </p:anim>
                                    <p:anim calcmode="lin" valueType="num">
                                      <p:cBhvr>
                                        <p:cTn id="64" dur="500" fill="hold"/>
                                        <p:tgtEl>
                                          <p:spTgt spid="70"/>
                                        </p:tgtEl>
                                        <p:attrNameLst>
                                          <p:attrName>ppt_h</p:attrName>
                                        </p:attrNameLst>
                                      </p:cBhvr>
                                      <p:tavLst>
                                        <p:tav tm="0">
                                          <p:val>
                                            <p:fltVal val="0"/>
                                          </p:val>
                                        </p:tav>
                                        <p:tav tm="100000">
                                          <p:val>
                                            <p:strVal val="#ppt_h"/>
                                          </p:val>
                                        </p:tav>
                                      </p:tavLst>
                                    </p:anim>
                                    <p:anim calcmode="lin" valueType="num">
                                      <p:cBhvr>
                                        <p:cTn id="65" dur="500" fill="hold"/>
                                        <p:tgtEl>
                                          <p:spTgt spid="70"/>
                                        </p:tgtEl>
                                        <p:attrNameLst>
                                          <p:attrName>style.rotation</p:attrName>
                                        </p:attrNameLst>
                                      </p:cBhvr>
                                      <p:tavLst>
                                        <p:tav tm="0">
                                          <p:val>
                                            <p:fltVal val="360"/>
                                          </p:val>
                                        </p:tav>
                                        <p:tav tm="100000">
                                          <p:val>
                                            <p:fltVal val="0"/>
                                          </p:val>
                                        </p:tav>
                                      </p:tavLst>
                                    </p:anim>
                                    <p:animEffect transition="in" filter="fade">
                                      <p:cBhvr>
                                        <p:cTn id="66" dur="500"/>
                                        <p:tgtEl>
                                          <p:spTgt spid="70"/>
                                        </p:tgtEl>
                                      </p:cBhvr>
                                    </p:animEffect>
                                  </p:childTnLst>
                                </p:cTn>
                              </p:par>
                              <p:par>
                                <p:cTn id="67" presetID="49" presetClass="entr" presetSubtype="0" decel="100000" fill="hold" grpId="0" nodeType="withEffect">
                                  <p:stCondLst>
                                    <p:cond delay="0"/>
                                  </p:stCondLst>
                                  <p:childTnLst>
                                    <p:set>
                                      <p:cBhvr>
                                        <p:cTn id="68" dur="1" fill="hold">
                                          <p:stCondLst>
                                            <p:cond delay="0"/>
                                          </p:stCondLst>
                                        </p:cTn>
                                        <p:tgtEl>
                                          <p:spTgt spid="69"/>
                                        </p:tgtEl>
                                        <p:attrNameLst>
                                          <p:attrName>style.visibility</p:attrName>
                                        </p:attrNameLst>
                                      </p:cBhvr>
                                      <p:to>
                                        <p:strVal val="visible"/>
                                      </p:to>
                                    </p:set>
                                    <p:anim calcmode="lin" valueType="num">
                                      <p:cBhvr>
                                        <p:cTn id="69" dur="500" fill="hold"/>
                                        <p:tgtEl>
                                          <p:spTgt spid="69"/>
                                        </p:tgtEl>
                                        <p:attrNameLst>
                                          <p:attrName>ppt_w</p:attrName>
                                        </p:attrNameLst>
                                      </p:cBhvr>
                                      <p:tavLst>
                                        <p:tav tm="0">
                                          <p:val>
                                            <p:fltVal val="0"/>
                                          </p:val>
                                        </p:tav>
                                        <p:tav tm="100000">
                                          <p:val>
                                            <p:strVal val="#ppt_w"/>
                                          </p:val>
                                        </p:tav>
                                      </p:tavLst>
                                    </p:anim>
                                    <p:anim calcmode="lin" valueType="num">
                                      <p:cBhvr>
                                        <p:cTn id="70" dur="500" fill="hold"/>
                                        <p:tgtEl>
                                          <p:spTgt spid="69"/>
                                        </p:tgtEl>
                                        <p:attrNameLst>
                                          <p:attrName>ppt_h</p:attrName>
                                        </p:attrNameLst>
                                      </p:cBhvr>
                                      <p:tavLst>
                                        <p:tav tm="0">
                                          <p:val>
                                            <p:fltVal val="0"/>
                                          </p:val>
                                        </p:tav>
                                        <p:tav tm="100000">
                                          <p:val>
                                            <p:strVal val="#ppt_h"/>
                                          </p:val>
                                        </p:tav>
                                      </p:tavLst>
                                    </p:anim>
                                    <p:anim calcmode="lin" valueType="num">
                                      <p:cBhvr>
                                        <p:cTn id="71" dur="500" fill="hold"/>
                                        <p:tgtEl>
                                          <p:spTgt spid="69"/>
                                        </p:tgtEl>
                                        <p:attrNameLst>
                                          <p:attrName>style.rotation</p:attrName>
                                        </p:attrNameLst>
                                      </p:cBhvr>
                                      <p:tavLst>
                                        <p:tav tm="0">
                                          <p:val>
                                            <p:fltVal val="360"/>
                                          </p:val>
                                        </p:tav>
                                        <p:tav tm="100000">
                                          <p:val>
                                            <p:fltVal val="0"/>
                                          </p:val>
                                        </p:tav>
                                      </p:tavLst>
                                    </p:anim>
                                    <p:animEffect transition="in" filter="fade">
                                      <p:cBhvr>
                                        <p:cTn id="72"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animBg="1"/>
      <p:bldP spid="3076" grpId="0" animBg="1"/>
      <p:bldP spid="3077" grpId="0"/>
      <p:bldP spid="56" grpId="0"/>
      <p:bldP spid="61" grpId="0" animBg="1"/>
      <p:bldP spid="62" grpId="0" animBg="1"/>
      <p:bldP spid="63" grpId="0" animBg="1"/>
      <p:bldP spid="64" grpId="0"/>
      <p:bldP spid="70" grpId="0"/>
      <p:bldP spid="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69F1547-710E-474C-AC4A-F2C608C40D4C}"/>
              </a:ext>
            </a:extLst>
          </p:cNvPr>
          <p:cNvSpPr/>
          <p:nvPr/>
        </p:nvSpPr>
        <p:spPr>
          <a:xfrm>
            <a:off x="922115" y="1006997"/>
            <a:ext cx="10347769" cy="267765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2800" b="1" cap="none" spc="0" dirty="0">
                <a:ln/>
                <a:solidFill>
                  <a:schemeClr val="accent4"/>
                </a:solidFill>
                <a:effectLst/>
              </a:rPr>
              <a:t>اليقظة الاستراتيجية:</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هي عملية تتبع إشارات تنبيهية  ولو ضعيفة والتي أحيانا يكمن فيها الفرص النادرة الإدراك من المنافسين وهذا يحتاج مهارات استشرافية من الفريق الإداري الاستراتيجي</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ويشرف على ذلك جهاز خاص داخل المنظمة أو مكاتب استشارية-</a:t>
            </a:r>
            <a:endParaRPr lang="fr-FR" sz="2800" b="1" cap="none" spc="0" dirty="0">
              <a:ln/>
              <a:solidFill>
                <a:schemeClr val="accent4"/>
              </a:solidFill>
              <a:effectLst/>
            </a:endParaRPr>
          </a:p>
        </p:txBody>
      </p:sp>
    </p:spTree>
    <p:extLst>
      <p:ext uri="{BB962C8B-B14F-4D97-AF65-F5344CB8AC3E}">
        <p14:creationId xmlns:p14="http://schemas.microsoft.com/office/powerpoint/2010/main" val="2832465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69F1547-710E-474C-AC4A-F2C608C40D4C}"/>
              </a:ext>
            </a:extLst>
          </p:cNvPr>
          <p:cNvSpPr/>
          <p:nvPr/>
        </p:nvSpPr>
        <p:spPr>
          <a:xfrm>
            <a:off x="632748" y="277792"/>
            <a:ext cx="10347769" cy="557075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2800" b="1" cap="none" spc="0" dirty="0">
                <a:ln/>
                <a:solidFill>
                  <a:schemeClr val="accent4"/>
                </a:solidFill>
                <a:effectLst/>
              </a:rPr>
              <a:t>البحث عن الفرص </a:t>
            </a:r>
          </a:p>
          <a:p>
            <a:pPr algn="ctr" rtl="1"/>
            <a:r>
              <a:rPr lang="ar-DZ" sz="2800" b="1" cap="none" spc="0" dirty="0">
                <a:ln/>
                <a:solidFill>
                  <a:schemeClr val="accent4"/>
                </a:solidFill>
                <a:effectLst/>
              </a:rPr>
              <a:t>الفرق بين المنهج الكلاسيكي والحديث:</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في المنهج الأول نقوم بتحليل استراتيجي للبيئة الداخلية والخارجية للمؤسسة، ستتضح لدينا نقاط القوة ونقاط الضعف على الصعيدين، فيتم استغلال الفرص المناسبة لنقاط قوتها وتجنب التهديدات التي لا تملك المؤسسة القدرة على التعامل معها</a:t>
            </a:r>
          </a:p>
          <a:p>
            <a:pPr algn="ctr" rtl="1"/>
            <a:endParaRPr lang="ar-DZ" sz="2800" b="1" dirty="0">
              <a:ln/>
              <a:solidFill>
                <a:schemeClr val="accent4"/>
              </a:solidFill>
            </a:endParaRPr>
          </a:p>
          <a:p>
            <a:pPr algn="ctr" rtl="1"/>
            <a:r>
              <a:rPr lang="ar-DZ" sz="2800" b="1" cap="none" spc="0" dirty="0">
                <a:ln/>
                <a:solidFill>
                  <a:schemeClr val="accent4"/>
                </a:solidFill>
                <a:effectLst/>
              </a:rPr>
              <a:t>لكن حديثا وبالتأكيد على المهارة الاستشرافية للقيادة وخدمة لرؤية المؤسسة </a:t>
            </a:r>
            <a:r>
              <a:rPr lang="ar-DZ" sz="2000" b="1" cap="none" spc="0" dirty="0">
                <a:ln/>
                <a:solidFill>
                  <a:schemeClr val="accent4"/>
                </a:solidFill>
                <a:effectLst/>
              </a:rPr>
              <a:t>"</a:t>
            </a:r>
            <a:r>
              <a:rPr lang="fr-FR" sz="2000" b="1" cap="none" spc="0" dirty="0">
                <a:ln/>
                <a:solidFill>
                  <a:schemeClr val="accent4"/>
                </a:solidFill>
                <a:effectLst/>
              </a:rPr>
              <a:t>Vision</a:t>
            </a:r>
            <a:r>
              <a:rPr lang="ar-DZ" sz="2000" b="1" cap="none" spc="0" dirty="0">
                <a:ln/>
                <a:solidFill>
                  <a:schemeClr val="accent4"/>
                </a:solidFill>
                <a:effectLst/>
              </a:rPr>
              <a:t> "</a:t>
            </a:r>
          </a:p>
          <a:p>
            <a:pPr algn="ctr" rtl="1"/>
            <a:endParaRPr lang="ar-DZ" sz="2800" b="1" dirty="0">
              <a:ln/>
              <a:solidFill>
                <a:schemeClr val="accent1"/>
              </a:solidFill>
            </a:endParaRPr>
          </a:p>
          <a:p>
            <a:pPr algn="ctr" rtl="1"/>
            <a:r>
              <a:rPr lang="ar-DZ" sz="2800" b="1" dirty="0">
                <a:ln/>
                <a:solidFill>
                  <a:schemeClr val="accent1"/>
                </a:solidFill>
              </a:rPr>
              <a:t>أصبح التفكير متمحور حول كيفية تحويل التهديد الذي تواجهه المؤسسة إلى فرصة يمكن استغلالها ؟؟؟</a:t>
            </a:r>
            <a:endParaRPr lang="fr-FR" sz="2800" b="1" cap="none" spc="0" dirty="0">
              <a:ln/>
              <a:solidFill>
                <a:schemeClr val="accent1"/>
              </a:solidFill>
              <a:effectLst/>
            </a:endParaRPr>
          </a:p>
          <a:p>
            <a:pPr algn="ctr" rtl="1"/>
            <a:endParaRPr lang="ar-DZ" sz="2800" b="1" cap="none" spc="0" dirty="0">
              <a:ln/>
              <a:solidFill>
                <a:schemeClr val="accent4"/>
              </a:solidFill>
              <a:effectLst/>
            </a:endParaRPr>
          </a:p>
          <a:p>
            <a:pPr algn="ctr" rtl="1"/>
            <a:endParaRPr lang="ar-DZ" sz="2000" b="1" cap="none" spc="0" dirty="0">
              <a:ln/>
              <a:solidFill>
                <a:schemeClr val="accent4"/>
              </a:solidFill>
              <a:effectLst/>
            </a:endParaRPr>
          </a:p>
        </p:txBody>
      </p:sp>
    </p:spTree>
    <p:extLst>
      <p:ext uri="{BB962C8B-B14F-4D97-AF65-F5344CB8AC3E}">
        <p14:creationId xmlns:p14="http://schemas.microsoft.com/office/powerpoint/2010/main" val="978453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3">
            <a:extLst>
              <a:ext uri="{FF2B5EF4-FFF2-40B4-BE49-F238E27FC236}">
                <a16:creationId xmlns:a16="http://schemas.microsoft.com/office/drawing/2014/main" id="{D0D0E820-5177-4F26-B34E-EFB00978DE0A}"/>
              </a:ext>
            </a:extLst>
          </p:cNvPr>
          <p:cNvGraphicFramePr>
            <a:graphicFrameLocks noGrp="1"/>
          </p:cNvGraphicFramePr>
          <p:nvPr>
            <p:extLst>
              <p:ext uri="{D42A27DB-BD31-4B8C-83A1-F6EECF244321}">
                <p14:modId xmlns:p14="http://schemas.microsoft.com/office/powerpoint/2010/main" val="4232939804"/>
              </p:ext>
            </p:extLst>
          </p:nvPr>
        </p:nvGraphicFramePr>
        <p:xfrm>
          <a:off x="2032000" y="1555044"/>
          <a:ext cx="8127999" cy="3050823"/>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39902596"/>
                    </a:ext>
                  </a:extLst>
                </a:gridCol>
                <a:gridCol w="2709333">
                  <a:extLst>
                    <a:ext uri="{9D8B030D-6E8A-4147-A177-3AD203B41FA5}">
                      <a16:colId xmlns:a16="http://schemas.microsoft.com/office/drawing/2014/main" val="626380147"/>
                    </a:ext>
                  </a:extLst>
                </a:gridCol>
                <a:gridCol w="2709333">
                  <a:extLst>
                    <a:ext uri="{9D8B030D-6E8A-4147-A177-3AD203B41FA5}">
                      <a16:colId xmlns:a16="http://schemas.microsoft.com/office/drawing/2014/main" val="2264087600"/>
                    </a:ext>
                  </a:extLst>
                </a:gridCol>
              </a:tblGrid>
              <a:tr h="1016941">
                <a:tc>
                  <a:txBody>
                    <a:bodyPr/>
                    <a:lstStyle/>
                    <a:p>
                      <a:pPr algn="ctr"/>
                      <a:r>
                        <a:rPr lang="ar-DZ" sz="2800" dirty="0"/>
                        <a:t>نقاط الضعف</a:t>
                      </a:r>
                      <a:endParaRPr lang="fr-FR" sz="2800" dirty="0"/>
                    </a:p>
                  </a:txBody>
                  <a:tcPr/>
                </a:tc>
                <a:tc>
                  <a:txBody>
                    <a:bodyPr/>
                    <a:lstStyle/>
                    <a:p>
                      <a:pPr algn="ctr"/>
                      <a:r>
                        <a:rPr lang="ar-DZ" sz="2800" dirty="0"/>
                        <a:t>نقاط القوة</a:t>
                      </a:r>
                      <a:endParaRPr lang="fr-FR" sz="2800" dirty="0"/>
                    </a:p>
                  </a:txBody>
                  <a:tcPr/>
                </a:tc>
                <a:tc>
                  <a:txBody>
                    <a:bodyPr/>
                    <a:lstStyle/>
                    <a:p>
                      <a:endParaRPr lang="fr-FR" dirty="0"/>
                    </a:p>
                  </a:txBody>
                  <a:tcPr/>
                </a:tc>
                <a:extLst>
                  <a:ext uri="{0D108BD9-81ED-4DB2-BD59-A6C34878D82A}">
                    <a16:rowId xmlns:a16="http://schemas.microsoft.com/office/drawing/2014/main" val="138946558"/>
                  </a:ext>
                </a:extLst>
              </a:tr>
              <a:tr h="1016941">
                <a:tc>
                  <a:txBody>
                    <a:bodyPr/>
                    <a:lstStyle/>
                    <a:p>
                      <a:pPr algn="ctr"/>
                      <a:r>
                        <a:rPr lang="ar-DZ" sz="2800" dirty="0"/>
                        <a:t>استراتيجية علاجية</a:t>
                      </a:r>
                      <a:endParaRPr lang="fr-FR" sz="2800" dirty="0"/>
                    </a:p>
                  </a:txBody>
                  <a:tcPr/>
                </a:tc>
                <a:tc>
                  <a:txBody>
                    <a:bodyPr/>
                    <a:lstStyle/>
                    <a:p>
                      <a:pPr algn="ctr"/>
                      <a:r>
                        <a:rPr lang="ar-DZ" sz="2800" dirty="0" err="1"/>
                        <a:t>استرتيجية</a:t>
                      </a:r>
                      <a:r>
                        <a:rPr lang="ar-DZ" sz="2800" dirty="0"/>
                        <a:t> هجومية</a:t>
                      </a:r>
                    </a:p>
                  </a:txBody>
                  <a:tcPr/>
                </a:tc>
                <a:tc>
                  <a:txBody>
                    <a:bodyPr/>
                    <a:lstStyle/>
                    <a:p>
                      <a:pPr algn="ctr"/>
                      <a:r>
                        <a:rPr lang="ar-DZ" sz="2800" dirty="0"/>
                        <a:t>الفرص</a:t>
                      </a:r>
                      <a:endParaRPr lang="fr-FR" sz="2800" dirty="0"/>
                    </a:p>
                  </a:txBody>
                  <a:tcPr/>
                </a:tc>
                <a:extLst>
                  <a:ext uri="{0D108BD9-81ED-4DB2-BD59-A6C34878D82A}">
                    <a16:rowId xmlns:a16="http://schemas.microsoft.com/office/drawing/2014/main" val="551661512"/>
                  </a:ext>
                </a:extLst>
              </a:tr>
              <a:tr h="1016941">
                <a:tc>
                  <a:txBody>
                    <a:bodyPr/>
                    <a:lstStyle/>
                    <a:p>
                      <a:pPr algn="ctr"/>
                      <a:r>
                        <a:rPr lang="ar-DZ" sz="2800" dirty="0"/>
                        <a:t>الانسحاب</a:t>
                      </a:r>
                      <a:endParaRPr lang="fr-FR" sz="2800" dirty="0"/>
                    </a:p>
                  </a:txBody>
                  <a:tcPr/>
                </a:tc>
                <a:tc>
                  <a:txBody>
                    <a:bodyPr/>
                    <a:lstStyle/>
                    <a:p>
                      <a:pPr algn="ctr"/>
                      <a:r>
                        <a:rPr lang="ar-DZ" sz="2800" dirty="0"/>
                        <a:t>دفاعية</a:t>
                      </a:r>
                      <a:endParaRPr lang="fr-FR" sz="2800" dirty="0"/>
                    </a:p>
                  </a:txBody>
                  <a:tcPr/>
                </a:tc>
                <a:tc>
                  <a:txBody>
                    <a:bodyPr/>
                    <a:lstStyle/>
                    <a:p>
                      <a:pPr algn="ctr"/>
                      <a:r>
                        <a:rPr lang="ar-DZ" sz="2800" dirty="0"/>
                        <a:t>التهديدات</a:t>
                      </a:r>
                      <a:endParaRPr lang="fr-FR" sz="2800" dirty="0"/>
                    </a:p>
                  </a:txBody>
                  <a:tcPr/>
                </a:tc>
                <a:extLst>
                  <a:ext uri="{0D108BD9-81ED-4DB2-BD59-A6C34878D82A}">
                    <a16:rowId xmlns:a16="http://schemas.microsoft.com/office/drawing/2014/main" val="3435905525"/>
                  </a:ext>
                </a:extLst>
              </a:tr>
            </a:tbl>
          </a:graphicData>
        </a:graphic>
      </p:graphicFrame>
      <p:cxnSp>
        <p:nvCxnSpPr>
          <p:cNvPr id="9" name="Connecteur droit 8">
            <a:extLst>
              <a:ext uri="{FF2B5EF4-FFF2-40B4-BE49-F238E27FC236}">
                <a16:creationId xmlns:a16="http://schemas.microsoft.com/office/drawing/2014/main" id="{DB24D423-40B4-4D54-9095-12C54ACA4B0F}"/>
              </a:ext>
            </a:extLst>
          </p:cNvPr>
          <p:cNvCxnSpPr>
            <a:cxnSpLocks/>
          </p:cNvCxnSpPr>
          <p:nvPr/>
        </p:nvCxnSpPr>
        <p:spPr>
          <a:xfrm flipH="1">
            <a:off x="7518401" y="1577622"/>
            <a:ext cx="2641598" cy="8946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F545A710-7E63-4478-9E28-7C5217905858}"/>
              </a:ext>
            </a:extLst>
          </p:cNvPr>
          <p:cNvSpPr txBox="1"/>
          <p:nvPr/>
        </p:nvSpPr>
        <p:spPr>
          <a:xfrm>
            <a:off x="7439378" y="1577622"/>
            <a:ext cx="2720620" cy="954107"/>
          </a:xfrm>
          <a:prstGeom prst="rect">
            <a:avLst/>
          </a:prstGeom>
          <a:noFill/>
        </p:spPr>
        <p:txBody>
          <a:bodyPr wrap="square" rtlCol="0">
            <a:spAutoFit/>
          </a:bodyPr>
          <a:lstStyle/>
          <a:p>
            <a:r>
              <a:rPr lang="ar-DZ" sz="2800" dirty="0">
                <a:solidFill>
                  <a:schemeClr val="bg1"/>
                </a:solidFill>
              </a:rPr>
              <a:t>البيئة الداخلية </a:t>
            </a:r>
          </a:p>
          <a:p>
            <a:pPr algn="r"/>
            <a:r>
              <a:rPr lang="ar-DZ" sz="2800" dirty="0">
                <a:solidFill>
                  <a:schemeClr val="bg1"/>
                </a:solidFill>
              </a:rPr>
              <a:t>والبيئة الخارجية</a:t>
            </a:r>
            <a:endParaRPr lang="fr-FR" sz="2800" dirty="0">
              <a:solidFill>
                <a:schemeClr val="bg1"/>
              </a:solidFill>
            </a:endParaRPr>
          </a:p>
        </p:txBody>
      </p:sp>
      <p:sp>
        <p:nvSpPr>
          <p:cNvPr id="12" name="ZoneTexte 11">
            <a:extLst>
              <a:ext uri="{FF2B5EF4-FFF2-40B4-BE49-F238E27FC236}">
                <a16:creationId xmlns:a16="http://schemas.microsoft.com/office/drawing/2014/main" id="{BA5C6A7F-219D-4CEE-A340-98975042E123}"/>
              </a:ext>
            </a:extLst>
          </p:cNvPr>
          <p:cNvSpPr txBox="1"/>
          <p:nvPr/>
        </p:nvSpPr>
        <p:spPr>
          <a:xfrm>
            <a:off x="3386667" y="609600"/>
            <a:ext cx="4312355" cy="523220"/>
          </a:xfrm>
          <a:prstGeom prst="rect">
            <a:avLst/>
          </a:prstGeom>
          <a:noFill/>
        </p:spPr>
        <p:txBody>
          <a:bodyPr wrap="square" rtlCol="0">
            <a:spAutoFit/>
          </a:bodyPr>
          <a:lstStyle/>
          <a:p>
            <a:pPr algn="ctr"/>
            <a:r>
              <a:rPr lang="ar-DZ" sz="2800" dirty="0">
                <a:solidFill>
                  <a:srgbClr val="FF0000"/>
                </a:solidFill>
              </a:rPr>
              <a:t>استراتيجيات التكيف والتفاعل</a:t>
            </a:r>
            <a:endParaRPr lang="fr-FR" sz="2800" dirty="0">
              <a:solidFill>
                <a:srgbClr val="FF0000"/>
              </a:solidFill>
            </a:endParaRPr>
          </a:p>
        </p:txBody>
      </p:sp>
    </p:spTree>
    <p:extLst>
      <p:ext uri="{BB962C8B-B14F-4D97-AF65-F5344CB8AC3E}">
        <p14:creationId xmlns:p14="http://schemas.microsoft.com/office/powerpoint/2010/main" val="2137326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E5D3D-14DF-441A-8746-8279470D3A8F}"/>
              </a:ext>
            </a:extLst>
          </p:cNvPr>
          <p:cNvSpPr/>
          <p:nvPr/>
        </p:nvSpPr>
        <p:spPr>
          <a:xfrm>
            <a:off x="428978" y="397397"/>
            <a:ext cx="11153422" cy="569386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2800" b="1" cap="none" spc="0" dirty="0">
                <a:ln/>
                <a:solidFill>
                  <a:schemeClr val="accent4"/>
                </a:solidFill>
                <a:effectLst/>
              </a:rPr>
              <a:t>الفرصة التسويقية:</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عبارة عن رغبات المستهلك أو العميل أو حاجاته المحتمل أن يرغب فيها وعلى المؤسسة استغلالها بتحقيق ربح أو كسب عميل جديد</a:t>
            </a:r>
          </a:p>
          <a:p>
            <a:pPr algn="ctr" rtl="1"/>
            <a:endParaRPr lang="ar-DZ" sz="2800" b="1" dirty="0">
              <a:ln/>
              <a:solidFill>
                <a:schemeClr val="accent4"/>
              </a:solidFill>
            </a:endParaRPr>
          </a:p>
          <a:p>
            <a:pPr algn="ctr" rtl="1"/>
            <a:r>
              <a:rPr lang="ar-DZ" sz="2800" b="1" cap="none" spc="0" dirty="0">
                <a:ln/>
                <a:solidFill>
                  <a:schemeClr val="accent4"/>
                </a:solidFill>
                <a:effectLst/>
              </a:rPr>
              <a:t>هي تلك المجالات التسويقية التي ترى المنظمة انها تتمتع فيها بميزات تفضيلية عن المنافسين و تستطيع الإدارة بذل المزيد من المجهودات التسويقية لكسبها</a:t>
            </a:r>
          </a:p>
          <a:p>
            <a:pPr algn="ctr" rtl="1"/>
            <a:endParaRPr lang="ar-DZ" sz="2800" b="1" dirty="0">
              <a:ln/>
              <a:solidFill>
                <a:schemeClr val="accent4"/>
              </a:solidFill>
            </a:endParaRPr>
          </a:p>
          <a:p>
            <a:pPr algn="ctr" rtl="1"/>
            <a:r>
              <a:rPr lang="ar-DZ" sz="2800" b="1" dirty="0">
                <a:ln/>
                <a:solidFill>
                  <a:schemeClr val="accent1">
                    <a:lumMod val="60000"/>
                    <a:lumOff val="40000"/>
                  </a:schemeClr>
                </a:solidFill>
              </a:rPr>
              <a:t>وتكون هذه المزايا تفضيلية أكثر كلما توفرت العوامل الأساسية التالية:</a:t>
            </a:r>
          </a:p>
          <a:p>
            <a:pPr marL="457200" indent="-457200" algn="ctr" rtl="1">
              <a:buFont typeface="Wingdings" panose="05000000000000000000" pitchFamily="2" charset="2"/>
              <a:buChar char="ü"/>
            </a:pPr>
            <a:r>
              <a:rPr lang="ar-DZ" sz="2800" b="1" cap="none" spc="0" dirty="0">
                <a:ln/>
                <a:solidFill>
                  <a:schemeClr val="accent4"/>
                </a:solidFill>
                <a:effectLst/>
              </a:rPr>
              <a:t>البحث عن حالات بديلة للوضع القائم</a:t>
            </a:r>
          </a:p>
          <a:p>
            <a:pPr marL="457200" indent="-457200" algn="ctr" rtl="1">
              <a:buFont typeface="Wingdings" panose="05000000000000000000" pitchFamily="2" charset="2"/>
              <a:buChar char="ü"/>
            </a:pPr>
            <a:r>
              <a:rPr lang="ar-DZ" sz="2800" b="1" dirty="0">
                <a:ln/>
                <a:solidFill>
                  <a:schemeClr val="accent4"/>
                </a:solidFill>
              </a:rPr>
              <a:t>جاذبية هده الحالات مقارنة بالوضع القائم</a:t>
            </a:r>
          </a:p>
          <a:p>
            <a:pPr marL="457200" indent="-457200" algn="ctr" rtl="1">
              <a:buFont typeface="Wingdings" panose="05000000000000000000" pitchFamily="2" charset="2"/>
              <a:buChar char="ü"/>
            </a:pPr>
            <a:r>
              <a:rPr lang="ar-DZ" sz="2800" b="1" cap="none" spc="0" dirty="0">
                <a:ln/>
                <a:solidFill>
                  <a:schemeClr val="accent4"/>
                </a:solidFill>
                <a:effectLst/>
              </a:rPr>
              <a:t>القدرة على القيام بالعمل التسويقي اللازم لتحقيق هذه الحالات البديلة بتكلفة معقولة وباحتمال نجاح معقول</a:t>
            </a:r>
          </a:p>
        </p:txBody>
      </p:sp>
    </p:spTree>
    <p:extLst>
      <p:ext uri="{BB962C8B-B14F-4D97-AF65-F5344CB8AC3E}">
        <p14:creationId xmlns:p14="http://schemas.microsoft.com/office/powerpoint/2010/main" val="1763405465"/>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76</TotalTime>
  <Words>316</Words>
  <Application>Microsoft Office PowerPoint</Application>
  <PresentationFormat>Grand écran</PresentationFormat>
  <Paragraphs>52</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7</vt:i4>
      </vt:variant>
    </vt:vector>
  </HeadingPairs>
  <TitlesOfParts>
    <vt:vector size="15" baseType="lpstr">
      <vt:lpstr>Arial</vt:lpstr>
      <vt:lpstr>Arial Black</vt:lpstr>
      <vt:lpstr>Calibri</vt:lpstr>
      <vt:lpstr>Gill Sans MT</vt:lpstr>
      <vt:lpstr>Simplified Arabic</vt:lpstr>
      <vt:lpstr>Wingdings</vt:lpstr>
      <vt:lpstr>1_Thème Office</vt:lpstr>
      <vt:lpstr>Galerie</vt:lpstr>
      <vt:lpstr>اليقظة وتحديد الفرص التسويقية</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home</dc:creator>
  <cp:lastModifiedBy>home</cp:lastModifiedBy>
  <cp:revision>17</cp:revision>
  <dcterms:created xsi:type="dcterms:W3CDTF">2021-10-24T06:25:46Z</dcterms:created>
  <dcterms:modified xsi:type="dcterms:W3CDTF">2021-10-30T20:07:34Z</dcterms:modified>
</cp:coreProperties>
</file>