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70" r:id="rId4"/>
    <p:sldId id="273" r:id="rId5"/>
    <p:sldId id="272" r:id="rId6"/>
    <p:sldId id="259" r:id="rId7"/>
    <p:sldId id="274" r:id="rId8"/>
    <p:sldId id="275" r:id="rId9"/>
    <p:sldId id="271" r:id="rId10"/>
    <p:sldId id="276" r:id="rId11"/>
    <p:sldId id="277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67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86D64F-DBC5-4D57-9295-E376F35ECAA3}" type="datetimeFigureOut">
              <a:rPr lang="fr-FR" smtClean="0"/>
              <a:pPr/>
              <a:t>23/10/2021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C84F84-3677-47ED-8E7B-445E695B68B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C84F84-3677-47ED-8E7B-445E695B68B2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A5D-7D53-4571-8904-E3D66DF34EB7}" type="datetimeFigureOut">
              <a:rPr lang="fr-FR" smtClean="0"/>
              <a:pPr/>
              <a:t>23/10/2021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725E-0B34-4BD6-AB17-5FE8ABBCCA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A5D-7D53-4571-8904-E3D66DF34EB7}" type="datetimeFigureOut">
              <a:rPr lang="fr-FR" smtClean="0"/>
              <a:pPr/>
              <a:t>23/10/2021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725E-0B34-4BD6-AB17-5FE8ABBCCA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A5D-7D53-4571-8904-E3D66DF34EB7}" type="datetimeFigureOut">
              <a:rPr lang="fr-FR" smtClean="0"/>
              <a:pPr/>
              <a:t>23/10/2021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725E-0B34-4BD6-AB17-5FE8ABBCCA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A5D-7D53-4571-8904-E3D66DF34EB7}" type="datetimeFigureOut">
              <a:rPr lang="fr-FR" smtClean="0"/>
              <a:pPr/>
              <a:t>23/10/2021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725E-0B34-4BD6-AB17-5FE8ABBCCA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A5D-7D53-4571-8904-E3D66DF34EB7}" type="datetimeFigureOut">
              <a:rPr lang="fr-FR" smtClean="0"/>
              <a:pPr/>
              <a:t>23/10/2021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725E-0B34-4BD6-AB17-5FE8ABBCCA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A5D-7D53-4571-8904-E3D66DF34EB7}" type="datetimeFigureOut">
              <a:rPr lang="fr-FR" smtClean="0"/>
              <a:pPr/>
              <a:t>23/10/2021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725E-0B34-4BD6-AB17-5FE8ABBCCA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A5D-7D53-4571-8904-E3D66DF34EB7}" type="datetimeFigureOut">
              <a:rPr lang="fr-FR" smtClean="0"/>
              <a:pPr/>
              <a:t>23/10/2021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725E-0B34-4BD6-AB17-5FE8ABBCCA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A5D-7D53-4571-8904-E3D66DF34EB7}" type="datetimeFigureOut">
              <a:rPr lang="fr-FR" smtClean="0"/>
              <a:pPr/>
              <a:t>23/10/2021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725E-0B34-4BD6-AB17-5FE8ABBCCA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A5D-7D53-4571-8904-E3D66DF34EB7}" type="datetimeFigureOut">
              <a:rPr lang="fr-FR" smtClean="0"/>
              <a:pPr/>
              <a:t>23/10/2021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725E-0B34-4BD6-AB17-5FE8ABBCCA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A5D-7D53-4571-8904-E3D66DF34EB7}" type="datetimeFigureOut">
              <a:rPr lang="fr-FR" smtClean="0"/>
              <a:pPr/>
              <a:t>23/10/2021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725E-0B34-4BD6-AB17-5FE8ABBCCA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A5D-7D53-4571-8904-E3D66DF34EB7}" type="datetimeFigureOut">
              <a:rPr lang="fr-FR" smtClean="0"/>
              <a:pPr/>
              <a:t>23/10/2021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725E-0B34-4BD6-AB17-5FE8ABBCCA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076A5D-7D53-4571-8904-E3D66DF34EB7}" type="datetimeFigureOut">
              <a:rPr lang="fr-FR" smtClean="0"/>
              <a:pPr/>
              <a:t>23/10/2021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09725E-0B34-4BD6-AB17-5FE8ABBCCA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DZ" dirty="0" smtClean="0"/>
              <a:t>محاضرات </a:t>
            </a:r>
            <a:r>
              <a:rPr lang="ar-DZ" dirty="0" smtClean="0"/>
              <a:t>الموازنة التقديرية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DZ" dirty="0" smtClean="0"/>
              <a:t>طلبة السنة الثالثة محاسبة وجباية</a:t>
            </a:r>
          </a:p>
          <a:p>
            <a:r>
              <a:rPr lang="ar-DZ" dirty="0" smtClean="0"/>
              <a:t>الاستاذة زعرور نعيمة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lvl="0"/>
            <a:r>
              <a:rPr lang="ar-DZ" b="1" dirty="0" smtClean="0">
                <a:latin typeface="Traditional Arabic" pitchFamily="18" charset="-78"/>
                <a:cs typeface="Traditional Arabic" pitchFamily="18" charset="-78"/>
              </a:rPr>
              <a:t>ولتقدير (التنبؤ) بالمبيعات بشكل صحيح يجب القيام </a:t>
            </a:r>
            <a:r>
              <a:rPr lang="ar-DZ" b="1" dirty="0" err="1" smtClean="0">
                <a:latin typeface="Traditional Arabic" pitchFamily="18" charset="-78"/>
                <a:cs typeface="Traditional Arabic" pitchFamily="18" charset="-78"/>
              </a:rPr>
              <a:t>بــــ</a:t>
            </a:r>
            <a:r>
              <a:rPr lang="ar-DZ" b="1" dirty="0" smtClean="0">
                <a:latin typeface="Traditional Arabic" pitchFamily="18" charset="-78"/>
                <a:cs typeface="Traditional Arabic" pitchFamily="18" charset="-78"/>
              </a:rPr>
              <a:t>:</a:t>
            </a:r>
            <a:endParaRPr lang="fr-FR" b="1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lvl="0" algn="just" rtl="1"/>
            <a:r>
              <a:rPr lang="ar-DZ" sz="4800" dirty="0" smtClean="0">
                <a:latin typeface="Traditional Arabic" pitchFamily="18" charset="-78"/>
                <a:cs typeface="Traditional Arabic" pitchFamily="18" charset="-78"/>
              </a:rPr>
              <a:t>تحديد الهدف من التقدير ومعرفة أسلوب التقدير.</a:t>
            </a:r>
            <a:endParaRPr lang="fr-FR" sz="4800" dirty="0" smtClean="0">
              <a:latin typeface="Traditional Arabic" pitchFamily="18" charset="-78"/>
              <a:cs typeface="Traditional Arabic" pitchFamily="18" charset="-78"/>
            </a:endParaRPr>
          </a:p>
          <a:p>
            <a:pPr lvl="0" algn="just" rtl="1"/>
            <a:r>
              <a:rPr lang="ar-DZ" sz="4800" dirty="0" smtClean="0">
                <a:latin typeface="Traditional Arabic" pitchFamily="18" charset="-78"/>
                <a:cs typeface="Traditional Arabic" pitchFamily="18" charset="-78"/>
              </a:rPr>
              <a:t>تقسيم المنتجات المراد بيعها إلى منتجات متجانسة.</a:t>
            </a:r>
            <a:endParaRPr lang="fr-FR" sz="4800" dirty="0" smtClean="0">
              <a:latin typeface="Traditional Arabic" pitchFamily="18" charset="-78"/>
              <a:cs typeface="Traditional Arabic" pitchFamily="18" charset="-78"/>
            </a:endParaRPr>
          </a:p>
          <a:p>
            <a:pPr lvl="0" algn="just" rtl="1"/>
            <a:r>
              <a:rPr lang="ar-DZ" sz="4800" dirty="0" smtClean="0">
                <a:latin typeface="Traditional Arabic" pitchFamily="18" charset="-78"/>
                <a:cs typeface="Traditional Arabic" pitchFamily="18" charset="-78"/>
              </a:rPr>
              <a:t>جمع المعلومات والبيانات وتحليلها.</a:t>
            </a:r>
            <a:endParaRPr lang="fr-FR" sz="4800" dirty="0" smtClean="0">
              <a:latin typeface="Traditional Arabic" pitchFamily="18" charset="-78"/>
              <a:cs typeface="Traditional Arabic" pitchFamily="18" charset="-78"/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lvl="0"/>
            <a:r>
              <a:rPr lang="ar-DZ" b="1" dirty="0" smtClean="0">
                <a:latin typeface="Traditional Arabic" pitchFamily="18" charset="-78"/>
                <a:cs typeface="Traditional Arabic" pitchFamily="18" charset="-78"/>
              </a:rPr>
              <a:t>ويتم تحديد تنبؤات (تقديرات) المبيعات اعتمادا على</a:t>
            </a:r>
            <a:r>
              <a:rPr lang="ar-DZ" b="1" dirty="0" smtClean="0">
                <a:latin typeface="Traditional Arabic" pitchFamily="18" charset="-78"/>
                <a:cs typeface="Traditional Arabic" pitchFamily="18" charset="-78"/>
              </a:rPr>
              <a:t>:</a:t>
            </a:r>
            <a:endParaRPr lang="fr-FR" b="1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 lvl="0" algn="r" rtl="1"/>
            <a:r>
              <a:rPr lang="ar-DZ" sz="4400" dirty="0" smtClean="0">
                <a:latin typeface="Traditional Arabic" pitchFamily="18" charset="-78"/>
                <a:cs typeface="Traditional Arabic" pitchFamily="18" charset="-78"/>
              </a:rPr>
              <a:t>الاحتياجات حسب الزمن لكل منتج أو حسب المناطق.</a:t>
            </a:r>
            <a:endParaRPr lang="fr-FR" sz="4400" dirty="0" smtClean="0">
              <a:latin typeface="Traditional Arabic" pitchFamily="18" charset="-78"/>
              <a:cs typeface="Traditional Arabic" pitchFamily="18" charset="-78"/>
            </a:endParaRPr>
          </a:p>
          <a:p>
            <a:pPr lvl="0" algn="r" rtl="1"/>
            <a:r>
              <a:rPr lang="ar-DZ" sz="4400" dirty="0" smtClean="0">
                <a:latin typeface="Traditional Arabic" pitchFamily="18" charset="-78"/>
                <a:cs typeface="Traditional Arabic" pitchFamily="18" charset="-78"/>
              </a:rPr>
              <a:t>السياسة </a:t>
            </a:r>
            <a:r>
              <a:rPr lang="ar-DZ" sz="4400" dirty="0" err="1" smtClean="0">
                <a:latin typeface="Traditional Arabic" pitchFamily="18" charset="-78"/>
                <a:cs typeface="Traditional Arabic" pitchFamily="18" charset="-78"/>
              </a:rPr>
              <a:t>والاداء</a:t>
            </a:r>
            <a:r>
              <a:rPr lang="ar-DZ" sz="4400" dirty="0" smtClean="0">
                <a:latin typeface="Traditional Arabic" pitchFamily="18" charset="-78"/>
                <a:cs typeface="Traditional Arabic" pitchFamily="18" charset="-78"/>
              </a:rPr>
              <a:t> التجاري للمؤسسة (سياسة </a:t>
            </a:r>
            <a:r>
              <a:rPr lang="ar-DZ" sz="4400" dirty="0" err="1" smtClean="0">
                <a:latin typeface="Traditional Arabic" pitchFamily="18" charset="-78"/>
                <a:cs typeface="Traditional Arabic" pitchFamily="18" charset="-78"/>
              </a:rPr>
              <a:t>الاسعار</a:t>
            </a:r>
            <a:r>
              <a:rPr lang="ar-DZ" sz="4400" dirty="0" smtClean="0">
                <a:latin typeface="Traditional Arabic" pitchFamily="18" charset="-78"/>
                <a:cs typeface="Traditional Arabic" pitchFamily="18" charset="-78"/>
              </a:rPr>
              <a:t>، </a:t>
            </a:r>
            <a:r>
              <a:rPr lang="ar-DZ" sz="4400" dirty="0" err="1" smtClean="0">
                <a:latin typeface="Traditional Arabic" pitchFamily="18" charset="-78"/>
                <a:cs typeface="Traditional Arabic" pitchFamily="18" charset="-78"/>
              </a:rPr>
              <a:t>اطلاق</a:t>
            </a:r>
            <a:r>
              <a:rPr lang="ar-DZ" sz="4400" dirty="0" smtClean="0">
                <a:latin typeface="Traditional Arabic" pitchFamily="18" charset="-78"/>
                <a:cs typeface="Traditional Arabic" pitchFamily="18" charset="-78"/>
              </a:rPr>
              <a:t> منتجات جديدة، موازنة </a:t>
            </a:r>
            <a:r>
              <a:rPr lang="ar-DZ" sz="4400" dirty="0" err="1" smtClean="0">
                <a:latin typeface="Traditional Arabic" pitchFamily="18" charset="-78"/>
                <a:cs typeface="Traditional Arabic" pitchFamily="18" charset="-78"/>
              </a:rPr>
              <a:t>الاشهار</a:t>
            </a:r>
            <a:r>
              <a:rPr lang="ar-DZ" sz="4400" dirty="0" smtClean="0">
                <a:latin typeface="Traditional Arabic" pitchFamily="18" charset="-78"/>
                <a:cs typeface="Traditional Arabic" pitchFamily="18" charset="-78"/>
              </a:rPr>
              <a:t>....)</a:t>
            </a:r>
            <a:endParaRPr lang="fr-FR" sz="4400" dirty="0" smtClean="0">
              <a:latin typeface="Traditional Arabic" pitchFamily="18" charset="-78"/>
              <a:cs typeface="Traditional Arabic" pitchFamily="18" charset="-78"/>
            </a:endParaRPr>
          </a:p>
          <a:p>
            <a:pPr lvl="0" algn="r" rtl="1"/>
            <a:r>
              <a:rPr lang="ar-DZ" sz="4400" dirty="0" smtClean="0">
                <a:latin typeface="Traditional Arabic" pitchFamily="18" charset="-78"/>
                <a:cs typeface="Traditional Arabic" pitchFamily="18" charset="-78"/>
              </a:rPr>
              <a:t>دراسة السوق من خلال دراسة سلوك المنافسة وتطور الظروف الاقتصادية.</a:t>
            </a:r>
            <a:endParaRPr lang="fr-FR" sz="4400" dirty="0" smtClean="0">
              <a:latin typeface="Traditional Arabic" pitchFamily="18" charset="-78"/>
              <a:cs typeface="Traditional Arabic" pitchFamily="18" charset="-78"/>
            </a:endParaRPr>
          </a:p>
          <a:p>
            <a:pPr lvl="0" algn="r" rtl="1"/>
            <a:r>
              <a:rPr lang="ar-DZ" sz="4400" dirty="0" smtClean="0">
                <a:latin typeface="Traditional Arabic" pitchFamily="18" charset="-78"/>
                <a:cs typeface="Traditional Arabic" pitchFamily="18" charset="-78"/>
              </a:rPr>
              <a:t>التقلبات التنبؤية والأساليب </a:t>
            </a:r>
            <a:r>
              <a:rPr lang="ar-DZ" sz="4400" dirty="0" err="1" smtClean="0">
                <a:latin typeface="Traditional Arabic" pitchFamily="18" charset="-78"/>
                <a:cs typeface="Traditional Arabic" pitchFamily="18" charset="-78"/>
              </a:rPr>
              <a:t>الاحصائية</a:t>
            </a:r>
            <a:r>
              <a:rPr lang="ar-DZ" sz="4400" dirty="0" smtClean="0">
                <a:latin typeface="Traditional Arabic" pitchFamily="18" charset="-78"/>
                <a:cs typeface="Traditional Arabic" pitchFamily="18" charset="-78"/>
              </a:rPr>
              <a:t> الملائمة للتنبؤ القصير المدى.</a:t>
            </a:r>
            <a:endParaRPr lang="fr-FR" sz="4400" dirty="0" smtClean="0">
              <a:latin typeface="Traditional Arabic" pitchFamily="18" charset="-78"/>
              <a:cs typeface="Traditional Arabic" pitchFamily="18" charset="-78"/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0226"/>
          </a:xfrm>
          <a:solidFill>
            <a:schemeClr val="bg1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ar-DZ" sz="4800" b="1" dirty="0" smtClean="0"/>
              <a:t>المحور 03</a:t>
            </a:r>
            <a:br>
              <a:rPr lang="ar-DZ" sz="4800" b="1" dirty="0" smtClean="0"/>
            </a:br>
            <a:r>
              <a:rPr lang="ar-DZ" sz="4800" b="1" dirty="0" smtClean="0"/>
              <a:t>الموازنة التقديرية للمبيعات</a:t>
            </a:r>
            <a:endParaRPr lang="fr-FR" sz="4800" b="1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539552" y="2482552"/>
          <a:ext cx="822960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DZ" sz="4000" b="1" dirty="0" smtClean="0">
                          <a:solidFill>
                            <a:schemeClr val="tx1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 أولا: تعريف الموازنة التقديرية للمبيعات</a:t>
                      </a:r>
                      <a:endParaRPr lang="fr-FR" sz="4000" b="1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DZ" sz="40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 ثانيا</a:t>
                      </a:r>
                      <a:r>
                        <a:rPr lang="ar-DZ" sz="40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: </a:t>
                      </a:r>
                      <a:r>
                        <a:rPr lang="ar-DZ" sz="40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إعداد</a:t>
                      </a:r>
                      <a:r>
                        <a:rPr lang="ar-DZ" sz="4000" b="1" baseline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 </a:t>
                      </a:r>
                      <a:r>
                        <a:rPr lang="ar-DZ" sz="4000" b="1" dirty="0" smtClean="0">
                          <a:solidFill>
                            <a:schemeClr val="tx1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الموازنة التقديرية للمبيعات</a:t>
                      </a:r>
                      <a:endParaRPr lang="fr-FR" sz="40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DZ" sz="40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ثالثا: </a:t>
                      </a:r>
                      <a:r>
                        <a:rPr lang="ar-DZ" sz="40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أساليب </a:t>
                      </a:r>
                      <a:r>
                        <a:rPr lang="ar-DZ" sz="4000" b="1" dirty="0" smtClean="0">
                          <a:solidFill>
                            <a:schemeClr val="tx1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الموازنة التقديرية</a:t>
                      </a:r>
                      <a:r>
                        <a:rPr lang="ar-DZ" sz="4000" b="1" baseline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 للمبيعات</a:t>
                      </a:r>
                      <a:endParaRPr lang="fr-FR" sz="40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280" cy="1470025"/>
          </a:xfrm>
          <a:solidFill>
            <a:schemeClr val="bg1">
              <a:lumMod val="85000"/>
            </a:schemeClr>
          </a:solidFill>
        </p:spPr>
        <p:txBody>
          <a:bodyPr>
            <a:noAutofit/>
          </a:bodyPr>
          <a:lstStyle/>
          <a:p>
            <a:r>
              <a:rPr lang="ar-DZ" sz="6000" b="1" dirty="0" smtClean="0">
                <a:latin typeface="Traditional Arabic" pitchFamily="18" charset="-78"/>
                <a:cs typeface="Traditional Arabic" pitchFamily="18" charset="-78"/>
              </a:rPr>
              <a:t> أولا: تعريف الموازنة التقديرية للمبيعات</a:t>
            </a:r>
            <a:endParaRPr lang="fr-FR" sz="6000" b="1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23528" y="1857364"/>
            <a:ext cx="8463314" cy="5000636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just" rtl="1"/>
            <a:r>
              <a:rPr lang="ar-DZ" sz="40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تعتبر الموازنة التقديرية للمبيعات المرحلة الأولى في بناء نظام الموازنات التقديرية بالمؤسسة مهما كان نوعها تجارية أو خدمية أو </a:t>
            </a:r>
            <a:r>
              <a:rPr lang="ar-DZ" sz="40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صناعية</a:t>
            </a:r>
          </a:p>
          <a:p>
            <a:pPr rtl="1"/>
            <a:r>
              <a:rPr lang="ar-DZ" sz="40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 </a:t>
            </a:r>
          </a:p>
          <a:p>
            <a:pPr algn="just" rtl="1"/>
            <a:r>
              <a:rPr lang="ar-DZ" sz="40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وتعني </a:t>
            </a:r>
            <a:r>
              <a:rPr lang="ar-DZ" sz="40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تقدير أو التنبؤ بما يمكن بيعه في السنة القادمة بناءا على </a:t>
            </a:r>
            <a:r>
              <a:rPr lang="ar-DZ" sz="4000" b="1" dirty="0" err="1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امكانيات</a:t>
            </a:r>
            <a:r>
              <a:rPr lang="ar-DZ" sz="40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 المؤسسة، ولهذا فإن باقي الموازنات تبنى على أساس الموازنة التقديرية للمبيعات.</a:t>
            </a:r>
            <a:endParaRPr lang="fr-FR" sz="4000" b="1" dirty="0" smtClean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lvl="0" algn="just" rtl="1"/>
            <a:endParaRPr lang="fr-FR" sz="4000" dirty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286544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algn="just" rtl="1"/>
            <a:r>
              <a:rPr lang="ar-DZ" sz="3600" b="1" dirty="0" smtClean="0">
                <a:latin typeface="Traditional Arabic" pitchFamily="18" charset="-78"/>
                <a:cs typeface="Traditional Arabic" pitchFamily="18" charset="-78"/>
              </a:rPr>
              <a:t>تعرف موازنة المبيعات بأنها "خطة تفصيلية توضح المبيعات المتوقعة خلال فترة الموازنة، وذلك في صورة كمية ونقدية بناءا على النتائج التي تسفر عنها عملية التنبؤات بالمبيعات</a:t>
            </a:r>
            <a:r>
              <a:rPr lang="ar-DZ" sz="3600" b="1" dirty="0" smtClean="0">
                <a:latin typeface="Traditional Arabic" pitchFamily="18" charset="-78"/>
                <a:cs typeface="Traditional Arabic" pitchFamily="18" charset="-78"/>
              </a:rPr>
              <a:t>.”</a:t>
            </a:r>
          </a:p>
          <a:p>
            <a:pPr algn="just" rtl="1">
              <a:buNone/>
            </a:pPr>
            <a:endParaRPr lang="fr-FR" sz="36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just" rtl="1"/>
            <a:r>
              <a:rPr lang="ar-DZ" sz="3600" b="1" dirty="0" smtClean="0">
                <a:latin typeface="Traditional Arabic" pitchFamily="18" charset="-78"/>
                <a:cs typeface="Traditional Arabic" pitchFamily="18" charset="-78"/>
              </a:rPr>
              <a:t>وهي كذلك " الوضع المسبق للمبيعات كميا </a:t>
            </a:r>
            <a:r>
              <a:rPr lang="ar-DZ" sz="3600" b="1" dirty="0" err="1" smtClean="0">
                <a:latin typeface="Traditional Arabic" pitchFamily="18" charset="-78"/>
                <a:cs typeface="Traditional Arabic" pitchFamily="18" charset="-78"/>
              </a:rPr>
              <a:t>وقيميا</a:t>
            </a:r>
            <a:r>
              <a:rPr lang="ar-DZ" sz="3600" b="1" dirty="0" smtClean="0">
                <a:latin typeface="Traditional Arabic" pitchFamily="18" charset="-78"/>
                <a:cs typeface="Traditional Arabic" pitchFamily="18" charset="-78"/>
              </a:rPr>
              <a:t> مع </a:t>
            </a:r>
            <a:r>
              <a:rPr lang="ar-DZ" sz="3600" b="1" dirty="0" err="1" smtClean="0">
                <a:latin typeface="Traditional Arabic" pitchFamily="18" charset="-78"/>
                <a:cs typeface="Traditional Arabic" pitchFamily="18" charset="-78"/>
              </a:rPr>
              <a:t>الاخذ</a:t>
            </a:r>
            <a:r>
              <a:rPr lang="ar-DZ" sz="3600" b="1" dirty="0" smtClean="0">
                <a:latin typeface="Traditional Arabic" pitchFamily="18" charset="-78"/>
                <a:cs typeface="Traditional Arabic" pitchFamily="18" charset="-78"/>
              </a:rPr>
              <a:t> بعين الاعتبار العوائق الداخلية والخارجية التي تتعرض لها المؤسسة ومدى تأثير القرارات التي تتخذها المؤسسة اتجاه هذه العوائق</a:t>
            </a:r>
            <a:r>
              <a:rPr lang="ar-DZ" sz="3600" b="1" dirty="0" smtClean="0">
                <a:latin typeface="Traditional Arabic" pitchFamily="18" charset="-78"/>
                <a:cs typeface="Traditional Arabic" pitchFamily="18" charset="-78"/>
              </a:rPr>
              <a:t>.”</a:t>
            </a:r>
          </a:p>
          <a:p>
            <a:pPr algn="just" rtl="1">
              <a:buNone/>
            </a:pPr>
            <a:endParaRPr lang="fr-FR" sz="36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just" rtl="1"/>
            <a:r>
              <a:rPr lang="ar-DZ" sz="3600" b="1" dirty="0" smtClean="0">
                <a:latin typeface="Traditional Arabic" pitchFamily="18" charset="-78"/>
                <a:cs typeface="Traditional Arabic" pitchFamily="18" charset="-78"/>
              </a:rPr>
              <a:t>وتعرف أيضا بأنها "مجموعة التقديرات الكمية والمالية للمبيعات من كافة المنتجات التي تتوقع المؤسسة تصريفها خلال فترة الموازنة للوصول إلى رقم </a:t>
            </a:r>
            <a:r>
              <a:rPr lang="ar-DZ" sz="3600" b="1" dirty="0" err="1" smtClean="0">
                <a:latin typeface="Traditional Arabic" pitchFamily="18" charset="-78"/>
                <a:cs typeface="Traditional Arabic" pitchFamily="18" charset="-78"/>
              </a:rPr>
              <a:t>الايراد</a:t>
            </a:r>
            <a:r>
              <a:rPr lang="ar-DZ" sz="3600" b="1" dirty="0" smtClean="0">
                <a:latin typeface="Traditional Arabic" pitchFamily="18" charset="-78"/>
                <a:cs typeface="Traditional Arabic" pitchFamily="18" charset="-78"/>
              </a:rPr>
              <a:t> المستهدف في الخطة."</a:t>
            </a:r>
            <a:endParaRPr lang="fr-FR" sz="3600" b="1" dirty="0" smtClean="0">
              <a:latin typeface="Traditional Arabic" pitchFamily="18" charset="-78"/>
              <a:cs typeface="Traditional Arabic" pitchFamily="18" charset="-78"/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ar-DZ" b="1" dirty="0" smtClean="0">
                <a:latin typeface="Traditional Arabic" pitchFamily="18" charset="-78"/>
                <a:cs typeface="Traditional Arabic" pitchFamily="18" charset="-78"/>
              </a:rPr>
              <a:t>يتمثل الهدف من إعداد الموازنة التقديرية للمبيعات </a:t>
            </a:r>
            <a:r>
              <a:rPr lang="ar-DZ" b="1" dirty="0" smtClean="0">
                <a:latin typeface="Traditional Arabic" pitchFamily="18" charset="-78"/>
                <a:cs typeface="Traditional Arabic" pitchFamily="18" charset="-78"/>
              </a:rPr>
              <a:t>في: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algn="just" rtl="1"/>
            <a:endParaRPr lang="ar-DZ" sz="4800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just" rtl="1"/>
            <a:r>
              <a:rPr lang="ar-DZ" sz="4800" dirty="0" smtClean="0"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DZ" sz="4800" dirty="0" smtClean="0">
                <a:latin typeface="Traditional Arabic" pitchFamily="18" charset="-78"/>
                <a:cs typeface="Traditional Arabic" pitchFamily="18" charset="-78"/>
              </a:rPr>
              <a:t>تطوير خطة بأهداف واضحة ومحددة </a:t>
            </a:r>
            <a:endParaRPr lang="ar-DZ" sz="4800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just" rtl="1"/>
            <a:r>
              <a:rPr lang="ar-DZ" sz="4800" dirty="0" smtClean="0">
                <a:latin typeface="Traditional Arabic" pitchFamily="18" charset="-78"/>
                <a:cs typeface="Traditional Arabic" pitchFamily="18" charset="-78"/>
              </a:rPr>
              <a:t>التوافق </a:t>
            </a:r>
            <a:r>
              <a:rPr lang="ar-DZ" sz="4800" dirty="0" smtClean="0">
                <a:latin typeface="Traditional Arabic" pitchFamily="18" charset="-78"/>
                <a:cs typeface="Traditional Arabic" pitchFamily="18" charset="-78"/>
              </a:rPr>
              <a:t>مع الجهود التشغيلية الموجهة لتحقيق </a:t>
            </a:r>
            <a:r>
              <a:rPr lang="ar-DZ" sz="4800" dirty="0" err="1" smtClean="0">
                <a:latin typeface="Traditional Arabic" pitchFamily="18" charset="-78"/>
                <a:cs typeface="Traditional Arabic" pitchFamily="18" charset="-78"/>
              </a:rPr>
              <a:t>الاهداف</a:t>
            </a:r>
            <a:r>
              <a:rPr lang="ar-DZ" sz="4800" dirty="0" smtClean="0">
                <a:latin typeface="Traditional Arabic" pitchFamily="18" charset="-78"/>
                <a:cs typeface="Traditional Arabic" pitchFamily="18" charset="-78"/>
              </a:rPr>
              <a:t> </a:t>
            </a:r>
            <a:endParaRPr lang="ar-DZ" sz="4800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just" rtl="1"/>
            <a:r>
              <a:rPr lang="ar-DZ" sz="4800" dirty="0" smtClean="0">
                <a:latin typeface="Traditional Arabic" pitchFamily="18" charset="-78"/>
                <a:cs typeface="Traditional Arabic" pitchFamily="18" charset="-78"/>
              </a:rPr>
              <a:t>كذلك </a:t>
            </a:r>
            <a:r>
              <a:rPr lang="ar-DZ" sz="4800" dirty="0" smtClean="0">
                <a:latin typeface="Traditional Arabic" pitchFamily="18" charset="-78"/>
                <a:cs typeface="Traditional Arabic" pitchFamily="18" charset="-78"/>
              </a:rPr>
              <a:t>يتم تحديد ما الذي يجب بيعه؟ ومتى يتم </a:t>
            </a:r>
            <a:r>
              <a:rPr lang="ar-DZ" sz="4800" dirty="0" err="1" smtClean="0">
                <a:latin typeface="Traditional Arabic" pitchFamily="18" charset="-78"/>
                <a:cs typeface="Traditional Arabic" pitchFamily="18" charset="-78"/>
              </a:rPr>
              <a:t>البع</a:t>
            </a:r>
            <a:r>
              <a:rPr lang="ar-DZ" sz="4800" dirty="0" smtClean="0">
                <a:latin typeface="Traditional Arabic" pitchFamily="18" charset="-78"/>
                <a:cs typeface="Traditional Arabic" pitchFamily="18" charset="-78"/>
              </a:rPr>
              <a:t>؟ ولمن يتم البيع؟</a:t>
            </a:r>
            <a:endParaRPr lang="fr-FR" sz="4800" dirty="0" smtClean="0">
              <a:latin typeface="Traditional Arabic" pitchFamily="18" charset="-78"/>
              <a:cs typeface="Traditional Arabic" pitchFamily="18" charset="-78"/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242918" y="274638"/>
            <a:ext cx="8686800" cy="1143000"/>
          </a:xfrm>
          <a:solidFill>
            <a:schemeClr val="bg1">
              <a:lumMod val="85000"/>
            </a:schemeClr>
          </a:solidFill>
        </p:spPr>
        <p:txBody>
          <a:bodyPr>
            <a:noAutofit/>
          </a:bodyPr>
          <a:lstStyle/>
          <a:p>
            <a:r>
              <a:rPr lang="ar-DZ" sz="6000" b="1" dirty="0" smtClean="0">
                <a:latin typeface="Traditional Arabic" pitchFamily="18" charset="-78"/>
                <a:cs typeface="Traditional Arabic" pitchFamily="18" charset="-78"/>
              </a:rPr>
              <a:t> ثانيا: إعداد الموازنة التقديرية للمبيعات</a:t>
            </a:r>
            <a:endParaRPr lang="fr-FR" sz="6000" b="1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just" rtl="1">
              <a:buNone/>
            </a:pPr>
            <a:r>
              <a:rPr lang="ar-DZ" sz="3600" dirty="0" smtClean="0">
                <a:latin typeface="Traditional Arabic" pitchFamily="18" charset="-78"/>
                <a:cs typeface="Traditional Arabic" pitchFamily="18" charset="-78"/>
              </a:rPr>
              <a:t>   تعتبر </a:t>
            </a:r>
            <a:r>
              <a:rPr lang="ar-DZ" sz="3600" dirty="0" smtClean="0">
                <a:latin typeface="Traditional Arabic" pitchFamily="18" charset="-78"/>
                <a:cs typeface="Traditional Arabic" pitchFamily="18" charset="-78"/>
              </a:rPr>
              <a:t>الموازنة التقديرية للمبيعات ترجمة لبرنامج المبيعات </a:t>
            </a:r>
            <a:r>
              <a:rPr lang="ar-DZ" sz="3600" dirty="0" smtClean="0">
                <a:latin typeface="Traditional Arabic" pitchFamily="18" charset="-78"/>
                <a:cs typeface="Traditional Arabic" pitchFamily="18" charset="-78"/>
              </a:rPr>
              <a:t>بالكميات بوحدات </a:t>
            </a:r>
            <a:r>
              <a:rPr lang="ar-DZ" sz="3600" dirty="0" smtClean="0">
                <a:latin typeface="Traditional Arabic" pitchFamily="18" charset="-78"/>
                <a:cs typeface="Traditional Arabic" pitchFamily="18" charset="-78"/>
              </a:rPr>
              <a:t>نقدية، وعادة ما يعبر عنها برقم الأعمال وتحسب بالعلاقة التالية</a:t>
            </a:r>
            <a:r>
              <a:rPr lang="ar-DZ" sz="3600" dirty="0" smtClean="0">
                <a:latin typeface="Traditional Arabic" pitchFamily="18" charset="-78"/>
                <a:cs typeface="Traditional Arabic" pitchFamily="18" charset="-78"/>
              </a:rPr>
              <a:t>:</a:t>
            </a:r>
          </a:p>
          <a:p>
            <a:pPr algn="just" rtl="1">
              <a:buNone/>
            </a:pPr>
            <a:endParaRPr lang="fr-FR" sz="3600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just" rtl="1">
              <a:buNone/>
            </a:pPr>
            <a:r>
              <a:rPr lang="ar-DZ" b="1" dirty="0" smtClean="0"/>
              <a:t>الموازنة </a:t>
            </a:r>
            <a:r>
              <a:rPr lang="ar-DZ" b="1" dirty="0" smtClean="0"/>
              <a:t>التقديرية للمبيعات = كمية المبيعات المقدرة* سعر البيع التقديري</a:t>
            </a:r>
            <a:endParaRPr lang="fr-FR" dirty="0" smtClean="0"/>
          </a:p>
          <a:p>
            <a:pPr algn="just" rtl="1">
              <a:buNone/>
            </a:pPr>
            <a:r>
              <a:rPr lang="ar-DZ" b="1" dirty="0" smtClean="0"/>
              <a:t>أي:    </a:t>
            </a:r>
            <a:endParaRPr lang="ar-DZ" b="1" dirty="0" smtClean="0"/>
          </a:p>
          <a:p>
            <a:pPr algn="r" rtl="1">
              <a:buNone/>
            </a:pPr>
            <a:r>
              <a:rPr lang="ar-DZ" b="1" dirty="0" smtClean="0"/>
              <a:t>       رقم </a:t>
            </a:r>
            <a:r>
              <a:rPr lang="ar-DZ" b="1" dirty="0" smtClean="0"/>
              <a:t>الأعمال= المبيعات المتوقعة * سعر البيع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ar-DZ" sz="3200" dirty="0" smtClean="0">
                <a:latin typeface="Traditional Arabic" pitchFamily="18" charset="-78"/>
                <a:cs typeface="Traditional Arabic" pitchFamily="18" charset="-78"/>
              </a:rPr>
              <a:t/>
            </a:r>
            <a:br>
              <a:rPr lang="ar-DZ" sz="3200" dirty="0" smtClean="0">
                <a:latin typeface="Traditional Arabic" pitchFamily="18" charset="-78"/>
                <a:cs typeface="Traditional Arabic" pitchFamily="18" charset="-78"/>
              </a:rPr>
            </a:br>
            <a:r>
              <a:rPr lang="ar-DZ" sz="3200" dirty="0" smtClean="0">
                <a:latin typeface="Traditional Arabic" pitchFamily="18" charset="-78"/>
                <a:cs typeface="Traditional Arabic" pitchFamily="18" charset="-78"/>
              </a:rPr>
              <a:t>العوامل </a:t>
            </a:r>
            <a:r>
              <a:rPr lang="ar-DZ" sz="3200" dirty="0" smtClean="0">
                <a:latin typeface="Traditional Arabic" pitchFamily="18" charset="-78"/>
                <a:cs typeface="Traditional Arabic" pitchFamily="18" charset="-78"/>
              </a:rPr>
              <a:t>التي تؤثر على حجم المبيعات وكذا على عملية تحديد الأسعار ويمكن </a:t>
            </a:r>
            <a:r>
              <a:rPr lang="ar-DZ" sz="3200" dirty="0" smtClean="0">
                <a:latin typeface="Traditional Arabic" pitchFamily="18" charset="-78"/>
                <a:cs typeface="Traditional Arabic" pitchFamily="18" charset="-78"/>
              </a:rPr>
              <a:t>تلخيصها في </a:t>
            </a:r>
            <a:r>
              <a:rPr lang="ar-DZ" sz="3200" dirty="0" smtClean="0">
                <a:latin typeface="Traditional Arabic" pitchFamily="18" charset="-78"/>
                <a:cs typeface="Traditional Arabic" pitchFamily="18" charset="-78"/>
              </a:rPr>
              <a:t>النقاط التالية: </a:t>
            </a:r>
            <a:r>
              <a:rPr lang="fr-FR" sz="3200" dirty="0" smtClean="0">
                <a:latin typeface="Traditional Arabic" pitchFamily="18" charset="-78"/>
                <a:cs typeface="Traditional Arabic" pitchFamily="18" charset="-78"/>
              </a:rPr>
              <a:t/>
            </a:r>
            <a:br>
              <a:rPr lang="fr-FR" sz="3200" dirty="0" smtClean="0">
                <a:latin typeface="Traditional Arabic" pitchFamily="18" charset="-78"/>
                <a:cs typeface="Traditional Arabic" pitchFamily="18" charset="-78"/>
              </a:rPr>
            </a:br>
            <a:endParaRPr lang="fr-FR" sz="3200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 lvl="0" algn="ctr" rtl="1"/>
            <a:r>
              <a:rPr lang="ar-DZ" sz="3500" b="1" dirty="0" smtClean="0">
                <a:latin typeface="Traditional Arabic" pitchFamily="18" charset="-78"/>
                <a:cs typeface="Traditional Arabic" pitchFamily="18" charset="-78"/>
              </a:rPr>
              <a:t>عوامل تؤثر على حجم المبيعات:</a:t>
            </a:r>
            <a:r>
              <a:rPr lang="ar-DZ" sz="3500" dirty="0" smtClean="0">
                <a:latin typeface="Traditional Arabic" pitchFamily="18" charset="-78"/>
                <a:cs typeface="Traditional Arabic" pitchFamily="18" charset="-78"/>
              </a:rPr>
              <a:t> وتتمثل في</a:t>
            </a:r>
            <a:endParaRPr lang="fr-FR" sz="3500" dirty="0" smtClean="0">
              <a:latin typeface="Traditional Arabic" pitchFamily="18" charset="-78"/>
              <a:cs typeface="Traditional Arabic" pitchFamily="18" charset="-78"/>
            </a:endParaRPr>
          </a:p>
          <a:p>
            <a:pPr lvl="0" algn="just" rtl="1">
              <a:buNone/>
            </a:pPr>
            <a:r>
              <a:rPr lang="ar-DZ" sz="3500" b="1" dirty="0" smtClean="0">
                <a:latin typeface="Traditional Arabic" pitchFamily="18" charset="-78"/>
                <a:cs typeface="Traditional Arabic" pitchFamily="18" charset="-78"/>
              </a:rPr>
              <a:t>عوامل داخلية: نذكر </a:t>
            </a:r>
            <a:r>
              <a:rPr lang="ar-DZ" sz="3500" b="1" dirty="0" smtClean="0">
                <a:latin typeface="Traditional Arabic" pitchFamily="18" charset="-78"/>
                <a:cs typeface="Traditional Arabic" pitchFamily="18" charset="-78"/>
              </a:rPr>
              <a:t>أهمها: </a:t>
            </a:r>
            <a:r>
              <a:rPr lang="ar-DZ" sz="3500" dirty="0" smtClean="0">
                <a:latin typeface="Traditional Arabic" pitchFamily="18" charset="-78"/>
                <a:cs typeface="Traditional Arabic" pitchFamily="18" charset="-78"/>
              </a:rPr>
              <a:t>سياسة </a:t>
            </a:r>
            <a:r>
              <a:rPr lang="ar-DZ" sz="3500" dirty="0" err="1" smtClean="0">
                <a:latin typeface="Traditional Arabic" pitchFamily="18" charset="-78"/>
                <a:cs typeface="Traditional Arabic" pitchFamily="18" charset="-78"/>
              </a:rPr>
              <a:t>الاعلان</a:t>
            </a:r>
            <a:r>
              <a:rPr lang="ar-DZ" sz="3500" dirty="0" smtClean="0">
                <a:latin typeface="Traditional Arabic" pitchFamily="18" charset="-78"/>
                <a:cs typeface="Traditional Arabic" pitchFamily="18" charset="-78"/>
              </a:rPr>
              <a:t> وترويج </a:t>
            </a:r>
            <a:r>
              <a:rPr lang="ar-DZ" sz="3500" dirty="0" smtClean="0">
                <a:latin typeface="Traditional Arabic" pitchFamily="18" charset="-78"/>
                <a:cs typeface="Traditional Arabic" pitchFamily="18" charset="-78"/>
              </a:rPr>
              <a:t>المبيعات، الطاقة </a:t>
            </a:r>
            <a:r>
              <a:rPr lang="ar-DZ" sz="3500" dirty="0" err="1" smtClean="0">
                <a:latin typeface="Traditional Arabic" pitchFamily="18" charset="-78"/>
                <a:cs typeface="Traditional Arabic" pitchFamily="18" charset="-78"/>
              </a:rPr>
              <a:t>الانتاجية</a:t>
            </a:r>
            <a:r>
              <a:rPr lang="ar-DZ" sz="3500" dirty="0" smtClean="0">
                <a:latin typeface="Traditional Arabic" pitchFamily="18" charset="-78"/>
                <a:cs typeface="Traditional Arabic" pitchFamily="18" charset="-78"/>
              </a:rPr>
              <a:t>، جودة المنتجات، سياسة </a:t>
            </a:r>
            <a:r>
              <a:rPr lang="ar-DZ" sz="3500" dirty="0" smtClean="0">
                <a:latin typeface="Traditional Arabic" pitchFamily="18" charset="-78"/>
                <a:cs typeface="Traditional Arabic" pitchFamily="18" charset="-78"/>
              </a:rPr>
              <a:t>التسعير ومدى ارتباطها بقدرة المستهلك ودرجة الجودة.</a:t>
            </a:r>
            <a:endParaRPr lang="fr-FR" sz="3500" dirty="0" smtClean="0">
              <a:latin typeface="Traditional Arabic" pitchFamily="18" charset="-78"/>
              <a:cs typeface="Traditional Arabic" pitchFamily="18" charset="-78"/>
            </a:endParaRPr>
          </a:p>
          <a:p>
            <a:pPr lvl="0" algn="r" rtl="1">
              <a:buNone/>
            </a:pPr>
            <a:r>
              <a:rPr lang="ar-DZ" sz="3500" b="1" dirty="0" smtClean="0">
                <a:latin typeface="Traditional Arabic" pitchFamily="18" charset="-78"/>
                <a:cs typeface="Traditional Arabic" pitchFamily="18" charset="-78"/>
              </a:rPr>
              <a:t>عوامل خارجية: نذكر منها</a:t>
            </a:r>
            <a:endParaRPr lang="fr-FR" sz="3500" dirty="0" smtClean="0">
              <a:latin typeface="Traditional Arabic" pitchFamily="18" charset="-78"/>
              <a:cs typeface="Traditional Arabic" pitchFamily="18" charset="-78"/>
            </a:endParaRPr>
          </a:p>
          <a:p>
            <a:pPr lvl="0" algn="r" rtl="1">
              <a:buNone/>
            </a:pPr>
            <a:r>
              <a:rPr lang="ar-DZ" sz="3500" dirty="0" smtClean="0">
                <a:latin typeface="Traditional Arabic" pitchFamily="18" charset="-78"/>
                <a:cs typeface="Traditional Arabic" pitchFamily="18" charset="-78"/>
              </a:rPr>
              <a:t>- النمو </a:t>
            </a:r>
            <a:r>
              <a:rPr lang="ar-DZ" sz="3500" dirty="0" err="1" smtClean="0">
                <a:latin typeface="Traditional Arabic" pitchFamily="18" charset="-78"/>
                <a:cs typeface="Traditional Arabic" pitchFamily="18" charset="-78"/>
              </a:rPr>
              <a:t>الديمغرافي</a:t>
            </a:r>
            <a:r>
              <a:rPr lang="ar-DZ" sz="3500" dirty="0" smtClean="0">
                <a:latin typeface="Traditional Arabic" pitchFamily="18" charset="-78"/>
                <a:cs typeface="Traditional Arabic" pitchFamily="18" charset="-78"/>
              </a:rPr>
              <a:t> بحيث يؤثر في خطة المبيعات طويلة الأجل.</a:t>
            </a:r>
            <a:endParaRPr lang="fr-FR" sz="3500" dirty="0" smtClean="0">
              <a:latin typeface="Traditional Arabic" pitchFamily="18" charset="-78"/>
              <a:cs typeface="Traditional Arabic" pitchFamily="18" charset="-78"/>
            </a:endParaRPr>
          </a:p>
          <a:p>
            <a:pPr lvl="0" algn="r" rtl="1">
              <a:buNone/>
            </a:pPr>
            <a:r>
              <a:rPr lang="ar-DZ" sz="3500" dirty="0" smtClean="0">
                <a:latin typeface="Traditional Arabic" pitchFamily="18" charset="-78"/>
                <a:cs typeface="Traditional Arabic" pitchFamily="18" charset="-78"/>
              </a:rPr>
              <a:t>- المؤشرات </a:t>
            </a:r>
            <a:r>
              <a:rPr lang="ar-DZ" sz="3500" dirty="0" smtClean="0">
                <a:latin typeface="Traditional Arabic" pitchFamily="18" charset="-78"/>
                <a:cs typeface="Traditional Arabic" pitchFamily="18" charset="-78"/>
              </a:rPr>
              <a:t>الاقتصادية العامة منها مستوى الدخل والعمالة والاستهلاك ومعدل الاستثمار وتغيير </a:t>
            </a:r>
            <a:r>
              <a:rPr lang="ar-DZ" sz="3500" dirty="0" err="1" smtClean="0">
                <a:latin typeface="Traditional Arabic" pitchFamily="18" charset="-78"/>
                <a:cs typeface="Traditional Arabic" pitchFamily="18" charset="-78"/>
              </a:rPr>
              <a:t>الاذواق</a:t>
            </a:r>
            <a:r>
              <a:rPr lang="ar-DZ" sz="3500" dirty="0" smtClean="0">
                <a:latin typeface="Traditional Arabic" pitchFamily="18" charset="-78"/>
                <a:cs typeface="Traditional Arabic" pitchFamily="18" charset="-78"/>
              </a:rPr>
              <a:t>.</a:t>
            </a:r>
            <a:endParaRPr lang="fr-FR" sz="3500" dirty="0" smtClean="0">
              <a:latin typeface="Traditional Arabic" pitchFamily="18" charset="-78"/>
              <a:cs typeface="Traditional Arabic" pitchFamily="18" charset="-78"/>
            </a:endParaRPr>
          </a:p>
          <a:p>
            <a:pPr lvl="0" algn="r" rtl="1">
              <a:buNone/>
            </a:pPr>
            <a:r>
              <a:rPr lang="ar-DZ" sz="3500" dirty="0" smtClean="0">
                <a:latin typeface="Traditional Arabic" pitchFamily="18" charset="-78"/>
                <a:cs typeface="Traditional Arabic" pitchFamily="18" charset="-78"/>
              </a:rPr>
              <a:t>- المنافسة </a:t>
            </a:r>
            <a:r>
              <a:rPr lang="ar-DZ" sz="3500" dirty="0" smtClean="0">
                <a:latin typeface="Traditional Arabic" pitchFamily="18" charset="-78"/>
                <a:cs typeface="Traditional Arabic" pitchFamily="18" charset="-78"/>
              </a:rPr>
              <a:t>في السوق بين المنتجات المماثلة لمنتجات المؤسسة.</a:t>
            </a:r>
            <a:endParaRPr lang="fr-FR" sz="3500" dirty="0" smtClean="0">
              <a:latin typeface="Traditional Arabic" pitchFamily="18" charset="-78"/>
              <a:cs typeface="Traditional Arabic" pitchFamily="18" charset="-78"/>
            </a:endParaRPr>
          </a:p>
          <a:p>
            <a:pPr lvl="0" algn="r" rtl="1">
              <a:buNone/>
            </a:pPr>
            <a:r>
              <a:rPr lang="ar-DZ" sz="3500" dirty="0" smtClean="0">
                <a:latin typeface="Traditional Arabic" pitchFamily="18" charset="-78"/>
                <a:cs typeface="Traditional Arabic" pitchFamily="18" charset="-78"/>
              </a:rPr>
              <a:t>- دعم </a:t>
            </a:r>
            <a:r>
              <a:rPr lang="ar-DZ" sz="3500" dirty="0" smtClean="0">
                <a:latin typeface="Traditional Arabic" pitchFamily="18" charset="-78"/>
                <a:cs typeface="Traditional Arabic" pitchFamily="18" charset="-78"/>
              </a:rPr>
              <a:t>بعض المنتجات من طرف الدولة.</a:t>
            </a:r>
            <a:endParaRPr lang="fr-FR" sz="3500" dirty="0" smtClean="0">
              <a:latin typeface="Traditional Arabic" pitchFamily="18" charset="-78"/>
              <a:cs typeface="Traditional Arabic" pitchFamily="18" charset="-78"/>
            </a:endParaRPr>
          </a:p>
          <a:p>
            <a:pPr lvl="0" algn="r" rtl="1">
              <a:buNone/>
            </a:pPr>
            <a:r>
              <a:rPr lang="ar-DZ" sz="3500" dirty="0" smtClean="0">
                <a:latin typeface="Traditional Arabic" pitchFamily="18" charset="-78"/>
                <a:cs typeface="Traditional Arabic" pitchFamily="18" charset="-78"/>
              </a:rPr>
              <a:t>- التقلبات </a:t>
            </a:r>
            <a:r>
              <a:rPr lang="ar-DZ" sz="3500" dirty="0" smtClean="0">
                <a:latin typeface="Traditional Arabic" pitchFamily="18" charset="-78"/>
                <a:cs typeface="Traditional Arabic" pitchFamily="18" charset="-78"/>
              </a:rPr>
              <a:t>الموسمية والدورية للمبيعات.</a:t>
            </a:r>
            <a:endParaRPr lang="fr-FR" sz="3500" dirty="0" smtClean="0">
              <a:latin typeface="Traditional Arabic" pitchFamily="18" charset="-78"/>
              <a:cs typeface="Traditional Arabic" pitchFamily="18" charset="-78"/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lvl="0" rtl="1">
              <a:buFont typeface="Arial" pitchFamily="34" charset="0"/>
              <a:buChar char="•"/>
            </a:pPr>
            <a:r>
              <a:rPr lang="ar-DZ" sz="4000" b="1" dirty="0" smtClean="0">
                <a:latin typeface="Traditional Arabic" pitchFamily="18" charset="-78"/>
                <a:cs typeface="Traditional Arabic" pitchFamily="18" charset="-78"/>
              </a:rPr>
              <a:t> عوامل </a:t>
            </a:r>
            <a:r>
              <a:rPr lang="ar-DZ" sz="4000" b="1" dirty="0" smtClean="0">
                <a:latin typeface="Traditional Arabic" pitchFamily="18" charset="-78"/>
                <a:cs typeface="Traditional Arabic" pitchFamily="18" charset="-78"/>
              </a:rPr>
              <a:t>تتأثر </a:t>
            </a:r>
            <a:r>
              <a:rPr lang="ar-DZ" sz="4000" b="1" dirty="0" err="1" smtClean="0">
                <a:latin typeface="Traditional Arabic" pitchFamily="18" charset="-78"/>
                <a:cs typeface="Traditional Arabic" pitchFamily="18" charset="-78"/>
              </a:rPr>
              <a:t>بها</a:t>
            </a:r>
            <a:r>
              <a:rPr lang="ar-DZ" sz="4000" b="1" dirty="0" smtClean="0">
                <a:latin typeface="Traditional Arabic" pitchFamily="18" charset="-78"/>
                <a:cs typeface="Traditional Arabic" pitchFamily="18" charset="-78"/>
              </a:rPr>
              <a:t> عملية تحديد </a:t>
            </a:r>
            <a:r>
              <a:rPr lang="ar-DZ" sz="4000" b="1" dirty="0" err="1" smtClean="0">
                <a:latin typeface="Traditional Arabic" pitchFamily="18" charset="-78"/>
                <a:cs typeface="Traditional Arabic" pitchFamily="18" charset="-78"/>
              </a:rPr>
              <a:t>الاسعار</a:t>
            </a:r>
            <a:r>
              <a:rPr lang="ar-DZ" sz="4000" b="1" dirty="0" smtClean="0">
                <a:latin typeface="Traditional Arabic" pitchFamily="18" charset="-78"/>
                <a:cs typeface="Traditional Arabic" pitchFamily="18" charset="-78"/>
              </a:rPr>
              <a:t>:</a:t>
            </a:r>
            <a:r>
              <a:rPr lang="ar-DZ" sz="4000" dirty="0" smtClean="0">
                <a:latin typeface="Traditional Arabic" pitchFamily="18" charset="-78"/>
                <a:cs typeface="Traditional Arabic" pitchFamily="18" charset="-78"/>
              </a:rPr>
              <a:t> وتتمثل </a:t>
            </a:r>
            <a:r>
              <a:rPr lang="ar-DZ" sz="4000" dirty="0" smtClean="0">
                <a:latin typeface="Traditional Arabic" pitchFamily="18" charset="-78"/>
                <a:cs typeface="Traditional Arabic" pitchFamily="18" charset="-78"/>
              </a:rPr>
              <a:t>في</a:t>
            </a:r>
            <a:r>
              <a:rPr lang="fr-FR" sz="4000" dirty="0" smtClean="0">
                <a:latin typeface="Traditional Arabic" pitchFamily="18" charset="-78"/>
                <a:cs typeface="Traditional Arabic" pitchFamily="18" charset="-78"/>
              </a:rPr>
              <a:t/>
            </a:r>
            <a:br>
              <a:rPr lang="fr-FR" sz="4000" dirty="0" smtClean="0">
                <a:latin typeface="Traditional Arabic" pitchFamily="18" charset="-78"/>
                <a:cs typeface="Traditional Arabic" pitchFamily="18" charset="-78"/>
              </a:rPr>
            </a:br>
            <a:endParaRPr lang="fr-FR" sz="4000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lvl="0" algn="r" rtl="1"/>
            <a:r>
              <a:rPr lang="ar-DZ" sz="4000" dirty="0" smtClean="0">
                <a:latin typeface="Traditional Arabic" pitchFamily="18" charset="-78"/>
                <a:cs typeface="Traditional Arabic" pitchFamily="18" charset="-78"/>
              </a:rPr>
              <a:t>العرض والطلب.</a:t>
            </a:r>
            <a:endParaRPr lang="fr-FR" sz="4000" dirty="0" smtClean="0">
              <a:latin typeface="Traditional Arabic" pitchFamily="18" charset="-78"/>
              <a:cs typeface="Traditional Arabic" pitchFamily="18" charset="-78"/>
            </a:endParaRPr>
          </a:p>
          <a:p>
            <a:pPr lvl="0" algn="r" rtl="1"/>
            <a:r>
              <a:rPr lang="ar-DZ" sz="4000" dirty="0" smtClean="0">
                <a:latin typeface="Traditional Arabic" pitchFamily="18" charset="-78"/>
                <a:cs typeface="Traditional Arabic" pitchFamily="18" charset="-78"/>
              </a:rPr>
              <a:t> المنافسة في السوق وشدتها.</a:t>
            </a:r>
            <a:endParaRPr lang="fr-FR" sz="4000" dirty="0" smtClean="0">
              <a:latin typeface="Traditional Arabic" pitchFamily="18" charset="-78"/>
              <a:cs typeface="Traditional Arabic" pitchFamily="18" charset="-78"/>
            </a:endParaRPr>
          </a:p>
          <a:p>
            <a:pPr lvl="0" algn="r" rtl="1"/>
            <a:r>
              <a:rPr lang="ar-DZ" sz="4000" dirty="0" smtClean="0">
                <a:latin typeface="Traditional Arabic" pitchFamily="18" charset="-78"/>
                <a:cs typeface="Traditional Arabic" pitchFamily="18" charset="-78"/>
              </a:rPr>
              <a:t> توفر السع البديلة.</a:t>
            </a:r>
            <a:endParaRPr lang="fr-FR" sz="4000" dirty="0" smtClean="0">
              <a:latin typeface="Traditional Arabic" pitchFamily="18" charset="-78"/>
              <a:cs typeface="Traditional Arabic" pitchFamily="18" charset="-78"/>
            </a:endParaRPr>
          </a:p>
          <a:p>
            <a:pPr lvl="0" algn="r" rtl="1"/>
            <a:r>
              <a:rPr lang="ar-DZ" sz="4000" dirty="0" smtClean="0">
                <a:latin typeface="Traditional Arabic" pitchFamily="18" charset="-78"/>
                <a:cs typeface="Traditional Arabic" pitchFamily="18" charset="-78"/>
              </a:rPr>
              <a:t>هيمنة المؤسسة في السوق.</a:t>
            </a:r>
            <a:endParaRPr lang="fr-FR" sz="4000" dirty="0" smtClean="0">
              <a:latin typeface="Traditional Arabic" pitchFamily="18" charset="-78"/>
              <a:cs typeface="Traditional Arabic" pitchFamily="18" charset="-78"/>
            </a:endParaRPr>
          </a:p>
          <a:p>
            <a:pPr lvl="0" algn="r" rtl="1"/>
            <a:r>
              <a:rPr lang="ar-DZ" sz="4000" dirty="0" smtClean="0">
                <a:latin typeface="Traditional Arabic" pitchFamily="18" charset="-78"/>
                <a:cs typeface="Traditional Arabic" pitchFamily="18" charset="-78"/>
              </a:rPr>
              <a:t>تكلفة المنتجات المنتجة والمباعة.</a:t>
            </a:r>
            <a:endParaRPr lang="fr-FR" sz="4000" dirty="0" smtClean="0">
              <a:latin typeface="Traditional Arabic" pitchFamily="18" charset="-78"/>
              <a:cs typeface="Traditional Arabic" pitchFamily="18" charset="-78"/>
            </a:endParaRPr>
          </a:p>
          <a:p>
            <a:pPr lvl="0" algn="r" rtl="1"/>
            <a:r>
              <a:rPr lang="ar-DZ" sz="4000" dirty="0" smtClean="0">
                <a:latin typeface="Traditional Arabic" pitchFamily="18" charset="-78"/>
                <a:cs typeface="Traditional Arabic" pitchFamily="18" charset="-78"/>
              </a:rPr>
              <a:t>هامش الربح المرغوب تحقيقه.</a:t>
            </a:r>
            <a:endParaRPr lang="fr-FR" sz="4000" dirty="0" smtClean="0">
              <a:latin typeface="Traditional Arabic" pitchFamily="18" charset="-78"/>
              <a:cs typeface="Traditional Arabic" pitchFamily="18" charset="-78"/>
            </a:endParaRPr>
          </a:p>
          <a:p>
            <a:pPr lvl="0" algn="r" rtl="1"/>
            <a:r>
              <a:rPr lang="ar-DZ" sz="4000" dirty="0" smtClean="0">
                <a:latin typeface="Traditional Arabic" pitchFamily="18" charset="-78"/>
                <a:cs typeface="Traditional Arabic" pitchFamily="18" charset="-78"/>
              </a:rPr>
              <a:t>مقدار الدخل والقوة الشرائية للزبائن.</a:t>
            </a:r>
            <a:endParaRPr lang="fr-FR" sz="4000" dirty="0" smtClean="0">
              <a:latin typeface="Traditional Arabic" pitchFamily="18" charset="-78"/>
              <a:cs typeface="Traditional Arabic" pitchFamily="18" charset="-78"/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ar-DZ" sz="6600" b="1" dirty="0" smtClean="0">
                <a:latin typeface="Traditional Arabic" pitchFamily="18" charset="-78"/>
                <a:cs typeface="Traditional Arabic" pitchFamily="18" charset="-78"/>
              </a:rPr>
              <a:t>ثالثا: </a:t>
            </a:r>
            <a:r>
              <a:rPr lang="ar-DZ" sz="6600" b="1" dirty="0" smtClean="0">
                <a:latin typeface="Traditional Arabic" pitchFamily="18" charset="-78"/>
                <a:cs typeface="Traditional Arabic" pitchFamily="18" charset="-78"/>
              </a:rPr>
              <a:t>مفهوم تقدير المبيعات</a:t>
            </a:r>
            <a:endParaRPr lang="fr-FR" sz="6600" b="1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600200"/>
            <a:ext cx="8892480" cy="4972072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just" rtl="1">
              <a:buNone/>
            </a:pPr>
            <a:r>
              <a:rPr lang="ar-DZ" sz="4800" dirty="0" smtClean="0">
                <a:latin typeface="Traditional Arabic" pitchFamily="18" charset="-78"/>
                <a:cs typeface="Traditional Arabic" pitchFamily="18" charset="-78"/>
              </a:rPr>
              <a:t>  </a:t>
            </a:r>
            <a:r>
              <a:rPr lang="ar-DZ" sz="4800" dirty="0" err="1" smtClean="0">
                <a:latin typeface="Traditional Arabic" pitchFamily="18" charset="-78"/>
                <a:cs typeface="Traditional Arabic" pitchFamily="18" charset="-78"/>
              </a:rPr>
              <a:t>ان</a:t>
            </a:r>
            <a:r>
              <a:rPr lang="ar-DZ" sz="4800" dirty="0" smtClean="0"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DZ" sz="4800" dirty="0" smtClean="0">
                <a:latin typeface="Traditional Arabic" pitchFamily="18" charset="-78"/>
                <a:cs typeface="Traditional Arabic" pitchFamily="18" charset="-78"/>
              </a:rPr>
              <a:t>نجاح الموازنة التقديرية للمبيعات </a:t>
            </a:r>
            <a:r>
              <a:rPr lang="ar-DZ" sz="4800" dirty="0" err="1" smtClean="0">
                <a:latin typeface="Traditional Arabic" pitchFamily="18" charset="-78"/>
                <a:cs typeface="Traditional Arabic" pitchFamily="18" charset="-78"/>
              </a:rPr>
              <a:t>يتوفق</a:t>
            </a:r>
            <a:r>
              <a:rPr lang="ar-DZ" sz="4800" dirty="0" smtClean="0">
                <a:latin typeface="Traditional Arabic" pitchFamily="18" charset="-78"/>
                <a:cs typeface="Traditional Arabic" pitchFamily="18" charset="-78"/>
              </a:rPr>
              <a:t> عن مدى دقة تنبؤ وتقدير المبيعات </a:t>
            </a:r>
            <a:r>
              <a:rPr lang="ar-DZ" sz="4800" dirty="0" smtClean="0">
                <a:latin typeface="Traditional Arabic" pitchFamily="18" charset="-78"/>
                <a:cs typeface="Traditional Arabic" pitchFamily="18" charset="-78"/>
              </a:rPr>
              <a:t>المستقبلية.</a:t>
            </a:r>
          </a:p>
          <a:p>
            <a:pPr algn="just" rtl="1">
              <a:buNone/>
            </a:pPr>
            <a:r>
              <a:rPr lang="ar-DZ" sz="4800" dirty="0" smtClean="0"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DZ" sz="4800" dirty="0" smtClean="0">
                <a:latin typeface="Traditional Arabic" pitchFamily="18" charset="-78"/>
                <a:cs typeface="Traditional Arabic" pitchFamily="18" charset="-78"/>
              </a:rPr>
              <a:t>ولهذا يجب تعريف تقدير المبيعات الذي يعرف </a:t>
            </a:r>
            <a:r>
              <a:rPr lang="ar-DZ" sz="4800" dirty="0" smtClean="0">
                <a:latin typeface="Traditional Arabic" pitchFamily="18" charset="-78"/>
                <a:cs typeface="Traditional Arabic" pitchFamily="18" charset="-78"/>
              </a:rPr>
              <a:t>بأنه:</a:t>
            </a:r>
            <a:endParaRPr lang="ar-DZ" sz="4800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just" rtl="1">
              <a:buNone/>
            </a:pPr>
            <a:r>
              <a:rPr lang="ar-DZ" sz="4800" b="1" dirty="0" smtClean="0">
                <a:latin typeface="Traditional Arabic" pitchFamily="18" charset="-78"/>
                <a:cs typeface="Traditional Arabic" pitchFamily="18" charset="-78"/>
              </a:rPr>
              <a:t>  "</a:t>
            </a:r>
            <a:r>
              <a:rPr lang="ar-DZ" sz="4800" b="1" dirty="0" smtClean="0">
                <a:latin typeface="Traditional Arabic" pitchFamily="18" charset="-78"/>
                <a:cs typeface="Traditional Arabic" pitchFamily="18" charset="-78"/>
              </a:rPr>
              <a:t>التوقع المسبق بالمبيعات كميا </a:t>
            </a:r>
            <a:r>
              <a:rPr lang="ar-DZ" sz="4800" b="1" dirty="0" err="1" smtClean="0">
                <a:latin typeface="Traditional Arabic" pitchFamily="18" charset="-78"/>
                <a:cs typeface="Traditional Arabic" pitchFamily="18" charset="-78"/>
              </a:rPr>
              <a:t>وقيميا</a:t>
            </a:r>
            <a:r>
              <a:rPr lang="ar-DZ" sz="4800" b="1" dirty="0" smtClean="0">
                <a:latin typeface="Traditional Arabic" pitchFamily="18" charset="-78"/>
                <a:cs typeface="Traditional Arabic" pitchFamily="18" charset="-78"/>
              </a:rPr>
              <a:t>، مع الأخذ بعين الاعتبار </a:t>
            </a:r>
            <a:r>
              <a:rPr lang="ar-DZ" sz="4800" b="1" dirty="0" err="1" smtClean="0">
                <a:latin typeface="Traditional Arabic" pitchFamily="18" charset="-78"/>
                <a:cs typeface="Traditional Arabic" pitchFamily="18" charset="-78"/>
              </a:rPr>
              <a:t>القيوذ</a:t>
            </a:r>
            <a:r>
              <a:rPr lang="ar-DZ" sz="4800" b="1" dirty="0" smtClean="0">
                <a:latin typeface="Traditional Arabic" pitchFamily="18" charset="-78"/>
                <a:cs typeface="Traditional Arabic" pitchFamily="18" charset="-78"/>
              </a:rPr>
              <a:t> التي تتعرض لها المؤسسة وكيفية مواجهتها."</a:t>
            </a:r>
            <a:endParaRPr lang="fr-FR" sz="48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ctr" rtl="1">
              <a:buNone/>
            </a:pPr>
            <a:endParaRPr lang="ar-DZ" sz="5400" dirty="0" smtClean="0">
              <a:latin typeface="Traditional Arabic" pitchFamily="18" charset="-78"/>
              <a:cs typeface="Traditional Arabic" pitchFamily="18" charset="-7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588</TotalTime>
  <Words>531</Words>
  <Application>Microsoft Office PowerPoint</Application>
  <PresentationFormat>Affichage à l'écran (4:3)</PresentationFormat>
  <Paragraphs>58</Paragraphs>
  <Slides>11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Thème Office</vt:lpstr>
      <vt:lpstr>محاضرات الموازنة التقديرية</vt:lpstr>
      <vt:lpstr>المحور 03 الموازنة التقديرية للمبيعات</vt:lpstr>
      <vt:lpstr> أولا: تعريف الموازنة التقديرية للمبيعات</vt:lpstr>
      <vt:lpstr>Diapositive 4</vt:lpstr>
      <vt:lpstr>يتمثل الهدف من إعداد الموازنة التقديرية للمبيعات في:</vt:lpstr>
      <vt:lpstr> ثانيا: إعداد الموازنة التقديرية للمبيعات</vt:lpstr>
      <vt:lpstr> العوامل التي تؤثر على حجم المبيعات وكذا على عملية تحديد الأسعار ويمكن تلخيصها في النقاط التالية:  </vt:lpstr>
      <vt:lpstr> عوامل تتأثر بها عملية تحديد الاسعار: وتتمثل في </vt:lpstr>
      <vt:lpstr>ثالثا: مفهوم تقدير المبيعات</vt:lpstr>
      <vt:lpstr>ولتقدير (التنبؤ) بالمبيعات بشكل صحيح يجب القيام بــــ:</vt:lpstr>
      <vt:lpstr>ويتم تحديد تنبؤات (تقديرات) المبيعات اعتمادا على: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محاضرات محاسبة خاصة</dc:title>
  <dc:creator>DAMAS</dc:creator>
  <cp:lastModifiedBy>tst</cp:lastModifiedBy>
  <cp:revision>61</cp:revision>
  <dcterms:created xsi:type="dcterms:W3CDTF">2020-03-17T17:33:39Z</dcterms:created>
  <dcterms:modified xsi:type="dcterms:W3CDTF">2021-10-23T18:41:31Z</dcterms:modified>
</cp:coreProperties>
</file>