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2FB1C4-31F7-473B-8565-E17354A42EFA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104BB9-7250-43CF-B183-1CF05E3E408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89701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1C4-31F7-473B-8565-E17354A42EFA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4BB9-7250-43CF-B183-1CF05E3E40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2935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1C4-31F7-473B-8565-E17354A42EFA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4BB9-7250-43CF-B183-1CF05E3E40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99988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1C4-31F7-473B-8565-E17354A42EFA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4BB9-7250-43CF-B183-1CF05E3E408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78744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1C4-31F7-473B-8565-E17354A42EFA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4BB9-7250-43CF-B183-1CF05E3E40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00417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1C4-31F7-473B-8565-E17354A42EFA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4BB9-7250-43CF-B183-1CF05E3E40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00010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1C4-31F7-473B-8565-E17354A42EFA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4BB9-7250-43CF-B183-1CF05E3E40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68953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1C4-31F7-473B-8565-E17354A42EFA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4BB9-7250-43CF-B183-1CF05E3E40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87635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1C4-31F7-473B-8565-E17354A42EFA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4BB9-7250-43CF-B183-1CF05E3E40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1229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1C4-31F7-473B-8565-E17354A42EFA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4BB9-7250-43CF-B183-1CF05E3E40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6781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1C4-31F7-473B-8565-E17354A42EFA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4BB9-7250-43CF-B183-1CF05E3E40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4232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1C4-31F7-473B-8565-E17354A42EFA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4BB9-7250-43CF-B183-1CF05E3E40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1029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1C4-31F7-473B-8565-E17354A42EFA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4BB9-7250-43CF-B183-1CF05E3E40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9190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1C4-31F7-473B-8565-E17354A42EFA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4BB9-7250-43CF-B183-1CF05E3E40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6261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1C4-31F7-473B-8565-E17354A42EFA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4BB9-7250-43CF-B183-1CF05E3E40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4929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1C4-31F7-473B-8565-E17354A42EFA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4BB9-7250-43CF-B183-1CF05E3E40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3313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1C4-31F7-473B-8565-E17354A42EFA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4BB9-7250-43CF-B183-1CF05E3E40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8226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2FB1C4-31F7-473B-8565-E17354A42EFA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04BB9-7250-43CF-B183-1CF05E3E40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8031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75556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9063318" y="4368062"/>
            <a:ext cx="2192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2400" dirty="0" smtClean="0">
                <a:latin typeface="Aharoni" panose="02010803020104030203" pitchFamily="2" charset="-79"/>
                <a:cs typeface="Andalus" panose="02020603050405020304" pitchFamily="18" charset="-78"/>
              </a:rPr>
              <a:t>من اعداد الطلبة :</a:t>
            </a:r>
          </a:p>
          <a:p>
            <a:r>
              <a:rPr lang="ar-D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خمخام ريمة     </a:t>
            </a:r>
          </a:p>
          <a:p>
            <a:r>
              <a:rPr lang="ar-D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دنيا </a:t>
            </a:r>
            <a:r>
              <a:rPr lang="ar-D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بوصلاحي</a:t>
            </a:r>
            <a:r>
              <a:rPr lang="ar-D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31858" y="1501606"/>
            <a:ext cx="606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3600" dirty="0" smtClean="0">
                <a:solidFill>
                  <a:schemeClr val="accent1"/>
                </a:solidFill>
                <a:latin typeface="+mj-lt"/>
              </a:rPr>
              <a:t>بحث حول المحاسب العمومي </a:t>
            </a:r>
            <a:endParaRPr lang="fr-FR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83941" y="5243428"/>
            <a:ext cx="11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2400" dirty="0" smtClean="0"/>
              <a:t>الفوج</a:t>
            </a:r>
            <a:r>
              <a:rPr lang="ar-DZ" dirty="0" smtClean="0"/>
              <a:t> : 01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782457" y="4506561"/>
            <a:ext cx="2923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2400" dirty="0" smtClean="0"/>
              <a:t>من اشراف الدكتور : </a:t>
            </a:r>
            <a:endParaRPr lang="ar-DZ" sz="2400" dirty="0"/>
          </a:p>
          <a:p>
            <a:r>
              <a:rPr lang="ar-DZ" sz="2400" dirty="0" smtClean="0"/>
              <a:t>رايس مبروك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9177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33565" y="766481"/>
            <a:ext cx="3953435" cy="1640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-العمل على مسك ومتابعة جميع الدفاتر المحاسبية الخاصة بالمؤسسة والمتعلقة بتحصيل الإيرادات , ومتابعة أوجه النفقات المالية وكذلك متابعة نسبة المديونية التي تتحملها الدولة 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Bouton d'action : Fin 5">
            <a:hlinkClick r:id="" action="ppaction://hlinkshowjump?jump=lastslide" highlightClick="1"/>
          </p:cNvPr>
          <p:cNvSpPr/>
          <p:nvPr/>
        </p:nvSpPr>
        <p:spPr>
          <a:xfrm>
            <a:off x="6158753" y="6656294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Délai 6"/>
          <p:cNvSpPr/>
          <p:nvPr/>
        </p:nvSpPr>
        <p:spPr>
          <a:xfrm>
            <a:off x="10287000" y="766481"/>
            <a:ext cx="1452282" cy="1640543"/>
          </a:xfrm>
          <a:prstGeom prst="flowChartDela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01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089210" y="766481"/>
            <a:ext cx="4047566" cy="1640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-السعي الى تحسين وموازنة ميزان المدفوعات ,والعمل على عدم تحمل المديونية او التقليل منها </a:t>
            </a:r>
            <a:endParaRPr lang="fr-FR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Organigramme : Délai 8"/>
          <p:cNvSpPr/>
          <p:nvPr/>
        </p:nvSpPr>
        <p:spPr>
          <a:xfrm flipH="1">
            <a:off x="0" y="766481"/>
            <a:ext cx="1089210" cy="1640543"/>
          </a:xfrm>
          <a:prstGeom prst="flowChartDelay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02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089210" y="3509680"/>
            <a:ext cx="4047566" cy="14926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-يقوم المحاسب العمومي بتشريع ومنح الاذن لأفراد المعنيين بصرف النفقات المالية, والتأكد من ان هذه النفقات كانت في مكانها الصحيح .           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333565" y="3523126"/>
            <a:ext cx="3953435" cy="14791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-تحصيل الضرائب ومراقبة جميع الافراد المتغيبون عن دفع الضرائب , ومعاقبة كل شخص لم يقم بالدفع ومحاسبته .                                   </a:t>
            </a:r>
            <a:endParaRPr lang="fr-FR" dirty="0"/>
          </a:p>
        </p:txBody>
      </p:sp>
      <p:sp>
        <p:nvSpPr>
          <p:cNvPr id="12" name="Organigramme : Délai 11"/>
          <p:cNvSpPr/>
          <p:nvPr/>
        </p:nvSpPr>
        <p:spPr>
          <a:xfrm flipH="1">
            <a:off x="0" y="3509681"/>
            <a:ext cx="1089210" cy="1479176"/>
          </a:xfrm>
          <a:prstGeom prst="flowChartDelay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04</a:t>
            </a:r>
            <a:endParaRPr lang="fr-FR" dirty="0"/>
          </a:p>
        </p:txBody>
      </p:sp>
      <p:sp>
        <p:nvSpPr>
          <p:cNvPr id="13" name="Organigramme : Délai 12"/>
          <p:cNvSpPr/>
          <p:nvPr/>
        </p:nvSpPr>
        <p:spPr>
          <a:xfrm>
            <a:off x="10287000" y="3509680"/>
            <a:ext cx="1452282" cy="1479177"/>
          </a:xfrm>
          <a:prstGeom prst="flowChartDelay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03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4881283" y="1411941"/>
            <a:ext cx="1721223" cy="278354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dirty="0" smtClean="0"/>
              <a:t>مهام المحاسب العمومي :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5591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9929" y="685800"/>
            <a:ext cx="10302753" cy="4087906"/>
          </a:xfrm>
        </p:spPr>
        <p:txBody>
          <a:bodyPr>
            <a:normAutofit/>
          </a:bodyPr>
          <a:lstStyle/>
          <a:p>
            <a:r>
              <a:rPr lang="ar-DZ" sz="2800" dirty="0" smtClean="0">
                <a:solidFill>
                  <a:schemeClr val="tx1"/>
                </a:solidFill>
              </a:rPr>
              <a:t>الخاتمة</a:t>
            </a:r>
            <a:r>
              <a:rPr lang="ar-DZ" sz="2400" dirty="0" smtClean="0">
                <a:solidFill>
                  <a:schemeClr val="tx1"/>
                </a:solidFill>
              </a:rPr>
              <a:t> :                                                                                                             </a:t>
            </a:r>
            <a:br>
              <a:rPr lang="ar-DZ" sz="2400" dirty="0" smtClean="0">
                <a:solidFill>
                  <a:schemeClr val="tx1"/>
                </a:solidFill>
              </a:rPr>
            </a:br>
            <a:r>
              <a:rPr lang="ar-DZ" sz="2400" dirty="0" smtClean="0">
                <a:solidFill>
                  <a:schemeClr val="tx1"/>
                </a:solidFill>
              </a:rPr>
              <a:t> ان المحاسبون العموميين يمارسون صلاحيات اصلية , حيث ان دورهم في تنفيذ الميزانيات ومختلف العمليات المالية يعد أساس وظائفهم .                                                              </a:t>
            </a:r>
            <a:br>
              <a:rPr lang="ar-DZ" sz="2400" dirty="0" smtClean="0">
                <a:solidFill>
                  <a:schemeClr val="tx1"/>
                </a:solidFill>
              </a:rPr>
            </a:br>
            <a:r>
              <a:rPr lang="ar-DZ" sz="2400" dirty="0">
                <a:solidFill>
                  <a:schemeClr val="tx1"/>
                </a:solidFill>
              </a:rPr>
              <a:t/>
            </a:r>
            <a:br>
              <a:rPr lang="ar-DZ" sz="2400" dirty="0">
                <a:solidFill>
                  <a:schemeClr val="tx1"/>
                </a:solidFill>
              </a:rPr>
            </a:br>
            <a:r>
              <a:rPr lang="ar-DZ" sz="2400" dirty="0" smtClean="0">
                <a:solidFill>
                  <a:schemeClr val="tx1"/>
                </a:solidFill>
              </a:rPr>
              <a:t>               </a:t>
            </a:r>
            <a:br>
              <a:rPr lang="ar-DZ" sz="2400" dirty="0" smtClean="0">
                <a:solidFill>
                  <a:schemeClr val="tx1"/>
                </a:solidFill>
              </a:rPr>
            </a:br>
            <a:r>
              <a:rPr lang="ar-DZ" sz="2400" dirty="0">
                <a:solidFill>
                  <a:schemeClr val="tx1"/>
                </a:solidFill>
              </a:rPr>
              <a:t/>
            </a:r>
            <a:br>
              <a:rPr lang="ar-DZ" sz="2400" dirty="0">
                <a:solidFill>
                  <a:schemeClr val="tx1"/>
                </a:solidFill>
              </a:rPr>
            </a:br>
            <a:r>
              <a:rPr lang="ar-DZ" sz="2400" dirty="0" smtClean="0">
                <a:solidFill>
                  <a:schemeClr val="tx1"/>
                </a:solidFill>
              </a:rPr>
              <a:t/>
            </a:r>
            <a:br>
              <a:rPr lang="ar-DZ" sz="2400" dirty="0" smtClean="0">
                <a:solidFill>
                  <a:schemeClr val="tx1"/>
                </a:solidFill>
              </a:rPr>
            </a:br>
            <a:r>
              <a:rPr lang="ar-DZ" sz="2400" dirty="0">
                <a:solidFill>
                  <a:schemeClr val="tx1"/>
                </a:solidFill>
              </a:rPr>
              <a:t/>
            </a:r>
            <a:br>
              <a:rPr lang="ar-DZ" sz="2400" dirty="0">
                <a:solidFill>
                  <a:schemeClr val="tx1"/>
                </a:solidFill>
              </a:rPr>
            </a:br>
            <a:r>
              <a:rPr lang="ar-DZ" sz="2400" dirty="0" smtClean="0">
                <a:solidFill>
                  <a:schemeClr val="tx1"/>
                </a:solidFill>
              </a:rPr>
              <a:t/>
            </a:r>
            <a:br>
              <a:rPr lang="ar-DZ" sz="2400" dirty="0" smtClean="0">
                <a:solidFill>
                  <a:schemeClr val="tx1"/>
                </a:solidFill>
              </a:rPr>
            </a:br>
            <a:r>
              <a:rPr lang="ar-DZ" sz="2400" dirty="0">
                <a:solidFill>
                  <a:schemeClr val="tx1"/>
                </a:solidFill>
              </a:rPr>
              <a:t> </a:t>
            </a:r>
            <a:r>
              <a:rPr lang="ar-DZ" sz="2400" dirty="0" smtClean="0">
                <a:solidFill>
                  <a:schemeClr val="tx1"/>
                </a:solidFill>
              </a:rPr>
              <a:t>                            شكرا لحسن الاصغاء 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378824" y="7476565"/>
            <a:ext cx="5701682" cy="510988"/>
          </a:xfrm>
        </p:spPr>
        <p:txBody>
          <a:bodyPr/>
          <a:lstStyle/>
          <a:p>
            <a:endParaRPr lang="fr-FR"/>
          </a:p>
        </p:txBody>
      </p:sp>
      <p:sp>
        <p:nvSpPr>
          <p:cNvPr id="4" name="Émoticône 3"/>
          <p:cNvSpPr/>
          <p:nvPr/>
        </p:nvSpPr>
        <p:spPr>
          <a:xfrm>
            <a:off x="779929" y="2299447"/>
            <a:ext cx="2245659" cy="1290918"/>
          </a:xfrm>
          <a:prstGeom prst="smileyFac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48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094" y="685800"/>
            <a:ext cx="10598589" cy="1196788"/>
          </a:xfrm>
        </p:spPr>
        <p:txBody>
          <a:bodyPr>
            <a:normAutofit/>
          </a:bodyPr>
          <a:lstStyle/>
          <a:p>
            <a:r>
              <a:rPr lang="ar-DZ" sz="3600" dirty="0" smtClean="0">
                <a:solidFill>
                  <a:schemeClr val="tx1"/>
                </a:solidFill>
              </a:rPr>
              <a:t>المقدمة</a:t>
            </a:r>
            <a:r>
              <a:rPr lang="ar-DZ" sz="2400" dirty="0" smtClean="0">
                <a:solidFill>
                  <a:schemeClr val="tx1"/>
                </a:solidFill>
              </a:rPr>
              <a:t>:                                                                                                                     </a:t>
            </a:r>
            <a:br>
              <a:rPr lang="ar-DZ" sz="2400" dirty="0" smtClean="0">
                <a:solidFill>
                  <a:schemeClr val="tx1"/>
                </a:solidFill>
              </a:rPr>
            </a:b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3482788" y="7799293"/>
            <a:ext cx="7597718" cy="37651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21976" y="1385047"/>
            <a:ext cx="103273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2400" dirty="0" smtClean="0"/>
              <a:t>يكتسي المحاسب العمومي دورا مهما في عملية مراقبة وتنفيذ الميزانية , اذ ان له صفة المراقب للنفقات العمومية والمنفذ لها في ذات الوقت , وبهذا فالمحاسب العمومي يراقب مشروعية التحصيل للايرادات او الدفع للنفقات التي تعد كمرحلة رابعة من مراحل تنفيذ النفقة , وهذا بخلاف رقابة الآمر بالصرف التي هي رقابة ملائمة , الامر الذي يجعل مهامه ذات قيمة واهمية بالغة ,باعتبارها تمثل المرحلة الأخيرة من مراحل تنفيذ النفقات.                                                                                                         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19991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730" y="7902632"/>
            <a:ext cx="10396882" cy="115420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586754" y="7718612"/>
            <a:ext cx="9856824" cy="1840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Flèche vers le bas 3"/>
          <p:cNvSpPr/>
          <p:nvPr/>
        </p:nvSpPr>
        <p:spPr>
          <a:xfrm>
            <a:off x="5096434" y="0"/>
            <a:ext cx="2043953" cy="134470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400" dirty="0" smtClean="0"/>
              <a:t>خطة البحث:</a:t>
            </a:r>
            <a:endParaRPr lang="fr-FR" sz="2400" dirty="0"/>
          </a:p>
        </p:txBody>
      </p:sp>
      <p:sp>
        <p:nvSpPr>
          <p:cNvPr id="5" name="Flèche gauche 4"/>
          <p:cNvSpPr/>
          <p:nvPr/>
        </p:nvSpPr>
        <p:spPr>
          <a:xfrm>
            <a:off x="2628584" y="802220"/>
            <a:ext cx="9023605" cy="2662517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ysClr val="windowText" lastClr="000000"/>
                </a:solidFill>
              </a:rPr>
              <a:t>المبحث الأول : ماهية المحاسب العمومي </a:t>
            </a:r>
          </a:p>
          <a:p>
            <a:pPr algn="ctr"/>
            <a:r>
              <a:rPr lang="ar-DZ" dirty="0" smtClean="0">
                <a:solidFill>
                  <a:sysClr val="windowText" lastClr="000000"/>
                </a:solidFill>
              </a:rPr>
              <a:t>المطلب 01:تعريف المحاسب العمومي </a:t>
            </a:r>
          </a:p>
          <a:p>
            <a:pPr algn="ctr"/>
            <a:r>
              <a:rPr lang="ar-DZ" dirty="0" smtClean="0">
                <a:solidFill>
                  <a:sysClr val="windowText" lastClr="000000"/>
                </a:solidFill>
              </a:rPr>
              <a:t>المطلب 02: أنواع المحاسب العمومي 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-1" y="3267635"/>
            <a:ext cx="9628095" cy="2366683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المبحث الثاني : مسؤولية ومهام المحاسب العمومي </a:t>
            </a:r>
          </a:p>
          <a:p>
            <a:pPr algn="ctr"/>
            <a:r>
              <a:rPr lang="ar-DZ" dirty="0" smtClean="0">
                <a:solidFill>
                  <a:schemeClr val="tx1"/>
                </a:solidFill>
              </a:rPr>
              <a:t>المطلب 01: مسؤولية المحاسب العمومي       </a:t>
            </a:r>
          </a:p>
          <a:p>
            <a:pPr algn="ctr"/>
            <a:r>
              <a:rPr lang="ar-DZ" dirty="0" smtClean="0">
                <a:solidFill>
                  <a:schemeClr val="tx1"/>
                </a:solidFill>
              </a:rPr>
              <a:t>المطلب 02: مهامه                                 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1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an vers le bas 3"/>
          <p:cNvSpPr/>
          <p:nvPr/>
        </p:nvSpPr>
        <p:spPr>
          <a:xfrm>
            <a:off x="2393576" y="147917"/>
            <a:ext cx="7194177" cy="1567389"/>
          </a:xfrm>
          <a:prstGeom prst="ribbon">
            <a:avLst>
              <a:gd name="adj1" fmla="val 33333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المطلب 01: تعريف المحاسب العمومي: </a:t>
            </a:r>
            <a:endParaRPr lang="fr-FR" sz="20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Organigramme : Préparation 4"/>
          <p:cNvSpPr/>
          <p:nvPr/>
        </p:nvSpPr>
        <p:spPr>
          <a:xfrm>
            <a:off x="4612341" y="2783540"/>
            <a:ext cx="6763871" cy="2783541"/>
          </a:xfrm>
          <a:prstGeom prst="flowChartPrepa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400" dirty="0" smtClean="0"/>
              <a:t>المحاسب العمومي هو كل موظف او عون له الصفة القانونية لممارسة عملية الإيرادات والنفقات وحيازة الأموال والأوراق المالية باسم الدولة او الجماعات المحلية او الهيئات العمومية.                       </a:t>
            </a:r>
            <a:endParaRPr lang="fr-FR" sz="2400" dirty="0"/>
          </a:p>
        </p:txBody>
      </p:sp>
      <p:sp>
        <p:nvSpPr>
          <p:cNvPr id="6" name="Organigramme : Données stockées 5"/>
          <p:cNvSpPr/>
          <p:nvPr/>
        </p:nvSpPr>
        <p:spPr>
          <a:xfrm>
            <a:off x="5983942" y="2157446"/>
            <a:ext cx="4585446" cy="612648"/>
          </a:xfrm>
          <a:prstGeom prst="flowChartOnlineStorag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01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070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an vers le bas 7"/>
          <p:cNvSpPr/>
          <p:nvPr/>
        </p:nvSpPr>
        <p:spPr>
          <a:xfrm>
            <a:off x="2339788" y="0"/>
            <a:ext cx="6858000" cy="854695"/>
          </a:xfrm>
          <a:prstGeom prst="ribb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المطلب 02: أنواع المحاسبين العموميين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64775" y="1452282"/>
            <a:ext cx="1024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dirty="0" smtClean="0"/>
              <a:t>يوجد عدة أصناف من المحاسبيين العموميين وذلك حسب المهام الموكلة لهم والعمليات التي ينجزونها والمسؤوليات التي يضطلعون بها. </a:t>
            </a:r>
          </a:p>
          <a:p>
            <a:r>
              <a:rPr lang="ar-DZ" dirty="0" smtClean="0"/>
              <a:t>وفيما يلي اهم هؤلاء الأصناف:                                                                                                                        </a:t>
            </a:r>
          </a:p>
          <a:p>
            <a:r>
              <a:rPr lang="ar-DZ" dirty="0"/>
              <a:t>-</a:t>
            </a:r>
            <a:r>
              <a:rPr lang="ar-DZ" dirty="0" smtClean="0"/>
              <a:t>المحاسبون الرئيسيون والمحاسبون الثانويين                                                                                                         </a:t>
            </a:r>
          </a:p>
          <a:p>
            <a:r>
              <a:rPr lang="ar-DZ" dirty="0"/>
              <a:t>-</a:t>
            </a:r>
            <a:r>
              <a:rPr lang="ar-DZ" dirty="0" smtClean="0"/>
              <a:t>المحاسبون المخصصون والمحاسبون الموكلون ومحاسبو الترتيب                                                                                   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2388" y="2652611"/>
            <a:ext cx="11201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dirty="0" smtClean="0"/>
              <a:t>-المحاسبون بالنقود والمحاسبون بالموارد                                                                                                                        </a:t>
            </a:r>
          </a:p>
          <a:p>
            <a:r>
              <a:rPr lang="ar-DZ" dirty="0" smtClean="0"/>
              <a:t> -المحاسبون القانونيون والمحاسبون الفعليون                                                                                                                    </a:t>
            </a:r>
          </a:p>
          <a:p>
            <a:r>
              <a:rPr lang="ar-DZ" b="1" dirty="0" smtClean="0">
                <a:solidFill>
                  <a:schemeClr val="accent1">
                    <a:lumMod val="75000"/>
                  </a:schemeClr>
                </a:solidFill>
              </a:rPr>
              <a:t> 3-1-المحاسبون الرئيسيون والمحاسبون الثانويين:                                                                                                         </a:t>
            </a:r>
          </a:p>
          <a:p>
            <a:r>
              <a:rPr lang="ar-DZ" dirty="0" smtClean="0"/>
              <a:t>بالرجوع الى المرسوم التنفيذي رقم 91\313 فان المحاسبون العموميون صنفان:                                                                       </a:t>
            </a:r>
          </a:p>
          <a:p>
            <a:r>
              <a:rPr lang="ar-DZ" b="1" dirty="0" smtClean="0"/>
              <a:t>3-1-1المحاسبون العموميون الرئيسيون:                                                                                                               </a:t>
            </a:r>
          </a:p>
          <a:p>
            <a:r>
              <a:rPr lang="ar-DZ" b="1" dirty="0" smtClean="0"/>
              <a:t>   </a:t>
            </a:r>
            <a:r>
              <a:rPr lang="ar-DZ" i="1" dirty="0" smtClean="0"/>
              <a:t>وهم المكلفين بتنفيذ العمليات المالية الخاصة بالآمرين بالصرف الرئيسيين ، حيث نلاحظ وجود ترابط بينهما وبالعودة الى المرسوم السابق وفقا للمادة 31 فان المحاسبون الرئيسيون هم:                                                                                                                                </a:t>
            </a:r>
          </a:p>
          <a:p>
            <a:r>
              <a:rPr lang="ar-DZ" i="1" dirty="0" smtClean="0"/>
              <a:t>-العون المحاسب المركزي للخزينة: وهو الذي يتولى تجميع مجموع محاسبات محاسبي الدولة                                                                </a:t>
            </a:r>
          </a:p>
          <a:p>
            <a:r>
              <a:rPr lang="ar-DZ" i="1" dirty="0" smtClean="0"/>
              <a:t>-امين الخزينة المركزي : ويتولى تنفيذ العمليات المالية الخاصة بالدولة ،الوزارات الخاصة والمؤسسات العمومية ذات الطابع الإداري والتي تعمل على النطاق الوطني .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5244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012" y="685799"/>
            <a:ext cx="10450671" cy="5553636"/>
          </a:xfrm>
        </p:spPr>
        <p:txBody>
          <a:bodyPr>
            <a:normAutofit/>
          </a:bodyPr>
          <a:lstStyle/>
          <a:p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-امين الخزينة الرئيسي: ويتولى دفع المعاشات وتنفيذ العمليات المتعلقة بالحسابات الخاصة للخزينة بالإضافة الى مسك المحاسبة العامة للدولة. </a:t>
            </a:r>
            <a:b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-امين الخزينة الرئيسي للولاية : وهم مكلفون بتنفيذ عمليات الإيرادات والنفقات والخزينة للميزانية العامة.                                         </a:t>
            </a:r>
            <a:b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للدولة وميزانيات الولايات والمؤسسات العمومية ذات الطابع الإداري , والحسابات الخاصة للخزينة بالإضافة الى مراقبة عمل الوكلاء والاعوان المحاسبيين للمؤسسات العمومية ذات الطابع الإداري.                                                                                                    </a:t>
            </a:r>
            <a:b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-العون المحاسب المركزي للميزانيات الملحقة: مكلف بتجميع عمليات الميزانيات الملحقة.                                                           </a:t>
            </a:r>
            <a:r>
              <a:rPr lang="ar-DZ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DZ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3-1-2-المحاسبون العموميون الثانويين :                                                                                                          </a:t>
            </a:r>
            <a:r>
              <a:rPr lang="ar-D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D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وهم من يتولون تجميع عمليات المحاسب الرئيسي أي ان هناك علاقة تسلسلية مع المحاسبيين الرئيسيين وبالعودة الى المرسوم 03-42 نجد ان المحاسبون الثانويين هم :                                                                                                                                  </a:t>
            </a:r>
            <a:b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-أمناء الخزينة في البلدية: محاسب رئيسي بالنسبة لميزانية البلدية                                                                                       </a:t>
            </a:r>
            <a:b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-أمناء خزائن القطاعات الصحية والمراكز الاستشفائية                                                                                                  </a:t>
            </a:r>
            <a:b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-قابض الضرائب                                                                                                                                            </a:t>
            </a:r>
            <a:b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قابض أملاك لدولة .                                                                                                                                     </a:t>
            </a:r>
            <a:b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-قابض الجمارك                                                                                                                                           </a:t>
            </a:r>
            <a:b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-محافظو الرهون                                                                                                                                           </a:t>
            </a:r>
            <a:b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وفقا للمرسوم رقم 03-42 فان امين خزينة الولاية هو المحاسب الرئيسي لميزانية الولاية وامين خزينة البلدية والقطاع الصحي والمركز الاستشفائي الجامعي هو المحاسب الرئيسي لميزانيات هذه الهيئات.                                                                           </a:t>
            </a:r>
            <a:r>
              <a:rPr lang="ar-DZ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DZ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3-2- المحاسبون المخصصون والمحاسبون الموكلون</a:t>
            </a:r>
            <a:r>
              <a:rPr lang="ar-DZ" sz="1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DZ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ومحاسبو الترتيب </a:t>
            </a:r>
            <a: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                                    </a:t>
            </a:r>
            <a:b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وسوف  نتطرق لهم فيما يلي :                                                                                                                </a:t>
            </a:r>
            <a:b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3-2-1-المحاسبون المخصصون :                                                                                                         </a:t>
            </a:r>
            <a:b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68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-470647"/>
            <a:ext cx="10878670" cy="6898341"/>
          </a:xfrm>
        </p:spPr>
        <p:txBody>
          <a:bodyPr>
            <a:normAutofit/>
          </a:bodyPr>
          <a:lstStyle/>
          <a:p>
            <a:r>
              <a:rPr lang="ar-D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هم اولئك الاعوان المعينون لتنفيذ العمليات المالية بعد مراقبة شرعيتها شخصيا وتحمل المسؤولية عنها , ويسمون أيضا محاسبي الدفع .       </a:t>
            </a:r>
            <a:br>
              <a:rPr lang="ar-D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3-2-2- المحاسبون الموكلون:                                                                                                                                </a:t>
            </a:r>
            <a:b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قد يكلف بعض المحاسبين بالتنفيذ المادي بعمليات مثل قبض مبالغ إيرادات او دفع نفقات لصالح المحاسبون المخصصون وتحت مسؤولياتهم  , فيأخذون صفة المحاسبون الموكلون .                                                                                                                    </a:t>
            </a:r>
            <a:r>
              <a:rPr lang="ar-DZ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DZ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3-2-3- محاسبو الترتيب :                                                                                                                                     </a:t>
            </a:r>
            <a:b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فهم أولئك الذين يتولون تجميع العمليات المنفذة من طرف غيرهم من المحاسبين حيث لا يشاركون في العمليات وإنما  يقتصر دورهم على ترتيبها وادماجها في المحاسبة وعرضها .                                                                                                                          </a:t>
            </a:r>
            <a:b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3-3-المحاسبون بالنقود</a:t>
            </a:r>
            <a:r>
              <a:rPr lang="ar-DZ" sz="1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والمحاسبون بالمواد: </a:t>
            </a:r>
            <a: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</a:t>
            </a:r>
            <a:b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حيث يعرفون كما يلي :                                                                                                                                       </a:t>
            </a:r>
            <a:b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3-3-1-المحاسبون بالنقود:                                                                                                                                      </a:t>
            </a:r>
            <a:b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 المحاسبين العموميين وحدهم يسمح لهم بتداول الأموال والقيمة والضمان حراستهما سواء مباشرة او  عن طريق أعوان تحت سلطتهم ومسؤوليتهم او مراقبتهم , وعلى هذا الأساس فهم يمارسون وظائفهم بصفتهم محاسبين بالنقود.                                                                         </a:t>
            </a:r>
            <a:b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3-3-2-المحاسبون بالمواد:                                                                                                                                       </a:t>
            </a:r>
            <a:b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يوصف المحاسبون بالمواد عندما يكلف المحاسبون العموميون بالتبعية بحفظ مواد مملوكة او مودعة لدى الهيئات العمومية (سلع ,مواد أولية)او برقابة هذه المواد ومسك المحاسبة الخاصة بها .                                                                                                                    </a:t>
            </a:r>
            <a: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3-4-المحاسبون القانونيون والمحاسبون الفعليون:                                                                                                           </a:t>
            </a:r>
            <a: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بالرجوع الى قانون المحاسبة العمومية للمواد 33و50/51/52 نجد ان :                                                                                     </a:t>
            </a:r>
            <a:b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3-4-1- المحاسبون القانونيون :                                                                                                                                </a:t>
            </a:r>
            <a:b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هم أولئك المحاسبون المعينون قانونا والمخول لهم التصرف في الأموال والقيم العمومية وتحريك ارصدتها للهيئات العمومية وبالتالي لا يحق لأي كان لا يتمتع  بصفة محاسب عمومي ان يقوم بهذه الوظيفة .                                                                                                    </a:t>
            </a:r>
            <a: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904565" y="7947212"/>
            <a:ext cx="9287435" cy="399173"/>
          </a:xfrm>
        </p:spPr>
        <p:txBody>
          <a:bodyPr>
            <a:normAutofit fontScale="92500" lnSpcReduction="2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7352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30" y="363070"/>
            <a:ext cx="10396882" cy="4558554"/>
          </a:xfrm>
        </p:spPr>
        <p:txBody>
          <a:bodyPr>
            <a:normAutofit/>
          </a:bodyPr>
          <a:lstStyle/>
          <a:p>
            <a: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3-4-2- المحاسبون الفعليون:                                                                                                                            </a:t>
            </a:r>
            <a:br>
              <a:rPr lang="ar-D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يطلق عليهم قانون المحاسبة الشبه المحاسبون وهم أولئك الأشخاص الذين هم ليسوا محاسبين عموميين , ولا يعملون تحت رقابة محاسبين  عموميين ويقومون بالتصرف في الأموال العامة بقصد او غير قصد او عن جهل , لذلك فيسمى تصرفهم غير القانوني بالتسيير الفعلي, فهم يخضعون لنفس التزامات المحاسبون الفعليون ويتحملون نفس المسؤوليات .ويمكن ان يتعرضوا  لعقوبات من طرف مجلس المحاسبة . </a:t>
            </a:r>
            <a:b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DZ" sz="1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</a:t>
            </a:r>
            <a:endParaRPr lang="fr-F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 flipV="1">
            <a:off x="2528047" y="7126939"/>
            <a:ext cx="8552460" cy="457201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4038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235824" y="363070"/>
            <a:ext cx="7355541" cy="40475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DZ" dirty="0" smtClean="0"/>
              <a:t>يقع على عاتق المحاسب العمومي العديد من المسؤوليات والواجبات , والتي تعتبر من اكثر الأمور التي يجب عليه ان يتابعها ويعمل على مراقبتها والسيطرة عليها, وذلك لضمان عدم الوقوع في الأخطاء والمشاكل , وكذلك لكي لا يعاقب المحاسب القانوني أو يتعرض لدفع الغرامات المالية , حيث يحاسب المحاسب العمومي وبشكل شخصي على جميع الأخطاء التي من الممكن ان تحصل , أو في حال حدث أي مشكلة مالية فهي تعتبر من المسؤولية الرئيسية للمحاسب العمومي , ففي حال تم وجود أي تقصير او أخطاء في الحسابات الداخلة الى </a:t>
            </a:r>
            <a:r>
              <a:rPr lang="ar-D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الميزانية</a:t>
            </a:r>
            <a:r>
              <a:rPr lang="ar-DZ" dirty="0" smtClean="0"/>
              <a:t> </a:t>
            </a:r>
            <a:r>
              <a:rPr lang="ar-D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العمومية  </a:t>
            </a:r>
            <a:r>
              <a:rPr lang="ar-DZ" dirty="0" smtClean="0"/>
              <a:t>او نقص في مقدار الأموال الموجودة في الصناديق , مقارنة مع الأموال الموجودة في الميزانية العمومية فيتحمل المحاسب العمومي هذه الخسارة , وهذا النقص  ويقوم بدفعه من أمواله الشخصية .                                      </a:t>
            </a:r>
            <a:endParaRPr lang="fr-FR" dirty="0"/>
          </a:p>
        </p:txBody>
      </p:sp>
      <p:sp>
        <p:nvSpPr>
          <p:cNvPr id="4" name="Explosion 2 3"/>
          <p:cNvSpPr/>
          <p:nvPr/>
        </p:nvSpPr>
        <p:spPr>
          <a:xfrm>
            <a:off x="188259" y="322729"/>
            <a:ext cx="4047565" cy="303903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مسؤوليات المحاسب العمومي :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3887543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399</TotalTime>
  <Words>570</Words>
  <Application>Microsoft Office PowerPoint</Application>
  <PresentationFormat>Personnalisé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Grand événement</vt:lpstr>
      <vt:lpstr>Diapositive 1</vt:lpstr>
      <vt:lpstr>المقدمة:                                                                                                                      </vt:lpstr>
      <vt:lpstr>Diapositive 3</vt:lpstr>
      <vt:lpstr>Diapositive 4</vt:lpstr>
      <vt:lpstr>Diapositive 5</vt:lpstr>
      <vt:lpstr>-امين الخزينة الرئيسي: ويتولى دفع المعاشات وتنفيذ العمليات المتعلقة بالحسابات الخاصة للخزينة بالإضافة الى مسك المحاسبة العامة للدولة.  -امين الخزينة الرئيسي للولاية : وهم مكلفون بتنفيذ عمليات الإيرادات والنفقات والخزينة للميزانية العامة.                                          للدولة وميزانيات الولايات والمؤسسات العمومية ذات الطابع الإداري , والحسابات الخاصة للخزينة بالإضافة الى مراقبة عمل الوكلاء والاعوان المحاسبيين للمؤسسات العمومية ذات الطابع الإداري.                                                                                                     -العون المحاسب المركزي للميزانيات الملحقة: مكلف بتجميع عمليات الميزانيات الملحقة.                                                            3-1-2-المحاسبون العموميون الثانويين :                                                                                                           وهم من يتولون تجميع عمليات المحاسب الرئيسي أي ان هناك علاقة تسلسلية مع المحاسبيين الرئيسيين وبالعودة الى المرسوم 03-42 نجد ان المحاسبون الثانويين هم :                                                                                                                                   -أمناء الخزينة في البلدية: محاسب رئيسي بالنسبة لميزانية البلدية                                                                                        -أمناء خزائن القطاعات الصحية والمراكز الاستشفائية                                                                                                   -قابض الضرائب                                                                                                                                             - قابض أملاك لدولة .                                                                                                                                      -قابض الجمارك                                                                                                                                            -محافظو الرهون                                                                                                                                            وفقا للمرسوم رقم 03-42 فان امين خزينة الولاية هو المحاسب الرئيسي لميزانية الولاية وامين خزينة البلدية والقطاع الصحي والمركز الاستشفائي الجامعي هو المحاسب الرئيسي لميزانيات هذه الهيئات.                                                                            3-2- المحاسبون المخصصون والمحاسبون الموكلون  ومحاسبو الترتيب :                                                               وسوف  نتطرق لهم فيما يلي :                                                                                                                 3-2-1-المحاسبون المخصصون :                                                                                                             </vt:lpstr>
      <vt:lpstr>هم اولئك الاعوان المعينون لتنفيذ العمليات المالية بعد مراقبة شرعيتها شخصيا وتحمل المسؤولية عنها , ويسمون أيضا محاسبي الدفع .        3-2-2- المحاسبون الموكلون:                                                                                                                                 قد يكلف بعض المحاسبين بالتنفيذ المادي بعمليات مثل قبض مبالغ إيرادات او دفع نفقات لصالح المحاسبون المخصصون وتحت مسؤولياتهم  , فيأخذون صفة المحاسبون الموكلون .                                                                                                                     3-2-3- محاسبو الترتيب :                                                                                                                                      فهم أولئك الذين يتولون تجميع العمليات المنفذة من طرف غيرهم من المحاسبين حيث لا يشاركون في العمليات وإنما  يقتصر دورهم على ترتيبها وادماجها في المحاسبة وعرضها .                                                                                                                           3-3-المحاسبون بالنقود والمحاسبون بالمواد:                                                                                                                  حيث يعرفون كما يلي :                                                                                                                                        3-3-1-المحاسبون بالنقود:                                                                                                                                       ان المحاسبين العموميين وحدهم يسمح لهم بتداول الأموال والقيمة والضمان حراستهما سواء مباشرة او  عن طريق أعوان تحت سلطتهم ومسؤوليتهم او مراقبتهم , وعلى هذا الأساس فهم يمارسون وظائفهم بصفتهم محاسبين بالنقود.                                                                          3-3-2-المحاسبون بالمواد:                                                                                                                                        يوصف المحاسبون بالمواد عندما يكلف المحاسبون العموميون بالتبعية بحفظ مواد مملوكة او مودعة لدى الهيئات العمومية (سلع ,مواد أولية)او برقابة هذه المواد ومسك المحاسبة الخاصة بها .                                                                                                                        3-4-المحاسبون القانونيون والمحاسبون الفعليون:                                                                                                            بالرجوع الى قانون المحاسبة العمومية للمواد 33و50/51/52 نجد ان :                                                                                        3-4-1- المحاسبون القانونيون :                                                                                                                                 هم أولئك المحاسبون المعينون قانونا والمخول لهم التصرف في الأموال والقيم العمومية وتحريك ارصدتها للهيئات العمومية وبالتالي لا يحق لأي كان لا يتمتع  بصفة محاسب عمومي ان يقوم بهذه الوظيفة .                                                                                                     </vt:lpstr>
      <vt:lpstr>3-4-2- المحاسبون الفعليون:                                                                                                                             يطلق عليهم قانون المحاسبة الشبه المحاسبون وهم أولئك الأشخاص الذين هم ليسوا محاسبين عموميين , ولا يعملون تحت رقابة محاسبين  عموميين ويقومون بالتصرف في الأموال العامة بقصد او غير قصد او عن جهل , لذلك فيسمى تصرفهم غير القانوني بالتسيير الفعلي, فهم يخضعون لنفس التزامات المحاسبون الفعليون ويتحملون نفس المسؤوليات .ويمكن ان يتعرضوا  لعقوبات من طرف مجلس المحاسبة .                                                                                                          </vt:lpstr>
      <vt:lpstr>Diapositive 9</vt:lpstr>
      <vt:lpstr>Diapositive 10</vt:lpstr>
      <vt:lpstr>الخاتمة :                                                                                                               ان المحاسبون العموميين يمارسون صلاحيات اصلية , حيث ان دورهم في تنفيذ الميزانيات ومختلف العمليات المالية يعد أساس وظائفهم .                                                                                                                 شكرا لحسن الاصغاء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hgg</dc:title>
  <dc:creator>USER</dc:creator>
  <cp:lastModifiedBy>oussama</cp:lastModifiedBy>
  <cp:revision>54</cp:revision>
  <dcterms:created xsi:type="dcterms:W3CDTF">2021-12-09T16:23:16Z</dcterms:created>
  <dcterms:modified xsi:type="dcterms:W3CDTF">2021-12-12T21:06:34Z</dcterms:modified>
</cp:coreProperties>
</file>