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4068B7-51FE-403D-B1D2-62E2FD1DA647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A1797B68-754F-470F-81EE-B02A2B0CE379}">
      <dgm:prSet phldrT="[Texte]" custT="1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r>
            <a:rPr lang="ar-SA" sz="1800" b="1" dirty="0" smtClean="0"/>
            <a:t>الرئيسي:</a:t>
          </a:r>
          <a:r>
            <a:rPr lang="ar-SA" sz="1800" dirty="0" smtClean="0"/>
            <a:t> (م31)-(91-313) هو المحاسب الذي تتدرج مهامه على تركيز الحسابات على مستوى التقسيم </a:t>
          </a:r>
          <a:r>
            <a:rPr lang="ar-SA" sz="1800" dirty="0" err="1" smtClean="0"/>
            <a:t>الاقليمي</a:t>
          </a:r>
          <a:r>
            <a:rPr lang="ar-SA" sz="1800" dirty="0" smtClean="0"/>
            <a:t> فمثلا أمين الخزينة للولاية محاسب عمومي رئيسي لأنه يقوم بجمع </a:t>
          </a:r>
          <a:r>
            <a:rPr lang="ar-SA" sz="1800" dirty="0" err="1" smtClean="0"/>
            <a:t>و</a:t>
          </a:r>
          <a:r>
            <a:rPr lang="ar-SA" sz="1800" dirty="0" smtClean="0"/>
            <a:t> تركيز حسابات المحاسبين العموميين الثانويين على مستوى الولاية.</a:t>
          </a:r>
          <a:endParaRPr lang="fr-FR" sz="1800" dirty="0"/>
        </a:p>
      </dgm:t>
    </dgm:pt>
    <dgm:pt modelId="{FFB6845A-C72C-4FDB-AEFC-C8C5C6A9B97C}" type="parTrans" cxnId="{D97285BA-280F-4979-A095-01DE2B28EEA1}">
      <dgm:prSet/>
      <dgm:spPr/>
    </dgm:pt>
    <dgm:pt modelId="{635A44B0-9976-42CA-8D1F-14F1EC45970A}" type="sibTrans" cxnId="{D97285BA-280F-4979-A095-01DE2B28EEA1}">
      <dgm:prSet/>
      <dgm:spPr/>
    </dgm:pt>
    <dgm:pt modelId="{04E21726-6533-4B6E-8445-E20E66F6B740}">
      <dgm:prSet phldrT="[Texte]" custT="1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pPr algn="r" rtl="1"/>
          <a:r>
            <a:rPr lang="ar-SA" sz="1800" b="1" dirty="0" smtClean="0"/>
            <a:t>عون المحاسب المركزي:</a:t>
          </a:r>
          <a:r>
            <a:rPr lang="ar-SA" sz="1800" dirty="0" smtClean="0"/>
            <a:t> يتولى مهمتين:</a:t>
          </a:r>
          <a:endParaRPr lang="fr-FR" sz="1800" dirty="0" smtClean="0"/>
        </a:p>
        <a:p>
          <a:pPr algn="r" rtl="1"/>
          <a:r>
            <a:rPr lang="ar-DZ" sz="1800" dirty="0" smtClean="0"/>
            <a:t>1- </a:t>
          </a:r>
          <a:r>
            <a:rPr lang="ar-SA" sz="1800" dirty="0" smtClean="0"/>
            <a:t>متابعة الحسابات المفتوحة باسم </a:t>
          </a:r>
          <a:r>
            <a:rPr lang="fr-FR" sz="1800" dirty="0" smtClean="0"/>
            <a:t>TP</a:t>
          </a:r>
          <a:r>
            <a:rPr lang="ar-SA" sz="1800" dirty="0" smtClean="0"/>
            <a:t> على مستوى البنك </a:t>
          </a:r>
          <a:r>
            <a:rPr lang="ar-SA" sz="1800" dirty="0" err="1" smtClean="0"/>
            <a:t>الملاكزي</a:t>
          </a:r>
          <a:r>
            <a:rPr lang="ar-SA" sz="1800" dirty="0" smtClean="0"/>
            <a:t>. </a:t>
          </a:r>
          <a:endParaRPr lang="fr-FR" sz="1800" dirty="0" smtClean="0"/>
        </a:p>
        <a:p>
          <a:pPr algn="r" rtl="1"/>
          <a:r>
            <a:rPr lang="ar-DZ" sz="1800" dirty="0" smtClean="0"/>
            <a:t>2- </a:t>
          </a:r>
          <a:r>
            <a:rPr lang="ar-SA" sz="1800" dirty="0" smtClean="0"/>
            <a:t>تركيز كل الحسابات التي يتكفل </a:t>
          </a:r>
          <a:r>
            <a:rPr lang="ar-SA" sz="1800" dirty="0" err="1" smtClean="0"/>
            <a:t>بها</a:t>
          </a:r>
          <a:r>
            <a:rPr lang="ar-SA" sz="1800" dirty="0" smtClean="0"/>
            <a:t> المحاسبون العموميون الرئيسيون </a:t>
          </a:r>
          <a:r>
            <a:rPr lang="ar-SA" sz="1800" dirty="0" err="1" smtClean="0"/>
            <a:t>و</a:t>
          </a:r>
          <a:r>
            <a:rPr lang="ar-SA" sz="1800" dirty="0" smtClean="0"/>
            <a:t> </a:t>
          </a:r>
          <a:r>
            <a:rPr lang="ar-SA" sz="1800" dirty="0" err="1" smtClean="0"/>
            <a:t>الموجودن</a:t>
          </a:r>
          <a:r>
            <a:rPr lang="ar-SA" sz="1800" dirty="0" smtClean="0"/>
            <a:t> على مستوى 48 ولاية+أمين الخزينة المركزية+أمين الخزينة الرئيسي.</a:t>
          </a:r>
          <a:endParaRPr lang="fr-FR" sz="1800" dirty="0"/>
        </a:p>
      </dgm:t>
    </dgm:pt>
    <dgm:pt modelId="{763E457C-1FB1-4055-9CE1-04237CD001B7}" type="parTrans" cxnId="{0B032570-748A-4539-A6FE-8F1B72DCF56D}">
      <dgm:prSet/>
      <dgm:spPr/>
    </dgm:pt>
    <dgm:pt modelId="{6ABE5368-CE77-467F-821F-B7121AB427EE}" type="sibTrans" cxnId="{0B032570-748A-4539-A6FE-8F1B72DCF56D}">
      <dgm:prSet/>
      <dgm:spPr/>
    </dgm:pt>
    <dgm:pt modelId="{4862FD9D-37F8-454D-8682-3F54E2F4E82D}">
      <dgm:prSet phldrT="[Texte]" custT="1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pPr algn="r" rtl="1"/>
          <a:r>
            <a:rPr lang="ar-SA" sz="1800" b="1" dirty="0" smtClean="0"/>
            <a:t>أمين الخزينة المركزي:</a:t>
          </a:r>
          <a:r>
            <a:rPr lang="ar-SA" sz="1800" dirty="0" smtClean="0"/>
            <a:t> هو </a:t>
          </a:r>
          <a:r>
            <a:rPr lang="ar-SA" sz="1800" dirty="0" err="1" smtClean="0"/>
            <a:t>المسؤول</a:t>
          </a:r>
          <a:r>
            <a:rPr lang="ar-SA" sz="1800" dirty="0" smtClean="0"/>
            <a:t> عن تنفيذ الميزانية على المستوى المركزي، خاصة ميزانية الوزارات.</a:t>
          </a:r>
          <a:br>
            <a:rPr lang="ar-SA" sz="1800" dirty="0" smtClean="0"/>
          </a:br>
          <a:r>
            <a:rPr lang="ar-SA" sz="1800" dirty="0" smtClean="0"/>
            <a:t>و له مهمة انجاز عملية الدفع الخاصة بميزانية التسيير </a:t>
          </a:r>
          <a:r>
            <a:rPr lang="ar-SA" sz="1800" dirty="0" err="1" smtClean="0"/>
            <a:t>و</a:t>
          </a:r>
          <a:r>
            <a:rPr lang="ar-SA" sz="1800" dirty="0" smtClean="0"/>
            <a:t> التجهيز، </a:t>
          </a:r>
          <a:r>
            <a:rPr lang="ar-SA" sz="1800" dirty="0" err="1" smtClean="0"/>
            <a:t>و</a:t>
          </a:r>
          <a:r>
            <a:rPr lang="ar-SA" sz="1800" dirty="0" smtClean="0"/>
            <a:t> يتم التعويض لأمين الخزينة </a:t>
          </a:r>
          <a:r>
            <a:rPr lang="ar-SA" sz="1800" dirty="0" err="1" smtClean="0"/>
            <a:t>الولائية</a:t>
          </a:r>
          <a:r>
            <a:rPr lang="ar-SA" sz="1800" dirty="0" smtClean="0"/>
            <a:t> في بعض الحالات بسبب صعوبة متابعة عمليات خاصة بمؤسساتها الوطنية</a:t>
          </a:r>
          <a:endParaRPr lang="fr-FR" sz="1800" dirty="0"/>
        </a:p>
      </dgm:t>
    </dgm:pt>
    <dgm:pt modelId="{C337761F-2351-4F1E-AC66-AD47606DEC83}" type="parTrans" cxnId="{B7F11B3B-6DA0-4CBC-B291-DB74FDC9BA1E}">
      <dgm:prSet/>
      <dgm:spPr/>
    </dgm:pt>
    <dgm:pt modelId="{6600AC64-5E91-440B-BDF3-F8AD1CCA4B80}" type="sibTrans" cxnId="{B7F11B3B-6DA0-4CBC-B291-DB74FDC9BA1E}">
      <dgm:prSet/>
      <dgm:spPr/>
    </dgm:pt>
    <dgm:pt modelId="{BB6F0303-622C-4222-8BA9-39F377EF35E2}" type="pres">
      <dgm:prSet presAssocID="{2C4068B7-51FE-403D-B1D2-62E2FD1DA647}" presName="compositeShape" presStyleCnt="0">
        <dgm:presLayoutVars>
          <dgm:dir/>
          <dgm:resizeHandles/>
        </dgm:presLayoutVars>
      </dgm:prSet>
      <dgm:spPr/>
    </dgm:pt>
    <dgm:pt modelId="{3116E45C-A41F-4781-8012-DB3577E3DAF4}" type="pres">
      <dgm:prSet presAssocID="{2C4068B7-51FE-403D-B1D2-62E2FD1DA647}" presName="pyramid" presStyleLbl="node1" presStyleIdx="0" presStyleCnt="1" custScaleX="117988"/>
      <dgm:spPr/>
    </dgm:pt>
    <dgm:pt modelId="{787D5C95-3A72-4AAA-9272-9DB64B324493}" type="pres">
      <dgm:prSet presAssocID="{2C4068B7-51FE-403D-B1D2-62E2FD1DA647}" presName="theList" presStyleCnt="0"/>
      <dgm:spPr/>
    </dgm:pt>
    <dgm:pt modelId="{84C1FFCD-6BB2-4370-9364-0234B1F4C9DB}" type="pres">
      <dgm:prSet presAssocID="{A1797B68-754F-470F-81EE-B02A2B0CE379}" presName="aNode" presStyleLbl="fgAcc1" presStyleIdx="0" presStyleCnt="3" custScaleX="25176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1B57F8D-776F-4315-8198-F73596C758F0}" type="pres">
      <dgm:prSet presAssocID="{A1797B68-754F-470F-81EE-B02A2B0CE379}" presName="aSpace" presStyleCnt="0"/>
      <dgm:spPr/>
    </dgm:pt>
    <dgm:pt modelId="{00038A83-325D-4CCC-9BAE-57D2527A714E}" type="pres">
      <dgm:prSet presAssocID="{04E21726-6533-4B6E-8445-E20E66F6B740}" presName="aNode" presStyleLbl="fgAcc1" presStyleIdx="1" presStyleCnt="3" custScaleX="252236" custScaleY="14482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00F6B7-1A27-4D80-8E14-8BC6F3A596FE}" type="pres">
      <dgm:prSet presAssocID="{04E21726-6533-4B6E-8445-E20E66F6B740}" presName="aSpace" presStyleCnt="0"/>
      <dgm:spPr/>
    </dgm:pt>
    <dgm:pt modelId="{7373583C-017D-40F8-A5DB-E558E1404F88}" type="pres">
      <dgm:prSet presAssocID="{4862FD9D-37F8-454D-8682-3F54E2F4E82D}" presName="aNode" presStyleLbl="fgAcc1" presStyleIdx="2" presStyleCnt="3" custScaleX="252473" custScaleY="134842" custLinFactY="17414" custLinFactNeighborX="-13" custLinFactNeighborY="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84450DD-AA60-4FBF-ABBF-B44DD8B1FCA9}" type="pres">
      <dgm:prSet presAssocID="{4862FD9D-37F8-454D-8682-3F54E2F4E82D}" presName="aSpace" presStyleCnt="0"/>
      <dgm:spPr/>
    </dgm:pt>
  </dgm:ptLst>
  <dgm:cxnLst>
    <dgm:cxn modelId="{B7F11B3B-6DA0-4CBC-B291-DB74FDC9BA1E}" srcId="{2C4068B7-51FE-403D-B1D2-62E2FD1DA647}" destId="{4862FD9D-37F8-454D-8682-3F54E2F4E82D}" srcOrd="2" destOrd="0" parTransId="{C337761F-2351-4F1E-AC66-AD47606DEC83}" sibTransId="{6600AC64-5E91-440B-BDF3-F8AD1CCA4B80}"/>
    <dgm:cxn modelId="{14CA2A7A-5CCD-4AA8-AE3C-8DB03F979E7C}" type="presOf" srcId="{A1797B68-754F-470F-81EE-B02A2B0CE379}" destId="{84C1FFCD-6BB2-4370-9364-0234B1F4C9DB}" srcOrd="0" destOrd="0" presId="urn:microsoft.com/office/officeart/2005/8/layout/pyramid2"/>
    <dgm:cxn modelId="{7EB7F885-E330-4530-B92F-907B69B6A93F}" type="presOf" srcId="{4862FD9D-37F8-454D-8682-3F54E2F4E82D}" destId="{7373583C-017D-40F8-A5DB-E558E1404F88}" srcOrd="0" destOrd="0" presId="urn:microsoft.com/office/officeart/2005/8/layout/pyramid2"/>
    <dgm:cxn modelId="{B0BAD146-1FB0-4BD5-A537-D21FB555EBBE}" type="presOf" srcId="{04E21726-6533-4B6E-8445-E20E66F6B740}" destId="{00038A83-325D-4CCC-9BAE-57D2527A714E}" srcOrd="0" destOrd="0" presId="urn:microsoft.com/office/officeart/2005/8/layout/pyramid2"/>
    <dgm:cxn modelId="{D97285BA-280F-4979-A095-01DE2B28EEA1}" srcId="{2C4068B7-51FE-403D-B1D2-62E2FD1DA647}" destId="{A1797B68-754F-470F-81EE-B02A2B0CE379}" srcOrd="0" destOrd="0" parTransId="{FFB6845A-C72C-4FDB-AEFC-C8C5C6A9B97C}" sibTransId="{635A44B0-9976-42CA-8D1F-14F1EC45970A}"/>
    <dgm:cxn modelId="{0B032570-748A-4539-A6FE-8F1B72DCF56D}" srcId="{2C4068B7-51FE-403D-B1D2-62E2FD1DA647}" destId="{04E21726-6533-4B6E-8445-E20E66F6B740}" srcOrd="1" destOrd="0" parTransId="{763E457C-1FB1-4055-9CE1-04237CD001B7}" sibTransId="{6ABE5368-CE77-467F-821F-B7121AB427EE}"/>
    <dgm:cxn modelId="{9ED21385-6E3D-406B-99B8-7BCF7CEF8B49}" type="presOf" srcId="{2C4068B7-51FE-403D-B1D2-62E2FD1DA647}" destId="{BB6F0303-622C-4222-8BA9-39F377EF35E2}" srcOrd="0" destOrd="0" presId="urn:microsoft.com/office/officeart/2005/8/layout/pyramid2"/>
    <dgm:cxn modelId="{A5984082-A8B5-4DE5-B636-516CF51BC584}" type="presParOf" srcId="{BB6F0303-622C-4222-8BA9-39F377EF35E2}" destId="{3116E45C-A41F-4781-8012-DB3577E3DAF4}" srcOrd="0" destOrd="0" presId="urn:microsoft.com/office/officeart/2005/8/layout/pyramid2"/>
    <dgm:cxn modelId="{93B5F99C-E18C-4DE7-A25F-EA5308BC93D1}" type="presParOf" srcId="{BB6F0303-622C-4222-8BA9-39F377EF35E2}" destId="{787D5C95-3A72-4AAA-9272-9DB64B324493}" srcOrd="1" destOrd="0" presId="urn:microsoft.com/office/officeart/2005/8/layout/pyramid2"/>
    <dgm:cxn modelId="{3C9B1CA8-E1DE-48B8-B9B7-CF72965C75F2}" type="presParOf" srcId="{787D5C95-3A72-4AAA-9272-9DB64B324493}" destId="{84C1FFCD-6BB2-4370-9364-0234B1F4C9DB}" srcOrd="0" destOrd="0" presId="urn:microsoft.com/office/officeart/2005/8/layout/pyramid2"/>
    <dgm:cxn modelId="{E53E01F5-A14D-40A8-81F4-7368FC78C1AF}" type="presParOf" srcId="{787D5C95-3A72-4AAA-9272-9DB64B324493}" destId="{C1B57F8D-776F-4315-8198-F73596C758F0}" srcOrd="1" destOrd="0" presId="urn:microsoft.com/office/officeart/2005/8/layout/pyramid2"/>
    <dgm:cxn modelId="{1E0774F7-7162-442B-ACED-7D50FDA6225D}" type="presParOf" srcId="{787D5C95-3A72-4AAA-9272-9DB64B324493}" destId="{00038A83-325D-4CCC-9BAE-57D2527A714E}" srcOrd="2" destOrd="0" presId="urn:microsoft.com/office/officeart/2005/8/layout/pyramid2"/>
    <dgm:cxn modelId="{1589FFB9-D642-41CF-A00F-3E5D346993D3}" type="presParOf" srcId="{787D5C95-3A72-4AAA-9272-9DB64B324493}" destId="{A000F6B7-1A27-4D80-8E14-8BC6F3A596FE}" srcOrd="3" destOrd="0" presId="urn:microsoft.com/office/officeart/2005/8/layout/pyramid2"/>
    <dgm:cxn modelId="{31778B13-6831-411B-85C4-628855D5DE0C}" type="presParOf" srcId="{787D5C95-3A72-4AAA-9272-9DB64B324493}" destId="{7373583C-017D-40F8-A5DB-E558E1404F88}" srcOrd="4" destOrd="0" presId="urn:microsoft.com/office/officeart/2005/8/layout/pyramid2"/>
    <dgm:cxn modelId="{251AC1D7-897A-417F-8DFA-79D3C7EF6807}" type="presParOf" srcId="{787D5C95-3A72-4AAA-9272-9DB64B324493}" destId="{084450DD-AA60-4FBF-ABBF-B44DD8B1FCA9}" srcOrd="5" destOrd="0" presId="urn:microsoft.com/office/officeart/2005/8/layout/pyramid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5731653-B40D-4F0D-8A41-34EEDD56932E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3CA791D9-5057-40E8-9756-864066D2BCAF}">
      <dgm:prSet phldrT="[Texte]" custT="1"/>
      <dgm:spPr/>
      <dgm:t>
        <a:bodyPr/>
        <a:lstStyle/>
        <a:p>
          <a:pPr algn="r"/>
          <a:r>
            <a:rPr lang="ar-SA" sz="1800" b="1" dirty="0" smtClean="0"/>
            <a:t>أمين الخزينة الرئيسي:</a:t>
          </a:r>
          <a:r>
            <a:rPr lang="ar-SA" sz="1800" dirty="0" smtClean="0"/>
            <a:t> يتكفل بعمليات الخزينة </a:t>
          </a:r>
          <a:r>
            <a:rPr lang="ar-SA" sz="1800" dirty="0" err="1" smtClean="0"/>
            <a:t>و</a:t>
          </a:r>
          <a:r>
            <a:rPr lang="ar-SA" sz="1800" dirty="0" smtClean="0"/>
            <a:t> يهتم بتنفيذ بعمليات الميزانية بوجود بعض الاستثناءات </a:t>
          </a:r>
          <a:r>
            <a:rPr lang="ar-SA" sz="1800" dirty="0" err="1" smtClean="0"/>
            <a:t>و</a:t>
          </a:r>
          <a:r>
            <a:rPr lang="ar-SA" sz="1800" dirty="0" smtClean="0"/>
            <a:t> هي ما يتعلق بالمديونية مثل معاشات المجاهدين.</a:t>
          </a:r>
          <a:br>
            <a:rPr lang="ar-SA" sz="1800" dirty="0" smtClean="0"/>
          </a:br>
          <a:endParaRPr lang="fr-FR" sz="1800" dirty="0"/>
        </a:p>
      </dgm:t>
    </dgm:pt>
    <dgm:pt modelId="{120F945D-A680-497D-BBE6-FB9D896359A6}" type="parTrans" cxnId="{218E436B-A4B8-4893-A169-129E2AC4EE40}">
      <dgm:prSet/>
      <dgm:spPr/>
      <dgm:t>
        <a:bodyPr/>
        <a:lstStyle/>
        <a:p>
          <a:endParaRPr lang="fr-FR"/>
        </a:p>
      </dgm:t>
    </dgm:pt>
    <dgm:pt modelId="{B2C9632F-5512-4038-9C81-6B670186D1F8}" type="sibTrans" cxnId="{218E436B-A4B8-4893-A169-129E2AC4EE40}">
      <dgm:prSet/>
      <dgm:spPr/>
      <dgm:t>
        <a:bodyPr/>
        <a:lstStyle/>
        <a:p>
          <a:endParaRPr lang="fr-FR"/>
        </a:p>
      </dgm:t>
    </dgm:pt>
    <dgm:pt modelId="{62D3EA66-62BF-402A-ACD1-3147023E4E90}">
      <dgm:prSet phldrT="[Texte]" custT="1"/>
      <dgm:spPr/>
      <dgm:t>
        <a:bodyPr/>
        <a:lstStyle/>
        <a:p>
          <a:pPr algn="r"/>
          <a:r>
            <a:rPr lang="ar-SA" sz="1800" b="1" dirty="0" smtClean="0"/>
            <a:t>أمين الخزينة </a:t>
          </a:r>
          <a:r>
            <a:rPr lang="ar-SA" sz="1800" b="1" dirty="0" err="1" smtClean="0"/>
            <a:t>الولائي</a:t>
          </a:r>
          <a:r>
            <a:rPr lang="ar-SA" sz="1800" b="1" dirty="0" smtClean="0"/>
            <a:t>:</a:t>
          </a:r>
          <a:r>
            <a:rPr lang="ar-SA" sz="1800" dirty="0" smtClean="0"/>
            <a:t> له </a:t>
          </a:r>
          <a:r>
            <a:rPr lang="ar-SA" sz="1800" dirty="0" err="1" smtClean="0"/>
            <a:t>جيع</a:t>
          </a:r>
          <a:r>
            <a:rPr lang="ar-SA" sz="1800" dirty="0" smtClean="0"/>
            <a:t> العمليات السابقة كما يتكفل بتركيز العمليات التي يجربها المحاسبون </a:t>
          </a:r>
          <a:r>
            <a:rPr lang="ar-SA" sz="1800" dirty="0" err="1" smtClean="0"/>
            <a:t>الثانويون</a:t>
          </a:r>
          <a:r>
            <a:rPr lang="ar-SA" sz="1800" dirty="0" smtClean="0"/>
            <a:t> على مستوى الولاية </a:t>
          </a:r>
          <a:r>
            <a:rPr lang="ar-SA" sz="1800" dirty="0" err="1" smtClean="0"/>
            <a:t>و</a:t>
          </a:r>
          <a:r>
            <a:rPr lang="ar-SA" sz="1800" dirty="0" smtClean="0"/>
            <a:t> يتولى </a:t>
          </a:r>
          <a:r>
            <a:rPr lang="ar-SA" sz="1800" dirty="0" err="1" smtClean="0"/>
            <a:t>انفاق</a:t>
          </a:r>
          <a:r>
            <a:rPr lang="ar-SA" sz="1800" dirty="0" smtClean="0"/>
            <a:t> الدوائر الوزارية على المستوى المحلي</a:t>
          </a:r>
          <a:endParaRPr lang="fr-FR" sz="1800" dirty="0"/>
        </a:p>
      </dgm:t>
    </dgm:pt>
    <dgm:pt modelId="{89E63F6E-6BE2-4705-8239-C341888F3D3C}" type="parTrans" cxnId="{7C5D0378-89C3-474C-9B7F-4CC35FEBE0BB}">
      <dgm:prSet/>
      <dgm:spPr/>
      <dgm:t>
        <a:bodyPr/>
        <a:lstStyle/>
        <a:p>
          <a:endParaRPr lang="fr-FR"/>
        </a:p>
      </dgm:t>
    </dgm:pt>
    <dgm:pt modelId="{76327AC7-24DC-448D-AA10-FD34A65DA67D}" type="sibTrans" cxnId="{7C5D0378-89C3-474C-9B7F-4CC35FEBE0BB}">
      <dgm:prSet/>
      <dgm:spPr/>
      <dgm:t>
        <a:bodyPr/>
        <a:lstStyle/>
        <a:p>
          <a:endParaRPr lang="fr-FR"/>
        </a:p>
      </dgm:t>
    </dgm:pt>
    <dgm:pt modelId="{5607F16A-01D3-4444-AC45-62EF9914C26D}">
      <dgm:prSet phldrT="[Texte]" custT="1"/>
      <dgm:spPr/>
      <dgm:t>
        <a:bodyPr/>
        <a:lstStyle/>
        <a:p>
          <a:r>
            <a:rPr lang="ar-SA" sz="1800" b="1" dirty="0" smtClean="0"/>
            <a:t>المحاسبين العموميين الثانويين: </a:t>
          </a:r>
          <a:r>
            <a:rPr lang="ar-SA" sz="1800" dirty="0" smtClean="0"/>
            <a:t>(م3/97-313) فهو لا يختص في تنفيذ نوع محدد من المجالات فمثلا تنفيذ الأحكام </a:t>
          </a:r>
          <a:r>
            <a:rPr lang="ar-SA" sz="1800" dirty="0" err="1" smtClean="0"/>
            <a:t>الجبائية</a:t>
          </a:r>
          <a:r>
            <a:rPr lang="ar-SA" sz="1800" dirty="0" smtClean="0"/>
            <a:t> يتكفل </a:t>
          </a:r>
          <a:r>
            <a:rPr lang="ar-SA" sz="1800" dirty="0" err="1" smtClean="0"/>
            <a:t>بها</a:t>
          </a:r>
          <a:r>
            <a:rPr lang="ar-SA" sz="1800" dirty="0" smtClean="0"/>
            <a:t> قابض الضرائب.</a:t>
          </a:r>
          <a:br>
            <a:rPr lang="ar-SA" sz="1800" dirty="0" smtClean="0"/>
          </a:br>
          <a:endParaRPr lang="fr-FR" sz="1800" dirty="0"/>
        </a:p>
      </dgm:t>
    </dgm:pt>
    <dgm:pt modelId="{3D42E894-8FCB-44D9-9BF9-723752B04329}" type="parTrans" cxnId="{5D0ABCD9-EA93-424B-9E6D-BEA3AB0B6485}">
      <dgm:prSet/>
      <dgm:spPr/>
      <dgm:t>
        <a:bodyPr/>
        <a:lstStyle/>
        <a:p>
          <a:endParaRPr lang="fr-FR"/>
        </a:p>
      </dgm:t>
    </dgm:pt>
    <dgm:pt modelId="{B9F39783-A002-4D17-9C0D-83CFB9BCCBCD}" type="sibTrans" cxnId="{5D0ABCD9-EA93-424B-9E6D-BEA3AB0B6485}">
      <dgm:prSet/>
      <dgm:spPr/>
      <dgm:t>
        <a:bodyPr/>
        <a:lstStyle/>
        <a:p>
          <a:endParaRPr lang="fr-FR"/>
        </a:p>
      </dgm:t>
    </dgm:pt>
    <dgm:pt modelId="{4A7CEF09-84C7-49BC-A793-B8400B5BA496}" type="pres">
      <dgm:prSet presAssocID="{C5731653-B40D-4F0D-8A41-34EEDD56932E}" presName="compositeShape" presStyleCnt="0">
        <dgm:presLayoutVars>
          <dgm:dir/>
          <dgm:resizeHandles/>
        </dgm:presLayoutVars>
      </dgm:prSet>
      <dgm:spPr/>
    </dgm:pt>
    <dgm:pt modelId="{F0317A54-8D16-4F66-B24B-0EF40797FD0A}" type="pres">
      <dgm:prSet presAssocID="{C5731653-B40D-4F0D-8A41-34EEDD56932E}" presName="pyramid" presStyleLbl="node1" presStyleIdx="0" presStyleCnt="1" custLinFactNeighborX="-37204" custLinFactNeighborY="947"/>
      <dgm:spPr/>
    </dgm:pt>
    <dgm:pt modelId="{83EAA8D2-C756-4815-8C4D-EBAAB560C76B}" type="pres">
      <dgm:prSet presAssocID="{C5731653-B40D-4F0D-8A41-34EEDD56932E}" presName="theList" presStyleCnt="0"/>
      <dgm:spPr/>
    </dgm:pt>
    <dgm:pt modelId="{4B5AB228-4CB1-4433-942B-934815A2678A}" type="pres">
      <dgm:prSet presAssocID="{3CA791D9-5057-40E8-9756-864066D2BCAF}" presName="aNode" presStyleLbl="fgAcc1" presStyleIdx="0" presStyleCnt="3" custScaleX="23700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958F405-1DC2-4C3E-AF27-63D6865E1F8C}" type="pres">
      <dgm:prSet presAssocID="{3CA791D9-5057-40E8-9756-864066D2BCAF}" presName="aSpace" presStyleCnt="0"/>
      <dgm:spPr/>
    </dgm:pt>
    <dgm:pt modelId="{BF15F996-89CC-409F-875B-84987F59B9F8}" type="pres">
      <dgm:prSet presAssocID="{62D3EA66-62BF-402A-ACD1-3147023E4E90}" presName="aNode" presStyleLbl="fgAcc1" presStyleIdx="1" presStyleCnt="3" custScaleX="237006" custLinFactNeighborX="-1926" custLinFactNeighborY="-714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3315A7F-015E-489C-AD0F-C3B04754153D}" type="pres">
      <dgm:prSet presAssocID="{62D3EA66-62BF-402A-ACD1-3147023E4E90}" presName="aSpace" presStyleCnt="0"/>
      <dgm:spPr/>
    </dgm:pt>
    <dgm:pt modelId="{D2A28050-6247-420E-B1D9-8476034B90F7}" type="pres">
      <dgm:prSet presAssocID="{5607F16A-01D3-4444-AC45-62EF9914C26D}" presName="aNode" presStyleLbl="fgAcc1" presStyleIdx="2" presStyleCnt="3" custScaleX="23700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CFA1802-4DD6-4AED-B6C2-E36422FE4DA6}" type="pres">
      <dgm:prSet presAssocID="{5607F16A-01D3-4444-AC45-62EF9914C26D}" presName="aSpace" presStyleCnt="0"/>
      <dgm:spPr/>
    </dgm:pt>
  </dgm:ptLst>
  <dgm:cxnLst>
    <dgm:cxn modelId="{5D0ABCD9-EA93-424B-9E6D-BEA3AB0B6485}" srcId="{C5731653-B40D-4F0D-8A41-34EEDD56932E}" destId="{5607F16A-01D3-4444-AC45-62EF9914C26D}" srcOrd="2" destOrd="0" parTransId="{3D42E894-8FCB-44D9-9BF9-723752B04329}" sibTransId="{B9F39783-A002-4D17-9C0D-83CFB9BCCBCD}"/>
    <dgm:cxn modelId="{7C5D0378-89C3-474C-9B7F-4CC35FEBE0BB}" srcId="{C5731653-B40D-4F0D-8A41-34EEDD56932E}" destId="{62D3EA66-62BF-402A-ACD1-3147023E4E90}" srcOrd="1" destOrd="0" parTransId="{89E63F6E-6BE2-4705-8239-C341888F3D3C}" sibTransId="{76327AC7-24DC-448D-AA10-FD34A65DA67D}"/>
    <dgm:cxn modelId="{218E436B-A4B8-4893-A169-129E2AC4EE40}" srcId="{C5731653-B40D-4F0D-8A41-34EEDD56932E}" destId="{3CA791D9-5057-40E8-9756-864066D2BCAF}" srcOrd="0" destOrd="0" parTransId="{120F945D-A680-497D-BBE6-FB9D896359A6}" sibTransId="{B2C9632F-5512-4038-9C81-6B670186D1F8}"/>
    <dgm:cxn modelId="{E94A720A-635D-4FA1-B749-67F6E1B51C70}" type="presOf" srcId="{C5731653-B40D-4F0D-8A41-34EEDD56932E}" destId="{4A7CEF09-84C7-49BC-A793-B8400B5BA496}" srcOrd="0" destOrd="0" presId="urn:microsoft.com/office/officeart/2005/8/layout/pyramid2"/>
    <dgm:cxn modelId="{94B9B27D-5988-4056-833C-ACC7712C3745}" type="presOf" srcId="{5607F16A-01D3-4444-AC45-62EF9914C26D}" destId="{D2A28050-6247-420E-B1D9-8476034B90F7}" srcOrd="0" destOrd="0" presId="urn:microsoft.com/office/officeart/2005/8/layout/pyramid2"/>
    <dgm:cxn modelId="{91B6C316-6DED-4804-8D26-8AAF4655E353}" type="presOf" srcId="{3CA791D9-5057-40E8-9756-864066D2BCAF}" destId="{4B5AB228-4CB1-4433-942B-934815A2678A}" srcOrd="0" destOrd="0" presId="urn:microsoft.com/office/officeart/2005/8/layout/pyramid2"/>
    <dgm:cxn modelId="{51F00743-96E0-4DAA-B929-2878672B9B19}" type="presOf" srcId="{62D3EA66-62BF-402A-ACD1-3147023E4E90}" destId="{BF15F996-89CC-409F-875B-84987F59B9F8}" srcOrd="0" destOrd="0" presId="urn:microsoft.com/office/officeart/2005/8/layout/pyramid2"/>
    <dgm:cxn modelId="{41190C91-277B-4079-9881-C0141455D411}" type="presParOf" srcId="{4A7CEF09-84C7-49BC-A793-B8400B5BA496}" destId="{F0317A54-8D16-4F66-B24B-0EF40797FD0A}" srcOrd="0" destOrd="0" presId="urn:microsoft.com/office/officeart/2005/8/layout/pyramid2"/>
    <dgm:cxn modelId="{D06B8E8B-5A58-4B77-B37A-49C126464E81}" type="presParOf" srcId="{4A7CEF09-84C7-49BC-A793-B8400B5BA496}" destId="{83EAA8D2-C756-4815-8C4D-EBAAB560C76B}" srcOrd="1" destOrd="0" presId="urn:microsoft.com/office/officeart/2005/8/layout/pyramid2"/>
    <dgm:cxn modelId="{38174060-DC78-47DC-B0E6-531AEF0E8D92}" type="presParOf" srcId="{83EAA8D2-C756-4815-8C4D-EBAAB560C76B}" destId="{4B5AB228-4CB1-4433-942B-934815A2678A}" srcOrd="0" destOrd="0" presId="urn:microsoft.com/office/officeart/2005/8/layout/pyramid2"/>
    <dgm:cxn modelId="{F7E7D6A3-33FD-4883-83DA-47E5DDD49BDB}" type="presParOf" srcId="{83EAA8D2-C756-4815-8C4D-EBAAB560C76B}" destId="{8958F405-1DC2-4C3E-AF27-63D6865E1F8C}" srcOrd="1" destOrd="0" presId="urn:microsoft.com/office/officeart/2005/8/layout/pyramid2"/>
    <dgm:cxn modelId="{6B98629F-BCFC-4C8C-B37B-705DA008F82A}" type="presParOf" srcId="{83EAA8D2-C756-4815-8C4D-EBAAB560C76B}" destId="{BF15F996-89CC-409F-875B-84987F59B9F8}" srcOrd="2" destOrd="0" presId="urn:microsoft.com/office/officeart/2005/8/layout/pyramid2"/>
    <dgm:cxn modelId="{9C4DAD1A-4A7E-4CF7-A394-AB64AABC450A}" type="presParOf" srcId="{83EAA8D2-C756-4815-8C4D-EBAAB560C76B}" destId="{33315A7F-015E-489C-AD0F-C3B04754153D}" srcOrd="3" destOrd="0" presId="urn:microsoft.com/office/officeart/2005/8/layout/pyramid2"/>
    <dgm:cxn modelId="{CE62D1F4-688C-46F5-8BEC-711BD6CF19A9}" type="presParOf" srcId="{83EAA8D2-C756-4815-8C4D-EBAAB560C76B}" destId="{D2A28050-6247-420E-B1D9-8476034B90F7}" srcOrd="4" destOrd="0" presId="urn:microsoft.com/office/officeart/2005/8/layout/pyramid2"/>
    <dgm:cxn modelId="{FB7DBAAA-B22C-4068-84D4-72ECD73F5891}" type="presParOf" srcId="{83EAA8D2-C756-4815-8C4D-EBAAB560C76B}" destId="{FCFA1802-4DD6-4AED-B6C2-E36422FE4DA6}" srcOrd="5" destOrd="0" presId="urn:microsoft.com/office/officeart/2005/8/layout/pyramid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BA76F6E-3767-4D35-943C-E272086146C5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88924D19-6BF6-496A-9FBF-35408E5E297E}">
      <dgm:prSet phldrT="[Texte]"/>
      <dgm:spPr/>
      <dgm:t>
        <a:bodyPr/>
        <a:lstStyle/>
        <a:p>
          <a:pPr algn="ctr"/>
          <a:r>
            <a:rPr lang="ar-SA" b="1" dirty="0" smtClean="0"/>
            <a:t>قابض الضرائب:</a:t>
          </a:r>
          <a:r>
            <a:rPr lang="ar-SA" dirty="0" smtClean="0"/>
            <a:t> يتدخل لتنفيذ جميع عمليات </a:t>
          </a:r>
          <a:r>
            <a:rPr lang="ar-SA" dirty="0" err="1" smtClean="0"/>
            <a:t>الايرادات</a:t>
          </a:r>
          <a:r>
            <a:rPr lang="ar-SA" dirty="0" smtClean="0"/>
            <a:t> العمومية بصفة مباشرة أو غير مباشرة(جمع الضرائب).</a:t>
          </a:r>
          <a:br>
            <a:rPr lang="ar-SA" dirty="0" smtClean="0"/>
          </a:br>
          <a:endParaRPr lang="fr-FR" dirty="0"/>
        </a:p>
      </dgm:t>
    </dgm:pt>
    <dgm:pt modelId="{FA59E4D2-F140-473C-B683-099CB9A9DD88}" type="parTrans" cxnId="{5AE63748-8763-4D30-8B32-C16064504D1E}">
      <dgm:prSet/>
      <dgm:spPr/>
      <dgm:t>
        <a:bodyPr/>
        <a:lstStyle/>
        <a:p>
          <a:endParaRPr lang="fr-FR"/>
        </a:p>
      </dgm:t>
    </dgm:pt>
    <dgm:pt modelId="{7A2601CE-A381-4F96-BF90-8532C3AAE440}" type="sibTrans" cxnId="{5AE63748-8763-4D30-8B32-C16064504D1E}">
      <dgm:prSet/>
      <dgm:spPr/>
      <dgm:t>
        <a:bodyPr/>
        <a:lstStyle/>
        <a:p>
          <a:endParaRPr lang="fr-FR"/>
        </a:p>
      </dgm:t>
    </dgm:pt>
    <dgm:pt modelId="{D344AEB3-1561-4FBD-8AA2-66EF3AD9BFF8}">
      <dgm:prSet phldrT="[Texte]"/>
      <dgm:spPr/>
      <dgm:t>
        <a:bodyPr/>
        <a:lstStyle/>
        <a:p>
          <a:pPr rtl="1"/>
          <a:r>
            <a:rPr lang="ar-SA" b="1" dirty="0" smtClean="0"/>
            <a:t>قابض أملاك الدولة:</a:t>
          </a:r>
          <a:r>
            <a:rPr lang="ar-SA" dirty="0" smtClean="0"/>
            <a:t> قابض الجمارك، محافظ </a:t>
          </a:r>
          <a:r>
            <a:rPr lang="ar-SA" dirty="0" err="1" smtClean="0"/>
            <a:t>الرهون</a:t>
          </a:r>
          <a:r>
            <a:rPr lang="ar-SA" dirty="0" smtClean="0"/>
            <a:t> العقارية(</a:t>
          </a:r>
          <a:r>
            <a:rPr lang="fr-FR" dirty="0" smtClean="0"/>
            <a:t>CADAS</a:t>
          </a:r>
          <a:r>
            <a:rPr lang="ar-SA" dirty="0" smtClean="0"/>
            <a:t>)،</a:t>
          </a:r>
          <a:endParaRPr lang="fr-FR" dirty="0"/>
        </a:p>
      </dgm:t>
    </dgm:pt>
    <dgm:pt modelId="{161823F7-CC41-4C5E-82A3-BA9AA9BD0048}" type="parTrans" cxnId="{D05F44A4-F517-4A2B-AE19-6D91450BD6FC}">
      <dgm:prSet/>
      <dgm:spPr/>
      <dgm:t>
        <a:bodyPr/>
        <a:lstStyle/>
        <a:p>
          <a:endParaRPr lang="fr-FR"/>
        </a:p>
      </dgm:t>
    </dgm:pt>
    <dgm:pt modelId="{89EEC2E1-C9F4-495B-8F01-C757B43C44D1}" type="sibTrans" cxnId="{D05F44A4-F517-4A2B-AE19-6D91450BD6FC}">
      <dgm:prSet/>
      <dgm:spPr/>
      <dgm:t>
        <a:bodyPr/>
        <a:lstStyle/>
        <a:p>
          <a:endParaRPr lang="fr-FR"/>
        </a:p>
      </dgm:t>
    </dgm:pt>
    <dgm:pt modelId="{47CA44C9-531B-4E1D-9459-EB474815001D}">
      <dgm:prSet phldrT="[Texte]"/>
      <dgm:spPr/>
      <dgm:t>
        <a:bodyPr/>
        <a:lstStyle/>
        <a:p>
          <a:pPr rtl="1"/>
          <a:r>
            <a:rPr lang="ar-SA" b="1" dirty="0" smtClean="0"/>
            <a:t>أمين خزينة البلدية:</a:t>
          </a:r>
          <a:r>
            <a:rPr lang="ar-SA" dirty="0" smtClean="0"/>
            <a:t>يتولى تنفيذ ميزانية البلدية </a:t>
          </a:r>
          <a:r>
            <a:rPr lang="ar-SA" dirty="0" err="1" smtClean="0"/>
            <a:t>و</a:t>
          </a:r>
          <a:r>
            <a:rPr lang="ar-SA" dirty="0" smtClean="0"/>
            <a:t> هنالك أمين خزينة المحاسبة الصحية.</a:t>
          </a:r>
          <a:br>
            <a:rPr lang="ar-SA" dirty="0" smtClean="0"/>
          </a:br>
          <a:endParaRPr lang="fr-FR" dirty="0"/>
        </a:p>
      </dgm:t>
    </dgm:pt>
    <dgm:pt modelId="{FC8DAD73-1DFF-4C7A-9210-C434CE6AE24A}" type="parTrans" cxnId="{24B53555-0819-451D-ADA0-5116BCD31ABA}">
      <dgm:prSet/>
      <dgm:spPr/>
      <dgm:t>
        <a:bodyPr/>
        <a:lstStyle/>
        <a:p>
          <a:endParaRPr lang="fr-FR"/>
        </a:p>
      </dgm:t>
    </dgm:pt>
    <dgm:pt modelId="{C8BB59D5-1FEA-413C-9FF2-7366C002E288}" type="sibTrans" cxnId="{24B53555-0819-451D-ADA0-5116BCD31ABA}">
      <dgm:prSet/>
      <dgm:spPr/>
      <dgm:t>
        <a:bodyPr/>
        <a:lstStyle/>
        <a:p>
          <a:endParaRPr lang="fr-FR"/>
        </a:p>
      </dgm:t>
    </dgm:pt>
    <dgm:pt modelId="{66B3E9F0-2FC4-4DA6-8010-A39792546C7F}" type="pres">
      <dgm:prSet presAssocID="{4BA76F6E-3767-4D35-943C-E272086146C5}" presName="compositeShape" presStyleCnt="0">
        <dgm:presLayoutVars>
          <dgm:dir/>
          <dgm:resizeHandles/>
        </dgm:presLayoutVars>
      </dgm:prSet>
      <dgm:spPr/>
    </dgm:pt>
    <dgm:pt modelId="{984B0B16-3061-4273-852F-A01FE88CBA99}" type="pres">
      <dgm:prSet presAssocID="{4BA76F6E-3767-4D35-943C-E272086146C5}" presName="pyramid" presStyleLbl="node1" presStyleIdx="0" presStyleCnt="1" custLinFactNeighborX="-34047"/>
      <dgm:spPr/>
    </dgm:pt>
    <dgm:pt modelId="{091ACF66-E2E5-49E4-924F-4020C898926C}" type="pres">
      <dgm:prSet presAssocID="{4BA76F6E-3767-4D35-943C-E272086146C5}" presName="theList" presStyleCnt="0"/>
      <dgm:spPr/>
    </dgm:pt>
    <dgm:pt modelId="{C55E9C93-B395-4A03-AE81-78D2411144F4}" type="pres">
      <dgm:prSet presAssocID="{88924D19-6BF6-496A-9FBF-35408E5E297E}" presName="aNode" presStyleLbl="fgAcc1" presStyleIdx="0" presStyleCnt="3" custScaleX="26420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ABBC032-3607-4704-9F40-EBF066917E23}" type="pres">
      <dgm:prSet presAssocID="{88924D19-6BF6-496A-9FBF-35408E5E297E}" presName="aSpace" presStyleCnt="0"/>
      <dgm:spPr/>
    </dgm:pt>
    <dgm:pt modelId="{7599373C-01F2-4C8E-829E-0602682ED2F8}" type="pres">
      <dgm:prSet presAssocID="{D344AEB3-1561-4FBD-8AA2-66EF3AD9BFF8}" presName="aNode" presStyleLbl="fgAcc1" presStyleIdx="1" presStyleCnt="3" custScaleX="26031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3D88974-64E2-4323-AE8F-E6FCC3221DA2}" type="pres">
      <dgm:prSet presAssocID="{D344AEB3-1561-4FBD-8AA2-66EF3AD9BFF8}" presName="aSpace" presStyleCnt="0"/>
      <dgm:spPr/>
    </dgm:pt>
    <dgm:pt modelId="{BA90B429-8675-4016-A0BA-B64A68371936}" type="pres">
      <dgm:prSet presAssocID="{47CA44C9-531B-4E1D-9459-EB474815001D}" presName="aNode" presStyleLbl="fgAcc1" presStyleIdx="2" presStyleCnt="3" custScaleX="25545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3792973-1D98-4958-8BD6-3E3BE7246151}" type="pres">
      <dgm:prSet presAssocID="{47CA44C9-531B-4E1D-9459-EB474815001D}" presName="aSpace" presStyleCnt="0"/>
      <dgm:spPr/>
    </dgm:pt>
  </dgm:ptLst>
  <dgm:cxnLst>
    <dgm:cxn modelId="{C12A7E26-398F-4DB0-A6BC-9EEB3E1EBA41}" type="presOf" srcId="{4BA76F6E-3767-4D35-943C-E272086146C5}" destId="{66B3E9F0-2FC4-4DA6-8010-A39792546C7F}" srcOrd="0" destOrd="0" presId="urn:microsoft.com/office/officeart/2005/8/layout/pyramid2"/>
    <dgm:cxn modelId="{E27B5766-1004-4AE2-8E75-729AE9793C05}" type="presOf" srcId="{47CA44C9-531B-4E1D-9459-EB474815001D}" destId="{BA90B429-8675-4016-A0BA-B64A68371936}" srcOrd="0" destOrd="0" presId="urn:microsoft.com/office/officeart/2005/8/layout/pyramid2"/>
    <dgm:cxn modelId="{D05F44A4-F517-4A2B-AE19-6D91450BD6FC}" srcId="{4BA76F6E-3767-4D35-943C-E272086146C5}" destId="{D344AEB3-1561-4FBD-8AA2-66EF3AD9BFF8}" srcOrd="1" destOrd="0" parTransId="{161823F7-CC41-4C5E-82A3-BA9AA9BD0048}" sibTransId="{89EEC2E1-C9F4-495B-8F01-C757B43C44D1}"/>
    <dgm:cxn modelId="{9D282CCB-3810-4733-A9DE-AA69C6429D1B}" type="presOf" srcId="{88924D19-6BF6-496A-9FBF-35408E5E297E}" destId="{C55E9C93-B395-4A03-AE81-78D2411144F4}" srcOrd="0" destOrd="0" presId="urn:microsoft.com/office/officeart/2005/8/layout/pyramid2"/>
    <dgm:cxn modelId="{A61AD53F-3BA7-464C-8C97-ED5396D2EBF0}" type="presOf" srcId="{D344AEB3-1561-4FBD-8AA2-66EF3AD9BFF8}" destId="{7599373C-01F2-4C8E-829E-0602682ED2F8}" srcOrd="0" destOrd="0" presId="urn:microsoft.com/office/officeart/2005/8/layout/pyramid2"/>
    <dgm:cxn modelId="{24B53555-0819-451D-ADA0-5116BCD31ABA}" srcId="{4BA76F6E-3767-4D35-943C-E272086146C5}" destId="{47CA44C9-531B-4E1D-9459-EB474815001D}" srcOrd="2" destOrd="0" parTransId="{FC8DAD73-1DFF-4C7A-9210-C434CE6AE24A}" sibTransId="{C8BB59D5-1FEA-413C-9FF2-7366C002E288}"/>
    <dgm:cxn modelId="{5AE63748-8763-4D30-8B32-C16064504D1E}" srcId="{4BA76F6E-3767-4D35-943C-E272086146C5}" destId="{88924D19-6BF6-496A-9FBF-35408E5E297E}" srcOrd="0" destOrd="0" parTransId="{FA59E4D2-F140-473C-B683-099CB9A9DD88}" sibTransId="{7A2601CE-A381-4F96-BF90-8532C3AAE440}"/>
    <dgm:cxn modelId="{17B102E9-06ED-40EA-BC27-E4916BD620E5}" type="presParOf" srcId="{66B3E9F0-2FC4-4DA6-8010-A39792546C7F}" destId="{984B0B16-3061-4273-852F-A01FE88CBA99}" srcOrd="0" destOrd="0" presId="urn:microsoft.com/office/officeart/2005/8/layout/pyramid2"/>
    <dgm:cxn modelId="{70458BF7-4CB1-4066-98E0-E04CD531E127}" type="presParOf" srcId="{66B3E9F0-2FC4-4DA6-8010-A39792546C7F}" destId="{091ACF66-E2E5-49E4-924F-4020C898926C}" srcOrd="1" destOrd="0" presId="urn:microsoft.com/office/officeart/2005/8/layout/pyramid2"/>
    <dgm:cxn modelId="{18C39E04-8AC1-4A12-AF63-9E73C51F394B}" type="presParOf" srcId="{091ACF66-E2E5-49E4-924F-4020C898926C}" destId="{C55E9C93-B395-4A03-AE81-78D2411144F4}" srcOrd="0" destOrd="0" presId="urn:microsoft.com/office/officeart/2005/8/layout/pyramid2"/>
    <dgm:cxn modelId="{9F108A49-F7A4-4631-8719-3D8198E8CEC9}" type="presParOf" srcId="{091ACF66-E2E5-49E4-924F-4020C898926C}" destId="{8ABBC032-3607-4704-9F40-EBF066917E23}" srcOrd="1" destOrd="0" presId="urn:microsoft.com/office/officeart/2005/8/layout/pyramid2"/>
    <dgm:cxn modelId="{B43ACA40-242A-4FCC-B23B-4A289E13A9C0}" type="presParOf" srcId="{091ACF66-E2E5-49E4-924F-4020C898926C}" destId="{7599373C-01F2-4C8E-829E-0602682ED2F8}" srcOrd="2" destOrd="0" presId="urn:microsoft.com/office/officeart/2005/8/layout/pyramid2"/>
    <dgm:cxn modelId="{9176ED93-D43F-4113-B92F-4AC715369E83}" type="presParOf" srcId="{091ACF66-E2E5-49E4-924F-4020C898926C}" destId="{E3D88974-64E2-4323-AE8F-E6FCC3221DA2}" srcOrd="3" destOrd="0" presId="urn:microsoft.com/office/officeart/2005/8/layout/pyramid2"/>
    <dgm:cxn modelId="{F81E30FC-BA10-423A-B642-F8F0F01F134B}" type="presParOf" srcId="{091ACF66-E2E5-49E4-924F-4020C898926C}" destId="{BA90B429-8675-4016-A0BA-B64A68371936}" srcOrd="4" destOrd="0" presId="urn:microsoft.com/office/officeart/2005/8/layout/pyramid2"/>
    <dgm:cxn modelId="{5DC7E82E-7986-4253-BFB2-FE2ED31CC8E3}" type="presParOf" srcId="{091ACF66-E2E5-49E4-924F-4020C898926C}" destId="{C3792973-1D98-4958-8BD6-3E3BE7246151}" srcOrd="5" destOrd="0" presId="urn:microsoft.com/office/officeart/2005/8/layout/pyramid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347C0E3-F3A4-4F10-9854-F4B979DC8D9E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E975C-D306-451F-8863-457C6DEF8ED1}">
      <dgm:prSet phldrT="[Texte]"/>
      <dgm:spPr/>
      <dgm:t>
        <a:bodyPr/>
        <a:lstStyle/>
        <a:p>
          <a:pPr rtl="1"/>
          <a:r>
            <a:rPr lang="ar-DZ" dirty="0" smtClean="0"/>
            <a:t>2</a:t>
          </a:r>
          <a:endParaRPr lang="fr-FR" dirty="0"/>
        </a:p>
      </dgm:t>
    </dgm:pt>
    <dgm:pt modelId="{1DD7935D-2D0E-4414-8EF7-9D7684E516C1}" type="parTrans" cxnId="{3E1FEABD-1CC6-4810-95E4-CC5C07D3C14F}">
      <dgm:prSet/>
      <dgm:spPr/>
      <dgm:t>
        <a:bodyPr/>
        <a:lstStyle/>
        <a:p>
          <a:endParaRPr lang="fr-FR"/>
        </a:p>
      </dgm:t>
    </dgm:pt>
    <dgm:pt modelId="{6BD6CC44-2139-48DC-B28F-4AB3627C2770}" type="sibTrans" cxnId="{3E1FEABD-1CC6-4810-95E4-CC5C07D3C14F}">
      <dgm:prSet/>
      <dgm:spPr/>
      <dgm:t>
        <a:bodyPr/>
        <a:lstStyle/>
        <a:p>
          <a:endParaRPr lang="fr-FR"/>
        </a:p>
      </dgm:t>
    </dgm:pt>
    <dgm:pt modelId="{7E784A99-70C6-437F-94B4-61E3708D3B94}">
      <dgm:prSet phldrT="[Texte]" custT="1"/>
      <dgm:spPr/>
      <dgm:t>
        <a:bodyPr/>
        <a:lstStyle/>
        <a:p>
          <a:pPr rtl="1"/>
          <a:r>
            <a:rPr lang="ar-SA" sz="2200" dirty="0" smtClean="0"/>
            <a:t>توفر </a:t>
          </a:r>
          <a:r>
            <a:rPr lang="ar-SA" sz="2200" dirty="0" err="1" smtClean="0"/>
            <a:t>الاعتمادات</a:t>
          </a:r>
          <a:endParaRPr lang="fr-FR" sz="2200" dirty="0"/>
        </a:p>
      </dgm:t>
    </dgm:pt>
    <dgm:pt modelId="{19C168B6-0989-4EB4-AC46-A32890F07C4E}" type="parTrans" cxnId="{CEDD37A5-A197-4E1D-90D2-27C60D04A447}">
      <dgm:prSet/>
      <dgm:spPr/>
      <dgm:t>
        <a:bodyPr/>
        <a:lstStyle/>
        <a:p>
          <a:endParaRPr lang="fr-FR"/>
        </a:p>
      </dgm:t>
    </dgm:pt>
    <dgm:pt modelId="{C71F0D74-BC74-441F-ACA3-4D3B6BB4B6A7}" type="sibTrans" cxnId="{CEDD37A5-A197-4E1D-90D2-27C60D04A447}">
      <dgm:prSet/>
      <dgm:spPr/>
      <dgm:t>
        <a:bodyPr/>
        <a:lstStyle/>
        <a:p>
          <a:endParaRPr lang="fr-FR"/>
        </a:p>
      </dgm:t>
    </dgm:pt>
    <dgm:pt modelId="{8B88F8AB-993E-42BA-B25F-7CAB3C6088E8}">
      <dgm:prSet phldrT="[Texte]"/>
      <dgm:spPr/>
      <dgm:t>
        <a:bodyPr/>
        <a:lstStyle/>
        <a:p>
          <a:r>
            <a:rPr lang="ar-DZ" dirty="0" smtClean="0"/>
            <a:t>3</a:t>
          </a:r>
          <a:endParaRPr lang="fr-FR" dirty="0"/>
        </a:p>
      </dgm:t>
    </dgm:pt>
    <dgm:pt modelId="{64A5012F-E55B-4A35-AEA7-41588CCC983D}" type="parTrans" cxnId="{BE823F85-BE1B-4372-8D49-9FEE23004747}">
      <dgm:prSet/>
      <dgm:spPr/>
      <dgm:t>
        <a:bodyPr/>
        <a:lstStyle/>
        <a:p>
          <a:endParaRPr lang="fr-FR"/>
        </a:p>
      </dgm:t>
    </dgm:pt>
    <dgm:pt modelId="{D792AD41-0766-4E39-A61C-421CD3BCCDFD}" type="sibTrans" cxnId="{BE823F85-BE1B-4372-8D49-9FEE23004747}">
      <dgm:prSet/>
      <dgm:spPr/>
      <dgm:t>
        <a:bodyPr/>
        <a:lstStyle/>
        <a:p>
          <a:endParaRPr lang="fr-FR"/>
        </a:p>
      </dgm:t>
    </dgm:pt>
    <dgm:pt modelId="{A9402867-6737-4154-9E2A-CD6689D8DDEE}">
      <dgm:prSet phldrT="[Texte]" custT="1"/>
      <dgm:spPr/>
      <dgm:t>
        <a:bodyPr/>
        <a:lstStyle/>
        <a:p>
          <a:pPr algn="r" rtl="1"/>
          <a:r>
            <a:rPr lang="ar-SA" sz="2200" dirty="0" smtClean="0"/>
            <a:t>التحقق من صفة </a:t>
          </a:r>
          <a:r>
            <a:rPr lang="ar-SA" sz="2200" dirty="0" err="1" smtClean="0"/>
            <a:t>الامر</a:t>
          </a:r>
          <a:r>
            <a:rPr lang="ar-SA" sz="2200" dirty="0" smtClean="0"/>
            <a:t> بالصرف</a:t>
          </a:r>
          <a:endParaRPr lang="fr-FR" sz="2200" dirty="0"/>
        </a:p>
      </dgm:t>
    </dgm:pt>
    <dgm:pt modelId="{A89408C2-8A28-4307-8B6E-E232F3E78D52}" type="parTrans" cxnId="{96D50AFD-4B4E-4360-8EA7-496DCF00E8D3}">
      <dgm:prSet/>
      <dgm:spPr/>
      <dgm:t>
        <a:bodyPr/>
        <a:lstStyle/>
        <a:p>
          <a:endParaRPr lang="fr-FR"/>
        </a:p>
      </dgm:t>
    </dgm:pt>
    <dgm:pt modelId="{E8E3783F-6FE1-4D5A-AADE-B7D104714466}" type="sibTrans" cxnId="{96D50AFD-4B4E-4360-8EA7-496DCF00E8D3}">
      <dgm:prSet/>
      <dgm:spPr/>
      <dgm:t>
        <a:bodyPr/>
        <a:lstStyle/>
        <a:p>
          <a:endParaRPr lang="fr-FR"/>
        </a:p>
      </dgm:t>
    </dgm:pt>
    <dgm:pt modelId="{224D2DCF-7A60-43CA-BB2C-064282432E82}">
      <dgm:prSet phldrT="[Texte]"/>
      <dgm:spPr/>
      <dgm:t>
        <a:bodyPr/>
        <a:lstStyle/>
        <a:p>
          <a:r>
            <a:rPr lang="ar-DZ" dirty="0" smtClean="0"/>
            <a:t>4</a:t>
          </a:r>
          <a:endParaRPr lang="fr-FR" dirty="0"/>
        </a:p>
      </dgm:t>
    </dgm:pt>
    <dgm:pt modelId="{3534BB37-05A1-42C2-94AA-7BB68D813BA2}" type="parTrans" cxnId="{BF6E5295-8B87-43C6-BF90-7FCDA65F5A89}">
      <dgm:prSet/>
      <dgm:spPr/>
      <dgm:t>
        <a:bodyPr/>
        <a:lstStyle/>
        <a:p>
          <a:endParaRPr lang="fr-FR"/>
        </a:p>
      </dgm:t>
    </dgm:pt>
    <dgm:pt modelId="{356A08D8-B538-4AC8-8352-1A1EFEBDC1BF}" type="sibTrans" cxnId="{BF6E5295-8B87-43C6-BF90-7FCDA65F5A89}">
      <dgm:prSet/>
      <dgm:spPr/>
      <dgm:t>
        <a:bodyPr/>
        <a:lstStyle/>
        <a:p>
          <a:endParaRPr lang="fr-FR"/>
        </a:p>
      </dgm:t>
    </dgm:pt>
    <dgm:pt modelId="{A55C14D7-4298-4CD0-8216-F8749CE43C03}">
      <dgm:prSet phldrT="[Texte]" custT="1"/>
      <dgm:spPr/>
      <dgm:t>
        <a:bodyPr/>
        <a:lstStyle/>
        <a:p>
          <a:pPr rtl="1"/>
          <a:r>
            <a:rPr lang="ar-SA" sz="2200" dirty="0" smtClean="0"/>
            <a:t>التأكد من أن الديون لم تسقط أجالها</a:t>
          </a:r>
          <a:endParaRPr lang="fr-FR" sz="2200" dirty="0"/>
        </a:p>
      </dgm:t>
    </dgm:pt>
    <dgm:pt modelId="{F3D3C2BC-AD3D-45AD-8928-14368BCE38DE}" type="parTrans" cxnId="{2121044A-0379-44FF-AEB9-3445F9233D09}">
      <dgm:prSet/>
      <dgm:spPr/>
      <dgm:t>
        <a:bodyPr/>
        <a:lstStyle/>
        <a:p>
          <a:endParaRPr lang="fr-FR"/>
        </a:p>
      </dgm:t>
    </dgm:pt>
    <dgm:pt modelId="{F3AABB65-E6B9-406A-AEA3-C4091E1DD1E6}" type="sibTrans" cxnId="{2121044A-0379-44FF-AEB9-3445F9233D09}">
      <dgm:prSet/>
      <dgm:spPr/>
      <dgm:t>
        <a:bodyPr/>
        <a:lstStyle/>
        <a:p>
          <a:endParaRPr lang="fr-FR"/>
        </a:p>
      </dgm:t>
    </dgm:pt>
    <dgm:pt modelId="{1DA9A864-C69D-4DCC-AF4D-DD02BF1EB99B}">
      <dgm:prSet phldrT="[Texte]" phldr="1" custT="1"/>
      <dgm:spPr/>
      <dgm:t>
        <a:bodyPr/>
        <a:lstStyle/>
        <a:p>
          <a:pPr rtl="1"/>
          <a:endParaRPr lang="fr-FR" sz="1800" dirty="0"/>
        </a:p>
      </dgm:t>
    </dgm:pt>
    <dgm:pt modelId="{BCFE6786-5D40-44B2-99D1-59FA399915B4}" type="parTrans" cxnId="{865215D0-2915-4F43-AB8F-91B85FC07718}">
      <dgm:prSet/>
      <dgm:spPr/>
      <dgm:t>
        <a:bodyPr/>
        <a:lstStyle/>
        <a:p>
          <a:endParaRPr lang="fr-FR"/>
        </a:p>
      </dgm:t>
    </dgm:pt>
    <dgm:pt modelId="{D5C7F23B-180B-4675-BA2D-39A58C9778BD}" type="sibTrans" cxnId="{865215D0-2915-4F43-AB8F-91B85FC07718}">
      <dgm:prSet/>
      <dgm:spPr/>
      <dgm:t>
        <a:bodyPr/>
        <a:lstStyle/>
        <a:p>
          <a:endParaRPr lang="fr-FR"/>
        </a:p>
      </dgm:t>
    </dgm:pt>
    <dgm:pt modelId="{BED217CD-97CA-443C-B03E-4B4C0201B8FC}" type="pres">
      <dgm:prSet presAssocID="{4347C0E3-F3A4-4F10-9854-F4B979DC8D9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7454CC7-DAB9-45C2-909F-4B7B04CC4B61}" type="pres">
      <dgm:prSet presAssocID="{5A2E975C-D306-451F-8863-457C6DEF8ED1}" presName="composite" presStyleCnt="0"/>
      <dgm:spPr/>
    </dgm:pt>
    <dgm:pt modelId="{942D53E9-51BF-46A1-A082-D667462D6780}" type="pres">
      <dgm:prSet presAssocID="{5A2E975C-D306-451F-8863-457C6DEF8ED1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7021436-1012-476C-B50A-C21EBF8186C6}" type="pres">
      <dgm:prSet presAssocID="{5A2E975C-D306-451F-8863-457C6DEF8ED1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C6E02C9-9BA6-41D8-9A27-D44B3ED5F68E}" type="pres">
      <dgm:prSet presAssocID="{6BD6CC44-2139-48DC-B28F-4AB3627C2770}" presName="sp" presStyleCnt="0"/>
      <dgm:spPr/>
    </dgm:pt>
    <dgm:pt modelId="{A0EE0259-9C66-4117-89E4-2B13B0347DCB}" type="pres">
      <dgm:prSet presAssocID="{8B88F8AB-993E-42BA-B25F-7CAB3C6088E8}" presName="composite" presStyleCnt="0"/>
      <dgm:spPr/>
    </dgm:pt>
    <dgm:pt modelId="{F1FB26A0-D399-4265-83EC-4960929AB6C2}" type="pres">
      <dgm:prSet presAssocID="{8B88F8AB-993E-42BA-B25F-7CAB3C6088E8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E6CD537-CD3D-4C01-9F74-660C7DEC87B4}" type="pres">
      <dgm:prSet presAssocID="{8B88F8AB-993E-42BA-B25F-7CAB3C6088E8}" presName="descendantText" presStyleLbl="alignAcc1" presStyleIdx="1" presStyleCnt="3" custLinFactNeighborX="-177" custLinFactNeighborY="454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780928B-B50D-4807-AEF2-AD20B9DF78EF}" type="pres">
      <dgm:prSet presAssocID="{D792AD41-0766-4E39-A61C-421CD3BCCDFD}" presName="sp" presStyleCnt="0"/>
      <dgm:spPr/>
    </dgm:pt>
    <dgm:pt modelId="{03E3D6FB-1C22-47DF-A4DE-EE6B7C4EC4D4}" type="pres">
      <dgm:prSet presAssocID="{224D2DCF-7A60-43CA-BB2C-064282432E82}" presName="composite" presStyleCnt="0"/>
      <dgm:spPr/>
    </dgm:pt>
    <dgm:pt modelId="{F5A43201-68EB-4F1C-9CEF-9B7E2509E17D}" type="pres">
      <dgm:prSet presAssocID="{224D2DCF-7A60-43CA-BB2C-064282432E82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C7A1E83-E33B-4601-A4B3-EB7C7BD7D516}" type="pres">
      <dgm:prSet presAssocID="{224D2DCF-7A60-43CA-BB2C-064282432E82}" presName="descendantText" presStyleLbl="alignAcc1" presStyleIdx="2" presStyleCnt="3" custLinFactNeighborX="558" custLinFactNeighborY="-554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CB2D347-AFB8-4B37-B90A-7E384FE2AB96}" type="presOf" srcId="{4347C0E3-F3A4-4F10-9854-F4B979DC8D9E}" destId="{BED217CD-97CA-443C-B03E-4B4C0201B8FC}" srcOrd="0" destOrd="0" presId="urn:microsoft.com/office/officeart/2005/8/layout/chevron2"/>
    <dgm:cxn modelId="{865215D0-2915-4F43-AB8F-91B85FC07718}" srcId="{224D2DCF-7A60-43CA-BB2C-064282432E82}" destId="{1DA9A864-C69D-4DCC-AF4D-DD02BF1EB99B}" srcOrd="1" destOrd="0" parTransId="{BCFE6786-5D40-44B2-99D1-59FA399915B4}" sibTransId="{D5C7F23B-180B-4675-BA2D-39A58C9778BD}"/>
    <dgm:cxn modelId="{9C8D1183-27EB-46B4-93DF-5F0936AD7C94}" type="presOf" srcId="{8B88F8AB-993E-42BA-B25F-7CAB3C6088E8}" destId="{F1FB26A0-D399-4265-83EC-4960929AB6C2}" srcOrd="0" destOrd="0" presId="urn:microsoft.com/office/officeart/2005/8/layout/chevron2"/>
    <dgm:cxn modelId="{801479AB-043D-4EBC-9167-FD8570962ADB}" type="presOf" srcId="{224D2DCF-7A60-43CA-BB2C-064282432E82}" destId="{F5A43201-68EB-4F1C-9CEF-9B7E2509E17D}" srcOrd="0" destOrd="0" presId="urn:microsoft.com/office/officeart/2005/8/layout/chevron2"/>
    <dgm:cxn modelId="{764D35CA-A5F6-4F0D-9D04-A9AE5163D8DA}" type="presOf" srcId="{A55C14D7-4298-4CD0-8216-F8749CE43C03}" destId="{EC7A1E83-E33B-4601-A4B3-EB7C7BD7D516}" srcOrd="0" destOrd="0" presId="urn:microsoft.com/office/officeart/2005/8/layout/chevron2"/>
    <dgm:cxn modelId="{E24F3436-3768-48AC-AF02-4C057F968864}" type="presOf" srcId="{A9402867-6737-4154-9E2A-CD6689D8DDEE}" destId="{BE6CD537-CD3D-4C01-9F74-660C7DEC87B4}" srcOrd="0" destOrd="0" presId="urn:microsoft.com/office/officeart/2005/8/layout/chevron2"/>
    <dgm:cxn modelId="{2121044A-0379-44FF-AEB9-3445F9233D09}" srcId="{224D2DCF-7A60-43CA-BB2C-064282432E82}" destId="{A55C14D7-4298-4CD0-8216-F8749CE43C03}" srcOrd="0" destOrd="0" parTransId="{F3D3C2BC-AD3D-45AD-8928-14368BCE38DE}" sibTransId="{F3AABB65-E6B9-406A-AEA3-C4091E1DD1E6}"/>
    <dgm:cxn modelId="{748BD124-C224-410C-B8F4-0B35773BD6A9}" type="presOf" srcId="{7E784A99-70C6-437F-94B4-61E3708D3B94}" destId="{E7021436-1012-476C-B50A-C21EBF8186C6}" srcOrd="0" destOrd="0" presId="urn:microsoft.com/office/officeart/2005/8/layout/chevron2"/>
    <dgm:cxn modelId="{BF6E5295-8B87-43C6-BF90-7FCDA65F5A89}" srcId="{4347C0E3-F3A4-4F10-9854-F4B979DC8D9E}" destId="{224D2DCF-7A60-43CA-BB2C-064282432E82}" srcOrd="2" destOrd="0" parTransId="{3534BB37-05A1-42C2-94AA-7BB68D813BA2}" sibTransId="{356A08D8-B538-4AC8-8352-1A1EFEBDC1BF}"/>
    <dgm:cxn modelId="{90F43281-4B4F-4BC1-A39C-70C7EFB4FC28}" type="presOf" srcId="{1DA9A864-C69D-4DCC-AF4D-DD02BF1EB99B}" destId="{EC7A1E83-E33B-4601-A4B3-EB7C7BD7D516}" srcOrd="0" destOrd="1" presId="urn:microsoft.com/office/officeart/2005/8/layout/chevron2"/>
    <dgm:cxn modelId="{CEDD37A5-A197-4E1D-90D2-27C60D04A447}" srcId="{5A2E975C-D306-451F-8863-457C6DEF8ED1}" destId="{7E784A99-70C6-437F-94B4-61E3708D3B94}" srcOrd="0" destOrd="0" parTransId="{19C168B6-0989-4EB4-AC46-A32890F07C4E}" sibTransId="{C71F0D74-BC74-441F-ACA3-4D3B6BB4B6A7}"/>
    <dgm:cxn modelId="{3E1FEABD-1CC6-4810-95E4-CC5C07D3C14F}" srcId="{4347C0E3-F3A4-4F10-9854-F4B979DC8D9E}" destId="{5A2E975C-D306-451F-8863-457C6DEF8ED1}" srcOrd="0" destOrd="0" parTransId="{1DD7935D-2D0E-4414-8EF7-9D7684E516C1}" sibTransId="{6BD6CC44-2139-48DC-B28F-4AB3627C2770}"/>
    <dgm:cxn modelId="{96D50AFD-4B4E-4360-8EA7-496DCF00E8D3}" srcId="{8B88F8AB-993E-42BA-B25F-7CAB3C6088E8}" destId="{A9402867-6737-4154-9E2A-CD6689D8DDEE}" srcOrd="0" destOrd="0" parTransId="{A89408C2-8A28-4307-8B6E-E232F3E78D52}" sibTransId="{E8E3783F-6FE1-4D5A-AADE-B7D104714466}"/>
    <dgm:cxn modelId="{D06BD853-2724-4B01-BDFA-DA22FCACAAD6}" type="presOf" srcId="{5A2E975C-D306-451F-8863-457C6DEF8ED1}" destId="{942D53E9-51BF-46A1-A082-D667462D6780}" srcOrd="0" destOrd="0" presId="urn:microsoft.com/office/officeart/2005/8/layout/chevron2"/>
    <dgm:cxn modelId="{BE823F85-BE1B-4372-8D49-9FEE23004747}" srcId="{4347C0E3-F3A4-4F10-9854-F4B979DC8D9E}" destId="{8B88F8AB-993E-42BA-B25F-7CAB3C6088E8}" srcOrd="1" destOrd="0" parTransId="{64A5012F-E55B-4A35-AEA7-41588CCC983D}" sibTransId="{D792AD41-0766-4E39-A61C-421CD3BCCDFD}"/>
    <dgm:cxn modelId="{09443132-AE69-4873-B699-CD26C90C6EC0}" type="presParOf" srcId="{BED217CD-97CA-443C-B03E-4B4C0201B8FC}" destId="{A7454CC7-DAB9-45C2-909F-4B7B04CC4B61}" srcOrd="0" destOrd="0" presId="urn:microsoft.com/office/officeart/2005/8/layout/chevron2"/>
    <dgm:cxn modelId="{ADD09763-3215-4904-847F-DD96380C7C67}" type="presParOf" srcId="{A7454CC7-DAB9-45C2-909F-4B7B04CC4B61}" destId="{942D53E9-51BF-46A1-A082-D667462D6780}" srcOrd="0" destOrd="0" presId="urn:microsoft.com/office/officeart/2005/8/layout/chevron2"/>
    <dgm:cxn modelId="{BE268516-6C16-4350-B0C5-5D0E98E7FAF6}" type="presParOf" srcId="{A7454CC7-DAB9-45C2-909F-4B7B04CC4B61}" destId="{E7021436-1012-476C-B50A-C21EBF8186C6}" srcOrd="1" destOrd="0" presId="urn:microsoft.com/office/officeart/2005/8/layout/chevron2"/>
    <dgm:cxn modelId="{E5F7C0D7-4F0C-4E27-A3AE-6933FD6B5B82}" type="presParOf" srcId="{BED217CD-97CA-443C-B03E-4B4C0201B8FC}" destId="{9C6E02C9-9BA6-41D8-9A27-D44B3ED5F68E}" srcOrd="1" destOrd="0" presId="urn:microsoft.com/office/officeart/2005/8/layout/chevron2"/>
    <dgm:cxn modelId="{CB745905-889D-46C7-802E-CB0BA1222E72}" type="presParOf" srcId="{BED217CD-97CA-443C-B03E-4B4C0201B8FC}" destId="{A0EE0259-9C66-4117-89E4-2B13B0347DCB}" srcOrd="2" destOrd="0" presId="urn:microsoft.com/office/officeart/2005/8/layout/chevron2"/>
    <dgm:cxn modelId="{CD05BEA0-7BCC-422D-9409-CF0A277D2F76}" type="presParOf" srcId="{A0EE0259-9C66-4117-89E4-2B13B0347DCB}" destId="{F1FB26A0-D399-4265-83EC-4960929AB6C2}" srcOrd="0" destOrd="0" presId="urn:microsoft.com/office/officeart/2005/8/layout/chevron2"/>
    <dgm:cxn modelId="{B7EA2106-7C54-4C81-BF28-28F7832B218E}" type="presParOf" srcId="{A0EE0259-9C66-4117-89E4-2B13B0347DCB}" destId="{BE6CD537-CD3D-4C01-9F74-660C7DEC87B4}" srcOrd="1" destOrd="0" presId="urn:microsoft.com/office/officeart/2005/8/layout/chevron2"/>
    <dgm:cxn modelId="{22A839D1-C5B4-423B-8320-1027DD831745}" type="presParOf" srcId="{BED217CD-97CA-443C-B03E-4B4C0201B8FC}" destId="{D780928B-B50D-4807-AEF2-AD20B9DF78EF}" srcOrd="3" destOrd="0" presId="urn:microsoft.com/office/officeart/2005/8/layout/chevron2"/>
    <dgm:cxn modelId="{A32B0E57-6AFF-4F13-8A8F-910E1768820F}" type="presParOf" srcId="{BED217CD-97CA-443C-B03E-4B4C0201B8FC}" destId="{03E3D6FB-1C22-47DF-A4DE-EE6B7C4EC4D4}" srcOrd="4" destOrd="0" presId="urn:microsoft.com/office/officeart/2005/8/layout/chevron2"/>
    <dgm:cxn modelId="{05F91480-E1B1-43C8-992C-3EE666A6B735}" type="presParOf" srcId="{03E3D6FB-1C22-47DF-A4DE-EE6B7C4EC4D4}" destId="{F5A43201-68EB-4F1C-9CEF-9B7E2509E17D}" srcOrd="0" destOrd="0" presId="urn:microsoft.com/office/officeart/2005/8/layout/chevron2"/>
    <dgm:cxn modelId="{3D1B6C69-B57C-4B22-92A1-884EE8587794}" type="presParOf" srcId="{03E3D6FB-1C22-47DF-A4DE-EE6B7C4EC4D4}" destId="{EC7A1E83-E33B-4601-A4B3-EB7C7BD7D516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E7A6-1D3D-4694-B1A0-FC196B976114}" type="datetimeFigureOut">
              <a:rPr lang="fr-FR" smtClean="0"/>
              <a:pPr/>
              <a:t>12/12/2021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6F15F-153D-418D-BF95-224E0F363FA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E7A6-1D3D-4694-B1A0-FC196B976114}" type="datetimeFigureOut">
              <a:rPr lang="fr-FR" smtClean="0"/>
              <a:pPr/>
              <a:t>12/12/2021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6F15F-153D-418D-BF95-224E0F363FA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E7A6-1D3D-4694-B1A0-FC196B976114}" type="datetimeFigureOut">
              <a:rPr lang="fr-FR" smtClean="0"/>
              <a:pPr/>
              <a:t>12/12/2021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6F15F-153D-418D-BF95-224E0F363FA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E7A6-1D3D-4694-B1A0-FC196B976114}" type="datetimeFigureOut">
              <a:rPr lang="fr-FR" smtClean="0"/>
              <a:pPr/>
              <a:t>12/12/2021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6F15F-153D-418D-BF95-224E0F363FA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E7A6-1D3D-4694-B1A0-FC196B976114}" type="datetimeFigureOut">
              <a:rPr lang="fr-FR" smtClean="0"/>
              <a:pPr/>
              <a:t>12/12/2021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6F15F-153D-418D-BF95-224E0F363FA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E7A6-1D3D-4694-B1A0-FC196B976114}" type="datetimeFigureOut">
              <a:rPr lang="fr-FR" smtClean="0"/>
              <a:pPr/>
              <a:t>12/12/2021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6F15F-153D-418D-BF95-224E0F363FA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E7A6-1D3D-4694-B1A0-FC196B976114}" type="datetimeFigureOut">
              <a:rPr lang="fr-FR" smtClean="0"/>
              <a:pPr/>
              <a:t>12/12/2021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6F15F-153D-418D-BF95-224E0F363FA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E7A6-1D3D-4694-B1A0-FC196B976114}" type="datetimeFigureOut">
              <a:rPr lang="fr-FR" smtClean="0"/>
              <a:pPr/>
              <a:t>12/12/2021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6F15F-153D-418D-BF95-224E0F363FA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E7A6-1D3D-4694-B1A0-FC196B976114}" type="datetimeFigureOut">
              <a:rPr lang="fr-FR" smtClean="0"/>
              <a:pPr/>
              <a:t>12/12/2021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6F15F-153D-418D-BF95-224E0F363FA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E7A6-1D3D-4694-B1A0-FC196B976114}" type="datetimeFigureOut">
              <a:rPr lang="fr-FR" smtClean="0"/>
              <a:pPr/>
              <a:t>12/12/2021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6F15F-153D-418D-BF95-224E0F363FA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E7A6-1D3D-4694-B1A0-FC196B976114}" type="datetimeFigureOut">
              <a:rPr lang="fr-FR" smtClean="0"/>
              <a:pPr/>
              <a:t>12/12/2021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6F15F-153D-418D-BF95-224E0F363FA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0E7A6-1D3D-4694-B1A0-FC196B976114}" type="datetimeFigureOut">
              <a:rPr lang="fr-FR" smtClean="0"/>
              <a:pPr/>
              <a:t>12/12/2021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6F15F-153D-418D-BF95-224E0F363FA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anajmnt.blogspot.com/2019/02/public-accountant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85786" y="3286124"/>
            <a:ext cx="7772400" cy="1470025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extrusionClr>
                <a:srgbClr val="FF0000"/>
              </a:extrusionClr>
            </a:sp3d>
          </a:bodyPr>
          <a:lstStyle/>
          <a:p>
            <a:r>
              <a:rPr lang="ar-DZ" sz="5400" b="1" dirty="0" smtClean="0"/>
              <a:t>بحث المحاسب العمومي </a:t>
            </a:r>
            <a:endParaRPr lang="fr-FR" sz="54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786314" y="5286388"/>
            <a:ext cx="3929090" cy="1143008"/>
          </a:xfrm>
        </p:spPr>
        <p:txBody>
          <a:bodyPr>
            <a:normAutofit fontScale="70000" lnSpcReduction="20000"/>
          </a:bodyPr>
          <a:lstStyle/>
          <a:p>
            <a:pPr algn="r" rtl="1"/>
            <a:r>
              <a:rPr lang="ar-DZ" dirty="0" smtClean="0">
                <a:solidFill>
                  <a:schemeClr val="tx1"/>
                </a:solidFill>
              </a:rPr>
              <a:t>إعداد الطالبان :</a:t>
            </a:r>
          </a:p>
          <a:p>
            <a:pPr rtl="1">
              <a:buFontTx/>
              <a:buChar char="-"/>
            </a:pPr>
            <a:r>
              <a:rPr lang="ar-DZ" dirty="0" smtClean="0">
                <a:solidFill>
                  <a:schemeClr val="tx1"/>
                </a:solidFill>
              </a:rPr>
              <a:t>طرودي نبيل 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endParaRPr lang="ar-DZ" dirty="0" smtClean="0">
              <a:solidFill>
                <a:schemeClr val="tx1"/>
              </a:solidFill>
            </a:endParaRPr>
          </a:p>
          <a:p>
            <a:pPr rtl="1">
              <a:buFontTx/>
              <a:buChar char="-"/>
            </a:pPr>
            <a:r>
              <a:rPr lang="ar-DZ" dirty="0" smtClean="0">
                <a:solidFill>
                  <a:schemeClr val="tx1"/>
                </a:solidFill>
              </a:rPr>
              <a:t>- طرودي هيثم </a:t>
            </a:r>
          </a:p>
          <a:p>
            <a:endParaRPr lang="ar-DZ" dirty="0"/>
          </a:p>
          <a:p>
            <a:endParaRPr lang="ar-DZ" dirty="0" smtClean="0"/>
          </a:p>
          <a:p>
            <a:endParaRPr lang="ar-DZ" dirty="0"/>
          </a:p>
          <a:p>
            <a:endParaRPr lang="ar-DZ" dirty="0" smtClean="0"/>
          </a:p>
          <a:p>
            <a:endParaRPr lang="ar-DZ" dirty="0"/>
          </a:p>
          <a:p>
            <a:endParaRPr lang="ar-DZ" dirty="0" smtClean="0"/>
          </a:p>
          <a:p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214414" y="357166"/>
            <a:ext cx="706463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DZ" sz="2800" b="1" dirty="0" smtClean="0"/>
              <a:t>الجمهورية الجزائرية الديمقراطية الشعبية</a:t>
            </a:r>
            <a:endParaRPr lang="fr-FR" sz="2800" b="1" dirty="0" smtClean="0"/>
          </a:p>
          <a:p>
            <a:pPr algn="ctr">
              <a:defRPr/>
            </a:pPr>
            <a:r>
              <a:rPr lang="ar-DZ" sz="2800" b="1" dirty="0" smtClean="0"/>
              <a:t>وزارة التعليم العالي والبحث العلمي</a:t>
            </a:r>
            <a:endParaRPr lang="fr-FR" sz="2800" b="1" dirty="0" smtClean="0"/>
          </a:p>
          <a:p>
            <a:pPr algn="ctr">
              <a:defRPr/>
            </a:pPr>
            <a:r>
              <a:rPr lang="ar-DZ" sz="2800" b="1" dirty="0" smtClean="0"/>
              <a:t>جامعة محمد </a:t>
            </a:r>
            <a:r>
              <a:rPr lang="ar-DZ" sz="2800" b="1" dirty="0" err="1" smtClean="0"/>
              <a:t>خيضر</a:t>
            </a:r>
            <a:r>
              <a:rPr lang="ar-DZ" sz="2800" b="1" dirty="0" smtClean="0"/>
              <a:t> بسكرة</a:t>
            </a:r>
          </a:p>
          <a:p>
            <a:pPr algn="ctr">
              <a:defRPr/>
            </a:pPr>
            <a:r>
              <a:rPr lang="ar-DZ" sz="2800" b="1" dirty="0" smtClean="0"/>
              <a:t>سنة ثانية </a:t>
            </a:r>
            <a:r>
              <a:rPr lang="ar-DZ" sz="2800" b="1" dirty="0" err="1" smtClean="0"/>
              <a:t>ماستر</a:t>
            </a:r>
            <a:r>
              <a:rPr lang="ar-DZ" sz="2800" b="1" u="sng" dirty="0" smtClean="0">
                <a:ln w="10160">
                  <a:solidFill>
                    <a:srgbClr val="008000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haroni" panose="02010803020104030203" pitchFamily="2" charset="-79"/>
              </a:rPr>
              <a:t> </a:t>
            </a:r>
          </a:p>
          <a:p>
            <a:pPr algn="ctr">
              <a:defRPr/>
            </a:pPr>
            <a:r>
              <a:rPr lang="ar-DZ" sz="2800" b="1" dirty="0" smtClean="0"/>
              <a:t>تخصص محاسبة </a:t>
            </a:r>
            <a:r>
              <a:rPr lang="ar-DZ" sz="2800" b="1" dirty="0" err="1" smtClean="0"/>
              <a:t>و</a:t>
            </a:r>
            <a:r>
              <a:rPr lang="ar-DZ" sz="2800" b="1" dirty="0" smtClean="0"/>
              <a:t> تدقيق </a:t>
            </a:r>
          </a:p>
          <a:p>
            <a:pPr algn="ctr">
              <a:defRPr/>
            </a:pPr>
            <a:endParaRPr lang="fr-FR" sz="2800" b="1" u="sng" dirty="0">
              <a:ln w="10160">
                <a:solidFill>
                  <a:srgbClr val="008000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8" name="Sous-titre 2"/>
          <p:cNvSpPr txBox="1">
            <a:spLocks/>
          </p:cNvSpPr>
          <p:nvPr/>
        </p:nvSpPr>
        <p:spPr>
          <a:xfrm>
            <a:off x="500034" y="5429264"/>
            <a:ext cx="2714644" cy="11430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DZ" sz="2500" b="1" dirty="0" smtClean="0"/>
              <a:t>تحت إشراف الدكتور: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DZ" sz="2500" b="1" dirty="0" err="1" smtClean="0"/>
              <a:t>رايس</a:t>
            </a:r>
            <a:r>
              <a:rPr lang="ar-DZ" sz="2500" b="1" dirty="0" smtClean="0"/>
              <a:t> مبروك</a:t>
            </a:r>
            <a:r>
              <a:rPr kumimoji="0" lang="ar-DZ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ar-D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ar-D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ar-D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ar-D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ar-D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ar-D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A" b="1" dirty="0"/>
              <a:t> مهام المحاسب </a:t>
            </a:r>
            <a:r>
              <a:rPr lang="ar-SA" b="1" dirty="0" smtClean="0"/>
              <a:t>العمومي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92500" lnSpcReduction="10000"/>
          </a:bodyPr>
          <a:lstStyle/>
          <a:p>
            <a:pPr lvl="0" algn="r" rtl="1"/>
            <a:r>
              <a:rPr lang="ar-SA" dirty="0"/>
              <a:t>مسك محاسبة المؤسسة بواسطة دفاتر المحاسبة. </a:t>
            </a:r>
            <a:endParaRPr lang="ar-DZ" dirty="0" smtClean="0"/>
          </a:p>
          <a:p>
            <a:pPr lvl="0" algn="r" rtl="1"/>
            <a:r>
              <a:rPr lang="ar-SA" dirty="0" smtClean="0"/>
              <a:t> </a:t>
            </a:r>
            <a:r>
              <a:rPr lang="ar-SA" dirty="0"/>
              <a:t>تحصيل </a:t>
            </a:r>
            <a:r>
              <a:rPr lang="ar-SA" dirty="0" smtClean="0"/>
              <a:t>الإيرادات </a:t>
            </a:r>
            <a:r>
              <a:rPr lang="ar-SA" dirty="0"/>
              <a:t>و دفع النفقات </a:t>
            </a:r>
            <a:r>
              <a:rPr lang="ar-SA" dirty="0" err="1"/>
              <a:t>و</a:t>
            </a:r>
            <a:r>
              <a:rPr lang="ar-SA" dirty="0"/>
              <a:t> </a:t>
            </a:r>
            <a:r>
              <a:rPr lang="ar-SA" dirty="0" smtClean="0"/>
              <a:t>إبرام المديونية</a:t>
            </a:r>
            <a:r>
              <a:rPr lang="ar-DZ" dirty="0" smtClean="0"/>
              <a:t> </a:t>
            </a:r>
            <a:r>
              <a:rPr lang="ar-SA" dirty="0" smtClean="0"/>
              <a:t>العامة</a:t>
            </a:r>
            <a:r>
              <a:rPr lang="ar-SA" dirty="0"/>
              <a:t>. </a:t>
            </a:r>
            <a:endParaRPr lang="fr-FR" dirty="0"/>
          </a:p>
          <a:p>
            <a:pPr lvl="0" algn="r" rtl="1"/>
            <a:r>
              <a:rPr lang="ar-SA" dirty="0"/>
              <a:t>لا يقبل دفع أي نفقة قبل التأكد من: </a:t>
            </a:r>
            <a:endParaRPr lang="fr-FR" dirty="0"/>
          </a:p>
          <a:p>
            <a:pPr lvl="2" algn="just" rtl="1">
              <a:buFont typeface="Wingdings" pitchFamily="2" charset="2"/>
              <a:buChar char="q"/>
            </a:pPr>
            <a:r>
              <a:rPr lang="ar-SA" sz="3000" dirty="0"/>
              <a:t>مطابقة العمليات للقوانين. </a:t>
            </a:r>
            <a:endParaRPr lang="fr-FR" sz="3000" dirty="0"/>
          </a:p>
          <a:p>
            <a:pPr lvl="2" algn="just" rtl="1">
              <a:buFont typeface="Wingdings" pitchFamily="2" charset="2"/>
              <a:buChar char="q"/>
            </a:pPr>
            <a:r>
              <a:rPr lang="ar-SA" sz="3000" dirty="0"/>
              <a:t>صفة </a:t>
            </a:r>
            <a:r>
              <a:rPr lang="ar-SA" sz="3000" dirty="0" err="1"/>
              <a:t>الامر</a:t>
            </a:r>
            <a:r>
              <a:rPr lang="ar-SA" sz="3000" dirty="0"/>
              <a:t> بالصرف. </a:t>
            </a:r>
            <a:endParaRPr lang="fr-FR" sz="3000" dirty="0"/>
          </a:p>
          <a:p>
            <a:pPr lvl="2" algn="just" rtl="1">
              <a:buFont typeface="Wingdings" pitchFamily="2" charset="2"/>
              <a:buChar char="q"/>
            </a:pPr>
            <a:r>
              <a:rPr lang="ar-SA" sz="3000" dirty="0"/>
              <a:t>شرعية عملية صرف النفقات. </a:t>
            </a:r>
            <a:endParaRPr lang="fr-FR" sz="3000" dirty="0"/>
          </a:p>
          <a:p>
            <a:pPr lvl="2" algn="just" rtl="1">
              <a:buFont typeface="Wingdings" pitchFamily="2" charset="2"/>
              <a:buChar char="q"/>
            </a:pPr>
            <a:r>
              <a:rPr lang="ar-SA" sz="3000" dirty="0"/>
              <a:t>توفر </a:t>
            </a:r>
            <a:r>
              <a:rPr lang="ar-SA" sz="3000" dirty="0" err="1"/>
              <a:t>الاعتمادات</a:t>
            </a:r>
            <a:r>
              <a:rPr lang="ar-SA" sz="3000" dirty="0"/>
              <a:t> الكافية </a:t>
            </a:r>
            <a:r>
              <a:rPr lang="ar-SA" sz="3000" dirty="0" err="1"/>
              <a:t>و</a:t>
            </a:r>
            <a:r>
              <a:rPr lang="ar-SA" sz="3000" dirty="0"/>
              <a:t> المحافظة عليها. </a:t>
            </a:r>
            <a:endParaRPr lang="fr-FR" sz="3000" dirty="0"/>
          </a:p>
          <a:p>
            <a:pPr algn="just" rtl="1">
              <a:buNone/>
            </a:pPr>
            <a:r>
              <a:rPr lang="ar-SA" sz="3000" dirty="0"/>
              <a:t/>
            </a:r>
            <a:br>
              <a:rPr lang="ar-SA" sz="3000" dirty="0"/>
            </a:br>
            <a:endParaRPr lang="fr-FR" sz="3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b="1" dirty="0" smtClean="0"/>
              <a:t>المحاسب العمومي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>
                <a:hlinkClick r:id="rId2"/>
              </a:rPr>
              <a:t>تعريف المحاسب العمومي</a:t>
            </a:r>
            <a:endParaRPr lang="ar-DZ" dirty="0"/>
          </a:p>
          <a:p>
            <a:pPr algn="r" rtl="1"/>
            <a:r>
              <a:rPr lang="ar-DZ" dirty="0">
                <a:hlinkClick r:id="rId2"/>
              </a:rPr>
              <a:t> خصائص المحاسب العمومي</a:t>
            </a:r>
            <a:endParaRPr lang="ar-DZ" dirty="0"/>
          </a:p>
          <a:p>
            <a:pPr algn="r" rtl="1"/>
            <a:r>
              <a:rPr lang="ar-DZ" dirty="0">
                <a:hlinkClick r:id="rId2"/>
              </a:rPr>
              <a:t>أنواع المحاسب العمومي </a:t>
            </a:r>
            <a:endParaRPr lang="ar-DZ" dirty="0"/>
          </a:p>
          <a:p>
            <a:pPr algn="r" rtl="1"/>
            <a:r>
              <a:rPr lang="ar-DZ" dirty="0">
                <a:hlinkClick r:id="rId2"/>
              </a:rPr>
              <a:t> مسؤوليات المحاسب العمومي </a:t>
            </a:r>
            <a:endParaRPr lang="ar-DZ" dirty="0"/>
          </a:p>
          <a:p>
            <a:pPr algn="r" rtl="1"/>
            <a:r>
              <a:rPr lang="ar-DZ" dirty="0">
                <a:hlinkClick r:id="rId2"/>
              </a:rPr>
              <a:t> مهام المحاسب العمومي </a:t>
            </a:r>
            <a:endParaRPr lang="ar-DZ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/>
              <a:t>تعريف المحاسب العمومي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sz="2000" dirty="0"/>
              <a:t> حسب المادة 33 من القانون 90-21: يعد محاسبا عموميا في مفهوم هذه الأحكام كل شخص يعين قانونا للقيام بالعمليات التالية(المادة.18،22</a:t>
            </a:r>
            <a:r>
              <a:rPr lang="ar-SA" sz="2000" dirty="0" smtClean="0"/>
              <a:t>):</a:t>
            </a:r>
            <a:endParaRPr lang="fr-FR" sz="2000" dirty="0" smtClean="0"/>
          </a:p>
          <a:p>
            <a:pPr algn="r" rtl="1"/>
            <a:endParaRPr lang="fr-FR" sz="2000" dirty="0" smtClean="0"/>
          </a:p>
          <a:p>
            <a:pPr lvl="0" algn="r" rtl="1"/>
            <a:r>
              <a:rPr lang="ar-SA" sz="2000" dirty="0"/>
              <a:t>تحصيل </a:t>
            </a:r>
            <a:r>
              <a:rPr lang="ar-SA" sz="2000" dirty="0" err="1"/>
              <a:t>الايرادات</a:t>
            </a:r>
            <a:r>
              <a:rPr lang="ar-SA" sz="2000" dirty="0"/>
              <a:t> و دفع النفقات.</a:t>
            </a:r>
            <a:endParaRPr lang="fr-FR" sz="2000" dirty="0"/>
          </a:p>
          <a:p>
            <a:pPr lvl="0" algn="r" rtl="1"/>
            <a:r>
              <a:rPr lang="ar-SA" sz="2000" dirty="0"/>
              <a:t>ضمان دراسة الأموال أو السندات أو القيم أو المواد المكلف </a:t>
            </a:r>
            <a:r>
              <a:rPr lang="ar-SA" sz="2000" dirty="0" err="1"/>
              <a:t>بها</a:t>
            </a:r>
            <a:r>
              <a:rPr lang="ar-SA" sz="2000" dirty="0"/>
              <a:t> مع المحافظة عليها.</a:t>
            </a:r>
            <a:endParaRPr lang="fr-FR" sz="2000" dirty="0"/>
          </a:p>
          <a:p>
            <a:pPr lvl="0" algn="r" rtl="1"/>
            <a:r>
              <a:rPr lang="ar-SA" sz="2000" dirty="0"/>
              <a:t>تسير حركة الحسابات الموجودة. </a:t>
            </a:r>
            <a:endParaRPr lang="fr-FR" sz="2000" dirty="0"/>
          </a:p>
          <a:p>
            <a:pPr lvl="0" algn="r" rtl="1"/>
            <a:r>
              <a:rPr lang="ar-SA" sz="2000" dirty="0"/>
              <a:t>تسيير </a:t>
            </a:r>
            <a:r>
              <a:rPr lang="ar-SA" sz="2000" dirty="0" err="1"/>
              <a:t>تدوال</a:t>
            </a:r>
            <a:r>
              <a:rPr lang="ar-SA" sz="2000" dirty="0"/>
              <a:t> الأموال </a:t>
            </a:r>
            <a:r>
              <a:rPr lang="ar-SA" sz="2000" dirty="0" err="1"/>
              <a:t>و</a:t>
            </a:r>
            <a:r>
              <a:rPr lang="ar-SA" sz="2000" dirty="0"/>
              <a:t> السندات </a:t>
            </a:r>
            <a:r>
              <a:rPr lang="ar-SA" sz="2000" dirty="0" err="1"/>
              <a:t>و</a:t>
            </a:r>
            <a:r>
              <a:rPr lang="ar-SA" sz="2000" dirty="0"/>
              <a:t> القيم </a:t>
            </a:r>
            <a:r>
              <a:rPr lang="ar-SA" sz="2000" dirty="0" err="1"/>
              <a:t>و</a:t>
            </a:r>
            <a:r>
              <a:rPr lang="ar-SA" sz="2000" dirty="0"/>
              <a:t> الممتلكات </a:t>
            </a:r>
            <a:r>
              <a:rPr lang="ar-SA" sz="2000" dirty="0" err="1"/>
              <a:t>و</a:t>
            </a:r>
            <a:r>
              <a:rPr lang="ar-SA" sz="2000" dirty="0"/>
              <a:t> العائدات.</a:t>
            </a:r>
            <a:endParaRPr lang="fr-FR" sz="2000" dirty="0"/>
          </a:p>
          <a:p>
            <a:pPr algn="r" rtl="1"/>
            <a:endParaRPr lang="fr-FR" sz="2000" dirty="0"/>
          </a:p>
          <a:p>
            <a:pPr algn="r" rtl="1">
              <a:buNone/>
            </a:pPr>
            <a:r>
              <a:rPr lang="ar-SA" sz="2000" dirty="0"/>
              <a:t> </a:t>
            </a:r>
            <a:endParaRPr lang="fr-FR" sz="2000" dirty="0"/>
          </a:p>
          <a:p>
            <a:pPr algn="r"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/>
              <a:t> خصائص المحاسب العمومي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r" rtl="1"/>
            <a:r>
              <a:rPr lang="ar-SA" dirty="0"/>
              <a:t>موظف محصن من وزارة المالية. </a:t>
            </a:r>
            <a:endParaRPr lang="fr-FR" dirty="0"/>
          </a:p>
          <a:p>
            <a:pPr lvl="0" algn="r" rtl="1"/>
            <a:r>
              <a:rPr lang="ar-SA" dirty="0"/>
              <a:t>تنقسم وظيفة المحاسب </a:t>
            </a:r>
            <a:r>
              <a:rPr lang="ar-SA" dirty="0" err="1"/>
              <a:t>الى</a:t>
            </a:r>
            <a:r>
              <a:rPr lang="ar-SA" dirty="0"/>
              <a:t> عدة أنواع: ورد ذكرها في المرسوم التنفيذي 91-313. </a:t>
            </a:r>
            <a:endParaRPr lang="fr-FR" dirty="0"/>
          </a:p>
          <a:p>
            <a:pPr algn="r"/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أنواع المحاسب العمومي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229600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28596" y="157161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/>
              <a:t> مسؤوليات المحاسب العمومي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r" rtl="1">
              <a:buFont typeface="Wingdings" pitchFamily="2" charset="2"/>
              <a:buChar char="ü"/>
            </a:pPr>
            <a:r>
              <a:rPr lang="ar-SA" dirty="0"/>
              <a:t>متابعة جميع الحسابات </a:t>
            </a:r>
            <a:r>
              <a:rPr lang="ar-SA" dirty="0" err="1"/>
              <a:t>و</a:t>
            </a:r>
            <a:r>
              <a:rPr lang="ar-SA" dirty="0"/>
              <a:t> حركتها. </a:t>
            </a:r>
            <a:endParaRPr lang="fr-FR" dirty="0"/>
          </a:p>
          <a:p>
            <a:pPr lvl="0" algn="r" rtl="1">
              <a:buFont typeface="Wingdings" pitchFamily="2" charset="2"/>
              <a:buChar char="ü"/>
            </a:pPr>
            <a:r>
              <a:rPr lang="ar-SA" dirty="0"/>
              <a:t>المحافظة على الوثائق المبررة للنفقات </a:t>
            </a:r>
            <a:r>
              <a:rPr lang="ar-SA" dirty="0" err="1"/>
              <a:t>و</a:t>
            </a:r>
            <a:r>
              <a:rPr lang="ar-SA" dirty="0"/>
              <a:t> </a:t>
            </a:r>
            <a:r>
              <a:rPr lang="ar-SA" dirty="0" err="1"/>
              <a:t>الايرادات</a:t>
            </a:r>
            <a:r>
              <a:rPr lang="ar-SA" dirty="0"/>
              <a:t>. </a:t>
            </a:r>
            <a:endParaRPr lang="fr-FR" dirty="0"/>
          </a:p>
          <a:p>
            <a:pPr lvl="0" algn="r" rtl="1">
              <a:buFont typeface="Wingdings" pitchFamily="2" charset="2"/>
              <a:buChar char="ü"/>
            </a:pPr>
            <a:r>
              <a:rPr lang="ar-SA" dirty="0"/>
              <a:t>مطابقة العمليات المالية مع الأنظمة المعمول </a:t>
            </a:r>
            <a:r>
              <a:rPr lang="ar-SA" dirty="0" err="1"/>
              <a:t>بها</a:t>
            </a:r>
            <a:r>
              <a:rPr lang="ar-SA" dirty="0"/>
              <a:t>. </a:t>
            </a:r>
            <a:endParaRPr lang="fr-FR" dirty="0"/>
          </a:p>
          <a:p>
            <a:pPr lvl="0" algn="r" rtl="1">
              <a:buFont typeface="Wingdings" pitchFamily="2" charset="2"/>
              <a:buChar char="ü"/>
            </a:pPr>
            <a:r>
              <a:rPr lang="ar-SA" dirty="0"/>
              <a:t>التحقق من صحة </a:t>
            </a:r>
            <a:r>
              <a:rPr lang="ar-SA" dirty="0" err="1"/>
              <a:t>الانفاق</a:t>
            </a:r>
            <a:r>
              <a:rPr lang="ar-SA" dirty="0"/>
              <a:t> من خلال: </a:t>
            </a:r>
            <a:endParaRPr lang="fr-FR" dirty="0"/>
          </a:p>
          <a:p>
            <a:pPr algn="r">
              <a:buNone/>
            </a:pP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1643042" y="4214818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1643042" y="4714884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1500166" y="4143380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1652566" y="4295780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1785918" y="5286388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500034" y="1600201"/>
          <a:ext cx="8186766" cy="42576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Groupe 4"/>
          <p:cNvGrpSpPr/>
          <p:nvPr/>
        </p:nvGrpSpPr>
        <p:grpSpPr>
          <a:xfrm>
            <a:off x="428597" y="285728"/>
            <a:ext cx="1143007" cy="1500202"/>
            <a:chOff x="1" y="-81433"/>
            <a:chExt cx="1143007" cy="1719451"/>
          </a:xfrm>
        </p:grpSpPr>
        <p:sp>
          <p:nvSpPr>
            <p:cNvPr id="6" name="Chevron 5"/>
            <p:cNvSpPr/>
            <p:nvPr/>
          </p:nvSpPr>
          <p:spPr>
            <a:xfrm rot="5400000">
              <a:off x="-252501" y="242510"/>
              <a:ext cx="1719447" cy="1071570"/>
            </a:xfrm>
            <a:prstGeom prst="chevron">
              <a:avLst>
                <a:gd name="adj" fmla="val 42342"/>
              </a:avLst>
            </a:prstGeom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vert="vert270" anchor="ctr" anchorCtr="1">
              <a:flatTx/>
            </a:bodyPr>
            <a:lstStyle/>
            <a:p>
              <a:r>
                <a:rPr lang="ar-DZ" sz="3000" dirty="0" smtClean="0">
                  <a:solidFill>
                    <a:schemeClr val="bg1"/>
                  </a:solidFill>
                </a:rPr>
                <a:t>1</a:t>
              </a:r>
              <a:endParaRPr lang="fr-FR" sz="3000" dirty="0">
                <a:solidFill>
                  <a:schemeClr val="bg1"/>
                </a:solidFill>
              </a:endParaRPr>
            </a:p>
          </p:txBody>
        </p:sp>
        <p:sp>
          <p:nvSpPr>
            <p:cNvPr id="7" name="Chevron 4"/>
            <p:cNvSpPr/>
            <p:nvPr/>
          </p:nvSpPr>
          <p:spPr>
            <a:xfrm>
              <a:off x="1" y="-81433"/>
              <a:ext cx="1071569" cy="12281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685" tIns="19685" rIns="19685" bIns="19685" numCol="1" spcCol="1270" anchor="ctr" anchorCtr="0">
              <a:noAutofit/>
            </a:bodyPr>
            <a:lstStyle/>
            <a:p>
              <a:pPr lvl="0" algn="ctr" defTabSz="13779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3100" kern="1200"/>
            </a:p>
          </p:txBody>
        </p:sp>
      </p:grpSp>
      <p:grpSp>
        <p:nvGrpSpPr>
          <p:cNvPr id="12" name="Groupe 11"/>
          <p:cNvGrpSpPr/>
          <p:nvPr/>
        </p:nvGrpSpPr>
        <p:grpSpPr>
          <a:xfrm>
            <a:off x="1571604" y="285728"/>
            <a:ext cx="7154740" cy="1155333"/>
            <a:chOff x="1146298" y="-142428"/>
            <a:chExt cx="7083302" cy="1155332"/>
          </a:xfrm>
        </p:grpSpPr>
        <p:sp>
          <p:nvSpPr>
            <p:cNvPr id="13" name="Arrondir un rectangle avec un coin du même côté 12"/>
            <p:cNvSpPr/>
            <p:nvPr/>
          </p:nvSpPr>
          <p:spPr>
            <a:xfrm rot="5400000">
              <a:off x="4155740" y="-3151870"/>
              <a:ext cx="1064417" cy="7083302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fr-FR" dirty="0"/>
            </a:p>
          </p:txBody>
        </p:sp>
        <p:sp>
          <p:nvSpPr>
            <p:cNvPr id="14" name="Arrondir un rectangle avec un coin du même côté 4"/>
            <p:cNvSpPr/>
            <p:nvPr/>
          </p:nvSpPr>
          <p:spPr>
            <a:xfrm>
              <a:off x="1146298" y="52410"/>
              <a:ext cx="7031341" cy="9604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91160" tIns="34925" rIns="34925" bIns="34925" numCol="1" spcCol="1270" anchor="ctr" anchorCtr="0">
              <a:noAutofit/>
            </a:bodyPr>
            <a:lstStyle/>
            <a:p>
              <a:pPr marL="285750" lvl="1" indent="-285750" algn="r" defTabSz="244475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ar-SA" sz="2200" kern="1200" dirty="0" smtClean="0"/>
                <a:t>شرعية عملية تصفية النفقات</a:t>
              </a:r>
              <a:endParaRPr lang="fr-FR" sz="2200" kern="1200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>
        <a:defPPr>
          <a:defRPr dirty="0"/>
        </a:defPPr>
      </a:lstStyle>
      <a:style>
        <a:lnRef idx="2">
          <a:schemeClr val="accent1">
            <a:hueOff val="0"/>
            <a:satOff val="0"/>
            <a:lumOff val="0"/>
            <a:alphaOff val="0"/>
          </a:schemeClr>
        </a:lnRef>
        <a:fillRef idx="1">
          <a:schemeClr val="accent1">
            <a:hueOff val="0"/>
            <a:satOff val="0"/>
            <a:lumOff val="0"/>
            <a:alphaOff val="0"/>
          </a:schemeClr>
        </a:fillRef>
        <a:effectRef idx="0">
          <a:schemeClr val="accent1">
            <a:hueOff val="0"/>
            <a:satOff val="0"/>
            <a:lumOff val="0"/>
            <a:alphaOff val="0"/>
          </a:schemeClr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142</Words>
  <Application>Microsoft Office PowerPoint</Application>
  <PresentationFormat>Affichage à l'écran (4:3)</PresentationFormat>
  <Paragraphs>73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بحث المحاسب العمومي </vt:lpstr>
      <vt:lpstr>المحاسب العمومي</vt:lpstr>
      <vt:lpstr>تعريف المحاسب العمومي</vt:lpstr>
      <vt:lpstr> خصائص المحاسب العمومي </vt:lpstr>
      <vt:lpstr>أنواع المحاسب العمومي</vt:lpstr>
      <vt:lpstr>Diapositive 6</vt:lpstr>
      <vt:lpstr>Diapositive 7</vt:lpstr>
      <vt:lpstr> مسؤوليات المحاسب العمومي</vt:lpstr>
      <vt:lpstr>Diapositive 9</vt:lpstr>
      <vt:lpstr> مهام المحاسب العمومي </vt:lpstr>
      <vt:lpstr>Diapositive 11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المحاسب العمومي</dc:title>
  <dc:creator>anne lise</dc:creator>
  <cp:lastModifiedBy>oussama</cp:lastModifiedBy>
  <cp:revision>24</cp:revision>
  <dcterms:created xsi:type="dcterms:W3CDTF">2021-11-23T19:11:07Z</dcterms:created>
  <dcterms:modified xsi:type="dcterms:W3CDTF">2021-12-12T21:07:30Z</dcterms:modified>
</cp:coreProperties>
</file>