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0" d="100"/>
          <a:sy n="70" d="100"/>
        </p:scale>
        <p:origin x="-1386"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522791E-567D-4B34-BD6A-0BFC4B7277CB}" type="datetimeFigureOut">
              <a:rPr lang="en-US" smtClean="0"/>
              <a:pPr/>
              <a:t>11/13/2021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C613DD6-7DE0-4223-9A7F-BF6DD9CD0554}"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2791E-567D-4B34-BD6A-0BFC4B7277CB}" type="datetimeFigureOut">
              <a:rPr lang="en-US" smtClean="0"/>
              <a:pPr/>
              <a:t>11/13/2021</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13DD6-7DE0-4223-9A7F-BF6DD9CD0554}"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0"/>
            <a:ext cx="7772400" cy="2990851"/>
          </a:xfrm>
        </p:spPr>
        <p:txBody>
          <a:bodyPr>
            <a:normAutofit/>
          </a:bodyPr>
          <a:lstStyle/>
          <a:p>
            <a:r>
              <a:rPr lang="ar-DZ" sz="8000" dirty="0" smtClean="0"/>
              <a:t>عنوان البحث </a:t>
            </a:r>
            <a:r>
              <a:rPr lang="ar-DZ" dirty="0" smtClean="0"/>
              <a:t/>
            </a:r>
            <a:br>
              <a:rPr lang="ar-DZ" dirty="0" smtClean="0"/>
            </a:br>
            <a:endParaRPr lang="en-US" dirty="0">
              <a:solidFill>
                <a:srgbClr val="FF0000"/>
              </a:solidFill>
            </a:endParaRPr>
          </a:p>
        </p:txBody>
      </p:sp>
      <p:sp>
        <p:nvSpPr>
          <p:cNvPr id="4" name="Rectangle 3"/>
          <p:cNvSpPr/>
          <p:nvPr/>
        </p:nvSpPr>
        <p:spPr>
          <a:xfrm>
            <a:off x="685800" y="2438400"/>
            <a:ext cx="7239000" cy="1371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000" dirty="0" smtClean="0">
                <a:solidFill>
                  <a:schemeClr val="bg1"/>
                </a:solidFill>
              </a:rPr>
              <a:t>ماهية المحاسبة العمومية</a:t>
            </a:r>
            <a:endParaRPr lang="en-US" sz="6000" dirty="0">
              <a:solidFill>
                <a:schemeClr val="bg1"/>
              </a:solidFill>
            </a:endParaRPr>
          </a:p>
        </p:txBody>
      </p:sp>
      <p:sp>
        <p:nvSpPr>
          <p:cNvPr id="5" name="Ellipse 4"/>
          <p:cNvSpPr/>
          <p:nvPr/>
        </p:nvSpPr>
        <p:spPr>
          <a:xfrm>
            <a:off x="6324600" y="3962400"/>
            <a:ext cx="2819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solidFill>
                  <a:schemeClr val="tx1"/>
                </a:solidFill>
              </a:rPr>
              <a:t>إعداد الطلبة </a:t>
            </a:r>
            <a:endParaRPr lang="en-US" sz="3200" dirty="0">
              <a:solidFill>
                <a:schemeClr val="tx1"/>
              </a:solidFill>
            </a:endParaRPr>
          </a:p>
        </p:txBody>
      </p:sp>
      <p:sp>
        <p:nvSpPr>
          <p:cNvPr id="6" name="Ellipse 5"/>
          <p:cNvSpPr/>
          <p:nvPr/>
        </p:nvSpPr>
        <p:spPr>
          <a:xfrm>
            <a:off x="3505200" y="4038600"/>
            <a:ext cx="2209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rPr>
              <a:t>ف</a:t>
            </a:r>
            <a:r>
              <a:rPr lang="ar-DZ" sz="2400" dirty="0" smtClean="0">
                <a:solidFill>
                  <a:schemeClr val="tx1"/>
                </a:solidFill>
              </a:rPr>
              <a:t>وج </a:t>
            </a:r>
            <a:r>
              <a:rPr lang="ar-DZ" sz="2000" dirty="0" smtClean="0">
                <a:solidFill>
                  <a:schemeClr val="tx1"/>
                </a:solidFill>
              </a:rPr>
              <a:t>0</a:t>
            </a:r>
            <a:r>
              <a:rPr lang="ar-DZ" dirty="0" smtClean="0">
                <a:solidFill>
                  <a:schemeClr val="tx1"/>
                </a:solidFill>
              </a:rPr>
              <a:t>4</a:t>
            </a:r>
            <a:endParaRPr lang="en-US" dirty="0">
              <a:solidFill>
                <a:schemeClr val="tx1"/>
              </a:solidFill>
            </a:endParaRPr>
          </a:p>
        </p:txBody>
      </p:sp>
      <p:sp>
        <p:nvSpPr>
          <p:cNvPr id="7" name="Ellipse 6"/>
          <p:cNvSpPr/>
          <p:nvPr/>
        </p:nvSpPr>
        <p:spPr>
          <a:xfrm>
            <a:off x="0" y="3962400"/>
            <a:ext cx="2743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solidFill>
                  <a:schemeClr val="tx1"/>
                </a:solidFill>
              </a:rPr>
              <a:t>تحت إشراف</a:t>
            </a:r>
            <a:endParaRPr lang="en-US" sz="2800" dirty="0">
              <a:solidFill>
                <a:schemeClr val="tx1"/>
              </a:solidFill>
            </a:endParaRPr>
          </a:p>
        </p:txBody>
      </p:sp>
      <p:sp>
        <p:nvSpPr>
          <p:cNvPr id="8" name="Rectangle 7"/>
          <p:cNvSpPr/>
          <p:nvPr/>
        </p:nvSpPr>
        <p:spPr>
          <a:xfrm>
            <a:off x="6324600" y="5029200"/>
            <a:ext cx="2590800" cy="18288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err="1" smtClean="0">
                <a:solidFill>
                  <a:schemeClr val="bg1"/>
                </a:solidFill>
              </a:rPr>
              <a:t>بلعايش</a:t>
            </a:r>
            <a:r>
              <a:rPr lang="ar-DZ" sz="2800" dirty="0" smtClean="0">
                <a:solidFill>
                  <a:schemeClr val="bg1"/>
                </a:solidFill>
              </a:rPr>
              <a:t> </a:t>
            </a:r>
            <a:r>
              <a:rPr lang="ar-DZ" sz="2800" dirty="0" err="1" smtClean="0">
                <a:solidFill>
                  <a:schemeClr val="bg1"/>
                </a:solidFill>
              </a:rPr>
              <a:t>روندة</a:t>
            </a:r>
            <a:r>
              <a:rPr lang="ar-DZ" sz="2800" dirty="0" smtClean="0">
                <a:solidFill>
                  <a:schemeClr val="bg1"/>
                </a:solidFill>
              </a:rPr>
              <a:t> </a:t>
            </a:r>
          </a:p>
          <a:p>
            <a:pPr algn="ctr"/>
            <a:r>
              <a:rPr lang="ar-DZ" sz="2800" dirty="0" err="1" smtClean="0"/>
              <a:t>فرطاس</a:t>
            </a:r>
            <a:r>
              <a:rPr lang="ar-DZ" sz="2800" dirty="0" smtClean="0"/>
              <a:t> إيمان </a:t>
            </a:r>
          </a:p>
          <a:p>
            <a:pPr algn="ctr"/>
            <a:r>
              <a:rPr lang="ar-DZ" sz="2800" dirty="0" err="1" smtClean="0"/>
              <a:t>دراف</a:t>
            </a:r>
            <a:r>
              <a:rPr lang="ar-DZ" sz="2800" dirty="0" smtClean="0"/>
              <a:t> صدام</a:t>
            </a:r>
            <a:endParaRPr lang="en-US" sz="2800" dirty="0"/>
          </a:p>
        </p:txBody>
      </p:sp>
      <p:sp>
        <p:nvSpPr>
          <p:cNvPr id="9" name="Rectangle 8"/>
          <p:cNvSpPr/>
          <p:nvPr/>
        </p:nvSpPr>
        <p:spPr>
          <a:xfrm>
            <a:off x="228600" y="5029200"/>
            <a:ext cx="2590800" cy="18288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err="1" smtClean="0"/>
              <a:t>رايس</a:t>
            </a:r>
            <a:r>
              <a:rPr lang="ar-DZ" sz="2800" dirty="0" smtClean="0"/>
              <a:t> مبروك</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772400"/>
          </a:xfrm>
          <a:solidFill>
            <a:schemeClr val="accent6">
              <a:lumMod val="60000"/>
              <a:lumOff val="40000"/>
            </a:schemeClr>
          </a:solidFill>
        </p:spPr>
        <p:txBody>
          <a:bodyPr>
            <a:normAutofit/>
          </a:bodyPr>
          <a:lstStyle/>
          <a:p>
            <a:pPr algn="r">
              <a:buNone/>
            </a:pPr>
            <a:r>
              <a:rPr lang="ar-DZ" dirty="0" smtClean="0">
                <a:solidFill>
                  <a:srgbClr val="FF0000"/>
                </a:solidFill>
              </a:rPr>
              <a:t>عيوب هذا </a:t>
            </a:r>
            <a:r>
              <a:rPr lang="ar-DZ" dirty="0" err="1" smtClean="0">
                <a:solidFill>
                  <a:srgbClr val="FF0000"/>
                </a:solidFill>
              </a:rPr>
              <a:t>الاساس</a:t>
            </a:r>
            <a:endParaRPr lang="ar-DZ" dirty="0" smtClean="0">
              <a:solidFill>
                <a:srgbClr val="FF0000"/>
              </a:solidFill>
            </a:endParaRPr>
          </a:p>
          <a:p>
            <a:pPr algn="r">
              <a:buNone/>
            </a:pPr>
            <a:r>
              <a:rPr lang="ar-DZ" dirty="0" smtClean="0"/>
              <a:t>1-الاعتماد على التقدير الشخصي عند تحديد بعض النفقات والقيام بعملية الجرد والتسوية مثل جرد المخازن وتقييمها  وجرد الديون</a:t>
            </a:r>
          </a:p>
          <a:p>
            <a:pPr algn="r">
              <a:buNone/>
            </a:pPr>
            <a:r>
              <a:rPr lang="ar-DZ" dirty="0" smtClean="0"/>
              <a:t>2-تطبيق أساس الاستحقاق مكلف ويحتاج </a:t>
            </a:r>
            <a:r>
              <a:rPr lang="ar-DZ" dirty="0" err="1" smtClean="0"/>
              <a:t>الى</a:t>
            </a:r>
            <a:r>
              <a:rPr lang="ar-DZ" dirty="0" smtClean="0"/>
              <a:t> مهارات محاسبية لنجاح تطبيقه</a:t>
            </a:r>
          </a:p>
          <a:p>
            <a:pPr algn="r" rtl="1">
              <a:buNone/>
              <a:defRPr/>
            </a:pPr>
            <a:r>
              <a:rPr lang="ar-DZ" dirty="0" smtClean="0"/>
              <a:t>3-  </a:t>
            </a:r>
            <a:r>
              <a:rPr lang="ar-SA" altLang="zh-CN" dirty="0" smtClean="0">
                <a:latin typeface="Times New Roman" pitchFamily="18" charset="0"/>
                <a:ea typeface="SimSun" pitchFamily="2" charset="-122"/>
                <a:cs typeface="Simplified Arabic" pitchFamily="2" charset="-78"/>
              </a:rPr>
              <a:t>استخدام هذا الأساس يتطلب إجراء قيود التسوية في</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نهاية السنة المالية الأمر الذي يؤدي إلى تأخير </a:t>
            </a:r>
            <a:r>
              <a:rPr lang="ar-SA" altLang="zh-CN" dirty="0" err="1" smtClean="0">
                <a:latin typeface="Times New Roman" pitchFamily="18" charset="0"/>
                <a:ea typeface="SimSun" pitchFamily="2" charset="-122"/>
                <a:cs typeface="Simplified Arabic" pitchFamily="2" charset="-78"/>
              </a:rPr>
              <a:t>اقفال</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الحسابات مدة طويلة بعد نهاية السنة المالية مما </a:t>
            </a:r>
            <a:r>
              <a:rPr lang="ar-SA" altLang="zh-CN" dirty="0" err="1" smtClean="0">
                <a:latin typeface="Times New Roman" pitchFamily="18" charset="0"/>
                <a:ea typeface="SimSun" pitchFamily="2" charset="-122"/>
                <a:cs typeface="Simplified Arabic" pitchFamily="2" charset="-78"/>
              </a:rPr>
              <a:t>يؤديإلى</a:t>
            </a:r>
            <a:r>
              <a:rPr lang="ar-SA" altLang="zh-CN" dirty="0" smtClean="0">
                <a:latin typeface="Times New Roman" pitchFamily="18" charset="0"/>
                <a:ea typeface="SimSun" pitchFamily="2" charset="-122"/>
                <a:cs typeface="Simplified Arabic" pitchFamily="2" charset="-78"/>
              </a:rPr>
              <a:t> تأخر إعداد الميزانيات القادمة.</a:t>
            </a:r>
          </a:p>
          <a:p>
            <a:pPr algn="r" rtl="1">
              <a:buFontTx/>
              <a:buChar char="-"/>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rtl="1">
              <a:buFontTx/>
              <a:buChar char="-"/>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rtl="1">
              <a:buFontTx/>
              <a:buChar char="-"/>
              <a:defRPr/>
            </a:pP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algn="r">
              <a:buNone/>
            </a:pPr>
            <a:endParaRPr lang="ar-DZ" dirty="0" smtClean="0"/>
          </a:p>
          <a:p>
            <a:pPr algn="r">
              <a:buNone/>
            </a:pPr>
            <a:endParaRPr 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7162800"/>
          </a:xfrm>
          <a:solidFill>
            <a:schemeClr val="accent2">
              <a:lumMod val="20000"/>
              <a:lumOff val="80000"/>
            </a:schemeClr>
          </a:solidFill>
        </p:spPr>
        <p:txBody>
          <a:bodyPr>
            <a:normAutofit fontScale="85000" lnSpcReduction="10000"/>
          </a:bodyPr>
          <a:lstStyle/>
          <a:p>
            <a:pPr algn="r">
              <a:buNone/>
            </a:pPr>
            <a:r>
              <a:rPr lang="ar-DZ" dirty="0" smtClean="0">
                <a:solidFill>
                  <a:srgbClr val="FF0000"/>
                </a:solidFill>
              </a:rPr>
              <a:t>المبحث الثاني </a:t>
            </a:r>
            <a:r>
              <a:rPr lang="ar-DZ" dirty="0" smtClean="0"/>
              <a:t>مبادئ ومصادر المحاسبة العمومية ومجالات استخدامها</a:t>
            </a:r>
          </a:p>
          <a:p>
            <a:pPr algn="r">
              <a:buNone/>
            </a:pPr>
            <a:r>
              <a:rPr lang="ar-DZ" dirty="0" smtClean="0">
                <a:solidFill>
                  <a:srgbClr val="00B050"/>
                </a:solidFill>
              </a:rPr>
              <a:t>المطلب </a:t>
            </a:r>
            <a:r>
              <a:rPr lang="ar-DZ" dirty="0" err="1" smtClean="0">
                <a:solidFill>
                  <a:srgbClr val="00B050"/>
                </a:solidFill>
              </a:rPr>
              <a:t>الاول</a:t>
            </a:r>
            <a:r>
              <a:rPr lang="ar-DZ" dirty="0" smtClean="0">
                <a:solidFill>
                  <a:srgbClr val="00B050"/>
                </a:solidFill>
              </a:rPr>
              <a:t> </a:t>
            </a:r>
            <a:r>
              <a:rPr lang="ar-DZ" dirty="0" smtClean="0"/>
              <a:t>مصادر المحاسبة العمومية</a:t>
            </a:r>
          </a:p>
          <a:p>
            <a:pPr algn="r" rtl="1">
              <a:buNone/>
            </a:pPr>
            <a:r>
              <a:rPr lang="ar-SA" altLang="fr-FR" dirty="0" smtClean="0"/>
              <a:t>يعد التشريع </a:t>
            </a:r>
            <a:r>
              <a:rPr lang="ar-SA" altLang="fr-FR" dirty="0" err="1" smtClean="0"/>
              <a:t>و</a:t>
            </a:r>
            <a:r>
              <a:rPr lang="ar-SA" altLang="fr-FR" dirty="0" smtClean="0"/>
              <a:t> التنظيم المصدرين الأساسيين لقواعد</a:t>
            </a:r>
          </a:p>
          <a:p>
            <a:pPr algn="r" rtl="1">
              <a:buNone/>
            </a:pPr>
            <a:r>
              <a:rPr lang="ar-SA" altLang="fr-FR" dirty="0" smtClean="0"/>
              <a:t>المحاسبة العمومية </a:t>
            </a:r>
            <a:r>
              <a:rPr lang="ar-SA" altLang="fr-FR" dirty="0" err="1" smtClean="0"/>
              <a:t>و</a:t>
            </a:r>
            <a:r>
              <a:rPr lang="ar-SA" altLang="fr-FR" dirty="0" smtClean="0"/>
              <a:t> من مصادر القواعد القانونية في</a:t>
            </a:r>
          </a:p>
          <a:p>
            <a:pPr algn="r" rtl="1">
              <a:buNone/>
            </a:pPr>
            <a:r>
              <a:rPr lang="ar-SA" altLang="fr-FR" dirty="0" smtClean="0"/>
              <a:t>الجزائر نجد ما يلي :</a:t>
            </a:r>
          </a:p>
          <a:p>
            <a:pPr algn="r" rtl="1">
              <a:buNone/>
            </a:pPr>
            <a:r>
              <a:rPr lang="ar-SA" altLang="fr-FR" dirty="0" smtClean="0"/>
              <a:t>- </a:t>
            </a:r>
            <a:r>
              <a:rPr lang="ar-SA" altLang="fr-FR" b="1" u="sng" dirty="0" smtClean="0"/>
              <a:t>الدستور :</a:t>
            </a:r>
            <a:r>
              <a:rPr lang="ar-SA" altLang="fr-FR" dirty="0" smtClean="0"/>
              <a:t> حيث نص دستور 1996 على بعض الأحكام المتعلقة بالأموال العامة كتلك المتعلقة برقابة البرلمان على استعمال </a:t>
            </a:r>
            <a:r>
              <a:rPr lang="ar-SA" altLang="fr-FR" dirty="0" err="1" smtClean="0"/>
              <a:t>الإعتمادات</a:t>
            </a:r>
            <a:r>
              <a:rPr lang="ar-SA" altLang="fr-FR" dirty="0" smtClean="0"/>
              <a:t> المالية من طرف الحكومة , أو تلك الخاصة بتكليف أجهزة الرقابة بالتحقيق في ملائمة استخدام </a:t>
            </a:r>
            <a:r>
              <a:rPr lang="ar-SA" altLang="fr-FR" dirty="0" err="1" smtClean="0"/>
              <a:t>و</a:t>
            </a:r>
            <a:r>
              <a:rPr lang="ar-SA" altLang="fr-FR" dirty="0" smtClean="0"/>
              <a:t> تسيير الوسائل المادية </a:t>
            </a:r>
            <a:r>
              <a:rPr lang="ar-SA" altLang="fr-FR" dirty="0" err="1" smtClean="0"/>
              <a:t>و</a:t>
            </a:r>
            <a:r>
              <a:rPr lang="ar-SA" altLang="fr-FR" dirty="0" smtClean="0"/>
              <a:t> الأموال العمومية.</a:t>
            </a:r>
            <a:endParaRPr lang="fr-FR" altLang="fr-FR" dirty="0" smtClean="0"/>
          </a:p>
          <a:p>
            <a:pPr algn="r" rtl="1">
              <a:buNone/>
            </a:pPr>
            <a:r>
              <a:rPr lang="ar-SA" altLang="fr-FR" b="1" u="sng" dirty="0" smtClean="0"/>
              <a:t>القانون رقم 84-17 :</a:t>
            </a:r>
            <a:r>
              <a:rPr lang="ar-SA" altLang="fr-FR" dirty="0" smtClean="0"/>
              <a:t>  المؤرخ في 07 </a:t>
            </a:r>
            <a:r>
              <a:rPr lang="ar-SA" altLang="fr-FR" dirty="0" err="1" smtClean="0"/>
              <a:t>جويلية</a:t>
            </a:r>
            <a:r>
              <a:rPr lang="ar-SA" altLang="fr-FR" dirty="0" smtClean="0"/>
              <a:t> 1984 المعدل </a:t>
            </a:r>
            <a:r>
              <a:rPr lang="ar-SA" altLang="fr-FR" dirty="0" err="1" smtClean="0"/>
              <a:t>و</a:t>
            </a:r>
            <a:r>
              <a:rPr lang="ar-SA" altLang="fr-FR" dirty="0" smtClean="0"/>
              <a:t> المتمم </a:t>
            </a:r>
            <a:r>
              <a:rPr lang="ar-SA" altLang="fr-FR" dirty="0" err="1" smtClean="0"/>
              <a:t>و</a:t>
            </a:r>
            <a:r>
              <a:rPr lang="ar-SA" altLang="fr-FR" dirty="0" smtClean="0"/>
              <a:t> المتعلق بقوانين المالية حيث نص على عدة أحكام تشريعية متعلقة بالمحاسبة العمومية.</a:t>
            </a:r>
          </a:p>
          <a:p>
            <a:pPr algn="r" rtl="1">
              <a:buNone/>
            </a:pPr>
            <a:r>
              <a:rPr lang="ar-SA" altLang="fr-FR" b="1" u="sng" dirty="0" smtClean="0"/>
              <a:t>القانون رقم 90-21 :</a:t>
            </a:r>
            <a:r>
              <a:rPr lang="ar-SA" altLang="fr-FR" dirty="0" smtClean="0"/>
              <a:t> المؤرخ في 15 أوت 1990 </a:t>
            </a:r>
            <a:r>
              <a:rPr lang="ar-SA" altLang="fr-FR" dirty="0" err="1" smtClean="0"/>
              <a:t>و</a:t>
            </a:r>
            <a:r>
              <a:rPr lang="ar-SA" altLang="fr-FR" dirty="0" smtClean="0"/>
              <a:t> المتعلق بالمحاسبة العمومية, </a:t>
            </a:r>
            <a:r>
              <a:rPr lang="ar-SA" altLang="fr-FR" dirty="0" err="1" smtClean="0"/>
              <a:t>و</a:t>
            </a:r>
            <a:r>
              <a:rPr lang="ar-SA" altLang="fr-FR" dirty="0" smtClean="0"/>
              <a:t> يعتبر المصدر الأساسي للقواعد القانونية للمحاسبة العمومية.</a:t>
            </a:r>
          </a:p>
          <a:p>
            <a:pPr algn="r" rtl="1">
              <a:buNone/>
            </a:pPr>
            <a:r>
              <a:rPr lang="ar-SA" altLang="fr-FR" dirty="0" smtClean="0"/>
              <a:t>و الملاحظ في الجزائر أنه قبل صدور هذا القانون لم </a:t>
            </a:r>
          </a:p>
          <a:p>
            <a:pPr algn="r" rtl="1">
              <a:buNone/>
            </a:pPr>
            <a:r>
              <a:rPr lang="ar-SA" altLang="fr-FR" dirty="0" smtClean="0"/>
              <a:t>يوجد نص تشريعي أو تنظيمي يكون بمثابة الإطار العام للمحاسبة العمومية , </a:t>
            </a:r>
            <a:r>
              <a:rPr lang="ar-SA" altLang="fr-FR" dirty="0" err="1" smtClean="0"/>
              <a:t>و</a:t>
            </a:r>
            <a:r>
              <a:rPr lang="ar-SA" altLang="fr-FR" dirty="0" smtClean="0"/>
              <a:t> الجامع لمبادئها </a:t>
            </a:r>
            <a:r>
              <a:rPr lang="ar-SA" altLang="fr-FR" dirty="0" err="1" smtClean="0"/>
              <a:t>و</a:t>
            </a:r>
            <a:r>
              <a:rPr lang="ar-SA" altLang="fr-FR" dirty="0" smtClean="0"/>
              <a:t> قواعدها </a:t>
            </a:r>
            <a:r>
              <a:rPr lang="ar-SA" altLang="fr-FR" dirty="0" err="1" smtClean="0"/>
              <a:t>و</a:t>
            </a:r>
            <a:r>
              <a:rPr lang="ar-SA" altLang="fr-FR" dirty="0" smtClean="0"/>
              <a:t> المرجع الأول </a:t>
            </a:r>
            <a:r>
              <a:rPr lang="ar-SA" altLang="fr-FR" dirty="0" err="1" smtClean="0"/>
              <a:t>و</a:t>
            </a:r>
            <a:r>
              <a:rPr lang="ar-SA" altLang="fr-FR" dirty="0" smtClean="0"/>
              <a:t> الأساسي لها.</a:t>
            </a:r>
            <a:endParaRPr lang="fr-FR" altLang="fr-FR" b="1" u="sng" dirty="0" smtClean="0"/>
          </a:p>
          <a:p>
            <a:pPr algn="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lstStyle/>
          <a:p>
            <a:pPr algn="r" rtl="1">
              <a:buNone/>
            </a:pPr>
            <a:r>
              <a:rPr lang="ar-SA" altLang="fr-FR" b="1" u="sng" dirty="0" smtClean="0"/>
              <a:t>المراسيم التنفيذية :</a:t>
            </a:r>
            <a:r>
              <a:rPr lang="ar-SA" altLang="fr-FR" dirty="0" smtClean="0"/>
              <a:t> </a:t>
            </a:r>
            <a:r>
              <a:rPr lang="ar-SA" altLang="fr-FR" dirty="0" err="1" smtClean="0"/>
              <a:t>و</a:t>
            </a:r>
            <a:r>
              <a:rPr lang="ar-SA" altLang="fr-FR" dirty="0" smtClean="0"/>
              <a:t> هي مجموعة من النصوص التنظيمية المطبقة على مختلف الجوانب في مجال المحاسبة العمومية منها :</a:t>
            </a:r>
          </a:p>
          <a:p>
            <a:pPr algn="r" rtl="1">
              <a:buFontTx/>
              <a:buChar char="-"/>
            </a:pPr>
            <a:r>
              <a:rPr lang="ar-SA" altLang="fr-FR" dirty="0" smtClean="0">
                <a:solidFill>
                  <a:srgbClr val="FF0000"/>
                </a:solidFill>
              </a:rPr>
              <a:t>المرسوم رقم 65-259 المؤرخ في 14 أكتوبر 1965</a:t>
            </a:r>
            <a:r>
              <a:rPr lang="ar-SA" altLang="fr-FR" dirty="0" smtClean="0"/>
              <a:t> </a:t>
            </a:r>
            <a:r>
              <a:rPr lang="ar-SA" altLang="fr-FR" dirty="0" err="1" smtClean="0"/>
              <a:t>و</a:t>
            </a:r>
            <a:r>
              <a:rPr lang="ar-SA" altLang="fr-FR" dirty="0" smtClean="0"/>
              <a:t> المحدد لالتزامات </a:t>
            </a:r>
            <a:r>
              <a:rPr lang="ar-SA" altLang="fr-FR" dirty="0" err="1" smtClean="0"/>
              <a:t>و</a:t>
            </a:r>
            <a:r>
              <a:rPr lang="ar-SA" altLang="fr-FR" dirty="0" smtClean="0"/>
              <a:t> مسؤوليات المحاسبين.</a:t>
            </a:r>
          </a:p>
          <a:p>
            <a:pPr algn="r" rtl="1">
              <a:buFontTx/>
              <a:buChar char="-"/>
            </a:pPr>
            <a:r>
              <a:rPr lang="ar-SA" altLang="fr-FR" dirty="0" smtClean="0">
                <a:solidFill>
                  <a:srgbClr val="FF0000"/>
                </a:solidFill>
              </a:rPr>
              <a:t>المرسوم التنفيذي رقم 91-311 المؤرخ في 07 سبتمبر 1991 </a:t>
            </a:r>
            <a:r>
              <a:rPr lang="ar-SA" altLang="fr-FR" dirty="0" err="1" smtClean="0"/>
              <a:t>و</a:t>
            </a:r>
            <a:r>
              <a:rPr lang="ar-SA" altLang="fr-FR" dirty="0" smtClean="0"/>
              <a:t> المتعلق بتعيين </a:t>
            </a:r>
            <a:r>
              <a:rPr lang="ar-SA" altLang="fr-FR" dirty="0" err="1" smtClean="0"/>
              <a:t>و</a:t>
            </a:r>
            <a:r>
              <a:rPr lang="ar-SA" altLang="fr-FR" dirty="0" smtClean="0"/>
              <a:t> </a:t>
            </a:r>
            <a:r>
              <a:rPr lang="ar-SA" altLang="fr-FR" dirty="0" err="1" smtClean="0"/>
              <a:t>إعتماد</a:t>
            </a:r>
            <a:r>
              <a:rPr lang="ar-SA" altLang="fr-FR" dirty="0" smtClean="0"/>
              <a:t> المحاسبين العموميين.</a:t>
            </a:r>
          </a:p>
          <a:p>
            <a:pPr algn="r" rtl="1">
              <a:buFontTx/>
              <a:buChar char="-"/>
            </a:pPr>
            <a:r>
              <a:rPr lang="ar-SA" altLang="fr-FR" dirty="0" smtClean="0">
                <a:solidFill>
                  <a:srgbClr val="FF0000"/>
                </a:solidFill>
              </a:rPr>
              <a:t>المرسوم التنفيذي رقم 91-312 المؤرخ في 07 سبتمبر 1991 </a:t>
            </a:r>
            <a:r>
              <a:rPr lang="ar-SA" altLang="fr-FR" dirty="0" err="1" smtClean="0"/>
              <a:t>و</a:t>
            </a:r>
            <a:r>
              <a:rPr lang="ar-SA" altLang="fr-FR" dirty="0" smtClean="0"/>
              <a:t> المحدد لشروط الأخذ بمسؤولية المحاسبين العموميين </a:t>
            </a:r>
            <a:r>
              <a:rPr lang="ar-SA" altLang="fr-FR" dirty="0" err="1" smtClean="0"/>
              <a:t>و</a:t>
            </a:r>
            <a:r>
              <a:rPr lang="ar-SA" altLang="fr-FR" dirty="0" smtClean="0"/>
              <a:t> إجراءات مراجعة باقي الحسابات , </a:t>
            </a:r>
            <a:r>
              <a:rPr lang="ar-SA" altLang="fr-FR" dirty="0" err="1" smtClean="0"/>
              <a:t>و</a:t>
            </a:r>
            <a:r>
              <a:rPr lang="ar-SA" altLang="fr-FR" dirty="0" smtClean="0"/>
              <a:t> </a:t>
            </a:r>
            <a:r>
              <a:rPr lang="ar-SA" altLang="fr-FR" dirty="0" err="1" smtClean="0"/>
              <a:t>كيفيات</a:t>
            </a:r>
            <a:r>
              <a:rPr lang="ar-SA" altLang="fr-FR" dirty="0" smtClean="0"/>
              <a:t> اكتتاب تأمين يغطي مسؤولية المحاسبين العموميين.</a:t>
            </a:r>
            <a:endParaRPr lang="fr-FR" altLang="fr-FR"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92500"/>
          </a:bodyPr>
          <a:lstStyle/>
          <a:p>
            <a:pPr algn="r">
              <a:buNone/>
            </a:pPr>
            <a:r>
              <a:rPr lang="ar-DZ" dirty="0" smtClean="0">
                <a:solidFill>
                  <a:srgbClr val="00B050"/>
                </a:solidFill>
              </a:rPr>
              <a:t>المطلب الثاني </a:t>
            </a:r>
            <a:r>
              <a:rPr lang="ar-DZ" dirty="0" smtClean="0"/>
              <a:t>مجالات استخدام المحاسبة العمومية</a:t>
            </a:r>
          </a:p>
          <a:p>
            <a:pPr algn="r">
              <a:buNone/>
            </a:pPr>
            <a:r>
              <a:rPr lang="ar-DZ" dirty="0" smtClean="0"/>
              <a:t>حدد القانون 90-21الهيئات الخاضعة لقواعد المحاسبة العمومية </a:t>
            </a:r>
            <a:r>
              <a:rPr lang="ar-DZ" dirty="0" err="1" smtClean="0"/>
              <a:t>و</a:t>
            </a:r>
            <a:r>
              <a:rPr lang="ar-DZ" dirty="0" smtClean="0"/>
              <a:t> المذكورة على سبيل الحصر في المادة الأولى من هذا القانون </a:t>
            </a:r>
            <a:r>
              <a:rPr lang="ar-DZ" dirty="0" err="1" smtClean="0"/>
              <a:t>و</a:t>
            </a:r>
            <a:r>
              <a:rPr lang="ar-DZ" dirty="0" smtClean="0"/>
              <a:t> المتمثلة في الدولة </a:t>
            </a:r>
            <a:r>
              <a:rPr lang="ar-DZ" dirty="0" err="1" smtClean="0"/>
              <a:t>و</a:t>
            </a:r>
            <a:r>
              <a:rPr lang="ar-DZ" dirty="0" smtClean="0"/>
              <a:t> المجلس الدستوري </a:t>
            </a:r>
            <a:r>
              <a:rPr lang="ar-DZ" dirty="0" err="1" smtClean="0"/>
              <a:t>و</a:t>
            </a:r>
            <a:r>
              <a:rPr lang="ar-DZ" dirty="0" smtClean="0"/>
              <a:t> المجلس الشعبي الوطني </a:t>
            </a:r>
            <a:r>
              <a:rPr lang="ar-DZ" dirty="0" err="1" smtClean="0"/>
              <a:t>و</a:t>
            </a:r>
            <a:r>
              <a:rPr lang="ar-DZ" dirty="0" smtClean="0"/>
              <a:t> مجلس المحاسبة </a:t>
            </a:r>
            <a:r>
              <a:rPr lang="ar-DZ" dirty="0" err="1" smtClean="0"/>
              <a:t>و</a:t>
            </a:r>
            <a:r>
              <a:rPr lang="ar-DZ" dirty="0" smtClean="0"/>
              <a:t> الميزانيات الملحقة </a:t>
            </a:r>
            <a:r>
              <a:rPr lang="ar-DZ" dirty="0" err="1" smtClean="0"/>
              <a:t>و</a:t>
            </a:r>
            <a:r>
              <a:rPr lang="ar-DZ" dirty="0" smtClean="0"/>
              <a:t> الجماعات الإقليمية كالبلديات </a:t>
            </a:r>
            <a:r>
              <a:rPr lang="ar-DZ" dirty="0" err="1" smtClean="0"/>
              <a:t>و</a:t>
            </a:r>
            <a:r>
              <a:rPr lang="ar-DZ" dirty="0" smtClean="0"/>
              <a:t> الولايات </a:t>
            </a:r>
            <a:r>
              <a:rPr lang="ar-DZ" dirty="0" err="1" smtClean="0"/>
              <a:t>و</a:t>
            </a:r>
            <a:r>
              <a:rPr lang="ar-DZ" dirty="0" smtClean="0"/>
              <a:t> المؤسسات العمومية ذات الطابع الإداري كالمستشفيات </a:t>
            </a:r>
            <a:r>
              <a:rPr lang="ar-DZ" dirty="0" err="1" smtClean="0"/>
              <a:t>و</a:t>
            </a:r>
            <a:r>
              <a:rPr lang="ar-DZ" dirty="0" smtClean="0"/>
              <a:t> الجامعات بالإضافة لمجلس الأمة بعد تأسيسه بموجب الدستور 1996</a:t>
            </a:r>
          </a:p>
          <a:p>
            <a:pPr algn="r">
              <a:buNone/>
            </a:pPr>
            <a:r>
              <a:rPr lang="ar-DZ" dirty="0" smtClean="0"/>
              <a:t> ما يميز هذه الهيئات عن غيرها من المؤسسات العمومية الاقتصادية ذات الطابع الصناعي </a:t>
            </a:r>
            <a:r>
              <a:rPr lang="ar-DZ" dirty="0" err="1" smtClean="0"/>
              <a:t>و</a:t>
            </a:r>
            <a:r>
              <a:rPr lang="ar-DZ" dirty="0" smtClean="0"/>
              <a:t> التجاري هو كونها خاضعة للقانون العام أي أن إدارتها تتم وفق قواعد القانون الإداري كما أنها تتصرف في معظم الأحيان كسلطات عمومية بتوجيه أوامر أو نواهي للمواطنين </a:t>
            </a:r>
            <a:r>
              <a:rPr lang="ar-DZ" dirty="0" err="1" smtClean="0"/>
              <a:t>و</a:t>
            </a:r>
            <a:r>
              <a:rPr lang="ar-DZ" dirty="0" smtClean="0"/>
              <a:t> فرض التزامات معينة عليهم </a:t>
            </a:r>
            <a:r>
              <a:rPr lang="ar-DZ" dirty="0" err="1" smtClean="0"/>
              <a:t>و</a:t>
            </a:r>
            <a:r>
              <a:rPr lang="ar-DZ" dirty="0" smtClean="0"/>
              <a:t> محاسبيها معينون من قبل وزير المالية </a:t>
            </a:r>
            <a:r>
              <a:rPr lang="ar-DZ" dirty="0" err="1" smtClean="0"/>
              <a:t>و</a:t>
            </a:r>
            <a:r>
              <a:rPr lang="ar-DZ" dirty="0" smtClean="0"/>
              <a:t> مكلفون بتحصيل الإيرادات </a:t>
            </a:r>
            <a:r>
              <a:rPr lang="ar-DZ" dirty="0" err="1" smtClean="0"/>
              <a:t>و</a:t>
            </a:r>
            <a:r>
              <a:rPr lang="ar-DZ" dirty="0" smtClean="0"/>
              <a:t> دفع النفقات </a:t>
            </a:r>
            <a:r>
              <a:rPr lang="ar-DZ" dirty="0" err="1" smtClean="0"/>
              <a:t>و</a:t>
            </a:r>
            <a:r>
              <a:rPr lang="ar-DZ" dirty="0" smtClean="0"/>
              <a:t> العمليات المالية </a:t>
            </a:r>
            <a:r>
              <a:rPr lang="ar-DZ" dirty="0" err="1" smtClean="0"/>
              <a:t>و</a:t>
            </a:r>
            <a:r>
              <a:rPr lang="ar-DZ" dirty="0" smtClean="0"/>
              <a:t> المحاسبية الأخرى.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6">
              <a:lumMod val="60000"/>
              <a:lumOff val="40000"/>
            </a:schemeClr>
          </a:solidFill>
        </p:spPr>
        <p:txBody>
          <a:bodyPr/>
          <a:lstStyle/>
          <a:p>
            <a:pPr algn="r"/>
            <a:r>
              <a:rPr lang="ar-DZ" b="1" dirty="0" smtClean="0">
                <a:solidFill>
                  <a:srgbClr val="FF0000"/>
                </a:solidFill>
              </a:rPr>
              <a:t>المطلب الثالث </a:t>
            </a:r>
            <a:r>
              <a:rPr lang="ar-DZ" b="1" dirty="0" smtClean="0">
                <a:solidFill>
                  <a:schemeClr val="tx1"/>
                </a:solidFill>
              </a:rPr>
              <a:t>علاقة المحاسبة العمومية ببعض المحاسبات </a:t>
            </a:r>
            <a:r>
              <a:rPr lang="ar-DZ" b="1" dirty="0" err="1" smtClean="0">
                <a:solidFill>
                  <a:schemeClr val="tx1"/>
                </a:solidFill>
              </a:rPr>
              <a:t>الاخرى</a:t>
            </a:r>
            <a:endParaRPr lang="ar-DZ" b="1" dirty="0" smtClean="0">
              <a:solidFill>
                <a:schemeClr val="tx1"/>
              </a:solidFill>
            </a:endParaRPr>
          </a:p>
          <a:p>
            <a:pPr algn="r"/>
            <a:r>
              <a:rPr lang="ar-DZ" b="1" dirty="0" smtClean="0">
                <a:solidFill>
                  <a:srgbClr val="002060"/>
                </a:solidFill>
              </a:rPr>
              <a:t>1-علاقة </a:t>
            </a:r>
            <a:r>
              <a:rPr lang="ar-DZ" b="1" dirty="0" err="1" smtClean="0">
                <a:solidFill>
                  <a:srgbClr val="002060"/>
                </a:solidFill>
              </a:rPr>
              <a:t>المحايبة</a:t>
            </a:r>
            <a:r>
              <a:rPr lang="ar-DZ" b="1" dirty="0" smtClean="0">
                <a:solidFill>
                  <a:srgbClr val="002060"/>
                </a:solidFill>
              </a:rPr>
              <a:t> العمومية بالمحاسبة العامة</a:t>
            </a:r>
          </a:p>
          <a:p>
            <a:pPr algn="r"/>
            <a:r>
              <a:rPr lang="ar-DZ" b="1" dirty="0" smtClean="0">
                <a:solidFill>
                  <a:srgbClr val="002060"/>
                </a:solidFill>
              </a:rPr>
              <a:t> </a:t>
            </a:r>
            <a:r>
              <a:rPr lang="ar-DZ" dirty="0" smtClean="0">
                <a:solidFill>
                  <a:schemeClr val="tx1"/>
                </a:solidFill>
              </a:rPr>
              <a:t>تلتقي المحاسبة العمومية </a:t>
            </a:r>
            <a:r>
              <a:rPr lang="ar-DZ" dirty="0" err="1" smtClean="0">
                <a:solidFill>
                  <a:schemeClr val="tx1"/>
                </a:solidFill>
              </a:rPr>
              <a:t>و</a:t>
            </a:r>
            <a:r>
              <a:rPr lang="ar-DZ" dirty="0" smtClean="0">
                <a:solidFill>
                  <a:schemeClr val="tx1"/>
                </a:solidFill>
              </a:rPr>
              <a:t> المحاسبة العامة في العديد من النقاط يمكن </a:t>
            </a:r>
          </a:p>
          <a:p>
            <a:pPr algn="r"/>
            <a:r>
              <a:rPr lang="ar-DZ" dirty="0" err="1" smtClean="0">
                <a:solidFill>
                  <a:schemeClr val="tx1"/>
                </a:solidFill>
              </a:rPr>
              <a:t>ذكرىا</a:t>
            </a:r>
            <a:r>
              <a:rPr lang="ar-DZ" dirty="0" smtClean="0">
                <a:solidFill>
                  <a:schemeClr val="tx1"/>
                </a:solidFill>
              </a:rPr>
              <a:t> كالتالي:</a:t>
            </a:r>
          </a:p>
          <a:p>
            <a:pPr algn="r"/>
            <a:r>
              <a:rPr lang="ar-DZ" dirty="0" smtClean="0">
                <a:solidFill>
                  <a:schemeClr val="tx1"/>
                </a:solidFill>
              </a:rPr>
              <a:t>-كلاهما يعمل على بلوغ الأهداف المسطرة من طرف المؤسسة.</a:t>
            </a:r>
          </a:p>
          <a:p>
            <a:pPr algn="r"/>
            <a:r>
              <a:rPr lang="ar-DZ" dirty="0" smtClean="0">
                <a:solidFill>
                  <a:schemeClr val="tx1"/>
                </a:solidFill>
              </a:rPr>
              <a:t>-كلاهما عبارة عن تقنية تسمح ببيان العمليات المالية </a:t>
            </a:r>
            <a:r>
              <a:rPr lang="ar-DZ" dirty="0" err="1" smtClean="0">
                <a:solidFill>
                  <a:schemeClr val="tx1"/>
                </a:solidFill>
              </a:rPr>
              <a:t>و</a:t>
            </a:r>
            <a:r>
              <a:rPr lang="ar-DZ" dirty="0" smtClean="0">
                <a:solidFill>
                  <a:schemeClr val="tx1"/>
                </a:solidFill>
              </a:rPr>
              <a:t> مراقبة حركة القيم</a:t>
            </a:r>
          </a:p>
          <a:p>
            <a:pPr algn="r"/>
            <a:r>
              <a:rPr lang="ar-DZ" dirty="0" smtClean="0">
                <a:solidFill>
                  <a:schemeClr val="tx1"/>
                </a:solidFill>
              </a:rPr>
              <a:t>-</a:t>
            </a:r>
            <a:r>
              <a:rPr lang="ar-DZ" dirty="0" err="1" smtClean="0">
                <a:solidFill>
                  <a:schemeClr val="tx1"/>
                </a:solidFill>
              </a:rPr>
              <a:t>الإحتفاظ</a:t>
            </a:r>
            <a:r>
              <a:rPr lang="ar-DZ" dirty="0" smtClean="0">
                <a:solidFill>
                  <a:schemeClr val="tx1"/>
                </a:solidFill>
              </a:rPr>
              <a:t> بجميع البيانات المالية للأنشطة  المالية التي تقوم </a:t>
            </a:r>
            <a:r>
              <a:rPr lang="ar-DZ" dirty="0" err="1" smtClean="0">
                <a:solidFill>
                  <a:schemeClr val="tx1"/>
                </a:solidFill>
              </a:rPr>
              <a:t>بها</a:t>
            </a:r>
            <a:r>
              <a:rPr lang="ar-DZ" dirty="0" smtClean="0">
                <a:solidFill>
                  <a:schemeClr val="tx1"/>
                </a:solidFill>
              </a:rPr>
              <a:t> المؤسسة</a:t>
            </a:r>
          </a:p>
          <a:p>
            <a:pPr algn="r"/>
            <a:r>
              <a:rPr lang="ar-DZ" dirty="0" smtClean="0">
                <a:solidFill>
                  <a:schemeClr val="tx1"/>
                </a:solidFill>
              </a:rPr>
              <a:t>-وضع وتوفير الظروف الحسنة والإمكانيات لإجراء عمليات المراقبة من قبل الأشخاص المكلفين</a:t>
            </a:r>
          </a:p>
          <a:p>
            <a:pPr algn="r"/>
            <a:r>
              <a:rPr lang="ar-DZ" dirty="0" smtClean="0">
                <a:solidFill>
                  <a:schemeClr val="tx1"/>
                </a:solidFill>
              </a:rPr>
              <a:t> </a:t>
            </a:r>
            <a:endParaRPr lang="ar-DZ" b="1"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52400"/>
            <a:ext cx="9144000" cy="6705600"/>
          </a:xfrm>
          <a:solidFill>
            <a:schemeClr val="accent2">
              <a:lumMod val="40000"/>
              <a:lumOff val="60000"/>
            </a:schemeClr>
          </a:solidFill>
        </p:spPr>
        <p:txBody>
          <a:bodyPr/>
          <a:lstStyle/>
          <a:p>
            <a:pPr algn="r"/>
            <a:r>
              <a:rPr lang="ar-DZ" dirty="0" smtClean="0">
                <a:solidFill>
                  <a:schemeClr val="tx1"/>
                </a:solidFill>
              </a:rPr>
              <a:t>أما أوجه </a:t>
            </a:r>
            <a:r>
              <a:rPr lang="ar-DZ" dirty="0" err="1" smtClean="0">
                <a:solidFill>
                  <a:schemeClr val="tx1"/>
                </a:solidFill>
              </a:rPr>
              <a:t>الإختلاف</a:t>
            </a:r>
            <a:r>
              <a:rPr lang="ar-DZ" dirty="0" smtClean="0">
                <a:solidFill>
                  <a:schemeClr val="tx1"/>
                </a:solidFill>
              </a:rPr>
              <a:t> بينهما فيمكن ذكرها </a:t>
            </a:r>
            <a:r>
              <a:rPr lang="ar-DZ" dirty="0" err="1" smtClean="0">
                <a:solidFill>
                  <a:schemeClr val="tx1"/>
                </a:solidFill>
              </a:rPr>
              <a:t>كالاتي</a:t>
            </a:r>
            <a:endParaRPr lang="ar-DZ" dirty="0" smtClean="0">
              <a:solidFill>
                <a:schemeClr val="tx1"/>
              </a:solidFill>
            </a:endParaRPr>
          </a:p>
          <a:p>
            <a:pPr algn="r"/>
            <a:r>
              <a:rPr lang="ar-DZ" dirty="0" smtClean="0">
                <a:solidFill>
                  <a:schemeClr val="tx1"/>
                </a:solidFill>
              </a:rPr>
              <a:t>-تطبيق المحاسبة العامة في المؤسسات ذات الطابع الربحي,أما المحاسبة العمومية فتطبق في المؤسسات ذات الطابع غير ربحي </a:t>
            </a:r>
          </a:p>
          <a:p>
            <a:pPr algn="r"/>
            <a:r>
              <a:rPr lang="ar-DZ" dirty="0" smtClean="0">
                <a:solidFill>
                  <a:schemeClr val="tx1"/>
                </a:solidFill>
              </a:rPr>
              <a:t>-تستند المحاسبة العمومية إلى القانون90-21 </a:t>
            </a:r>
            <a:r>
              <a:rPr lang="ar-DZ" dirty="0" err="1" smtClean="0">
                <a:solidFill>
                  <a:schemeClr val="tx1"/>
                </a:solidFill>
              </a:rPr>
              <a:t>اما</a:t>
            </a:r>
            <a:r>
              <a:rPr lang="ar-DZ" dirty="0" smtClean="0">
                <a:solidFill>
                  <a:schemeClr val="tx1"/>
                </a:solidFill>
              </a:rPr>
              <a:t> المحاسبة العامة تستند  إلى مخطط المحاسبي </a:t>
            </a:r>
            <a:r>
              <a:rPr lang="ar-DZ" dirty="0" err="1" smtClean="0">
                <a:solidFill>
                  <a:schemeClr val="tx1"/>
                </a:solidFill>
              </a:rPr>
              <a:t>او</a:t>
            </a:r>
            <a:r>
              <a:rPr lang="ar-DZ" dirty="0" smtClean="0">
                <a:solidFill>
                  <a:schemeClr val="tx1"/>
                </a:solidFill>
              </a:rPr>
              <a:t> النظام المحاسبي</a:t>
            </a:r>
          </a:p>
          <a:p>
            <a:pPr algn="r"/>
            <a:r>
              <a:rPr lang="ar-DZ" dirty="0" smtClean="0">
                <a:solidFill>
                  <a:schemeClr val="tx1"/>
                </a:solidFill>
              </a:rPr>
              <a:t>-المبدأ الأساسي للمحاسبة العمومية هو الفصل بين الآمر بالصرف والمحاسبي العمومي,في حين أن مبدأ المحاسبة العامة هو مبدأ القيد المزدوج. </a:t>
            </a:r>
          </a:p>
          <a:p>
            <a:pPr algn="r"/>
            <a:r>
              <a:rPr lang="ar-DZ" dirty="0" smtClean="0">
                <a:solidFill>
                  <a:schemeClr val="tx1"/>
                </a:solidFill>
              </a:rPr>
              <a:t>-هدف المحاسبة العمومية هو تفادي التبذير </a:t>
            </a:r>
            <a:r>
              <a:rPr lang="ar-DZ" dirty="0" err="1" smtClean="0">
                <a:solidFill>
                  <a:schemeClr val="tx1"/>
                </a:solidFill>
              </a:rPr>
              <a:t>و</a:t>
            </a:r>
            <a:r>
              <a:rPr lang="ar-DZ" dirty="0" smtClean="0">
                <a:solidFill>
                  <a:schemeClr val="tx1"/>
                </a:solidFill>
              </a:rPr>
              <a:t> سوء </a:t>
            </a:r>
            <a:r>
              <a:rPr lang="ar-DZ" dirty="0" err="1" smtClean="0">
                <a:solidFill>
                  <a:schemeClr val="tx1"/>
                </a:solidFill>
              </a:rPr>
              <a:t>إستعمال</a:t>
            </a:r>
            <a:r>
              <a:rPr lang="ar-DZ" dirty="0" smtClean="0">
                <a:solidFill>
                  <a:schemeClr val="tx1"/>
                </a:solidFill>
              </a:rPr>
              <a:t> الأموال العامة,أما المحاسبة العامة فتسعى إلى تحقيق أكبر ربح ممكن بأقل تكاليف ممكنة.  </a:t>
            </a:r>
          </a:p>
          <a:p>
            <a:pPr algn="r"/>
            <a:endParaRPr lang="en-US"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lnSpcReduction="10000"/>
          </a:bodyPr>
          <a:lstStyle/>
          <a:p>
            <a:pPr algn="r">
              <a:buNone/>
            </a:pPr>
            <a:r>
              <a:rPr lang="ar-DZ" dirty="0" smtClean="0">
                <a:solidFill>
                  <a:schemeClr val="tx2"/>
                </a:solidFill>
              </a:rPr>
              <a:t>2-علاقة المحاسبة العمومية بالمحاسبة الخاصة</a:t>
            </a:r>
          </a:p>
          <a:p>
            <a:pPr algn="r">
              <a:buNone/>
            </a:pPr>
            <a:r>
              <a:rPr lang="ar-DZ" dirty="0" smtClean="0"/>
              <a:t>هناك </a:t>
            </a:r>
            <a:r>
              <a:rPr lang="ar-DZ" dirty="0" err="1" smtClean="0"/>
              <a:t>إتجاه</a:t>
            </a:r>
            <a:r>
              <a:rPr lang="ar-DZ" dirty="0" smtClean="0"/>
              <a:t> يرى بتوحيد المحاسبة العمومية </a:t>
            </a:r>
            <a:r>
              <a:rPr lang="ar-DZ" dirty="0" err="1" smtClean="0"/>
              <a:t>و</a:t>
            </a:r>
            <a:r>
              <a:rPr lang="ar-DZ" dirty="0" smtClean="0"/>
              <a:t> إخضاع الإدارة للنظام المحاسبي الخاص </a:t>
            </a:r>
            <a:r>
              <a:rPr lang="ar-DZ" dirty="0" err="1" smtClean="0"/>
              <a:t>و</a:t>
            </a:r>
            <a:r>
              <a:rPr lang="ar-DZ" dirty="0" smtClean="0"/>
              <a:t> القانون يجبر المحاسبة العمومية مثلها مثل المحاسبة الخاصة بضبط العمليات تحت النظام المحاسبي  المزدوج</a:t>
            </a:r>
          </a:p>
          <a:p>
            <a:pPr algn="r">
              <a:buNone/>
            </a:pPr>
            <a:r>
              <a:rPr lang="ar-DZ" b="1" dirty="0" smtClean="0">
                <a:solidFill>
                  <a:schemeClr val="tx2"/>
                </a:solidFill>
              </a:rPr>
              <a:t>3-علاقة المحاسبة العمومية بالمحاسبة التحليلية</a:t>
            </a:r>
            <a:r>
              <a:rPr lang="ar-DZ" b="1" dirty="0" smtClean="0"/>
              <a:t>:</a:t>
            </a:r>
            <a:r>
              <a:rPr lang="ar-DZ" dirty="0" smtClean="0">
                <a:solidFill>
                  <a:schemeClr val="tx1">
                    <a:lumMod val="95000"/>
                    <a:lumOff val="5000"/>
                  </a:schemeClr>
                </a:solidFill>
              </a:rPr>
              <a:t>إن المحاسبة </a:t>
            </a:r>
            <a:r>
              <a:rPr lang="ar-DZ" dirty="0" smtClean="0"/>
              <a:t>التحليلية تهتم بحساب التكلفة لكل منتج أو خدمة</a:t>
            </a:r>
            <a:r>
              <a:rPr lang="ar-DZ" b="1" dirty="0" smtClean="0"/>
              <a:t> </a:t>
            </a:r>
            <a:r>
              <a:rPr lang="ar-DZ" dirty="0" smtClean="0"/>
              <a:t>مقدمة من قبل المؤسسات ذات الطابع </a:t>
            </a:r>
            <a:r>
              <a:rPr lang="ar-DZ" dirty="0" err="1" smtClean="0"/>
              <a:t>الإقتصادي</a:t>
            </a:r>
            <a:r>
              <a:rPr lang="ar-DZ" dirty="0" smtClean="0"/>
              <a:t> قصد تحميل النتائج </a:t>
            </a:r>
            <a:r>
              <a:rPr lang="ar-DZ" dirty="0" err="1" smtClean="0"/>
              <a:t>و</a:t>
            </a:r>
            <a:r>
              <a:rPr lang="ar-DZ" dirty="0" smtClean="0"/>
              <a:t> الوصول في الأخير إلى تحديد مدى ربحية كل منتج إلا أنه يمكن للهيئات العمومية </a:t>
            </a:r>
            <a:r>
              <a:rPr lang="ar-DZ" dirty="0" err="1" smtClean="0"/>
              <a:t>و</a:t>
            </a:r>
            <a:r>
              <a:rPr lang="ar-DZ" dirty="0" smtClean="0"/>
              <a:t> إن كان نشاطها يتميز أساسا بتقديم خدمات ذات منفعة   عامة يمكنها مسك المحاسبة التحليلية لكن ليس بنفس الكيفية والغرض في المؤسسات الاقتصادية، وإنما محاولة </a:t>
            </a:r>
            <a:r>
              <a:rPr lang="ar-DZ" dirty="0" err="1" smtClean="0"/>
              <a:t>الإستفادة</a:t>
            </a:r>
            <a:r>
              <a:rPr lang="ar-DZ" dirty="0" smtClean="0"/>
              <a:t> منها قدر الإمكان لمعرفة تكاليف أو أسعار التكلفة لخدمات </a:t>
            </a:r>
            <a:r>
              <a:rPr lang="ar-DZ" dirty="0" err="1" smtClean="0"/>
              <a:t>و</a:t>
            </a:r>
            <a:r>
              <a:rPr lang="ar-DZ" dirty="0" smtClean="0"/>
              <a:t> مهام المرافق العمومية.  </a:t>
            </a:r>
          </a:p>
          <a:p>
            <a:pPr algn="r">
              <a:buNone/>
            </a:pPr>
            <a:r>
              <a:rPr lang="ar-DZ" dirty="0" smtClean="0"/>
              <a:t> </a:t>
            </a:r>
            <a:endParaRPr lang="en-US"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52400"/>
            <a:ext cx="8763000" cy="6477000"/>
          </a:xfrm>
          <a:solidFill>
            <a:schemeClr val="accent2">
              <a:lumMod val="40000"/>
              <a:lumOff val="60000"/>
            </a:schemeClr>
          </a:solidFill>
        </p:spPr>
        <p:txBody>
          <a:bodyPr/>
          <a:lstStyle/>
          <a:p>
            <a:pPr algn="ctr">
              <a:buNone/>
            </a:pPr>
            <a:r>
              <a:rPr lang="ar-DZ" b="1" dirty="0" smtClean="0">
                <a:solidFill>
                  <a:srgbClr val="FF0000"/>
                </a:solidFill>
              </a:rPr>
              <a:t>خاتمة</a:t>
            </a:r>
          </a:p>
          <a:p>
            <a:pPr algn="r">
              <a:buNone/>
            </a:pPr>
            <a:r>
              <a:rPr lang="ar-DZ" dirty="0"/>
              <a:t>تعتبر المحاسبة العمومية الإطار العام المنظم </a:t>
            </a:r>
            <a:r>
              <a:rPr lang="ar-DZ" dirty="0" err="1" smtClean="0"/>
              <a:t>والمؤطر</a:t>
            </a:r>
            <a:r>
              <a:rPr lang="ar-DZ" dirty="0" smtClean="0"/>
              <a:t> </a:t>
            </a:r>
            <a:r>
              <a:rPr lang="ar-DZ" dirty="0"/>
              <a:t>لمختلف </a:t>
            </a:r>
            <a:r>
              <a:rPr lang="ar-DZ" dirty="0" smtClean="0"/>
              <a:t> الإجراءات والقواعد المنظمة </a:t>
            </a:r>
            <a:r>
              <a:rPr lang="ar-DZ" dirty="0"/>
              <a:t>للعمليات المالية للدولة، لذا خصها المشرع </a:t>
            </a:r>
            <a:r>
              <a:rPr lang="ar-DZ" dirty="0" smtClean="0"/>
              <a:t>الجزائري </a:t>
            </a:r>
            <a:r>
              <a:rPr lang="ar-DZ" dirty="0"/>
              <a:t>بإطار خاص يضع قيود قانونية وتنظيمية </a:t>
            </a:r>
            <a:r>
              <a:rPr lang="ar-DZ" dirty="0" smtClean="0"/>
              <a:t>ومراقبة </a:t>
            </a:r>
            <a:r>
              <a:rPr lang="ar-DZ" dirty="0"/>
              <a:t>الأموال العمومية، وهذا لضمان مشروعية العمليات المالية، وكان قد حدد هذا في القانون الصادر </a:t>
            </a:r>
            <a:r>
              <a:rPr lang="ar-DZ" dirty="0" smtClean="0"/>
              <a:t>لتسيير</a:t>
            </a:r>
            <a:r>
              <a:rPr lang="ar-DZ" dirty="0"/>
              <a:t> في تاريخ 15 أوت 1990 المتعلق بالمحاسبة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lnSpcReduction="10000"/>
          </a:bodyPr>
          <a:lstStyle/>
          <a:p>
            <a:pPr algn="ctr">
              <a:buNone/>
            </a:pPr>
            <a:r>
              <a:rPr lang="ar-DZ" dirty="0" smtClean="0"/>
              <a:t>خطة البحث                                 </a:t>
            </a:r>
          </a:p>
          <a:p>
            <a:pPr algn="r">
              <a:buNone/>
            </a:pPr>
            <a:r>
              <a:rPr lang="ar-DZ" dirty="0" smtClean="0"/>
              <a:t>مقدمة                                                                      </a:t>
            </a:r>
          </a:p>
          <a:p>
            <a:pPr algn="r">
              <a:buNone/>
            </a:pPr>
            <a:r>
              <a:rPr lang="ar-DZ" dirty="0" smtClean="0">
                <a:solidFill>
                  <a:srgbClr val="FF0000"/>
                </a:solidFill>
              </a:rPr>
              <a:t>المبحث الأول</a:t>
            </a:r>
            <a:r>
              <a:rPr lang="ar-DZ" dirty="0" smtClean="0"/>
              <a:t> ماهية المحاسبة العمومية                                 </a:t>
            </a:r>
          </a:p>
          <a:p>
            <a:pPr algn="r">
              <a:buNone/>
            </a:pPr>
            <a:r>
              <a:rPr lang="ar-DZ" dirty="0" smtClean="0">
                <a:solidFill>
                  <a:srgbClr val="00B050"/>
                </a:solidFill>
              </a:rPr>
              <a:t>المطلب الأول</a:t>
            </a:r>
            <a:r>
              <a:rPr lang="ar-DZ" dirty="0" smtClean="0"/>
              <a:t> مفهوم المحاسبة العمومية                                </a:t>
            </a:r>
          </a:p>
          <a:p>
            <a:pPr algn="r">
              <a:buNone/>
            </a:pPr>
            <a:r>
              <a:rPr lang="ar-DZ" dirty="0" smtClean="0">
                <a:solidFill>
                  <a:srgbClr val="00B050"/>
                </a:solidFill>
              </a:rPr>
              <a:t>المطلب الثاني  </a:t>
            </a:r>
            <a:r>
              <a:rPr lang="ar-DZ" dirty="0" smtClean="0"/>
              <a:t>خصائص المحاسبة العمومية وأهدافها                 </a:t>
            </a:r>
          </a:p>
          <a:p>
            <a:pPr algn="r">
              <a:buNone/>
            </a:pPr>
            <a:r>
              <a:rPr lang="ar-DZ" dirty="0" smtClean="0">
                <a:solidFill>
                  <a:srgbClr val="00B050"/>
                </a:solidFill>
              </a:rPr>
              <a:t>المطلب الثالث </a:t>
            </a:r>
            <a:r>
              <a:rPr lang="ar-DZ" dirty="0" smtClean="0"/>
              <a:t>أسس المحاسبة العمومية</a:t>
            </a:r>
          </a:p>
          <a:p>
            <a:pPr algn="r">
              <a:buNone/>
            </a:pPr>
            <a:r>
              <a:rPr lang="ar-DZ" dirty="0" smtClean="0">
                <a:solidFill>
                  <a:srgbClr val="FF0000"/>
                </a:solidFill>
              </a:rPr>
              <a:t>المبحث الثاني </a:t>
            </a:r>
            <a:r>
              <a:rPr lang="ar-DZ" dirty="0" smtClean="0"/>
              <a:t>مصادر ومجالات المحاسبة </a:t>
            </a:r>
            <a:r>
              <a:rPr lang="ar-DZ" dirty="0" err="1" smtClean="0"/>
              <a:t>العموميةوعلاقتها</a:t>
            </a:r>
            <a:r>
              <a:rPr lang="ar-DZ" dirty="0" smtClean="0"/>
              <a:t> ببعض المحاسبات </a:t>
            </a:r>
            <a:r>
              <a:rPr lang="ar-DZ" dirty="0" err="1" smtClean="0"/>
              <a:t>الاخرى</a:t>
            </a:r>
            <a:endParaRPr lang="ar-DZ" dirty="0" smtClean="0"/>
          </a:p>
          <a:p>
            <a:pPr algn="r">
              <a:buNone/>
            </a:pPr>
            <a:r>
              <a:rPr lang="ar-DZ" dirty="0" smtClean="0">
                <a:solidFill>
                  <a:srgbClr val="00B050"/>
                </a:solidFill>
              </a:rPr>
              <a:t>المطلب الأول </a:t>
            </a:r>
            <a:r>
              <a:rPr lang="ar-DZ" dirty="0" smtClean="0"/>
              <a:t>مصادر المحاسبة العمومية </a:t>
            </a:r>
          </a:p>
          <a:p>
            <a:pPr algn="r">
              <a:buNone/>
            </a:pPr>
            <a:r>
              <a:rPr lang="ar-DZ" dirty="0" smtClean="0">
                <a:solidFill>
                  <a:srgbClr val="00B050"/>
                </a:solidFill>
              </a:rPr>
              <a:t>المطلب الثاني </a:t>
            </a:r>
            <a:r>
              <a:rPr lang="ar-DZ" dirty="0" smtClean="0"/>
              <a:t>مجالات </a:t>
            </a:r>
            <a:r>
              <a:rPr lang="ar-DZ" dirty="0" err="1" smtClean="0"/>
              <a:t>إستخدام</a:t>
            </a:r>
            <a:r>
              <a:rPr lang="ar-DZ" dirty="0" smtClean="0"/>
              <a:t> المحاسبة العمومية </a:t>
            </a:r>
          </a:p>
          <a:p>
            <a:pPr algn="r">
              <a:buNone/>
            </a:pPr>
            <a:r>
              <a:rPr lang="ar-DZ" dirty="0" smtClean="0">
                <a:solidFill>
                  <a:srgbClr val="00B050"/>
                </a:solidFill>
              </a:rPr>
              <a:t>المطلب الثالث </a:t>
            </a:r>
            <a:r>
              <a:rPr lang="ar-DZ" dirty="0" smtClean="0">
                <a:solidFill>
                  <a:schemeClr val="tx1">
                    <a:lumMod val="95000"/>
                    <a:lumOff val="5000"/>
                  </a:schemeClr>
                </a:solidFill>
              </a:rPr>
              <a:t>علاقة المحاسبة العمومية ببعض المحاسبات </a:t>
            </a:r>
            <a:r>
              <a:rPr lang="ar-DZ" dirty="0" err="1" smtClean="0">
                <a:solidFill>
                  <a:schemeClr val="tx1">
                    <a:lumMod val="95000"/>
                    <a:lumOff val="5000"/>
                  </a:schemeClr>
                </a:solidFill>
              </a:rPr>
              <a:t>الاخرى</a:t>
            </a:r>
            <a:endParaRPr lang="ar-DZ" dirty="0" smtClean="0">
              <a:solidFill>
                <a:schemeClr val="tx1">
                  <a:lumMod val="95000"/>
                  <a:lumOff val="5000"/>
                </a:schemeClr>
              </a:solidFill>
            </a:endParaRPr>
          </a:p>
          <a:p>
            <a:pPr algn="r">
              <a:buNone/>
            </a:pPr>
            <a:r>
              <a:rPr lang="ar-DZ" dirty="0" smtClean="0"/>
              <a:t>خاتمة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25000" lnSpcReduction="20000"/>
          </a:bodyPr>
          <a:lstStyle/>
          <a:p>
            <a:pPr algn="ctr">
              <a:buNone/>
            </a:pPr>
            <a:r>
              <a:rPr lang="ar-DZ" sz="19200" b="1" i="1" dirty="0" smtClean="0">
                <a:solidFill>
                  <a:srgbClr val="FF0000"/>
                </a:solidFill>
              </a:rPr>
              <a:t>مقدمة</a:t>
            </a:r>
          </a:p>
          <a:p>
            <a:pPr algn="r">
              <a:buNone/>
            </a:pPr>
            <a:r>
              <a:rPr lang="ar-DZ" sz="9800" dirty="0" smtClean="0"/>
              <a:t> </a:t>
            </a:r>
            <a:r>
              <a:rPr lang="ar-DZ" altLang="zh-CN" sz="12800" dirty="0" smtClean="0">
                <a:latin typeface="Times New Roman" pitchFamily="18" charset="0"/>
                <a:ea typeface="SimSun" pitchFamily="2" charset="-122"/>
                <a:cs typeface="Simplified Arabic" pitchFamily="2" charset="-78"/>
              </a:rPr>
              <a:t>إ</a:t>
            </a:r>
            <a:r>
              <a:rPr lang="ar-SA" altLang="zh-CN" sz="12800" dirty="0" err="1" smtClean="0">
                <a:latin typeface="Times New Roman" pitchFamily="18" charset="0"/>
                <a:ea typeface="SimSun" pitchFamily="2" charset="-122"/>
                <a:cs typeface="Simplified Arabic" pitchFamily="2" charset="-78"/>
              </a:rPr>
              <a:t>رتبط</a:t>
            </a:r>
            <a:r>
              <a:rPr lang="ar-SA" altLang="zh-CN" sz="12800" dirty="0" smtClean="0">
                <a:latin typeface="Times New Roman" pitchFamily="18" charset="0"/>
                <a:ea typeface="SimSun" pitchFamily="2" charset="-122"/>
                <a:cs typeface="Simplified Arabic" pitchFamily="2" charset="-78"/>
              </a:rPr>
              <a:t> نشوء المحاسبة العمومية بعاملين أساسيين تمثل في تطور مفهوم المحاسبة </a:t>
            </a:r>
            <a:r>
              <a:rPr lang="ar-SA" altLang="zh-CN" sz="12800" dirty="0" err="1" smtClean="0">
                <a:latin typeface="Times New Roman" pitchFamily="18" charset="0"/>
                <a:ea typeface="SimSun" pitchFamily="2" charset="-122"/>
                <a:cs typeface="Simplified Arabic" pitchFamily="2" charset="-78"/>
              </a:rPr>
              <a:t>و</a:t>
            </a:r>
            <a:r>
              <a:rPr lang="ar-SA" altLang="zh-CN" sz="12800" dirty="0" smtClean="0">
                <a:latin typeface="Times New Roman" pitchFamily="18" charset="0"/>
                <a:ea typeface="SimSun" pitchFamily="2" charset="-122"/>
                <a:cs typeface="Simplified Arabic" pitchFamily="2" charset="-78"/>
              </a:rPr>
              <a:t> نشأة الدولة التي اقتضى قيامها تقديم الخدمات العامة للمواطنين، والحصول على الموارد اللازمة لتمويل هذه الخدمات، وهو ما استدعى البحث عن وسيلة تستطيع الدولة من خلالها تنظيم الموارد والنفقات العامة </a:t>
            </a:r>
            <a:r>
              <a:rPr lang="ar-SA" altLang="zh-CN" sz="12800" dirty="0" err="1" smtClean="0">
                <a:latin typeface="Times New Roman" pitchFamily="18" charset="0"/>
                <a:ea typeface="SimSun" pitchFamily="2" charset="-122"/>
                <a:cs typeface="Simplified Arabic" pitchFamily="2" charset="-78"/>
              </a:rPr>
              <a:t>و</a:t>
            </a:r>
            <a:r>
              <a:rPr lang="ar-SA" altLang="zh-CN" sz="12800" dirty="0" smtClean="0">
                <a:latin typeface="Times New Roman" pitchFamily="18" charset="0"/>
                <a:ea typeface="SimSun" pitchFamily="2" charset="-122"/>
                <a:cs typeface="Simplified Arabic" pitchFamily="2" charset="-78"/>
              </a:rPr>
              <a:t> فرض المراقبة على المال العام، وكانت هذه الوسيلة هي المحاسبة العمومية.</a:t>
            </a:r>
          </a:p>
          <a:p>
            <a:pPr algn="r">
              <a:buNone/>
            </a:pPr>
            <a:r>
              <a:rPr lang="ar-DZ" altLang="zh-CN" sz="12800" dirty="0" smtClean="0">
                <a:latin typeface="Times New Roman" pitchFamily="18" charset="0"/>
                <a:ea typeface="SimSun" pitchFamily="2" charset="-122"/>
                <a:cs typeface="Simplified Arabic" pitchFamily="2" charset="-78"/>
              </a:rPr>
              <a:t>ومع هذا التنوع في دور الدولة الحديثة برزت ملامح المحاسبة</a:t>
            </a:r>
          </a:p>
          <a:p>
            <a:pPr algn="r">
              <a:buNone/>
            </a:pPr>
            <a:r>
              <a:rPr lang="ar-DZ" altLang="zh-CN" sz="12800" dirty="0" smtClean="0">
                <a:latin typeface="Times New Roman" pitchFamily="18" charset="0"/>
                <a:ea typeface="SimSun" pitchFamily="2" charset="-122"/>
                <a:cs typeface="Simplified Arabic" pitchFamily="2" charset="-78"/>
              </a:rPr>
              <a:t> العمومية خاصة بعد فترة الكساد التي شهدها العالم سنة 1929 فأصبحت الدولة تقوم بمهام المحاسبة والرقابة على المال العام وتوفير الشفافية، بالإضافة إلى تطور مفهوم المحاسبة بوجود تقنيات جديدة تعتمد أساسا على مبدأ </a:t>
            </a:r>
            <a:r>
              <a:rPr lang="ar-DZ" altLang="zh-CN" sz="12800" dirty="0" smtClean="0">
                <a:solidFill>
                  <a:srgbClr val="FF0000"/>
                </a:solidFill>
                <a:latin typeface="Times New Roman" pitchFamily="18" charset="0"/>
                <a:ea typeface="SimSun" pitchFamily="2" charset="-122"/>
                <a:cs typeface="Simplified Arabic" pitchFamily="2" charset="-78"/>
              </a:rPr>
              <a:t>القيد المزدوج</a:t>
            </a:r>
            <a:r>
              <a:rPr lang="ar-DZ" altLang="zh-CN" sz="12800" dirty="0" smtClean="0">
                <a:latin typeface="Times New Roman" pitchFamily="18" charset="0"/>
                <a:ea typeface="SimSun" pitchFamily="2" charset="-122"/>
                <a:cs typeface="Simplified Arabic" pitchFamily="2" charset="-78"/>
              </a:rPr>
              <a:t>،</a:t>
            </a:r>
            <a:r>
              <a:rPr lang="ar-SA" altLang="zh-CN" sz="12800" dirty="0" smtClean="0">
                <a:latin typeface="Times New Roman" pitchFamily="18" charset="0"/>
                <a:ea typeface="SimSun" pitchFamily="2" charset="-122"/>
                <a:cs typeface="Simplified Arabic" pitchFamily="2" charset="-78"/>
              </a:rPr>
              <a:t> وهي النوع الذي لا يهدف إلى الربح وإنما تسعى لخدمة</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المواطنين والمجتمع. وتتضمن تقديم التقارير الدورية عن</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صرف وتحصيل الموارد الحكومية التنفيذية والتشريعية، وبذلك</a:t>
            </a:r>
            <a:r>
              <a:rPr lang="ar-DZ" altLang="zh-CN" sz="12800" dirty="0" smtClean="0">
                <a:latin typeface="Times New Roman" pitchFamily="18" charset="0"/>
                <a:ea typeface="SimSun" pitchFamily="2" charset="-122"/>
                <a:cs typeface="Simplified Arabic" pitchFamily="2" charset="-78"/>
              </a:rPr>
              <a:t> </a:t>
            </a:r>
            <a:r>
              <a:rPr lang="ar-SA" altLang="zh-CN" sz="12800" dirty="0" smtClean="0">
                <a:latin typeface="Times New Roman" pitchFamily="18" charset="0"/>
                <a:ea typeface="SimSun" pitchFamily="2" charset="-122"/>
                <a:cs typeface="Simplified Arabic" pitchFamily="2" charset="-78"/>
              </a:rPr>
              <a:t> فهي تخدم أغراض التخطيط والمتابعة والرقابة على أموال </a:t>
            </a:r>
            <a:endParaRPr lang="ar-DZ" altLang="zh-CN" sz="12800" dirty="0" smtClean="0">
              <a:latin typeface="Times New Roman" pitchFamily="18" charset="0"/>
              <a:ea typeface="SimSun" pitchFamily="2" charset="-122"/>
              <a:cs typeface="Simplified Arabic" pitchFamily="2" charset="-78"/>
            </a:endParaRPr>
          </a:p>
          <a:p>
            <a:pPr algn="r">
              <a:buNone/>
            </a:pPr>
            <a:r>
              <a:rPr lang="ar-DZ" altLang="zh-CN" sz="12800" dirty="0" smtClean="0">
                <a:latin typeface="Times New Roman" pitchFamily="18" charset="0"/>
                <a:ea typeface="SimSun" pitchFamily="2" charset="-122"/>
                <a:cs typeface="Simplified Arabic" pitchFamily="2" charset="-78"/>
              </a:rPr>
              <a:t>الدولة</a:t>
            </a:r>
          </a:p>
          <a:p>
            <a:pPr algn="r">
              <a:buNone/>
            </a:pPr>
            <a:r>
              <a:rPr lang="ar-SA" altLang="zh-CN" sz="3600" dirty="0" smtClean="0">
                <a:latin typeface="Times New Roman" pitchFamily="18" charset="0"/>
                <a:ea typeface="SimSun" pitchFamily="2" charset="-122"/>
                <a:cs typeface="Simplified Arabic" pitchFamily="2" charset="-78"/>
              </a:rPr>
              <a:t> </a:t>
            </a:r>
            <a:endParaRPr lang="ar-DZ" altLang="zh-CN" sz="3600" dirty="0" smtClean="0">
              <a:latin typeface="Times New Roman" pitchFamily="18" charset="0"/>
              <a:ea typeface="SimSun" pitchFamily="2" charset="-122"/>
              <a:cs typeface="Simplified Arabic" pitchFamily="2" charset="-78"/>
            </a:endParaRPr>
          </a:p>
          <a:p>
            <a:pPr algn="r">
              <a:buNone/>
            </a:pPr>
            <a:r>
              <a:rPr lang="ar-SA" altLang="zh-CN" sz="3600" dirty="0" smtClean="0">
                <a:latin typeface="Times New Roman" pitchFamily="18" charset="0"/>
                <a:ea typeface="SimSun" pitchFamily="2" charset="-122"/>
                <a:cs typeface="Simplified Arabic" pitchFamily="2" charset="-78"/>
              </a:rPr>
              <a:t> </a:t>
            </a:r>
            <a:endParaRPr lang="ar-DZ" altLang="zh-CN" sz="3600" dirty="0" smtClean="0">
              <a:latin typeface="Times New Roman" pitchFamily="18" charset="0"/>
              <a:ea typeface="SimSun" pitchFamily="2" charset="-122"/>
              <a:cs typeface="Simplified Arabic" pitchFamily="2" charset="-78"/>
            </a:endParaRPr>
          </a:p>
          <a:p>
            <a:pPr algn="r">
              <a:buNone/>
            </a:pPr>
            <a:endParaRPr lang="ar-DZ" altLang="zh-CN" sz="3600" dirty="0" smtClean="0">
              <a:latin typeface="Times New Roman" pitchFamily="18" charset="0"/>
              <a:ea typeface="SimSun" pitchFamily="2" charset="-122"/>
              <a:cs typeface="Simplified Arabic" pitchFamily="2" charset="-78"/>
            </a:endParaRP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r>
              <a:rPr lang="ar-DZ" altLang="zh-CN" sz="3600" dirty="0" smtClean="0">
                <a:latin typeface="Times New Roman" pitchFamily="18" charset="0"/>
                <a:ea typeface="SimSun" pitchFamily="2" charset="-122"/>
                <a:cs typeface="Simplified Arabic" pitchFamily="2" charset="-78"/>
              </a:rPr>
              <a:t> </a:t>
            </a:r>
          </a:p>
          <a:p>
            <a:pPr algn="r">
              <a:buNone/>
            </a:pPr>
            <a:endParaRPr lang="ar-DZ" sz="3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fontScale="25000" lnSpcReduction="20000"/>
          </a:bodyPr>
          <a:lstStyle/>
          <a:p>
            <a:pPr algn="r">
              <a:buNone/>
            </a:pPr>
            <a:r>
              <a:rPr lang="ar-DZ" sz="11200" b="1" dirty="0" smtClean="0">
                <a:solidFill>
                  <a:srgbClr val="FF0000"/>
                </a:solidFill>
              </a:rPr>
              <a:t>المبحث الأول</a:t>
            </a:r>
            <a:r>
              <a:rPr lang="ar-DZ" sz="11200" b="1" dirty="0" smtClean="0"/>
              <a:t> </a:t>
            </a:r>
            <a:r>
              <a:rPr lang="ar-DZ" sz="11200" dirty="0" smtClean="0"/>
              <a:t>ماهية المحاسبة العمومية                                 </a:t>
            </a:r>
          </a:p>
          <a:p>
            <a:pPr algn="r">
              <a:buNone/>
            </a:pPr>
            <a:r>
              <a:rPr lang="ar-DZ" sz="11200" b="1" dirty="0" smtClean="0">
                <a:solidFill>
                  <a:srgbClr val="00B050"/>
                </a:solidFill>
              </a:rPr>
              <a:t>المطلب الأول</a:t>
            </a:r>
            <a:r>
              <a:rPr lang="ar-DZ" sz="11200" b="1" dirty="0" smtClean="0"/>
              <a:t> </a:t>
            </a:r>
            <a:r>
              <a:rPr lang="ar-DZ" sz="11200" dirty="0" smtClean="0"/>
              <a:t>تعريف المحاسبة العمومية                                </a:t>
            </a:r>
          </a:p>
          <a:p>
            <a:pPr algn="r">
              <a:buNone/>
            </a:pPr>
            <a:r>
              <a:rPr lang="ar-DZ" sz="4400" dirty="0" smtClean="0">
                <a:solidFill>
                  <a:srgbClr val="FF0000"/>
                </a:solidFill>
              </a:rPr>
              <a:t> </a:t>
            </a:r>
            <a:r>
              <a:rPr lang="ar-DZ" sz="4400" b="1" dirty="0" smtClean="0">
                <a:solidFill>
                  <a:srgbClr val="FF0000"/>
                </a:solidFill>
              </a:rPr>
              <a:t>  </a:t>
            </a:r>
            <a:r>
              <a:rPr lang="ar-DZ" sz="9600" b="1" dirty="0" smtClean="0">
                <a:solidFill>
                  <a:srgbClr val="FF0000"/>
                </a:solidFill>
              </a:rPr>
              <a:t>تعريف المحاسبة العمومية </a:t>
            </a:r>
            <a:r>
              <a:rPr lang="ar-DZ" sz="9600" dirty="0" smtClean="0"/>
              <a:t>توجد عدة </a:t>
            </a:r>
            <a:r>
              <a:rPr lang="ar-DZ" sz="9600" dirty="0" err="1" smtClean="0"/>
              <a:t>تعاريف</a:t>
            </a:r>
            <a:r>
              <a:rPr lang="ar-DZ" sz="9600" dirty="0" smtClean="0"/>
              <a:t> للمحاسبة العمومية </a:t>
            </a:r>
            <a:r>
              <a:rPr lang="ar-DZ" sz="9600" dirty="0" err="1" smtClean="0"/>
              <a:t>نذكرمنها</a:t>
            </a:r>
            <a:r>
              <a:rPr lang="ar-DZ" sz="9600" dirty="0" smtClean="0"/>
              <a:t> </a:t>
            </a:r>
            <a:r>
              <a:rPr lang="ar-DZ" sz="9600" dirty="0" err="1" smtClean="0"/>
              <a:t>مايلي</a:t>
            </a:r>
            <a:r>
              <a:rPr lang="ar-DZ" sz="9600" dirty="0" smtClean="0"/>
              <a:t>                                                                                                                  </a:t>
            </a:r>
            <a:r>
              <a:rPr lang="ar-DZ" sz="9600" b="1" dirty="0" smtClean="0">
                <a:solidFill>
                  <a:srgbClr val="0070C0"/>
                </a:solidFill>
              </a:rPr>
              <a:t>من الناحية  القانونية </a:t>
            </a:r>
            <a:r>
              <a:rPr lang="ar-DZ" altLang="fr-FR" sz="9600" dirty="0" smtClean="0">
                <a:latin typeface="Times New Roman" pitchFamily="18" charset="0"/>
                <a:ea typeface="SimSun" pitchFamily="2" charset="-122"/>
                <a:cs typeface="Simplified Arabic" pitchFamily="2" charset="-78"/>
              </a:rPr>
              <a:t>وهي مجموعة القيود القانونية التي تعين مهام والتزامات </a:t>
            </a:r>
          </a:p>
          <a:p>
            <a:pPr algn="r">
              <a:buNone/>
            </a:pPr>
            <a:r>
              <a:rPr lang="ar-DZ" altLang="fr-FR" sz="9600" dirty="0" smtClean="0">
                <a:latin typeface="Times New Roman" pitchFamily="18" charset="0"/>
                <a:ea typeface="SimSun" pitchFamily="2" charset="-122"/>
                <a:cs typeface="Simplified Arabic" pitchFamily="2" charset="-78"/>
              </a:rPr>
              <a:t>ومسؤولية كل من المحاسب العمومي والآمر بالصرف في تنفيذ العمليات المالية للدولة</a:t>
            </a:r>
            <a:endParaRPr lang="fr-FR" altLang="fr-FR" sz="9600" dirty="0" smtClean="0">
              <a:latin typeface="Times New Roman" pitchFamily="18" charset="0"/>
              <a:ea typeface="SimSun" pitchFamily="2" charset="-122"/>
              <a:cs typeface="Simplified Arabic" pitchFamily="2" charset="-78"/>
            </a:endParaRPr>
          </a:p>
          <a:p>
            <a:pPr algn="r">
              <a:buNone/>
            </a:pPr>
            <a:r>
              <a:rPr lang="ar-DZ" altLang="fr-FR" sz="9600" b="1" dirty="0" smtClean="0">
                <a:solidFill>
                  <a:srgbClr val="0070C0"/>
                </a:solidFill>
                <a:latin typeface="Times New Roman" pitchFamily="18" charset="0"/>
                <a:ea typeface="SimSun" pitchFamily="2" charset="-122"/>
                <a:cs typeface="Simplified Arabic" pitchFamily="2" charset="-78"/>
              </a:rPr>
              <a:t>                                                                                           من الناحية التقنية </a:t>
            </a:r>
            <a:r>
              <a:rPr lang="ar-DZ" altLang="zh-CN" sz="9600" dirty="0" smtClean="0">
                <a:latin typeface="Times New Roman" pitchFamily="18" charset="0"/>
                <a:ea typeface="SimSun" pitchFamily="2" charset="-122"/>
                <a:cs typeface="Simplified Arabic" pitchFamily="2" charset="-78"/>
              </a:rPr>
              <a:t>ويقصد </a:t>
            </a:r>
            <a:r>
              <a:rPr lang="ar-DZ" altLang="zh-CN" sz="9600" dirty="0" err="1" smtClean="0">
                <a:latin typeface="Times New Roman" pitchFamily="18" charset="0"/>
                <a:ea typeface="SimSun" pitchFamily="2" charset="-122"/>
                <a:cs typeface="Simplified Arabic" pitchFamily="2" charset="-78"/>
              </a:rPr>
              <a:t>بها</a:t>
            </a:r>
            <a:r>
              <a:rPr lang="ar-DZ" altLang="zh-CN" sz="9600" dirty="0" smtClean="0">
                <a:latin typeface="Times New Roman" pitchFamily="18" charset="0"/>
                <a:ea typeface="SimSun" pitchFamily="2" charset="-122"/>
                <a:cs typeface="Simplified Arabic" pitchFamily="2" charset="-78"/>
              </a:rPr>
              <a:t> مجموعة المبادئ التقنية التي تستعمل من أجل القيد المحاسبي للعمليات المالية للدولة في السجلات المحاسبية للمحاسبة العمومية وطرق تنفيذها ومراقبتها                        </a:t>
            </a:r>
          </a:p>
          <a:p>
            <a:pPr algn="r">
              <a:buNone/>
            </a:pPr>
            <a:r>
              <a:rPr lang="ar-DZ" altLang="zh-CN" sz="9600" dirty="0" smtClean="0">
                <a:latin typeface="Times New Roman" pitchFamily="18" charset="0"/>
                <a:ea typeface="SimSun" pitchFamily="2" charset="-122"/>
                <a:cs typeface="Simplified Arabic" pitchFamily="2" charset="-78"/>
              </a:rPr>
              <a:t>.</a:t>
            </a:r>
            <a:endParaRPr lang="ar-SA" altLang="zh-CN" sz="9600" dirty="0" smtClean="0">
              <a:latin typeface="Times New Roman" pitchFamily="18" charset="0"/>
              <a:ea typeface="SimSun" pitchFamily="2" charset="-122"/>
              <a:cs typeface="Simplified Arabic" pitchFamily="2" charset="-78"/>
            </a:endParaRPr>
          </a:p>
          <a:p>
            <a:pPr algn="r">
              <a:buNone/>
            </a:pPr>
            <a:r>
              <a:rPr lang="ar-DZ" altLang="zh-CN" sz="9600" b="1" dirty="0" smtClean="0">
                <a:solidFill>
                  <a:srgbClr val="0070C0"/>
                </a:solidFill>
                <a:latin typeface="Times New Roman" pitchFamily="18" charset="0"/>
                <a:ea typeface="SimSun" pitchFamily="2" charset="-122"/>
                <a:cs typeface="Simplified Arabic" pitchFamily="2" charset="-78"/>
              </a:rPr>
              <a:t>من الناحية الإدارية </a:t>
            </a:r>
            <a:r>
              <a:rPr lang="ar-SA" altLang="zh-CN" sz="9600" dirty="0" smtClean="0">
                <a:latin typeface="Times New Roman" pitchFamily="18" charset="0"/>
                <a:ea typeface="SimSun" pitchFamily="2" charset="-122"/>
                <a:cs typeface="Simplified Arabic" pitchFamily="2" charset="-78"/>
              </a:rPr>
              <a:t>هي قواعد عرض الحسابات العمومية </a:t>
            </a:r>
            <a:r>
              <a:rPr lang="ar-SA" altLang="zh-CN" sz="9600" dirty="0" err="1" smtClean="0">
                <a:latin typeface="Times New Roman" pitchFamily="18" charset="0"/>
                <a:ea typeface="SimSun" pitchFamily="2" charset="-122"/>
                <a:cs typeface="Simplified Arabic" pitchFamily="2" charset="-78"/>
              </a:rPr>
              <a:t>و</a:t>
            </a:r>
            <a:r>
              <a:rPr lang="ar-SA" altLang="zh-CN" sz="9600" dirty="0" smtClean="0">
                <a:latin typeface="Times New Roman" pitchFamily="18" charset="0"/>
                <a:ea typeface="SimSun" pitchFamily="2" charset="-122"/>
                <a:cs typeface="Simplified Arabic" pitchFamily="2" charset="-78"/>
              </a:rPr>
              <a:t> تنظيم وظيفة المحاسبين العموميين</a:t>
            </a:r>
            <a:r>
              <a:rPr lang="ar-DZ" altLang="zh-CN" sz="9600" b="1" dirty="0" smtClean="0">
                <a:solidFill>
                  <a:srgbClr val="0070C0"/>
                </a:solidFill>
                <a:latin typeface="Times New Roman" pitchFamily="18" charset="0"/>
                <a:ea typeface="SimSun" pitchFamily="2" charset="-122"/>
                <a:cs typeface="Simplified Arabic" pitchFamily="2" charset="-78"/>
              </a:rPr>
              <a:t> </a:t>
            </a:r>
          </a:p>
          <a:p>
            <a:pPr marL="0" indent="0" algn="r">
              <a:buNone/>
            </a:pPr>
            <a:r>
              <a:rPr lang="ar-DZ" altLang="fr-FR" sz="9600" dirty="0" smtClean="0"/>
              <a:t>                                                                                                                           يمكن الاستنتاج بأن المحاسبة العمومية عبارة عن مجموعة من القواعد القانونية والتقنية التي تهتم بضبط إجراءات تنفيذ  وتسجيل عمليات تحصيل الإيرادات وتسديد النفقات العمومية المرخصة في  الميزانية العامة للدولة، </a:t>
            </a:r>
            <a:r>
              <a:rPr lang="ar-DZ" altLang="fr-FR" sz="9600" dirty="0" err="1" smtClean="0"/>
              <a:t>وا</a:t>
            </a:r>
            <a:r>
              <a:rPr lang="ar-DZ" altLang="fr-FR" sz="9600" dirty="0" smtClean="0"/>
              <a:t>ٕعداد التقارير والقوائم المالية الحكومية عن نتائج نشاط مختلف وحدات القطاع العام</a:t>
            </a:r>
            <a:endParaRPr lang="ar-DZ" altLang="zh-CN" sz="9600" dirty="0" smtClean="0">
              <a:latin typeface="Times New Roman" pitchFamily="18" charset="0"/>
              <a:ea typeface="SimSun" pitchFamily="2" charset="-122"/>
              <a:cs typeface="Simplified Arabic" pitchFamily="2" charset="-78"/>
            </a:endParaRPr>
          </a:p>
          <a:p>
            <a:pPr marL="0" indent="0" algn="r">
              <a:buNone/>
            </a:pPr>
            <a:endParaRPr lang="ar-DZ" altLang="fr-FR" sz="9600" dirty="0" smtClean="0"/>
          </a:p>
          <a:p>
            <a:pPr marL="0" indent="0" algn="r">
              <a:buNone/>
            </a:pPr>
            <a:r>
              <a:rPr lang="ar-DZ" altLang="fr-FR" sz="9600" dirty="0" smtClean="0"/>
              <a:t> </a:t>
            </a:r>
          </a:p>
          <a:p>
            <a:pPr marL="0" indent="0" algn="r">
              <a:buNone/>
            </a:pPr>
            <a:r>
              <a:rPr lang="ar-DZ" altLang="fr-FR" sz="9600" dirty="0" smtClean="0"/>
              <a:t> </a:t>
            </a:r>
          </a:p>
          <a:p>
            <a:pPr marL="0" indent="0" algn="r">
              <a:buFontTx/>
              <a:buNone/>
            </a:pPr>
            <a:r>
              <a:rPr lang="ar-DZ" altLang="fr-FR" sz="9600" dirty="0" smtClean="0"/>
              <a:t>  </a:t>
            </a:r>
          </a:p>
          <a:p>
            <a:pPr algn="r">
              <a:buNone/>
            </a:pPr>
            <a:r>
              <a:rPr lang="ar-DZ" altLang="fr-FR" sz="9600" dirty="0" smtClean="0">
                <a:latin typeface="Times New Roman" pitchFamily="18" charset="0"/>
                <a:ea typeface="SimSun" pitchFamily="2" charset="-122"/>
                <a:cs typeface="Simplified Arabic" pitchFamily="2" charset="-78"/>
              </a:rPr>
              <a:t> </a:t>
            </a:r>
          </a:p>
          <a:p>
            <a:pPr algn="r">
              <a:buNone/>
            </a:pPr>
            <a:r>
              <a:rPr lang="ar-DZ" sz="9600" dirty="0" smtClean="0">
                <a:solidFill>
                  <a:srgbClr val="0070C0"/>
                </a:solidFill>
              </a:rPr>
              <a:t> </a:t>
            </a:r>
          </a:p>
          <a:p>
            <a:pPr algn="r">
              <a:buNone/>
            </a:pPr>
            <a:endParaRPr lang="ar-DZ" sz="6000" dirty="0" smtClean="0"/>
          </a:p>
          <a:p>
            <a:pPr algn="r">
              <a:buNone/>
            </a:pPr>
            <a:r>
              <a:rPr lang="ar-DZ" dirty="0" smtClean="0">
                <a:solidFill>
                  <a:srgbClr val="FF0000"/>
                </a:solidFill>
              </a:rPr>
              <a:t>                               </a:t>
            </a:r>
          </a:p>
          <a:p>
            <a:pPr>
              <a:buNone/>
            </a:pPr>
            <a:endParaRPr lang="ar-DZ"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20000"/>
              <a:lumOff val="80000"/>
            </a:schemeClr>
          </a:solidFill>
        </p:spPr>
        <p:txBody>
          <a:bodyPr>
            <a:normAutofit fontScale="92500" lnSpcReduction="20000"/>
          </a:bodyPr>
          <a:lstStyle/>
          <a:p>
            <a:pPr>
              <a:buNone/>
            </a:pPr>
            <a:r>
              <a:rPr lang="ar-DZ" b="1" dirty="0" smtClean="0">
                <a:solidFill>
                  <a:srgbClr val="00B050"/>
                </a:solidFill>
              </a:rPr>
              <a:t>المطلب الثاني  </a:t>
            </a:r>
            <a:r>
              <a:rPr lang="ar-DZ" b="1" dirty="0" smtClean="0"/>
              <a:t>خصائص المحاسبة العمومية </a:t>
            </a:r>
            <a:r>
              <a:rPr lang="ar-DZ" b="1" dirty="0" err="1" smtClean="0"/>
              <a:t>واهدافها</a:t>
            </a:r>
            <a:r>
              <a:rPr lang="ar-DZ" b="1" dirty="0" smtClean="0"/>
              <a:t>                 </a:t>
            </a:r>
          </a:p>
          <a:p>
            <a:pPr algn="r">
              <a:buNone/>
            </a:pPr>
            <a:r>
              <a:rPr lang="ar-DZ" b="1" dirty="0" smtClean="0">
                <a:solidFill>
                  <a:srgbClr val="FF0000"/>
                </a:solidFill>
              </a:rPr>
              <a:t>1-</a:t>
            </a:r>
            <a:r>
              <a:rPr lang="ar-DZ" b="1" dirty="0" smtClean="0"/>
              <a:t> </a:t>
            </a:r>
            <a:r>
              <a:rPr lang="ar-DZ" b="1" dirty="0" err="1" smtClean="0">
                <a:solidFill>
                  <a:srgbClr val="0070C0"/>
                </a:solidFill>
              </a:rPr>
              <a:t>خصائصص</a:t>
            </a:r>
            <a:r>
              <a:rPr lang="ar-DZ" b="1" dirty="0" smtClean="0">
                <a:solidFill>
                  <a:srgbClr val="0070C0"/>
                </a:solidFill>
              </a:rPr>
              <a:t> المحاسبة العمومية</a:t>
            </a:r>
          </a:p>
          <a:p>
            <a:pPr algn="r">
              <a:buNone/>
            </a:pPr>
            <a:r>
              <a:rPr lang="ar-DZ" dirty="0" err="1" smtClean="0"/>
              <a:t>ان</a:t>
            </a:r>
            <a:r>
              <a:rPr lang="ar-DZ" dirty="0" smtClean="0"/>
              <a:t> معرفة خصائص المحاسبة العمومية تكون بمعرفة خصائص نشاط المؤسسات العمومية غير الربحية،   والتي تتمثل أهم خصائصها فيما يلي:</a:t>
            </a:r>
            <a:r>
              <a:rPr lang="ar-DZ" dirty="0" smtClean="0">
                <a:solidFill>
                  <a:srgbClr val="0070C0"/>
                </a:solidFill>
              </a:rPr>
              <a:t> </a:t>
            </a:r>
          </a:p>
          <a:p>
            <a:pPr algn="r">
              <a:buNone/>
            </a:pPr>
            <a:r>
              <a:rPr lang="ar-DZ" dirty="0" smtClean="0"/>
              <a:t>1-لا يهدف نشاط هذه المؤسسات إلى تحقيق الربح بل إلى تأدية خدمات عامة</a:t>
            </a:r>
            <a:endParaRPr lang="ar-DZ" dirty="0" smtClean="0">
              <a:solidFill>
                <a:srgbClr val="0070C0"/>
              </a:solidFill>
            </a:endParaRPr>
          </a:p>
          <a:p>
            <a:pPr algn="r">
              <a:buNone/>
            </a:pPr>
            <a:r>
              <a:rPr lang="ar-DZ" dirty="0" smtClean="0"/>
              <a:t>2-تعتبر المجال المحاسبي المتخصص بتقدير العمليات المالية في مؤسسات الدولة</a:t>
            </a:r>
          </a:p>
          <a:p>
            <a:pPr algn="r">
              <a:buNone/>
            </a:pPr>
            <a:r>
              <a:rPr lang="ar-DZ" dirty="0" smtClean="0"/>
              <a:t>3-تعتبر التشريعات والنصوص القانونية كمرجعية للمحاسبة العمومية بالدرجة </a:t>
            </a:r>
            <a:r>
              <a:rPr lang="ar-DZ" dirty="0" err="1" smtClean="0"/>
              <a:t>الاولى</a:t>
            </a:r>
            <a:r>
              <a:rPr lang="ar-DZ" dirty="0" smtClean="0"/>
              <a:t> </a:t>
            </a:r>
          </a:p>
          <a:p>
            <a:pPr algn="r">
              <a:buNone/>
            </a:pPr>
            <a:r>
              <a:rPr lang="ar-DZ" dirty="0" smtClean="0"/>
              <a:t>4-يوجد ارتباط بين المحاسبة العمومية وبين مجالات المحاسبة </a:t>
            </a:r>
            <a:r>
              <a:rPr lang="ar-DZ" dirty="0" err="1" smtClean="0"/>
              <a:t>الاخرى</a:t>
            </a:r>
            <a:r>
              <a:rPr lang="ar-DZ" dirty="0" smtClean="0"/>
              <a:t> مثل محاسبة التكاليف والمحاسبة </a:t>
            </a:r>
            <a:r>
              <a:rPr lang="ar-DZ" dirty="0" err="1" smtClean="0"/>
              <a:t>الادارية</a:t>
            </a:r>
            <a:r>
              <a:rPr lang="ar-DZ" dirty="0" smtClean="0"/>
              <a:t> </a:t>
            </a:r>
          </a:p>
          <a:p>
            <a:pPr algn="r">
              <a:buNone/>
            </a:pPr>
            <a:r>
              <a:rPr lang="ar-DZ" dirty="0" smtClean="0"/>
              <a:t>5- </a:t>
            </a:r>
          </a:p>
          <a:p>
            <a:pPr algn="r">
              <a:buNone/>
            </a:pPr>
            <a:r>
              <a:rPr lang="ar-DZ"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6">
              <a:lumMod val="60000"/>
              <a:lumOff val="40000"/>
            </a:schemeClr>
          </a:solidFill>
        </p:spPr>
        <p:txBody>
          <a:bodyPr>
            <a:normAutofit lnSpcReduction="10000"/>
          </a:bodyPr>
          <a:lstStyle/>
          <a:p>
            <a:pPr algn="r"/>
            <a:r>
              <a:rPr lang="ar-DZ" b="1" dirty="0" smtClean="0">
                <a:solidFill>
                  <a:srgbClr val="0070C0"/>
                </a:solidFill>
              </a:rPr>
              <a:t>2-</a:t>
            </a:r>
            <a:r>
              <a:rPr lang="ar-DZ" b="1" dirty="0" err="1" smtClean="0">
                <a:solidFill>
                  <a:srgbClr val="0070C0"/>
                </a:solidFill>
              </a:rPr>
              <a:t>اهداف</a:t>
            </a:r>
            <a:r>
              <a:rPr lang="ar-DZ" b="1" dirty="0" smtClean="0">
                <a:solidFill>
                  <a:srgbClr val="0070C0"/>
                </a:solidFill>
              </a:rPr>
              <a:t> المحاسبة العمومية</a:t>
            </a:r>
          </a:p>
          <a:p>
            <a:pPr algn="r"/>
            <a:r>
              <a:rPr lang="ar-DZ" dirty="0" smtClean="0">
                <a:solidFill>
                  <a:schemeClr val="tx1"/>
                </a:solidFill>
              </a:rPr>
              <a:t>-ترشيد النفقات</a:t>
            </a:r>
          </a:p>
          <a:p>
            <a:pPr algn="r"/>
            <a:r>
              <a:rPr lang="ar-DZ" dirty="0" smtClean="0">
                <a:solidFill>
                  <a:schemeClr val="tx1"/>
                </a:solidFill>
              </a:rPr>
              <a:t>-وقاية وحماية </a:t>
            </a:r>
            <a:r>
              <a:rPr lang="ar-DZ" dirty="0" err="1" smtClean="0">
                <a:solidFill>
                  <a:schemeClr val="tx1"/>
                </a:solidFill>
              </a:rPr>
              <a:t>الاموال</a:t>
            </a:r>
            <a:r>
              <a:rPr lang="ar-DZ" dirty="0" smtClean="0">
                <a:solidFill>
                  <a:schemeClr val="tx1"/>
                </a:solidFill>
              </a:rPr>
              <a:t> العمومية من جميع </a:t>
            </a:r>
            <a:r>
              <a:rPr lang="ar-DZ" dirty="0" err="1" smtClean="0">
                <a:solidFill>
                  <a:schemeClr val="tx1"/>
                </a:solidFill>
              </a:rPr>
              <a:t>اشكال</a:t>
            </a:r>
            <a:r>
              <a:rPr lang="ar-DZ" dirty="0" smtClean="0">
                <a:solidFill>
                  <a:schemeClr val="tx1"/>
                </a:solidFill>
              </a:rPr>
              <a:t> التلاعب </a:t>
            </a:r>
            <a:r>
              <a:rPr lang="ar-DZ" dirty="0" err="1" smtClean="0">
                <a:solidFill>
                  <a:schemeClr val="tx1"/>
                </a:solidFill>
              </a:rPr>
              <a:t>اوبما</a:t>
            </a:r>
            <a:r>
              <a:rPr lang="ar-DZ" dirty="0" smtClean="0">
                <a:solidFill>
                  <a:schemeClr val="tx1"/>
                </a:solidFill>
              </a:rPr>
              <a:t> يمس سلامة استخدامها</a:t>
            </a:r>
          </a:p>
          <a:p>
            <a:pPr algn="r"/>
            <a:r>
              <a:rPr lang="ar-DZ" dirty="0" smtClean="0">
                <a:solidFill>
                  <a:schemeClr val="tx1"/>
                </a:solidFill>
              </a:rPr>
              <a:t>-تسيير الهيئات العمومية وتحسين </a:t>
            </a:r>
            <a:r>
              <a:rPr lang="ar-DZ" dirty="0" err="1" smtClean="0">
                <a:solidFill>
                  <a:schemeClr val="tx1"/>
                </a:solidFill>
              </a:rPr>
              <a:t>ادائها</a:t>
            </a:r>
            <a:r>
              <a:rPr lang="ar-DZ" dirty="0" smtClean="0">
                <a:solidFill>
                  <a:schemeClr val="tx1"/>
                </a:solidFill>
              </a:rPr>
              <a:t> من خلال سعيها </a:t>
            </a:r>
            <a:r>
              <a:rPr lang="ar-DZ" dirty="0" err="1" smtClean="0">
                <a:solidFill>
                  <a:schemeClr val="tx1"/>
                </a:solidFill>
              </a:rPr>
              <a:t>الى</a:t>
            </a:r>
            <a:r>
              <a:rPr lang="ar-DZ" dirty="0" smtClean="0">
                <a:solidFill>
                  <a:schemeClr val="tx1"/>
                </a:solidFill>
              </a:rPr>
              <a:t> اكتساب واستعمال </a:t>
            </a:r>
            <a:r>
              <a:rPr lang="ar-DZ" dirty="0" err="1" smtClean="0">
                <a:solidFill>
                  <a:schemeClr val="tx1"/>
                </a:solidFill>
              </a:rPr>
              <a:t>اساليب</a:t>
            </a:r>
            <a:r>
              <a:rPr lang="ar-DZ" dirty="0" smtClean="0">
                <a:solidFill>
                  <a:schemeClr val="tx1"/>
                </a:solidFill>
              </a:rPr>
              <a:t> وتقنيات جديدة لم تكن مستعملة من قبل </a:t>
            </a:r>
          </a:p>
          <a:p>
            <a:pPr algn="r"/>
            <a:r>
              <a:rPr lang="ar-SA" altLang="zh-CN" dirty="0" smtClean="0">
                <a:solidFill>
                  <a:schemeClr val="tx1"/>
                </a:solidFill>
                <a:latin typeface="Times New Roman" pitchFamily="18" charset="0"/>
                <a:ea typeface="SimSun" pitchFamily="2" charset="-122"/>
                <a:cs typeface="Simplified Arabic" pitchFamily="2" charset="-78"/>
              </a:rPr>
              <a:t>- إثبات العمليات المالية التي تقوم </a:t>
            </a:r>
            <a:r>
              <a:rPr lang="ar-SA" altLang="zh-CN" dirty="0" err="1" smtClean="0">
                <a:solidFill>
                  <a:schemeClr val="tx1"/>
                </a:solidFill>
                <a:latin typeface="Times New Roman" pitchFamily="18" charset="0"/>
                <a:ea typeface="SimSun" pitchFamily="2" charset="-122"/>
                <a:cs typeface="Simplified Arabic" pitchFamily="2" charset="-78"/>
              </a:rPr>
              <a:t>بها</a:t>
            </a:r>
            <a:r>
              <a:rPr lang="ar-SA" altLang="zh-CN" dirty="0" smtClean="0">
                <a:solidFill>
                  <a:schemeClr val="tx1"/>
                </a:solidFill>
                <a:latin typeface="Times New Roman" pitchFamily="18" charset="0"/>
                <a:ea typeface="SimSun" pitchFamily="2" charset="-122"/>
                <a:cs typeface="Simplified Arabic" pitchFamily="2" charset="-78"/>
              </a:rPr>
              <a:t> مختلف الهيئات</a:t>
            </a:r>
            <a:r>
              <a:rPr lang="ar-DZ" altLang="zh-CN" dirty="0" smtClean="0">
                <a:solidFill>
                  <a:schemeClr val="tx1"/>
                </a:solidFill>
                <a:latin typeface="Times New Roman" pitchFamily="18" charset="0"/>
                <a:ea typeface="SimSun" pitchFamily="2" charset="-122"/>
                <a:cs typeface="Simplified Arabic" pitchFamily="2" charset="-78"/>
              </a:rPr>
              <a:t> الحكومية </a:t>
            </a:r>
          </a:p>
          <a:p>
            <a:pPr algn="r"/>
            <a:r>
              <a:rPr lang="ar-DZ" altLang="zh-CN" dirty="0" smtClean="0">
                <a:solidFill>
                  <a:schemeClr val="tx1"/>
                </a:solidFill>
                <a:latin typeface="Times New Roman" pitchFamily="18" charset="0"/>
                <a:ea typeface="SimSun" pitchFamily="2" charset="-122"/>
                <a:cs typeface="Simplified Arabic" pitchFamily="2" charset="-78"/>
              </a:rPr>
              <a:t>-</a:t>
            </a:r>
            <a:r>
              <a:rPr lang="ar-SA" altLang="zh-CN" dirty="0" smtClean="0">
                <a:solidFill>
                  <a:schemeClr val="tx1"/>
                </a:solidFill>
                <a:latin typeface="Times New Roman" pitchFamily="18" charset="0"/>
                <a:ea typeface="SimSun" pitchFamily="2" charset="-122"/>
                <a:cs typeface="Simplified Arabic" pitchFamily="2" charset="-78"/>
              </a:rPr>
              <a:t>إظهار المركز المالي الفعلي للدولة أو هيئاتها في نهاية كل سنة مالية</a:t>
            </a: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توفير البيانات </a:t>
            </a:r>
            <a:r>
              <a:rPr lang="ar-SA" altLang="zh-CN" dirty="0" err="1" smtClean="0">
                <a:solidFill>
                  <a:schemeClr val="tx1"/>
                </a:solidFill>
                <a:latin typeface="Times New Roman" pitchFamily="18" charset="0"/>
                <a:ea typeface="SimSun" pitchFamily="2" charset="-122"/>
                <a:cs typeface="Simplified Arabic" pitchFamily="2" charset="-78"/>
              </a:rPr>
              <a:t>و</a:t>
            </a:r>
            <a:r>
              <a:rPr lang="ar-SA" altLang="zh-CN" dirty="0" smtClean="0">
                <a:solidFill>
                  <a:schemeClr val="tx1"/>
                </a:solidFill>
                <a:latin typeface="Times New Roman" pitchFamily="18" charset="0"/>
                <a:ea typeface="SimSun" pitchFamily="2" charset="-122"/>
                <a:cs typeface="Simplified Arabic" pitchFamily="2" charset="-78"/>
              </a:rPr>
              <a:t> المعلومات اللازمة للتخطيط المالي.</a:t>
            </a:r>
          </a:p>
          <a:p>
            <a:pPr algn="r"/>
            <a:r>
              <a:rPr lang="ar-DZ" altLang="zh-CN" dirty="0" smtClean="0">
                <a:solidFill>
                  <a:schemeClr val="tx1"/>
                </a:solidFill>
                <a:latin typeface="Times New Roman" pitchFamily="18" charset="0"/>
                <a:ea typeface="SimSun" pitchFamily="2" charset="-122"/>
                <a:cs typeface="Simplified Arabic" pitchFamily="2" charset="-78"/>
              </a:rPr>
              <a:t>-</a:t>
            </a:r>
            <a:r>
              <a:rPr lang="ar-SA" altLang="zh-CN" dirty="0" smtClean="0">
                <a:solidFill>
                  <a:schemeClr val="tx1"/>
                </a:solidFill>
                <a:latin typeface="Times New Roman" pitchFamily="18" charset="0"/>
                <a:ea typeface="SimSun" pitchFamily="2" charset="-122"/>
                <a:cs typeface="Simplified Arabic" pitchFamily="2" charset="-78"/>
              </a:rPr>
              <a:t>توفير البيانات اللازمة لتحسين أداء </a:t>
            </a:r>
            <a:r>
              <a:rPr lang="ar-SA" altLang="zh-CN" dirty="0" err="1" smtClean="0">
                <a:solidFill>
                  <a:schemeClr val="tx1"/>
                </a:solidFill>
                <a:latin typeface="Times New Roman" pitchFamily="18" charset="0"/>
                <a:ea typeface="SimSun" pitchFamily="2" charset="-122"/>
                <a:cs typeface="Simplified Arabic" pitchFamily="2" charset="-78"/>
              </a:rPr>
              <a:t>و</a:t>
            </a:r>
            <a:r>
              <a:rPr lang="ar-SA" altLang="zh-CN" dirty="0" smtClean="0">
                <a:solidFill>
                  <a:schemeClr val="tx1"/>
                </a:solidFill>
                <a:latin typeface="Times New Roman" pitchFamily="18" charset="0"/>
                <a:ea typeface="SimSun" pitchFamily="2" charset="-122"/>
                <a:cs typeface="Simplified Arabic" pitchFamily="2" charset="-78"/>
              </a:rPr>
              <a:t> تسيير الهيئات</a:t>
            </a:r>
            <a:r>
              <a:rPr lang="ar-DZ" altLang="zh-CN" dirty="0" smtClean="0">
                <a:solidFill>
                  <a:schemeClr val="tx1"/>
                </a:solidFill>
                <a:latin typeface="Times New Roman" pitchFamily="18" charset="0"/>
                <a:ea typeface="SimSun" pitchFamily="2" charset="-122"/>
                <a:cs typeface="Simplified Arabic" pitchFamily="2" charset="-78"/>
              </a:rPr>
              <a:t> العمومية </a:t>
            </a:r>
            <a:r>
              <a:rPr lang="ar-SA" altLang="zh-CN" dirty="0" smtClean="0">
                <a:solidFill>
                  <a:schemeClr val="tx1"/>
                </a:solidFill>
                <a:latin typeface="Times New Roman" pitchFamily="18" charset="0"/>
                <a:ea typeface="SimSun" pitchFamily="2" charset="-122"/>
                <a:cs typeface="Simplified Arabic" pitchFamily="2" charset="-78"/>
              </a:rPr>
              <a:t> </a:t>
            </a:r>
            <a:endParaRPr lang="ar-DZ" altLang="zh-CN" dirty="0" smtClean="0">
              <a:solidFill>
                <a:schemeClr val="tx1"/>
              </a:solidFill>
              <a:latin typeface="Times New Roman" pitchFamily="18" charset="0"/>
              <a:ea typeface="SimSun" pitchFamily="2" charset="-122"/>
              <a:cs typeface="Simplified Arabic" pitchFamily="2" charset="-78"/>
            </a:endParaRPr>
          </a:p>
          <a:p>
            <a:pPr algn="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a:t>
            </a:r>
            <a:endParaRPr lang="ar-DZ" altLang="zh-CN" dirty="0" smtClean="0">
              <a:solidFill>
                <a:schemeClr val="tx1"/>
              </a:solidFill>
              <a:latin typeface="Times New Roman" pitchFamily="18" charset="0"/>
              <a:ea typeface="SimSun" pitchFamily="2" charset="-122"/>
              <a:cs typeface="Simplified Arabic" pitchFamily="2" charset="-78"/>
            </a:endParaRPr>
          </a:p>
          <a:p>
            <a:pPr algn="r"/>
            <a:r>
              <a:rPr lang="ar-SA" altLang="zh-CN" dirty="0" smtClean="0">
                <a:solidFill>
                  <a:schemeClr val="tx1"/>
                </a:solidFill>
                <a:latin typeface="Times New Roman" pitchFamily="18" charset="0"/>
                <a:ea typeface="SimSun" pitchFamily="2" charset="-122"/>
                <a:cs typeface="Simplified Arabic" pitchFamily="2" charset="-78"/>
              </a:rPr>
              <a:t> </a:t>
            </a:r>
          </a:p>
          <a:p>
            <a:pPr algn="r"/>
            <a:endParaRPr lang="ar-DZ"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2">
              <a:lumMod val="20000"/>
              <a:lumOff val="80000"/>
            </a:schemeClr>
          </a:solidFill>
        </p:spPr>
        <p:txBody>
          <a:bodyPr>
            <a:normAutofit fontScale="40000" lnSpcReduction="20000"/>
          </a:bodyPr>
          <a:lstStyle/>
          <a:p>
            <a:r>
              <a:rPr lang="ar-DZ" sz="6000" b="1" dirty="0" smtClean="0">
                <a:solidFill>
                  <a:srgbClr val="92D050"/>
                </a:solidFill>
              </a:rPr>
              <a:t>المطلب الثالث </a:t>
            </a:r>
            <a:r>
              <a:rPr lang="ar-DZ" sz="6000" b="1" dirty="0" err="1" smtClean="0">
                <a:solidFill>
                  <a:schemeClr val="tx1"/>
                </a:solidFill>
              </a:rPr>
              <a:t>اسس</a:t>
            </a:r>
            <a:r>
              <a:rPr lang="ar-DZ" sz="6000" b="1" dirty="0" smtClean="0">
                <a:solidFill>
                  <a:schemeClr val="tx1"/>
                </a:solidFill>
              </a:rPr>
              <a:t> المحاسبة العمومية وعلاقتها ببعض المحاسبات </a:t>
            </a:r>
          </a:p>
          <a:p>
            <a:pPr algn="r"/>
            <a:r>
              <a:rPr lang="ar-DZ" sz="6000" b="1" dirty="0" err="1" smtClean="0">
                <a:solidFill>
                  <a:srgbClr val="FF0000"/>
                </a:solidFill>
              </a:rPr>
              <a:t>اسس</a:t>
            </a:r>
            <a:r>
              <a:rPr lang="ar-DZ" sz="6000" b="1" dirty="0" smtClean="0">
                <a:solidFill>
                  <a:srgbClr val="FF0000"/>
                </a:solidFill>
              </a:rPr>
              <a:t> المحاسبة العمومية</a:t>
            </a:r>
            <a:r>
              <a:rPr lang="en-US" sz="6000" b="1" dirty="0" smtClean="0">
                <a:solidFill>
                  <a:srgbClr val="FF0000"/>
                </a:solidFill>
              </a:rPr>
              <a:t>-1</a:t>
            </a:r>
            <a:endParaRPr lang="ar-DZ" sz="6000" b="1" dirty="0" smtClean="0">
              <a:solidFill>
                <a:srgbClr val="FF0000"/>
              </a:solidFill>
            </a:endParaRPr>
          </a:p>
          <a:p>
            <a:pPr algn="r"/>
            <a:r>
              <a:rPr lang="ar-SA" altLang="zh-CN" sz="5100" dirty="0" smtClean="0">
                <a:solidFill>
                  <a:schemeClr val="tx1"/>
                </a:solidFill>
                <a:latin typeface="Times New Roman" pitchFamily="18" charset="0"/>
                <a:ea typeface="SimSun" pitchFamily="2" charset="-122"/>
                <a:cs typeface="Simplified Arabic" pitchFamily="2" charset="-78"/>
              </a:rPr>
              <a:t>هناك عدة أسس محاسبية يمكن تطبيقها في</a:t>
            </a:r>
            <a:r>
              <a:rPr lang="ar-DZ" altLang="zh-CN" sz="5100" dirty="0" smtClean="0">
                <a:solidFill>
                  <a:schemeClr val="tx1"/>
                </a:solidFill>
                <a:latin typeface="Times New Roman" pitchFamily="18" charset="0"/>
                <a:ea typeface="SimSun" pitchFamily="2" charset="-122"/>
                <a:cs typeface="Simplified Arabic" pitchFamily="2" charset="-78"/>
              </a:rPr>
              <a:t> القطاعات </a:t>
            </a:r>
            <a:r>
              <a:rPr lang="ar-SA" altLang="zh-CN" sz="5100" dirty="0" smtClean="0">
                <a:solidFill>
                  <a:schemeClr val="tx1"/>
                </a:solidFill>
                <a:latin typeface="Times New Roman" pitchFamily="18" charset="0"/>
                <a:ea typeface="SimSun" pitchFamily="2" charset="-122"/>
                <a:cs typeface="Simplified Arabic" pitchFamily="2" charset="-78"/>
              </a:rPr>
              <a:t> المختلفة</a:t>
            </a:r>
            <a:r>
              <a:rPr lang="ar-SA" altLang="zh-CN" sz="5100" dirty="0" smtClean="0">
                <a:latin typeface="Times New Roman" pitchFamily="18" charset="0"/>
                <a:ea typeface="SimSun" pitchFamily="2" charset="-122"/>
                <a:cs typeface="Simplified Arabic" pitchFamily="2" charset="-78"/>
              </a:rPr>
              <a:t> </a:t>
            </a:r>
            <a:r>
              <a:rPr lang="ar-SA" altLang="zh-CN" sz="5100" dirty="0" err="1" smtClean="0">
                <a:solidFill>
                  <a:schemeClr val="tx1"/>
                </a:solidFill>
                <a:latin typeface="Times New Roman" pitchFamily="18" charset="0"/>
                <a:ea typeface="SimSun" pitchFamily="2" charset="-122"/>
                <a:cs typeface="Simplified Arabic" pitchFamily="2" charset="-78"/>
              </a:rPr>
              <a:t>و</a:t>
            </a:r>
            <a:r>
              <a:rPr lang="ar-SA" altLang="zh-CN" sz="5100" dirty="0" smtClean="0">
                <a:solidFill>
                  <a:schemeClr val="tx1"/>
                </a:solidFill>
                <a:latin typeface="Times New Roman" pitchFamily="18" charset="0"/>
                <a:ea typeface="SimSun" pitchFamily="2" charset="-122"/>
                <a:cs typeface="Simplified Arabic" pitchFamily="2" charset="-78"/>
              </a:rPr>
              <a:t> منها القطاع العمومي:</a:t>
            </a:r>
            <a:endParaRPr lang="fr-FR" altLang="fr-FR" sz="5100" dirty="0" smtClean="0">
              <a:solidFill>
                <a:schemeClr val="tx1"/>
              </a:solidFill>
              <a:latin typeface="Times New Roman" pitchFamily="18" charset="0"/>
              <a:ea typeface="SimSun" pitchFamily="2" charset="-122"/>
              <a:cs typeface="Simplified Arabic" pitchFamily="2" charset="-78"/>
            </a:endParaRPr>
          </a:p>
          <a:p>
            <a:pPr algn="r"/>
            <a:endParaRPr lang="ar-SA" altLang="zh-CN" sz="1600" dirty="0" smtClean="0">
              <a:solidFill>
                <a:schemeClr val="tx1"/>
              </a:solidFill>
              <a:latin typeface="Times New Roman" pitchFamily="18" charset="0"/>
              <a:ea typeface="SimSun" pitchFamily="2" charset="-122"/>
              <a:cs typeface="Simplified Arabic" pitchFamily="2" charset="-78"/>
            </a:endParaRPr>
          </a:p>
          <a:p>
            <a:pPr algn="r">
              <a:buFontTx/>
              <a:buChar char="-"/>
            </a:pPr>
            <a:r>
              <a:rPr lang="ar-SA" altLang="zh-CN" sz="6000" b="1" u="sng" dirty="0" smtClean="0">
                <a:solidFill>
                  <a:srgbClr val="FF0000"/>
                </a:solidFill>
                <a:latin typeface="Times New Roman" pitchFamily="18" charset="0"/>
                <a:ea typeface="SimSun" pitchFamily="2" charset="-122"/>
                <a:cs typeface="Simplified Arabic" pitchFamily="2" charset="-78"/>
              </a:rPr>
              <a:t>الأساس النقـدي :</a:t>
            </a:r>
            <a:endParaRPr lang="ar-DZ" altLang="zh-CN" sz="6000" b="1" u="sng" dirty="0" smtClean="0">
              <a:solidFill>
                <a:srgbClr val="FF0000"/>
              </a:solidFill>
              <a:latin typeface="Times New Roman" pitchFamily="18" charset="0"/>
              <a:ea typeface="SimSun" pitchFamily="2" charset="-122"/>
              <a:cs typeface="Simplified Arabic" pitchFamily="2" charset="-78"/>
            </a:endParaRPr>
          </a:p>
          <a:p>
            <a:pPr algn="r" rtl="1"/>
            <a:r>
              <a:rPr lang="ar-SA" altLang="zh-CN" sz="6000" dirty="0" smtClean="0">
                <a:solidFill>
                  <a:schemeClr val="tx1"/>
                </a:solidFill>
                <a:latin typeface="Times New Roman" pitchFamily="18" charset="0"/>
                <a:ea typeface="SimSun" pitchFamily="2" charset="-122"/>
                <a:cs typeface="Simplified Arabic" pitchFamily="2" charset="-78"/>
              </a:rPr>
              <a:t>بموجب هذا الأساس يتم تحميل الحساب الختامي </a:t>
            </a:r>
            <a:r>
              <a:rPr lang="ar-SA" altLang="zh-CN" sz="6000" dirty="0" err="1" smtClean="0">
                <a:solidFill>
                  <a:schemeClr val="tx1"/>
                </a:solidFill>
                <a:latin typeface="Times New Roman" pitchFamily="18" charset="0"/>
                <a:ea typeface="SimSun" pitchFamily="2" charset="-122"/>
                <a:cs typeface="Simplified Arabic" pitchFamily="2" charset="-78"/>
              </a:rPr>
              <a:t>للسنةالمالية</a:t>
            </a:r>
            <a:r>
              <a:rPr lang="ar-SA" altLang="zh-CN" sz="6000" dirty="0" smtClean="0">
                <a:solidFill>
                  <a:schemeClr val="tx1"/>
                </a:solidFill>
                <a:latin typeface="Times New Roman" pitchFamily="18" charset="0"/>
                <a:ea typeface="SimSun" pitchFamily="2" charset="-122"/>
                <a:cs typeface="Simplified Arabic" pitchFamily="2" charset="-78"/>
              </a:rPr>
              <a:t> بجميع النفقات التي دفعت فعلا خلال تلك السن</a:t>
            </a:r>
            <a:r>
              <a:rPr lang="ar-DZ" altLang="zh-CN" sz="6000" dirty="0" smtClean="0">
                <a:solidFill>
                  <a:schemeClr val="tx1"/>
                </a:solidFill>
                <a:latin typeface="Times New Roman" pitchFamily="18" charset="0"/>
                <a:ea typeface="SimSun" pitchFamily="2" charset="-122"/>
                <a:cs typeface="Simplified Arabic" pitchFamily="2" charset="-78"/>
              </a:rPr>
              <a:t>ة </a:t>
            </a:r>
            <a:r>
              <a:rPr lang="ar-DZ" altLang="zh-CN" sz="6000" dirty="0" err="1" smtClean="0">
                <a:solidFill>
                  <a:schemeClr val="tx1"/>
                </a:solidFill>
                <a:latin typeface="Times New Roman" pitchFamily="18" charset="0"/>
                <a:ea typeface="SimSun" pitchFamily="2" charset="-122"/>
                <a:cs typeface="Simplified Arabic" pitchFamily="2" charset="-78"/>
              </a:rPr>
              <a:t>و</a:t>
            </a:r>
            <a:r>
              <a:rPr lang="ar-SA" altLang="zh-CN" sz="6000" dirty="0" smtClean="0">
                <a:solidFill>
                  <a:schemeClr val="tx1"/>
                </a:solidFill>
                <a:latin typeface="Times New Roman" pitchFamily="18" charset="0"/>
                <a:ea typeface="SimSun" pitchFamily="2" charset="-122"/>
                <a:cs typeface="Simplified Arabic" pitchFamily="2" charset="-78"/>
              </a:rPr>
              <a:t> الإيرادات التي قبضت فعلا خلالها </a:t>
            </a:r>
            <a:r>
              <a:rPr lang="ar-DZ" altLang="zh-CN" sz="6000" dirty="0" smtClean="0">
                <a:solidFill>
                  <a:schemeClr val="tx1"/>
                </a:solidFill>
                <a:latin typeface="Times New Roman" pitchFamily="18" charset="0"/>
                <a:ea typeface="SimSun" pitchFamily="2" charset="-122"/>
                <a:cs typeface="Simplified Arabic" pitchFamily="2" charset="-78"/>
              </a:rPr>
              <a:t>.</a:t>
            </a:r>
            <a:endParaRPr lang="ar-SA" altLang="zh-CN" sz="6000" dirty="0" smtClean="0">
              <a:solidFill>
                <a:schemeClr val="tx1"/>
              </a:solidFill>
              <a:latin typeface="Times New Roman" pitchFamily="18" charset="0"/>
              <a:ea typeface="SimSun" pitchFamily="2" charset="-122"/>
              <a:cs typeface="Simplified Arabic" pitchFamily="2" charset="-78"/>
            </a:endParaRPr>
          </a:p>
          <a:p>
            <a:pPr algn="r" rtl="1"/>
            <a:r>
              <a:rPr lang="ar-SA" altLang="zh-CN" sz="6000" dirty="0" smtClean="0">
                <a:solidFill>
                  <a:schemeClr val="tx1"/>
                </a:solidFill>
                <a:latin typeface="Times New Roman" pitchFamily="18" charset="0"/>
                <a:ea typeface="SimSun" pitchFamily="2" charset="-122"/>
                <a:cs typeface="Simplified Arabic" pitchFamily="2" charset="-78"/>
              </a:rPr>
              <a:t> و</a:t>
            </a:r>
            <a:r>
              <a:rPr lang="ar-DZ" altLang="zh-CN" sz="6000" dirty="0" smtClean="0">
                <a:solidFill>
                  <a:schemeClr val="tx1"/>
                </a:solidFill>
                <a:latin typeface="Times New Roman" pitchFamily="18" charset="0"/>
                <a:ea typeface="SimSun" pitchFamily="2" charset="-122"/>
                <a:cs typeface="Simplified Arabic" pitchFamily="2" charset="-78"/>
              </a:rPr>
              <a:t> يتم ذلك</a:t>
            </a:r>
            <a:r>
              <a:rPr lang="ar-SA" altLang="zh-CN" sz="6000" dirty="0" smtClean="0">
                <a:solidFill>
                  <a:schemeClr val="tx1"/>
                </a:solidFill>
                <a:latin typeface="Times New Roman" pitchFamily="18" charset="0"/>
                <a:ea typeface="SimSun" pitchFamily="2" charset="-122"/>
                <a:cs typeface="Simplified Arabic" pitchFamily="2" charset="-78"/>
              </a:rPr>
              <a:t> بغض النظر عما إذا كانت هذه النفقات </a:t>
            </a:r>
            <a:r>
              <a:rPr lang="ar-SA" altLang="zh-CN" sz="6000" dirty="0" err="1" smtClean="0">
                <a:solidFill>
                  <a:schemeClr val="tx1"/>
                </a:solidFill>
                <a:latin typeface="Times New Roman" pitchFamily="18" charset="0"/>
                <a:ea typeface="SimSun" pitchFamily="2" charset="-122"/>
                <a:cs typeface="Simplified Arabic" pitchFamily="2" charset="-78"/>
              </a:rPr>
              <a:t>أوالإيرادات</a:t>
            </a:r>
            <a:r>
              <a:rPr lang="ar-SA" altLang="zh-CN" sz="6000" dirty="0" smtClean="0">
                <a:solidFill>
                  <a:schemeClr val="tx1"/>
                </a:solidFill>
                <a:latin typeface="Times New Roman" pitchFamily="18" charset="0"/>
                <a:ea typeface="SimSun" pitchFamily="2" charset="-122"/>
                <a:cs typeface="Simplified Arabic" pitchFamily="2" charset="-78"/>
              </a:rPr>
              <a:t> تخص السنة الحالية أو السابقة أو اللاحقة .</a:t>
            </a:r>
          </a:p>
          <a:p>
            <a:pPr algn="r" rtl="1"/>
            <a:r>
              <a:rPr lang="ar-SA" altLang="zh-CN" sz="7000" dirty="0" smtClean="0">
                <a:latin typeface="Times New Roman" pitchFamily="18" charset="0"/>
                <a:ea typeface="SimSun" pitchFamily="2" charset="-122"/>
                <a:cs typeface="Simplified Arabic" pitchFamily="2" charset="-78"/>
              </a:rPr>
              <a:t> </a:t>
            </a:r>
            <a:r>
              <a:rPr lang="ar-SA" altLang="zh-CN" sz="7000" b="1" u="sng" dirty="0" smtClean="0">
                <a:solidFill>
                  <a:srgbClr val="FF0000"/>
                </a:solidFill>
                <a:latin typeface="Times New Roman" pitchFamily="18" charset="0"/>
                <a:ea typeface="SimSun" pitchFamily="2" charset="-122"/>
                <a:cs typeface="Simplified Arabic" pitchFamily="2" charset="-78"/>
              </a:rPr>
              <a:t>مميزات هذا الأساس :</a:t>
            </a:r>
          </a:p>
          <a:p>
            <a:pPr algn="r" rtl="1"/>
            <a:r>
              <a:rPr lang="ar-SA" altLang="zh-CN" sz="7000" dirty="0" smtClean="0">
                <a:solidFill>
                  <a:schemeClr val="tx1"/>
                </a:solidFill>
                <a:latin typeface="Times New Roman" pitchFamily="18" charset="0"/>
                <a:ea typeface="SimSun" pitchFamily="2" charset="-122"/>
                <a:cs typeface="Simplified Arabic" pitchFamily="2" charset="-78"/>
              </a:rPr>
              <a:t>- الوضوح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سهولة الفهم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التطبيق من قبل المحاسبين.</a:t>
            </a:r>
          </a:p>
          <a:p>
            <a:pPr algn="r" rtl="1"/>
            <a:r>
              <a:rPr lang="ar-DZ" altLang="zh-CN" sz="7000" dirty="0" smtClean="0">
                <a:solidFill>
                  <a:schemeClr val="tx1"/>
                </a:solidFill>
                <a:latin typeface="Times New Roman" pitchFamily="18" charset="0"/>
                <a:ea typeface="SimSun" pitchFamily="2" charset="-122"/>
                <a:cs typeface="Simplified Arabic" pitchFamily="2" charset="-78"/>
              </a:rPr>
              <a:t>-</a:t>
            </a:r>
            <a:r>
              <a:rPr lang="ar-SA" altLang="zh-CN" sz="7000" dirty="0" smtClean="0">
                <a:solidFill>
                  <a:schemeClr val="tx1"/>
                </a:solidFill>
                <a:latin typeface="Times New Roman" pitchFamily="18" charset="0"/>
                <a:ea typeface="SimSun" pitchFamily="2" charset="-122"/>
                <a:cs typeface="Simplified Arabic" pitchFamily="2" charset="-78"/>
              </a:rPr>
              <a:t>سرعة إعداد </a:t>
            </a:r>
            <a:r>
              <a:rPr lang="ar-SA" altLang="zh-CN" sz="7000" dirty="0" err="1"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 إقفال الحسابات الختامية للدولة في نهاية</a:t>
            </a:r>
            <a:r>
              <a:rPr lang="ar-DZ" altLang="zh-CN" sz="7000" dirty="0" smtClean="0">
                <a:solidFill>
                  <a:schemeClr val="tx1"/>
                </a:solidFill>
                <a:latin typeface="Times New Roman" pitchFamily="18" charset="0"/>
                <a:ea typeface="SimSun" pitchFamily="2" charset="-122"/>
                <a:cs typeface="Simplified Arabic" pitchFamily="2" charset="-78"/>
              </a:rPr>
              <a:t> </a:t>
            </a:r>
            <a:r>
              <a:rPr lang="ar-SA" altLang="zh-CN" sz="7000" dirty="0" smtClean="0">
                <a:solidFill>
                  <a:schemeClr val="tx1"/>
                </a:solidFill>
                <a:latin typeface="Times New Roman" pitchFamily="18" charset="0"/>
                <a:ea typeface="SimSun" pitchFamily="2" charset="-122"/>
                <a:cs typeface="Simplified Arabic" pitchFamily="2" charset="-78"/>
              </a:rPr>
              <a:t>السنة المالية.</a:t>
            </a:r>
            <a:endParaRPr lang="ar-DZ" altLang="zh-CN" sz="7000" dirty="0" smtClean="0">
              <a:solidFill>
                <a:schemeClr val="tx1"/>
              </a:solidFill>
              <a:latin typeface="Times New Roman" pitchFamily="18" charset="0"/>
              <a:ea typeface="SimSun" pitchFamily="2" charset="-122"/>
              <a:cs typeface="Simplified Arabic" pitchFamily="2" charset="-78"/>
            </a:endParaRPr>
          </a:p>
          <a:p>
            <a:pPr algn="r" rtl="1"/>
            <a:r>
              <a:rPr lang="ar-SA" altLang="zh-CN" sz="7000" dirty="0" smtClean="0">
                <a:solidFill>
                  <a:schemeClr val="tx1"/>
                </a:solidFill>
                <a:latin typeface="Times New Roman" pitchFamily="18" charset="0"/>
                <a:ea typeface="SimSun" pitchFamily="2" charset="-122"/>
                <a:cs typeface="Simplified Arabic" pitchFamily="2" charset="-78"/>
              </a:rPr>
              <a:t> </a:t>
            </a:r>
            <a:r>
              <a:rPr lang="ar-DZ" altLang="zh-CN" sz="7000" dirty="0" smtClean="0">
                <a:solidFill>
                  <a:schemeClr val="tx1"/>
                </a:solidFill>
                <a:latin typeface="Times New Roman" pitchFamily="18" charset="0"/>
                <a:ea typeface="SimSun" pitchFamily="2" charset="-122"/>
                <a:cs typeface="Simplified Arabic" pitchFamily="2" charset="-78"/>
              </a:rPr>
              <a:t>-</a:t>
            </a:r>
            <a:r>
              <a:rPr lang="ar-SA" altLang="zh-CN" sz="7000" dirty="0" smtClean="0">
                <a:solidFill>
                  <a:schemeClr val="tx1"/>
                </a:solidFill>
                <a:latin typeface="Times New Roman" pitchFamily="18" charset="0"/>
                <a:ea typeface="SimSun" pitchFamily="2" charset="-122"/>
                <a:cs typeface="Simplified Arabic" pitchFamily="2" charset="-78"/>
              </a:rPr>
              <a:t>يمكن الإدارة العمومية من الربط بين إيرادات</a:t>
            </a:r>
            <a:r>
              <a:rPr lang="ar-DZ" altLang="zh-CN" sz="7000" dirty="0" smtClean="0">
                <a:solidFill>
                  <a:schemeClr val="tx1"/>
                </a:solidFill>
                <a:latin typeface="Times New Roman" pitchFamily="18" charset="0"/>
                <a:ea typeface="SimSun" pitchFamily="2" charset="-122"/>
                <a:cs typeface="Simplified Arabic" pitchFamily="2" charset="-78"/>
              </a:rPr>
              <a:t>ها</a:t>
            </a:r>
            <a:r>
              <a:rPr lang="ar-SA" altLang="zh-CN" sz="7000" dirty="0" smtClean="0">
                <a:solidFill>
                  <a:schemeClr val="tx1"/>
                </a:solidFill>
                <a:latin typeface="Times New Roman" pitchFamily="18" charset="0"/>
                <a:ea typeface="SimSun" pitchFamily="2" charset="-122"/>
                <a:cs typeface="Simplified Arabic" pitchFamily="2" charset="-78"/>
              </a:rPr>
              <a:t> و</a:t>
            </a:r>
            <a:r>
              <a:rPr lang="ar-DZ" altLang="zh-CN" sz="7000" dirty="0" smtClean="0">
                <a:solidFill>
                  <a:schemeClr val="tx1"/>
                </a:solidFill>
                <a:latin typeface="Times New Roman" pitchFamily="18" charset="0"/>
                <a:ea typeface="SimSun" pitchFamily="2" charset="-122"/>
                <a:cs typeface="Simplified Arabic" pitchFamily="2" charset="-78"/>
              </a:rPr>
              <a:t> </a:t>
            </a:r>
            <a:r>
              <a:rPr lang="ar-SA" altLang="zh-CN" sz="7000" dirty="0" smtClean="0">
                <a:solidFill>
                  <a:schemeClr val="tx1"/>
                </a:solidFill>
                <a:latin typeface="Times New Roman" pitchFamily="18" charset="0"/>
                <a:ea typeface="SimSun" pitchFamily="2" charset="-122"/>
                <a:cs typeface="Simplified Arabic" pitchFamily="2" charset="-78"/>
              </a:rPr>
              <a:t>نفقات</a:t>
            </a:r>
            <a:r>
              <a:rPr lang="ar-DZ" altLang="zh-CN" sz="7000" dirty="0" smtClean="0">
                <a:solidFill>
                  <a:schemeClr val="tx1"/>
                </a:solidFill>
                <a:latin typeface="Times New Roman" pitchFamily="18" charset="0"/>
                <a:ea typeface="SimSun" pitchFamily="2" charset="-122"/>
                <a:cs typeface="Simplified Arabic" pitchFamily="2" charset="-78"/>
              </a:rPr>
              <a:t>ها</a:t>
            </a:r>
          </a:p>
          <a:p>
            <a:pPr algn="r" rtl="1">
              <a:lnSpc>
                <a:spcPct val="90000"/>
              </a:lnSpc>
              <a:buFontTx/>
              <a:buChar char="-"/>
              <a:defRPr/>
            </a:pPr>
            <a:r>
              <a:rPr lang="ar-SA" altLang="zh-CN" sz="7000" dirty="0" smtClean="0">
                <a:solidFill>
                  <a:schemeClr val="tx1"/>
                </a:solidFill>
                <a:latin typeface="Times New Roman" pitchFamily="18" charset="0"/>
                <a:ea typeface="SimSun" pitchFamily="2" charset="-122"/>
                <a:cs typeface="Simplified Arabic" pitchFamily="2" charset="-78"/>
              </a:rPr>
              <a:t>يظهر الموقف المالي للخزينة العامة بشكل دقيق </a:t>
            </a:r>
            <a:r>
              <a:rPr lang="ar-DZ" altLang="zh-CN" sz="7000" dirty="0" smtClean="0">
                <a:solidFill>
                  <a:schemeClr val="tx1"/>
                </a:solidFill>
                <a:latin typeface="Times New Roman" pitchFamily="18" charset="0"/>
                <a:ea typeface="SimSun" pitchFamily="2" charset="-122"/>
                <a:cs typeface="Simplified Arabic" pitchFamily="2" charset="-78"/>
              </a:rPr>
              <a:t>و</a:t>
            </a:r>
            <a:r>
              <a:rPr lang="ar-SA" altLang="zh-CN" sz="7000" dirty="0" smtClean="0">
                <a:solidFill>
                  <a:schemeClr val="tx1"/>
                </a:solidFill>
                <a:latin typeface="Times New Roman" pitchFamily="18" charset="0"/>
                <a:ea typeface="SimSun" pitchFamily="2" charset="-122"/>
                <a:cs typeface="Simplified Arabic" pitchFamily="2" charset="-78"/>
              </a:rPr>
              <a:t>واضح.</a:t>
            </a:r>
            <a:endParaRPr lang="ar-DZ" altLang="zh-CN" sz="7000" dirty="0" smtClean="0">
              <a:solidFill>
                <a:schemeClr val="tx1"/>
              </a:solidFill>
              <a:latin typeface="Times New Roman" pitchFamily="18" charset="0"/>
              <a:ea typeface="SimSun" pitchFamily="2" charset="-122"/>
              <a:cs typeface="Simplified Arabic" pitchFamily="2" charset="-78"/>
            </a:endParaRPr>
          </a:p>
          <a:p>
            <a:pPr algn="r" rtl="1">
              <a:lnSpc>
                <a:spcPct val="90000"/>
              </a:lnSpc>
              <a:buFontTx/>
              <a:buChar char="-"/>
              <a:defRPr/>
            </a:pPr>
            <a:r>
              <a:rPr lang="ar-SA" altLang="zh-CN" sz="7000" dirty="0" smtClean="0">
                <a:solidFill>
                  <a:schemeClr val="tx1"/>
                </a:solidFill>
                <a:latin typeface="Times New Roman" pitchFamily="18" charset="0"/>
                <a:ea typeface="SimSun" pitchFamily="2" charset="-122"/>
                <a:cs typeface="Simplified Arabic" pitchFamily="2" charset="-78"/>
              </a:rPr>
              <a:t>يعتبر واقعي حيث لا يحتاج تطبيقه استخدام عوامل التقدير الشخصي.</a:t>
            </a:r>
          </a:p>
          <a:p>
            <a:pPr algn="r" rtl="1">
              <a:lnSpc>
                <a:spcPct val="90000"/>
              </a:lnSpc>
              <a:buFontTx/>
              <a:buChar char="-"/>
              <a:defRPr/>
            </a:pPr>
            <a:endParaRPr lang="ar-DZ" altLang="zh-CN" dirty="0" smtClean="0">
              <a:latin typeface="Times New Roman" pitchFamily="18" charset="0"/>
              <a:ea typeface="SimSun" pitchFamily="2" charset="-122"/>
              <a:cs typeface="Simplified Arabic" pitchFamily="2" charset="-78"/>
            </a:endParaRPr>
          </a:p>
          <a:p>
            <a:pPr algn="r" rtl="1">
              <a:lnSpc>
                <a:spcPct val="90000"/>
              </a:lnSpc>
              <a:defRPr/>
            </a:pPr>
            <a:endParaRPr lang="ar-DZ" altLang="zh-CN" dirty="0" smtClean="0">
              <a:latin typeface="Times New Roman" pitchFamily="18" charset="0"/>
              <a:ea typeface="SimSun" pitchFamily="2" charset="-122"/>
              <a:cs typeface="Simplified Arabic" pitchFamily="2" charset="-78"/>
            </a:endParaRPr>
          </a:p>
          <a:p>
            <a:pPr algn="r" rtl="1">
              <a:lnSpc>
                <a:spcPct val="90000"/>
              </a:lnSpc>
              <a:buFontTx/>
              <a:buChar char="-"/>
              <a:defRPr/>
            </a:pPr>
            <a:endParaRPr lang="ar-SA" altLang="zh-CN" dirty="0" smtClean="0">
              <a:latin typeface="Times New Roman" pitchFamily="18" charset="0"/>
              <a:ea typeface="SimSun" pitchFamily="2" charset="-122"/>
              <a:cs typeface="Simplified Arabic" pitchFamily="2" charset="-78"/>
            </a:endParaRPr>
          </a:p>
          <a:p>
            <a:pPr algn="r" rtl="1"/>
            <a:endParaRPr lang="ar-SA"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endParaRPr lang="ar-DZ" altLang="zh-CN" dirty="0" smtClean="0">
              <a:latin typeface="Times New Roman" pitchFamily="18" charset="0"/>
              <a:ea typeface="SimSun" pitchFamily="2" charset="-122"/>
              <a:cs typeface="Simplified Arabic" pitchFamily="2" charset="-78"/>
            </a:endParaRPr>
          </a:p>
          <a:p>
            <a:pPr algn="r" rtl="1"/>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algn="r"/>
            <a:endParaRPr lang="ar-DZ" dirty="0" smtClean="0">
              <a:solidFill>
                <a:srgbClr val="FF0000"/>
              </a:solidFill>
            </a:endParaRPr>
          </a:p>
          <a:p>
            <a:pPr algn="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60000"/>
              <a:lumOff val="40000"/>
            </a:schemeClr>
          </a:solidFill>
        </p:spPr>
        <p:txBody>
          <a:bodyPr>
            <a:normAutofit fontScale="92500" lnSpcReduction="20000"/>
          </a:bodyPr>
          <a:lstStyle/>
          <a:p>
            <a:pPr algn="r">
              <a:buNone/>
            </a:pPr>
            <a:r>
              <a:rPr lang="ar-DZ" b="1" dirty="0" smtClean="0">
                <a:solidFill>
                  <a:srgbClr val="FF0000"/>
                </a:solidFill>
              </a:rPr>
              <a:t>عيوب هذا </a:t>
            </a:r>
            <a:r>
              <a:rPr lang="ar-DZ" b="1" dirty="0" err="1" smtClean="0">
                <a:solidFill>
                  <a:srgbClr val="FF0000"/>
                </a:solidFill>
              </a:rPr>
              <a:t>الاساس</a:t>
            </a:r>
            <a:endParaRPr lang="ar-DZ" b="1" dirty="0" smtClean="0">
              <a:solidFill>
                <a:srgbClr val="FF0000"/>
              </a:solidFill>
            </a:endParaRPr>
          </a:p>
          <a:p>
            <a:pPr algn="r">
              <a:buNone/>
            </a:pPr>
            <a:r>
              <a:rPr lang="ar-DZ" dirty="0" smtClean="0"/>
              <a:t>1-صعوبة تتبع إجمالي الإنفاق العام على المشاريع، ذات </a:t>
            </a:r>
            <a:r>
              <a:rPr lang="ar-DZ" dirty="0" err="1" smtClean="0"/>
              <a:t>الإعتمادات</a:t>
            </a:r>
            <a:r>
              <a:rPr lang="ar-DZ" dirty="0" smtClean="0">
                <a:solidFill>
                  <a:srgbClr val="FF0000"/>
                </a:solidFill>
              </a:rPr>
              <a:t> </a:t>
            </a:r>
            <a:r>
              <a:rPr lang="ar-DZ" dirty="0" smtClean="0"/>
              <a:t>المالية طويلة الزمن (أكثر من سنة).</a:t>
            </a:r>
          </a:p>
          <a:p>
            <a:pPr marL="0" indent="0" algn="r" rtl="1">
              <a:buNone/>
              <a:defRPr/>
            </a:pPr>
            <a:r>
              <a:rPr lang="ar-DZ" altLang="zh-CN" dirty="0" smtClean="0">
                <a:latin typeface="Times New Roman" pitchFamily="18" charset="0"/>
                <a:ea typeface="SimSun" pitchFamily="2" charset="-122"/>
                <a:cs typeface="Simplified Arabic" pitchFamily="2" charset="-78"/>
              </a:rPr>
              <a:t>2-</a:t>
            </a:r>
            <a:r>
              <a:rPr lang="ar-SA" altLang="zh-CN" dirty="0" smtClean="0">
                <a:latin typeface="Times New Roman" pitchFamily="18" charset="0"/>
                <a:ea typeface="SimSun" pitchFamily="2" charset="-122"/>
                <a:cs typeface="Simplified Arabic" pitchFamily="2" charset="-78"/>
              </a:rPr>
              <a:t>لا يظهر الالتزامات المترتبة على الهيئات </a:t>
            </a:r>
            <a:r>
              <a:rPr lang="ar-SA" altLang="zh-CN" dirty="0" err="1" smtClean="0">
                <a:latin typeface="Times New Roman" pitchFamily="18" charset="0"/>
                <a:ea typeface="SimSun" pitchFamily="2" charset="-122"/>
                <a:cs typeface="Simplified Arabic" pitchFamily="2" charset="-78"/>
              </a:rPr>
              <a:t>الحكوميةالمستحقة</a:t>
            </a:r>
            <a:r>
              <a:rPr lang="ar-SA" altLang="zh-CN" dirty="0" smtClean="0">
                <a:latin typeface="Times New Roman" pitchFamily="18" charset="0"/>
                <a:ea typeface="SimSun" pitchFamily="2" charset="-122"/>
                <a:cs typeface="Simplified Arabic" pitchFamily="2" charset="-78"/>
              </a:rPr>
              <a:t> و غير المدفوعة</a:t>
            </a:r>
            <a:endParaRPr lang="ar-DZ" altLang="zh-CN" dirty="0" smtClean="0">
              <a:latin typeface="Times New Roman" pitchFamily="18" charset="0"/>
              <a:ea typeface="SimSun" pitchFamily="2" charset="-122"/>
              <a:cs typeface="Simplified Arabic" pitchFamily="2" charset="-78"/>
            </a:endParaRPr>
          </a:p>
          <a:p>
            <a:pPr marL="0" indent="0" algn="r" rtl="1">
              <a:buNone/>
              <a:defRPr/>
            </a:pPr>
            <a:r>
              <a:rPr lang="ar-DZ" altLang="zh-CN" dirty="0" smtClean="0">
                <a:latin typeface="Times New Roman" pitchFamily="18" charset="0"/>
                <a:ea typeface="SimSun" pitchFamily="2" charset="-122"/>
                <a:cs typeface="Simplified Arabic" pitchFamily="2" charset="-78"/>
              </a:rPr>
              <a:t>3-</a:t>
            </a:r>
            <a:r>
              <a:rPr lang="ar-SA" altLang="zh-CN" dirty="0" smtClean="0">
                <a:latin typeface="Times New Roman" pitchFamily="18" charset="0"/>
                <a:ea typeface="SimSun" pitchFamily="2" charset="-122"/>
                <a:cs typeface="Simplified Arabic" pitchFamily="2" charset="-78"/>
              </a:rPr>
              <a:t>استخدام هذا الأساس يشجع الهيئات العمومية على الصرف قبل نهاية السنة المالية لاستنفاذ </a:t>
            </a:r>
            <a:r>
              <a:rPr lang="ar-SA" altLang="zh-CN" dirty="0" err="1" smtClean="0">
                <a:latin typeface="Times New Roman" pitchFamily="18" charset="0"/>
                <a:ea typeface="SimSun" pitchFamily="2" charset="-122"/>
                <a:cs typeface="Simplified Arabic" pitchFamily="2" charset="-78"/>
              </a:rPr>
              <a:t>الاعتمادات</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الباقية أو تأجيل الصرف للسنة المالية القادمة لتخفيف</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العبء على السنة المالية الحالية.</a:t>
            </a:r>
          </a:p>
          <a:p>
            <a:pPr marL="0" indent="0" algn="r" rtl="1">
              <a:buNone/>
              <a:defRPr/>
            </a:pPr>
            <a:r>
              <a:rPr lang="ar-SA" altLang="zh-CN" dirty="0" smtClean="0">
                <a:latin typeface="Times New Roman" pitchFamily="18" charset="0"/>
                <a:ea typeface="SimSun" pitchFamily="2" charset="-122"/>
                <a:cs typeface="Simplified Arabic" pitchFamily="2" charset="-78"/>
              </a:rPr>
              <a:t> </a:t>
            </a:r>
            <a:r>
              <a:rPr lang="ar-DZ" altLang="zh-CN" dirty="0" smtClean="0">
                <a:latin typeface="Times New Roman" pitchFamily="18" charset="0"/>
                <a:ea typeface="SimSun" pitchFamily="2" charset="-122"/>
                <a:cs typeface="Simplified Arabic" pitchFamily="2" charset="-78"/>
              </a:rPr>
              <a:t>4-</a:t>
            </a:r>
            <a:r>
              <a:rPr lang="ar-SA" altLang="zh-CN" dirty="0" smtClean="0">
                <a:latin typeface="Times New Roman" pitchFamily="18" charset="0"/>
                <a:ea typeface="SimSun" pitchFamily="2" charset="-122"/>
                <a:cs typeface="Simplified Arabic" pitchFamily="2" charset="-78"/>
              </a:rPr>
              <a:t> استخدام هذا الأساس يضعف الرقابة المالية على</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الحسابات العمومية </a:t>
            </a:r>
            <a:r>
              <a:rPr lang="ar-SA" altLang="zh-CN" dirty="0" err="1" smtClean="0">
                <a:latin typeface="Times New Roman" pitchFamily="18" charset="0"/>
                <a:ea typeface="SimSun" pitchFamily="2" charset="-122"/>
                <a:cs typeface="Simplified Arabic" pitchFamily="2" charset="-78"/>
              </a:rPr>
              <a:t>و</a:t>
            </a:r>
            <a:r>
              <a:rPr lang="ar-SA" altLang="zh-CN" dirty="0" smtClean="0">
                <a:latin typeface="Times New Roman" pitchFamily="18" charset="0"/>
                <a:ea typeface="SimSun" pitchFamily="2" charset="-122"/>
                <a:cs typeface="Simplified Arabic" pitchFamily="2" charset="-78"/>
              </a:rPr>
              <a:t> العمليات المالية في الهيئات</a:t>
            </a:r>
            <a:r>
              <a:rPr lang="ar-DZ" altLang="zh-CN" dirty="0" smtClean="0">
                <a:latin typeface="Times New Roman" pitchFamily="18" charset="0"/>
                <a:ea typeface="SimSun" pitchFamily="2" charset="-122"/>
                <a:cs typeface="Simplified Arabic" pitchFamily="2" charset="-78"/>
              </a:rPr>
              <a:t> </a:t>
            </a:r>
            <a:r>
              <a:rPr lang="ar-SA" altLang="zh-CN" dirty="0" smtClean="0">
                <a:latin typeface="Times New Roman" pitchFamily="18" charset="0"/>
                <a:ea typeface="SimSun" pitchFamily="2" charset="-122"/>
                <a:cs typeface="Simplified Arabic" pitchFamily="2" charset="-78"/>
              </a:rPr>
              <a:t>العامة.</a:t>
            </a:r>
            <a:endParaRPr lang="ar-DZ" altLang="zh-CN" dirty="0" smtClean="0">
              <a:latin typeface="Times New Roman" pitchFamily="18" charset="0"/>
              <a:ea typeface="SimSun" pitchFamily="2" charset="-122"/>
              <a:cs typeface="Simplified Arabic" pitchFamily="2" charset="-78"/>
            </a:endParaRPr>
          </a:p>
          <a:p>
            <a:pPr marL="0" indent="0" algn="r" rtl="1">
              <a:buNone/>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en-US" dirty="0" smtClean="0">
              <a:solidFill>
                <a:srgbClr val="FF0000"/>
              </a:solidFill>
            </a:endParaRPr>
          </a:p>
          <a:p>
            <a:pPr marL="0" indent="0" algn="r" rtl="1">
              <a:buNone/>
              <a:defRPr/>
            </a:pPr>
            <a:r>
              <a:rPr lang="ar-SA" altLang="zh-CN" dirty="0" smtClean="0">
                <a:latin typeface="Times New Roman" pitchFamily="18" charset="0"/>
                <a:ea typeface="SimSun" pitchFamily="2" charset="-122"/>
                <a:cs typeface="Simplified Arabic" pitchFamily="2" charset="-78"/>
              </a:rPr>
              <a:t> </a:t>
            </a:r>
            <a:endParaRPr lang="ar-DZ" altLang="zh-CN" dirty="0" smtClean="0">
              <a:latin typeface="Times New Roman" pitchFamily="18" charset="0"/>
              <a:ea typeface="SimSun" pitchFamily="2" charset="-122"/>
              <a:cs typeface="Simplified Arabic" pitchFamily="2" charset="-78"/>
            </a:endParaRPr>
          </a:p>
          <a:p>
            <a:pPr marL="0" indent="0" algn="r" rtl="1">
              <a:buNone/>
              <a:defRPr/>
            </a:pPr>
            <a:endParaRPr lang="ar-DZ" altLang="zh-CN" dirty="0" smtClean="0">
              <a:latin typeface="Times New Roman" pitchFamily="18" charset="0"/>
              <a:ea typeface="SimSun" pitchFamily="2" charset="-122"/>
              <a:cs typeface="Simplified Arabic"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2">
              <a:lumMod val="20000"/>
              <a:lumOff val="80000"/>
            </a:schemeClr>
          </a:solidFill>
        </p:spPr>
        <p:txBody>
          <a:bodyPr>
            <a:normAutofit lnSpcReduction="10000"/>
          </a:bodyPr>
          <a:lstStyle/>
          <a:p>
            <a:pPr algn="r"/>
            <a:r>
              <a:rPr lang="ar-DZ" b="1" dirty="0" err="1" smtClean="0">
                <a:solidFill>
                  <a:srgbClr val="FF0000"/>
                </a:solidFill>
              </a:rPr>
              <a:t>اساس</a:t>
            </a:r>
            <a:r>
              <a:rPr lang="ar-DZ" b="1" dirty="0" smtClean="0">
                <a:solidFill>
                  <a:srgbClr val="FF0000"/>
                </a:solidFill>
              </a:rPr>
              <a:t> الاستحقاق</a:t>
            </a:r>
          </a:p>
          <a:p>
            <a:pPr algn="r"/>
            <a:r>
              <a:rPr lang="ar-DZ" dirty="0" smtClean="0">
                <a:solidFill>
                  <a:schemeClr val="tx1"/>
                </a:solidFill>
              </a:rPr>
              <a:t>عكس الأساس النقدي يقوم أساس الاستحقاق على تحميل الحساب الختامي للفترة المحاسبية من نفقات أو إيرادات دون اعتماد واقعة دفع النفقات أو تحصيل الإيرادات بغض النظر عن وقت الدفع أو القبض الفعلي</a:t>
            </a:r>
          </a:p>
          <a:p>
            <a:pPr algn="r"/>
            <a:r>
              <a:rPr lang="ar-DZ" b="1" dirty="0" smtClean="0">
                <a:solidFill>
                  <a:srgbClr val="FF0000"/>
                </a:solidFill>
              </a:rPr>
              <a:t>مميزات هذا </a:t>
            </a:r>
            <a:r>
              <a:rPr lang="ar-DZ" b="1" dirty="0" err="1" smtClean="0">
                <a:solidFill>
                  <a:srgbClr val="FF0000"/>
                </a:solidFill>
              </a:rPr>
              <a:t>الاساس</a:t>
            </a:r>
            <a:r>
              <a:rPr lang="ar-DZ" dirty="0" smtClean="0">
                <a:solidFill>
                  <a:schemeClr val="tx1"/>
                </a:solidFill>
              </a:rPr>
              <a:t> </a:t>
            </a:r>
          </a:p>
          <a:p>
            <a:pPr algn="r"/>
            <a:r>
              <a:rPr lang="ar-DZ" dirty="0" smtClean="0">
                <a:solidFill>
                  <a:schemeClr val="tx1"/>
                </a:solidFill>
              </a:rPr>
              <a:t>1-حسابات  الاستحقاق تعطي قوائم صحيحة وواقعية وسليمة بالموجودات والالتزامات .</a:t>
            </a:r>
          </a:p>
          <a:p>
            <a:pPr algn="r"/>
            <a:r>
              <a:rPr lang="ar-DZ" dirty="0" smtClean="0"/>
              <a:t> </a:t>
            </a:r>
            <a:r>
              <a:rPr lang="ar-DZ" dirty="0" smtClean="0">
                <a:solidFill>
                  <a:schemeClr val="tx1"/>
                </a:solidFill>
              </a:rPr>
              <a:t>2-</a:t>
            </a:r>
            <a:r>
              <a:rPr lang="ar-DZ" dirty="0" err="1" smtClean="0">
                <a:solidFill>
                  <a:schemeClr val="tx1"/>
                </a:solidFill>
              </a:rPr>
              <a:t>امكانية</a:t>
            </a:r>
            <a:r>
              <a:rPr lang="ar-DZ" dirty="0" smtClean="0">
                <a:solidFill>
                  <a:schemeClr val="tx1"/>
                </a:solidFill>
              </a:rPr>
              <a:t> </a:t>
            </a:r>
            <a:r>
              <a:rPr lang="ar-DZ" dirty="0" err="1" smtClean="0">
                <a:solidFill>
                  <a:schemeClr val="tx1"/>
                </a:solidFill>
              </a:rPr>
              <a:t>اجراء</a:t>
            </a:r>
            <a:r>
              <a:rPr lang="ar-DZ" dirty="0" smtClean="0">
                <a:solidFill>
                  <a:schemeClr val="tx1"/>
                </a:solidFill>
              </a:rPr>
              <a:t> مقارنة لكل من إيرادات ونفقات سنة مالية </a:t>
            </a:r>
            <a:r>
              <a:rPr lang="ar-DZ" dirty="0" err="1" smtClean="0">
                <a:solidFill>
                  <a:schemeClr val="tx1"/>
                </a:solidFill>
              </a:rPr>
              <a:t>الى</a:t>
            </a:r>
            <a:r>
              <a:rPr lang="ar-DZ" dirty="0" smtClean="0">
                <a:solidFill>
                  <a:schemeClr val="tx1"/>
                </a:solidFill>
              </a:rPr>
              <a:t> </a:t>
            </a:r>
            <a:r>
              <a:rPr lang="ar-DZ" dirty="0" err="1" smtClean="0">
                <a:solidFill>
                  <a:schemeClr val="tx1"/>
                </a:solidFill>
              </a:rPr>
              <a:t>اخرى</a:t>
            </a:r>
            <a:endParaRPr lang="ar-DZ" dirty="0" smtClean="0">
              <a:solidFill>
                <a:schemeClr val="tx1"/>
              </a:solidFill>
            </a:endParaRPr>
          </a:p>
          <a:p>
            <a:r>
              <a:rPr lang="ar-DZ" dirty="0" smtClean="0">
                <a:solidFill>
                  <a:schemeClr val="tx1"/>
                </a:solidFill>
              </a:rPr>
              <a:t>3-يجعل التقارير المحاسبية أكثر وضوحا لأغراض الرقابة والمتابعة</a:t>
            </a:r>
          </a:p>
          <a:p>
            <a:pPr algn="r"/>
            <a:r>
              <a:rPr lang="ar-DZ" altLang="zh-CN" dirty="0" smtClean="0">
                <a:solidFill>
                  <a:schemeClr val="tx1"/>
                </a:solidFill>
                <a:latin typeface="Times New Roman" pitchFamily="18" charset="0"/>
                <a:ea typeface="SimSun" pitchFamily="2" charset="-122"/>
                <a:cs typeface="Simplified Arabic" pitchFamily="2" charset="-78"/>
              </a:rPr>
              <a:t>4</a:t>
            </a:r>
            <a:r>
              <a:rPr lang="ar-SA" altLang="zh-CN" dirty="0" smtClean="0">
                <a:solidFill>
                  <a:schemeClr val="tx1"/>
                </a:solidFill>
                <a:latin typeface="Times New Roman" pitchFamily="18" charset="0"/>
                <a:ea typeface="SimSun" pitchFamily="2" charset="-122"/>
                <a:cs typeface="Simplified Arabic" pitchFamily="2" charset="-78"/>
              </a:rPr>
              <a:t>- يوفر بيانات مالية مناسبة للتحليل المالي السليم.</a:t>
            </a:r>
          </a:p>
          <a:p>
            <a:pPr algn="r"/>
            <a:endParaRPr lang="ar-DZ" dirty="0" smtClean="0">
              <a:solidFill>
                <a:schemeClr val="tx1"/>
              </a:solidFill>
            </a:endParaRPr>
          </a:p>
          <a:p>
            <a:pPr algn="r"/>
            <a:r>
              <a:rPr lang="ar-DZ" dirty="0" smtClean="0">
                <a:solidFill>
                  <a:schemeClr val="tx1"/>
                </a:solidFill>
              </a:rPr>
              <a:t>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1069</TotalTime>
  <Words>1580</Words>
  <Application>Microsoft Office PowerPoint</Application>
  <PresentationFormat>Affichage à l'écran (4:3)</PresentationFormat>
  <Paragraphs>155</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عنوان البحث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البحث</dc:title>
  <dc:creator>AYMen</dc:creator>
  <cp:lastModifiedBy>oussama</cp:lastModifiedBy>
  <cp:revision>9</cp:revision>
  <dcterms:created xsi:type="dcterms:W3CDTF">2021-11-06T06:48:24Z</dcterms:created>
  <dcterms:modified xsi:type="dcterms:W3CDTF">2021-11-13T07:38:31Z</dcterms:modified>
</cp:coreProperties>
</file>