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56" r:id="rId2"/>
    <p:sldId id="273" r:id="rId3"/>
    <p:sldId id="25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LABROUKOKBA" initials="B" lastIdx="1" clrIdx="0">
    <p:extLst>
      <p:ext uri="{19B8F6BF-5375-455C-9EA6-DF929625EA0E}">
        <p15:presenceInfo xmlns:p15="http://schemas.microsoft.com/office/powerpoint/2012/main" xmlns="" userId="BELABROUKOKB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EBFE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0" autoAdjust="0"/>
    <p:restoredTop sz="94660"/>
  </p:normalViewPr>
  <p:slideViewPr>
    <p:cSldViewPr snapToGrid="0">
      <p:cViewPr varScale="1">
        <p:scale>
          <a:sx n="86" d="100"/>
          <a:sy n="86" d="100"/>
        </p:scale>
        <p:origin x="-10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277D179-A90F-4ADF-9C6E-8248EDBCAE59}"/>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DZ"/>
          </a:p>
        </p:txBody>
      </p:sp>
      <p:sp>
        <p:nvSpPr>
          <p:cNvPr id="3" name="عنوان فرعي 2">
            <a:extLst>
              <a:ext uri="{FF2B5EF4-FFF2-40B4-BE49-F238E27FC236}">
                <a16:creationId xmlns:a16="http://schemas.microsoft.com/office/drawing/2014/main" xmlns="" id="{0C4B3E01-21EF-4FC0-8281-F68EA28C36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DZ"/>
          </a:p>
        </p:txBody>
      </p:sp>
      <p:sp>
        <p:nvSpPr>
          <p:cNvPr id="4" name="عنصر نائب للتاريخ 3">
            <a:extLst>
              <a:ext uri="{FF2B5EF4-FFF2-40B4-BE49-F238E27FC236}">
                <a16:creationId xmlns:a16="http://schemas.microsoft.com/office/drawing/2014/main" xmlns="" id="{6F2DF2B3-0832-4A34-935C-F7F60EB9A3A9}"/>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5" name="عنصر نائب للتذييل 4">
            <a:extLst>
              <a:ext uri="{FF2B5EF4-FFF2-40B4-BE49-F238E27FC236}">
                <a16:creationId xmlns:a16="http://schemas.microsoft.com/office/drawing/2014/main" xmlns="" id="{FF7B4860-56F7-4A68-8DEE-51B1482D2372}"/>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F7AF3C75-FD04-48F9-A16F-67F72FA4DF42}"/>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356565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010E7C0-F365-40ED-AD4B-E9EDECE56F76}"/>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عنوان العمودي 2">
            <a:extLst>
              <a:ext uri="{FF2B5EF4-FFF2-40B4-BE49-F238E27FC236}">
                <a16:creationId xmlns:a16="http://schemas.microsoft.com/office/drawing/2014/main" xmlns="" id="{1EB36CD0-A4F3-47D0-B385-1137871D2F0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7C10B745-B316-4D45-80B9-CF5E72B6685E}"/>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5" name="عنصر نائب للتذييل 4">
            <a:extLst>
              <a:ext uri="{FF2B5EF4-FFF2-40B4-BE49-F238E27FC236}">
                <a16:creationId xmlns:a16="http://schemas.microsoft.com/office/drawing/2014/main" xmlns="" id="{D53BBC18-4C6C-4F03-A928-B8B71CD05CFD}"/>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B34A6D45-D517-4B7C-948C-F14B59E787DE}"/>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359141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C4CCDEE3-18BA-4BF0-B17E-6DDE1A1567F3}"/>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DZ"/>
          </a:p>
        </p:txBody>
      </p:sp>
      <p:sp>
        <p:nvSpPr>
          <p:cNvPr id="3" name="عنصر نائب للعنوان العمودي 2">
            <a:extLst>
              <a:ext uri="{FF2B5EF4-FFF2-40B4-BE49-F238E27FC236}">
                <a16:creationId xmlns:a16="http://schemas.microsoft.com/office/drawing/2014/main" xmlns="" id="{13BC7F88-4CCC-4D76-8393-63C0FEEF1660}"/>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716433F1-FB7A-4BAE-ACAD-17A310BBFEDB}"/>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5" name="عنصر نائب للتذييل 4">
            <a:extLst>
              <a:ext uri="{FF2B5EF4-FFF2-40B4-BE49-F238E27FC236}">
                <a16:creationId xmlns:a16="http://schemas.microsoft.com/office/drawing/2014/main" xmlns="" id="{0A410EF3-2F55-441E-87B9-EBE560829B9C}"/>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DA663F13-E5B9-4216-BD9C-4ABDF4D8B640}"/>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370985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7CA0608-D2E1-48A3-9B4A-8942D714857A}"/>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xmlns="" id="{EC346FC3-379C-4075-99D7-F438BF7A3161}"/>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02426C3B-5A12-449A-A46E-9661E0E86A5E}"/>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5" name="عنصر نائب للتذييل 4">
            <a:extLst>
              <a:ext uri="{FF2B5EF4-FFF2-40B4-BE49-F238E27FC236}">
                <a16:creationId xmlns:a16="http://schemas.microsoft.com/office/drawing/2014/main" xmlns="" id="{5F8A8EE7-1116-44F0-A1A5-BAEC029E66E8}"/>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7A43A94C-13A6-4813-9D10-E8CD6152B325}"/>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291267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3924919-25EB-4D35-9329-E37A467E6CDA}"/>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xmlns="" id="{5E08F181-21FD-4248-B2E9-5B6744BB7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63DC7875-7779-4027-99A0-3E1D524A2DF0}"/>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5" name="عنصر نائب للتذييل 4">
            <a:extLst>
              <a:ext uri="{FF2B5EF4-FFF2-40B4-BE49-F238E27FC236}">
                <a16:creationId xmlns:a16="http://schemas.microsoft.com/office/drawing/2014/main" xmlns="" id="{D391EAD4-4366-4068-B555-EA0B89C5B915}"/>
              </a:ext>
            </a:extLst>
          </p:cNvPr>
          <p:cNvSpPr>
            <a:spLocks noGrp="1"/>
          </p:cNvSpPr>
          <p:nvPr>
            <p:ph type="ftr" sz="quarter" idx="11"/>
          </p:nvPr>
        </p:nvSpPr>
        <p:spPr/>
        <p:txBody>
          <a:bodyPr/>
          <a:lstStyle/>
          <a:p>
            <a:endParaRPr lang="ar-DZ"/>
          </a:p>
        </p:txBody>
      </p:sp>
      <p:sp>
        <p:nvSpPr>
          <p:cNvPr id="6" name="عنصر نائب لرقم الشريحة 5">
            <a:extLst>
              <a:ext uri="{FF2B5EF4-FFF2-40B4-BE49-F238E27FC236}">
                <a16:creationId xmlns:a16="http://schemas.microsoft.com/office/drawing/2014/main" xmlns="" id="{13DA4E82-F649-4CE2-AB8F-C9E4BE429CA5}"/>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11724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86FA510-5D8B-4902-A10C-FDB98F46CE86}"/>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xmlns="" id="{48078205-9A29-453B-A06D-FBBFD768CD66}"/>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محتوى 3">
            <a:extLst>
              <a:ext uri="{FF2B5EF4-FFF2-40B4-BE49-F238E27FC236}">
                <a16:creationId xmlns:a16="http://schemas.microsoft.com/office/drawing/2014/main" xmlns="" id="{4F42F41A-2FC6-4A7A-9BD5-903E9C68CA33}"/>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تاريخ 4">
            <a:extLst>
              <a:ext uri="{FF2B5EF4-FFF2-40B4-BE49-F238E27FC236}">
                <a16:creationId xmlns:a16="http://schemas.microsoft.com/office/drawing/2014/main" xmlns="" id="{34FB9C69-56C5-42CD-A0E2-EC80CC02FAFD}"/>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6" name="عنصر نائب للتذييل 5">
            <a:extLst>
              <a:ext uri="{FF2B5EF4-FFF2-40B4-BE49-F238E27FC236}">
                <a16:creationId xmlns:a16="http://schemas.microsoft.com/office/drawing/2014/main" xmlns="" id="{6E861A0E-3C98-46C7-B550-B975EF929C9F}"/>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xmlns="" id="{CCE203D2-3879-424A-A472-50D5E5C893CF}"/>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2120381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6EB6FD0-C413-4886-982A-957E68F6E803}"/>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xmlns="" id="{A2C0587C-588E-4D41-9517-044E363EF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19ED58E1-96FB-489F-AD00-FE5151156967}"/>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نص 4">
            <a:extLst>
              <a:ext uri="{FF2B5EF4-FFF2-40B4-BE49-F238E27FC236}">
                <a16:creationId xmlns:a16="http://schemas.microsoft.com/office/drawing/2014/main" xmlns="" id="{799BF338-1696-42F3-9BB7-D2A6051C6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29BF838D-CFDE-43CF-93D8-FBFEBFF13AA9}"/>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7" name="عنصر نائب للتاريخ 6">
            <a:extLst>
              <a:ext uri="{FF2B5EF4-FFF2-40B4-BE49-F238E27FC236}">
                <a16:creationId xmlns:a16="http://schemas.microsoft.com/office/drawing/2014/main" xmlns="" id="{B4CB98F7-A664-4C7C-907E-DCB8471F38CC}"/>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8" name="عنصر نائب للتذييل 7">
            <a:extLst>
              <a:ext uri="{FF2B5EF4-FFF2-40B4-BE49-F238E27FC236}">
                <a16:creationId xmlns:a16="http://schemas.microsoft.com/office/drawing/2014/main" xmlns="" id="{8626BBD3-4640-4793-B84B-6A382384D32C}"/>
              </a:ext>
            </a:extLst>
          </p:cNvPr>
          <p:cNvSpPr>
            <a:spLocks noGrp="1"/>
          </p:cNvSpPr>
          <p:nvPr>
            <p:ph type="ftr" sz="quarter" idx="11"/>
          </p:nvPr>
        </p:nvSpPr>
        <p:spPr/>
        <p:txBody>
          <a:bodyPr/>
          <a:lstStyle/>
          <a:p>
            <a:endParaRPr lang="ar-DZ"/>
          </a:p>
        </p:txBody>
      </p:sp>
      <p:sp>
        <p:nvSpPr>
          <p:cNvPr id="9" name="عنصر نائب لرقم الشريحة 8">
            <a:extLst>
              <a:ext uri="{FF2B5EF4-FFF2-40B4-BE49-F238E27FC236}">
                <a16:creationId xmlns:a16="http://schemas.microsoft.com/office/drawing/2014/main" xmlns="" id="{B57699AC-6394-48FA-8645-641B6C86EAFF}"/>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36386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03CFC12-3C5D-4877-9948-F8436C544386}"/>
              </a:ext>
            </a:extLst>
          </p:cNvPr>
          <p:cNvSpPr>
            <a:spLocks noGrp="1"/>
          </p:cNvSpPr>
          <p:nvPr>
            <p:ph type="title"/>
          </p:nvPr>
        </p:nvSpPr>
        <p:spPr/>
        <p:txBody>
          <a:bodyPr/>
          <a:lstStyle/>
          <a:p>
            <a:r>
              <a:rPr lang="ar-SA"/>
              <a:t>انقر لتحرير نمط عنوان الشكل الرئيسي</a:t>
            </a:r>
            <a:endParaRPr lang="ar-DZ"/>
          </a:p>
        </p:txBody>
      </p:sp>
      <p:sp>
        <p:nvSpPr>
          <p:cNvPr id="3" name="عنصر نائب للتاريخ 2">
            <a:extLst>
              <a:ext uri="{FF2B5EF4-FFF2-40B4-BE49-F238E27FC236}">
                <a16:creationId xmlns:a16="http://schemas.microsoft.com/office/drawing/2014/main" xmlns="" id="{C2DF63A3-151F-4365-A2B4-4FAC30C7CC00}"/>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4" name="عنصر نائب للتذييل 3">
            <a:extLst>
              <a:ext uri="{FF2B5EF4-FFF2-40B4-BE49-F238E27FC236}">
                <a16:creationId xmlns:a16="http://schemas.microsoft.com/office/drawing/2014/main" xmlns="" id="{789C7755-55A1-4B07-89F0-5CAB679D1967}"/>
              </a:ext>
            </a:extLst>
          </p:cNvPr>
          <p:cNvSpPr>
            <a:spLocks noGrp="1"/>
          </p:cNvSpPr>
          <p:nvPr>
            <p:ph type="ftr" sz="quarter" idx="11"/>
          </p:nvPr>
        </p:nvSpPr>
        <p:spPr/>
        <p:txBody>
          <a:bodyPr/>
          <a:lstStyle/>
          <a:p>
            <a:endParaRPr lang="ar-DZ"/>
          </a:p>
        </p:txBody>
      </p:sp>
      <p:sp>
        <p:nvSpPr>
          <p:cNvPr id="5" name="عنصر نائب لرقم الشريحة 4">
            <a:extLst>
              <a:ext uri="{FF2B5EF4-FFF2-40B4-BE49-F238E27FC236}">
                <a16:creationId xmlns:a16="http://schemas.microsoft.com/office/drawing/2014/main" xmlns="" id="{F117D8FE-EC3E-4F40-AFE7-1888F10BF536}"/>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285786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B9B677D2-60C1-4229-9ED7-C3FACB40EDF2}"/>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3" name="عنصر نائب للتذييل 2">
            <a:extLst>
              <a:ext uri="{FF2B5EF4-FFF2-40B4-BE49-F238E27FC236}">
                <a16:creationId xmlns:a16="http://schemas.microsoft.com/office/drawing/2014/main" xmlns="" id="{A5BD8CE9-EE22-4C3E-B813-FDC3080649C7}"/>
              </a:ext>
            </a:extLst>
          </p:cNvPr>
          <p:cNvSpPr>
            <a:spLocks noGrp="1"/>
          </p:cNvSpPr>
          <p:nvPr>
            <p:ph type="ftr" sz="quarter" idx="11"/>
          </p:nvPr>
        </p:nvSpPr>
        <p:spPr/>
        <p:txBody>
          <a:bodyPr/>
          <a:lstStyle/>
          <a:p>
            <a:endParaRPr lang="ar-DZ"/>
          </a:p>
        </p:txBody>
      </p:sp>
      <p:sp>
        <p:nvSpPr>
          <p:cNvPr id="4" name="عنصر نائب لرقم الشريحة 3">
            <a:extLst>
              <a:ext uri="{FF2B5EF4-FFF2-40B4-BE49-F238E27FC236}">
                <a16:creationId xmlns:a16="http://schemas.microsoft.com/office/drawing/2014/main" xmlns="" id="{31D20244-0173-4042-AAA2-C747672718FB}"/>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217707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01BFB64-4AC9-4E8E-9B76-C13FDDD4118A}"/>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محتوى 2">
            <a:extLst>
              <a:ext uri="{FF2B5EF4-FFF2-40B4-BE49-F238E27FC236}">
                <a16:creationId xmlns:a16="http://schemas.microsoft.com/office/drawing/2014/main" xmlns="" id="{EE640AC2-9C58-4551-ADFE-D2F1E21F8C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نص 3">
            <a:extLst>
              <a:ext uri="{FF2B5EF4-FFF2-40B4-BE49-F238E27FC236}">
                <a16:creationId xmlns:a16="http://schemas.microsoft.com/office/drawing/2014/main" xmlns="" id="{43D8575F-B14F-40CD-912D-C0CAE7A6CF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6CD636A0-EAE7-4439-A547-C02A8744EE7F}"/>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6" name="عنصر نائب للتذييل 5">
            <a:extLst>
              <a:ext uri="{FF2B5EF4-FFF2-40B4-BE49-F238E27FC236}">
                <a16:creationId xmlns:a16="http://schemas.microsoft.com/office/drawing/2014/main" xmlns="" id="{A11F0734-30F7-4A46-B1F5-13BB23430C17}"/>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xmlns="" id="{EB982C55-8313-44BE-8A1F-FF85028475DD}"/>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10149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836CA89-5613-4053-8F5B-D29A3A8FFBE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صورة 2">
            <a:extLst>
              <a:ext uri="{FF2B5EF4-FFF2-40B4-BE49-F238E27FC236}">
                <a16:creationId xmlns:a16="http://schemas.microsoft.com/office/drawing/2014/main" xmlns="" id="{ACB02AE2-03D0-4008-A579-952AE5F2F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a:extLst>
              <a:ext uri="{FF2B5EF4-FFF2-40B4-BE49-F238E27FC236}">
                <a16:creationId xmlns:a16="http://schemas.microsoft.com/office/drawing/2014/main" xmlns="" id="{6309A96F-6644-4014-8153-3B01FE9C3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D224DE4D-0824-4AD4-86AE-2161C23195DF}"/>
              </a:ext>
            </a:extLst>
          </p:cNvPr>
          <p:cNvSpPr>
            <a:spLocks noGrp="1"/>
          </p:cNvSpPr>
          <p:nvPr>
            <p:ph type="dt" sz="half" idx="10"/>
          </p:nvPr>
        </p:nvSpPr>
        <p:spPr/>
        <p:txBody>
          <a:bodyPr/>
          <a:lstStyle/>
          <a:p>
            <a:fld id="{2BC83981-4C8C-47AD-BF9C-FFF8A0104FEC}" type="datetimeFigureOut">
              <a:rPr lang="ar-DZ" smtClean="0"/>
              <a:pPr/>
              <a:t>05-05-1443</a:t>
            </a:fld>
            <a:endParaRPr lang="ar-DZ"/>
          </a:p>
        </p:txBody>
      </p:sp>
      <p:sp>
        <p:nvSpPr>
          <p:cNvPr id="6" name="عنصر نائب للتذييل 5">
            <a:extLst>
              <a:ext uri="{FF2B5EF4-FFF2-40B4-BE49-F238E27FC236}">
                <a16:creationId xmlns:a16="http://schemas.microsoft.com/office/drawing/2014/main" xmlns="" id="{9D66BCD2-6B6C-447F-AE95-753AB241C19F}"/>
              </a:ext>
            </a:extLst>
          </p:cNvPr>
          <p:cNvSpPr>
            <a:spLocks noGrp="1"/>
          </p:cNvSpPr>
          <p:nvPr>
            <p:ph type="ftr" sz="quarter" idx="11"/>
          </p:nvPr>
        </p:nvSpPr>
        <p:spPr/>
        <p:txBody>
          <a:bodyPr/>
          <a:lstStyle/>
          <a:p>
            <a:endParaRPr lang="ar-DZ"/>
          </a:p>
        </p:txBody>
      </p:sp>
      <p:sp>
        <p:nvSpPr>
          <p:cNvPr id="7" name="عنصر نائب لرقم الشريحة 6">
            <a:extLst>
              <a:ext uri="{FF2B5EF4-FFF2-40B4-BE49-F238E27FC236}">
                <a16:creationId xmlns:a16="http://schemas.microsoft.com/office/drawing/2014/main" xmlns="" id="{5B469149-0427-4223-8751-C4B9ADB04BA7}"/>
              </a:ext>
            </a:extLst>
          </p:cNvPr>
          <p:cNvSpPr>
            <a:spLocks noGrp="1"/>
          </p:cNvSpPr>
          <p:nvPr>
            <p:ph type="sldNum" sz="quarter" idx="12"/>
          </p:nvPr>
        </p:nvSpPr>
        <p:spPr/>
        <p:txBody>
          <a:body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1917368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2A0915EB-E101-4AF3-BEA2-17AC26B33839}"/>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DZ"/>
          </a:p>
        </p:txBody>
      </p:sp>
      <p:sp>
        <p:nvSpPr>
          <p:cNvPr id="3" name="عنصر نائب للنص 2">
            <a:extLst>
              <a:ext uri="{FF2B5EF4-FFF2-40B4-BE49-F238E27FC236}">
                <a16:creationId xmlns:a16="http://schemas.microsoft.com/office/drawing/2014/main" xmlns="" id="{76BA5780-EE6B-4CD1-A299-16BF667FDA2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a:extLst>
              <a:ext uri="{FF2B5EF4-FFF2-40B4-BE49-F238E27FC236}">
                <a16:creationId xmlns:a16="http://schemas.microsoft.com/office/drawing/2014/main" xmlns="" id="{31CA57D1-E8E0-47FA-A696-4A2486F7E38E}"/>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C83981-4C8C-47AD-BF9C-FFF8A0104FEC}" type="datetimeFigureOut">
              <a:rPr lang="ar-DZ" smtClean="0"/>
              <a:pPr/>
              <a:t>05-05-1443</a:t>
            </a:fld>
            <a:endParaRPr lang="ar-DZ"/>
          </a:p>
        </p:txBody>
      </p:sp>
      <p:sp>
        <p:nvSpPr>
          <p:cNvPr id="5" name="عنصر نائب للتذييل 4">
            <a:extLst>
              <a:ext uri="{FF2B5EF4-FFF2-40B4-BE49-F238E27FC236}">
                <a16:creationId xmlns:a16="http://schemas.microsoft.com/office/drawing/2014/main" xmlns="" id="{489E9DC3-ECE3-4A61-80C4-95D9B786B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a:extLst>
              <a:ext uri="{FF2B5EF4-FFF2-40B4-BE49-F238E27FC236}">
                <a16:creationId xmlns:a16="http://schemas.microsoft.com/office/drawing/2014/main" xmlns="" id="{16F9B132-3763-4CDF-BE7A-5C94A3C962DA}"/>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07F078F-18F8-4AB4-9B7C-F2A998CDA05F}" type="slidenum">
              <a:rPr lang="ar-DZ" smtClean="0"/>
              <a:pPr/>
              <a:t>‹N°›</a:t>
            </a:fld>
            <a:endParaRPr lang="ar-DZ"/>
          </a:p>
        </p:txBody>
      </p:sp>
    </p:spTree>
    <p:extLst>
      <p:ext uri="{BB962C8B-B14F-4D97-AF65-F5344CB8AC3E}">
        <p14:creationId xmlns:p14="http://schemas.microsoft.com/office/powerpoint/2010/main" xmlns="" val="72009817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118D5FF-BEBF-4B36-9093-6EEC5AC5194F}"/>
              </a:ext>
            </a:extLst>
          </p:cNvPr>
          <p:cNvSpPr>
            <a:spLocks noGrp="1"/>
          </p:cNvSpPr>
          <p:nvPr>
            <p:ph type="ctrTitle"/>
          </p:nvPr>
        </p:nvSpPr>
        <p:spPr>
          <a:xfrm>
            <a:off x="4045128" y="127057"/>
            <a:ext cx="3744685" cy="845140"/>
          </a:xfrm>
        </p:spPr>
        <p:txBody>
          <a:bodyPr>
            <a:noAutofit/>
          </a:bodyPr>
          <a:lstStyle/>
          <a:p>
            <a:r>
              <a:rPr lang="ar-SA" sz="2000" b="1" i="1" dirty="0">
                <a:effectLst>
                  <a:outerShdw blurRad="38100" dist="38100" dir="2700000" algn="tl">
                    <a:srgbClr val="000000">
                      <a:alpha val="43137"/>
                    </a:srgbClr>
                  </a:outerShdw>
                </a:effectLst>
              </a:rPr>
              <a:t>الجمهورية الجزائرية الديمقراطية الشعبية</a:t>
            </a:r>
            <a:r>
              <a:rPr lang="ar-SA" sz="2000" b="1" dirty="0">
                <a:effectLst>
                  <a:outerShdw blurRad="38100" dist="38100" dir="2700000" algn="tl">
                    <a:srgbClr val="000000">
                      <a:alpha val="43137"/>
                    </a:srgbClr>
                  </a:outerShdw>
                </a:effectLst>
              </a:rPr>
              <a:t/>
            </a:r>
            <a:br>
              <a:rPr lang="ar-SA" sz="2000" b="1" dirty="0">
                <a:effectLst>
                  <a:outerShdw blurRad="38100" dist="38100" dir="2700000" algn="tl">
                    <a:srgbClr val="000000">
                      <a:alpha val="43137"/>
                    </a:srgbClr>
                  </a:outerShdw>
                </a:effectLst>
              </a:rPr>
            </a:br>
            <a:endParaRPr lang="ar-DZ" sz="2000" b="1" dirty="0">
              <a:effectLst>
                <a:outerShdw blurRad="38100" dist="38100" dir="2700000" algn="tl">
                  <a:srgbClr val="000000">
                    <a:alpha val="43137"/>
                  </a:srgbClr>
                </a:outerShdw>
              </a:effectLst>
            </a:endParaRPr>
          </a:p>
        </p:txBody>
      </p:sp>
      <p:sp>
        <p:nvSpPr>
          <p:cNvPr id="3" name="عنوان فرعي 2">
            <a:extLst>
              <a:ext uri="{FF2B5EF4-FFF2-40B4-BE49-F238E27FC236}">
                <a16:creationId xmlns:a16="http://schemas.microsoft.com/office/drawing/2014/main" xmlns="" id="{030EBFE2-2121-4403-8C3E-4BBE01FA8F40}"/>
              </a:ext>
            </a:extLst>
          </p:cNvPr>
          <p:cNvSpPr>
            <a:spLocks noGrp="1"/>
          </p:cNvSpPr>
          <p:nvPr>
            <p:ph type="subTitle" idx="1"/>
          </p:nvPr>
        </p:nvSpPr>
        <p:spPr>
          <a:xfrm>
            <a:off x="4813662" y="3095285"/>
            <a:ext cx="2638698" cy="446723"/>
          </a:xfrm>
        </p:spPr>
        <p:txBody>
          <a:bodyPr>
            <a:noAutofit/>
          </a:bodyPr>
          <a:lstStyle/>
          <a:p>
            <a:r>
              <a:rPr lang="ar-SA" sz="3600" b="1" i="1" dirty="0">
                <a:effectLst>
                  <a:outerShdw blurRad="38100" dist="38100" dir="2700000" algn="tl">
                    <a:srgbClr val="000000">
                      <a:alpha val="43137"/>
                    </a:srgbClr>
                  </a:outerShdw>
                </a:effectLst>
              </a:rPr>
              <a:t>بحث حول:</a:t>
            </a:r>
            <a:endParaRPr lang="ar-DZ" sz="3600" b="1" i="1" dirty="0">
              <a:effectLst>
                <a:outerShdw blurRad="38100" dist="38100" dir="2700000" algn="tl">
                  <a:srgbClr val="000000">
                    <a:alpha val="43137"/>
                  </a:srgbClr>
                </a:outerShdw>
              </a:effectLst>
            </a:endParaRPr>
          </a:p>
        </p:txBody>
      </p:sp>
      <p:sp>
        <p:nvSpPr>
          <p:cNvPr id="4" name="مستطيل: زوايا مستديرة 3">
            <a:extLst>
              <a:ext uri="{FF2B5EF4-FFF2-40B4-BE49-F238E27FC236}">
                <a16:creationId xmlns:a16="http://schemas.microsoft.com/office/drawing/2014/main" xmlns="" id="{47A737BA-903A-4F73-A6EC-57A7C8DF1F31}"/>
              </a:ext>
            </a:extLst>
          </p:cNvPr>
          <p:cNvSpPr/>
          <p:nvPr/>
        </p:nvSpPr>
        <p:spPr>
          <a:xfrm>
            <a:off x="7968343" y="936580"/>
            <a:ext cx="3435533" cy="102284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5" name="مستطيل: زوايا مستديرة 4">
            <a:extLst>
              <a:ext uri="{FF2B5EF4-FFF2-40B4-BE49-F238E27FC236}">
                <a16:creationId xmlns:a16="http://schemas.microsoft.com/office/drawing/2014/main" xmlns="" id="{835B73CD-DAA4-4BD8-8CA7-2975AB978621}"/>
              </a:ext>
            </a:extLst>
          </p:cNvPr>
          <p:cNvSpPr/>
          <p:nvPr/>
        </p:nvSpPr>
        <p:spPr>
          <a:xfrm>
            <a:off x="8373292" y="735036"/>
            <a:ext cx="3185164" cy="1022849"/>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وزارة التعليم العالي والبحث العلمي</a:t>
            </a:r>
          </a:p>
          <a:p>
            <a:pPr algn="ctr"/>
            <a:r>
              <a:rPr lang="ar-SA" b="1" i="1" dirty="0">
                <a:effectLst>
                  <a:outerShdw blurRad="38100" dist="38100" dir="2700000" algn="tl">
                    <a:srgbClr val="000000">
                      <a:alpha val="43137"/>
                    </a:srgbClr>
                  </a:outerShdw>
                </a:effectLst>
              </a:rPr>
              <a:t>جامعة محمد خيضر بسكرة</a:t>
            </a:r>
            <a:endParaRPr lang="ar-DZ" b="1" i="1" dirty="0">
              <a:effectLst>
                <a:outerShdw blurRad="38100" dist="38100" dir="2700000" algn="tl">
                  <a:srgbClr val="000000">
                    <a:alpha val="43137"/>
                  </a:srgbClr>
                </a:outerShdw>
              </a:effectLst>
            </a:endParaRPr>
          </a:p>
        </p:txBody>
      </p:sp>
      <p:sp>
        <p:nvSpPr>
          <p:cNvPr id="7" name="مستطيل: زوايا مستديرة 6">
            <a:extLst>
              <a:ext uri="{FF2B5EF4-FFF2-40B4-BE49-F238E27FC236}">
                <a16:creationId xmlns:a16="http://schemas.microsoft.com/office/drawing/2014/main" xmlns="" id="{099977F6-5836-40E3-84E8-B0BF926083B5}"/>
              </a:ext>
            </a:extLst>
          </p:cNvPr>
          <p:cNvSpPr/>
          <p:nvPr/>
        </p:nvSpPr>
        <p:spPr>
          <a:xfrm>
            <a:off x="3614056" y="1448004"/>
            <a:ext cx="4354287" cy="1022849"/>
          </a:xfrm>
          <a:prstGeom prst="round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كلية العلوم الاقتصادية والتجارية وعلوم التسيير</a:t>
            </a:r>
            <a:endParaRPr lang="ar-DZ" sz="2000" b="1" i="1" dirty="0">
              <a:effectLst>
                <a:outerShdw blurRad="38100" dist="38100" dir="2700000" algn="tl">
                  <a:srgbClr val="000000">
                    <a:alpha val="43137"/>
                  </a:srgbClr>
                </a:outerShdw>
              </a:effectLst>
            </a:endParaRPr>
          </a:p>
        </p:txBody>
      </p:sp>
      <p:sp>
        <p:nvSpPr>
          <p:cNvPr id="6" name="مستطيل: زوايا مستديرة 5">
            <a:extLst>
              <a:ext uri="{FF2B5EF4-FFF2-40B4-BE49-F238E27FC236}">
                <a16:creationId xmlns:a16="http://schemas.microsoft.com/office/drawing/2014/main" xmlns="" id="{8ACBE01E-B86A-4C73-A790-64673736EEE9}"/>
              </a:ext>
            </a:extLst>
          </p:cNvPr>
          <p:cNvSpPr/>
          <p:nvPr/>
        </p:nvSpPr>
        <p:spPr>
          <a:xfrm>
            <a:off x="4696097" y="2271951"/>
            <a:ext cx="2756263" cy="57476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تخصص: محاسبة  وتدقيق</a:t>
            </a:r>
            <a:endParaRPr lang="ar-DZ" sz="2000" b="1" i="1" dirty="0">
              <a:effectLst>
                <a:outerShdw blurRad="38100" dist="38100" dir="2700000" algn="tl">
                  <a:srgbClr val="000000">
                    <a:alpha val="43137"/>
                  </a:srgbClr>
                </a:outerShdw>
              </a:effectLst>
            </a:endParaRPr>
          </a:p>
        </p:txBody>
      </p:sp>
      <p:sp>
        <p:nvSpPr>
          <p:cNvPr id="8" name="مستطيل: زوايا مستديرة 7">
            <a:extLst>
              <a:ext uri="{FF2B5EF4-FFF2-40B4-BE49-F238E27FC236}">
                <a16:creationId xmlns:a16="http://schemas.microsoft.com/office/drawing/2014/main" xmlns="" id="{E3933305-5693-499B-8A41-6B00E5B8F763}"/>
              </a:ext>
            </a:extLst>
          </p:cNvPr>
          <p:cNvSpPr/>
          <p:nvPr/>
        </p:nvSpPr>
        <p:spPr>
          <a:xfrm>
            <a:off x="3614056" y="3734004"/>
            <a:ext cx="4963886" cy="1022849"/>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ar-SA" sz="4400" b="1" i="1" dirty="0">
                <a:effectLst>
                  <a:outerShdw blurRad="38100" dist="38100" dir="2700000" algn="tl">
                    <a:srgbClr val="000000">
                      <a:alpha val="43137"/>
                    </a:srgbClr>
                  </a:outerShdw>
                </a:effectLst>
              </a:rPr>
              <a:t>المراقب المالي</a:t>
            </a:r>
            <a:endParaRPr lang="ar-DZ" sz="4400" b="1" i="1" dirty="0">
              <a:effectLst>
                <a:outerShdw blurRad="38100" dist="38100" dir="2700000" algn="tl">
                  <a:srgbClr val="000000">
                    <a:alpha val="43137"/>
                  </a:srgbClr>
                </a:outerShdw>
              </a:effectLst>
            </a:endParaRPr>
          </a:p>
        </p:txBody>
      </p:sp>
      <p:sp>
        <p:nvSpPr>
          <p:cNvPr id="9" name="مستطيل: زوايا مستديرة 8">
            <a:extLst>
              <a:ext uri="{FF2B5EF4-FFF2-40B4-BE49-F238E27FC236}">
                <a16:creationId xmlns:a16="http://schemas.microsoft.com/office/drawing/2014/main" xmlns="" id="{AA843F87-C03B-4337-9594-379FF759F61D}"/>
              </a:ext>
            </a:extLst>
          </p:cNvPr>
          <p:cNvSpPr/>
          <p:nvPr/>
        </p:nvSpPr>
        <p:spPr>
          <a:xfrm>
            <a:off x="8739051" y="4898571"/>
            <a:ext cx="2819405" cy="1397725"/>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u="sng" dirty="0">
                <a:ln w="0"/>
                <a:solidFill>
                  <a:schemeClr val="accent1"/>
                </a:solidFill>
                <a:effectLst>
                  <a:outerShdw blurRad="38100" dist="19050" dir="2700000" algn="tl" rotWithShape="0">
                    <a:schemeClr val="dk1">
                      <a:alpha val="40000"/>
                    </a:schemeClr>
                  </a:outerShdw>
                </a:effectLst>
              </a:rPr>
              <a:t>من إعداد:</a:t>
            </a:r>
          </a:p>
          <a:p>
            <a:pPr algn="ctr"/>
            <a:r>
              <a:rPr lang="ar-SA" sz="2400" b="1" i="1" dirty="0">
                <a:effectLst>
                  <a:outerShdw blurRad="38100" dist="38100" dir="2700000" algn="tl">
                    <a:srgbClr val="000000">
                      <a:alpha val="43137"/>
                    </a:srgbClr>
                  </a:outerShdw>
                </a:effectLst>
              </a:rPr>
              <a:t>* بلمبروك أسماء</a:t>
            </a:r>
          </a:p>
          <a:p>
            <a:pPr algn="ctr"/>
            <a:r>
              <a:rPr lang="ar-SA" sz="2400" b="1" i="1" dirty="0">
                <a:effectLst>
                  <a:outerShdw blurRad="38100" dist="38100" dir="2700000" algn="tl">
                    <a:srgbClr val="000000">
                      <a:alpha val="43137"/>
                    </a:srgbClr>
                  </a:outerShdw>
                </a:effectLst>
              </a:rPr>
              <a:t>* قيدوام ريحان سندس</a:t>
            </a:r>
            <a:endParaRPr lang="ar-DZ" sz="2400" b="1" i="1" dirty="0">
              <a:effectLst>
                <a:outerShdw blurRad="38100" dist="38100" dir="2700000" algn="tl">
                  <a:srgbClr val="000000">
                    <a:alpha val="43137"/>
                  </a:srgbClr>
                </a:outerShdw>
              </a:effectLst>
            </a:endParaRPr>
          </a:p>
        </p:txBody>
      </p:sp>
      <p:sp>
        <p:nvSpPr>
          <p:cNvPr id="10" name="مستطيل: زوايا مستديرة 9">
            <a:extLst>
              <a:ext uri="{FF2B5EF4-FFF2-40B4-BE49-F238E27FC236}">
                <a16:creationId xmlns:a16="http://schemas.microsoft.com/office/drawing/2014/main" xmlns="" id="{197EF69C-F678-4C03-ADFA-E105185E6FB6}"/>
              </a:ext>
            </a:extLst>
          </p:cNvPr>
          <p:cNvSpPr/>
          <p:nvPr/>
        </p:nvSpPr>
        <p:spPr>
          <a:xfrm>
            <a:off x="862149" y="4959940"/>
            <a:ext cx="2590801" cy="1022849"/>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u="sng" dirty="0">
                <a:solidFill>
                  <a:schemeClr val="accent1"/>
                </a:solidFill>
                <a:effectLst>
                  <a:outerShdw blurRad="38100" dist="38100" dir="2700000" algn="tl">
                    <a:srgbClr val="000000">
                      <a:alpha val="43137"/>
                    </a:srgbClr>
                  </a:outerShdw>
                </a:effectLst>
              </a:rPr>
              <a:t>تحت إشراف:</a:t>
            </a:r>
          </a:p>
          <a:p>
            <a:pPr algn="ctr"/>
            <a:r>
              <a:rPr lang="ar-SA" sz="2400" b="1" i="1" dirty="0">
                <a:effectLst>
                  <a:outerShdw blurRad="38100" dist="38100" dir="2700000" algn="tl">
                    <a:srgbClr val="000000">
                      <a:alpha val="43137"/>
                    </a:srgbClr>
                  </a:outerShdw>
                </a:effectLst>
              </a:rPr>
              <a:t>د. رايس مبروك</a:t>
            </a:r>
            <a:endParaRPr lang="ar-DZ" sz="2400" b="1" i="1" dirty="0">
              <a:effectLst>
                <a:outerShdw blurRad="38100" dist="38100" dir="2700000" algn="tl">
                  <a:srgbClr val="000000">
                    <a:alpha val="43137"/>
                  </a:srgbClr>
                </a:outerShdw>
              </a:effectLst>
            </a:endParaRPr>
          </a:p>
        </p:txBody>
      </p:sp>
      <p:sp>
        <p:nvSpPr>
          <p:cNvPr id="11" name="مستطيل: زوايا مستديرة 10">
            <a:extLst>
              <a:ext uri="{FF2B5EF4-FFF2-40B4-BE49-F238E27FC236}">
                <a16:creationId xmlns:a16="http://schemas.microsoft.com/office/drawing/2014/main" xmlns="" id="{C379B6EE-E002-49CC-BB10-8CCDCDF02B9A}"/>
              </a:ext>
            </a:extLst>
          </p:cNvPr>
          <p:cNvSpPr/>
          <p:nvPr/>
        </p:nvSpPr>
        <p:spPr>
          <a:xfrm>
            <a:off x="4045128" y="6020004"/>
            <a:ext cx="3923215" cy="589802"/>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السنة الجامعية: 2021/2022</a:t>
            </a:r>
            <a:endParaRPr lang="ar-DZ" sz="20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67170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AF8E86D3-9816-434A-8FF4-2CE442FBE0F2}"/>
              </a:ext>
            </a:extLst>
          </p:cNvPr>
          <p:cNvSpPr/>
          <p:nvPr/>
        </p:nvSpPr>
        <p:spPr>
          <a:xfrm>
            <a:off x="7197635" y="365760"/>
            <a:ext cx="4310743" cy="692332"/>
          </a:xfrm>
          <a:prstGeom prst="round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lnSpc>
                <a:spcPct val="250000"/>
              </a:lnSpc>
            </a:pPr>
            <a:r>
              <a:rPr lang="ar-SA" sz="2000" b="1" i="1" dirty="0">
                <a:solidFill>
                  <a:srgbClr val="002060"/>
                </a:solidFill>
                <a:effectLst>
                  <a:outerShdw blurRad="38100" dist="38100" dir="2700000" algn="tl">
                    <a:srgbClr val="000000">
                      <a:alpha val="43137"/>
                    </a:srgbClr>
                  </a:outerShdw>
                </a:effectLst>
              </a:rPr>
              <a:t>الفرع 02: مهام المراقب المالي المساعد </a:t>
            </a:r>
            <a:endParaRPr lang="en-US" sz="2000" b="1" i="1" dirty="0">
              <a:solidFill>
                <a:srgbClr val="002060"/>
              </a:solidFill>
              <a:effectLst>
                <a:outerShdw blurRad="38100" dist="38100" dir="2700000" algn="tl">
                  <a:srgbClr val="000000">
                    <a:alpha val="43137"/>
                  </a:srgbClr>
                </a:outerShdw>
              </a:effectLst>
            </a:endParaRPr>
          </a:p>
          <a:p>
            <a:pPr algn="ctr"/>
            <a:endParaRPr lang="ar-DZ" dirty="0"/>
          </a:p>
        </p:txBody>
      </p:sp>
      <p:sp>
        <p:nvSpPr>
          <p:cNvPr id="3" name="شكل بيضاوي 2">
            <a:extLst>
              <a:ext uri="{FF2B5EF4-FFF2-40B4-BE49-F238E27FC236}">
                <a16:creationId xmlns:a16="http://schemas.microsoft.com/office/drawing/2014/main" xmlns="" id="{ED211D92-0AA8-4FFB-B499-7F3AFC86236E}"/>
              </a:ext>
            </a:extLst>
          </p:cNvPr>
          <p:cNvSpPr/>
          <p:nvPr/>
        </p:nvSpPr>
        <p:spPr>
          <a:xfrm>
            <a:off x="836021" y="1201781"/>
            <a:ext cx="10215155" cy="5499462"/>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يكلف المراقب المالي المساعد تحت سلطة المراقب المالي بالحرص على تطبيق التشريع والتنظيم المتعلقين بالنفقات العمومية ويكلف زيادة على ذلك: </a:t>
            </a:r>
            <a:endParaRPr lang="en-US" dirty="0"/>
          </a:p>
          <a:p>
            <a:r>
              <a:rPr lang="ar-SA" dirty="0"/>
              <a:t>  - مساعدة المراقب المالي في ممارسة المهام المنصوص عليها في المادة 10 المذكورة سابقا، في حدود المهام المسندة اليه.</a:t>
            </a:r>
            <a:endParaRPr lang="en-US" dirty="0"/>
          </a:p>
          <a:p>
            <a:r>
              <a:rPr lang="ar-SA" dirty="0"/>
              <a:t>- اعداد تقرير للمراقب المالي عن نشاطاته وظروف ممارسة الصلاحيات المسندة اليه.</a:t>
            </a:r>
            <a:endParaRPr lang="en-US" dirty="0"/>
          </a:p>
          <a:p>
            <a:r>
              <a:rPr lang="ar-SA" dirty="0"/>
              <a:t>- انابة المراقب المالي في حالة غيابه او حصول مانع له حسب الشروط والكيفيات التي تحدد بموجب قرار من الوزير المكلف بالميزانية.</a:t>
            </a:r>
            <a:endParaRPr lang="en-US" dirty="0"/>
          </a:p>
          <a:p>
            <a:r>
              <a:rPr lang="ar-SA" dirty="0"/>
              <a:t>كما يمارس المراقب المالي المساعد زيادة على المهام المكلف بها قانونا المهام التي يحددها له المراقب المالي بموجب مقرر بعد موافقة المدير العام للميزانية عندما يتعلق الامر بمصالح المراقبة المالية لدى الادارة المركزية او المدير الجهوي للميزانية المؤهل اقليميا عندما يتعلق الامر بمصالح المراقبة المالية لدى الولاية والبلدية. غير انه لا يمكن المراقب المالي المساعد القيام بما يلي: </a:t>
            </a:r>
            <a:endParaRPr lang="en-US" dirty="0"/>
          </a:p>
          <a:p>
            <a:r>
              <a:rPr lang="ar-SA" dirty="0"/>
              <a:t>  - الرفض النهائي</a:t>
            </a:r>
            <a:endParaRPr lang="en-US" dirty="0"/>
          </a:p>
          <a:p>
            <a:r>
              <a:rPr lang="ar-SA" dirty="0"/>
              <a:t>  - الاشعار</a:t>
            </a:r>
          </a:p>
          <a:p>
            <a:r>
              <a:rPr lang="ar-SA" dirty="0"/>
              <a:t>  - التقرير المفصل</a:t>
            </a:r>
            <a:endParaRPr lang="ar-DZ" dirty="0"/>
          </a:p>
        </p:txBody>
      </p:sp>
    </p:spTree>
    <p:extLst>
      <p:ext uri="{BB962C8B-B14F-4D97-AF65-F5344CB8AC3E}">
        <p14:creationId xmlns:p14="http://schemas.microsoft.com/office/powerpoint/2010/main" xmlns="" val="1759064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5EDBDA24-3B10-4230-82D3-8D0D960044B3}"/>
              </a:ext>
            </a:extLst>
          </p:cNvPr>
          <p:cNvSpPr/>
          <p:nvPr/>
        </p:nvSpPr>
        <p:spPr>
          <a:xfrm>
            <a:off x="7589520" y="378823"/>
            <a:ext cx="4140926" cy="862148"/>
          </a:xfrm>
          <a:prstGeom prst="round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lnSpc>
                <a:spcPct val="250000"/>
              </a:lnSpc>
            </a:pPr>
            <a:r>
              <a:rPr lang="ar-SA" sz="2000" b="1" i="1" dirty="0">
                <a:solidFill>
                  <a:srgbClr val="002060"/>
                </a:solidFill>
                <a:effectLst>
                  <a:outerShdw blurRad="38100" dist="38100" dir="2700000" algn="tl">
                    <a:srgbClr val="000000">
                      <a:alpha val="43137"/>
                    </a:srgbClr>
                  </a:outerShdw>
                </a:effectLst>
              </a:rPr>
              <a:t>الفرع 03: شروط انابة المراقب المالي</a:t>
            </a:r>
            <a:endParaRPr lang="en-US" sz="2000" b="1" i="1" dirty="0">
              <a:solidFill>
                <a:srgbClr val="002060"/>
              </a:solidFill>
              <a:effectLst>
                <a:outerShdw blurRad="38100" dist="38100" dir="2700000" algn="tl">
                  <a:srgbClr val="000000">
                    <a:alpha val="43137"/>
                  </a:srgbClr>
                </a:outerShdw>
              </a:effectLst>
            </a:endParaRPr>
          </a:p>
          <a:p>
            <a:pPr algn="ctr"/>
            <a:endParaRPr lang="ar-DZ" dirty="0"/>
          </a:p>
        </p:txBody>
      </p:sp>
      <p:sp>
        <p:nvSpPr>
          <p:cNvPr id="3" name="شكل بيضاوي 2">
            <a:extLst>
              <a:ext uri="{FF2B5EF4-FFF2-40B4-BE49-F238E27FC236}">
                <a16:creationId xmlns:a16="http://schemas.microsoft.com/office/drawing/2014/main" xmlns="" id="{736E2BF7-0E30-45F3-87A5-11A2ABB78EB7}"/>
              </a:ext>
            </a:extLst>
          </p:cNvPr>
          <p:cNvSpPr/>
          <p:nvPr/>
        </p:nvSpPr>
        <p:spPr>
          <a:xfrm>
            <a:off x="2913017" y="1449978"/>
            <a:ext cx="7498080" cy="3683726"/>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t>في حال الغياب غير المتوقع للمراقب المالي او حدوث أي مانع له تمارس صلاحياته من طرف المراقب المالي المساعد الذي يعين مسبقا بصفته نائبا عنه وباقتراح من المراقب المالي وبموجب مقرر صادر عن المدير العام للميزانية لما يتعلق الامر بمصالح المراقبة المالية لدى الولاية او البلدية كما يتولى المراقب المالي المساعد النيابة بموجب مقرر صادر عن المدير العام للميزانية عندما يتعلق الامر بمصالح المراقبة المالية لدى الولاية والبلدية وذلك في حالة الشغور المؤقت لمنصب المراقب المالي وكذا حالة الغياب المتوقع للمراقب المالي باقتراح من هذا الاخير كما يمارس المراقب المالي المساعد جميع الصلاحيات المحولة للمراقب المالي طيلة فترة النيابة.</a:t>
            </a:r>
            <a:endParaRPr lang="ar-DZ" dirty="0"/>
          </a:p>
        </p:txBody>
      </p:sp>
    </p:spTree>
    <p:extLst>
      <p:ext uri="{BB962C8B-B14F-4D97-AF65-F5344CB8AC3E}">
        <p14:creationId xmlns:p14="http://schemas.microsoft.com/office/powerpoint/2010/main" xmlns="" val="523699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238981E8-D8CF-48E8-8261-6E2FF30EF543}"/>
              </a:ext>
            </a:extLst>
          </p:cNvPr>
          <p:cNvSpPr/>
          <p:nvPr/>
        </p:nvSpPr>
        <p:spPr>
          <a:xfrm>
            <a:off x="8190411" y="156755"/>
            <a:ext cx="3605349" cy="953588"/>
          </a:xfrm>
          <a:prstGeom prst="roundRect">
            <a:avLst/>
          </a:prstGeom>
          <a:solidFill>
            <a:srgbClr val="9EBFE5"/>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lnSpc>
                <a:spcPct val="250000"/>
              </a:lnSpc>
            </a:pPr>
            <a:r>
              <a:rPr lang="ar-SA" sz="2000" b="1" i="1" dirty="0">
                <a:effectLst>
                  <a:outerShdw blurRad="38100" dist="38100" dir="2700000" algn="tl">
                    <a:srgbClr val="000000">
                      <a:alpha val="43137"/>
                    </a:srgbClr>
                  </a:outerShdw>
                </a:effectLst>
              </a:rPr>
              <a:t>المطلب الثاني: مسؤولية المراقب المالي</a:t>
            </a:r>
            <a:endParaRPr lang="en-US" sz="2000" b="1" i="1" dirty="0">
              <a:effectLst>
                <a:outerShdw blurRad="38100" dist="38100" dir="2700000" algn="tl">
                  <a:srgbClr val="000000">
                    <a:alpha val="43137"/>
                  </a:srgbClr>
                </a:outerShdw>
              </a:effectLst>
            </a:endParaRPr>
          </a:p>
          <a:p>
            <a:pPr algn="ctr">
              <a:lnSpc>
                <a:spcPct val="250000"/>
              </a:lnSpc>
            </a:pPr>
            <a:endParaRPr lang="ar-DZ" dirty="0"/>
          </a:p>
        </p:txBody>
      </p:sp>
      <p:sp>
        <p:nvSpPr>
          <p:cNvPr id="3" name="شكل بيضاوي 2">
            <a:extLst>
              <a:ext uri="{FF2B5EF4-FFF2-40B4-BE49-F238E27FC236}">
                <a16:creationId xmlns:a16="http://schemas.microsoft.com/office/drawing/2014/main" xmlns="" id="{213FDE59-4C9B-4696-8C9D-8EB379728E40}"/>
              </a:ext>
            </a:extLst>
          </p:cNvPr>
          <p:cNvSpPr/>
          <p:nvPr/>
        </p:nvSpPr>
        <p:spPr>
          <a:xfrm>
            <a:off x="2050869" y="1214847"/>
            <a:ext cx="7942216" cy="4506684"/>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t>توجد ثلاث مسؤوليات للمراقب المالي هي:</a:t>
            </a:r>
            <a:endParaRPr lang="en-US" dirty="0"/>
          </a:p>
          <a:p>
            <a:r>
              <a:rPr lang="ar-SA" dirty="0"/>
              <a:t>1- </a:t>
            </a:r>
            <a:r>
              <a:rPr lang="ar-SA" u="sng" dirty="0"/>
              <a:t>المسؤولية الادارية</a:t>
            </a:r>
            <a:r>
              <a:rPr lang="ar-SA" dirty="0"/>
              <a:t>: لا تطبق هذه المسؤولية المالية والشخصية لأنه لا يعتبر عونا محاسبيا، ويكون مسؤولا اداريا امام وزير المالية وهو أقرب أكثر الى المحاسب العمومي بالنسبة لاحترام الأوامر والسلمية.</a:t>
            </a:r>
            <a:endParaRPr lang="en-US" dirty="0"/>
          </a:p>
          <a:p>
            <a:r>
              <a:rPr lang="ar-SA" dirty="0"/>
              <a:t>2- </a:t>
            </a:r>
            <a:r>
              <a:rPr lang="ar-SA" u="sng" dirty="0"/>
              <a:t>المسؤولية المحاسبية</a:t>
            </a:r>
            <a:r>
              <a:rPr lang="ar-SA" dirty="0"/>
              <a:t>: يجب على المراقب المالي ضبط حسابات الالتزام وهذا سيؤدي به الى دفع التقارير الدورية لوزير المالية لكي يتمكن من متابعة تنفيذ الميزانية.</a:t>
            </a:r>
            <a:endParaRPr lang="en-US" dirty="0"/>
          </a:p>
          <a:p>
            <a:r>
              <a:rPr lang="ar-SA" dirty="0"/>
              <a:t>3- </a:t>
            </a:r>
            <a:r>
              <a:rPr lang="ar-SA" u="sng" dirty="0"/>
              <a:t>المسؤولية الجزائية</a:t>
            </a:r>
            <a:r>
              <a:rPr lang="ar-SA" dirty="0"/>
              <a:t>: التأخير غير الشرعي في اعطاء التأشيرة او اعطاء تأشيرة خلافا للقوانين وهو ما يعرض المراقب المالي الى متابعة من المجلس الأعلى للمحاسبة.</a:t>
            </a:r>
            <a:endParaRPr lang="en-US" dirty="0"/>
          </a:p>
          <a:p>
            <a:pPr algn="ctr"/>
            <a:endParaRPr lang="ar-DZ" dirty="0"/>
          </a:p>
        </p:txBody>
      </p:sp>
    </p:spTree>
    <p:extLst>
      <p:ext uri="{BB962C8B-B14F-4D97-AF65-F5344CB8AC3E}">
        <p14:creationId xmlns:p14="http://schemas.microsoft.com/office/powerpoint/2010/main" xmlns="" val="359474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C8E9F9C8-5C04-4A84-809B-A7C3A084A022}"/>
              </a:ext>
            </a:extLst>
          </p:cNvPr>
          <p:cNvSpPr/>
          <p:nvPr/>
        </p:nvSpPr>
        <p:spPr>
          <a:xfrm>
            <a:off x="2000794" y="287382"/>
            <a:ext cx="8190411" cy="1175658"/>
          </a:xfrm>
          <a:prstGeom prst="roundRect">
            <a:avLst/>
          </a:prstGeom>
          <a:solidFill>
            <a:schemeClr val="accent2">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800" b="1" i="1" dirty="0">
                <a:effectLst>
                  <a:outerShdw blurRad="38100" dist="38100" dir="2700000" algn="tl">
                    <a:srgbClr val="000000">
                      <a:alpha val="43137"/>
                    </a:srgbClr>
                  </a:outerShdw>
                </a:effectLst>
              </a:rPr>
              <a:t>المبحث الثالث: ماهية الرقابة المالية</a:t>
            </a:r>
            <a:endParaRPr lang="ar-DZ" sz="2800" b="1" i="1" dirty="0">
              <a:effectLst>
                <a:outerShdw blurRad="38100" dist="38100" dir="2700000" algn="tl">
                  <a:srgbClr val="000000">
                    <a:alpha val="43137"/>
                  </a:srgbClr>
                </a:outerShdw>
              </a:effectLst>
            </a:endParaRPr>
          </a:p>
        </p:txBody>
      </p:sp>
      <p:sp>
        <p:nvSpPr>
          <p:cNvPr id="3" name="مستطيل: زوايا مستديرة 2">
            <a:extLst>
              <a:ext uri="{FF2B5EF4-FFF2-40B4-BE49-F238E27FC236}">
                <a16:creationId xmlns:a16="http://schemas.microsoft.com/office/drawing/2014/main" xmlns="" id="{D2666CE1-0666-4195-B976-37D11FF38BB0}"/>
              </a:ext>
            </a:extLst>
          </p:cNvPr>
          <p:cNvSpPr/>
          <p:nvPr/>
        </p:nvSpPr>
        <p:spPr>
          <a:xfrm>
            <a:off x="7981406" y="1645920"/>
            <a:ext cx="3644537" cy="1031966"/>
          </a:xfrm>
          <a:prstGeom prst="roundRect">
            <a:avLst/>
          </a:prstGeom>
          <a:solidFill>
            <a:srgbClr val="9EBFE5"/>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المطلب الأول: تعريف الرقابة المالية</a:t>
            </a:r>
            <a:endParaRPr lang="ar-DZ" sz="2000" b="1" i="1" dirty="0">
              <a:effectLst>
                <a:outerShdw blurRad="38100" dist="38100" dir="2700000" algn="tl">
                  <a:srgbClr val="000000">
                    <a:alpha val="43137"/>
                  </a:srgbClr>
                </a:outerShdw>
              </a:effectLst>
            </a:endParaRPr>
          </a:p>
        </p:txBody>
      </p:sp>
      <p:sp>
        <p:nvSpPr>
          <p:cNvPr id="4" name="شكل بيضاوي 3">
            <a:extLst>
              <a:ext uri="{FF2B5EF4-FFF2-40B4-BE49-F238E27FC236}">
                <a16:creationId xmlns:a16="http://schemas.microsoft.com/office/drawing/2014/main" xmlns="" id="{6D43559F-43C1-460B-AFC0-4D87DC240274}"/>
              </a:ext>
            </a:extLst>
          </p:cNvPr>
          <p:cNvSpPr/>
          <p:nvPr/>
        </p:nvSpPr>
        <p:spPr>
          <a:xfrm>
            <a:off x="7824651" y="2860766"/>
            <a:ext cx="4153989" cy="2534194"/>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t>الرقابة بمدلولها العام : التحقق أولا بأول من أن التنفيذ يتم وفق ما هو مقرر له في الخطة٬ و في حدود التعليمات و القواعد المقررة بغية اكتشاف نواحي الخطأ و الانحرافات و إيجاد الحلول المناسبة لها و علاجها و تلافي الوقوع في تلك الأخطاء.</a:t>
            </a:r>
            <a:endParaRPr lang="ar-DZ" dirty="0"/>
          </a:p>
        </p:txBody>
      </p:sp>
      <p:sp>
        <p:nvSpPr>
          <p:cNvPr id="5" name="شكل بيضاوي 4">
            <a:extLst>
              <a:ext uri="{FF2B5EF4-FFF2-40B4-BE49-F238E27FC236}">
                <a16:creationId xmlns:a16="http://schemas.microsoft.com/office/drawing/2014/main" xmlns="" id="{6CF1771F-9506-4985-A3DD-36A6963566AB}"/>
              </a:ext>
            </a:extLst>
          </p:cNvPr>
          <p:cNvSpPr/>
          <p:nvPr/>
        </p:nvSpPr>
        <p:spPr>
          <a:xfrm>
            <a:off x="4180114" y="2958737"/>
            <a:ext cx="3461658" cy="2338251"/>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t>الرقابة هو تحديد العمل المطلوب أداؤه من كل فرد داخلها إذ في هذا ضمان لتنفيذ الأعمال المطلوبة في المواعيد المحددة.</a:t>
            </a:r>
            <a:endParaRPr lang="ar-DZ" dirty="0"/>
          </a:p>
        </p:txBody>
      </p:sp>
      <p:sp>
        <p:nvSpPr>
          <p:cNvPr id="6" name="شكل بيضاوي 5">
            <a:extLst>
              <a:ext uri="{FF2B5EF4-FFF2-40B4-BE49-F238E27FC236}">
                <a16:creationId xmlns:a16="http://schemas.microsoft.com/office/drawing/2014/main" xmlns="" id="{8ED5C26F-CDAC-4F91-AD8C-B03B1DBE2ED8}"/>
              </a:ext>
            </a:extLst>
          </p:cNvPr>
          <p:cNvSpPr/>
          <p:nvPr/>
        </p:nvSpPr>
        <p:spPr>
          <a:xfrm>
            <a:off x="463732" y="2860764"/>
            <a:ext cx="3331029" cy="2625635"/>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t>الرقابة المالية هي مجموعة من الاجراءات والتشريعات الموضوعة من اجل التعرف على أية انحرافات او مشاكل ومعالجتها في الوقت المناسب وذلك للمحافظة على المال العام.</a:t>
            </a:r>
            <a:endParaRPr lang="ar-DZ" dirty="0"/>
          </a:p>
        </p:txBody>
      </p:sp>
    </p:spTree>
    <p:extLst>
      <p:ext uri="{BB962C8B-B14F-4D97-AF65-F5344CB8AC3E}">
        <p14:creationId xmlns:p14="http://schemas.microsoft.com/office/powerpoint/2010/main" xmlns="" val="90067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24EBB88E-6AB8-493E-AA62-3462EEAE3637}"/>
              </a:ext>
            </a:extLst>
          </p:cNvPr>
          <p:cNvSpPr/>
          <p:nvPr/>
        </p:nvSpPr>
        <p:spPr>
          <a:xfrm>
            <a:off x="7445829" y="274320"/>
            <a:ext cx="3814354" cy="966652"/>
          </a:xfrm>
          <a:prstGeom prst="roundRect">
            <a:avLst/>
          </a:prstGeom>
          <a:solidFill>
            <a:srgbClr val="9EBFE5"/>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المطلب الثاني: أنواع الرقابة</a:t>
            </a:r>
            <a:endParaRPr lang="ar-DZ" sz="2000" b="1" i="1" dirty="0">
              <a:effectLst>
                <a:outerShdw blurRad="38100" dist="38100" dir="2700000" algn="tl">
                  <a:srgbClr val="000000">
                    <a:alpha val="43137"/>
                  </a:srgbClr>
                </a:outerShdw>
              </a:effectLst>
            </a:endParaRPr>
          </a:p>
        </p:txBody>
      </p:sp>
      <p:sp>
        <p:nvSpPr>
          <p:cNvPr id="3" name="شكل بيضاوي 2">
            <a:extLst>
              <a:ext uri="{FF2B5EF4-FFF2-40B4-BE49-F238E27FC236}">
                <a16:creationId xmlns:a16="http://schemas.microsoft.com/office/drawing/2014/main" xmlns="" id="{944A48A9-3580-471F-84A7-2B13E91398AB}"/>
              </a:ext>
            </a:extLst>
          </p:cNvPr>
          <p:cNvSpPr/>
          <p:nvPr/>
        </p:nvSpPr>
        <p:spPr>
          <a:xfrm>
            <a:off x="4467498" y="1698172"/>
            <a:ext cx="3566160" cy="966651"/>
          </a:xfrm>
          <a:prstGeom prst="ellipse">
            <a:avLst/>
          </a:prstGeom>
          <a:solidFill>
            <a:schemeClr val="bg1">
              <a:lumMod val="7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b="1" dirty="0"/>
          </a:p>
          <a:p>
            <a:pPr algn="ctr"/>
            <a:r>
              <a:rPr lang="ar-SA" b="1" dirty="0"/>
              <a:t>الرقابة حسب التوقيت الزمني :</a:t>
            </a:r>
            <a:endParaRPr lang="en-US" dirty="0"/>
          </a:p>
          <a:p>
            <a:pPr algn="ctr"/>
            <a:endParaRPr lang="ar-DZ" dirty="0"/>
          </a:p>
        </p:txBody>
      </p:sp>
      <p:sp>
        <p:nvSpPr>
          <p:cNvPr id="4" name="شكل بيضاوي 3">
            <a:extLst>
              <a:ext uri="{FF2B5EF4-FFF2-40B4-BE49-F238E27FC236}">
                <a16:creationId xmlns:a16="http://schemas.microsoft.com/office/drawing/2014/main" xmlns="" id="{CD47D9B7-2543-4F75-8C11-164474505800}"/>
              </a:ext>
            </a:extLst>
          </p:cNvPr>
          <p:cNvSpPr/>
          <p:nvPr/>
        </p:nvSpPr>
        <p:spPr>
          <a:xfrm>
            <a:off x="7883435" y="3830683"/>
            <a:ext cx="4134394" cy="3027318"/>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u="sng" dirty="0"/>
              <a:t>الرقابة المالية السابقة</a:t>
            </a:r>
            <a:r>
              <a:rPr lang="ar-SA" b="1" dirty="0"/>
              <a:t>:              </a:t>
            </a:r>
            <a:r>
              <a:rPr lang="ar-SA" dirty="0"/>
              <a:t>يعد هذا النوع من الرقابة أحد عناصر التوجيه في العمل الإداري إذا ما استعمل في أطار السليم للوقاية من أخطاء التنفيذ لذلك أطلق عليه اسم الرقابة الوقائية لا يعمل على تلافي وقوع الأخطاء والانحرافات ويستهدف التحقق من مشروعية التصرف المالي قبل تنفيذه </a:t>
            </a:r>
            <a:endParaRPr lang="en-US" dirty="0"/>
          </a:p>
          <a:p>
            <a:pPr algn="ctr"/>
            <a:endParaRPr lang="ar-DZ" dirty="0"/>
          </a:p>
        </p:txBody>
      </p:sp>
      <p:sp>
        <p:nvSpPr>
          <p:cNvPr id="5" name="شكل بيضاوي 4">
            <a:extLst>
              <a:ext uri="{FF2B5EF4-FFF2-40B4-BE49-F238E27FC236}">
                <a16:creationId xmlns:a16="http://schemas.microsoft.com/office/drawing/2014/main" xmlns="" id="{6D102CA2-8513-4187-9833-5F1085673C09}"/>
              </a:ext>
            </a:extLst>
          </p:cNvPr>
          <p:cNvSpPr/>
          <p:nvPr/>
        </p:nvSpPr>
        <p:spPr>
          <a:xfrm>
            <a:off x="4268289" y="3830682"/>
            <a:ext cx="3265714" cy="3027318"/>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u="sng" dirty="0"/>
              <a:t>الرقابة المالية المرافقة </a:t>
            </a:r>
            <a:r>
              <a:rPr lang="ar-SA" b="1" dirty="0"/>
              <a:t>:</a:t>
            </a:r>
            <a:r>
              <a:rPr lang="ar-SA" dirty="0"/>
              <a:t>   إن هذا النوع من الرقابة يمتاز بالاستمرار و الشمول حيث يبدأ مع تنفيذ الأعمال و يتابع خطوات التنفيذ كما يكشف الأخطاء لحظة وقوعها فيساعد على اتخاذ ما يلزم من إجراءات تصحيحه</a:t>
            </a:r>
            <a:endParaRPr lang="en-US" dirty="0"/>
          </a:p>
          <a:p>
            <a:pPr algn="ctr"/>
            <a:endParaRPr lang="ar-DZ" dirty="0"/>
          </a:p>
        </p:txBody>
      </p:sp>
      <p:sp>
        <p:nvSpPr>
          <p:cNvPr id="6" name="شكل بيضاوي 5">
            <a:extLst>
              <a:ext uri="{FF2B5EF4-FFF2-40B4-BE49-F238E27FC236}">
                <a16:creationId xmlns:a16="http://schemas.microsoft.com/office/drawing/2014/main" xmlns="" id="{A6AB28A1-39F2-484D-A09B-EB92CFB5577D}"/>
              </a:ext>
            </a:extLst>
          </p:cNvPr>
          <p:cNvSpPr/>
          <p:nvPr/>
        </p:nvSpPr>
        <p:spPr>
          <a:xfrm>
            <a:off x="476796" y="3830682"/>
            <a:ext cx="3265714" cy="2834640"/>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u="sng" dirty="0"/>
              <a:t>الرقابة المالية اللاحقة </a:t>
            </a:r>
            <a:r>
              <a:rPr lang="ar-SA" b="1" dirty="0"/>
              <a:t>:</a:t>
            </a:r>
            <a:r>
              <a:rPr lang="ar-SA" dirty="0"/>
              <a:t>     و هي عملية مراجعة و فحص كافة النشاطات الاقتصادية التي قامت بها المنشأة و ذلك بعد أن تكون كافة العمليات المالية الخاضعة للرقابة قد انتهت</a:t>
            </a:r>
            <a:endParaRPr lang="en-US" dirty="0"/>
          </a:p>
          <a:p>
            <a:pPr algn="ctr"/>
            <a:endParaRPr lang="ar-DZ" dirty="0"/>
          </a:p>
        </p:txBody>
      </p:sp>
      <p:cxnSp>
        <p:nvCxnSpPr>
          <p:cNvPr id="10" name="رابط كسهم مستقيم 9">
            <a:extLst>
              <a:ext uri="{FF2B5EF4-FFF2-40B4-BE49-F238E27FC236}">
                <a16:creationId xmlns:a16="http://schemas.microsoft.com/office/drawing/2014/main" xmlns="" id="{EFAAEA09-270D-42FD-A63E-6859C974408E}"/>
              </a:ext>
            </a:extLst>
          </p:cNvPr>
          <p:cNvCxnSpPr>
            <a:cxnSpLocks/>
            <a:stCxn id="3" idx="4"/>
            <a:endCxn id="5" idx="0"/>
          </p:cNvCxnSpPr>
          <p:nvPr/>
        </p:nvCxnSpPr>
        <p:spPr>
          <a:xfrm flipH="1">
            <a:off x="5901146" y="2664823"/>
            <a:ext cx="349432" cy="116585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 name="رابط كسهم مستقيم 12">
            <a:extLst>
              <a:ext uri="{FF2B5EF4-FFF2-40B4-BE49-F238E27FC236}">
                <a16:creationId xmlns:a16="http://schemas.microsoft.com/office/drawing/2014/main" xmlns="" id="{9ACB720D-B65E-4559-8522-5304854848BF}"/>
              </a:ext>
            </a:extLst>
          </p:cNvPr>
          <p:cNvCxnSpPr>
            <a:stCxn id="3" idx="4"/>
            <a:endCxn id="6" idx="0"/>
          </p:cNvCxnSpPr>
          <p:nvPr/>
        </p:nvCxnSpPr>
        <p:spPr>
          <a:xfrm flipH="1">
            <a:off x="2109653" y="2664823"/>
            <a:ext cx="4140925" cy="11658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a:extLst>
              <a:ext uri="{FF2B5EF4-FFF2-40B4-BE49-F238E27FC236}">
                <a16:creationId xmlns:a16="http://schemas.microsoft.com/office/drawing/2014/main" xmlns="" id="{3D43C8CD-D984-4DB8-81A6-ECD6D0BD1821}"/>
              </a:ext>
            </a:extLst>
          </p:cNvPr>
          <p:cNvCxnSpPr>
            <a:cxnSpLocks/>
            <a:stCxn id="3" idx="4"/>
            <a:endCxn id="4" idx="0"/>
          </p:cNvCxnSpPr>
          <p:nvPr/>
        </p:nvCxnSpPr>
        <p:spPr>
          <a:xfrm>
            <a:off x="6250578" y="2664823"/>
            <a:ext cx="3700054" cy="11658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60330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a:extLst>
              <a:ext uri="{FF2B5EF4-FFF2-40B4-BE49-F238E27FC236}">
                <a16:creationId xmlns:a16="http://schemas.microsoft.com/office/drawing/2014/main" xmlns="" id="{ED90B530-9F8A-4AC7-AB22-EFC112C642A8}"/>
              </a:ext>
            </a:extLst>
          </p:cNvPr>
          <p:cNvSpPr/>
          <p:nvPr/>
        </p:nvSpPr>
        <p:spPr>
          <a:xfrm>
            <a:off x="4180115" y="457200"/>
            <a:ext cx="4127863" cy="888274"/>
          </a:xfrm>
          <a:prstGeom prst="ellipse">
            <a:avLst/>
          </a:prstGeom>
          <a:solidFill>
            <a:schemeClr val="bg1">
              <a:lumMod val="7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b="1" dirty="0"/>
          </a:p>
          <a:p>
            <a:pPr algn="ctr"/>
            <a:r>
              <a:rPr lang="ar-SA" b="1" dirty="0"/>
              <a:t>الرقابة المالية من حيث موضوعها :</a:t>
            </a:r>
            <a:endParaRPr lang="en-US" dirty="0"/>
          </a:p>
          <a:p>
            <a:pPr algn="ctr"/>
            <a:endParaRPr lang="ar-DZ" dirty="0"/>
          </a:p>
        </p:txBody>
      </p:sp>
      <p:sp>
        <p:nvSpPr>
          <p:cNvPr id="3" name="شكل بيضاوي 2">
            <a:extLst>
              <a:ext uri="{FF2B5EF4-FFF2-40B4-BE49-F238E27FC236}">
                <a16:creationId xmlns:a16="http://schemas.microsoft.com/office/drawing/2014/main" xmlns="" id="{B00AA204-9EA4-4356-A1AA-E2BD7D56C764}"/>
              </a:ext>
            </a:extLst>
          </p:cNvPr>
          <p:cNvSpPr/>
          <p:nvPr/>
        </p:nvSpPr>
        <p:spPr>
          <a:xfrm>
            <a:off x="8307978" y="2442754"/>
            <a:ext cx="3513908" cy="3409405"/>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u="sng" dirty="0"/>
              <a:t>الرقابة المحاسبية</a:t>
            </a:r>
            <a:r>
              <a:rPr lang="ar-SA" b="1" dirty="0"/>
              <a:t>:</a:t>
            </a:r>
            <a:r>
              <a:rPr lang="fr-FR" dirty="0"/>
              <a:t> </a:t>
            </a:r>
            <a:r>
              <a:rPr lang="ar-SA" dirty="0"/>
              <a:t>            إن هذا النوع من الرقابة يقوم على مراجعة جميع السجلات المحاسبية و الميزانية الختامية كما يقوم بمراجعة جميع العمليات المالية و تفاصيلها للتأكد من صحة هذه الإجراءات التي اتبعت و توفر المستندات و اكتمالها و إن الصرف تم وفق الخطة المقررة</a:t>
            </a:r>
            <a:r>
              <a:rPr lang="fr-FR" dirty="0"/>
              <a:t>.</a:t>
            </a:r>
            <a:endParaRPr lang="en-US" dirty="0"/>
          </a:p>
          <a:p>
            <a:pPr algn="ctr"/>
            <a:endParaRPr lang="ar-DZ" dirty="0"/>
          </a:p>
        </p:txBody>
      </p:sp>
      <p:sp>
        <p:nvSpPr>
          <p:cNvPr id="4" name="شكل بيضاوي 3">
            <a:extLst>
              <a:ext uri="{FF2B5EF4-FFF2-40B4-BE49-F238E27FC236}">
                <a16:creationId xmlns:a16="http://schemas.microsoft.com/office/drawing/2014/main" xmlns="" id="{8A59AAA7-C861-4236-BE66-BE783711FBC0}"/>
              </a:ext>
            </a:extLst>
          </p:cNvPr>
          <p:cNvSpPr/>
          <p:nvPr/>
        </p:nvSpPr>
        <p:spPr>
          <a:xfrm>
            <a:off x="4482737" y="2442754"/>
            <a:ext cx="3226526" cy="3409405"/>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b="1" dirty="0"/>
              <a:t>     </a:t>
            </a:r>
            <a:r>
              <a:rPr lang="ar-SA" b="1" u="sng" dirty="0"/>
              <a:t>الرقابة الاقتصادية</a:t>
            </a:r>
            <a:r>
              <a:rPr lang="ar-SA" b="1" dirty="0"/>
              <a:t>:</a:t>
            </a:r>
            <a:r>
              <a:rPr lang="ar-SA" dirty="0"/>
              <a:t>    تتضمن رقابة الكفاءة و رقابة الفعالية معا حيث تعني الأولى تحقيق أكبر قدر ممكن من النتائج بأقل قدر ممكن من الجهود و التكاليف و الثانية تعني الرقابة على مدى تحقيق النتائج المرجوة</a:t>
            </a:r>
            <a:r>
              <a:rPr lang="fr-FR" dirty="0"/>
              <a:t>.</a:t>
            </a:r>
            <a:endParaRPr lang="en-US" dirty="0"/>
          </a:p>
          <a:p>
            <a:pPr algn="ctr"/>
            <a:endParaRPr lang="ar-DZ" dirty="0"/>
          </a:p>
        </p:txBody>
      </p:sp>
      <p:sp>
        <p:nvSpPr>
          <p:cNvPr id="5" name="شكل بيضاوي 4">
            <a:extLst>
              <a:ext uri="{FF2B5EF4-FFF2-40B4-BE49-F238E27FC236}">
                <a16:creationId xmlns:a16="http://schemas.microsoft.com/office/drawing/2014/main" xmlns="" id="{5BDA0EB3-04FE-46EE-B5E1-0EF0EF1F3781}"/>
              </a:ext>
            </a:extLst>
          </p:cNvPr>
          <p:cNvSpPr/>
          <p:nvPr/>
        </p:nvSpPr>
        <p:spPr>
          <a:xfrm>
            <a:off x="914399" y="2442754"/>
            <a:ext cx="2677886" cy="3030583"/>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b="1" u="sng" dirty="0"/>
              <a:t>الرقابة على البرامج:</a:t>
            </a:r>
            <a:r>
              <a:rPr lang="fr-FR" b="1" u="sng" dirty="0"/>
              <a:t>  </a:t>
            </a:r>
            <a:r>
              <a:rPr lang="ar-SA" dirty="0"/>
              <a:t>يهتم هذا النوع من الرقابة بمدى تحقيق الخطط و البرامج للأهداف المحددة</a:t>
            </a:r>
            <a:r>
              <a:rPr lang="fr-FR" dirty="0"/>
              <a:t>. </a:t>
            </a:r>
            <a:endParaRPr lang="en-US" dirty="0"/>
          </a:p>
          <a:p>
            <a:pPr algn="ctr"/>
            <a:endParaRPr lang="ar-DZ" dirty="0"/>
          </a:p>
        </p:txBody>
      </p:sp>
      <p:cxnSp>
        <p:nvCxnSpPr>
          <p:cNvPr id="7" name="رابط كسهم مستقيم 6">
            <a:extLst>
              <a:ext uri="{FF2B5EF4-FFF2-40B4-BE49-F238E27FC236}">
                <a16:creationId xmlns:a16="http://schemas.microsoft.com/office/drawing/2014/main" xmlns="" id="{1D8FA925-72C3-4AED-8D54-25CC000E4B11}"/>
              </a:ext>
            </a:extLst>
          </p:cNvPr>
          <p:cNvCxnSpPr>
            <a:stCxn id="2" idx="4"/>
            <a:endCxn id="3" idx="0"/>
          </p:cNvCxnSpPr>
          <p:nvPr/>
        </p:nvCxnSpPr>
        <p:spPr>
          <a:xfrm>
            <a:off x="6244047" y="1345474"/>
            <a:ext cx="3820885" cy="10972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رابط كسهم مستقيم 8">
            <a:extLst>
              <a:ext uri="{FF2B5EF4-FFF2-40B4-BE49-F238E27FC236}">
                <a16:creationId xmlns:a16="http://schemas.microsoft.com/office/drawing/2014/main" xmlns="" id="{81A35C41-7E87-44CE-8B46-106028D33DE8}"/>
              </a:ext>
            </a:extLst>
          </p:cNvPr>
          <p:cNvCxnSpPr>
            <a:stCxn id="2" idx="4"/>
            <a:endCxn id="4" idx="0"/>
          </p:cNvCxnSpPr>
          <p:nvPr/>
        </p:nvCxnSpPr>
        <p:spPr>
          <a:xfrm flipH="1">
            <a:off x="6096000" y="1345474"/>
            <a:ext cx="148047" cy="10972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رابط كسهم مستقيم 10">
            <a:extLst>
              <a:ext uri="{FF2B5EF4-FFF2-40B4-BE49-F238E27FC236}">
                <a16:creationId xmlns:a16="http://schemas.microsoft.com/office/drawing/2014/main" xmlns="" id="{B544DE68-A12D-40E2-94E6-2EFAD57C0151}"/>
              </a:ext>
            </a:extLst>
          </p:cNvPr>
          <p:cNvCxnSpPr>
            <a:stCxn id="2" idx="4"/>
            <a:endCxn id="5" idx="0"/>
          </p:cNvCxnSpPr>
          <p:nvPr/>
        </p:nvCxnSpPr>
        <p:spPr>
          <a:xfrm flipH="1">
            <a:off x="2253342" y="1345474"/>
            <a:ext cx="3990705" cy="10972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177118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a:extLst>
              <a:ext uri="{FF2B5EF4-FFF2-40B4-BE49-F238E27FC236}">
                <a16:creationId xmlns:a16="http://schemas.microsoft.com/office/drawing/2014/main" xmlns="" id="{C43CD754-A718-45DE-ABE5-56A6F341EFDA}"/>
              </a:ext>
            </a:extLst>
          </p:cNvPr>
          <p:cNvSpPr/>
          <p:nvPr/>
        </p:nvSpPr>
        <p:spPr>
          <a:xfrm>
            <a:off x="4010297" y="195943"/>
            <a:ext cx="4650377" cy="1058091"/>
          </a:xfrm>
          <a:prstGeom prst="ellipse">
            <a:avLst/>
          </a:prstGeom>
          <a:solidFill>
            <a:schemeClr val="bg1">
              <a:lumMod val="7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b="1" dirty="0"/>
          </a:p>
          <a:p>
            <a:pPr algn="ctr"/>
            <a:r>
              <a:rPr lang="ar-SA" b="1" dirty="0"/>
              <a:t>الرقابة حسب الجهة التي تمارس الرقابة:</a:t>
            </a:r>
            <a:endParaRPr lang="en-US" dirty="0"/>
          </a:p>
          <a:p>
            <a:pPr algn="ctr"/>
            <a:endParaRPr lang="ar-DZ" dirty="0"/>
          </a:p>
        </p:txBody>
      </p:sp>
      <p:sp>
        <p:nvSpPr>
          <p:cNvPr id="3" name="شكل بيضاوي 2">
            <a:extLst>
              <a:ext uri="{FF2B5EF4-FFF2-40B4-BE49-F238E27FC236}">
                <a16:creationId xmlns:a16="http://schemas.microsoft.com/office/drawing/2014/main" xmlns="" id="{CA7FA474-C117-4177-AF5D-FCC53B1F8313}"/>
              </a:ext>
            </a:extLst>
          </p:cNvPr>
          <p:cNvSpPr/>
          <p:nvPr/>
        </p:nvSpPr>
        <p:spPr>
          <a:xfrm>
            <a:off x="8660674" y="2338251"/>
            <a:ext cx="3056709" cy="3775166"/>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     </a:t>
            </a:r>
            <a:r>
              <a:rPr lang="ar-SA" b="1" u="sng" dirty="0"/>
              <a:t>الرقابة الداخلية </a:t>
            </a:r>
            <a:r>
              <a:rPr lang="ar-SA" b="1" dirty="0"/>
              <a:t>: </a:t>
            </a:r>
          </a:p>
          <a:p>
            <a:r>
              <a:rPr lang="ar-SA" dirty="0"/>
              <a:t>يمارسها  أفراد مختصون يعملون في نفس الشركة و من الأسباب التي تزيد من قيمة أعمال المراقبين الداخليين أنهم يكونوا معايشي لظروف العمل و أكثر إلماما بها و بالتالي فهم أقدر على فهم الحسابات المالية المشتركة</a:t>
            </a:r>
            <a:r>
              <a:rPr lang="fr-FR" dirty="0"/>
              <a:t>. </a:t>
            </a:r>
            <a:endParaRPr lang="en-US" dirty="0"/>
          </a:p>
          <a:p>
            <a:pPr algn="ctr"/>
            <a:endParaRPr lang="ar-DZ" dirty="0"/>
          </a:p>
        </p:txBody>
      </p:sp>
      <p:sp>
        <p:nvSpPr>
          <p:cNvPr id="4" name="شكل بيضاوي 3">
            <a:extLst>
              <a:ext uri="{FF2B5EF4-FFF2-40B4-BE49-F238E27FC236}">
                <a16:creationId xmlns:a16="http://schemas.microsoft.com/office/drawing/2014/main" xmlns="" id="{467FFE6D-DA1A-4CC7-AF5E-AC406DEDD490}"/>
              </a:ext>
            </a:extLst>
          </p:cNvPr>
          <p:cNvSpPr/>
          <p:nvPr/>
        </p:nvSpPr>
        <p:spPr>
          <a:xfrm>
            <a:off x="4811488" y="2338251"/>
            <a:ext cx="3056709" cy="4010297"/>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       </a:t>
            </a:r>
            <a:r>
              <a:rPr lang="ar-SA" b="1" u="sng" dirty="0"/>
              <a:t>الرقابة الذاتية</a:t>
            </a:r>
            <a:r>
              <a:rPr lang="fr-FR" b="1" dirty="0"/>
              <a:t>: </a:t>
            </a:r>
            <a:r>
              <a:rPr lang="ar-SA" b="1" dirty="0"/>
              <a:t> </a:t>
            </a:r>
            <a:r>
              <a:rPr lang="ar-SA" dirty="0"/>
              <a:t>      تمارس هذه الرقابة داخل الجهة المنفذة للأعمال باعتبارها المسؤولة عن تنفيذ و ذلك بغرض التأكد من أن العمل يسير وفق ما هو مطلوب و الكشف عن أسباب الفشل و ذلك باعتبارها الجهة المسؤولة عن عملها</a:t>
            </a:r>
            <a:endParaRPr lang="en-US" dirty="0"/>
          </a:p>
          <a:p>
            <a:pPr algn="ctr"/>
            <a:endParaRPr lang="ar-DZ" dirty="0"/>
          </a:p>
        </p:txBody>
      </p:sp>
      <p:sp>
        <p:nvSpPr>
          <p:cNvPr id="5" name="شكل بيضاوي 4">
            <a:extLst>
              <a:ext uri="{FF2B5EF4-FFF2-40B4-BE49-F238E27FC236}">
                <a16:creationId xmlns:a16="http://schemas.microsoft.com/office/drawing/2014/main" xmlns="" id="{93C429D0-1BC4-4F77-A356-7434C5436841}"/>
              </a:ext>
            </a:extLst>
          </p:cNvPr>
          <p:cNvSpPr/>
          <p:nvPr/>
        </p:nvSpPr>
        <p:spPr>
          <a:xfrm>
            <a:off x="378822" y="2338251"/>
            <a:ext cx="3944983" cy="3683726"/>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          </a:t>
            </a:r>
            <a:r>
              <a:rPr lang="ar-SA" b="1" u="sng" dirty="0"/>
              <a:t>الرقابة الخارجية</a:t>
            </a:r>
            <a:r>
              <a:rPr lang="fr-FR" b="1" dirty="0"/>
              <a:t>: </a:t>
            </a:r>
            <a:r>
              <a:rPr lang="ar-SA" dirty="0"/>
              <a:t>                يتولى عملية الرقابة الخارجية خبراء مختصون من خارج المنظمة و عادة ما يكونون ممثلين لمكاتب مستقلة و متخصصة و الهدف الأساسي للمراقبين الخارجيين هو التقييم الدقيق لمدى ملائمة أدوات الرقابة المالية المستخدمة لتقييم الأداء المالي للشركة و إلى كشف الانحرافات</a:t>
            </a:r>
            <a:endParaRPr lang="en-US" dirty="0"/>
          </a:p>
          <a:p>
            <a:pPr algn="ctr"/>
            <a:endParaRPr lang="ar-DZ" dirty="0"/>
          </a:p>
        </p:txBody>
      </p:sp>
      <p:cxnSp>
        <p:nvCxnSpPr>
          <p:cNvPr id="7" name="رابط كسهم مستقيم 6">
            <a:extLst>
              <a:ext uri="{FF2B5EF4-FFF2-40B4-BE49-F238E27FC236}">
                <a16:creationId xmlns:a16="http://schemas.microsoft.com/office/drawing/2014/main" xmlns="" id="{D616F5F5-C622-4776-9050-B408CE274B24}"/>
              </a:ext>
            </a:extLst>
          </p:cNvPr>
          <p:cNvCxnSpPr>
            <a:stCxn id="2" idx="4"/>
            <a:endCxn id="3" idx="0"/>
          </p:cNvCxnSpPr>
          <p:nvPr/>
        </p:nvCxnSpPr>
        <p:spPr>
          <a:xfrm>
            <a:off x="6335486" y="1254034"/>
            <a:ext cx="3853543" cy="108421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رابط كسهم مستقيم 8">
            <a:extLst>
              <a:ext uri="{FF2B5EF4-FFF2-40B4-BE49-F238E27FC236}">
                <a16:creationId xmlns:a16="http://schemas.microsoft.com/office/drawing/2014/main" xmlns="" id="{FBB8C7C8-D18B-4069-A68E-EE694A148542}"/>
              </a:ext>
            </a:extLst>
          </p:cNvPr>
          <p:cNvCxnSpPr>
            <a:stCxn id="2" idx="4"/>
            <a:endCxn id="4" idx="0"/>
          </p:cNvCxnSpPr>
          <p:nvPr/>
        </p:nvCxnSpPr>
        <p:spPr>
          <a:xfrm>
            <a:off x="6335486" y="1254034"/>
            <a:ext cx="4357" cy="108421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رابط كسهم مستقيم 10">
            <a:extLst>
              <a:ext uri="{FF2B5EF4-FFF2-40B4-BE49-F238E27FC236}">
                <a16:creationId xmlns:a16="http://schemas.microsoft.com/office/drawing/2014/main" xmlns="" id="{E1D8937A-160A-469E-8E93-4FF9D3239BAA}"/>
              </a:ext>
            </a:extLst>
          </p:cNvPr>
          <p:cNvCxnSpPr>
            <a:stCxn id="2" idx="4"/>
            <a:endCxn id="5" idx="0"/>
          </p:cNvCxnSpPr>
          <p:nvPr/>
        </p:nvCxnSpPr>
        <p:spPr>
          <a:xfrm flipH="1">
            <a:off x="2351314" y="1254034"/>
            <a:ext cx="3984172" cy="108421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650976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606CBC3B-A4D3-41AA-B37B-7BB90A2F0B19}"/>
              </a:ext>
            </a:extLst>
          </p:cNvPr>
          <p:cNvSpPr/>
          <p:nvPr/>
        </p:nvSpPr>
        <p:spPr>
          <a:xfrm>
            <a:off x="7628709" y="300446"/>
            <a:ext cx="3749040" cy="992777"/>
          </a:xfrm>
          <a:prstGeom prst="roundRect">
            <a:avLst/>
          </a:prstGeom>
          <a:solidFill>
            <a:srgbClr val="9EBFE5"/>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المطلب الثالث: أهداف الرقابة المالية</a:t>
            </a:r>
            <a:endParaRPr lang="ar-DZ" sz="2000" b="1" i="1" dirty="0">
              <a:effectLst>
                <a:outerShdw blurRad="38100" dist="38100" dir="2700000" algn="tl">
                  <a:srgbClr val="000000">
                    <a:alpha val="43137"/>
                  </a:srgbClr>
                </a:outerShdw>
              </a:effectLst>
            </a:endParaRPr>
          </a:p>
        </p:txBody>
      </p:sp>
      <p:sp>
        <p:nvSpPr>
          <p:cNvPr id="3" name="شكل بيضاوي 2">
            <a:extLst>
              <a:ext uri="{FF2B5EF4-FFF2-40B4-BE49-F238E27FC236}">
                <a16:creationId xmlns:a16="http://schemas.microsoft.com/office/drawing/2014/main" xmlns="" id="{A83EBDCA-F699-4807-AA35-80EB3A0B1AC3}"/>
              </a:ext>
            </a:extLst>
          </p:cNvPr>
          <p:cNvSpPr/>
          <p:nvPr/>
        </p:nvSpPr>
        <p:spPr>
          <a:xfrm>
            <a:off x="7341326" y="1789612"/>
            <a:ext cx="3944982" cy="3762102"/>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b="1" dirty="0"/>
              <a:t>     </a:t>
            </a:r>
            <a:r>
              <a:rPr lang="ar-SA" b="1" u="sng" dirty="0"/>
              <a:t>أهدف التقليدية :</a:t>
            </a:r>
            <a:endParaRPr lang="en-US" b="1" dirty="0"/>
          </a:p>
          <a:p>
            <a:r>
              <a:rPr lang="ar-SA" dirty="0"/>
              <a:t>التأكد من سلامة العمليات المحاسبية التي خصصت من أجلها الأموال العامة </a:t>
            </a:r>
            <a:r>
              <a:rPr lang="fr-FR" dirty="0"/>
              <a:t>  </a:t>
            </a:r>
            <a:r>
              <a:rPr lang="ar-SA" dirty="0"/>
              <a:t>مع  عدم تجاوز الوحدات النقدية في الإنفاق و حدود الاعتمادات المقررة  والقيام بعملية التفتيش المالي و التي يقوم بها جهاز إداري تابع لوزارة المالية .</a:t>
            </a:r>
            <a:endParaRPr lang="en-US" dirty="0"/>
          </a:p>
          <a:p>
            <a:r>
              <a:rPr lang="ar-SA" dirty="0"/>
              <a:t> </a:t>
            </a:r>
            <a:endParaRPr lang="en-US" dirty="0"/>
          </a:p>
          <a:p>
            <a:pPr algn="ctr"/>
            <a:endParaRPr lang="ar-DZ" dirty="0"/>
          </a:p>
        </p:txBody>
      </p:sp>
      <p:sp>
        <p:nvSpPr>
          <p:cNvPr id="4" name="شكل بيضاوي 3">
            <a:extLst>
              <a:ext uri="{FF2B5EF4-FFF2-40B4-BE49-F238E27FC236}">
                <a16:creationId xmlns:a16="http://schemas.microsoft.com/office/drawing/2014/main" xmlns="" id="{85CCD58A-71F9-4E13-B0FA-1FFEADAAC9CB}"/>
              </a:ext>
            </a:extLst>
          </p:cNvPr>
          <p:cNvSpPr/>
          <p:nvPr/>
        </p:nvSpPr>
        <p:spPr>
          <a:xfrm>
            <a:off x="1580606" y="1789613"/>
            <a:ext cx="4114800" cy="3762102"/>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b="1" dirty="0"/>
              <a:t>        </a:t>
            </a:r>
            <a:r>
              <a:rPr lang="ar-SA" b="1" u="sng" dirty="0"/>
              <a:t>الأهداف الحديثة:</a:t>
            </a:r>
            <a:endParaRPr lang="en-US" b="1" dirty="0"/>
          </a:p>
          <a:p>
            <a:r>
              <a:rPr lang="ar-SA" dirty="0"/>
              <a:t>التأكد من كفاية المعلومات و الأنظمة و الإجراءات المستخدمة</a:t>
            </a:r>
            <a:endParaRPr lang="en-US" dirty="0"/>
          </a:p>
          <a:p>
            <a:r>
              <a:rPr lang="fr-FR" dirty="0"/>
              <a:t>.  </a:t>
            </a:r>
            <a:r>
              <a:rPr lang="ar-SA" dirty="0"/>
              <a:t>مدى الالتزام الإدارة في تنفيذها للميزانية وفقا للسياسة المعتمدة</a:t>
            </a:r>
            <a:r>
              <a:rPr lang="fr-FR" dirty="0"/>
              <a:t>.</a:t>
            </a:r>
            <a:endParaRPr lang="en-US" dirty="0"/>
          </a:p>
          <a:p>
            <a:r>
              <a:rPr lang="fr-FR" dirty="0"/>
              <a:t>  </a:t>
            </a:r>
            <a:r>
              <a:rPr lang="ar-SA" dirty="0"/>
              <a:t>بيان آثار التنفيذ على مستوى النشاط الاقتصادي و اتجاهاته</a:t>
            </a:r>
            <a:r>
              <a:rPr lang="fr-FR" dirty="0"/>
              <a:t>.</a:t>
            </a:r>
            <a:endParaRPr lang="en-US" dirty="0"/>
          </a:p>
          <a:p>
            <a:r>
              <a:rPr lang="fr-FR" dirty="0"/>
              <a:t>  </a:t>
            </a:r>
            <a:r>
              <a:rPr lang="ar-SA" dirty="0"/>
              <a:t>الربط بين التنفيذ و ما يتخلله من إنفاق و النتائج المترتبة عن هذا التنفيذ</a:t>
            </a:r>
            <a:endParaRPr lang="en-US" dirty="0"/>
          </a:p>
          <a:p>
            <a:r>
              <a:rPr lang="ar-SA" dirty="0"/>
              <a:t> </a:t>
            </a:r>
            <a:endParaRPr lang="en-US" dirty="0"/>
          </a:p>
          <a:p>
            <a:pPr algn="ctr"/>
            <a:endParaRPr lang="ar-DZ" dirty="0"/>
          </a:p>
        </p:txBody>
      </p:sp>
    </p:spTree>
    <p:extLst>
      <p:ext uri="{BB962C8B-B14F-4D97-AF65-F5344CB8AC3E}">
        <p14:creationId xmlns:p14="http://schemas.microsoft.com/office/powerpoint/2010/main" xmlns="" val="3315447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6E5049C7-E61D-4017-9523-A425352E0B9B}"/>
              </a:ext>
            </a:extLst>
          </p:cNvPr>
          <p:cNvSpPr/>
          <p:nvPr/>
        </p:nvSpPr>
        <p:spPr>
          <a:xfrm>
            <a:off x="8556171" y="561703"/>
            <a:ext cx="2351315" cy="862148"/>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4000" b="1" i="1" u="sng" dirty="0">
                <a:solidFill>
                  <a:srgbClr val="00B0F0"/>
                </a:solidFill>
                <a:effectLst>
                  <a:outerShdw blurRad="38100" dist="38100" dir="2700000" algn="tl">
                    <a:srgbClr val="000000">
                      <a:alpha val="43137"/>
                    </a:srgbClr>
                  </a:outerShdw>
                </a:effectLst>
              </a:rPr>
              <a:t>الخاتمة</a:t>
            </a:r>
            <a:r>
              <a:rPr lang="ar-SA" sz="4000" b="1" i="1" dirty="0">
                <a:solidFill>
                  <a:srgbClr val="00B0F0"/>
                </a:solidFill>
                <a:effectLst>
                  <a:outerShdw blurRad="38100" dist="38100" dir="2700000" algn="tl">
                    <a:srgbClr val="000000">
                      <a:alpha val="43137"/>
                    </a:srgbClr>
                  </a:outerShdw>
                </a:effectLst>
              </a:rPr>
              <a:t>:</a:t>
            </a:r>
            <a:endParaRPr lang="ar-DZ" sz="4000" b="1" i="1" dirty="0">
              <a:solidFill>
                <a:srgbClr val="00B0F0"/>
              </a:solidFill>
              <a:effectLst>
                <a:outerShdw blurRad="38100" dist="38100" dir="2700000" algn="tl">
                  <a:srgbClr val="000000">
                    <a:alpha val="43137"/>
                  </a:srgbClr>
                </a:outerShdw>
              </a:effectLst>
            </a:endParaRPr>
          </a:p>
        </p:txBody>
      </p:sp>
      <p:sp>
        <p:nvSpPr>
          <p:cNvPr id="3" name="مستطيل: زوايا مستديرة 2">
            <a:extLst>
              <a:ext uri="{FF2B5EF4-FFF2-40B4-BE49-F238E27FC236}">
                <a16:creationId xmlns:a16="http://schemas.microsoft.com/office/drawing/2014/main" xmlns="" id="{79D8E3DF-BA81-4256-9083-A2B7E8EB8B2F}"/>
              </a:ext>
            </a:extLst>
          </p:cNvPr>
          <p:cNvSpPr/>
          <p:nvPr/>
        </p:nvSpPr>
        <p:spPr>
          <a:xfrm>
            <a:off x="1737360" y="1828800"/>
            <a:ext cx="9078686" cy="3200400"/>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r>
              <a:rPr lang="ar-DZ" sz="2400" b="1" dirty="0"/>
              <a:t>إ</a:t>
            </a:r>
            <a:r>
              <a:rPr lang="ar-SA" sz="2400" b="1" dirty="0"/>
              <a:t>ن</a:t>
            </a:r>
            <a:r>
              <a:rPr lang="ar-DZ" sz="2400" b="1" dirty="0"/>
              <a:t> الم</a:t>
            </a:r>
            <a:r>
              <a:rPr lang="ar-SA" sz="2400" b="1" dirty="0"/>
              <a:t>راقب</a:t>
            </a:r>
            <a:r>
              <a:rPr lang="ar-DZ" sz="2400" b="1" dirty="0"/>
              <a:t> المالي أثناء تأدية م</a:t>
            </a:r>
            <a:r>
              <a:rPr lang="ar-SA" sz="2400" b="1" dirty="0"/>
              <a:t>هامه</a:t>
            </a:r>
            <a:r>
              <a:rPr lang="ar-DZ" sz="2400" b="1" dirty="0"/>
              <a:t> </a:t>
            </a:r>
            <a:r>
              <a:rPr lang="ar-SA" sz="2400" b="1" dirty="0"/>
              <a:t>يواجه </a:t>
            </a:r>
            <a:r>
              <a:rPr lang="ar-DZ" sz="2400" b="1" dirty="0"/>
              <a:t>صعوبات كثير م</a:t>
            </a:r>
            <a:r>
              <a:rPr lang="ar-SA" sz="2400" b="1" dirty="0"/>
              <a:t>ن</a:t>
            </a:r>
            <a:r>
              <a:rPr lang="ar-DZ" sz="2400" b="1" dirty="0"/>
              <a:t> </a:t>
            </a:r>
            <a:r>
              <a:rPr lang="ar-SA" sz="2400" b="1" dirty="0"/>
              <a:t>خلال </a:t>
            </a:r>
            <a:r>
              <a:rPr lang="ar-DZ" sz="2400" b="1" dirty="0"/>
              <a:t>تعدد و تنوع</a:t>
            </a:r>
          </a:p>
          <a:p>
            <a:r>
              <a:rPr lang="ar-SA" sz="2400" b="1" dirty="0"/>
              <a:t>عمليات الانفاق وذلك </a:t>
            </a:r>
            <a:r>
              <a:rPr lang="ar-DZ" sz="2400" b="1" dirty="0"/>
              <a:t>أثناء </a:t>
            </a:r>
            <a:r>
              <a:rPr lang="ar-SA" sz="2400" b="1" dirty="0"/>
              <a:t>ال</a:t>
            </a:r>
            <a:r>
              <a:rPr lang="ar-DZ" sz="2400" b="1" dirty="0"/>
              <a:t>عم</a:t>
            </a:r>
            <a:r>
              <a:rPr lang="ar-SA" sz="2400" b="1" dirty="0"/>
              <a:t>ل</a:t>
            </a:r>
            <a:r>
              <a:rPr lang="ar-DZ" sz="2400" b="1" dirty="0"/>
              <a:t>ي</a:t>
            </a:r>
            <a:r>
              <a:rPr lang="ar-SA" sz="2400" b="1" dirty="0"/>
              <a:t>ة</a:t>
            </a:r>
            <a:r>
              <a:rPr lang="ar-DZ" sz="2400" b="1" dirty="0"/>
              <a:t> </a:t>
            </a:r>
            <a:r>
              <a:rPr lang="ar-SA" sz="2400" b="1" dirty="0"/>
              <a:t>لمرا</a:t>
            </a:r>
            <a:r>
              <a:rPr lang="ar-DZ" sz="2400" b="1" dirty="0"/>
              <a:t>قبة مشروع </a:t>
            </a:r>
            <a:r>
              <a:rPr lang="ar-SA" sz="2400" b="1" dirty="0"/>
              <a:t>التزام </a:t>
            </a:r>
            <a:r>
              <a:rPr lang="ar-DZ" sz="2400" b="1" dirty="0"/>
              <a:t>النفقة </a:t>
            </a:r>
            <a:r>
              <a:rPr lang="ar-SA" sz="2400" b="1" dirty="0"/>
              <a:t>من خلال </a:t>
            </a:r>
            <a:r>
              <a:rPr lang="ar-DZ" sz="2400" b="1" dirty="0"/>
              <a:t>إما التأشير ع</a:t>
            </a:r>
            <a:r>
              <a:rPr lang="ar-SA" sz="2400" b="1" dirty="0"/>
              <a:t>ليها </a:t>
            </a:r>
            <a:r>
              <a:rPr lang="ar-DZ" sz="2400" b="1" dirty="0"/>
              <a:t>أو رفض</a:t>
            </a:r>
            <a:r>
              <a:rPr lang="ar-SA" sz="2400" b="1" dirty="0"/>
              <a:t>ها</a:t>
            </a:r>
            <a:r>
              <a:rPr lang="ar-DZ" sz="2400" b="1" dirty="0"/>
              <a:t> مع إبداء </a:t>
            </a:r>
            <a:r>
              <a:rPr lang="ar-SA" sz="2400" b="1" dirty="0"/>
              <a:t>الملاحظات </a:t>
            </a:r>
            <a:r>
              <a:rPr lang="ar-DZ" sz="2400" b="1" dirty="0"/>
              <a:t>للآمر</a:t>
            </a:r>
            <a:r>
              <a:rPr lang="ar-SA" sz="2400" b="1" dirty="0"/>
              <a:t>بالصرف </a:t>
            </a:r>
            <a:r>
              <a:rPr lang="ar-DZ" sz="2400" b="1" dirty="0"/>
              <a:t>قصد </a:t>
            </a:r>
            <a:r>
              <a:rPr lang="ar-SA" sz="2400" b="1" dirty="0"/>
              <a:t>مراعاتها </a:t>
            </a:r>
            <a:r>
              <a:rPr lang="ar-DZ" sz="2400" b="1" dirty="0"/>
              <a:t>وتصحيح</a:t>
            </a:r>
            <a:r>
              <a:rPr lang="ar-SA" sz="2400" b="1" dirty="0"/>
              <a:t>ها</a:t>
            </a:r>
            <a:r>
              <a:rPr lang="ar-DZ" sz="2400" b="1" dirty="0"/>
              <a:t> و </a:t>
            </a:r>
            <a:r>
              <a:rPr lang="ar-SA" sz="2400" b="1" dirty="0"/>
              <a:t>ه</a:t>
            </a:r>
            <a:r>
              <a:rPr lang="ar-DZ" sz="2400" b="1" dirty="0"/>
              <a:t>ذا في وقت</a:t>
            </a:r>
            <a:r>
              <a:rPr lang="ar-SA" sz="2400" b="1" dirty="0"/>
              <a:t> </a:t>
            </a:r>
            <a:r>
              <a:rPr lang="ar-DZ" sz="2400" b="1" dirty="0"/>
              <a:t>قصير </a:t>
            </a:r>
            <a:r>
              <a:rPr lang="ar-SA" sz="2400" b="1" dirty="0"/>
              <a:t>يتطلب </a:t>
            </a:r>
            <a:r>
              <a:rPr lang="ar-DZ" sz="2400" b="1" dirty="0"/>
              <a:t>ج</a:t>
            </a:r>
            <a:r>
              <a:rPr lang="ar-SA" sz="2400" b="1" dirty="0"/>
              <a:t>ه</a:t>
            </a:r>
            <a:r>
              <a:rPr lang="ar-DZ" sz="2400" b="1" dirty="0"/>
              <a:t>د ووقت كبيري</a:t>
            </a:r>
            <a:r>
              <a:rPr lang="ar-SA" sz="2400" b="1" dirty="0"/>
              <a:t>ن</a:t>
            </a:r>
            <a:r>
              <a:rPr lang="ar-DZ" sz="2400" b="1" dirty="0"/>
              <a:t> عند الم</a:t>
            </a:r>
            <a:r>
              <a:rPr lang="ar-SA" sz="2400" b="1" dirty="0"/>
              <a:t>راقب</a:t>
            </a:r>
            <a:r>
              <a:rPr lang="ar-DZ" sz="2400" b="1" dirty="0"/>
              <a:t> المالي مما يتسب</a:t>
            </a:r>
            <a:r>
              <a:rPr lang="ar-SA" sz="2400" b="1" dirty="0"/>
              <a:t>ب</a:t>
            </a:r>
            <a:r>
              <a:rPr lang="ar-DZ" sz="2400" b="1" dirty="0"/>
              <a:t> في تعرض</a:t>
            </a:r>
            <a:r>
              <a:rPr lang="ar-SA" sz="2400" b="1" dirty="0"/>
              <a:t>ه</a:t>
            </a:r>
            <a:r>
              <a:rPr lang="ar-DZ" sz="2400" b="1" dirty="0"/>
              <a:t> إلى الوقوع في</a:t>
            </a:r>
            <a:r>
              <a:rPr lang="ar-SA" sz="2400" b="1" dirty="0"/>
              <a:t> </a:t>
            </a:r>
            <a:r>
              <a:rPr lang="ar-DZ" sz="2400" b="1" dirty="0"/>
              <a:t>التقصير في أداء م</a:t>
            </a:r>
            <a:r>
              <a:rPr lang="ar-SA" sz="2400" b="1" dirty="0"/>
              <a:t>هامه</a:t>
            </a:r>
            <a:r>
              <a:rPr lang="ar-DZ" sz="2400" b="1" dirty="0"/>
              <a:t>.</a:t>
            </a:r>
          </a:p>
        </p:txBody>
      </p:sp>
    </p:spTree>
    <p:extLst>
      <p:ext uri="{BB962C8B-B14F-4D97-AF65-F5344CB8AC3E}">
        <p14:creationId xmlns:p14="http://schemas.microsoft.com/office/powerpoint/2010/main" xmlns="" val="358511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زوايا مستديرة 3">
            <a:extLst>
              <a:ext uri="{FF2B5EF4-FFF2-40B4-BE49-F238E27FC236}">
                <a16:creationId xmlns:a16="http://schemas.microsoft.com/office/drawing/2014/main" xmlns="" id="{7EDCD4B5-3BF6-42C0-9316-0F9AB99A5342}"/>
              </a:ext>
            </a:extLst>
          </p:cNvPr>
          <p:cNvSpPr/>
          <p:nvPr/>
        </p:nvSpPr>
        <p:spPr>
          <a:xfrm>
            <a:off x="6871063" y="222069"/>
            <a:ext cx="4585063" cy="875211"/>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600" b="1" i="1" dirty="0">
                <a:solidFill>
                  <a:schemeClr val="tx2">
                    <a:lumMod val="50000"/>
                  </a:schemeClr>
                </a:solidFill>
                <a:effectLst>
                  <a:outerShdw blurRad="38100" dist="38100" dir="2700000" algn="tl">
                    <a:srgbClr val="000000">
                      <a:alpha val="43137"/>
                    </a:srgbClr>
                  </a:outerShdw>
                </a:effectLst>
              </a:rPr>
              <a:t>خطة البحث:</a:t>
            </a:r>
            <a:endParaRPr lang="ar-DZ" sz="3600" b="1" i="1" dirty="0">
              <a:solidFill>
                <a:schemeClr val="tx2">
                  <a:lumMod val="50000"/>
                </a:schemeClr>
              </a:solidFill>
              <a:effectLst>
                <a:outerShdw blurRad="38100" dist="38100" dir="2700000" algn="tl">
                  <a:srgbClr val="000000">
                    <a:alpha val="43137"/>
                  </a:srgbClr>
                </a:outerShdw>
              </a:effectLst>
            </a:endParaRPr>
          </a:p>
        </p:txBody>
      </p:sp>
      <p:sp>
        <p:nvSpPr>
          <p:cNvPr id="5" name="مستطيل 4">
            <a:extLst>
              <a:ext uri="{FF2B5EF4-FFF2-40B4-BE49-F238E27FC236}">
                <a16:creationId xmlns:a16="http://schemas.microsoft.com/office/drawing/2014/main" xmlns="" id="{5A3058AE-9C81-4606-B8E5-A4777B5CB5E0}"/>
              </a:ext>
            </a:extLst>
          </p:cNvPr>
          <p:cNvSpPr/>
          <p:nvPr/>
        </p:nvSpPr>
        <p:spPr>
          <a:xfrm>
            <a:off x="735874" y="1005840"/>
            <a:ext cx="10280469" cy="5630091"/>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r>
              <a:rPr lang="ar-SA" sz="2000" b="1" dirty="0"/>
              <a:t>المقدمة</a:t>
            </a:r>
          </a:p>
          <a:p>
            <a:r>
              <a:rPr lang="ar-SA" sz="2000" b="1" dirty="0"/>
              <a:t>المبحث الأول: ماهية المراقب المالي</a:t>
            </a:r>
          </a:p>
          <a:p>
            <a:r>
              <a:rPr lang="ar-SA" sz="2000" b="1" dirty="0"/>
              <a:t>المطلب الأول: تعريف المراقب المالي</a:t>
            </a:r>
          </a:p>
          <a:p>
            <a:r>
              <a:rPr lang="ar-SA" sz="2000" b="1" dirty="0"/>
              <a:t>المطلب الثاني مجال ممارسة رقابته</a:t>
            </a:r>
          </a:p>
          <a:p>
            <a:r>
              <a:rPr lang="ar-SA" sz="2000" b="1" dirty="0"/>
              <a:t>المطلب الثالث: شروط تعيين المراقب المالي ومساعده</a:t>
            </a:r>
          </a:p>
          <a:p>
            <a:r>
              <a:rPr lang="ar-SA" sz="2000" b="1" dirty="0"/>
              <a:t>الفرع01: شروط تعيين المراقب المالي </a:t>
            </a:r>
          </a:p>
          <a:p>
            <a:r>
              <a:rPr lang="ar-SA" sz="2000" b="1" dirty="0"/>
              <a:t>الفرع02: شروط تعيين المراقب المالي المساعد</a:t>
            </a:r>
          </a:p>
          <a:p>
            <a:r>
              <a:rPr lang="ar-SA" sz="2000" b="1" dirty="0"/>
              <a:t>المبحث الثاني: مهام المراقب المالي و مساعده و شروط انابة المراقب المالي و مسؤولية المراقب المالي </a:t>
            </a:r>
          </a:p>
          <a:p>
            <a:r>
              <a:rPr lang="ar-SA" sz="2000" b="1" dirty="0"/>
              <a:t>المطلب الاول: مهام المراقب المالي و مساعده و شروط انابة المراقب المالي </a:t>
            </a:r>
          </a:p>
          <a:p>
            <a:r>
              <a:rPr lang="ar-SA" sz="2000" b="1" dirty="0"/>
              <a:t>الفرع01: مهام المراقب المالي </a:t>
            </a:r>
          </a:p>
          <a:p>
            <a:r>
              <a:rPr lang="ar-SA" sz="2000" b="1" dirty="0"/>
              <a:t>الفرع02: مهام المراقب المالي المساعد</a:t>
            </a:r>
          </a:p>
          <a:p>
            <a:r>
              <a:rPr lang="ar-SA" sz="2000" b="1" dirty="0"/>
              <a:t>المطلب الثاني: شروط انابة المراقب المالي </a:t>
            </a:r>
          </a:p>
          <a:p>
            <a:r>
              <a:rPr lang="ar-SA" sz="2000" b="1" dirty="0"/>
              <a:t>المطلب الثالث: مسؤولية المراقب المالي</a:t>
            </a:r>
          </a:p>
          <a:p>
            <a:r>
              <a:rPr lang="ar-SA" sz="2000" b="1" dirty="0"/>
              <a:t>المبحث الثالث: ماهية الرقابة المالية</a:t>
            </a:r>
          </a:p>
          <a:p>
            <a:r>
              <a:rPr lang="ar-SA" sz="2000" b="1" dirty="0"/>
              <a:t>المطلب الاول: تعريف الرقابة المالية </a:t>
            </a:r>
          </a:p>
          <a:p>
            <a:r>
              <a:rPr lang="ar-SA" sz="2000" b="1" dirty="0"/>
              <a:t>المطلب الثاني: انواع الرقابة المالية</a:t>
            </a:r>
          </a:p>
          <a:p>
            <a:r>
              <a:rPr lang="ar-SA" sz="2000" b="1" dirty="0"/>
              <a:t>المطلب الثالث: اهداف الرقابة المالية </a:t>
            </a:r>
          </a:p>
          <a:p>
            <a:r>
              <a:rPr lang="ar-SA" sz="2000" b="1" dirty="0"/>
              <a:t>الخاتمة</a:t>
            </a:r>
            <a:endParaRPr lang="ar-DZ" sz="2000" b="1" dirty="0"/>
          </a:p>
        </p:txBody>
      </p:sp>
    </p:spTree>
    <p:extLst>
      <p:ext uri="{BB962C8B-B14F-4D97-AF65-F5344CB8AC3E}">
        <p14:creationId xmlns:p14="http://schemas.microsoft.com/office/powerpoint/2010/main" xmlns="" val="387850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17C7B5B8-ECFA-4D84-A0D2-BF49849DD110}"/>
              </a:ext>
            </a:extLst>
          </p:cNvPr>
          <p:cNvSpPr/>
          <p:nvPr/>
        </p:nvSpPr>
        <p:spPr>
          <a:xfrm>
            <a:off x="8621485" y="509452"/>
            <a:ext cx="2129246" cy="875211"/>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4000" b="1" i="1" u="sng" dirty="0">
                <a:solidFill>
                  <a:srgbClr val="00B0F0"/>
                </a:solidFill>
                <a:effectLst>
                  <a:outerShdw blurRad="38100" dist="38100" dir="2700000" algn="tl">
                    <a:srgbClr val="000000">
                      <a:alpha val="43137"/>
                    </a:srgbClr>
                  </a:outerShdw>
                </a:effectLst>
              </a:rPr>
              <a:t>المقدمة</a:t>
            </a:r>
            <a:r>
              <a:rPr lang="ar-SA" sz="4000" b="1" i="1" dirty="0">
                <a:solidFill>
                  <a:srgbClr val="00B0F0"/>
                </a:solidFill>
                <a:effectLst>
                  <a:outerShdw blurRad="38100" dist="38100" dir="2700000" algn="tl">
                    <a:srgbClr val="000000">
                      <a:alpha val="43137"/>
                    </a:srgbClr>
                  </a:outerShdw>
                </a:effectLst>
              </a:rPr>
              <a:t>:</a:t>
            </a:r>
            <a:endParaRPr lang="ar-DZ" sz="4000" b="1" i="1" dirty="0">
              <a:solidFill>
                <a:srgbClr val="00B0F0"/>
              </a:solidFill>
              <a:effectLst>
                <a:outerShdw blurRad="38100" dist="38100" dir="2700000" algn="tl">
                  <a:srgbClr val="000000">
                    <a:alpha val="43137"/>
                  </a:srgbClr>
                </a:outerShdw>
              </a:effectLst>
            </a:endParaRPr>
          </a:p>
        </p:txBody>
      </p:sp>
      <p:sp>
        <p:nvSpPr>
          <p:cNvPr id="3" name="مستطيل: زوايا مستديرة 2">
            <a:extLst>
              <a:ext uri="{FF2B5EF4-FFF2-40B4-BE49-F238E27FC236}">
                <a16:creationId xmlns:a16="http://schemas.microsoft.com/office/drawing/2014/main" xmlns="" id="{88FB0FF9-8FEE-4ED3-A005-B99FD941BFC7}"/>
              </a:ext>
            </a:extLst>
          </p:cNvPr>
          <p:cNvSpPr/>
          <p:nvPr/>
        </p:nvSpPr>
        <p:spPr>
          <a:xfrm>
            <a:off x="1876697" y="1554480"/>
            <a:ext cx="8438606" cy="2782389"/>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r>
              <a:rPr lang="ar-DZ" sz="2400" b="1" dirty="0"/>
              <a:t>يعتبر </a:t>
            </a:r>
            <a:r>
              <a:rPr lang="ar-SA" sz="2400" b="1" dirty="0"/>
              <a:t>المراقب </a:t>
            </a:r>
            <a:r>
              <a:rPr lang="ar-DZ" sz="2400" b="1" dirty="0"/>
              <a:t>المالي من بين الاشخاص المسؤولين على المحافظة</a:t>
            </a:r>
            <a:r>
              <a:rPr lang="ar-SA" sz="2400" b="1" dirty="0"/>
              <a:t> </a:t>
            </a:r>
            <a:r>
              <a:rPr lang="ar-DZ" sz="2400" b="1" dirty="0"/>
              <a:t>على المال العام، وذلك من خلال متابعة</a:t>
            </a:r>
            <a:r>
              <a:rPr lang="ar-SA" sz="2400" b="1" dirty="0"/>
              <a:t> ومراقبة </a:t>
            </a:r>
            <a:r>
              <a:rPr lang="ar-DZ" sz="2400" b="1" dirty="0"/>
              <a:t>صرف النفقات العمومية والاستعمال الحسن للمال العام، واكتشاف المخالفات أو </a:t>
            </a:r>
            <a:r>
              <a:rPr lang="ar-SA" sz="2400" b="1" dirty="0"/>
              <a:t>الانحرافات </a:t>
            </a:r>
            <a:r>
              <a:rPr lang="ar-DZ" sz="2400" b="1" dirty="0"/>
              <a:t>في وقت</a:t>
            </a:r>
            <a:r>
              <a:rPr lang="ar-SA" sz="2400" b="1" dirty="0"/>
              <a:t> </a:t>
            </a:r>
            <a:r>
              <a:rPr lang="ar-DZ" sz="2400" b="1" dirty="0"/>
              <a:t>مبكر لاتخاذ </a:t>
            </a:r>
            <a:r>
              <a:rPr lang="ar-SA" sz="2400" b="1" dirty="0"/>
              <a:t>الاجراءات </a:t>
            </a:r>
            <a:r>
              <a:rPr lang="ar-DZ" sz="2400" b="1" dirty="0"/>
              <a:t>اللازمة لتصحيحه</a:t>
            </a:r>
            <a:r>
              <a:rPr lang="ar-SA" sz="2400" b="1" dirty="0"/>
              <a:t>، ومن هنا نطرح الاشكالية التالية: ما هو المراقب المالي ومهامه</a:t>
            </a:r>
            <a:endParaRPr lang="ar-DZ" dirty="0"/>
          </a:p>
        </p:txBody>
      </p:sp>
    </p:spTree>
    <p:extLst>
      <p:ext uri="{BB962C8B-B14F-4D97-AF65-F5344CB8AC3E}">
        <p14:creationId xmlns:p14="http://schemas.microsoft.com/office/powerpoint/2010/main" xmlns="" val="583556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16043567-6C0C-42E1-84A1-159A15B228F7}"/>
              </a:ext>
            </a:extLst>
          </p:cNvPr>
          <p:cNvSpPr/>
          <p:nvPr/>
        </p:nvSpPr>
        <p:spPr>
          <a:xfrm>
            <a:off x="3842657" y="209005"/>
            <a:ext cx="4506686" cy="1201783"/>
          </a:xfrm>
          <a:prstGeom prst="roundRect">
            <a:avLst/>
          </a:prstGeom>
          <a:solidFill>
            <a:schemeClr val="accent2">
              <a:lumMod val="60000"/>
              <a:lumOff val="40000"/>
              <a:alpha val="5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ar-SA" sz="2800" b="1" i="1" dirty="0">
                <a:solidFill>
                  <a:schemeClr val="tx1"/>
                </a:solidFill>
                <a:effectLst>
                  <a:outerShdw blurRad="38100" dist="38100" dir="2700000" algn="tl">
                    <a:srgbClr val="000000">
                      <a:alpha val="43137"/>
                    </a:srgbClr>
                  </a:outerShdw>
                </a:effectLst>
              </a:rPr>
              <a:t>المبحث الأول: ماهية المراقب المالي</a:t>
            </a:r>
            <a:endParaRPr lang="ar-DZ" sz="2800" b="1" i="1" dirty="0">
              <a:solidFill>
                <a:schemeClr val="tx1"/>
              </a:solidFill>
              <a:effectLst>
                <a:outerShdw blurRad="38100" dist="38100" dir="2700000" algn="tl">
                  <a:srgbClr val="000000">
                    <a:alpha val="43137"/>
                  </a:srgbClr>
                </a:outerShdw>
              </a:effectLst>
            </a:endParaRPr>
          </a:p>
        </p:txBody>
      </p:sp>
      <p:sp>
        <p:nvSpPr>
          <p:cNvPr id="5" name="مستطيل: زوايا مستديرة 4">
            <a:extLst>
              <a:ext uri="{FF2B5EF4-FFF2-40B4-BE49-F238E27FC236}">
                <a16:creationId xmlns:a16="http://schemas.microsoft.com/office/drawing/2014/main" xmlns="" id="{7B1BB0FD-170D-40CE-9114-389B419A4D6A}"/>
              </a:ext>
            </a:extLst>
          </p:cNvPr>
          <p:cNvSpPr/>
          <p:nvPr/>
        </p:nvSpPr>
        <p:spPr>
          <a:xfrm>
            <a:off x="8242662" y="1685109"/>
            <a:ext cx="3644537" cy="1005840"/>
          </a:xfrm>
          <a:prstGeom prst="roundRect">
            <a:avLst/>
          </a:prstGeom>
          <a:solidFill>
            <a:srgbClr val="9EBFE5"/>
          </a:solidFill>
          <a:ln>
            <a:solidFill>
              <a:schemeClr val="bg1"/>
            </a:solidFill>
          </a:ln>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المطلب الأول: تعريف المراقب المالي</a:t>
            </a:r>
            <a:endParaRPr lang="ar-DZ" sz="2000" b="1" i="1" dirty="0">
              <a:effectLst>
                <a:outerShdw blurRad="38100" dist="38100" dir="2700000" algn="tl">
                  <a:srgbClr val="000000">
                    <a:alpha val="43137"/>
                  </a:srgbClr>
                </a:outerShdw>
              </a:effectLst>
            </a:endParaRPr>
          </a:p>
        </p:txBody>
      </p:sp>
      <p:sp>
        <p:nvSpPr>
          <p:cNvPr id="6" name="شكل بيضاوي 5">
            <a:extLst>
              <a:ext uri="{FF2B5EF4-FFF2-40B4-BE49-F238E27FC236}">
                <a16:creationId xmlns:a16="http://schemas.microsoft.com/office/drawing/2014/main" xmlns="" id="{D2FBCCB1-22CC-4D13-8B40-91F1EE27A981}"/>
              </a:ext>
            </a:extLst>
          </p:cNvPr>
          <p:cNvSpPr/>
          <p:nvPr/>
        </p:nvSpPr>
        <p:spPr>
          <a:xfrm>
            <a:off x="6884126" y="3122022"/>
            <a:ext cx="5003073" cy="3200401"/>
          </a:xfrm>
          <a:prstGeom prst="ellipse">
            <a:avLst/>
          </a:prstGeom>
          <a:solidFill>
            <a:schemeClr val="bg1">
              <a:lumMod val="95000"/>
            </a:schemeClr>
          </a:solidFill>
          <a:ln>
            <a:solidFill>
              <a:srgbClr val="002060"/>
            </a:solidFill>
          </a:ln>
        </p:spPr>
        <p:style>
          <a:lnRef idx="2">
            <a:schemeClr val="accent6"/>
          </a:lnRef>
          <a:fillRef idx="1">
            <a:schemeClr val="lt1"/>
          </a:fillRef>
          <a:effectRef idx="0">
            <a:schemeClr val="accent6"/>
          </a:effectRef>
          <a:fontRef idx="minor">
            <a:schemeClr val="dk1"/>
          </a:fontRef>
        </p:style>
        <p:txBody>
          <a:bodyPr rtlCol="1" anchor="ctr"/>
          <a:lstStyle/>
          <a:p>
            <a:r>
              <a:rPr lang="ar-DZ" dirty="0"/>
              <a:t>هو شخص تابع لوز</a:t>
            </a:r>
            <a:r>
              <a:rPr lang="ar-SA" dirty="0"/>
              <a:t>ار</a:t>
            </a:r>
            <a:r>
              <a:rPr lang="ar-DZ" dirty="0"/>
              <a:t>ة المالية ويتم تعيينه بمقتضى </a:t>
            </a:r>
            <a:r>
              <a:rPr lang="ar-SA" dirty="0"/>
              <a:t>قرار وزاري </a:t>
            </a:r>
            <a:r>
              <a:rPr lang="ar-DZ" dirty="0"/>
              <a:t>يمضيه الوزير المكلف </a:t>
            </a:r>
            <a:r>
              <a:rPr lang="ar-SA" dirty="0"/>
              <a:t>بالميزانية</a:t>
            </a:r>
            <a:r>
              <a:rPr lang="ar-DZ" dirty="0"/>
              <a:t>، ويكون مقر</a:t>
            </a:r>
            <a:r>
              <a:rPr lang="ar-SA" dirty="0"/>
              <a:t> </a:t>
            </a:r>
            <a:r>
              <a:rPr lang="ar-DZ" dirty="0"/>
              <a:t>الوز</a:t>
            </a:r>
            <a:r>
              <a:rPr lang="ar-SA" dirty="0"/>
              <a:t>ار</a:t>
            </a:r>
            <a:r>
              <a:rPr lang="ar-DZ" dirty="0"/>
              <a:t>ة المعين بها أو على مستوى الولاية ويعمل بمساعدة مساعدين له يعينون بموجب </a:t>
            </a:r>
            <a:r>
              <a:rPr lang="ar-SA" dirty="0"/>
              <a:t>قرار وزاري</a:t>
            </a:r>
            <a:r>
              <a:rPr lang="ar-DZ" dirty="0"/>
              <a:t>، ورقابة</a:t>
            </a:r>
          </a:p>
          <a:p>
            <a:r>
              <a:rPr lang="ar-DZ" dirty="0"/>
              <a:t>الم</a:t>
            </a:r>
            <a:r>
              <a:rPr lang="ar-SA" dirty="0"/>
              <a:t>را</a:t>
            </a:r>
            <a:r>
              <a:rPr lang="ar-DZ" dirty="0"/>
              <a:t>قب المالي هي رقابة شرعية وليست م</a:t>
            </a:r>
            <a:r>
              <a:rPr lang="ar-SA" dirty="0"/>
              <a:t>راقبة </a:t>
            </a:r>
            <a:r>
              <a:rPr lang="ar-DZ" dirty="0"/>
              <a:t> ملائمة إذ انها تقوم على رقابة شرعية النفقة.</a:t>
            </a:r>
          </a:p>
        </p:txBody>
      </p:sp>
      <p:sp>
        <p:nvSpPr>
          <p:cNvPr id="7" name="شكل بيضاوي 6">
            <a:extLst>
              <a:ext uri="{FF2B5EF4-FFF2-40B4-BE49-F238E27FC236}">
                <a16:creationId xmlns:a16="http://schemas.microsoft.com/office/drawing/2014/main" xmlns="" id="{B797EE5D-C47F-4CF6-8113-BCED76092A0E}"/>
              </a:ext>
            </a:extLst>
          </p:cNvPr>
          <p:cNvSpPr/>
          <p:nvPr/>
        </p:nvSpPr>
        <p:spPr>
          <a:xfrm>
            <a:off x="1345473" y="3122021"/>
            <a:ext cx="4506686" cy="3200401"/>
          </a:xfrm>
          <a:prstGeom prst="ellipse">
            <a:avLst/>
          </a:prstGeom>
          <a:solidFill>
            <a:schemeClr val="bg1">
              <a:lumMod val="95000"/>
            </a:schemeClr>
          </a:solidFill>
          <a:ln>
            <a:solidFill>
              <a:srgbClr val="002060"/>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هو</a:t>
            </a:r>
            <a:r>
              <a:rPr lang="ar-DZ" dirty="0"/>
              <a:t>الشخص المكلف بالرقابة والوقوف</a:t>
            </a:r>
          </a:p>
          <a:p>
            <a:r>
              <a:rPr lang="ar-DZ" dirty="0"/>
              <a:t>على عملية تنفيذ النفقات يعين بموجب ق</a:t>
            </a:r>
            <a:r>
              <a:rPr lang="ar-SA" dirty="0"/>
              <a:t>رار وزاري </a:t>
            </a:r>
            <a:r>
              <a:rPr lang="ar-DZ" dirty="0"/>
              <a:t> ويقوم بمساعدته م</a:t>
            </a:r>
            <a:r>
              <a:rPr lang="ar-SA" dirty="0"/>
              <a:t>را</a:t>
            </a:r>
            <a:r>
              <a:rPr lang="ar-DZ" dirty="0"/>
              <a:t>قبين ماليين مساعدين يتم تعيينهم من</a:t>
            </a:r>
            <a:r>
              <a:rPr lang="ar-SA" dirty="0"/>
              <a:t> </a:t>
            </a:r>
            <a:r>
              <a:rPr lang="ar-DZ" dirty="0"/>
              <a:t>طرف وزير المالية، وتقتصر وظيفة الرقابة المسبقة للنفقات على: </a:t>
            </a:r>
            <a:r>
              <a:rPr lang="ar-SA" dirty="0"/>
              <a:t>ميزانية </a:t>
            </a:r>
            <a:r>
              <a:rPr lang="ar-DZ" dirty="0"/>
              <a:t>الدولة، المديرية الجهوية للموازنة،</a:t>
            </a:r>
            <a:r>
              <a:rPr lang="ar-SA" dirty="0"/>
              <a:t> </a:t>
            </a:r>
            <a:r>
              <a:rPr lang="ar-DZ" dirty="0"/>
              <a:t>المؤسسات العمومية والولايات.</a:t>
            </a:r>
          </a:p>
        </p:txBody>
      </p:sp>
    </p:spTree>
    <p:extLst>
      <p:ext uri="{BB962C8B-B14F-4D97-AF65-F5344CB8AC3E}">
        <p14:creationId xmlns:p14="http://schemas.microsoft.com/office/powerpoint/2010/main" xmlns="" val="2829663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35721FDA-76A5-43DA-BE11-A150E7E55710}"/>
              </a:ext>
            </a:extLst>
          </p:cNvPr>
          <p:cNvSpPr/>
          <p:nvPr/>
        </p:nvSpPr>
        <p:spPr>
          <a:xfrm>
            <a:off x="7720148" y="274320"/>
            <a:ext cx="3775166" cy="901337"/>
          </a:xfrm>
          <a:prstGeom prst="roundRect">
            <a:avLst/>
          </a:prstGeom>
          <a:solidFill>
            <a:srgbClr val="9EBFE5"/>
          </a:solidFill>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المطلب الثاني: مجال ممارسة رقابته</a:t>
            </a:r>
            <a:endParaRPr lang="ar-DZ" sz="2000" b="1" i="1" dirty="0">
              <a:effectLst>
                <a:outerShdw blurRad="38100" dist="38100" dir="2700000" algn="tl">
                  <a:srgbClr val="000000">
                    <a:alpha val="43137"/>
                  </a:srgbClr>
                </a:outerShdw>
              </a:effectLst>
            </a:endParaRPr>
          </a:p>
        </p:txBody>
      </p:sp>
      <p:sp>
        <p:nvSpPr>
          <p:cNvPr id="4" name="شكل بيضاوي 3">
            <a:extLst>
              <a:ext uri="{FF2B5EF4-FFF2-40B4-BE49-F238E27FC236}">
                <a16:creationId xmlns:a16="http://schemas.microsoft.com/office/drawing/2014/main" xmlns="" id="{5A2EDF9C-8022-4007-A438-7A05B29E55E6}"/>
              </a:ext>
            </a:extLst>
          </p:cNvPr>
          <p:cNvSpPr/>
          <p:nvPr/>
        </p:nvSpPr>
        <p:spPr>
          <a:xfrm>
            <a:off x="0" y="1384663"/>
            <a:ext cx="12057017" cy="5199017"/>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dirty="0"/>
              <a:t>يمارس المراقب المالي مهامه الرقابية لدي كل من: الإدارة المركزية، الولاية و البلدية حيث انه يراقب ميزانية المؤسسات والإدارات التابعة للدولة  أو الميزانيات الملحقة  ،الحسابات الخاصة بالخزينة ميزانيات الولاية وميزانيات البلديات وميزانيات المؤسسات العمومية ذات الطابع الإداري والمؤسسات العمومية ذات الطابع العلمي والثقافي والمهني وميزانيات المؤسسات العمومية ذات طابع إداري مماثله وعلى الميزانيات ذات الطابع العلمي والتكنولوجي والمؤسسات ذات الطابع الصناعي والتجاري والمؤسسات العمومية اقتصادية حينما تكلف بإنجاز عملية ممولة من ميزانية الدولة المراكز الاستشفائية الجامعية المتخصصة ...الموضوعة تحت وصاية الوزير المكلف بالصحة.</a:t>
            </a:r>
          </a:p>
          <a:p>
            <a:pPr algn="ctr"/>
            <a:r>
              <a:rPr lang="ar-DZ" dirty="0"/>
              <a:t>كما حدد </a:t>
            </a:r>
            <a:r>
              <a:rPr lang="ar-SA" dirty="0"/>
              <a:t>المرسوم </a:t>
            </a:r>
            <a:r>
              <a:rPr lang="ar-DZ" dirty="0"/>
              <a:t>الصادر سنة 1992 العم</a:t>
            </a:r>
            <a:r>
              <a:rPr lang="ar-SA" dirty="0"/>
              <a:t>ل</a:t>
            </a:r>
            <a:r>
              <a:rPr lang="ar-DZ" dirty="0"/>
              <a:t>ي</a:t>
            </a:r>
            <a:r>
              <a:rPr lang="ar-SA" dirty="0"/>
              <a:t>ا</a:t>
            </a:r>
            <a:r>
              <a:rPr lang="ar-DZ" dirty="0"/>
              <a:t>ت الخاضعة لتأشير</a:t>
            </a:r>
            <a:r>
              <a:rPr lang="ar-SA" dirty="0"/>
              <a:t>ة</a:t>
            </a:r>
            <a:r>
              <a:rPr lang="ar-DZ" dirty="0"/>
              <a:t> الم</a:t>
            </a:r>
            <a:r>
              <a:rPr lang="ar-SA" dirty="0"/>
              <a:t>راقب</a:t>
            </a:r>
            <a:r>
              <a:rPr lang="ar-DZ" dirty="0"/>
              <a:t> المالي</a:t>
            </a:r>
            <a:r>
              <a:rPr lang="ar-SA" dirty="0"/>
              <a:t> وهي:</a:t>
            </a:r>
            <a:endParaRPr lang="en-US" dirty="0"/>
          </a:p>
          <a:p>
            <a:r>
              <a:rPr lang="ar-SA" dirty="0"/>
              <a:t>- قرارات التعيين والتثبيت والقرارات التي تخص الحياة المهنية للموظفين ودفع مرتباتهم باستثناء الترقية في الدرجة. </a:t>
            </a:r>
            <a:endParaRPr lang="en-US" dirty="0"/>
          </a:p>
          <a:p>
            <a:r>
              <a:rPr lang="ar-SA" dirty="0"/>
              <a:t>- الجداول الأصلية الأولية التي تعد في بداية السنة والجداول الأصلية المعدلة التي تطرأ أثناء السنة المالية. </a:t>
            </a:r>
            <a:endParaRPr lang="en-US" dirty="0"/>
          </a:p>
          <a:p>
            <a:r>
              <a:rPr lang="ar-SA" dirty="0"/>
              <a:t>- الالتزامات بنفقات التسيير والاستثمار. </a:t>
            </a:r>
            <a:endParaRPr lang="en-US" dirty="0"/>
          </a:p>
          <a:p>
            <a:r>
              <a:rPr lang="ar-SA" dirty="0"/>
              <a:t>- كل التزام مدعم بسند طلب أو فاتورة شكلية عندما لا يتعدى مبلغه المستوى المحدد لإبرام الصفقات. </a:t>
            </a:r>
            <a:endParaRPr lang="en-US" dirty="0"/>
          </a:p>
          <a:p>
            <a:r>
              <a:rPr lang="ar-SA" dirty="0"/>
              <a:t>- كل مقرر وزاري يتضمن إعانة أو تفويضا بالاعتماد أو تكفلا الإلحاق أو تحويل اعتماد على الأمر بالصرف إعداد استمارة الالتزام التي ترفق بجميع الأوراق الثبوتية للنفقات.  </a:t>
            </a:r>
            <a:endParaRPr lang="en-US" dirty="0"/>
          </a:p>
          <a:p>
            <a:pPr algn="ctr"/>
            <a:endParaRPr lang="ar-DZ" dirty="0"/>
          </a:p>
        </p:txBody>
      </p:sp>
    </p:spTree>
    <p:extLst>
      <p:ext uri="{BB962C8B-B14F-4D97-AF65-F5344CB8AC3E}">
        <p14:creationId xmlns:p14="http://schemas.microsoft.com/office/powerpoint/2010/main" xmlns="" val="2423443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8FE9B62B-6724-4D3B-857E-4F18EF472F48}"/>
              </a:ext>
            </a:extLst>
          </p:cNvPr>
          <p:cNvSpPr/>
          <p:nvPr/>
        </p:nvSpPr>
        <p:spPr>
          <a:xfrm>
            <a:off x="6557554" y="300447"/>
            <a:ext cx="5107577" cy="1005840"/>
          </a:xfrm>
          <a:prstGeom prst="roundRect">
            <a:avLst/>
          </a:prstGeom>
          <a:solidFill>
            <a:srgbClr val="9EBFE5"/>
          </a:solidFill>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effectLst>
                  <a:outerShdw blurRad="38100" dist="38100" dir="2700000" algn="tl">
                    <a:srgbClr val="000000">
                      <a:alpha val="43137"/>
                    </a:srgbClr>
                  </a:outerShdw>
                </a:effectLst>
              </a:rPr>
              <a:t>المطلب الثالث: شروط تعيين المراقب المالي ومساعده</a:t>
            </a:r>
            <a:endParaRPr lang="ar-DZ" sz="2000" b="1" i="1" dirty="0">
              <a:effectLst>
                <a:outerShdw blurRad="38100" dist="38100" dir="2700000" algn="tl">
                  <a:srgbClr val="000000">
                    <a:alpha val="43137"/>
                  </a:srgbClr>
                </a:outerShdw>
              </a:effectLst>
            </a:endParaRPr>
          </a:p>
        </p:txBody>
      </p:sp>
      <p:sp>
        <p:nvSpPr>
          <p:cNvPr id="3" name="مستطيل: زوايا مستديرة 2">
            <a:extLst>
              <a:ext uri="{FF2B5EF4-FFF2-40B4-BE49-F238E27FC236}">
                <a16:creationId xmlns:a16="http://schemas.microsoft.com/office/drawing/2014/main" xmlns="" id="{CBE6786E-A8B9-42C7-A4F5-298F58759D07}"/>
              </a:ext>
            </a:extLst>
          </p:cNvPr>
          <p:cNvSpPr/>
          <p:nvPr/>
        </p:nvSpPr>
        <p:spPr>
          <a:xfrm>
            <a:off x="7550332" y="1541417"/>
            <a:ext cx="3749040" cy="692332"/>
          </a:xfrm>
          <a:prstGeom prst="round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b="1" i="1" dirty="0">
                <a:solidFill>
                  <a:srgbClr val="002060"/>
                </a:solidFill>
                <a:effectLst>
                  <a:outerShdw blurRad="38100" dist="38100" dir="2700000" algn="tl">
                    <a:srgbClr val="000000">
                      <a:alpha val="43137"/>
                    </a:srgbClr>
                  </a:outerShdw>
                </a:effectLst>
              </a:rPr>
              <a:t>الفرع01: شروط تعيين المراقب المالي</a:t>
            </a:r>
            <a:endParaRPr lang="ar-DZ" b="1" i="1" dirty="0">
              <a:solidFill>
                <a:srgbClr val="002060"/>
              </a:solidFill>
              <a:effectLst>
                <a:outerShdw blurRad="38100" dist="38100" dir="2700000" algn="tl">
                  <a:srgbClr val="000000">
                    <a:alpha val="43137"/>
                  </a:srgbClr>
                </a:outerShdw>
              </a:effectLst>
            </a:endParaRPr>
          </a:p>
        </p:txBody>
      </p:sp>
      <p:sp>
        <p:nvSpPr>
          <p:cNvPr id="5" name="شكل بيضاوي 4">
            <a:extLst>
              <a:ext uri="{FF2B5EF4-FFF2-40B4-BE49-F238E27FC236}">
                <a16:creationId xmlns:a16="http://schemas.microsoft.com/office/drawing/2014/main" xmlns="" id="{EA14D6D2-5179-442C-8B3B-A2D7B5155F9F}"/>
              </a:ext>
            </a:extLst>
          </p:cNvPr>
          <p:cNvSpPr/>
          <p:nvPr/>
        </p:nvSpPr>
        <p:spPr>
          <a:xfrm>
            <a:off x="3213463" y="2547257"/>
            <a:ext cx="6439987" cy="4153988"/>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يعين بقرار من الوزير المكلف بالمالية وذلك من بين</a:t>
            </a:r>
            <a:r>
              <a:rPr lang="fr-FR" dirty="0"/>
              <a:t>:</a:t>
            </a:r>
            <a:endParaRPr lang="en-US" dirty="0"/>
          </a:p>
          <a:p>
            <a:r>
              <a:rPr lang="fr-FR" dirty="0"/>
              <a:t>-</a:t>
            </a:r>
            <a:r>
              <a:rPr lang="ar-SA" dirty="0"/>
              <a:t>رؤساء المفتشين محللين للميزانية</a:t>
            </a:r>
            <a:r>
              <a:rPr lang="fr-FR" dirty="0"/>
              <a:t>.</a:t>
            </a:r>
            <a:endParaRPr lang="en-US" dirty="0"/>
          </a:p>
          <a:p>
            <a:r>
              <a:rPr lang="fr-FR" dirty="0"/>
              <a:t>-</a:t>
            </a:r>
            <a:r>
              <a:rPr lang="ar-SA" dirty="0"/>
              <a:t>المتصرفين المستشارين الذين يثبتون 05 سنوات من الخدمة الفعلية بالإدارة الميزانية</a:t>
            </a:r>
            <a:r>
              <a:rPr lang="fr-FR" dirty="0"/>
              <a:t>.</a:t>
            </a:r>
            <a:endParaRPr lang="en-US" dirty="0"/>
          </a:p>
          <a:p>
            <a:r>
              <a:rPr lang="fr-FR" dirty="0"/>
              <a:t>-</a:t>
            </a:r>
            <a:r>
              <a:rPr lang="ar-SA" dirty="0"/>
              <a:t>مفتشين محللين مركزيين للميزانية الذين يثبتون 05 سنوات من الخدمة الفعلية بالإدارة الميزانية</a:t>
            </a:r>
            <a:r>
              <a:rPr lang="fr-FR" dirty="0"/>
              <a:t>.</a:t>
            </a:r>
            <a:endParaRPr lang="en-US" dirty="0"/>
          </a:p>
          <a:p>
            <a:r>
              <a:rPr lang="fr-FR" dirty="0"/>
              <a:t>-</a:t>
            </a:r>
            <a:r>
              <a:rPr lang="ar-SA" dirty="0"/>
              <a:t>المتصرفين الرئيسيين الذين يثبتون 05 سنوات من الخدمة بهذه الصفة بالإدارة بالميزانية</a:t>
            </a:r>
            <a:r>
              <a:rPr lang="fr-FR" dirty="0"/>
              <a:t>.</a:t>
            </a:r>
            <a:endParaRPr lang="en-US" dirty="0"/>
          </a:p>
          <a:p>
            <a:r>
              <a:rPr lang="fr-FR" dirty="0"/>
              <a:t>-</a:t>
            </a:r>
            <a:r>
              <a:rPr lang="ar-SA" dirty="0"/>
              <a:t>المتصرفين الرئيسيين الذين يثبتون 08 سنوات كأقدمية بالإدارة بالميزانية</a:t>
            </a:r>
            <a:r>
              <a:rPr lang="fr-FR" dirty="0"/>
              <a:t>.</a:t>
            </a:r>
            <a:endParaRPr lang="en-US" dirty="0"/>
          </a:p>
          <a:p>
            <a:pPr algn="ctr"/>
            <a:endParaRPr lang="ar-DZ" dirty="0"/>
          </a:p>
        </p:txBody>
      </p:sp>
    </p:spTree>
    <p:extLst>
      <p:ext uri="{BB962C8B-B14F-4D97-AF65-F5344CB8AC3E}">
        <p14:creationId xmlns:p14="http://schemas.microsoft.com/office/powerpoint/2010/main" xmlns="" val="407118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AB6DE868-AD44-49DA-ADF1-2B7ED4DE4290}"/>
              </a:ext>
            </a:extLst>
          </p:cNvPr>
          <p:cNvSpPr/>
          <p:nvPr/>
        </p:nvSpPr>
        <p:spPr>
          <a:xfrm>
            <a:off x="6884126" y="457200"/>
            <a:ext cx="4389121" cy="731520"/>
          </a:xfrm>
          <a:prstGeom prst="roundRect">
            <a:avLst/>
          </a:prstGeom>
          <a:solidFill>
            <a:srgbClr val="9EBFE5"/>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solidFill>
                  <a:schemeClr val="tx1"/>
                </a:solidFill>
                <a:effectLst>
                  <a:outerShdw blurRad="38100" dist="38100" dir="2700000" algn="tl">
                    <a:srgbClr val="000000">
                      <a:alpha val="43137"/>
                    </a:srgbClr>
                  </a:outerShdw>
                </a:effectLst>
              </a:rPr>
              <a:t>المطلب الثاني: شروط انابة المراقب المالي</a:t>
            </a:r>
            <a:endParaRPr lang="ar-DZ" sz="2000" b="1" i="1" dirty="0">
              <a:solidFill>
                <a:schemeClr val="tx1"/>
              </a:solidFill>
              <a:effectLst>
                <a:outerShdw blurRad="38100" dist="38100" dir="2700000" algn="tl">
                  <a:srgbClr val="000000">
                    <a:alpha val="43137"/>
                  </a:srgbClr>
                </a:outerShdw>
              </a:effectLst>
            </a:endParaRPr>
          </a:p>
        </p:txBody>
      </p:sp>
      <p:sp>
        <p:nvSpPr>
          <p:cNvPr id="3" name="شكل بيضاوي 2">
            <a:extLst>
              <a:ext uri="{FF2B5EF4-FFF2-40B4-BE49-F238E27FC236}">
                <a16:creationId xmlns:a16="http://schemas.microsoft.com/office/drawing/2014/main" xmlns="" id="{FB60DE2F-04D8-4DB7-BABA-77ECFEB9C984}"/>
              </a:ext>
            </a:extLst>
          </p:cNvPr>
          <p:cNvSpPr/>
          <p:nvPr/>
        </p:nvSpPr>
        <p:spPr>
          <a:xfrm>
            <a:off x="3749039" y="1365068"/>
            <a:ext cx="6087291" cy="4225835"/>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a:t>يتم تعيين </a:t>
            </a:r>
            <a:r>
              <a:rPr lang="ar-SA" dirty="0"/>
              <a:t>المراقبين الماليين المساعدين بقرار من الوزير المكلف بالمالية وذلك من بين</a:t>
            </a:r>
            <a:r>
              <a:rPr lang="fr-FR" dirty="0"/>
              <a:t>:</a:t>
            </a:r>
            <a:endParaRPr lang="en-US" dirty="0"/>
          </a:p>
          <a:p>
            <a:r>
              <a:rPr lang="fr-FR" dirty="0"/>
              <a:t> -</a:t>
            </a:r>
            <a:r>
              <a:rPr lang="ar-SA" dirty="0"/>
              <a:t>رؤساء المفتشين محللين للميزانية</a:t>
            </a:r>
            <a:r>
              <a:rPr lang="fr-FR" dirty="0"/>
              <a:t>.</a:t>
            </a:r>
            <a:endParaRPr lang="en-US" dirty="0"/>
          </a:p>
          <a:p>
            <a:r>
              <a:rPr lang="fr-FR" dirty="0"/>
              <a:t>-</a:t>
            </a:r>
            <a:r>
              <a:rPr lang="ar-SA" dirty="0"/>
              <a:t> المتصرفين المستشارين الذين يثبتون 03 سنوات من الخدمة الفعلية بإدارة الميزانية</a:t>
            </a:r>
            <a:r>
              <a:rPr lang="fr-FR" dirty="0"/>
              <a:t>.</a:t>
            </a:r>
            <a:endParaRPr lang="en-US" dirty="0"/>
          </a:p>
          <a:p>
            <a:r>
              <a:rPr lang="fr-FR" dirty="0"/>
              <a:t>-</a:t>
            </a:r>
            <a:r>
              <a:rPr lang="ar-SA" dirty="0"/>
              <a:t> من محللين مركزيين للميزانية الذين يثبتون 03 سنوات من الخدمة الفعلية بإدارة الميزانية</a:t>
            </a:r>
            <a:r>
              <a:rPr lang="fr-FR" dirty="0"/>
              <a:t>.</a:t>
            </a:r>
            <a:endParaRPr lang="en-US" dirty="0"/>
          </a:p>
          <a:p>
            <a:r>
              <a:rPr lang="fr-FR" dirty="0"/>
              <a:t>-</a:t>
            </a:r>
            <a:r>
              <a:rPr lang="ar-SA" dirty="0"/>
              <a:t> الذين يثبتون 03 من الخدمة الفعلية بهذه الصفة بإدارة الميزانية</a:t>
            </a:r>
            <a:r>
              <a:rPr lang="fr-FR" dirty="0"/>
              <a:t>.</a:t>
            </a:r>
            <a:endParaRPr lang="en-US" dirty="0"/>
          </a:p>
          <a:p>
            <a:r>
              <a:rPr lang="fr-FR" dirty="0"/>
              <a:t>-</a:t>
            </a:r>
            <a:r>
              <a:rPr lang="ar-SA" dirty="0"/>
              <a:t> الذين يثبتون 05 من الخدمة أقدمية بإدارة الميزانية</a:t>
            </a:r>
            <a:r>
              <a:rPr lang="fr-FR" dirty="0"/>
              <a:t>.</a:t>
            </a:r>
            <a:endParaRPr lang="en-US" dirty="0"/>
          </a:p>
          <a:p>
            <a:pPr algn="ctr"/>
            <a:endParaRPr lang="ar-DZ" dirty="0"/>
          </a:p>
        </p:txBody>
      </p:sp>
    </p:spTree>
    <p:extLst>
      <p:ext uri="{BB962C8B-B14F-4D97-AF65-F5344CB8AC3E}">
        <p14:creationId xmlns:p14="http://schemas.microsoft.com/office/powerpoint/2010/main" xmlns="" val="160017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xmlns="" id="{FB04A844-D90A-49A7-9306-2BC6D5CC972F}"/>
              </a:ext>
            </a:extLst>
          </p:cNvPr>
          <p:cNvSpPr/>
          <p:nvPr/>
        </p:nvSpPr>
        <p:spPr>
          <a:xfrm>
            <a:off x="1698172" y="378823"/>
            <a:ext cx="9170125" cy="1306286"/>
          </a:xfrm>
          <a:prstGeom prst="roundRect">
            <a:avLst/>
          </a:prstGeom>
          <a:solidFill>
            <a:schemeClr val="accent2">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800" b="1" i="1" dirty="0">
                <a:effectLst>
                  <a:outerShdw blurRad="38100" dist="38100" dir="2700000" algn="tl">
                    <a:srgbClr val="000000">
                      <a:alpha val="43137"/>
                    </a:srgbClr>
                  </a:outerShdw>
                </a:effectLst>
              </a:rPr>
              <a:t>المبحث الثاني: مهام المراقب المالي ومساعده وشروط انابة المراقب المالي ومسؤولية المراقب المالي</a:t>
            </a:r>
            <a:endParaRPr lang="en-US" sz="2800" b="1" i="1" dirty="0">
              <a:effectLst>
                <a:outerShdw blurRad="38100" dist="38100" dir="2700000" algn="tl">
                  <a:srgbClr val="000000">
                    <a:alpha val="43137"/>
                  </a:srgbClr>
                </a:outerShdw>
              </a:effectLst>
            </a:endParaRPr>
          </a:p>
          <a:p>
            <a:pPr algn="ctr"/>
            <a:endParaRPr lang="ar-DZ" dirty="0"/>
          </a:p>
        </p:txBody>
      </p:sp>
      <p:sp>
        <p:nvSpPr>
          <p:cNvPr id="3" name="مستطيل: زوايا مستديرة 2">
            <a:extLst>
              <a:ext uri="{FF2B5EF4-FFF2-40B4-BE49-F238E27FC236}">
                <a16:creationId xmlns:a16="http://schemas.microsoft.com/office/drawing/2014/main" xmlns="" id="{87825708-FA67-42DA-B40C-BB1A2F2954B0}"/>
              </a:ext>
            </a:extLst>
          </p:cNvPr>
          <p:cNvSpPr/>
          <p:nvPr/>
        </p:nvSpPr>
        <p:spPr>
          <a:xfrm>
            <a:off x="4637315" y="1946367"/>
            <a:ext cx="7184572" cy="901336"/>
          </a:xfrm>
          <a:prstGeom prst="roundRect">
            <a:avLst/>
          </a:prstGeom>
          <a:solidFill>
            <a:srgbClr val="9EBFE5"/>
          </a:solidFill>
          <a:ln>
            <a:noFill/>
          </a:ln>
        </p:spPr>
        <p:style>
          <a:lnRef idx="2">
            <a:schemeClr val="accent6"/>
          </a:lnRef>
          <a:fillRef idx="1">
            <a:schemeClr val="lt1"/>
          </a:fillRef>
          <a:effectRef idx="0">
            <a:schemeClr val="accent6"/>
          </a:effectRef>
          <a:fontRef idx="minor">
            <a:schemeClr val="dk1"/>
          </a:fontRef>
        </p:style>
        <p:txBody>
          <a:bodyPr rtlCol="1" anchor="ctr"/>
          <a:lstStyle/>
          <a:p>
            <a:pPr algn="ctr">
              <a:lnSpc>
                <a:spcPct val="250000"/>
              </a:lnSpc>
            </a:pPr>
            <a:r>
              <a:rPr lang="ar-SA" sz="2000" b="1" i="1" dirty="0">
                <a:effectLst>
                  <a:outerShdw blurRad="38100" dist="38100" dir="2700000" algn="tl">
                    <a:srgbClr val="000000">
                      <a:alpha val="43137"/>
                    </a:srgbClr>
                  </a:outerShdw>
                </a:effectLst>
              </a:rPr>
              <a:t>المطلب الاول: مهام المراقب المالي ومساعده وشروط انابة المراقب المالي </a:t>
            </a:r>
            <a:endParaRPr lang="en-US" sz="2000" b="1" i="1" dirty="0">
              <a:effectLst>
                <a:outerShdw blurRad="38100" dist="38100" dir="2700000" algn="tl">
                  <a:srgbClr val="000000">
                    <a:alpha val="43137"/>
                  </a:srgbClr>
                </a:outerShdw>
              </a:effectLst>
            </a:endParaRPr>
          </a:p>
          <a:p>
            <a:pPr algn="ctr"/>
            <a:endParaRPr lang="ar-DZ" dirty="0"/>
          </a:p>
        </p:txBody>
      </p:sp>
      <p:sp>
        <p:nvSpPr>
          <p:cNvPr id="4" name="مستطيل: زوايا مستديرة 3">
            <a:extLst>
              <a:ext uri="{FF2B5EF4-FFF2-40B4-BE49-F238E27FC236}">
                <a16:creationId xmlns:a16="http://schemas.microsoft.com/office/drawing/2014/main" xmlns="" id="{CB9E2F14-30D5-431B-8E90-46977BD7FCE3}"/>
              </a:ext>
            </a:extLst>
          </p:cNvPr>
          <p:cNvSpPr/>
          <p:nvPr/>
        </p:nvSpPr>
        <p:spPr>
          <a:xfrm>
            <a:off x="8321040" y="2965269"/>
            <a:ext cx="2913017" cy="613954"/>
          </a:xfrm>
          <a:prstGeom prst="round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000" b="1" i="1" dirty="0">
                <a:solidFill>
                  <a:srgbClr val="002060"/>
                </a:solidFill>
                <a:effectLst>
                  <a:outerShdw blurRad="38100" dist="38100" dir="2700000" algn="tl">
                    <a:srgbClr val="000000">
                      <a:alpha val="43137"/>
                    </a:srgbClr>
                  </a:outerShdw>
                </a:effectLst>
              </a:rPr>
              <a:t>الفرع 01: مهام المراقب المالي</a:t>
            </a:r>
            <a:endParaRPr lang="ar-DZ" sz="2000" b="1" i="1" dirty="0">
              <a:solidFill>
                <a:srgbClr val="002060"/>
              </a:solidFill>
              <a:effectLst>
                <a:outerShdw blurRad="38100" dist="38100" dir="2700000" algn="tl">
                  <a:srgbClr val="000000">
                    <a:alpha val="43137"/>
                  </a:srgbClr>
                </a:outerShdw>
              </a:effectLst>
            </a:endParaRPr>
          </a:p>
        </p:txBody>
      </p:sp>
      <p:sp>
        <p:nvSpPr>
          <p:cNvPr id="5" name="شكل بيضاوي 4">
            <a:extLst>
              <a:ext uri="{FF2B5EF4-FFF2-40B4-BE49-F238E27FC236}">
                <a16:creationId xmlns:a16="http://schemas.microsoft.com/office/drawing/2014/main" xmlns="" id="{1A4E06F7-C1A8-4087-89F0-3977FF53603C}"/>
              </a:ext>
            </a:extLst>
          </p:cNvPr>
          <p:cNvSpPr/>
          <p:nvPr/>
        </p:nvSpPr>
        <p:spPr>
          <a:xfrm>
            <a:off x="561703" y="3108960"/>
            <a:ext cx="8961119" cy="3749040"/>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حسب المادة 10 من مرسوم تنفيذي 11- 381 فان مهام المراقب المالي هي:</a:t>
            </a:r>
            <a:endParaRPr lang="en-US" dirty="0"/>
          </a:p>
          <a:p>
            <a:r>
              <a:rPr lang="ar-SA" dirty="0"/>
              <a:t>- تنظيم مصلحة المراقبة المالية وإدارتها وتنشيطها.</a:t>
            </a:r>
            <a:endParaRPr lang="en-US" dirty="0"/>
          </a:p>
          <a:p>
            <a:r>
              <a:rPr lang="ar-SA" dirty="0"/>
              <a:t>- تنفيذ الأحكام القانونية والتنظيمية فيما يتعلق بالمراقبة الملتزم بها.</a:t>
            </a:r>
            <a:endParaRPr lang="en-US" dirty="0"/>
          </a:p>
          <a:p>
            <a:r>
              <a:rPr lang="ar-SA" dirty="0"/>
              <a:t>- القيام بأية مهمة أخرى مترتبة عن عمليات الميزانية.</a:t>
            </a:r>
            <a:endParaRPr lang="en-US" dirty="0"/>
          </a:p>
          <a:p>
            <a:r>
              <a:rPr lang="ar-SA" dirty="0"/>
              <a:t>- تمثيل الوزير المكلف بالمالية لدى لجان الصفقات العمومية ولدى المجالس الإدارية ومجالس توجيه المؤسسات العمومية ذات الطابع الاداري والمؤسسات الاخرى. </a:t>
            </a:r>
            <a:endParaRPr lang="en-US" dirty="0"/>
          </a:p>
          <a:p>
            <a:r>
              <a:rPr lang="ar-SA" dirty="0"/>
              <a:t>- إعداد تقارير سنوية عن النشاطات وعروض الأحوال الدورية الوافية التي توجه الى الوزير المكلف بالمالية.</a:t>
            </a:r>
            <a:endParaRPr lang="en-US" dirty="0"/>
          </a:p>
          <a:p>
            <a:pPr algn="ctr"/>
            <a:endParaRPr lang="ar-DZ" dirty="0"/>
          </a:p>
        </p:txBody>
      </p:sp>
    </p:spTree>
    <p:extLst>
      <p:ext uri="{BB962C8B-B14F-4D97-AF65-F5344CB8AC3E}">
        <p14:creationId xmlns:p14="http://schemas.microsoft.com/office/powerpoint/2010/main" xmlns="" val="242502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a:extLst>
              <a:ext uri="{FF2B5EF4-FFF2-40B4-BE49-F238E27FC236}">
                <a16:creationId xmlns:a16="http://schemas.microsoft.com/office/drawing/2014/main" xmlns="" id="{39ADE58C-3AA4-412E-8E47-68C83FC47552}"/>
              </a:ext>
            </a:extLst>
          </p:cNvPr>
          <p:cNvSpPr/>
          <p:nvPr/>
        </p:nvSpPr>
        <p:spPr>
          <a:xfrm>
            <a:off x="6196151" y="1025434"/>
            <a:ext cx="5403669" cy="4807131"/>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 تنفيذ كل مهام الفحص والرقابة المتعلقة بجوانب تطبيق التشريع والتنظيم المتعلقين بالمالية العمومية بناء على قرار من الوزير المكلف بالمالية.</a:t>
            </a:r>
            <a:endParaRPr lang="en-US" dirty="0"/>
          </a:p>
          <a:p>
            <a:r>
              <a:rPr lang="ar-SA" dirty="0"/>
              <a:t>ممارسة السلطة السلمية على الموظفين الموضوعين تحت تصرفه وتأطيرهم</a:t>
            </a:r>
            <a:r>
              <a:rPr lang="en-US" dirty="0"/>
              <a:t> -</a:t>
            </a:r>
          </a:p>
          <a:p>
            <a:r>
              <a:rPr lang="ar-SA" dirty="0"/>
              <a:t>المشاركة في تعميم التشريع والتنظيم المرتبط بالنفقات العمومية</a:t>
            </a:r>
            <a:r>
              <a:rPr lang="en-US" dirty="0"/>
              <a:t> -</a:t>
            </a:r>
          </a:p>
          <a:p>
            <a:r>
              <a:rPr lang="ar-SA" dirty="0"/>
              <a:t>- المشاركة في دراسة وتحليل النصوص التشريعية والتنظيمية المبادر بها من المديرية العامة</a:t>
            </a:r>
            <a:endParaRPr lang="en-US" dirty="0"/>
          </a:p>
          <a:p>
            <a:r>
              <a:rPr lang="ar-SA" dirty="0"/>
              <a:t>للميزانية، والتي لها أثر على ميزانية الدولة و/أو على ميزانية الجماعات المحلية والهيئات</a:t>
            </a:r>
            <a:endParaRPr lang="en-US" dirty="0"/>
          </a:p>
          <a:p>
            <a:r>
              <a:rPr lang="ar-SA" dirty="0"/>
              <a:t>العمومية.</a:t>
            </a:r>
            <a:endParaRPr lang="en-US" dirty="0"/>
          </a:p>
          <a:p>
            <a:pPr algn="ctr"/>
            <a:endParaRPr lang="ar-DZ" dirty="0"/>
          </a:p>
        </p:txBody>
      </p:sp>
      <p:sp>
        <p:nvSpPr>
          <p:cNvPr id="3" name="شكل بيضاوي 2">
            <a:extLst>
              <a:ext uri="{FF2B5EF4-FFF2-40B4-BE49-F238E27FC236}">
                <a16:creationId xmlns:a16="http://schemas.microsoft.com/office/drawing/2014/main" xmlns="" id="{39E62FA8-9138-4FBC-B4AB-108973167245}"/>
              </a:ext>
            </a:extLst>
          </p:cNvPr>
          <p:cNvSpPr/>
          <p:nvPr/>
        </p:nvSpPr>
        <p:spPr>
          <a:xfrm>
            <a:off x="182880" y="627016"/>
            <a:ext cx="5812971" cy="5956663"/>
          </a:xfrm>
          <a:prstGeom prst="ellipse">
            <a:avLst/>
          </a:prstGeom>
          <a:solidFill>
            <a:schemeClr val="bg1">
              <a:lumMod val="95000"/>
            </a:schemeClr>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1" anchor="ctr"/>
          <a:lstStyle/>
          <a:p>
            <a:r>
              <a:rPr lang="ar-SA" dirty="0"/>
              <a:t>- إعداد تقييم سنوي ودوري حول نشاط المراقبة المالية.</a:t>
            </a:r>
            <a:endParaRPr lang="en-US" dirty="0"/>
          </a:p>
          <a:p>
            <a:r>
              <a:rPr lang="ar-SA" dirty="0"/>
              <a:t>  - مساعدة أية مهمة رقابية او تقييم لمصالحه في إطار البرنامج المسطر من المديرية العامة للميزانية. </a:t>
            </a:r>
            <a:endParaRPr lang="en-US" dirty="0"/>
          </a:p>
          <a:p>
            <a:r>
              <a:rPr lang="ar-SA" dirty="0"/>
              <a:t>تقديم نصائح للأمرين بالصرف على المستوى المالي قصد ضمان نجاعة النفقات العمومية</a:t>
            </a:r>
            <a:r>
              <a:rPr lang="en-US" dirty="0"/>
              <a:t> - </a:t>
            </a:r>
          </a:p>
          <a:p>
            <a:r>
              <a:rPr lang="ar-SA" dirty="0"/>
              <a:t>وفعاليتها.</a:t>
            </a:r>
            <a:endParaRPr lang="en-US" dirty="0"/>
          </a:p>
          <a:p>
            <a:r>
              <a:rPr lang="ar-SA" dirty="0"/>
              <a:t>- المساهمة في الاعمال التحضيرية للميزانية المعهودة إليه وضمان متابعتها وتقييمها وكذا اقتراح كل تدبير ضروري يسمح بتسيير ناجع وفعال للنفقات العمومية.</a:t>
            </a:r>
            <a:endParaRPr lang="en-US" dirty="0"/>
          </a:p>
          <a:p>
            <a:r>
              <a:rPr lang="ar-SA" dirty="0"/>
              <a:t>وحسب المادة 24 من مرسوم تنفيذي 92-414 فان من بين المهام التي يقوم بها المراقب المالي:</a:t>
            </a:r>
            <a:endParaRPr lang="en-US" dirty="0"/>
          </a:p>
          <a:p>
            <a:r>
              <a:rPr lang="fr-FR" dirty="0"/>
              <a:t>  </a:t>
            </a:r>
            <a:r>
              <a:rPr lang="ar-SA" dirty="0"/>
              <a:t>- يرسل إلى الوزير المكلف بالميزانية الوضعيات الدورية قصد اعلام المصالح المختصة بتطور الالتزام بالنفقات وبالتعداد الميزانياتي.  </a:t>
            </a:r>
            <a:endParaRPr lang="en-US" dirty="0"/>
          </a:p>
          <a:p>
            <a:pPr algn="ctr"/>
            <a:endParaRPr lang="ar-DZ" dirty="0"/>
          </a:p>
        </p:txBody>
      </p:sp>
    </p:spTree>
    <p:extLst>
      <p:ext uri="{BB962C8B-B14F-4D97-AF65-F5344CB8AC3E}">
        <p14:creationId xmlns:p14="http://schemas.microsoft.com/office/powerpoint/2010/main" xmlns="" val="182064181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TotalTime>
  <Words>1988</Words>
  <Application>Microsoft Office PowerPoint</Application>
  <PresentationFormat>Personnalisé</PresentationFormat>
  <Paragraphs>136</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نسق Office</vt:lpstr>
      <vt:lpstr>الجمهورية الجزائرية الديمقراطية الشعبية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dc:title>
  <dc:creator>BELABROUKOKBA</dc:creator>
  <cp:lastModifiedBy>oussama</cp:lastModifiedBy>
  <cp:revision>27</cp:revision>
  <dcterms:created xsi:type="dcterms:W3CDTF">2021-11-25T21:13:45Z</dcterms:created>
  <dcterms:modified xsi:type="dcterms:W3CDTF">2021-12-09T20:46:15Z</dcterms:modified>
</cp:coreProperties>
</file>