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drawing8.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drawing6.xml" ContentType="application/vnd.ms-office.drawingml.diagramDrawing+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sldIdLst>
    <p:sldId id="269" r:id="rId2"/>
    <p:sldId id="256" r:id="rId3"/>
    <p:sldId id="257" r:id="rId4"/>
    <p:sldId id="258" r:id="rId5"/>
    <p:sldId id="263" r:id="rId6"/>
    <p:sldId id="264" r:id="rId7"/>
    <p:sldId id="265" r:id="rId8"/>
    <p:sldId id="266" r:id="rId9"/>
    <p:sldId id="273" r:id="rId10"/>
    <p:sldId id="274" r:id="rId11"/>
    <p:sldId id="281" r:id="rId12"/>
    <p:sldId id="276" r:id="rId13"/>
    <p:sldId id="277" r:id="rId14"/>
    <p:sldId id="282"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eh chaita" initials="sc" lastIdx="2" clrIdx="0">
    <p:extLst>
      <p:ext uri="{19B8F6BF-5375-455C-9EA6-DF929625EA0E}">
        <p15:presenceInfo xmlns:p15="http://schemas.microsoft.com/office/powerpoint/2012/main" xmlns="" userId="1527fcbb29ee5c7a" providerId="Windows Live"/>
      </p:ext>
    </p:extLst>
  </p:cmAuthor>
  <p:cmAuthor id="2" name="saleh csc" initials="sc" lastIdx="1" clrIdx="1">
    <p:extLst>
      <p:ext uri="{19B8F6BF-5375-455C-9EA6-DF929625EA0E}">
        <p15:presenceInfo xmlns:p15="http://schemas.microsoft.com/office/powerpoint/2012/main" xmlns="" userId="514461ce9ed5138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A5D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3969" autoAdjust="0"/>
  </p:normalViewPr>
  <p:slideViewPr>
    <p:cSldViewPr snapToGrid="0">
      <p:cViewPr>
        <p:scale>
          <a:sx n="59" d="100"/>
          <a:sy n="59" d="100"/>
        </p:scale>
        <p:origin x="-1140" y="-61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133898-DC61-4305-80B1-2E4ECF532D2C}" type="doc">
      <dgm:prSet loTypeId="urn:microsoft.com/office/officeart/2005/8/layout/hList6" loCatId="list" qsTypeId="urn:microsoft.com/office/officeart/2005/8/quickstyle/3d1" qsCatId="3D" csTypeId="urn:microsoft.com/office/officeart/2005/8/colors/accent1_2" csCatId="accent1" phldr="1"/>
      <dgm:spPr/>
      <dgm:t>
        <a:bodyPr/>
        <a:lstStyle/>
        <a:p>
          <a:endParaRPr lang="fr-FR"/>
        </a:p>
      </dgm:t>
    </dgm:pt>
    <dgm:pt modelId="{CADFD342-20D1-4E8B-93D3-3B40046CC08E}">
      <dgm:prSet/>
      <dgm:spPr/>
      <dgm:t>
        <a:bodyPr/>
        <a:lstStyle/>
        <a:p>
          <a:r>
            <a:rPr lang="ar-DZ" dirty="0"/>
            <a:t>*هو موظف تابع ومعين من طرف وزير المالية من بين موظفي المديرية العامة للميزانية بمقتضى قرار وزاري، مهمته الأساسية هي الرقابة السابقة على تنفيذ النفقات والتأشير على مشروع الالتزام الذي يعده الآمر بالصرف، وله صلاحية رفض العمليات المخالفة للقانون، كما يمكنه إعطاء نصائح وإرشادات للآمر بالصرف فهو بمثابة مستشار مالي.</a:t>
          </a:r>
        </a:p>
      </dgm:t>
    </dgm:pt>
    <dgm:pt modelId="{535FA0B6-A80E-4299-9C7B-15C0AA002803}" type="parTrans" cxnId="{BCAA0B75-CFA9-4BBB-AEFC-1607D104D9C7}">
      <dgm:prSet/>
      <dgm:spPr/>
      <dgm:t>
        <a:bodyPr/>
        <a:lstStyle/>
        <a:p>
          <a:endParaRPr lang="fr-FR"/>
        </a:p>
      </dgm:t>
    </dgm:pt>
    <dgm:pt modelId="{9BA36154-5F07-4576-938A-18FAC9801721}" type="sibTrans" cxnId="{BCAA0B75-CFA9-4BBB-AEFC-1607D104D9C7}">
      <dgm:prSet/>
      <dgm:spPr/>
      <dgm:t>
        <a:bodyPr/>
        <a:lstStyle/>
        <a:p>
          <a:endParaRPr lang="fr-FR"/>
        </a:p>
      </dgm:t>
    </dgm:pt>
    <dgm:pt modelId="{ABAB1A72-3844-4A1B-9D72-DA5F2C013165}">
      <dgm:prSet custT="1"/>
      <dgm:spPr/>
      <dgm:t>
        <a:bodyPr/>
        <a:lstStyle/>
        <a:p>
          <a:r>
            <a:rPr lang="ar-DZ" sz="4000" dirty="0"/>
            <a:t>*ورقابة المراقب المالي هي رقابة شرعية وليست مراقبة ملائمة إذ أنها تقوم على رقابة شرعية النفقة.</a:t>
          </a:r>
          <a:endParaRPr lang="fr-FR" sz="4000" dirty="0"/>
        </a:p>
      </dgm:t>
    </dgm:pt>
    <dgm:pt modelId="{A6C51C66-1574-4182-8297-87DB951B0084}" type="parTrans" cxnId="{DA04F19A-D1CF-49C6-9DC3-6E902F77F4CC}">
      <dgm:prSet/>
      <dgm:spPr/>
      <dgm:t>
        <a:bodyPr/>
        <a:lstStyle/>
        <a:p>
          <a:endParaRPr lang="fr-FR"/>
        </a:p>
      </dgm:t>
    </dgm:pt>
    <dgm:pt modelId="{72BB2580-0DBE-4E1D-9C30-6080B1EA90A1}" type="sibTrans" cxnId="{DA04F19A-D1CF-49C6-9DC3-6E902F77F4CC}">
      <dgm:prSet/>
      <dgm:spPr/>
      <dgm:t>
        <a:bodyPr/>
        <a:lstStyle/>
        <a:p>
          <a:endParaRPr lang="fr-FR"/>
        </a:p>
      </dgm:t>
    </dgm:pt>
    <dgm:pt modelId="{3BE56B19-9BC1-408B-ACBB-CE67B7F02127}" type="pres">
      <dgm:prSet presAssocID="{71133898-DC61-4305-80B1-2E4ECF532D2C}" presName="Name0" presStyleCnt="0">
        <dgm:presLayoutVars>
          <dgm:dir/>
          <dgm:resizeHandles val="exact"/>
        </dgm:presLayoutVars>
      </dgm:prSet>
      <dgm:spPr/>
      <dgm:t>
        <a:bodyPr/>
        <a:lstStyle/>
        <a:p>
          <a:endParaRPr lang="fr-FR"/>
        </a:p>
      </dgm:t>
    </dgm:pt>
    <dgm:pt modelId="{2EB0B3E8-ADD3-46B4-98F7-F09F69F07D37}" type="pres">
      <dgm:prSet presAssocID="{ABAB1A72-3844-4A1B-9D72-DA5F2C013165}" presName="node" presStyleLbl="node1" presStyleIdx="0" presStyleCnt="2">
        <dgm:presLayoutVars>
          <dgm:bulletEnabled val="1"/>
        </dgm:presLayoutVars>
      </dgm:prSet>
      <dgm:spPr/>
      <dgm:t>
        <a:bodyPr/>
        <a:lstStyle/>
        <a:p>
          <a:endParaRPr lang="fr-FR"/>
        </a:p>
      </dgm:t>
    </dgm:pt>
    <dgm:pt modelId="{86E9124A-23E1-4580-8634-CAD7EC336C4C}" type="pres">
      <dgm:prSet presAssocID="{72BB2580-0DBE-4E1D-9C30-6080B1EA90A1}" presName="sibTrans" presStyleCnt="0"/>
      <dgm:spPr/>
    </dgm:pt>
    <dgm:pt modelId="{0F0CAA0D-2500-4DB4-B674-9C5E6847CFC9}" type="pres">
      <dgm:prSet presAssocID="{CADFD342-20D1-4E8B-93D3-3B40046CC08E}" presName="node" presStyleLbl="node1" presStyleIdx="1" presStyleCnt="2" custLinFactNeighborX="1386" custLinFactNeighborY="4347">
        <dgm:presLayoutVars>
          <dgm:bulletEnabled val="1"/>
        </dgm:presLayoutVars>
      </dgm:prSet>
      <dgm:spPr/>
      <dgm:t>
        <a:bodyPr/>
        <a:lstStyle/>
        <a:p>
          <a:endParaRPr lang="fr-FR"/>
        </a:p>
      </dgm:t>
    </dgm:pt>
  </dgm:ptLst>
  <dgm:cxnLst>
    <dgm:cxn modelId="{7DDEFA17-D589-49FB-B110-14EEAC7671C5}" type="presOf" srcId="{71133898-DC61-4305-80B1-2E4ECF532D2C}" destId="{3BE56B19-9BC1-408B-ACBB-CE67B7F02127}" srcOrd="0" destOrd="0" presId="urn:microsoft.com/office/officeart/2005/8/layout/hList6"/>
    <dgm:cxn modelId="{6C031216-497E-4E9F-B70C-CE9E753CE1EC}" type="presOf" srcId="{ABAB1A72-3844-4A1B-9D72-DA5F2C013165}" destId="{2EB0B3E8-ADD3-46B4-98F7-F09F69F07D37}" srcOrd="0" destOrd="0" presId="urn:microsoft.com/office/officeart/2005/8/layout/hList6"/>
    <dgm:cxn modelId="{8430A810-5B9E-421F-9407-A281029F3CEE}" type="presOf" srcId="{CADFD342-20D1-4E8B-93D3-3B40046CC08E}" destId="{0F0CAA0D-2500-4DB4-B674-9C5E6847CFC9}" srcOrd="0" destOrd="0" presId="urn:microsoft.com/office/officeart/2005/8/layout/hList6"/>
    <dgm:cxn modelId="{DA04F19A-D1CF-49C6-9DC3-6E902F77F4CC}" srcId="{71133898-DC61-4305-80B1-2E4ECF532D2C}" destId="{ABAB1A72-3844-4A1B-9D72-DA5F2C013165}" srcOrd="0" destOrd="0" parTransId="{A6C51C66-1574-4182-8297-87DB951B0084}" sibTransId="{72BB2580-0DBE-4E1D-9C30-6080B1EA90A1}"/>
    <dgm:cxn modelId="{BCAA0B75-CFA9-4BBB-AEFC-1607D104D9C7}" srcId="{71133898-DC61-4305-80B1-2E4ECF532D2C}" destId="{CADFD342-20D1-4E8B-93D3-3B40046CC08E}" srcOrd="1" destOrd="0" parTransId="{535FA0B6-A80E-4299-9C7B-15C0AA002803}" sibTransId="{9BA36154-5F07-4576-938A-18FAC9801721}"/>
    <dgm:cxn modelId="{2D303FE6-BFCD-478C-BACF-4E7D1F6B1381}" type="presParOf" srcId="{3BE56B19-9BC1-408B-ACBB-CE67B7F02127}" destId="{2EB0B3E8-ADD3-46B4-98F7-F09F69F07D37}" srcOrd="0" destOrd="0" presId="urn:microsoft.com/office/officeart/2005/8/layout/hList6"/>
    <dgm:cxn modelId="{856C19BC-CD75-420F-9A6A-2099B1A2DD99}" type="presParOf" srcId="{3BE56B19-9BC1-408B-ACBB-CE67B7F02127}" destId="{86E9124A-23E1-4580-8634-CAD7EC336C4C}" srcOrd="1" destOrd="0" presId="urn:microsoft.com/office/officeart/2005/8/layout/hList6"/>
    <dgm:cxn modelId="{E1B5E2F6-6A01-455F-A231-A7CE815684AD}" type="presParOf" srcId="{3BE56B19-9BC1-408B-ACBB-CE67B7F02127}" destId="{0F0CAA0D-2500-4DB4-B674-9C5E6847CFC9}"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88624F-F7DF-423D-BEAE-EEA7E87060FC}" type="doc">
      <dgm:prSet loTypeId="urn:microsoft.com/office/officeart/2005/8/layout/cycle3" loCatId="cycle" qsTypeId="urn:microsoft.com/office/officeart/2005/8/quickstyle/3d3" qsCatId="3D" csTypeId="urn:microsoft.com/office/officeart/2005/8/colors/accent1_2" csCatId="accent1" phldr="1"/>
      <dgm:spPr/>
      <dgm:t>
        <a:bodyPr/>
        <a:lstStyle/>
        <a:p>
          <a:endParaRPr lang="fr-FR"/>
        </a:p>
      </dgm:t>
    </dgm:pt>
    <dgm:pt modelId="{1A2B0FC6-B842-4268-B2EB-334311F975A8}">
      <dgm:prSet custT="1"/>
      <dgm:spPr/>
      <dgm:t>
        <a:bodyPr/>
        <a:lstStyle/>
        <a:p>
          <a:pPr algn="ctr" rtl="1"/>
          <a:r>
            <a:rPr lang="fr-FR" sz="1200" b="1" dirty="0"/>
            <a:t>_2</a:t>
          </a:r>
          <a:r>
            <a:rPr lang="ar-DZ" sz="1200" b="1" dirty="0"/>
            <a:t>المتصرفين المستشارين الذين يثبتون 05 سنوات من الخدمة الفعلية بالإدارة الميزانية.</a:t>
          </a:r>
          <a:endParaRPr lang="fr-FR" sz="1200" b="1" dirty="0"/>
        </a:p>
      </dgm:t>
    </dgm:pt>
    <dgm:pt modelId="{3D579A1F-7327-43CE-933F-6B2910A5C1BF}" type="parTrans" cxnId="{C36D80DF-C726-49F0-B15E-8B61D3714BFC}">
      <dgm:prSet/>
      <dgm:spPr/>
      <dgm:t>
        <a:bodyPr/>
        <a:lstStyle/>
        <a:p>
          <a:endParaRPr lang="fr-FR"/>
        </a:p>
      </dgm:t>
    </dgm:pt>
    <dgm:pt modelId="{5D53801C-9FDC-4189-9D83-136515B9D254}" type="sibTrans" cxnId="{C36D80DF-C726-49F0-B15E-8B61D3714BFC}">
      <dgm:prSet/>
      <dgm:spPr/>
      <dgm:t>
        <a:bodyPr/>
        <a:lstStyle/>
        <a:p>
          <a:endParaRPr lang="fr-FR"/>
        </a:p>
      </dgm:t>
    </dgm:pt>
    <dgm:pt modelId="{FB42C204-BF01-4862-B4BF-997AE197FCE4}">
      <dgm:prSet custT="1"/>
      <dgm:spPr/>
      <dgm:t>
        <a:bodyPr/>
        <a:lstStyle/>
        <a:p>
          <a:pPr rtl="1"/>
          <a:r>
            <a:rPr lang="fr-FR" sz="1200" b="1" dirty="0"/>
            <a:t>_3</a:t>
          </a:r>
          <a:r>
            <a:rPr lang="ar-DZ" sz="1200" b="1" dirty="0"/>
            <a:t>مفتشين محللين مركزيين للميزانية الذين يثبتون 05 سنوات من الخدمة الفعلية بالإدارة الميزانية</a:t>
          </a:r>
          <a:endParaRPr lang="fr-FR" sz="1200" b="1" dirty="0"/>
        </a:p>
      </dgm:t>
    </dgm:pt>
    <dgm:pt modelId="{72FE46FF-8A53-4C16-9683-AAB6A23DB4BA}" type="parTrans" cxnId="{B0F3EE0B-057D-4CB5-A296-05E4799DA151}">
      <dgm:prSet/>
      <dgm:spPr/>
      <dgm:t>
        <a:bodyPr/>
        <a:lstStyle/>
        <a:p>
          <a:endParaRPr lang="fr-FR"/>
        </a:p>
      </dgm:t>
    </dgm:pt>
    <dgm:pt modelId="{22E5E760-16E8-488C-BB14-5B532D4320FA}" type="sibTrans" cxnId="{B0F3EE0B-057D-4CB5-A296-05E4799DA151}">
      <dgm:prSet/>
      <dgm:spPr/>
      <dgm:t>
        <a:bodyPr/>
        <a:lstStyle/>
        <a:p>
          <a:endParaRPr lang="fr-FR"/>
        </a:p>
      </dgm:t>
    </dgm:pt>
    <dgm:pt modelId="{59722D6F-E1AF-404C-82FA-5540018968D4}">
      <dgm:prSet custT="1"/>
      <dgm:spPr/>
      <dgm:t>
        <a:bodyPr/>
        <a:lstStyle/>
        <a:p>
          <a:pPr rtl="1"/>
          <a:r>
            <a:rPr lang="fr-FR" sz="1200" b="1"/>
            <a:t>_4</a:t>
          </a:r>
          <a:r>
            <a:rPr lang="ar-DZ" sz="1200" b="1"/>
            <a:t>المتصرفين الرئيسيين الذين يثبتون 05 سنوات من الخدمة بهذه الصفة بالإدارة بالميزانية</a:t>
          </a:r>
          <a:endParaRPr lang="fr-FR" sz="1200" b="1" dirty="0"/>
        </a:p>
      </dgm:t>
    </dgm:pt>
    <dgm:pt modelId="{14028C6E-85D0-4F22-BCC6-980EB49F9EAD}" type="parTrans" cxnId="{54513326-884B-4BEE-A44C-99212F925F99}">
      <dgm:prSet/>
      <dgm:spPr/>
      <dgm:t>
        <a:bodyPr/>
        <a:lstStyle/>
        <a:p>
          <a:endParaRPr lang="fr-FR"/>
        </a:p>
      </dgm:t>
    </dgm:pt>
    <dgm:pt modelId="{BCEFE4EB-8766-4042-B085-6BA2B70C5558}" type="sibTrans" cxnId="{54513326-884B-4BEE-A44C-99212F925F99}">
      <dgm:prSet/>
      <dgm:spPr/>
      <dgm:t>
        <a:bodyPr/>
        <a:lstStyle/>
        <a:p>
          <a:endParaRPr lang="fr-FR"/>
        </a:p>
      </dgm:t>
    </dgm:pt>
    <dgm:pt modelId="{9D283B52-F787-484C-8EE3-55A786D0AE0B}">
      <dgm:prSet custT="1"/>
      <dgm:spPr/>
      <dgm:t>
        <a:bodyPr/>
        <a:lstStyle/>
        <a:p>
          <a:pPr rtl="1"/>
          <a:r>
            <a:rPr lang="fr-FR" sz="1200" b="1" dirty="0"/>
            <a:t>_</a:t>
          </a:r>
          <a:r>
            <a:rPr lang="fr-FR" sz="1200" b="1"/>
            <a:t>5</a:t>
          </a:r>
          <a:r>
            <a:rPr lang="ar-DZ" sz="1200" b="1"/>
            <a:t>الم</a:t>
          </a:r>
          <a:r>
            <a:rPr lang="ar-SA" sz="1200" b="1"/>
            <a:t>فتشين المحللين و المتصرفون </a:t>
          </a:r>
          <a:r>
            <a:rPr lang="ar-DZ" sz="1200" b="1"/>
            <a:t>الرئيسيين </a:t>
          </a:r>
          <a:r>
            <a:rPr lang="ar-DZ" sz="1200" b="1" dirty="0"/>
            <a:t>الذين </a:t>
          </a:r>
          <a:r>
            <a:rPr lang="ar-DZ" sz="1200" b="1"/>
            <a:t>يثبتون </a:t>
          </a:r>
          <a:r>
            <a:rPr lang="ar-SA" sz="1200" b="1"/>
            <a:t>10</a:t>
          </a:r>
          <a:r>
            <a:rPr lang="ar-DZ" sz="1200" b="1"/>
            <a:t> سنوات </a:t>
          </a:r>
          <a:r>
            <a:rPr lang="ar-SA" sz="1200" b="1"/>
            <a:t>كخدمة</a:t>
          </a:r>
          <a:r>
            <a:rPr lang="ar-DZ" sz="1200" b="1"/>
            <a:t>بالإدارة </a:t>
          </a:r>
          <a:r>
            <a:rPr lang="ar-DZ" sz="1200" b="1" dirty="0"/>
            <a:t>بالميزانية.</a:t>
          </a:r>
          <a:endParaRPr lang="fr-FR" sz="1200" b="1" dirty="0"/>
        </a:p>
      </dgm:t>
    </dgm:pt>
    <dgm:pt modelId="{29E22282-1AF9-4E61-A2B5-99E17CA5EF6F}" type="parTrans" cxnId="{48503E22-4901-4B75-A49B-C19FD77B8080}">
      <dgm:prSet/>
      <dgm:spPr/>
      <dgm:t>
        <a:bodyPr/>
        <a:lstStyle/>
        <a:p>
          <a:endParaRPr lang="fr-FR"/>
        </a:p>
      </dgm:t>
    </dgm:pt>
    <dgm:pt modelId="{5B9270D8-250C-440A-B2CA-A58A4552FDE4}" type="sibTrans" cxnId="{48503E22-4901-4B75-A49B-C19FD77B8080}">
      <dgm:prSet/>
      <dgm:spPr/>
      <dgm:t>
        <a:bodyPr/>
        <a:lstStyle/>
        <a:p>
          <a:endParaRPr lang="fr-FR"/>
        </a:p>
      </dgm:t>
    </dgm:pt>
    <dgm:pt modelId="{69721B24-E1EB-4656-AB47-1070475EC008}">
      <dgm:prSet custT="1"/>
      <dgm:spPr/>
      <dgm:t>
        <a:bodyPr/>
        <a:lstStyle/>
        <a:p>
          <a:pPr algn="ctr" rtl="1"/>
          <a:r>
            <a:rPr lang="fr-FR" sz="1400" b="1" dirty="0">
              <a:latin typeface="+mj-lt"/>
            </a:rPr>
            <a:t>_1</a:t>
          </a:r>
          <a:r>
            <a:rPr lang="ar-DZ" sz="1400" b="1" dirty="0">
              <a:latin typeface="+mj-lt"/>
            </a:rPr>
            <a:t>رؤساء المفتشين المحللين للميزانية.</a:t>
          </a:r>
          <a:endParaRPr lang="fr-FR" sz="1400" b="1" dirty="0">
            <a:latin typeface="+mj-lt"/>
          </a:endParaRPr>
        </a:p>
      </dgm:t>
    </dgm:pt>
    <dgm:pt modelId="{16DB5C3F-876D-4DA0-9611-0D312D8905AD}" type="sibTrans" cxnId="{2E53EE6F-EF93-47BA-A32E-C3E07CF40F3F}">
      <dgm:prSet/>
      <dgm:spPr/>
      <dgm:t>
        <a:bodyPr/>
        <a:lstStyle/>
        <a:p>
          <a:endParaRPr lang="fr-FR"/>
        </a:p>
      </dgm:t>
    </dgm:pt>
    <dgm:pt modelId="{C8A85302-404C-474E-A5D1-291908C0796E}" type="parTrans" cxnId="{2E53EE6F-EF93-47BA-A32E-C3E07CF40F3F}">
      <dgm:prSet/>
      <dgm:spPr/>
      <dgm:t>
        <a:bodyPr/>
        <a:lstStyle/>
        <a:p>
          <a:endParaRPr lang="fr-FR"/>
        </a:p>
      </dgm:t>
    </dgm:pt>
    <dgm:pt modelId="{4348A908-046B-4662-8EAE-69261AB1270C}" type="pres">
      <dgm:prSet presAssocID="{3688624F-F7DF-423D-BEAE-EEA7E87060FC}" presName="Name0" presStyleCnt="0">
        <dgm:presLayoutVars>
          <dgm:dir/>
          <dgm:resizeHandles val="exact"/>
        </dgm:presLayoutVars>
      </dgm:prSet>
      <dgm:spPr/>
      <dgm:t>
        <a:bodyPr/>
        <a:lstStyle/>
        <a:p>
          <a:endParaRPr lang="fr-FR"/>
        </a:p>
      </dgm:t>
    </dgm:pt>
    <dgm:pt modelId="{5D27E675-75AB-4FE9-95DC-EB652F248178}" type="pres">
      <dgm:prSet presAssocID="{3688624F-F7DF-423D-BEAE-EEA7E87060FC}" presName="cycle" presStyleCnt="0"/>
      <dgm:spPr/>
    </dgm:pt>
    <dgm:pt modelId="{729CADA3-4D19-44E2-B271-2F08D413CF3C}" type="pres">
      <dgm:prSet presAssocID="{69721B24-E1EB-4656-AB47-1070475EC008}" presName="nodeFirstNode" presStyleLbl="node1" presStyleIdx="0" presStyleCnt="5" custScaleY="83859">
        <dgm:presLayoutVars>
          <dgm:bulletEnabled val="1"/>
        </dgm:presLayoutVars>
      </dgm:prSet>
      <dgm:spPr/>
      <dgm:t>
        <a:bodyPr/>
        <a:lstStyle/>
        <a:p>
          <a:endParaRPr lang="fr-FR"/>
        </a:p>
      </dgm:t>
    </dgm:pt>
    <dgm:pt modelId="{5B2E108A-817C-46F9-A0A5-E4F2A09FC223}" type="pres">
      <dgm:prSet presAssocID="{16DB5C3F-876D-4DA0-9611-0D312D8905AD}" presName="sibTransFirstNode" presStyleLbl="bgShp" presStyleIdx="0" presStyleCnt="1"/>
      <dgm:spPr/>
      <dgm:t>
        <a:bodyPr/>
        <a:lstStyle/>
        <a:p>
          <a:endParaRPr lang="fr-FR"/>
        </a:p>
      </dgm:t>
    </dgm:pt>
    <dgm:pt modelId="{249E6D79-2237-489D-9F5E-733B3A9997B9}" type="pres">
      <dgm:prSet presAssocID="{1A2B0FC6-B842-4268-B2EB-334311F975A8}" presName="nodeFollowingNodes" presStyleLbl="node1" presStyleIdx="1" presStyleCnt="5" custScaleY="102630">
        <dgm:presLayoutVars>
          <dgm:bulletEnabled val="1"/>
        </dgm:presLayoutVars>
      </dgm:prSet>
      <dgm:spPr/>
      <dgm:t>
        <a:bodyPr/>
        <a:lstStyle/>
        <a:p>
          <a:endParaRPr lang="fr-FR"/>
        </a:p>
      </dgm:t>
    </dgm:pt>
    <dgm:pt modelId="{CCEFF79E-F408-4726-AF47-4E96DB2C21BA}" type="pres">
      <dgm:prSet presAssocID="{FB42C204-BF01-4862-B4BF-997AE197FCE4}" presName="nodeFollowingNodes" presStyleLbl="node1" presStyleIdx="2" presStyleCnt="5" custScaleY="108140">
        <dgm:presLayoutVars>
          <dgm:bulletEnabled val="1"/>
        </dgm:presLayoutVars>
      </dgm:prSet>
      <dgm:spPr/>
      <dgm:t>
        <a:bodyPr/>
        <a:lstStyle/>
        <a:p>
          <a:endParaRPr lang="fr-FR"/>
        </a:p>
      </dgm:t>
    </dgm:pt>
    <dgm:pt modelId="{A0069E8D-8B98-4D04-86D6-C20FC3EF2D6B}" type="pres">
      <dgm:prSet presAssocID="{59722D6F-E1AF-404C-82FA-5540018968D4}" presName="nodeFollowingNodes" presStyleLbl="node1" presStyleIdx="3" presStyleCnt="5" custScaleY="108574">
        <dgm:presLayoutVars>
          <dgm:bulletEnabled val="1"/>
        </dgm:presLayoutVars>
      </dgm:prSet>
      <dgm:spPr/>
      <dgm:t>
        <a:bodyPr/>
        <a:lstStyle/>
        <a:p>
          <a:endParaRPr lang="fr-FR"/>
        </a:p>
      </dgm:t>
    </dgm:pt>
    <dgm:pt modelId="{4C4C05A7-52EF-4922-9660-E5B0A493A263}" type="pres">
      <dgm:prSet presAssocID="{9D283B52-F787-484C-8EE3-55A786D0AE0B}" presName="nodeFollowingNodes" presStyleLbl="node1" presStyleIdx="4" presStyleCnt="5" custScaleY="98112">
        <dgm:presLayoutVars>
          <dgm:bulletEnabled val="1"/>
        </dgm:presLayoutVars>
      </dgm:prSet>
      <dgm:spPr/>
      <dgm:t>
        <a:bodyPr/>
        <a:lstStyle/>
        <a:p>
          <a:endParaRPr lang="fr-FR"/>
        </a:p>
      </dgm:t>
    </dgm:pt>
  </dgm:ptLst>
  <dgm:cxnLst>
    <dgm:cxn modelId="{8413633E-10CA-4F03-AF31-5C704B91A65A}" type="presOf" srcId="{3688624F-F7DF-423D-BEAE-EEA7E87060FC}" destId="{4348A908-046B-4662-8EAE-69261AB1270C}" srcOrd="0" destOrd="0" presId="urn:microsoft.com/office/officeart/2005/8/layout/cycle3"/>
    <dgm:cxn modelId="{B0F3EE0B-057D-4CB5-A296-05E4799DA151}" srcId="{3688624F-F7DF-423D-BEAE-EEA7E87060FC}" destId="{FB42C204-BF01-4862-B4BF-997AE197FCE4}" srcOrd="2" destOrd="0" parTransId="{72FE46FF-8A53-4C16-9683-AAB6A23DB4BA}" sibTransId="{22E5E760-16E8-488C-BB14-5B532D4320FA}"/>
    <dgm:cxn modelId="{507D6A82-972C-4B06-A108-A7CF0BD6FD0D}" type="presOf" srcId="{16DB5C3F-876D-4DA0-9611-0D312D8905AD}" destId="{5B2E108A-817C-46F9-A0A5-E4F2A09FC223}" srcOrd="0" destOrd="0" presId="urn:microsoft.com/office/officeart/2005/8/layout/cycle3"/>
    <dgm:cxn modelId="{2E53EE6F-EF93-47BA-A32E-C3E07CF40F3F}" srcId="{3688624F-F7DF-423D-BEAE-EEA7E87060FC}" destId="{69721B24-E1EB-4656-AB47-1070475EC008}" srcOrd="0" destOrd="0" parTransId="{C8A85302-404C-474E-A5D1-291908C0796E}" sibTransId="{16DB5C3F-876D-4DA0-9611-0D312D8905AD}"/>
    <dgm:cxn modelId="{48503E22-4901-4B75-A49B-C19FD77B8080}" srcId="{3688624F-F7DF-423D-BEAE-EEA7E87060FC}" destId="{9D283B52-F787-484C-8EE3-55A786D0AE0B}" srcOrd="4" destOrd="0" parTransId="{29E22282-1AF9-4E61-A2B5-99E17CA5EF6F}" sibTransId="{5B9270D8-250C-440A-B2CA-A58A4552FDE4}"/>
    <dgm:cxn modelId="{54513326-884B-4BEE-A44C-99212F925F99}" srcId="{3688624F-F7DF-423D-BEAE-EEA7E87060FC}" destId="{59722D6F-E1AF-404C-82FA-5540018968D4}" srcOrd="3" destOrd="0" parTransId="{14028C6E-85D0-4F22-BCC6-980EB49F9EAD}" sibTransId="{BCEFE4EB-8766-4042-B085-6BA2B70C5558}"/>
    <dgm:cxn modelId="{16B6E276-58FE-45FD-B858-C6D43252FFB6}" type="presOf" srcId="{69721B24-E1EB-4656-AB47-1070475EC008}" destId="{729CADA3-4D19-44E2-B271-2F08D413CF3C}" srcOrd="0" destOrd="0" presId="urn:microsoft.com/office/officeart/2005/8/layout/cycle3"/>
    <dgm:cxn modelId="{1FCEFE83-FCD2-437C-A43B-639555A64B60}" type="presOf" srcId="{59722D6F-E1AF-404C-82FA-5540018968D4}" destId="{A0069E8D-8B98-4D04-86D6-C20FC3EF2D6B}" srcOrd="0" destOrd="0" presId="urn:microsoft.com/office/officeart/2005/8/layout/cycle3"/>
    <dgm:cxn modelId="{9A95AAF3-4341-43E6-864B-E6105C461C04}" type="presOf" srcId="{FB42C204-BF01-4862-B4BF-997AE197FCE4}" destId="{CCEFF79E-F408-4726-AF47-4E96DB2C21BA}" srcOrd="0" destOrd="0" presId="urn:microsoft.com/office/officeart/2005/8/layout/cycle3"/>
    <dgm:cxn modelId="{5CCBF568-8092-44FC-9D6B-F259858BC1BB}" type="presOf" srcId="{1A2B0FC6-B842-4268-B2EB-334311F975A8}" destId="{249E6D79-2237-489D-9F5E-733B3A9997B9}" srcOrd="0" destOrd="0" presId="urn:microsoft.com/office/officeart/2005/8/layout/cycle3"/>
    <dgm:cxn modelId="{1A49F6B2-2EFA-4935-9715-F3F0DE2A9E4E}" type="presOf" srcId="{9D283B52-F787-484C-8EE3-55A786D0AE0B}" destId="{4C4C05A7-52EF-4922-9660-E5B0A493A263}" srcOrd="0" destOrd="0" presId="urn:microsoft.com/office/officeart/2005/8/layout/cycle3"/>
    <dgm:cxn modelId="{C36D80DF-C726-49F0-B15E-8B61D3714BFC}" srcId="{3688624F-F7DF-423D-BEAE-EEA7E87060FC}" destId="{1A2B0FC6-B842-4268-B2EB-334311F975A8}" srcOrd="1" destOrd="0" parTransId="{3D579A1F-7327-43CE-933F-6B2910A5C1BF}" sibTransId="{5D53801C-9FDC-4189-9D83-136515B9D254}"/>
    <dgm:cxn modelId="{CA48F675-A4D2-425E-B839-BBCA3CA9DC70}" type="presParOf" srcId="{4348A908-046B-4662-8EAE-69261AB1270C}" destId="{5D27E675-75AB-4FE9-95DC-EB652F248178}" srcOrd="0" destOrd="0" presId="urn:microsoft.com/office/officeart/2005/8/layout/cycle3"/>
    <dgm:cxn modelId="{F3089907-D813-42F6-9C23-19EFF19C331A}" type="presParOf" srcId="{5D27E675-75AB-4FE9-95DC-EB652F248178}" destId="{729CADA3-4D19-44E2-B271-2F08D413CF3C}" srcOrd="0" destOrd="0" presId="urn:microsoft.com/office/officeart/2005/8/layout/cycle3"/>
    <dgm:cxn modelId="{97DCBCE0-4533-48A8-BB3B-FEB76685CED0}" type="presParOf" srcId="{5D27E675-75AB-4FE9-95DC-EB652F248178}" destId="{5B2E108A-817C-46F9-A0A5-E4F2A09FC223}" srcOrd="1" destOrd="0" presId="urn:microsoft.com/office/officeart/2005/8/layout/cycle3"/>
    <dgm:cxn modelId="{37995B9E-6D7A-400E-A5F5-FE8E80F57809}" type="presParOf" srcId="{5D27E675-75AB-4FE9-95DC-EB652F248178}" destId="{249E6D79-2237-489D-9F5E-733B3A9997B9}" srcOrd="2" destOrd="0" presId="urn:microsoft.com/office/officeart/2005/8/layout/cycle3"/>
    <dgm:cxn modelId="{EC0796BA-D454-4C39-B811-EA1BE6A0A512}" type="presParOf" srcId="{5D27E675-75AB-4FE9-95DC-EB652F248178}" destId="{CCEFF79E-F408-4726-AF47-4E96DB2C21BA}" srcOrd="3" destOrd="0" presId="urn:microsoft.com/office/officeart/2005/8/layout/cycle3"/>
    <dgm:cxn modelId="{8F3413A6-D1F4-4BAC-9BCD-A63258C629B3}" type="presParOf" srcId="{5D27E675-75AB-4FE9-95DC-EB652F248178}" destId="{A0069E8D-8B98-4D04-86D6-C20FC3EF2D6B}" srcOrd="4" destOrd="0" presId="urn:microsoft.com/office/officeart/2005/8/layout/cycle3"/>
    <dgm:cxn modelId="{5715411F-7B4A-4888-9595-29F3ADEFC842}" type="presParOf" srcId="{5D27E675-75AB-4FE9-95DC-EB652F248178}" destId="{4C4C05A7-52EF-4922-9660-E5B0A493A263}" srcOrd="5"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88624F-F7DF-423D-BEAE-EEA7E87060FC}" type="doc">
      <dgm:prSet loTypeId="urn:microsoft.com/office/officeart/2005/8/layout/cycle3" loCatId="cycle" qsTypeId="urn:microsoft.com/office/officeart/2005/8/quickstyle/3d3" qsCatId="3D" csTypeId="urn:microsoft.com/office/officeart/2005/8/colors/accent1_2" csCatId="accent1" phldr="1"/>
      <dgm:spPr/>
      <dgm:t>
        <a:bodyPr/>
        <a:lstStyle/>
        <a:p>
          <a:endParaRPr lang="fr-FR"/>
        </a:p>
      </dgm:t>
    </dgm:pt>
    <dgm:pt modelId="{1A2B0FC6-B842-4268-B2EB-334311F975A8}">
      <dgm:prSet custT="1"/>
      <dgm:spPr/>
      <dgm:t>
        <a:bodyPr/>
        <a:lstStyle/>
        <a:p>
          <a:pPr algn="ctr" rtl="1"/>
          <a:r>
            <a:rPr lang="ar-DZ" sz="1400" b="1" i="0" dirty="0">
              <a:effectLst/>
              <a:latin typeface="Segoe UI Historic" panose="020B0502040204020203" pitchFamily="34" charset="0"/>
            </a:rPr>
            <a:t>2 -المتصرفين المستشارين الذين يثبتون 03 سنوات من الخدمة الفعلية بإدارة الميزانية.</a:t>
          </a:r>
          <a:endParaRPr lang="fr-FR" sz="1400" b="1" dirty="0"/>
        </a:p>
      </dgm:t>
    </dgm:pt>
    <dgm:pt modelId="{3D579A1F-7327-43CE-933F-6B2910A5C1BF}" type="parTrans" cxnId="{C36D80DF-C726-49F0-B15E-8B61D3714BFC}">
      <dgm:prSet/>
      <dgm:spPr/>
      <dgm:t>
        <a:bodyPr/>
        <a:lstStyle/>
        <a:p>
          <a:endParaRPr lang="fr-FR"/>
        </a:p>
      </dgm:t>
    </dgm:pt>
    <dgm:pt modelId="{5D53801C-9FDC-4189-9D83-136515B9D254}" type="sibTrans" cxnId="{C36D80DF-C726-49F0-B15E-8B61D3714BFC}">
      <dgm:prSet/>
      <dgm:spPr/>
      <dgm:t>
        <a:bodyPr/>
        <a:lstStyle/>
        <a:p>
          <a:endParaRPr lang="fr-FR"/>
        </a:p>
      </dgm:t>
    </dgm:pt>
    <dgm:pt modelId="{FB42C204-BF01-4862-B4BF-997AE197FCE4}">
      <dgm:prSet custT="1"/>
      <dgm:spPr/>
      <dgm:t>
        <a:bodyPr/>
        <a:lstStyle/>
        <a:p>
          <a:pPr rtl="1"/>
          <a:r>
            <a:rPr lang="ar-DZ" sz="1400" b="1" i="0">
              <a:effectLst/>
              <a:latin typeface="Segoe UI Historic" panose="020B0502040204020203" pitchFamily="34" charset="0"/>
            </a:rPr>
            <a:t>3 -</a:t>
          </a:r>
          <a:r>
            <a:rPr lang="ar-SA" sz="1400" b="1" i="0">
              <a:effectLst/>
              <a:latin typeface="Segoe UI Historic" panose="020B0502040204020203" pitchFamily="34" charset="0"/>
            </a:rPr>
            <a:t>المفتشي</a:t>
          </a:r>
          <a:r>
            <a:rPr lang="ar-DZ" sz="1400" b="1" i="0">
              <a:effectLst/>
              <a:latin typeface="Segoe UI Historic" panose="020B0502040204020203" pitchFamily="34" charset="0"/>
            </a:rPr>
            <a:t>ن محللين مركزيين للميزانية الذين يثبتون 03 سنوات من الخدمة الفعلية بإدارة الميزانية.</a:t>
          </a:r>
          <a:endParaRPr lang="fr-FR" sz="1400" b="1" dirty="0"/>
        </a:p>
      </dgm:t>
    </dgm:pt>
    <dgm:pt modelId="{72FE46FF-8A53-4C16-9683-AAB6A23DB4BA}" type="parTrans" cxnId="{B0F3EE0B-057D-4CB5-A296-05E4799DA151}">
      <dgm:prSet/>
      <dgm:spPr/>
      <dgm:t>
        <a:bodyPr/>
        <a:lstStyle/>
        <a:p>
          <a:endParaRPr lang="fr-FR"/>
        </a:p>
      </dgm:t>
    </dgm:pt>
    <dgm:pt modelId="{22E5E760-16E8-488C-BB14-5B532D4320FA}" type="sibTrans" cxnId="{B0F3EE0B-057D-4CB5-A296-05E4799DA151}">
      <dgm:prSet/>
      <dgm:spPr/>
      <dgm:t>
        <a:bodyPr/>
        <a:lstStyle/>
        <a:p>
          <a:endParaRPr lang="fr-FR"/>
        </a:p>
      </dgm:t>
    </dgm:pt>
    <dgm:pt modelId="{59722D6F-E1AF-404C-82FA-5540018968D4}">
      <dgm:prSet custT="1"/>
      <dgm:spPr/>
      <dgm:t>
        <a:bodyPr/>
        <a:lstStyle/>
        <a:p>
          <a:pPr rtl="1"/>
          <a:r>
            <a:rPr lang="ar-DZ" sz="1400" b="1" i="0">
              <a:effectLst/>
              <a:latin typeface="Segoe UI Historic" panose="020B0502040204020203" pitchFamily="34" charset="0"/>
            </a:rPr>
            <a:t>4 </a:t>
          </a:r>
          <a:r>
            <a:rPr lang="ar-SA" sz="1400" b="1" i="0">
              <a:effectLst/>
              <a:latin typeface="Segoe UI Historic" panose="020B0502040204020203" pitchFamily="34" charset="0"/>
            </a:rPr>
            <a:t>–المتصرفين الرئيسيين الذين </a:t>
          </a:r>
          <a:r>
            <a:rPr lang="ar-DZ" sz="1400" b="1" i="0">
              <a:effectLst/>
              <a:latin typeface="Segoe UI Historic" panose="020B0502040204020203" pitchFamily="34" charset="0"/>
            </a:rPr>
            <a:t> </a:t>
          </a:r>
          <a:r>
            <a:rPr lang="ar-DZ" sz="1400" b="1" i="0" dirty="0">
              <a:effectLst/>
              <a:latin typeface="Segoe UI Historic" panose="020B0502040204020203" pitchFamily="34" charset="0"/>
            </a:rPr>
            <a:t>يثبتون 03سنوات من الخدمة الفعلية بهذه الصفة بإدارة الميزانية.</a:t>
          </a:r>
          <a:endParaRPr lang="fr-FR" sz="1400" b="1" dirty="0"/>
        </a:p>
      </dgm:t>
    </dgm:pt>
    <dgm:pt modelId="{14028C6E-85D0-4F22-BCC6-980EB49F9EAD}" type="parTrans" cxnId="{54513326-884B-4BEE-A44C-99212F925F99}">
      <dgm:prSet/>
      <dgm:spPr/>
      <dgm:t>
        <a:bodyPr/>
        <a:lstStyle/>
        <a:p>
          <a:endParaRPr lang="fr-FR"/>
        </a:p>
      </dgm:t>
    </dgm:pt>
    <dgm:pt modelId="{BCEFE4EB-8766-4042-B085-6BA2B70C5558}" type="sibTrans" cxnId="{54513326-884B-4BEE-A44C-99212F925F99}">
      <dgm:prSet/>
      <dgm:spPr/>
      <dgm:t>
        <a:bodyPr/>
        <a:lstStyle/>
        <a:p>
          <a:endParaRPr lang="fr-FR"/>
        </a:p>
      </dgm:t>
    </dgm:pt>
    <dgm:pt modelId="{9D283B52-F787-484C-8EE3-55A786D0AE0B}">
      <dgm:prSet custT="1"/>
      <dgm:spPr/>
      <dgm:t>
        <a:bodyPr/>
        <a:lstStyle/>
        <a:p>
          <a:pPr rtl="1"/>
          <a:r>
            <a:rPr lang="ar-DZ" sz="1400" b="1" i="0">
              <a:effectLst/>
              <a:latin typeface="Segoe UI Historic" panose="020B0502040204020203" pitchFamily="34" charset="0"/>
            </a:rPr>
            <a:t>5 –ال</a:t>
          </a:r>
          <a:r>
            <a:rPr lang="ar-SA" sz="1400" b="1" i="0">
              <a:effectLst/>
              <a:latin typeface="Segoe UI Historic" panose="020B0502040204020203" pitchFamily="34" charset="0"/>
            </a:rPr>
            <a:t>مفتشين المحللين الرئيسيين للميزانية الذين </a:t>
          </a:r>
          <a:r>
            <a:rPr lang="ar-DZ" sz="1400" b="1" i="0">
              <a:effectLst/>
              <a:latin typeface="Segoe UI Historic" panose="020B0502040204020203" pitchFamily="34" charset="0"/>
            </a:rPr>
            <a:t>يثبتون </a:t>
          </a:r>
          <a:r>
            <a:rPr lang="ar-DZ" sz="1400" b="1" i="0" dirty="0">
              <a:effectLst/>
              <a:latin typeface="Segoe UI Historic" panose="020B0502040204020203" pitchFamily="34" charset="0"/>
            </a:rPr>
            <a:t>05 سنوات من </a:t>
          </a:r>
          <a:r>
            <a:rPr lang="ar-DZ" sz="1400" b="1" i="0">
              <a:effectLst/>
              <a:latin typeface="Segoe UI Historic" panose="020B0502040204020203" pitchFamily="34" charset="0"/>
            </a:rPr>
            <a:t>الخدمة </a:t>
          </a:r>
          <a:r>
            <a:rPr lang="ar-SA" sz="1400" b="1" i="0">
              <a:effectLst/>
              <a:latin typeface="Segoe UI Historic" panose="020B0502040204020203" pitchFamily="34" charset="0"/>
            </a:rPr>
            <a:t>الفعلية </a:t>
          </a:r>
          <a:r>
            <a:rPr lang="ar-DZ" sz="1400" b="1" i="0">
              <a:effectLst/>
              <a:latin typeface="Segoe UI Historic" panose="020B0502040204020203" pitchFamily="34" charset="0"/>
            </a:rPr>
            <a:t>بإدارة </a:t>
          </a:r>
          <a:r>
            <a:rPr lang="ar-DZ" sz="1400" b="1" i="0" dirty="0">
              <a:effectLst/>
              <a:latin typeface="Segoe UI Historic" panose="020B0502040204020203" pitchFamily="34" charset="0"/>
            </a:rPr>
            <a:t>الميزانية.</a:t>
          </a:r>
          <a:endParaRPr lang="fr-FR" sz="1400" b="1" dirty="0"/>
        </a:p>
      </dgm:t>
    </dgm:pt>
    <dgm:pt modelId="{29E22282-1AF9-4E61-A2B5-99E17CA5EF6F}" type="parTrans" cxnId="{48503E22-4901-4B75-A49B-C19FD77B8080}">
      <dgm:prSet/>
      <dgm:spPr/>
      <dgm:t>
        <a:bodyPr/>
        <a:lstStyle/>
        <a:p>
          <a:endParaRPr lang="fr-FR"/>
        </a:p>
      </dgm:t>
    </dgm:pt>
    <dgm:pt modelId="{5B9270D8-250C-440A-B2CA-A58A4552FDE4}" type="sibTrans" cxnId="{48503E22-4901-4B75-A49B-C19FD77B8080}">
      <dgm:prSet/>
      <dgm:spPr/>
      <dgm:t>
        <a:bodyPr/>
        <a:lstStyle/>
        <a:p>
          <a:endParaRPr lang="fr-FR"/>
        </a:p>
      </dgm:t>
    </dgm:pt>
    <dgm:pt modelId="{69721B24-E1EB-4656-AB47-1070475EC008}">
      <dgm:prSet custT="1"/>
      <dgm:spPr/>
      <dgm:t>
        <a:bodyPr/>
        <a:lstStyle/>
        <a:p>
          <a:pPr algn="ctr" rtl="1"/>
          <a:r>
            <a:rPr lang="ar-DZ" sz="1600" b="1" i="0" dirty="0">
              <a:effectLst/>
              <a:latin typeface="Segoe UI Historic" panose="020B0502040204020203" pitchFamily="34" charset="0"/>
            </a:rPr>
            <a:t>1 -رؤساء المفتشين المحللين للميزانية</a:t>
          </a:r>
          <a:endParaRPr lang="fr-FR" sz="1600" b="1" dirty="0">
            <a:latin typeface="+mj-lt"/>
          </a:endParaRPr>
        </a:p>
      </dgm:t>
    </dgm:pt>
    <dgm:pt modelId="{16DB5C3F-876D-4DA0-9611-0D312D8905AD}" type="sibTrans" cxnId="{2E53EE6F-EF93-47BA-A32E-C3E07CF40F3F}">
      <dgm:prSet/>
      <dgm:spPr/>
      <dgm:t>
        <a:bodyPr/>
        <a:lstStyle/>
        <a:p>
          <a:endParaRPr lang="fr-FR"/>
        </a:p>
      </dgm:t>
    </dgm:pt>
    <dgm:pt modelId="{C8A85302-404C-474E-A5D1-291908C0796E}" type="parTrans" cxnId="{2E53EE6F-EF93-47BA-A32E-C3E07CF40F3F}">
      <dgm:prSet/>
      <dgm:spPr/>
      <dgm:t>
        <a:bodyPr/>
        <a:lstStyle/>
        <a:p>
          <a:endParaRPr lang="fr-FR"/>
        </a:p>
      </dgm:t>
    </dgm:pt>
    <dgm:pt modelId="{4348A908-046B-4662-8EAE-69261AB1270C}" type="pres">
      <dgm:prSet presAssocID="{3688624F-F7DF-423D-BEAE-EEA7E87060FC}" presName="Name0" presStyleCnt="0">
        <dgm:presLayoutVars>
          <dgm:dir/>
          <dgm:resizeHandles val="exact"/>
        </dgm:presLayoutVars>
      </dgm:prSet>
      <dgm:spPr/>
      <dgm:t>
        <a:bodyPr/>
        <a:lstStyle/>
        <a:p>
          <a:endParaRPr lang="fr-FR"/>
        </a:p>
      </dgm:t>
    </dgm:pt>
    <dgm:pt modelId="{5D27E675-75AB-4FE9-95DC-EB652F248178}" type="pres">
      <dgm:prSet presAssocID="{3688624F-F7DF-423D-BEAE-EEA7E87060FC}" presName="cycle" presStyleCnt="0"/>
      <dgm:spPr/>
    </dgm:pt>
    <dgm:pt modelId="{729CADA3-4D19-44E2-B271-2F08D413CF3C}" type="pres">
      <dgm:prSet presAssocID="{69721B24-E1EB-4656-AB47-1070475EC008}" presName="nodeFirstNode" presStyleLbl="node1" presStyleIdx="0" presStyleCnt="5">
        <dgm:presLayoutVars>
          <dgm:bulletEnabled val="1"/>
        </dgm:presLayoutVars>
      </dgm:prSet>
      <dgm:spPr/>
      <dgm:t>
        <a:bodyPr/>
        <a:lstStyle/>
        <a:p>
          <a:endParaRPr lang="fr-FR"/>
        </a:p>
      </dgm:t>
    </dgm:pt>
    <dgm:pt modelId="{5B2E108A-817C-46F9-A0A5-E4F2A09FC223}" type="pres">
      <dgm:prSet presAssocID="{16DB5C3F-876D-4DA0-9611-0D312D8905AD}" presName="sibTransFirstNode" presStyleLbl="bgShp" presStyleIdx="0" presStyleCnt="1"/>
      <dgm:spPr/>
      <dgm:t>
        <a:bodyPr/>
        <a:lstStyle/>
        <a:p>
          <a:endParaRPr lang="fr-FR"/>
        </a:p>
      </dgm:t>
    </dgm:pt>
    <dgm:pt modelId="{249E6D79-2237-489D-9F5E-733B3A9997B9}" type="pres">
      <dgm:prSet presAssocID="{1A2B0FC6-B842-4268-B2EB-334311F975A8}" presName="nodeFollowingNodes" presStyleLbl="node1" presStyleIdx="1" presStyleCnt="5" custScaleY="124388">
        <dgm:presLayoutVars>
          <dgm:bulletEnabled val="1"/>
        </dgm:presLayoutVars>
      </dgm:prSet>
      <dgm:spPr/>
      <dgm:t>
        <a:bodyPr/>
        <a:lstStyle/>
        <a:p>
          <a:endParaRPr lang="fr-FR"/>
        </a:p>
      </dgm:t>
    </dgm:pt>
    <dgm:pt modelId="{CCEFF79E-F408-4726-AF47-4E96DB2C21BA}" type="pres">
      <dgm:prSet presAssocID="{FB42C204-BF01-4862-B4BF-997AE197FCE4}" presName="nodeFollowingNodes" presStyleLbl="node1" presStyleIdx="2" presStyleCnt="5" custScaleY="121009" custRadScaleRad="104145" custRadScaleInc="-2609">
        <dgm:presLayoutVars>
          <dgm:bulletEnabled val="1"/>
        </dgm:presLayoutVars>
      </dgm:prSet>
      <dgm:spPr/>
      <dgm:t>
        <a:bodyPr/>
        <a:lstStyle/>
        <a:p>
          <a:endParaRPr lang="fr-FR"/>
        </a:p>
      </dgm:t>
    </dgm:pt>
    <dgm:pt modelId="{A0069E8D-8B98-4D04-86D6-C20FC3EF2D6B}" type="pres">
      <dgm:prSet presAssocID="{59722D6F-E1AF-404C-82FA-5540018968D4}" presName="nodeFollowingNodes" presStyleLbl="node1" presStyleIdx="3" presStyleCnt="5" custScaleY="123613">
        <dgm:presLayoutVars>
          <dgm:bulletEnabled val="1"/>
        </dgm:presLayoutVars>
      </dgm:prSet>
      <dgm:spPr/>
      <dgm:t>
        <a:bodyPr/>
        <a:lstStyle/>
        <a:p>
          <a:endParaRPr lang="fr-FR"/>
        </a:p>
      </dgm:t>
    </dgm:pt>
    <dgm:pt modelId="{4C4C05A7-52EF-4922-9660-E5B0A493A263}" type="pres">
      <dgm:prSet presAssocID="{9D283B52-F787-484C-8EE3-55A786D0AE0B}" presName="nodeFollowingNodes" presStyleLbl="node1" presStyleIdx="4" presStyleCnt="5" custScaleY="116375">
        <dgm:presLayoutVars>
          <dgm:bulletEnabled val="1"/>
        </dgm:presLayoutVars>
      </dgm:prSet>
      <dgm:spPr/>
      <dgm:t>
        <a:bodyPr/>
        <a:lstStyle/>
        <a:p>
          <a:endParaRPr lang="fr-FR"/>
        </a:p>
      </dgm:t>
    </dgm:pt>
  </dgm:ptLst>
  <dgm:cxnLst>
    <dgm:cxn modelId="{8413633E-10CA-4F03-AF31-5C704B91A65A}" type="presOf" srcId="{3688624F-F7DF-423D-BEAE-EEA7E87060FC}" destId="{4348A908-046B-4662-8EAE-69261AB1270C}" srcOrd="0" destOrd="0" presId="urn:microsoft.com/office/officeart/2005/8/layout/cycle3"/>
    <dgm:cxn modelId="{B0F3EE0B-057D-4CB5-A296-05E4799DA151}" srcId="{3688624F-F7DF-423D-BEAE-EEA7E87060FC}" destId="{FB42C204-BF01-4862-B4BF-997AE197FCE4}" srcOrd="2" destOrd="0" parTransId="{72FE46FF-8A53-4C16-9683-AAB6A23DB4BA}" sibTransId="{22E5E760-16E8-488C-BB14-5B532D4320FA}"/>
    <dgm:cxn modelId="{507D6A82-972C-4B06-A108-A7CF0BD6FD0D}" type="presOf" srcId="{16DB5C3F-876D-4DA0-9611-0D312D8905AD}" destId="{5B2E108A-817C-46F9-A0A5-E4F2A09FC223}" srcOrd="0" destOrd="0" presId="urn:microsoft.com/office/officeart/2005/8/layout/cycle3"/>
    <dgm:cxn modelId="{2E53EE6F-EF93-47BA-A32E-C3E07CF40F3F}" srcId="{3688624F-F7DF-423D-BEAE-EEA7E87060FC}" destId="{69721B24-E1EB-4656-AB47-1070475EC008}" srcOrd="0" destOrd="0" parTransId="{C8A85302-404C-474E-A5D1-291908C0796E}" sibTransId="{16DB5C3F-876D-4DA0-9611-0D312D8905AD}"/>
    <dgm:cxn modelId="{48503E22-4901-4B75-A49B-C19FD77B8080}" srcId="{3688624F-F7DF-423D-BEAE-EEA7E87060FC}" destId="{9D283B52-F787-484C-8EE3-55A786D0AE0B}" srcOrd="4" destOrd="0" parTransId="{29E22282-1AF9-4E61-A2B5-99E17CA5EF6F}" sibTransId="{5B9270D8-250C-440A-B2CA-A58A4552FDE4}"/>
    <dgm:cxn modelId="{54513326-884B-4BEE-A44C-99212F925F99}" srcId="{3688624F-F7DF-423D-BEAE-EEA7E87060FC}" destId="{59722D6F-E1AF-404C-82FA-5540018968D4}" srcOrd="3" destOrd="0" parTransId="{14028C6E-85D0-4F22-BCC6-980EB49F9EAD}" sibTransId="{BCEFE4EB-8766-4042-B085-6BA2B70C5558}"/>
    <dgm:cxn modelId="{16B6E276-58FE-45FD-B858-C6D43252FFB6}" type="presOf" srcId="{69721B24-E1EB-4656-AB47-1070475EC008}" destId="{729CADA3-4D19-44E2-B271-2F08D413CF3C}" srcOrd="0" destOrd="0" presId="urn:microsoft.com/office/officeart/2005/8/layout/cycle3"/>
    <dgm:cxn modelId="{1FCEFE83-FCD2-437C-A43B-639555A64B60}" type="presOf" srcId="{59722D6F-E1AF-404C-82FA-5540018968D4}" destId="{A0069E8D-8B98-4D04-86D6-C20FC3EF2D6B}" srcOrd="0" destOrd="0" presId="urn:microsoft.com/office/officeart/2005/8/layout/cycle3"/>
    <dgm:cxn modelId="{9A95AAF3-4341-43E6-864B-E6105C461C04}" type="presOf" srcId="{FB42C204-BF01-4862-B4BF-997AE197FCE4}" destId="{CCEFF79E-F408-4726-AF47-4E96DB2C21BA}" srcOrd="0" destOrd="0" presId="urn:microsoft.com/office/officeart/2005/8/layout/cycle3"/>
    <dgm:cxn modelId="{5CCBF568-8092-44FC-9D6B-F259858BC1BB}" type="presOf" srcId="{1A2B0FC6-B842-4268-B2EB-334311F975A8}" destId="{249E6D79-2237-489D-9F5E-733B3A9997B9}" srcOrd="0" destOrd="0" presId="urn:microsoft.com/office/officeart/2005/8/layout/cycle3"/>
    <dgm:cxn modelId="{1A49F6B2-2EFA-4935-9715-F3F0DE2A9E4E}" type="presOf" srcId="{9D283B52-F787-484C-8EE3-55A786D0AE0B}" destId="{4C4C05A7-52EF-4922-9660-E5B0A493A263}" srcOrd="0" destOrd="0" presId="urn:microsoft.com/office/officeart/2005/8/layout/cycle3"/>
    <dgm:cxn modelId="{C36D80DF-C726-49F0-B15E-8B61D3714BFC}" srcId="{3688624F-F7DF-423D-BEAE-EEA7E87060FC}" destId="{1A2B0FC6-B842-4268-B2EB-334311F975A8}" srcOrd="1" destOrd="0" parTransId="{3D579A1F-7327-43CE-933F-6B2910A5C1BF}" sibTransId="{5D53801C-9FDC-4189-9D83-136515B9D254}"/>
    <dgm:cxn modelId="{CA48F675-A4D2-425E-B839-BBCA3CA9DC70}" type="presParOf" srcId="{4348A908-046B-4662-8EAE-69261AB1270C}" destId="{5D27E675-75AB-4FE9-95DC-EB652F248178}" srcOrd="0" destOrd="0" presId="urn:microsoft.com/office/officeart/2005/8/layout/cycle3"/>
    <dgm:cxn modelId="{F3089907-D813-42F6-9C23-19EFF19C331A}" type="presParOf" srcId="{5D27E675-75AB-4FE9-95DC-EB652F248178}" destId="{729CADA3-4D19-44E2-B271-2F08D413CF3C}" srcOrd="0" destOrd="0" presId="urn:microsoft.com/office/officeart/2005/8/layout/cycle3"/>
    <dgm:cxn modelId="{97DCBCE0-4533-48A8-BB3B-FEB76685CED0}" type="presParOf" srcId="{5D27E675-75AB-4FE9-95DC-EB652F248178}" destId="{5B2E108A-817C-46F9-A0A5-E4F2A09FC223}" srcOrd="1" destOrd="0" presId="urn:microsoft.com/office/officeart/2005/8/layout/cycle3"/>
    <dgm:cxn modelId="{37995B9E-6D7A-400E-A5F5-FE8E80F57809}" type="presParOf" srcId="{5D27E675-75AB-4FE9-95DC-EB652F248178}" destId="{249E6D79-2237-489D-9F5E-733B3A9997B9}" srcOrd="2" destOrd="0" presId="urn:microsoft.com/office/officeart/2005/8/layout/cycle3"/>
    <dgm:cxn modelId="{EC0796BA-D454-4C39-B811-EA1BE6A0A512}" type="presParOf" srcId="{5D27E675-75AB-4FE9-95DC-EB652F248178}" destId="{CCEFF79E-F408-4726-AF47-4E96DB2C21BA}" srcOrd="3" destOrd="0" presId="urn:microsoft.com/office/officeart/2005/8/layout/cycle3"/>
    <dgm:cxn modelId="{8F3413A6-D1F4-4BAC-9BCD-A63258C629B3}" type="presParOf" srcId="{5D27E675-75AB-4FE9-95DC-EB652F248178}" destId="{A0069E8D-8B98-4D04-86D6-C20FC3EF2D6B}" srcOrd="4" destOrd="0" presId="urn:microsoft.com/office/officeart/2005/8/layout/cycle3"/>
    <dgm:cxn modelId="{5715411F-7B4A-4888-9595-29F3ADEFC842}" type="presParOf" srcId="{5D27E675-75AB-4FE9-95DC-EB652F248178}" destId="{4C4C05A7-52EF-4922-9660-E5B0A493A263}" srcOrd="5" destOrd="0" presId="urn:microsoft.com/office/officeart/2005/8/layout/cycle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7" qsCatId="3D" csTypeId="urn:microsoft.com/office/officeart/2005/8/colors/colorful4" csCatId="colorful" phldr="1"/>
      <dgm:spPr/>
      <dgm:t>
        <a:bodyPr/>
        <a:lstStyle/>
        <a:p>
          <a:endParaRPr lang="fr-FR"/>
        </a:p>
      </dgm:t>
    </dgm:pt>
    <dgm:pt modelId="{B023F8C9-B4C9-43BC-862C-19939A5C01C3}">
      <dgm:prSet custT="1"/>
      <dgm:spPr/>
      <dgm:t>
        <a:bodyPr/>
        <a:lstStyle/>
        <a:p>
          <a:r>
            <a:rPr lang="ar-DZ" sz="2400" b="1" dirty="0"/>
            <a:t/>
          </a:r>
          <a:br>
            <a:rPr lang="ar-DZ" sz="2400" b="1" dirty="0"/>
          </a:br>
          <a:r>
            <a:rPr lang="ar-DZ" sz="2400" b="1" dirty="0"/>
            <a:t>1 -السهر على صحة توظيف النفقات بالنظر إلى التشريع المعمول به.</a:t>
          </a:r>
          <a:br>
            <a:rPr lang="ar-DZ" sz="2400" b="1" dirty="0"/>
          </a:br>
          <a:endParaRPr lang="fr-FR" sz="24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2400" b="1" dirty="0"/>
            <a:t>2 -التحقق مسبقا من وجود اعتمادات كافية لتغطية الالتزامات</a:t>
          </a:r>
          <a:endParaRPr lang="fr-FR" sz="24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400" b="1" dirty="0"/>
            <a:t/>
          </a:r>
          <a:br>
            <a:rPr lang="ar-DZ" sz="2400" b="1" dirty="0"/>
          </a:br>
          <a:r>
            <a:rPr lang="ar-DZ" sz="2400" b="1" dirty="0"/>
            <a:t>3 -إثبات صحة النفقات بوضع تأشيرة توضع على الوثائق الخاصة بالنفقات.</a:t>
          </a:r>
          <a:br>
            <a:rPr lang="ar-DZ" sz="2400" b="1" dirty="0"/>
          </a:br>
          <a:endParaRPr lang="fr-FR" sz="24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4F923E5A-B25A-46DC-89D1-CDBCB9E5CFEB}">
      <dgm:prSet custT="1"/>
      <dgm:spPr/>
      <dgm:t>
        <a:bodyPr/>
        <a:lstStyle/>
        <a:p>
          <a:r>
            <a:rPr lang="ar-DZ" sz="2400" b="1" dirty="0"/>
            <a:t/>
          </a:r>
          <a:br>
            <a:rPr lang="ar-DZ" sz="2400" b="1" dirty="0"/>
          </a:br>
          <a:r>
            <a:rPr lang="ar-DZ" sz="2400" b="1" dirty="0"/>
            <a:t>4 -تقديم نصائح للآمر بالصرف في المجال المالي.</a:t>
          </a:r>
          <a:br>
            <a:rPr lang="ar-DZ" sz="2400" b="1" dirty="0"/>
          </a:br>
          <a:endParaRPr lang="fr-FR" sz="2400" b="1" dirty="0"/>
        </a:p>
      </dgm:t>
    </dgm:pt>
    <dgm:pt modelId="{62CE5582-4B25-409A-9066-873B9B528876}" type="parTrans" cxnId="{E69B3095-62D5-4203-B6BF-B281C7CDA2A1}">
      <dgm:prSet/>
      <dgm:spPr/>
      <dgm:t>
        <a:bodyPr/>
        <a:lstStyle/>
        <a:p>
          <a:endParaRPr lang="fr-FR"/>
        </a:p>
      </dgm:t>
    </dgm:pt>
    <dgm:pt modelId="{644281E2-03C6-43D6-9687-C3B02FA9AAFF}" type="sibTrans" cxnId="{E69B3095-62D5-4203-B6BF-B281C7CDA2A1}">
      <dgm:prSet/>
      <dgm:spPr/>
      <dgm:t>
        <a:bodyPr/>
        <a:lstStyle/>
        <a:p>
          <a:endParaRPr lang="fr-FR"/>
        </a:p>
      </dgm:t>
    </dgm:pt>
    <dgm:pt modelId="{18BF90CB-D35D-4589-AD45-172C582ECF91}">
      <dgm:prSet custT="1"/>
      <dgm:spPr/>
      <dgm:t>
        <a:bodyPr/>
        <a:lstStyle/>
        <a:p>
          <a:r>
            <a:rPr lang="ar-DZ" sz="2000" b="1" dirty="0"/>
            <a:t/>
          </a:r>
          <a:br>
            <a:rPr lang="ar-DZ" sz="2000" b="1" dirty="0"/>
          </a:br>
          <a:r>
            <a:rPr lang="ar-DZ" sz="2000" b="1" dirty="0"/>
            <a:t>5 -إعلام الوزير المكلف بالمالية شهريا بصحة توظيف النفقات وبالوضعية العامة للاعتمادات المفتوحة والنفقات الموظفة</a:t>
          </a:r>
          <a:br>
            <a:rPr lang="ar-DZ" sz="2000" b="1" dirty="0"/>
          </a:br>
          <a:endParaRPr lang="fr-FR" sz="2000" b="1" dirty="0"/>
        </a:p>
      </dgm:t>
    </dgm:pt>
    <dgm:pt modelId="{64D88F49-5733-4BCD-BBD9-DA96C91807EC}" type="sibTrans" cxnId="{6632E659-80C3-4D86-8347-490A5CFDB850}">
      <dgm:prSet/>
      <dgm:spPr/>
      <dgm:t>
        <a:bodyPr/>
        <a:lstStyle/>
        <a:p>
          <a:endParaRPr lang="fr-FR"/>
        </a:p>
      </dgm:t>
    </dgm:pt>
    <dgm:pt modelId="{84CBB672-FDF6-4DA8-BC8C-B4F9D60D42C3}" type="parTrans" cxnId="{6632E659-80C3-4D86-8347-490A5CFDB850}">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5"/>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5"/>
      <dgm:spPr/>
    </dgm:pt>
    <dgm:pt modelId="{39134424-AA46-449A-9E09-B3FD849CCAD0}" type="pres">
      <dgm:prSet presAssocID="{324B7F9E-84B0-4B1C-9150-AC844CDC53C3}" presName="dstNode" presStyleLbl="node1" presStyleIdx="0" presStyleCnt="5"/>
      <dgm:spPr/>
    </dgm:pt>
    <dgm:pt modelId="{9F851512-380D-4126-BB59-386B7F26DB0E}" type="pres">
      <dgm:prSet presAssocID="{B023F8C9-B4C9-43BC-862C-19939A5C01C3}" presName="text_1" presStyleLbl="node1" presStyleIdx="0" presStyleCnt="5"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5"/>
      <dgm:spPr/>
    </dgm:pt>
    <dgm:pt modelId="{139EFDD4-1E6A-4886-AAF5-FC4CD32C7519}" type="pres">
      <dgm:prSet presAssocID="{8CBCA6B0-5CA3-41CD-B706-C03D49EF7F6C}" presName="text_2" presStyleLbl="node1" presStyleIdx="1" presStyleCnt="5">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5"/>
      <dgm:spPr/>
    </dgm:pt>
    <dgm:pt modelId="{A15AB4D7-4EDB-4FF5-9128-1BE7586F2A88}" type="pres">
      <dgm:prSet presAssocID="{7DDB7A8A-A623-4A37-BC67-22EE3B319140}" presName="text_3" presStyleLbl="node1" presStyleIdx="2" presStyleCnt="5">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5"/>
      <dgm:spPr/>
    </dgm:pt>
    <dgm:pt modelId="{0BB1673B-0662-4E1E-8BFE-A39882C41046}" type="pres">
      <dgm:prSet presAssocID="{4F923E5A-B25A-46DC-89D1-CDBCB9E5CFEB}" presName="text_4" presStyleLbl="node1" presStyleIdx="3" presStyleCnt="5" custScaleY="91254">
        <dgm:presLayoutVars>
          <dgm:bulletEnabled val="1"/>
        </dgm:presLayoutVars>
      </dgm:prSet>
      <dgm:spPr/>
      <dgm:t>
        <a:bodyPr/>
        <a:lstStyle/>
        <a:p>
          <a:endParaRPr lang="fr-FR"/>
        </a:p>
      </dgm:t>
    </dgm:pt>
    <dgm:pt modelId="{DA6C0074-F17F-4E36-B1C5-804D1A8CA906}" type="pres">
      <dgm:prSet presAssocID="{4F923E5A-B25A-46DC-89D1-CDBCB9E5CFEB}" presName="accent_4" presStyleCnt="0"/>
      <dgm:spPr/>
    </dgm:pt>
    <dgm:pt modelId="{C567A61E-FE99-49CE-8D90-A83CAA8EB76A}" type="pres">
      <dgm:prSet presAssocID="{4F923E5A-B25A-46DC-89D1-CDBCB9E5CFEB}" presName="accentRepeatNode" presStyleLbl="solidFgAcc1" presStyleIdx="3" presStyleCnt="5"/>
      <dgm:spPr/>
    </dgm:pt>
    <dgm:pt modelId="{C75699E4-5FF1-4580-8460-A75F81333065}" type="pres">
      <dgm:prSet presAssocID="{18BF90CB-D35D-4589-AD45-172C582ECF91}" presName="text_5" presStyleLbl="node1" presStyleIdx="4" presStyleCnt="5" custScaleY="112893" custLinFactNeighborX="-127">
        <dgm:presLayoutVars>
          <dgm:bulletEnabled val="1"/>
        </dgm:presLayoutVars>
      </dgm:prSet>
      <dgm:spPr/>
      <dgm:t>
        <a:bodyPr/>
        <a:lstStyle/>
        <a:p>
          <a:endParaRPr lang="fr-FR"/>
        </a:p>
      </dgm:t>
    </dgm:pt>
    <dgm:pt modelId="{E8AB25DF-B15D-4CB8-83FC-F2E9B57239EF}" type="pres">
      <dgm:prSet presAssocID="{18BF90CB-D35D-4589-AD45-172C582ECF91}" presName="accent_5" presStyleCnt="0"/>
      <dgm:spPr/>
    </dgm:pt>
    <dgm:pt modelId="{F8514C23-E583-4EDB-85A0-AFC5D8AE57E2}" type="pres">
      <dgm:prSet presAssocID="{18BF90CB-D35D-4589-AD45-172C582ECF91}" presName="accentRepeatNode" presStyleLbl="solidFgAcc1" presStyleIdx="4" presStyleCnt="5"/>
      <dgm:spPr/>
    </dgm:pt>
  </dgm:ptLst>
  <dgm:cxnLst>
    <dgm:cxn modelId="{6632E659-80C3-4D86-8347-490A5CFDB850}" srcId="{324B7F9E-84B0-4B1C-9150-AC844CDC53C3}" destId="{18BF90CB-D35D-4589-AD45-172C582ECF91}" srcOrd="4" destOrd="0" parTransId="{84CBB672-FDF6-4DA8-BC8C-B4F9D60D42C3}" sibTransId="{64D88F49-5733-4BCD-BBD9-DA96C91807EC}"/>
    <dgm:cxn modelId="{70F5ACA0-9A55-45EE-971F-4DDF853B6B94}" type="presOf" srcId="{7DDB7A8A-A623-4A37-BC67-22EE3B319140}" destId="{A15AB4D7-4EDB-4FF5-9128-1BE7586F2A88}" srcOrd="0" destOrd="0" presId="urn:microsoft.com/office/officeart/2008/layout/VerticalCurvedList"/>
    <dgm:cxn modelId="{E69B3095-62D5-4203-B6BF-B281C7CDA2A1}" srcId="{324B7F9E-84B0-4B1C-9150-AC844CDC53C3}" destId="{4F923E5A-B25A-46DC-89D1-CDBCB9E5CFEB}" srcOrd="3" destOrd="0" parTransId="{62CE5582-4B25-409A-9066-873B9B528876}" sibTransId="{644281E2-03C6-43D6-9687-C3B02FA9AAFF}"/>
    <dgm:cxn modelId="{4846D750-7F0E-4426-9884-1A8F7866A237}" type="presOf" srcId="{18BF90CB-D35D-4589-AD45-172C582ECF91}" destId="{C75699E4-5FF1-4580-8460-A75F81333065}"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079EC4A2-FF41-431A-8394-88D2BDAD16B4}" type="presOf" srcId="{4F923E5A-B25A-46DC-89D1-CDBCB9E5CFEB}" destId="{0BB1673B-0662-4E1E-8BFE-A39882C41046}" srcOrd="0" destOrd="0" presId="urn:microsoft.com/office/officeart/2008/layout/VerticalCurvedList"/>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 modelId="{EC39D892-E09B-4175-8BFC-ACC6F0F3A847}" type="presParOf" srcId="{B31041B2-8E4B-4757-87A8-D118A5C4DE28}" destId="{0BB1673B-0662-4E1E-8BFE-A39882C41046}" srcOrd="7" destOrd="0" presId="urn:microsoft.com/office/officeart/2008/layout/VerticalCurvedList"/>
    <dgm:cxn modelId="{9FC7C79C-7542-463A-B04A-03AF6AE4063F}" type="presParOf" srcId="{B31041B2-8E4B-4757-87A8-D118A5C4DE28}" destId="{DA6C0074-F17F-4E36-B1C5-804D1A8CA906}" srcOrd="8" destOrd="0" presId="urn:microsoft.com/office/officeart/2008/layout/VerticalCurvedList"/>
    <dgm:cxn modelId="{9B747B09-DC60-406A-B781-756A9251B7A9}" type="presParOf" srcId="{DA6C0074-F17F-4E36-B1C5-804D1A8CA906}" destId="{C567A61E-FE99-49CE-8D90-A83CAA8EB76A}" srcOrd="0" destOrd="0" presId="urn:microsoft.com/office/officeart/2008/layout/VerticalCurvedList"/>
    <dgm:cxn modelId="{F42A4ADD-61D0-4EBD-A232-40FBA0630562}" type="presParOf" srcId="{B31041B2-8E4B-4757-87A8-D118A5C4DE28}" destId="{C75699E4-5FF1-4580-8460-A75F81333065}" srcOrd="9" destOrd="0" presId="urn:microsoft.com/office/officeart/2008/layout/VerticalCurvedList"/>
    <dgm:cxn modelId="{F4492CA4-362C-436E-BCE0-F31A0E7E76C6}" type="presParOf" srcId="{B31041B2-8E4B-4757-87A8-D118A5C4DE28}" destId="{E8AB25DF-B15D-4CB8-83FC-F2E9B57239EF}" srcOrd="10" destOrd="0" presId="urn:microsoft.com/office/officeart/2008/layout/VerticalCurvedList"/>
    <dgm:cxn modelId="{A6D05FBB-449A-4ACE-A969-E141FD0C8291}" type="presParOf" srcId="{E8AB25DF-B15D-4CB8-83FC-F2E9B57239EF}" destId="{F8514C23-E583-4EDB-85A0-AFC5D8AE57E2}"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7" qsCatId="3D" csTypeId="urn:microsoft.com/office/officeart/2005/8/colors/colorful4" csCatId="colorful" phldr="1"/>
      <dgm:spPr/>
      <dgm:t>
        <a:bodyPr/>
        <a:lstStyle/>
        <a:p>
          <a:endParaRPr lang="fr-FR"/>
        </a:p>
      </dgm:t>
    </dgm:pt>
    <dgm:pt modelId="{B023F8C9-B4C9-43BC-862C-19939A5C01C3}">
      <dgm:prSet custT="1"/>
      <dgm:spPr/>
      <dgm:t>
        <a:bodyPr/>
        <a:lstStyle/>
        <a:p>
          <a:r>
            <a:rPr lang="ar-DZ" sz="2400" dirty="0"/>
            <a:t>1 -مساعدة المراقب المالي في ممارسة مهامه، في حدود ما يسمح له القانون.</a:t>
          </a:r>
          <a:endParaRPr lang="fr-FR" sz="24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2400" dirty="0"/>
            <a:t>2 -إعداد تقرير للمراقب المالي عن نشاطه وظروف ممارسة صلاحيات المسندة إليه.</a:t>
          </a:r>
          <a:endParaRPr lang="fr-FR" sz="24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000" b="1" dirty="0"/>
            <a:t/>
          </a:r>
          <a:br>
            <a:rPr lang="ar-DZ" sz="2000" b="1" dirty="0"/>
          </a:br>
          <a:r>
            <a:rPr lang="ar-DZ" sz="2000" b="1" dirty="0"/>
            <a:t>3 -إنابة المراقب المالي في حالة غيابه أو حصول مانع له، له حسب الشروط والكيفيات التي تحدد بموجب قرار من الوزير المكلف بالميزانية.</a:t>
          </a:r>
          <a:br>
            <a:rPr lang="ar-DZ" sz="2000" b="1" dirty="0"/>
          </a:br>
          <a:endParaRPr lang="fr-FR" sz="20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18BF90CB-D35D-4589-AD45-172C582ECF91}">
      <dgm:prSet custT="1"/>
      <dgm:spPr/>
      <dgm:t>
        <a:bodyPr/>
        <a:lstStyle/>
        <a:p>
          <a:r>
            <a:rPr lang="ar-DZ" sz="2000" dirty="0"/>
            <a:t>4 -غير أنه لا يمكن للمراقب المالي المساعد القيام بالرفض النهائي -الإشعار-التقرير المفصل.</a:t>
          </a:r>
          <a:endParaRPr lang="fr-FR" sz="2000" b="1" dirty="0"/>
        </a:p>
      </dgm:t>
    </dgm:pt>
    <dgm:pt modelId="{64D88F49-5733-4BCD-BBD9-DA96C91807EC}" type="sibTrans" cxnId="{6632E659-80C3-4D86-8347-490A5CFDB850}">
      <dgm:prSet/>
      <dgm:spPr/>
      <dgm:t>
        <a:bodyPr/>
        <a:lstStyle/>
        <a:p>
          <a:endParaRPr lang="fr-FR"/>
        </a:p>
      </dgm:t>
    </dgm:pt>
    <dgm:pt modelId="{84CBB672-FDF6-4DA8-BC8C-B4F9D60D42C3}" type="parTrans" cxnId="{6632E659-80C3-4D86-8347-490A5CFDB850}">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4"/>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4"/>
      <dgm:spPr/>
    </dgm:pt>
    <dgm:pt modelId="{39134424-AA46-449A-9E09-B3FD849CCAD0}" type="pres">
      <dgm:prSet presAssocID="{324B7F9E-84B0-4B1C-9150-AC844CDC53C3}" presName="dstNode" presStyleLbl="node1" presStyleIdx="0" presStyleCnt="4"/>
      <dgm:spPr/>
    </dgm:pt>
    <dgm:pt modelId="{9F851512-380D-4126-BB59-386B7F26DB0E}" type="pres">
      <dgm:prSet presAssocID="{B023F8C9-B4C9-43BC-862C-19939A5C01C3}" presName="text_1" presStyleLbl="node1" presStyleIdx="0" presStyleCnt="4"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4"/>
      <dgm:spPr/>
    </dgm:pt>
    <dgm:pt modelId="{139EFDD4-1E6A-4886-AAF5-FC4CD32C7519}" type="pres">
      <dgm:prSet presAssocID="{8CBCA6B0-5CA3-41CD-B706-C03D49EF7F6C}" presName="text_2" presStyleLbl="node1" presStyleIdx="1" presStyleCnt="4">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4"/>
      <dgm:spPr/>
    </dgm:pt>
    <dgm:pt modelId="{A15AB4D7-4EDB-4FF5-9128-1BE7586F2A88}" type="pres">
      <dgm:prSet presAssocID="{7DDB7A8A-A623-4A37-BC67-22EE3B319140}" presName="text_3" presStyleLbl="node1" presStyleIdx="2" presStyleCnt="4">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4"/>
      <dgm:spPr/>
    </dgm:pt>
    <dgm:pt modelId="{E7A8659A-9AE1-45BC-AA80-234F8E628195}" type="pres">
      <dgm:prSet presAssocID="{18BF90CB-D35D-4589-AD45-172C582ECF91}" presName="text_4" presStyleLbl="node1" presStyleIdx="3" presStyleCnt="4">
        <dgm:presLayoutVars>
          <dgm:bulletEnabled val="1"/>
        </dgm:presLayoutVars>
      </dgm:prSet>
      <dgm:spPr/>
      <dgm:t>
        <a:bodyPr/>
        <a:lstStyle/>
        <a:p>
          <a:endParaRPr lang="fr-FR"/>
        </a:p>
      </dgm:t>
    </dgm:pt>
    <dgm:pt modelId="{C16F14E9-464D-458E-BD55-C3C737C7A92F}" type="pres">
      <dgm:prSet presAssocID="{18BF90CB-D35D-4589-AD45-172C582ECF91}" presName="accent_4" presStyleCnt="0"/>
      <dgm:spPr/>
    </dgm:pt>
    <dgm:pt modelId="{F8514C23-E583-4EDB-85A0-AFC5D8AE57E2}" type="pres">
      <dgm:prSet presAssocID="{18BF90CB-D35D-4589-AD45-172C582ECF91}" presName="accentRepeatNode" presStyleLbl="solidFgAcc1" presStyleIdx="3" presStyleCnt="4"/>
      <dgm:spPr/>
    </dgm:pt>
  </dgm:ptLst>
  <dgm:cxnLst>
    <dgm:cxn modelId="{6632E659-80C3-4D86-8347-490A5CFDB850}" srcId="{324B7F9E-84B0-4B1C-9150-AC844CDC53C3}" destId="{18BF90CB-D35D-4589-AD45-172C582ECF91}" srcOrd="3" destOrd="0" parTransId="{84CBB672-FDF6-4DA8-BC8C-B4F9D60D42C3}" sibTransId="{64D88F49-5733-4BCD-BBD9-DA96C91807EC}"/>
    <dgm:cxn modelId="{70F5ACA0-9A55-45EE-971F-4DDF853B6B94}" type="presOf" srcId="{7DDB7A8A-A623-4A37-BC67-22EE3B319140}" destId="{A15AB4D7-4EDB-4FF5-9128-1BE7586F2A88}"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944C234A-6FCF-4BB5-986A-3E409E6396E0}" type="presOf" srcId="{18BF90CB-D35D-4589-AD45-172C582ECF91}" destId="{E7A8659A-9AE1-45BC-AA80-234F8E628195}"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 modelId="{C982B1E1-8941-40CE-91D9-0AF75343BF3A}" type="presParOf" srcId="{B31041B2-8E4B-4757-87A8-D118A5C4DE28}" destId="{E7A8659A-9AE1-45BC-AA80-234F8E628195}" srcOrd="7" destOrd="0" presId="urn:microsoft.com/office/officeart/2008/layout/VerticalCurvedList"/>
    <dgm:cxn modelId="{793666F5-CD28-4B77-B5F0-42A01B7FA1F6}" type="presParOf" srcId="{B31041B2-8E4B-4757-87A8-D118A5C4DE28}" destId="{C16F14E9-464D-458E-BD55-C3C737C7A92F}" srcOrd="8" destOrd="0" presId="urn:microsoft.com/office/officeart/2008/layout/VerticalCurvedList"/>
    <dgm:cxn modelId="{FD005368-2260-4035-9CA8-8E320686AF66}" type="presParOf" srcId="{C16F14E9-464D-458E-BD55-C3C737C7A92F}" destId="{F8514C23-E583-4EDB-85A0-AFC5D8AE57E2}"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2" qsCatId="3D" csTypeId="urn:microsoft.com/office/officeart/2005/8/colors/colorful2" csCatId="colorful" phldr="1"/>
      <dgm:spPr/>
      <dgm:t>
        <a:bodyPr/>
        <a:lstStyle/>
        <a:p>
          <a:endParaRPr lang="fr-FR"/>
        </a:p>
      </dgm:t>
    </dgm:pt>
    <dgm:pt modelId="{B023F8C9-B4C9-43BC-862C-19939A5C01C3}">
      <dgm:prSet custT="1"/>
      <dgm:spPr/>
      <dgm:t>
        <a:bodyPr/>
        <a:lstStyle/>
        <a:p>
          <a:r>
            <a:rPr lang="ar-DZ" sz="2400" b="1" dirty="0"/>
            <a:t>-ميزانية الولاية والبلدية.</a:t>
          </a:r>
          <a:endParaRPr lang="fr-FR" sz="24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2400" b="1" dirty="0"/>
            <a:t>2 -ميزانيات المؤسسات والإدارات التابعة للدولة.</a:t>
          </a:r>
          <a:endParaRPr lang="fr-FR" sz="24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400" b="1" i="0" dirty="0"/>
            <a:t>3_ميزانية المؤسسات العمومية ذات الطابع الإداري.</a:t>
          </a:r>
          <a:endParaRPr lang="fr-FR" sz="24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18BF90CB-D35D-4589-AD45-172C582ECF91}">
      <dgm:prSet custT="1"/>
      <dgm:spPr/>
      <dgm:t>
        <a:bodyPr/>
        <a:lstStyle/>
        <a:p>
          <a:r>
            <a:rPr lang="ar-DZ" sz="2000" b="1" dirty="0"/>
            <a:t>4 -غير أنه لا يمكن للمراقب المالي المساعد القيام بالرفض النهائي -الإشعار-التقرير المفصل.</a:t>
          </a:r>
          <a:endParaRPr lang="fr-FR" sz="2000" b="1" dirty="0"/>
        </a:p>
      </dgm:t>
    </dgm:pt>
    <dgm:pt modelId="{64D88F49-5733-4BCD-BBD9-DA96C91807EC}" type="sibTrans" cxnId="{6632E659-80C3-4D86-8347-490A5CFDB850}">
      <dgm:prSet/>
      <dgm:spPr/>
      <dgm:t>
        <a:bodyPr/>
        <a:lstStyle/>
        <a:p>
          <a:endParaRPr lang="fr-FR"/>
        </a:p>
      </dgm:t>
    </dgm:pt>
    <dgm:pt modelId="{84CBB672-FDF6-4DA8-BC8C-B4F9D60D42C3}" type="parTrans" cxnId="{6632E659-80C3-4D86-8347-490A5CFDB850}">
      <dgm:prSet/>
      <dgm:spPr/>
      <dgm:t>
        <a:bodyPr/>
        <a:lstStyle/>
        <a:p>
          <a:endParaRPr lang="fr-FR"/>
        </a:p>
      </dgm:t>
    </dgm:pt>
    <dgm:pt modelId="{0C592FC9-0FF9-4EAF-9729-231A3FF7DB3A}">
      <dgm:prSet custT="1"/>
      <dgm:spPr/>
      <dgm:t>
        <a:bodyPr/>
        <a:lstStyle/>
        <a:p>
          <a:r>
            <a:rPr lang="ar-DZ" sz="2700" b="1" dirty="0"/>
            <a:t>5 - </a:t>
          </a:r>
          <a:r>
            <a:rPr lang="ar-DZ" sz="2800" b="1" dirty="0"/>
            <a:t>الميزانيات</a:t>
          </a:r>
          <a:r>
            <a:rPr lang="ar-DZ" sz="2700" b="1" dirty="0"/>
            <a:t>الملحقة.</a:t>
          </a:r>
        </a:p>
      </dgm:t>
    </dgm:pt>
    <dgm:pt modelId="{D2BEF358-6553-4ABF-A3D5-D2648476D215}" type="parTrans" cxnId="{4D019A44-C014-4F12-8885-4D0E3D7D9868}">
      <dgm:prSet/>
      <dgm:spPr/>
      <dgm:t>
        <a:bodyPr/>
        <a:lstStyle/>
        <a:p>
          <a:endParaRPr lang="fr-FR"/>
        </a:p>
      </dgm:t>
    </dgm:pt>
    <dgm:pt modelId="{F0FAC0BC-8992-4F3F-AF60-B505EB4917ED}" type="sibTrans" cxnId="{4D019A44-C014-4F12-8885-4D0E3D7D9868}">
      <dgm:prSet/>
      <dgm:spPr/>
      <dgm:t>
        <a:bodyPr/>
        <a:lstStyle/>
        <a:p>
          <a:endParaRPr lang="fr-FR"/>
        </a:p>
      </dgm:t>
    </dgm:pt>
    <dgm:pt modelId="{FFF19D39-7164-4230-A7FB-4E5A480F5BF5}">
      <dgm:prSet custT="1"/>
      <dgm:spPr/>
      <dgm:t>
        <a:bodyPr/>
        <a:lstStyle/>
        <a:p>
          <a:r>
            <a:rPr lang="ar-DZ" sz="2400" b="1" dirty="0"/>
            <a:t>6 -النفقات المتعلقة بالحسابات الخاصة بالخزينة.</a:t>
          </a:r>
        </a:p>
      </dgm:t>
    </dgm:pt>
    <dgm:pt modelId="{33107B23-24A9-4D88-A1F3-2DB12B89D1B1}" type="parTrans" cxnId="{DFA6F9E0-A2F9-4A09-8BDB-12161B219106}">
      <dgm:prSet/>
      <dgm:spPr/>
      <dgm:t>
        <a:bodyPr/>
        <a:lstStyle/>
        <a:p>
          <a:endParaRPr lang="fr-FR"/>
        </a:p>
      </dgm:t>
    </dgm:pt>
    <dgm:pt modelId="{9C765417-8707-475F-941A-6C5842471466}" type="sibTrans" cxnId="{DFA6F9E0-A2F9-4A09-8BDB-12161B219106}">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6"/>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6"/>
      <dgm:spPr/>
    </dgm:pt>
    <dgm:pt modelId="{39134424-AA46-449A-9E09-B3FD849CCAD0}" type="pres">
      <dgm:prSet presAssocID="{324B7F9E-84B0-4B1C-9150-AC844CDC53C3}" presName="dstNode" presStyleLbl="node1" presStyleIdx="0" presStyleCnt="6"/>
      <dgm:spPr/>
    </dgm:pt>
    <dgm:pt modelId="{9F851512-380D-4126-BB59-386B7F26DB0E}" type="pres">
      <dgm:prSet presAssocID="{B023F8C9-B4C9-43BC-862C-19939A5C01C3}" presName="text_1" presStyleLbl="node1" presStyleIdx="0" presStyleCnt="6"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6"/>
      <dgm:spPr/>
    </dgm:pt>
    <dgm:pt modelId="{139EFDD4-1E6A-4886-AAF5-FC4CD32C7519}" type="pres">
      <dgm:prSet presAssocID="{8CBCA6B0-5CA3-41CD-B706-C03D49EF7F6C}" presName="text_2" presStyleLbl="node1" presStyleIdx="1" presStyleCnt="6">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6"/>
      <dgm:spPr/>
    </dgm:pt>
    <dgm:pt modelId="{A15AB4D7-4EDB-4FF5-9128-1BE7586F2A88}" type="pres">
      <dgm:prSet presAssocID="{7DDB7A8A-A623-4A37-BC67-22EE3B319140}" presName="text_3" presStyleLbl="node1" presStyleIdx="2" presStyleCnt="6">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6"/>
      <dgm:spPr/>
    </dgm:pt>
    <dgm:pt modelId="{E7A8659A-9AE1-45BC-AA80-234F8E628195}" type="pres">
      <dgm:prSet presAssocID="{18BF90CB-D35D-4589-AD45-172C582ECF91}" presName="text_4" presStyleLbl="node1" presStyleIdx="3" presStyleCnt="6">
        <dgm:presLayoutVars>
          <dgm:bulletEnabled val="1"/>
        </dgm:presLayoutVars>
      </dgm:prSet>
      <dgm:spPr/>
      <dgm:t>
        <a:bodyPr/>
        <a:lstStyle/>
        <a:p>
          <a:endParaRPr lang="fr-FR"/>
        </a:p>
      </dgm:t>
    </dgm:pt>
    <dgm:pt modelId="{C16F14E9-464D-458E-BD55-C3C737C7A92F}" type="pres">
      <dgm:prSet presAssocID="{18BF90CB-D35D-4589-AD45-172C582ECF91}" presName="accent_4" presStyleCnt="0"/>
      <dgm:spPr/>
    </dgm:pt>
    <dgm:pt modelId="{F8514C23-E583-4EDB-85A0-AFC5D8AE57E2}" type="pres">
      <dgm:prSet presAssocID="{18BF90CB-D35D-4589-AD45-172C582ECF91}" presName="accentRepeatNode" presStyleLbl="solidFgAcc1" presStyleIdx="3" presStyleCnt="6"/>
      <dgm:spPr/>
    </dgm:pt>
    <dgm:pt modelId="{EA62A5B5-CAF4-43E2-82AE-526BBFC78B4C}" type="pres">
      <dgm:prSet presAssocID="{0C592FC9-0FF9-4EAF-9729-231A3FF7DB3A}" presName="text_5" presStyleLbl="node1" presStyleIdx="4" presStyleCnt="6">
        <dgm:presLayoutVars>
          <dgm:bulletEnabled val="1"/>
        </dgm:presLayoutVars>
      </dgm:prSet>
      <dgm:spPr/>
      <dgm:t>
        <a:bodyPr/>
        <a:lstStyle/>
        <a:p>
          <a:endParaRPr lang="fr-FR"/>
        </a:p>
      </dgm:t>
    </dgm:pt>
    <dgm:pt modelId="{C460E429-718C-429A-9369-E7098B66832E}" type="pres">
      <dgm:prSet presAssocID="{0C592FC9-0FF9-4EAF-9729-231A3FF7DB3A}" presName="accent_5" presStyleCnt="0"/>
      <dgm:spPr/>
    </dgm:pt>
    <dgm:pt modelId="{450A376A-C39E-4625-9626-8DAE47CBAF48}" type="pres">
      <dgm:prSet presAssocID="{0C592FC9-0FF9-4EAF-9729-231A3FF7DB3A}" presName="accentRepeatNode" presStyleLbl="solidFgAcc1" presStyleIdx="4" presStyleCnt="6"/>
      <dgm:spPr/>
    </dgm:pt>
    <dgm:pt modelId="{3F56D33D-49FC-4D25-98FD-DAC9D0777A39}" type="pres">
      <dgm:prSet presAssocID="{FFF19D39-7164-4230-A7FB-4E5A480F5BF5}" presName="text_6" presStyleLbl="node1" presStyleIdx="5" presStyleCnt="6">
        <dgm:presLayoutVars>
          <dgm:bulletEnabled val="1"/>
        </dgm:presLayoutVars>
      </dgm:prSet>
      <dgm:spPr/>
      <dgm:t>
        <a:bodyPr/>
        <a:lstStyle/>
        <a:p>
          <a:endParaRPr lang="fr-FR"/>
        </a:p>
      </dgm:t>
    </dgm:pt>
    <dgm:pt modelId="{D64EB812-1678-4196-9B78-71E6C62DF19F}" type="pres">
      <dgm:prSet presAssocID="{FFF19D39-7164-4230-A7FB-4E5A480F5BF5}" presName="accent_6" presStyleCnt="0"/>
      <dgm:spPr/>
    </dgm:pt>
    <dgm:pt modelId="{C80A399C-5476-4CB6-ACAE-A433D1928F5D}" type="pres">
      <dgm:prSet presAssocID="{FFF19D39-7164-4230-A7FB-4E5A480F5BF5}" presName="accentRepeatNode" presStyleLbl="solidFgAcc1" presStyleIdx="5" presStyleCnt="6"/>
      <dgm:spPr/>
    </dgm:pt>
  </dgm:ptLst>
  <dgm:cxnLst>
    <dgm:cxn modelId="{6632E659-80C3-4D86-8347-490A5CFDB850}" srcId="{324B7F9E-84B0-4B1C-9150-AC844CDC53C3}" destId="{18BF90CB-D35D-4589-AD45-172C582ECF91}" srcOrd="3" destOrd="0" parTransId="{84CBB672-FDF6-4DA8-BC8C-B4F9D60D42C3}" sibTransId="{64D88F49-5733-4BCD-BBD9-DA96C91807EC}"/>
    <dgm:cxn modelId="{DFA6F9E0-A2F9-4A09-8BDB-12161B219106}" srcId="{324B7F9E-84B0-4B1C-9150-AC844CDC53C3}" destId="{FFF19D39-7164-4230-A7FB-4E5A480F5BF5}" srcOrd="5" destOrd="0" parTransId="{33107B23-24A9-4D88-A1F3-2DB12B89D1B1}" sibTransId="{9C765417-8707-475F-941A-6C5842471466}"/>
    <dgm:cxn modelId="{70F5ACA0-9A55-45EE-971F-4DDF853B6B94}" type="presOf" srcId="{7DDB7A8A-A623-4A37-BC67-22EE3B319140}" destId="{A15AB4D7-4EDB-4FF5-9128-1BE7586F2A88}" srcOrd="0" destOrd="0" presId="urn:microsoft.com/office/officeart/2008/layout/VerticalCurvedList"/>
    <dgm:cxn modelId="{2E3794F9-8FE8-450F-8FD1-914DB647ECD7}" type="presOf" srcId="{0C592FC9-0FF9-4EAF-9729-231A3FF7DB3A}" destId="{EA62A5B5-CAF4-43E2-82AE-526BBFC78B4C}"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ADE4576B-1FCD-4E8F-9173-ED6FBBC331FE}" type="presOf" srcId="{FFF19D39-7164-4230-A7FB-4E5A480F5BF5}" destId="{3F56D33D-49FC-4D25-98FD-DAC9D0777A39}" srcOrd="0" destOrd="0" presId="urn:microsoft.com/office/officeart/2008/layout/VerticalCurvedList"/>
    <dgm:cxn modelId="{944C234A-6FCF-4BB5-986A-3E409E6396E0}" type="presOf" srcId="{18BF90CB-D35D-4589-AD45-172C582ECF91}" destId="{E7A8659A-9AE1-45BC-AA80-234F8E628195}"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D019A44-C014-4F12-8885-4D0E3D7D9868}" srcId="{324B7F9E-84B0-4B1C-9150-AC844CDC53C3}" destId="{0C592FC9-0FF9-4EAF-9729-231A3FF7DB3A}" srcOrd="4" destOrd="0" parTransId="{D2BEF358-6553-4ABF-A3D5-D2648476D215}" sibTransId="{F0FAC0BC-8992-4F3F-AF60-B505EB4917ED}"/>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 modelId="{C982B1E1-8941-40CE-91D9-0AF75343BF3A}" type="presParOf" srcId="{B31041B2-8E4B-4757-87A8-D118A5C4DE28}" destId="{E7A8659A-9AE1-45BC-AA80-234F8E628195}" srcOrd="7" destOrd="0" presId="urn:microsoft.com/office/officeart/2008/layout/VerticalCurvedList"/>
    <dgm:cxn modelId="{793666F5-CD28-4B77-B5F0-42A01B7FA1F6}" type="presParOf" srcId="{B31041B2-8E4B-4757-87A8-D118A5C4DE28}" destId="{C16F14E9-464D-458E-BD55-C3C737C7A92F}" srcOrd="8" destOrd="0" presId="urn:microsoft.com/office/officeart/2008/layout/VerticalCurvedList"/>
    <dgm:cxn modelId="{FD005368-2260-4035-9CA8-8E320686AF66}" type="presParOf" srcId="{C16F14E9-464D-458E-BD55-C3C737C7A92F}" destId="{F8514C23-E583-4EDB-85A0-AFC5D8AE57E2}" srcOrd="0" destOrd="0" presId="urn:microsoft.com/office/officeart/2008/layout/VerticalCurvedList"/>
    <dgm:cxn modelId="{0D1015A7-256B-448B-AF1A-F8A1E81760F3}" type="presParOf" srcId="{B31041B2-8E4B-4757-87A8-D118A5C4DE28}" destId="{EA62A5B5-CAF4-43E2-82AE-526BBFC78B4C}" srcOrd="9" destOrd="0" presId="urn:microsoft.com/office/officeart/2008/layout/VerticalCurvedList"/>
    <dgm:cxn modelId="{982B8171-7065-428B-852C-16BC9AD316A0}" type="presParOf" srcId="{B31041B2-8E4B-4757-87A8-D118A5C4DE28}" destId="{C460E429-718C-429A-9369-E7098B66832E}" srcOrd="10" destOrd="0" presId="urn:microsoft.com/office/officeart/2008/layout/VerticalCurvedList"/>
    <dgm:cxn modelId="{95CAB2DD-8B47-4DA5-96EA-9015F4CE7C9E}" type="presParOf" srcId="{C460E429-718C-429A-9369-E7098B66832E}" destId="{450A376A-C39E-4625-9626-8DAE47CBAF48}" srcOrd="0" destOrd="0" presId="urn:microsoft.com/office/officeart/2008/layout/VerticalCurvedList"/>
    <dgm:cxn modelId="{D943AE97-9E82-4552-99F8-0A4D616961FE}" type="presParOf" srcId="{B31041B2-8E4B-4757-87A8-D118A5C4DE28}" destId="{3F56D33D-49FC-4D25-98FD-DAC9D0777A39}" srcOrd="11" destOrd="0" presId="urn:microsoft.com/office/officeart/2008/layout/VerticalCurvedList"/>
    <dgm:cxn modelId="{CC335548-9842-4429-83CD-582ED49E196B}" type="presParOf" srcId="{B31041B2-8E4B-4757-87A8-D118A5C4DE28}" destId="{D64EB812-1678-4196-9B78-71E6C62DF19F}" srcOrd="12" destOrd="0" presId="urn:microsoft.com/office/officeart/2008/layout/VerticalCurvedList"/>
    <dgm:cxn modelId="{018133A7-EFE3-4E7A-B150-014F11A62D71}" type="presParOf" srcId="{D64EB812-1678-4196-9B78-71E6C62DF19F}" destId="{C80A399C-5476-4CB6-ACAE-A433D1928F5D}"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4" qsCatId="3D" csTypeId="urn:microsoft.com/office/officeart/2005/8/colors/colorful4" csCatId="colorful" phldr="1"/>
      <dgm:spPr/>
      <dgm:t>
        <a:bodyPr/>
        <a:lstStyle/>
        <a:p>
          <a:endParaRPr lang="fr-FR"/>
        </a:p>
      </dgm:t>
    </dgm:pt>
    <dgm:pt modelId="{B023F8C9-B4C9-43BC-862C-19939A5C01C3}">
      <dgm:prSet custT="1"/>
      <dgm:spPr/>
      <dgm:t>
        <a:bodyPr/>
        <a:lstStyle/>
        <a:p>
          <a:r>
            <a:rPr lang="ar-DZ" sz="2000" b="1" i="0" dirty="0">
              <a:effectLst/>
              <a:latin typeface="Segoe UI Historic" panose="020B0502040204020203" pitchFamily="34" charset="0"/>
            </a:rPr>
            <a:t>- التأكد من سلامة العمليات المحاسبيةالسجلات التي خصصت من أجلها الأموال العامة و التحقق من صحة الدفاتر و و المستندات . </a:t>
          </a:r>
          <a:endParaRPr lang="fr-FR" sz="20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1800" b="1"/>
            <a:t>2 </a:t>
          </a:r>
          <a:r>
            <a:rPr lang="ar-DZ" sz="1800" b="1" i="0">
              <a:effectLst/>
              <a:latin typeface="Segoe UI Historic" panose="020B0502040204020203" pitchFamily="34" charset="0"/>
            </a:rPr>
            <a:t>التأكد من عدم تجاوز الوحدات النقدية في الإنفاق و حدود الاعتمادات المقررة مع ما يستلزم من مراجعة المستندات المؤدية للصرف و التأكد من صحة توقيع الموكل لهم سلطة الاعتماد .</a:t>
          </a:r>
          <a:r>
            <a:rPr lang="ar-DZ" sz="1800" b="1"/>
            <a:t>-</a:t>
          </a:r>
          <a:endParaRPr lang="fr-FR" sz="18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000" b="1" i="0">
              <a:effectLst/>
              <a:latin typeface="Segoe UI Historic" panose="020B0502040204020203" pitchFamily="34" charset="0"/>
            </a:rPr>
            <a:t>- عملية التفتيش المالي و التي يقوم بها جهاز إداري تابع لوزارة المالية </a:t>
          </a:r>
          <a:endParaRPr lang="fr-FR" sz="20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3"/>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3"/>
      <dgm:spPr/>
    </dgm:pt>
    <dgm:pt modelId="{39134424-AA46-449A-9E09-B3FD849CCAD0}" type="pres">
      <dgm:prSet presAssocID="{324B7F9E-84B0-4B1C-9150-AC844CDC53C3}" presName="dstNode" presStyleLbl="node1" presStyleIdx="0" presStyleCnt="3"/>
      <dgm:spPr/>
    </dgm:pt>
    <dgm:pt modelId="{9F851512-380D-4126-BB59-386B7F26DB0E}" type="pres">
      <dgm:prSet presAssocID="{B023F8C9-B4C9-43BC-862C-19939A5C01C3}" presName="text_1" presStyleLbl="node1" presStyleIdx="0" presStyleCnt="3"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3"/>
      <dgm:spPr/>
    </dgm:pt>
    <dgm:pt modelId="{139EFDD4-1E6A-4886-AAF5-FC4CD32C7519}" type="pres">
      <dgm:prSet presAssocID="{8CBCA6B0-5CA3-41CD-B706-C03D49EF7F6C}" presName="text_2" presStyleLbl="node1" presStyleIdx="1" presStyleCnt="3">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3"/>
      <dgm:spPr/>
    </dgm:pt>
    <dgm:pt modelId="{A15AB4D7-4EDB-4FF5-9128-1BE7586F2A88}" type="pres">
      <dgm:prSet presAssocID="{7DDB7A8A-A623-4A37-BC67-22EE3B319140}" presName="text_3" presStyleLbl="node1" presStyleIdx="2" presStyleCnt="3">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3"/>
      <dgm:spPr/>
    </dgm:pt>
  </dgm:ptLst>
  <dgm:cxnLst>
    <dgm:cxn modelId="{41DD8A20-E929-4CF7-B374-F7D643E85F71}" type="presOf" srcId="{ACF92EDF-5CFF-4AF9-B1D2-B33E11CC490B}" destId="{2C408E43-78DD-482F-B312-2B3AC00A6615}"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6F16FDAE-4A84-4209-87E6-89A3F8787075}" srcId="{324B7F9E-84B0-4B1C-9150-AC844CDC53C3}" destId="{8CBCA6B0-5CA3-41CD-B706-C03D49EF7F6C}" srcOrd="1" destOrd="0" parTransId="{6C3DCD71-5093-4703-995A-570C3F67612A}" sibTransId="{19CDE643-4135-4259-AFDC-BA3DD7CA2276}"/>
    <dgm:cxn modelId="{49E27422-D68C-4861-82E9-7021713BD45A}" srcId="{324B7F9E-84B0-4B1C-9150-AC844CDC53C3}" destId="{B023F8C9-B4C9-43BC-862C-19939A5C01C3}" srcOrd="0" destOrd="0" parTransId="{1D489B1B-1583-49D7-A637-142389888D4A}" sibTransId="{ACF92EDF-5CFF-4AF9-B1D2-B33E11CC490B}"/>
    <dgm:cxn modelId="{70F5ACA0-9A55-45EE-971F-4DDF853B6B94}" type="presOf" srcId="{7DDB7A8A-A623-4A37-BC67-22EE3B319140}" destId="{A15AB4D7-4EDB-4FF5-9128-1BE7586F2A88}"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2" qsCatId="3D" csTypeId="urn:microsoft.com/office/officeart/2005/8/colors/colorful4" csCatId="colorful" phldr="1"/>
      <dgm:spPr/>
      <dgm:t>
        <a:bodyPr/>
        <a:lstStyle/>
        <a:p>
          <a:endParaRPr lang="fr-FR"/>
        </a:p>
      </dgm:t>
    </dgm:pt>
    <dgm:pt modelId="{B023F8C9-B4C9-43BC-862C-19939A5C01C3}">
      <dgm:prSet custT="1"/>
      <dgm:spPr/>
      <dgm:t>
        <a:bodyPr/>
        <a:lstStyle/>
        <a:p>
          <a:r>
            <a:rPr lang="ar-DZ" sz="2000" b="1" i="0">
              <a:effectLst/>
              <a:latin typeface="Segoe UI Historic" panose="020B0502040204020203" pitchFamily="34" charset="0"/>
            </a:rPr>
            <a:t>- التأكد من كفاية المعلومات و الأنظمة و الإجراءات المستخدمة .</a:t>
          </a:r>
          <a:endParaRPr lang="fr-FR" sz="20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1800" b="1" i="0">
              <a:effectLst/>
              <a:latin typeface="Segoe UI Historic" panose="020B0502040204020203" pitchFamily="34" charset="0"/>
            </a:rPr>
            <a:t>-مدى التزام الإدارة في تنفيذها للميزانية وفقا للسياسة المعتمدة . </a:t>
          </a:r>
          <a:endParaRPr lang="fr-FR" sz="18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9499961B-5C33-49AD-842E-C812F7C6DA69}">
      <dgm:prSet custT="1"/>
      <dgm:spPr/>
      <dgm:t>
        <a:bodyPr/>
        <a:lstStyle/>
        <a:p>
          <a:r>
            <a:rPr lang="ar-DZ" sz="2000" b="1" i="0">
              <a:effectLst/>
              <a:latin typeface="Segoe UI Historic" panose="020B0502040204020203" pitchFamily="34" charset="0"/>
            </a:rPr>
            <a:t>بيان أثار التنفيذ على مستوى النشاط الاقتصادي و اتجاهاته</a:t>
          </a:r>
          <a:endParaRPr lang="fr-FR" sz="2000" b="1" dirty="0"/>
        </a:p>
      </dgm:t>
    </dgm:pt>
    <dgm:pt modelId="{7ACDE465-AE5F-4562-A962-8F3E0556F536}" type="parTrans" cxnId="{A2C9BED0-855D-452A-A41E-FA85E8F891F2}">
      <dgm:prSet/>
      <dgm:spPr/>
      <dgm:t>
        <a:bodyPr/>
        <a:lstStyle/>
        <a:p>
          <a:endParaRPr lang="fr-FR"/>
        </a:p>
      </dgm:t>
    </dgm:pt>
    <dgm:pt modelId="{D580ADA8-FB22-495D-A70B-83A617089949}" type="sibTrans" cxnId="{A2C9BED0-855D-452A-A41E-FA85E8F891F2}">
      <dgm:prSet/>
      <dgm:spPr/>
      <dgm:t>
        <a:bodyPr/>
        <a:lstStyle/>
        <a:p>
          <a:endParaRPr lang="fr-FR"/>
        </a:p>
      </dgm:t>
    </dgm:pt>
    <dgm:pt modelId="{289469E5-F612-4CEE-8D4D-1D02C886C285}">
      <dgm:prSet custT="1"/>
      <dgm:spPr/>
      <dgm:t>
        <a:bodyPr/>
        <a:lstStyle/>
        <a:p>
          <a:r>
            <a:rPr lang="ar-DZ" sz="2000" b="1" i="0" dirty="0">
              <a:effectLst/>
              <a:latin typeface="Segoe UI Historic" panose="020B0502040204020203" pitchFamily="34" charset="0"/>
            </a:rPr>
            <a:t>- الربط بين التنفيذ و ما يتخلله من إنفاق و النتائج المترتبة عن هذا التنفيذ .</a:t>
          </a:r>
          <a:endParaRPr lang="fr-FR" sz="2000" b="1" dirty="0"/>
        </a:p>
      </dgm:t>
    </dgm:pt>
    <dgm:pt modelId="{BA576A56-8552-4F33-BA2E-F6E713394E1C}" type="parTrans" cxnId="{6931798C-7C9E-4AAF-AB43-337ADB7BEBEB}">
      <dgm:prSet/>
      <dgm:spPr/>
      <dgm:t>
        <a:bodyPr/>
        <a:lstStyle/>
        <a:p>
          <a:endParaRPr lang="fr-FR"/>
        </a:p>
      </dgm:t>
    </dgm:pt>
    <dgm:pt modelId="{B8074C32-D192-4D2B-A8B2-2839258DFDC3}" type="sibTrans" cxnId="{6931798C-7C9E-4AAF-AB43-337ADB7BEBEB}">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4"/>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4"/>
      <dgm:spPr/>
    </dgm:pt>
    <dgm:pt modelId="{39134424-AA46-449A-9E09-B3FD849CCAD0}" type="pres">
      <dgm:prSet presAssocID="{324B7F9E-84B0-4B1C-9150-AC844CDC53C3}" presName="dstNode" presStyleLbl="node1" presStyleIdx="0" presStyleCnt="4"/>
      <dgm:spPr/>
    </dgm:pt>
    <dgm:pt modelId="{9F851512-380D-4126-BB59-386B7F26DB0E}" type="pres">
      <dgm:prSet presAssocID="{B023F8C9-B4C9-43BC-862C-19939A5C01C3}" presName="text_1" presStyleLbl="node1" presStyleIdx="0" presStyleCnt="4"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4"/>
      <dgm:spPr/>
    </dgm:pt>
    <dgm:pt modelId="{139EFDD4-1E6A-4886-AAF5-FC4CD32C7519}" type="pres">
      <dgm:prSet presAssocID="{8CBCA6B0-5CA3-41CD-B706-C03D49EF7F6C}" presName="text_2" presStyleLbl="node1" presStyleIdx="1" presStyleCnt="4">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4"/>
      <dgm:spPr/>
    </dgm:pt>
    <dgm:pt modelId="{544045F3-9712-4198-B285-C66184732718}" type="pres">
      <dgm:prSet presAssocID="{9499961B-5C33-49AD-842E-C812F7C6DA69}" presName="text_3" presStyleLbl="node1" presStyleIdx="2" presStyleCnt="4">
        <dgm:presLayoutVars>
          <dgm:bulletEnabled val="1"/>
        </dgm:presLayoutVars>
      </dgm:prSet>
      <dgm:spPr/>
      <dgm:t>
        <a:bodyPr/>
        <a:lstStyle/>
        <a:p>
          <a:endParaRPr lang="fr-FR"/>
        </a:p>
      </dgm:t>
    </dgm:pt>
    <dgm:pt modelId="{233C8C60-EEE5-46B4-91C3-8D1EB0CA4273}" type="pres">
      <dgm:prSet presAssocID="{9499961B-5C33-49AD-842E-C812F7C6DA69}" presName="accent_3" presStyleCnt="0"/>
      <dgm:spPr/>
    </dgm:pt>
    <dgm:pt modelId="{30FE8073-DCD8-4B01-9F03-7C5C5CD4EF9F}" type="pres">
      <dgm:prSet presAssocID="{9499961B-5C33-49AD-842E-C812F7C6DA69}" presName="accentRepeatNode" presStyleLbl="solidFgAcc1" presStyleIdx="2" presStyleCnt="4"/>
      <dgm:spPr/>
    </dgm:pt>
    <dgm:pt modelId="{879C8548-6F05-48E6-9F9A-A559DA65D4A5}" type="pres">
      <dgm:prSet presAssocID="{289469E5-F612-4CEE-8D4D-1D02C886C285}" presName="text_4" presStyleLbl="node1" presStyleIdx="3" presStyleCnt="4">
        <dgm:presLayoutVars>
          <dgm:bulletEnabled val="1"/>
        </dgm:presLayoutVars>
      </dgm:prSet>
      <dgm:spPr/>
      <dgm:t>
        <a:bodyPr/>
        <a:lstStyle/>
        <a:p>
          <a:endParaRPr lang="fr-FR"/>
        </a:p>
      </dgm:t>
    </dgm:pt>
    <dgm:pt modelId="{B65CB570-6D3C-41A7-8607-C6285CBE7315}" type="pres">
      <dgm:prSet presAssocID="{289469E5-F612-4CEE-8D4D-1D02C886C285}" presName="accent_4" presStyleCnt="0"/>
      <dgm:spPr/>
    </dgm:pt>
    <dgm:pt modelId="{B4DF6B0B-32F1-460A-851D-6A20817176A3}" type="pres">
      <dgm:prSet presAssocID="{289469E5-F612-4CEE-8D4D-1D02C886C285}" presName="accentRepeatNode" presStyleLbl="solidFgAcc1" presStyleIdx="3" presStyleCnt="4"/>
      <dgm:spPr/>
    </dgm:pt>
  </dgm:ptLst>
  <dgm:cxnLst>
    <dgm:cxn modelId="{FA53F6FD-6DF8-4F00-99FD-92E2D863F14E}" type="presOf" srcId="{289469E5-F612-4CEE-8D4D-1D02C886C285}" destId="{879C8548-6F05-48E6-9F9A-A559DA65D4A5}" srcOrd="0" destOrd="0" presId="urn:microsoft.com/office/officeart/2008/layout/VerticalCurvedList"/>
    <dgm:cxn modelId="{A463F36A-1CB5-4448-9C4D-75F4F21A014F}" type="presOf" srcId="{9499961B-5C33-49AD-842E-C812F7C6DA69}" destId="{544045F3-9712-4198-B285-C66184732718}" srcOrd="0" destOrd="0" presId="urn:microsoft.com/office/officeart/2008/layout/VerticalCurvedList"/>
    <dgm:cxn modelId="{5F17E10D-C314-499C-849D-B470F57FECA5}" type="presOf" srcId="{B023F8C9-B4C9-43BC-862C-19939A5C01C3}" destId="{9F851512-380D-4126-BB59-386B7F26DB0E}" srcOrd="0" destOrd="0" presId="urn:microsoft.com/office/officeart/2008/layout/VerticalCurvedList"/>
    <dgm:cxn modelId="{6931798C-7C9E-4AAF-AB43-337ADB7BEBEB}" srcId="{324B7F9E-84B0-4B1C-9150-AC844CDC53C3}" destId="{289469E5-F612-4CEE-8D4D-1D02C886C285}" srcOrd="3" destOrd="0" parTransId="{BA576A56-8552-4F33-BA2E-F6E713394E1C}" sibTransId="{B8074C32-D192-4D2B-A8B2-2839258DFDC3}"/>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A2C9BED0-855D-452A-A41E-FA85E8F891F2}" srcId="{324B7F9E-84B0-4B1C-9150-AC844CDC53C3}" destId="{9499961B-5C33-49AD-842E-C812F7C6DA69}" srcOrd="2" destOrd="0" parTransId="{7ACDE465-AE5F-4562-A962-8F3E0556F536}" sibTransId="{D580ADA8-FB22-495D-A70B-83A617089949}"/>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C469AD0-0EB2-4890-B3F9-958D116FC915}" type="presParOf" srcId="{B31041B2-8E4B-4757-87A8-D118A5C4DE28}" destId="{544045F3-9712-4198-B285-C66184732718}" srcOrd="5" destOrd="0" presId="urn:microsoft.com/office/officeart/2008/layout/VerticalCurvedList"/>
    <dgm:cxn modelId="{E8830512-28D9-44CA-8608-9E3CDD6FBB6C}" type="presParOf" srcId="{B31041B2-8E4B-4757-87A8-D118A5C4DE28}" destId="{233C8C60-EEE5-46B4-91C3-8D1EB0CA4273}" srcOrd="6" destOrd="0" presId="urn:microsoft.com/office/officeart/2008/layout/VerticalCurvedList"/>
    <dgm:cxn modelId="{38C8A1C5-7FB0-4C56-A8BC-FC7E16560FF7}" type="presParOf" srcId="{233C8C60-EEE5-46B4-91C3-8D1EB0CA4273}" destId="{30FE8073-DCD8-4B01-9F03-7C5C5CD4EF9F}" srcOrd="0" destOrd="0" presId="urn:microsoft.com/office/officeart/2008/layout/VerticalCurvedList"/>
    <dgm:cxn modelId="{2BD2C9C2-71C0-422E-8109-C1991090B3B4}" type="presParOf" srcId="{B31041B2-8E4B-4757-87A8-D118A5C4DE28}" destId="{879C8548-6F05-48E6-9F9A-A559DA65D4A5}" srcOrd="7" destOrd="0" presId="urn:microsoft.com/office/officeart/2008/layout/VerticalCurvedList"/>
    <dgm:cxn modelId="{8F26FFB5-E4DC-42F8-8704-3BE8FBF303A2}" type="presParOf" srcId="{B31041B2-8E4B-4757-87A8-D118A5C4DE28}" destId="{B65CB570-6D3C-41A7-8607-C6285CBE7315}" srcOrd="8" destOrd="0" presId="urn:microsoft.com/office/officeart/2008/layout/VerticalCurvedList"/>
    <dgm:cxn modelId="{C77896F5-53E0-4333-8CF4-3A09F0C66A06}" type="presParOf" srcId="{B65CB570-6D3C-41A7-8607-C6285CBE7315}" destId="{B4DF6B0B-32F1-460A-851D-6A20817176A3}"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0B3E8-ADD3-46B4-98F7-F09F69F07D37}">
      <dsp:nvSpPr>
        <dsp:cNvPr id="0" name=""/>
        <dsp:cNvSpPr/>
      </dsp:nvSpPr>
      <dsp:spPr>
        <a:xfrm rot="16200000">
          <a:off x="-415581" y="420340"/>
          <a:ext cx="5418667" cy="4577985"/>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0" tIns="0" rIns="254000" bIns="0" numCol="1" spcCol="1270" anchor="ctr" anchorCtr="0">
          <a:noAutofit/>
        </a:bodyPr>
        <a:lstStyle/>
        <a:p>
          <a:pPr marL="0" lvl="0" indent="0" algn="ctr" defTabSz="1778000">
            <a:lnSpc>
              <a:spcPct val="90000"/>
            </a:lnSpc>
            <a:spcBef>
              <a:spcPct val="0"/>
            </a:spcBef>
            <a:spcAft>
              <a:spcPct val="35000"/>
            </a:spcAft>
            <a:buNone/>
          </a:pPr>
          <a:r>
            <a:rPr lang="ar-DZ" sz="4000" kern="1200" dirty="0"/>
            <a:t>*ورقابة المراقب المالي هي رقابة شرعية وليست مراقبة ملائمة إذ أنها تقوم على رقابة شرعية النفقة.</a:t>
          </a:r>
          <a:endParaRPr lang="fr-FR" sz="4000" kern="1200" dirty="0"/>
        </a:p>
      </dsp:txBody>
      <dsp:txXfrm rot="5400000">
        <a:off x="4760" y="1083732"/>
        <a:ext cx="4577985" cy="3251201"/>
      </dsp:txXfrm>
    </dsp:sp>
    <dsp:sp modelId="{0F0CAA0D-2500-4DB4-B674-9C5E6847CFC9}">
      <dsp:nvSpPr>
        <dsp:cNvPr id="0" name=""/>
        <dsp:cNvSpPr/>
      </dsp:nvSpPr>
      <dsp:spPr>
        <a:xfrm rot="16200000">
          <a:off x="4510510" y="420340"/>
          <a:ext cx="5418667" cy="4577985"/>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0" tIns="0" rIns="164579" bIns="0" numCol="1" spcCol="1270" anchor="ctr" anchorCtr="0">
          <a:noAutofit/>
        </a:bodyPr>
        <a:lstStyle/>
        <a:p>
          <a:pPr marL="0" lvl="0" indent="0" algn="ctr" defTabSz="1155700">
            <a:lnSpc>
              <a:spcPct val="90000"/>
            </a:lnSpc>
            <a:spcBef>
              <a:spcPct val="0"/>
            </a:spcBef>
            <a:spcAft>
              <a:spcPct val="35000"/>
            </a:spcAft>
            <a:buNone/>
          </a:pPr>
          <a:r>
            <a:rPr lang="ar-DZ" sz="2600" kern="1200" dirty="0"/>
            <a:t>*هو موظف تابع ومعين من طرف وزير المالية من بين موظفي المديرية العامة للميزانية بمقتضى قرار وزاري، مهمته الأساسية هي الرقابة السابقة على تنفيذ النفقات والتأشير على مشروع الالتزام الذي يعده الآمر بالصرف، وله صلاحية رفض العمليات المخالفة للقانون، كما يمكنه إعطاء نصائح وإرشادات للآمر بالصرف فهو بمثابة مستشار مالي.</a:t>
          </a:r>
        </a:p>
      </dsp:txBody>
      <dsp:txXfrm rot="5400000">
        <a:off x="4930851" y="1083732"/>
        <a:ext cx="4577985" cy="3251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E108A-817C-46F9-A0A5-E4F2A09FC223}">
      <dsp:nvSpPr>
        <dsp:cNvPr id="0" name=""/>
        <dsp:cNvSpPr/>
      </dsp:nvSpPr>
      <dsp:spPr>
        <a:xfrm>
          <a:off x="633397" y="-70705"/>
          <a:ext cx="3704876" cy="3704876"/>
        </a:xfrm>
        <a:prstGeom prst="circularArrow">
          <a:avLst>
            <a:gd name="adj1" fmla="val 5544"/>
            <a:gd name="adj2" fmla="val 330680"/>
            <a:gd name="adj3" fmla="val 13855402"/>
            <a:gd name="adj4" fmla="val 17337782"/>
            <a:gd name="adj5" fmla="val 5757"/>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729CADA3-4D19-44E2-B271-2F08D413CF3C}">
      <dsp:nvSpPr>
        <dsp:cNvPr id="0" name=""/>
        <dsp:cNvSpPr/>
      </dsp:nvSpPr>
      <dsp:spPr>
        <a:xfrm>
          <a:off x="1648322" y="16936"/>
          <a:ext cx="1675026" cy="70233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fr-FR" sz="1400" b="1" kern="1200" dirty="0">
              <a:latin typeface="+mj-lt"/>
            </a:rPr>
            <a:t>_1</a:t>
          </a:r>
          <a:r>
            <a:rPr lang="ar-DZ" sz="1400" b="1" kern="1200" dirty="0">
              <a:latin typeface="+mj-lt"/>
            </a:rPr>
            <a:t>رؤساء المفتشين المحللين للميزانية.</a:t>
          </a:r>
          <a:endParaRPr lang="fr-FR" sz="1400" b="1" kern="1200" dirty="0">
            <a:latin typeface="+mj-lt"/>
          </a:endParaRPr>
        </a:p>
      </dsp:txBody>
      <dsp:txXfrm>
        <a:off x="1682607" y="51221"/>
        <a:ext cx="1606456" cy="633760"/>
      </dsp:txXfrm>
    </dsp:sp>
    <dsp:sp modelId="{249E6D79-2237-489D-9F5E-733B3A9997B9}">
      <dsp:nvSpPr>
        <dsp:cNvPr id="0" name=""/>
        <dsp:cNvSpPr/>
      </dsp:nvSpPr>
      <dsp:spPr>
        <a:xfrm>
          <a:off x="3150901" y="1030018"/>
          <a:ext cx="1675026" cy="859539"/>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dirty="0"/>
            <a:t>_2</a:t>
          </a:r>
          <a:r>
            <a:rPr lang="ar-DZ" sz="1200" b="1" kern="1200" dirty="0"/>
            <a:t>المتصرفين المستشارين الذين يثبتون 05 سنوات من الخدمة الفعلية بالإدارة الميزانية.</a:t>
          </a:r>
          <a:endParaRPr lang="fr-FR" sz="1200" b="1" kern="1200" dirty="0"/>
        </a:p>
      </dsp:txBody>
      <dsp:txXfrm>
        <a:off x="3192860" y="1071977"/>
        <a:ext cx="1591108" cy="775621"/>
      </dsp:txXfrm>
    </dsp:sp>
    <dsp:sp modelId="{CCEFF79E-F408-4726-AF47-4E96DB2C21BA}">
      <dsp:nvSpPr>
        <dsp:cNvPr id="0" name=""/>
        <dsp:cNvSpPr/>
      </dsp:nvSpPr>
      <dsp:spPr>
        <a:xfrm>
          <a:off x="2576967" y="2773332"/>
          <a:ext cx="1675026" cy="905686"/>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dirty="0"/>
            <a:t>_3</a:t>
          </a:r>
          <a:r>
            <a:rPr lang="ar-DZ" sz="1200" b="1" kern="1200" dirty="0"/>
            <a:t>مفتشين محللين مركزيين للميزانية الذين يثبتون 05 سنوات من الخدمة الفعلية بالإدارة الميزانية</a:t>
          </a:r>
          <a:endParaRPr lang="fr-FR" sz="1200" b="1" kern="1200" dirty="0"/>
        </a:p>
      </dsp:txBody>
      <dsp:txXfrm>
        <a:off x="2621179" y="2817544"/>
        <a:ext cx="1586602" cy="817262"/>
      </dsp:txXfrm>
    </dsp:sp>
    <dsp:sp modelId="{A0069E8D-8B98-4D04-86D6-C20FC3EF2D6B}">
      <dsp:nvSpPr>
        <dsp:cNvPr id="0" name=""/>
        <dsp:cNvSpPr/>
      </dsp:nvSpPr>
      <dsp:spPr>
        <a:xfrm>
          <a:off x="719678" y="2771515"/>
          <a:ext cx="1675026" cy="909321"/>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a:t>_4</a:t>
          </a:r>
          <a:r>
            <a:rPr lang="ar-DZ" sz="1200" b="1" kern="1200"/>
            <a:t>المتصرفين الرئيسيين الذين يثبتون 05 سنوات من الخدمة بهذه الصفة بالإدارة بالميزانية</a:t>
          </a:r>
          <a:endParaRPr lang="fr-FR" sz="1200" b="1" kern="1200" dirty="0"/>
        </a:p>
      </dsp:txBody>
      <dsp:txXfrm>
        <a:off x="764067" y="2815904"/>
        <a:ext cx="1586248" cy="820543"/>
      </dsp:txXfrm>
    </dsp:sp>
    <dsp:sp modelId="{4C4C05A7-52EF-4922-9660-E5B0A493A263}">
      <dsp:nvSpPr>
        <dsp:cNvPr id="0" name=""/>
        <dsp:cNvSpPr/>
      </dsp:nvSpPr>
      <dsp:spPr>
        <a:xfrm>
          <a:off x="145744" y="1048938"/>
          <a:ext cx="1675026" cy="82170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dirty="0"/>
            <a:t>_</a:t>
          </a:r>
          <a:r>
            <a:rPr lang="fr-FR" sz="1200" b="1" kern="1200"/>
            <a:t>5</a:t>
          </a:r>
          <a:r>
            <a:rPr lang="ar-DZ" sz="1200" b="1" kern="1200"/>
            <a:t>الم</a:t>
          </a:r>
          <a:r>
            <a:rPr lang="ar-SA" sz="1200" b="1" kern="1200"/>
            <a:t>فتشين المحللين و المتصرفون </a:t>
          </a:r>
          <a:r>
            <a:rPr lang="ar-DZ" sz="1200" b="1" kern="1200"/>
            <a:t>الرئيسيين </a:t>
          </a:r>
          <a:r>
            <a:rPr lang="ar-DZ" sz="1200" b="1" kern="1200" dirty="0"/>
            <a:t>الذين </a:t>
          </a:r>
          <a:r>
            <a:rPr lang="ar-DZ" sz="1200" b="1" kern="1200"/>
            <a:t>يثبتون </a:t>
          </a:r>
          <a:r>
            <a:rPr lang="ar-SA" sz="1200" b="1" kern="1200"/>
            <a:t>10</a:t>
          </a:r>
          <a:r>
            <a:rPr lang="ar-DZ" sz="1200" b="1" kern="1200"/>
            <a:t> سنوات </a:t>
          </a:r>
          <a:r>
            <a:rPr lang="ar-SA" sz="1200" b="1" kern="1200"/>
            <a:t>كخدمة</a:t>
          </a:r>
          <a:r>
            <a:rPr lang="ar-DZ" sz="1200" b="1" kern="1200"/>
            <a:t>بالإدارة </a:t>
          </a:r>
          <a:r>
            <a:rPr lang="ar-DZ" sz="1200" b="1" kern="1200" dirty="0"/>
            <a:t>بالميزانية.</a:t>
          </a:r>
          <a:endParaRPr lang="fr-FR" sz="1200" b="1" kern="1200" dirty="0"/>
        </a:p>
      </dsp:txBody>
      <dsp:txXfrm>
        <a:off x="185856" y="1089050"/>
        <a:ext cx="1594802" cy="7414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E108A-817C-46F9-A0A5-E4F2A09FC223}">
      <dsp:nvSpPr>
        <dsp:cNvPr id="0" name=""/>
        <dsp:cNvSpPr/>
      </dsp:nvSpPr>
      <dsp:spPr>
        <a:xfrm>
          <a:off x="477021" y="-66331"/>
          <a:ext cx="3642088" cy="3642088"/>
        </a:xfrm>
        <a:prstGeom prst="circularArrow">
          <a:avLst>
            <a:gd name="adj1" fmla="val 5544"/>
            <a:gd name="adj2" fmla="val 330680"/>
            <a:gd name="adj3" fmla="val 13872652"/>
            <a:gd name="adj4" fmla="val 17327373"/>
            <a:gd name="adj5" fmla="val 5757"/>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729CADA3-4D19-44E2-B271-2F08D413CF3C}">
      <dsp:nvSpPr>
        <dsp:cNvPr id="0" name=""/>
        <dsp:cNvSpPr/>
      </dsp:nvSpPr>
      <dsp:spPr>
        <a:xfrm>
          <a:off x="1481175" y="-47194"/>
          <a:ext cx="1633780" cy="81689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DZ" sz="1600" b="1" i="0" kern="1200" dirty="0">
              <a:effectLst/>
              <a:latin typeface="Segoe UI Historic" panose="020B0502040204020203" pitchFamily="34" charset="0"/>
            </a:rPr>
            <a:t>1 -رؤساء المفتشين المحللين للميزانية</a:t>
          </a:r>
          <a:endParaRPr lang="fr-FR" sz="1600" b="1" kern="1200" dirty="0">
            <a:latin typeface="+mj-lt"/>
          </a:endParaRPr>
        </a:p>
      </dsp:txBody>
      <dsp:txXfrm>
        <a:off x="1521052" y="-7317"/>
        <a:ext cx="1554026" cy="737136"/>
      </dsp:txXfrm>
    </dsp:sp>
    <dsp:sp modelId="{249E6D79-2237-489D-9F5E-733B3A9997B9}">
      <dsp:nvSpPr>
        <dsp:cNvPr id="0" name=""/>
        <dsp:cNvSpPr/>
      </dsp:nvSpPr>
      <dsp:spPr>
        <a:xfrm>
          <a:off x="2958288" y="926379"/>
          <a:ext cx="1633780" cy="1016113"/>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dirty="0">
              <a:effectLst/>
              <a:latin typeface="Segoe UI Historic" panose="020B0502040204020203" pitchFamily="34" charset="0"/>
            </a:rPr>
            <a:t>2 -المتصرفين المستشارين الذين يثبتون 03 سنوات من الخدمة الفعلية بإدارة الميزانية.</a:t>
          </a:r>
          <a:endParaRPr lang="fr-FR" sz="1400" b="1" kern="1200" dirty="0"/>
        </a:p>
      </dsp:txBody>
      <dsp:txXfrm>
        <a:off x="3007891" y="975982"/>
        <a:ext cx="1534574" cy="916907"/>
      </dsp:txXfrm>
    </dsp:sp>
    <dsp:sp modelId="{CCEFF79E-F408-4726-AF47-4E96DB2C21BA}">
      <dsp:nvSpPr>
        <dsp:cNvPr id="0" name=""/>
        <dsp:cNvSpPr/>
      </dsp:nvSpPr>
      <dsp:spPr>
        <a:xfrm>
          <a:off x="2467314" y="2676632"/>
          <a:ext cx="1633780" cy="98851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a:effectLst/>
              <a:latin typeface="Segoe UI Historic" panose="020B0502040204020203" pitchFamily="34" charset="0"/>
            </a:rPr>
            <a:t>3 -</a:t>
          </a:r>
          <a:r>
            <a:rPr lang="ar-SA" sz="1400" b="1" i="0" kern="1200">
              <a:effectLst/>
              <a:latin typeface="Segoe UI Historic" panose="020B0502040204020203" pitchFamily="34" charset="0"/>
            </a:rPr>
            <a:t>المفتشي</a:t>
          </a:r>
          <a:r>
            <a:rPr lang="ar-DZ" sz="1400" b="1" i="0" kern="1200">
              <a:effectLst/>
              <a:latin typeface="Segoe UI Historic" panose="020B0502040204020203" pitchFamily="34" charset="0"/>
            </a:rPr>
            <a:t>ن محللين مركزيين للميزانية الذين يثبتون 03 سنوات من الخدمة الفعلية بإدارة الميزانية.</a:t>
          </a:r>
          <a:endParaRPr lang="fr-FR" sz="1400" b="1" kern="1200" dirty="0"/>
        </a:p>
      </dsp:txBody>
      <dsp:txXfrm>
        <a:off x="2515569" y="2724887"/>
        <a:ext cx="1537270" cy="892000"/>
      </dsp:txXfrm>
    </dsp:sp>
    <dsp:sp modelId="{A0069E8D-8B98-4D04-86D6-C20FC3EF2D6B}">
      <dsp:nvSpPr>
        <dsp:cNvPr id="0" name=""/>
        <dsp:cNvSpPr/>
      </dsp:nvSpPr>
      <dsp:spPr>
        <a:xfrm>
          <a:off x="568268" y="2665996"/>
          <a:ext cx="1633780" cy="1009782"/>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a:effectLst/>
              <a:latin typeface="Segoe UI Historic" panose="020B0502040204020203" pitchFamily="34" charset="0"/>
            </a:rPr>
            <a:t>4 </a:t>
          </a:r>
          <a:r>
            <a:rPr lang="ar-SA" sz="1400" b="1" i="0" kern="1200">
              <a:effectLst/>
              <a:latin typeface="Segoe UI Historic" panose="020B0502040204020203" pitchFamily="34" charset="0"/>
            </a:rPr>
            <a:t>–المتصرفين الرئيسيين الذين </a:t>
          </a:r>
          <a:r>
            <a:rPr lang="ar-DZ" sz="1400" b="1" i="0" kern="1200">
              <a:effectLst/>
              <a:latin typeface="Segoe UI Historic" panose="020B0502040204020203" pitchFamily="34" charset="0"/>
            </a:rPr>
            <a:t> </a:t>
          </a:r>
          <a:r>
            <a:rPr lang="ar-DZ" sz="1400" b="1" i="0" kern="1200" dirty="0">
              <a:effectLst/>
              <a:latin typeface="Segoe UI Historic" panose="020B0502040204020203" pitchFamily="34" charset="0"/>
            </a:rPr>
            <a:t>يثبتون 03سنوات من الخدمة الفعلية بهذه الصفة بإدارة الميزانية.</a:t>
          </a:r>
          <a:endParaRPr lang="fr-FR" sz="1400" b="1" kern="1200" dirty="0"/>
        </a:p>
      </dsp:txBody>
      <dsp:txXfrm>
        <a:off x="617561" y="2715289"/>
        <a:ext cx="1535194" cy="911196"/>
      </dsp:txXfrm>
    </dsp:sp>
    <dsp:sp modelId="{4C4C05A7-52EF-4922-9660-E5B0A493A263}">
      <dsp:nvSpPr>
        <dsp:cNvPr id="0" name=""/>
        <dsp:cNvSpPr/>
      </dsp:nvSpPr>
      <dsp:spPr>
        <a:xfrm>
          <a:off x="4061" y="959108"/>
          <a:ext cx="1633780" cy="950656"/>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a:effectLst/>
              <a:latin typeface="Segoe UI Historic" panose="020B0502040204020203" pitchFamily="34" charset="0"/>
            </a:rPr>
            <a:t>5 –ال</a:t>
          </a:r>
          <a:r>
            <a:rPr lang="ar-SA" sz="1400" b="1" i="0" kern="1200">
              <a:effectLst/>
              <a:latin typeface="Segoe UI Historic" panose="020B0502040204020203" pitchFamily="34" charset="0"/>
            </a:rPr>
            <a:t>مفتشين المحللين الرئيسيين للميزانية الذين </a:t>
          </a:r>
          <a:r>
            <a:rPr lang="ar-DZ" sz="1400" b="1" i="0" kern="1200">
              <a:effectLst/>
              <a:latin typeface="Segoe UI Historic" panose="020B0502040204020203" pitchFamily="34" charset="0"/>
            </a:rPr>
            <a:t>يثبتون </a:t>
          </a:r>
          <a:r>
            <a:rPr lang="ar-DZ" sz="1400" b="1" i="0" kern="1200" dirty="0">
              <a:effectLst/>
              <a:latin typeface="Segoe UI Historic" panose="020B0502040204020203" pitchFamily="34" charset="0"/>
            </a:rPr>
            <a:t>05 سنوات من </a:t>
          </a:r>
          <a:r>
            <a:rPr lang="ar-DZ" sz="1400" b="1" i="0" kern="1200">
              <a:effectLst/>
              <a:latin typeface="Segoe UI Historic" panose="020B0502040204020203" pitchFamily="34" charset="0"/>
            </a:rPr>
            <a:t>الخدمة </a:t>
          </a:r>
          <a:r>
            <a:rPr lang="ar-SA" sz="1400" b="1" i="0" kern="1200">
              <a:effectLst/>
              <a:latin typeface="Segoe UI Historic" panose="020B0502040204020203" pitchFamily="34" charset="0"/>
            </a:rPr>
            <a:t>الفعلية </a:t>
          </a:r>
          <a:r>
            <a:rPr lang="ar-DZ" sz="1400" b="1" i="0" kern="1200">
              <a:effectLst/>
              <a:latin typeface="Segoe UI Historic" panose="020B0502040204020203" pitchFamily="34" charset="0"/>
            </a:rPr>
            <a:t>بإدارة </a:t>
          </a:r>
          <a:r>
            <a:rPr lang="ar-DZ" sz="1400" b="1" i="0" kern="1200" dirty="0">
              <a:effectLst/>
              <a:latin typeface="Segoe UI Historic" panose="020B0502040204020203" pitchFamily="34" charset="0"/>
            </a:rPr>
            <a:t>الميزانية.</a:t>
          </a:r>
          <a:endParaRPr lang="fr-FR" sz="1400" b="1" kern="1200" dirty="0"/>
        </a:p>
      </dsp:txBody>
      <dsp:txXfrm>
        <a:off x="50468" y="1005515"/>
        <a:ext cx="1540966" cy="8578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9584522" y="-746956"/>
          <a:ext cx="5805290" cy="5805290"/>
        </a:xfrm>
        <a:prstGeom prst="blockArc">
          <a:avLst>
            <a:gd name="adj1" fmla="val 8100000"/>
            <a:gd name="adj2" fmla="val 13500000"/>
            <a:gd name="adj3" fmla="val 372"/>
          </a:avLst>
        </a:prstGeom>
        <a:noFill/>
        <a:ln w="12700" cap="flat" cmpd="sng" algn="ctr">
          <a:solidFill>
            <a:schemeClr val="accent5">
              <a:hueOff val="0"/>
              <a:satOff val="0"/>
              <a:lumOff val="0"/>
              <a:alphaOff val="0"/>
            </a:schemeClr>
          </a:solidFill>
          <a:prstDash val="solid"/>
          <a:miter lim="800000"/>
        </a:ln>
        <a:effectLst/>
        <a:sp3d z="-110000"/>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59093" y="200432"/>
          <a:ext cx="10049109" cy="676978"/>
        </a:xfrm>
        <a:prstGeom prst="rect">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br>
            <a:rPr lang="ar-DZ" sz="2400" b="1" kern="1200" dirty="0"/>
          </a:br>
          <a:r>
            <a:rPr lang="ar-DZ" sz="2400" b="1" kern="1200" dirty="0"/>
            <a:t>1 -السهر على صحة توظيف النفقات بالنظر إلى التشريع المعمول به.</a:t>
          </a:r>
          <a:br>
            <a:rPr lang="ar-DZ" sz="2400" b="1" kern="1200" dirty="0"/>
          </a:br>
          <a:endParaRPr lang="fr-FR" sz="2400" b="1" kern="1200" dirty="0"/>
        </a:p>
      </dsp:txBody>
      <dsp:txXfrm>
        <a:off x="59093" y="200432"/>
        <a:ext cx="10049109" cy="676978"/>
      </dsp:txXfrm>
    </dsp:sp>
    <dsp:sp modelId="{10D4C851-82C1-4B11-8F07-A6CD648EB917}">
      <dsp:nvSpPr>
        <dsp:cNvPr id="0" name=""/>
        <dsp:cNvSpPr/>
      </dsp:nvSpPr>
      <dsp:spPr>
        <a:xfrm>
          <a:off x="9771268" y="201988"/>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139EFDD4-1E6A-4886-AAF5-FC4CD32C7519}">
      <dsp:nvSpPr>
        <dsp:cNvPr id="0" name=""/>
        <dsp:cNvSpPr/>
      </dsp:nvSpPr>
      <dsp:spPr>
        <a:xfrm>
          <a:off x="59093" y="1077758"/>
          <a:ext cx="9662809" cy="539094"/>
        </a:xfrm>
        <a:prstGeom prst="rect">
          <a:avLst/>
        </a:prstGeom>
        <a:solidFill>
          <a:schemeClr val="accent4">
            <a:hueOff val="2450223"/>
            <a:satOff val="-10194"/>
            <a:lumOff val="2402"/>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2 -التحقق مسبقا من وجود اعتمادات كافية لتغطية الالتزامات</a:t>
          </a:r>
          <a:endParaRPr lang="fr-FR" sz="2400" b="1" kern="1200" dirty="0"/>
        </a:p>
      </dsp:txBody>
      <dsp:txXfrm>
        <a:off x="59093" y="1077758"/>
        <a:ext cx="9662809" cy="539094"/>
      </dsp:txXfrm>
    </dsp:sp>
    <dsp:sp modelId="{A7561715-6F4D-45CD-BB0C-5FB8676A58EF}">
      <dsp:nvSpPr>
        <dsp:cNvPr id="0" name=""/>
        <dsp:cNvSpPr/>
      </dsp:nvSpPr>
      <dsp:spPr>
        <a:xfrm>
          <a:off x="9384969" y="1010371"/>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A15AB4D7-4EDB-4FF5-9128-1BE7586F2A88}">
      <dsp:nvSpPr>
        <dsp:cNvPr id="0" name=""/>
        <dsp:cNvSpPr/>
      </dsp:nvSpPr>
      <dsp:spPr>
        <a:xfrm>
          <a:off x="59093" y="1886141"/>
          <a:ext cx="9544246" cy="539094"/>
        </a:xfrm>
        <a:prstGeom prst="rect">
          <a:avLst/>
        </a:prstGeom>
        <a:solidFill>
          <a:schemeClr val="accent4">
            <a:hueOff val="4900445"/>
            <a:satOff val="-20388"/>
            <a:lumOff val="4804"/>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br>
            <a:rPr lang="ar-DZ" sz="2400" b="1" kern="1200" dirty="0"/>
          </a:br>
          <a:r>
            <a:rPr lang="ar-DZ" sz="2400" b="1" kern="1200" dirty="0"/>
            <a:t>3 -إثبات صحة النفقات بوضع تأشيرة توضع على الوثائق الخاصة بالنفقات.</a:t>
          </a:r>
          <a:br>
            <a:rPr lang="ar-DZ" sz="2400" b="1" kern="1200" dirty="0"/>
          </a:br>
          <a:endParaRPr lang="fr-FR" sz="2400" b="1" kern="1200" dirty="0"/>
        </a:p>
      </dsp:txBody>
      <dsp:txXfrm>
        <a:off x="59093" y="1886141"/>
        <a:ext cx="9544246" cy="539094"/>
      </dsp:txXfrm>
    </dsp:sp>
    <dsp:sp modelId="{E9E5A2C2-6EAF-4681-9271-2B6C6B9D7271}">
      <dsp:nvSpPr>
        <dsp:cNvPr id="0" name=""/>
        <dsp:cNvSpPr/>
      </dsp:nvSpPr>
      <dsp:spPr>
        <a:xfrm>
          <a:off x="9266406" y="1818754"/>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0BB1673B-0662-4E1E-8BFE-A39882C41046}">
      <dsp:nvSpPr>
        <dsp:cNvPr id="0" name=""/>
        <dsp:cNvSpPr/>
      </dsp:nvSpPr>
      <dsp:spPr>
        <a:xfrm>
          <a:off x="59093" y="2718099"/>
          <a:ext cx="9662809" cy="491945"/>
        </a:xfrm>
        <a:prstGeom prst="rect">
          <a:avLst/>
        </a:prstGeom>
        <a:solidFill>
          <a:schemeClr val="accent4">
            <a:hueOff val="7350668"/>
            <a:satOff val="-30583"/>
            <a:lumOff val="7206"/>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br>
            <a:rPr lang="ar-DZ" sz="2400" b="1" kern="1200" dirty="0"/>
          </a:br>
          <a:r>
            <a:rPr lang="ar-DZ" sz="2400" b="1" kern="1200" dirty="0"/>
            <a:t>4 -تقديم نصائح للآمر بالصرف في المجال المالي.</a:t>
          </a:r>
          <a:br>
            <a:rPr lang="ar-DZ" sz="2400" b="1" kern="1200" dirty="0"/>
          </a:br>
          <a:endParaRPr lang="fr-FR" sz="2400" b="1" kern="1200" dirty="0"/>
        </a:p>
      </dsp:txBody>
      <dsp:txXfrm>
        <a:off x="59093" y="2718099"/>
        <a:ext cx="9662809" cy="491945"/>
      </dsp:txXfrm>
    </dsp:sp>
    <dsp:sp modelId="{C567A61E-FE99-49CE-8D90-A83CAA8EB76A}">
      <dsp:nvSpPr>
        <dsp:cNvPr id="0" name=""/>
        <dsp:cNvSpPr/>
      </dsp:nvSpPr>
      <dsp:spPr>
        <a:xfrm>
          <a:off x="9384969" y="2627137"/>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C75699E4-5FF1-4580-8460-A75F81333065}">
      <dsp:nvSpPr>
        <dsp:cNvPr id="0" name=""/>
        <dsp:cNvSpPr/>
      </dsp:nvSpPr>
      <dsp:spPr>
        <a:xfrm>
          <a:off x="46331" y="3468154"/>
          <a:ext cx="10049109" cy="608600"/>
        </a:xfrm>
        <a:prstGeom prst="rect">
          <a:avLst/>
        </a:prstGeom>
        <a:solidFill>
          <a:schemeClr val="accent4">
            <a:hueOff val="9800891"/>
            <a:satOff val="-40777"/>
            <a:lumOff val="9608"/>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0800" tIns="50800" rIns="427906" bIns="50800" numCol="1" spcCol="1270" anchor="ctr" anchorCtr="0">
          <a:noAutofit/>
        </a:bodyPr>
        <a:lstStyle/>
        <a:p>
          <a:pPr marL="0" lvl="0" indent="0" algn="r" defTabSz="889000">
            <a:lnSpc>
              <a:spcPct val="90000"/>
            </a:lnSpc>
            <a:spcBef>
              <a:spcPct val="0"/>
            </a:spcBef>
            <a:spcAft>
              <a:spcPct val="35000"/>
            </a:spcAft>
            <a:buNone/>
          </a:pPr>
          <a:br>
            <a:rPr lang="ar-DZ" sz="2000" b="1" kern="1200" dirty="0"/>
          </a:br>
          <a:r>
            <a:rPr lang="ar-DZ" sz="2000" b="1" kern="1200" dirty="0"/>
            <a:t>5 -إعلام الوزير المكلف بالمالية شهريا بصحة توظيف النفقات وبالوضعية العامة للاعتمادات المفتوحة والنفقات الموظفة</a:t>
          </a:r>
          <a:br>
            <a:rPr lang="ar-DZ" sz="2000" b="1" kern="1200" dirty="0"/>
          </a:br>
          <a:endParaRPr lang="fr-FR" sz="2000" b="1" kern="1200" dirty="0"/>
        </a:p>
      </dsp:txBody>
      <dsp:txXfrm>
        <a:off x="46331" y="3468154"/>
        <a:ext cx="10049109" cy="608600"/>
      </dsp:txXfrm>
    </dsp:sp>
    <dsp:sp modelId="{F8514C23-E583-4EDB-85A0-AFC5D8AE57E2}">
      <dsp:nvSpPr>
        <dsp:cNvPr id="0" name=""/>
        <dsp:cNvSpPr/>
      </dsp:nvSpPr>
      <dsp:spPr>
        <a:xfrm>
          <a:off x="9771268" y="3435520"/>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9138449" y="-809541"/>
          <a:ext cx="6294321" cy="6294321"/>
        </a:xfrm>
        <a:prstGeom prst="blockArc">
          <a:avLst>
            <a:gd name="adj1" fmla="val 8100000"/>
            <a:gd name="adj2" fmla="val 13500000"/>
            <a:gd name="adj3" fmla="val 343"/>
          </a:avLst>
        </a:prstGeom>
        <a:noFill/>
        <a:ln w="12700" cap="flat" cmpd="sng" algn="ctr">
          <a:solidFill>
            <a:schemeClr val="accent5">
              <a:hueOff val="0"/>
              <a:satOff val="0"/>
              <a:lumOff val="0"/>
              <a:alphaOff val="0"/>
            </a:schemeClr>
          </a:solidFill>
          <a:prstDash val="solid"/>
          <a:miter lim="800000"/>
        </a:ln>
        <a:effectLst/>
        <a:sp3d z="-110000"/>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64840" y="267452"/>
          <a:ext cx="9554069" cy="903198"/>
        </a:xfrm>
        <a:prstGeom prst="rect">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570896" bIns="60960" numCol="1" spcCol="1270" anchor="ctr" anchorCtr="0">
          <a:noAutofit/>
        </a:bodyPr>
        <a:lstStyle/>
        <a:p>
          <a:pPr marL="0" lvl="0" indent="0" algn="r" defTabSz="1066800">
            <a:lnSpc>
              <a:spcPct val="90000"/>
            </a:lnSpc>
            <a:spcBef>
              <a:spcPct val="0"/>
            </a:spcBef>
            <a:spcAft>
              <a:spcPct val="35000"/>
            </a:spcAft>
            <a:buNone/>
          </a:pPr>
          <a:r>
            <a:rPr lang="ar-DZ" sz="2400" kern="1200" dirty="0"/>
            <a:t>1 -مساعدة المراقب المالي في ممارسة مهامه، في حدود ما يسمح له القانون.</a:t>
          </a:r>
          <a:endParaRPr lang="fr-FR" sz="2400" b="1" kern="1200" dirty="0"/>
        </a:p>
      </dsp:txBody>
      <dsp:txXfrm>
        <a:off x="64840" y="267452"/>
        <a:ext cx="9554069" cy="903198"/>
      </dsp:txXfrm>
    </dsp:sp>
    <dsp:sp modelId="{10D4C851-82C1-4B11-8F07-A6CD648EB917}">
      <dsp:nvSpPr>
        <dsp:cNvPr id="0" name=""/>
        <dsp:cNvSpPr/>
      </dsp:nvSpPr>
      <dsp:spPr>
        <a:xfrm>
          <a:off x="9169385" y="269527"/>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139EFDD4-1E6A-4886-AAF5-FC4CD32C7519}">
      <dsp:nvSpPr>
        <dsp:cNvPr id="0" name=""/>
        <dsp:cNvSpPr/>
      </dsp:nvSpPr>
      <dsp:spPr>
        <a:xfrm>
          <a:off x="64840" y="1438477"/>
          <a:ext cx="9141713" cy="719238"/>
        </a:xfrm>
        <a:prstGeom prst="rect">
          <a:avLst/>
        </a:prstGeom>
        <a:solidFill>
          <a:schemeClr val="accent4">
            <a:hueOff val="3266964"/>
            <a:satOff val="-13592"/>
            <a:lumOff val="3203"/>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570896" bIns="60960" numCol="1" spcCol="1270" anchor="ctr" anchorCtr="0">
          <a:noAutofit/>
        </a:bodyPr>
        <a:lstStyle/>
        <a:p>
          <a:pPr marL="0" lvl="0" indent="0" algn="r" defTabSz="1066800">
            <a:lnSpc>
              <a:spcPct val="90000"/>
            </a:lnSpc>
            <a:spcBef>
              <a:spcPct val="0"/>
            </a:spcBef>
            <a:spcAft>
              <a:spcPct val="35000"/>
            </a:spcAft>
            <a:buNone/>
          </a:pPr>
          <a:r>
            <a:rPr lang="ar-DZ" sz="2400" kern="1200" dirty="0"/>
            <a:t>2 -إعداد تقرير للمراقب المالي عن نشاطه وظروف ممارسة صلاحيات المسندة إليه.</a:t>
          </a:r>
          <a:endParaRPr lang="fr-FR" sz="2400" b="1" kern="1200" dirty="0"/>
        </a:p>
      </dsp:txBody>
      <dsp:txXfrm>
        <a:off x="64840" y="1438477"/>
        <a:ext cx="9141713" cy="719238"/>
      </dsp:txXfrm>
    </dsp:sp>
    <dsp:sp modelId="{A7561715-6F4D-45CD-BB0C-5FB8676A58EF}">
      <dsp:nvSpPr>
        <dsp:cNvPr id="0" name=""/>
        <dsp:cNvSpPr/>
      </dsp:nvSpPr>
      <dsp:spPr>
        <a:xfrm>
          <a:off x="8757029" y="1348572"/>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A15AB4D7-4EDB-4FF5-9128-1BE7586F2A88}">
      <dsp:nvSpPr>
        <dsp:cNvPr id="0" name=""/>
        <dsp:cNvSpPr/>
      </dsp:nvSpPr>
      <dsp:spPr>
        <a:xfrm>
          <a:off x="64840" y="2517522"/>
          <a:ext cx="9141713" cy="719238"/>
        </a:xfrm>
        <a:prstGeom prst="rect">
          <a:avLst/>
        </a:prstGeom>
        <a:solidFill>
          <a:schemeClr val="accent4">
            <a:hueOff val="6533927"/>
            <a:satOff val="-27185"/>
            <a:lumOff val="6405"/>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0800" tIns="50800" rIns="570896" bIns="50800" numCol="1" spcCol="1270" anchor="ctr" anchorCtr="0">
          <a:noAutofit/>
        </a:bodyPr>
        <a:lstStyle/>
        <a:p>
          <a:pPr marL="0" lvl="0" indent="0" algn="r" defTabSz="889000">
            <a:lnSpc>
              <a:spcPct val="90000"/>
            </a:lnSpc>
            <a:spcBef>
              <a:spcPct val="0"/>
            </a:spcBef>
            <a:spcAft>
              <a:spcPct val="35000"/>
            </a:spcAft>
            <a:buNone/>
          </a:pPr>
          <a:br>
            <a:rPr lang="ar-DZ" sz="2000" b="1" kern="1200" dirty="0"/>
          </a:br>
          <a:r>
            <a:rPr lang="ar-DZ" sz="2000" b="1" kern="1200" dirty="0"/>
            <a:t>3 -إنابة المراقب المالي في حالة غيابه أو حصول مانع له، له حسب الشروط والكيفيات التي تحدد بموجب قرار من الوزير المكلف بالميزانية.</a:t>
          </a:r>
          <a:br>
            <a:rPr lang="ar-DZ" sz="2000" b="1" kern="1200" dirty="0"/>
          </a:br>
          <a:endParaRPr lang="fr-FR" sz="2000" b="1" kern="1200" dirty="0"/>
        </a:p>
      </dsp:txBody>
      <dsp:txXfrm>
        <a:off x="64840" y="2517522"/>
        <a:ext cx="9141713" cy="719238"/>
      </dsp:txXfrm>
    </dsp:sp>
    <dsp:sp modelId="{E9E5A2C2-6EAF-4681-9271-2B6C6B9D7271}">
      <dsp:nvSpPr>
        <dsp:cNvPr id="0" name=""/>
        <dsp:cNvSpPr/>
      </dsp:nvSpPr>
      <dsp:spPr>
        <a:xfrm>
          <a:off x="8757029" y="2427617"/>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E7A8659A-9AE1-45BC-AA80-234F8E628195}">
      <dsp:nvSpPr>
        <dsp:cNvPr id="0" name=""/>
        <dsp:cNvSpPr/>
      </dsp:nvSpPr>
      <dsp:spPr>
        <a:xfrm>
          <a:off x="64840" y="3596567"/>
          <a:ext cx="9554069" cy="719238"/>
        </a:xfrm>
        <a:prstGeom prst="rect">
          <a:avLst/>
        </a:prstGeom>
        <a:solidFill>
          <a:schemeClr val="accent4">
            <a:hueOff val="9800891"/>
            <a:satOff val="-40777"/>
            <a:lumOff val="9608"/>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0800" tIns="50800" rIns="570896" bIns="50800" numCol="1" spcCol="1270" anchor="ctr" anchorCtr="0">
          <a:noAutofit/>
        </a:bodyPr>
        <a:lstStyle/>
        <a:p>
          <a:pPr marL="0" lvl="0" indent="0" algn="r" defTabSz="889000">
            <a:lnSpc>
              <a:spcPct val="90000"/>
            </a:lnSpc>
            <a:spcBef>
              <a:spcPct val="0"/>
            </a:spcBef>
            <a:spcAft>
              <a:spcPct val="35000"/>
            </a:spcAft>
            <a:buNone/>
          </a:pPr>
          <a:r>
            <a:rPr lang="ar-DZ" sz="2000" kern="1200" dirty="0"/>
            <a:t>4 -غير أنه لا يمكن للمراقب المالي المساعد القيام بالرفض النهائي -الإشعار-التقرير المفصل.</a:t>
          </a:r>
          <a:endParaRPr lang="fr-FR" sz="2000" b="1" kern="1200" dirty="0"/>
        </a:p>
      </dsp:txBody>
      <dsp:txXfrm>
        <a:off x="64840" y="3596567"/>
        <a:ext cx="9554069" cy="719238"/>
      </dsp:txXfrm>
    </dsp:sp>
    <dsp:sp modelId="{F8514C23-E583-4EDB-85A0-AFC5D8AE57E2}">
      <dsp:nvSpPr>
        <dsp:cNvPr id="0" name=""/>
        <dsp:cNvSpPr/>
      </dsp:nvSpPr>
      <dsp:spPr>
        <a:xfrm>
          <a:off x="9169385" y="3506663"/>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9478710" y="-832555"/>
          <a:ext cx="6474151" cy="6474151"/>
        </a:xfrm>
        <a:prstGeom prst="blockArc">
          <a:avLst>
            <a:gd name="adj1" fmla="val 8100000"/>
            <a:gd name="adj2" fmla="val 13500000"/>
            <a:gd name="adj3" fmla="val 334"/>
          </a:avLst>
        </a:prstGeom>
        <a:noFill/>
        <a:ln w="1270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66953" y="188496"/>
          <a:ext cx="10062107" cy="635791"/>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-ميزانية الولاية والبلدية.</a:t>
          </a:r>
          <a:endParaRPr lang="fr-FR" sz="2400" b="1" kern="1200" dirty="0"/>
        </a:p>
      </dsp:txBody>
      <dsp:txXfrm>
        <a:off x="66953" y="188496"/>
        <a:ext cx="10062107" cy="635791"/>
      </dsp:txXfrm>
    </dsp:sp>
    <dsp:sp modelId="{10D4C851-82C1-4B11-8F07-A6CD648EB917}">
      <dsp:nvSpPr>
        <dsp:cNvPr id="0" name=""/>
        <dsp:cNvSpPr/>
      </dsp:nvSpPr>
      <dsp:spPr>
        <a:xfrm>
          <a:off x="9812626" y="189957"/>
          <a:ext cx="632869" cy="632869"/>
        </a:xfrm>
        <a:prstGeom prst="ellipse">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139EFDD4-1E6A-4886-AAF5-FC4CD32C7519}">
      <dsp:nvSpPr>
        <dsp:cNvPr id="0" name=""/>
        <dsp:cNvSpPr/>
      </dsp:nvSpPr>
      <dsp:spPr>
        <a:xfrm>
          <a:off x="66953" y="1012591"/>
          <a:ext cx="9645644" cy="506295"/>
        </a:xfrm>
        <a:prstGeom prst="rect">
          <a:avLst/>
        </a:prstGeom>
        <a:gradFill rotWithShape="0">
          <a:gsLst>
            <a:gs pos="0">
              <a:schemeClr val="accent2">
                <a:hueOff val="-291073"/>
                <a:satOff val="-16786"/>
                <a:lumOff val="1726"/>
                <a:alphaOff val="0"/>
                <a:satMod val="103000"/>
                <a:lumMod val="102000"/>
                <a:tint val="94000"/>
              </a:schemeClr>
            </a:gs>
            <a:gs pos="50000">
              <a:schemeClr val="accent2">
                <a:hueOff val="-291073"/>
                <a:satOff val="-16786"/>
                <a:lumOff val="1726"/>
                <a:alphaOff val="0"/>
                <a:satMod val="110000"/>
                <a:lumMod val="100000"/>
                <a:shade val="100000"/>
              </a:schemeClr>
            </a:gs>
            <a:gs pos="100000">
              <a:schemeClr val="accent2">
                <a:hueOff val="-291073"/>
                <a:satOff val="-16786"/>
                <a:lumOff val="172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2 -ميزانيات المؤسسات والإدارات التابعة للدولة.</a:t>
          </a:r>
          <a:endParaRPr lang="fr-FR" sz="2400" b="1" kern="1200" dirty="0"/>
        </a:p>
      </dsp:txBody>
      <dsp:txXfrm>
        <a:off x="66953" y="1012591"/>
        <a:ext cx="9645644" cy="506295"/>
      </dsp:txXfrm>
    </dsp:sp>
    <dsp:sp modelId="{A7561715-6F4D-45CD-BB0C-5FB8676A58EF}">
      <dsp:nvSpPr>
        <dsp:cNvPr id="0" name=""/>
        <dsp:cNvSpPr/>
      </dsp:nvSpPr>
      <dsp:spPr>
        <a:xfrm>
          <a:off x="9396163" y="949304"/>
          <a:ext cx="632869" cy="632869"/>
        </a:xfrm>
        <a:prstGeom prst="ellipse">
          <a:avLst/>
        </a:prstGeom>
        <a:solidFill>
          <a:schemeClr val="lt1">
            <a:hueOff val="0"/>
            <a:satOff val="0"/>
            <a:lumOff val="0"/>
            <a:alphaOff val="0"/>
          </a:schemeClr>
        </a:solidFill>
        <a:ln w="6350" cap="flat" cmpd="sng" algn="ctr">
          <a:solidFill>
            <a:schemeClr val="accent2">
              <a:hueOff val="-291073"/>
              <a:satOff val="-16786"/>
              <a:lumOff val="1726"/>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A15AB4D7-4EDB-4FF5-9128-1BE7586F2A88}">
      <dsp:nvSpPr>
        <dsp:cNvPr id="0" name=""/>
        <dsp:cNvSpPr/>
      </dsp:nvSpPr>
      <dsp:spPr>
        <a:xfrm>
          <a:off x="66953" y="1771939"/>
          <a:ext cx="9455206" cy="506295"/>
        </a:xfrm>
        <a:prstGeom prst="rect">
          <a:avLst/>
        </a:prstGeom>
        <a:gradFill rotWithShape="0">
          <a:gsLst>
            <a:gs pos="0">
              <a:schemeClr val="accent2">
                <a:hueOff val="-582145"/>
                <a:satOff val="-33571"/>
                <a:lumOff val="3451"/>
                <a:alphaOff val="0"/>
                <a:satMod val="103000"/>
                <a:lumMod val="102000"/>
                <a:tint val="94000"/>
              </a:schemeClr>
            </a:gs>
            <a:gs pos="50000">
              <a:schemeClr val="accent2">
                <a:hueOff val="-582145"/>
                <a:satOff val="-33571"/>
                <a:lumOff val="3451"/>
                <a:alphaOff val="0"/>
                <a:satMod val="110000"/>
                <a:lumMod val="100000"/>
                <a:shade val="100000"/>
              </a:schemeClr>
            </a:gs>
            <a:gs pos="100000">
              <a:schemeClr val="accent2">
                <a:hueOff val="-582145"/>
                <a:satOff val="-33571"/>
                <a:lumOff val="345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i="0" kern="1200" dirty="0"/>
            <a:t>3_ميزانية المؤسسات العمومية ذات الطابع الإداري.</a:t>
          </a:r>
          <a:endParaRPr lang="fr-FR" sz="2400" b="1" kern="1200" dirty="0"/>
        </a:p>
      </dsp:txBody>
      <dsp:txXfrm>
        <a:off x="66953" y="1771939"/>
        <a:ext cx="9455206" cy="506295"/>
      </dsp:txXfrm>
    </dsp:sp>
    <dsp:sp modelId="{E9E5A2C2-6EAF-4681-9271-2B6C6B9D7271}">
      <dsp:nvSpPr>
        <dsp:cNvPr id="0" name=""/>
        <dsp:cNvSpPr/>
      </dsp:nvSpPr>
      <dsp:spPr>
        <a:xfrm>
          <a:off x="9205725" y="1708652"/>
          <a:ext cx="632869" cy="632869"/>
        </a:xfrm>
        <a:prstGeom prst="ellipse">
          <a:avLst/>
        </a:prstGeom>
        <a:solidFill>
          <a:schemeClr val="lt1">
            <a:hueOff val="0"/>
            <a:satOff val="0"/>
            <a:lumOff val="0"/>
            <a:alphaOff val="0"/>
          </a:schemeClr>
        </a:solidFill>
        <a:ln w="6350" cap="flat" cmpd="sng" algn="ctr">
          <a:solidFill>
            <a:schemeClr val="accent2">
              <a:hueOff val="-582145"/>
              <a:satOff val="-33571"/>
              <a:lumOff val="3451"/>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E7A8659A-9AE1-45BC-AA80-234F8E628195}">
      <dsp:nvSpPr>
        <dsp:cNvPr id="0" name=""/>
        <dsp:cNvSpPr/>
      </dsp:nvSpPr>
      <dsp:spPr>
        <a:xfrm>
          <a:off x="66953" y="2530805"/>
          <a:ext cx="9455206" cy="506295"/>
        </a:xfrm>
        <a:prstGeom prst="rect">
          <a:avLst/>
        </a:prstGeom>
        <a:gradFill rotWithShape="0">
          <a:gsLst>
            <a:gs pos="0">
              <a:schemeClr val="accent2">
                <a:hueOff val="-873218"/>
                <a:satOff val="-50357"/>
                <a:lumOff val="5177"/>
                <a:alphaOff val="0"/>
                <a:satMod val="103000"/>
                <a:lumMod val="102000"/>
                <a:tint val="94000"/>
              </a:schemeClr>
            </a:gs>
            <a:gs pos="50000">
              <a:schemeClr val="accent2">
                <a:hueOff val="-873218"/>
                <a:satOff val="-50357"/>
                <a:lumOff val="5177"/>
                <a:alphaOff val="0"/>
                <a:satMod val="110000"/>
                <a:lumMod val="100000"/>
                <a:shade val="100000"/>
              </a:schemeClr>
            </a:gs>
            <a:gs pos="100000">
              <a:schemeClr val="accent2">
                <a:hueOff val="-873218"/>
                <a:satOff val="-50357"/>
                <a:lumOff val="5177"/>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01872" bIns="50800" numCol="1" spcCol="1270" anchor="ctr" anchorCtr="0">
          <a:noAutofit/>
        </a:bodyPr>
        <a:lstStyle/>
        <a:p>
          <a:pPr marL="0" lvl="0" indent="0" algn="r" defTabSz="889000">
            <a:lnSpc>
              <a:spcPct val="90000"/>
            </a:lnSpc>
            <a:spcBef>
              <a:spcPct val="0"/>
            </a:spcBef>
            <a:spcAft>
              <a:spcPct val="35000"/>
            </a:spcAft>
            <a:buNone/>
          </a:pPr>
          <a:r>
            <a:rPr lang="ar-DZ" sz="2000" b="1" kern="1200" dirty="0"/>
            <a:t>4 -غير أنه لا يمكن للمراقب المالي المساعد القيام بالرفض النهائي -الإشعار-التقرير المفصل.</a:t>
          </a:r>
          <a:endParaRPr lang="fr-FR" sz="2000" b="1" kern="1200" dirty="0"/>
        </a:p>
      </dsp:txBody>
      <dsp:txXfrm>
        <a:off x="66953" y="2530805"/>
        <a:ext cx="9455206" cy="506295"/>
      </dsp:txXfrm>
    </dsp:sp>
    <dsp:sp modelId="{F8514C23-E583-4EDB-85A0-AFC5D8AE57E2}">
      <dsp:nvSpPr>
        <dsp:cNvPr id="0" name=""/>
        <dsp:cNvSpPr/>
      </dsp:nvSpPr>
      <dsp:spPr>
        <a:xfrm>
          <a:off x="9205725" y="2467518"/>
          <a:ext cx="632869" cy="632869"/>
        </a:xfrm>
        <a:prstGeom prst="ellipse">
          <a:avLst/>
        </a:prstGeom>
        <a:solidFill>
          <a:schemeClr val="lt1">
            <a:hueOff val="0"/>
            <a:satOff val="0"/>
            <a:lumOff val="0"/>
            <a:alphaOff val="0"/>
          </a:schemeClr>
        </a:solidFill>
        <a:ln w="6350" cap="flat" cmpd="sng" algn="ctr">
          <a:solidFill>
            <a:schemeClr val="accent2">
              <a:hueOff val="-873218"/>
              <a:satOff val="-50357"/>
              <a:lumOff val="5177"/>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EA62A5B5-CAF4-43E2-82AE-526BBFC78B4C}">
      <dsp:nvSpPr>
        <dsp:cNvPr id="0" name=""/>
        <dsp:cNvSpPr/>
      </dsp:nvSpPr>
      <dsp:spPr>
        <a:xfrm>
          <a:off x="66953" y="3290153"/>
          <a:ext cx="9645644" cy="506295"/>
        </a:xfrm>
        <a:prstGeom prst="rect">
          <a:avLst/>
        </a:prstGeom>
        <a:gradFill rotWithShape="0">
          <a:gsLst>
            <a:gs pos="0">
              <a:schemeClr val="accent2">
                <a:hueOff val="-1164290"/>
                <a:satOff val="-67142"/>
                <a:lumOff val="6902"/>
                <a:alphaOff val="0"/>
                <a:satMod val="103000"/>
                <a:lumMod val="102000"/>
                <a:tint val="94000"/>
              </a:schemeClr>
            </a:gs>
            <a:gs pos="50000">
              <a:schemeClr val="accent2">
                <a:hueOff val="-1164290"/>
                <a:satOff val="-67142"/>
                <a:lumOff val="6902"/>
                <a:alphaOff val="0"/>
                <a:satMod val="110000"/>
                <a:lumMod val="100000"/>
                <a:shade val="100000"/>
              </a:schemeClr>
            </a:gs>
            <a:gs pos="100000">
              <a:schemeClr val="accent2">
                <a:hueOff val="-1164290"/>
                <a:satOff val="-67142"/>
                <a:lumOff val="690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401872" bIns="68580" numCol="1" spcCol="1270" anchor="ctr" anchorCtr="0">
          <a:noAutofit/>
        </a:bodyPr>
        <a:lstStyle/>
        <a:p>
          <a:pPr marL="0" lvl="0" indent="0" algn="r" defTabSz="1200150">
            <a:lnSpc>
              <a:spcPct val="90000"/>
            </a:lnSpc>
            <a:spcBef>
              <a:spcPct val="0"/>
            </a:spcBef>
            <a:spcAft>
              <a:spcPct val="35000"/>
            </a:spcAft>
            <a:buNone/>
          </a:pPr>
          <a:r>
            <a:rPr lang="ar-DZ" sz="2700" b="1" kern="1200" dirty="0"/>
            <a:t>5 - </a:t>
          </a:r>
          <a:r>
            <a:rPr lang="ar-DZ" sz="2800" b="1" kern="1200" dirty="0"/>
            <a:t>الميزانيات</a:t>
          </a:r>
          <a:r>
            <a:rPr lang="ar-DZ" sz="2700" b="1" kern="1200" dirty="0"/>
            <a:t>الملحقة.</a:t>
          </a:r>
        </a:p>
      </dsp:txBody>
      <dsp:txXfrm>
        <a:off x="66953" y="3290153"/>
        <a:ext cx="9645644" cy="506295"/>
      </dsp:txXfrm>
    </dsp:sp>
    <dsp:sp modelId="{450A376A-C39E-4625-9626-8DAE47CBAF48}">
      <dsp:nvSpPr>
        <dsp:cNvPr id="0" name=""/>
        <dsp:cNvSpPr/>
      </dsp:nvSpPr>
      <dsp:spPr>
        <a:xfrm>
          <a:off x="9396163" y="3226866"/>
          <a:ext cx="632869" cy="632869"/>
        </a:xfrm>
        <a:prstGeom prst="ellipse">
          <a:avLst/>
        </a:prstGeom>
        <a:solidFill>
          <a:schemeClr val="lt1">
            <a:hueOff val="0"/>
            <a:satOff val="0"/>
            <a:lumOff val="0"/>
            <a:alphaOff val="0"/>
          </a:schemeClr>
        </a:solidFill>
        <a:ln w="6350" cap="flat" cmpd="sng" algn="ctr">
          <a:solidFill>
            <a:schemeClr val="accent2">
              <a:hueOff val="-1164290"/>
              <a:satOff val="-67142"/>
              <a:lumOff val="6902"/>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F56D33D-49FC-4D25-98FD-DAC9D0777A39}">
      <dsp:nvSpPr>
        <dsp:cNvPr id="0" name=""/>
        <dsp:cNvSpPr/>
      </dsp:nvSpPr>
      <dsp:spPr>
        <a:xfrm>
          <a:off x="66953" y="4049501"/>
          <a:ext cx="10062107" cy="506295"/>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6 -النفقات المتعلقة بالحسابات الخاصة بالخزينة.</a:t>
          </a:r>
        </a:p>
      </dsp:txBody>
      <dsp:txXfrm>
        <a:off x="66953" y="4049501"/>
        <a:ext cx="10062107" cy="506295"/>
      </dsp:txXfrm>
    </dsp:sp>
    <dsp:sp modelId="{C80A399C-5476-4CB6-ACAE-A433D1928F5D}">
      <dsp:nvSpPr>
        <dsp:cNvPr id="0" name=""/>
        <dsp:cNvSpPr/>
      </dsp:nvSpPr>
      <dsp:spPr>
        <a:xfrm>
          <a:off x="9812626" y="3986214"/>
          <a:ext cx="632869" cy="632869"/>
        </a:xfrm>
        <a:prstGeom prst="ellipse">
          <a:avLst/>
        </a:prstGeom>
        <a:solidFill>
          <a:schemeClr val="lt1">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7557534" y="-495743"/>
          <a:ext cx="3842322" cy="3842322"/>
        </a:xfrm>
        <a:prstGeom prst="blockArc">
          <a:avLst>
            <a:gd name="adj1" fmla="val 8100000"/>
            <a:gd name="adj2" fmla="val 13500000"/>
            <a:gd name="adj3" fmla="val 562"/>
          </a:avLst>
        </a:pr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36025" y="212167"/>
          <a:ext cx="7743036" cy="715998"/>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0800" tIns="50800" rIns="452570" bIns="50800" numCol="1" spcCol="1270" anchor="ctr" anchorCtr="0">
          <a:noAutofit/>
        </a:bodyPr>
        <a:lstStyle/>
        <a:p>
          <a:pPr marL="0" lvl="0" indent="0" algn="r" defTabSz="889000">
            <a:lnSpc>
              <a:spcPct val="90000"/>
            </a:lnSpc>
            <a:spcBef>
              <a:spcPct val="0"/>
            </a:spcBef>
            <a:spcAft>
              <a:spcPct val="35000"/>
            </a:spcAft>
            <a:buNone/>
          </a:pPr>
          <a:r>
            <a:rPr lang="ar-DZ" sz="2000" b="1" i="0" kern="1200" dirty="0">
              <a:effectLst/>
              <a:latin typeface="Segoe UI Historic" panose="020B0502040204020203" pitchFamily="34" charset="0"/>
            </a:rPr>
            <a:t>- التأكد من سلامة العمليات المحاسبيةالسجلات التي خصصت من أجلها الأموال العامة و التحقق من صحة الدفاتر و و المستندات . </a:t>
          </a:r>
          <a:endParaRPr lang="fr-FR" sz="2000" b="1" kern="1200" dirty="0"/>
        </a:p>
      </dsp:txBody>
      <dsp:txXfrm>
        <a:off x="36025" y="212167"/>
        <a:ext cx="7743036" cy="715998"/>
      </dsp:txXfrm>
    </dsp:sp>
    <dsp:sp modelId="{10D4C851-82C1-4B11-8F07-A6CD648EB917}">
      <dsp:nvSpPr>
        <dsp:cNvPr id="0" name=""/>
        <dsp:cNvSpPr/>
      </dsp:nvSpPr>
      <dsp:spPr>
        <a:xfrm>
          <a:off x="7422708" y="213812"/>
          <a:ext cx="712708" cy="712708"/>
        </a:xfrm>
        <a:prstGeom prst="ellipse">
          <a:avLst/>
        </a:prstGeom>
        <a:solidFill>
          <a:schemeClr val="lt1">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139EFDD4-1E6A-4886-AAF5-FC4CD32C7519}">
      <dsp:nvSpPr>
        <dsp:cNvPr id="0" name=""/>
        <dsp:cNvSpPr/>
      </dsp:nvSpPr>
      <dsp:spPr>
        <a:xfrm>
          <a:off x="36025" y="1140334"/>
          <a:ext cx="7535780" cy="570167"/>
        </a:xfrm>
        <a:prstGeom prst="rect">
          <a:avLst/>
        </a:prstGeom>
        <a:solidFill>
          <a:schemeClr val="accent4">
            <a:hueOff val="4900445"/>
            <a:satOff val="-20388"/>
            <a:lumOff val="480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5720" tIns="45720" rIns="452570" bIns="45720" numCol="1" spcCol="1270" anchor="ctr" anchorCtr="0">
          <a:noAutofit/>
        </a:bodyPr>
        <a:lstStyle/>
        <a:p>
          <a:pPr marL="0" lvl="0" indent="0" algn="r" defTabSz="800100">
            <a:lnSpc>
              <a:spcPct val="90000"/>
            </a:lnSpc>
            <a:spcBef>
              <a:spcPct val="0"/>
            </a:spcBef>
            <a:spcAft>
              <a:spcPct val="35000"/>
            </a:spcAft>
            <a:buNone/>
          </a:pPr>
          <a:r>
            <a:rPr lang="ar-DZ" sz="1800" b="1" kern="1200"/>
            <a:t>2 </a:t>
          </a:r>
          <a:r>
            <a:rPr lang="ar-DZ" sz="1800" b="1" i="0" kern="1200">
              <a:effectLst/>
              <a:latin typeface="Segoe UI Historic" panose="020B0502040204020203" pitchFamily="34" charset="0"/>
            </a:rPr>
            <a:t>التأكد من عدم تجاوز الوحدات النقدية في الإنفاق و حدود الاعتمادات المقررة مع ما يستلزم من مراجعة المستندات المؤدية للصرف و التأكد من صحة توقيع الموكل لهم سلطة الاعتماد .</a:t>
          </a:r>
          <a:r>
            <a:rPr lang="ar-DZ" sz="1800" b="1" kern="1200"/>
            <a:t>-</a:t>
          </a:r>
          <a:endParaRPr lang="fr-FR" sz="1800" b="1" kern="1200" dirty="0"/>
        </a:p>
      </dsp:txBody>
      <dsp:txXfrm>
        <a:off x="36025" y="1140334"/>
        <a:ext cx="7535780" cy="570167"/>
      </dsp:txXfrm>
    </dsp:sp>
    <dsp:sp modelId="{A7561715-6F4D-45CD-BB0C-5FB8676A58EF}">
      <dsp:nvSpPr>
        <dsp:cNvPr id="0" name=""/>
        <dsp:cNvSpPr/>
      </dsp:nvSpPr>
      <dsp:spPr>
        <a:xfrm>
          <a:off x="7215452" y="1069063"/>
          <a:ext cx="712708" cy="712708"/>
        </a:xfrm>
        <a:prstGeom prst="ellipse">
          <a:avLst/>
        </a:prstGeom>
        <a:solidFill>
          <a:schemeClr val="lt1">
            <a:hueOff val="0"/>
            <a:satOff val="0"/>
            <a:lumOff val="0"/>
            <a:alphaOff val="0"/>
          </a:schemeClr>
        </a:solidFill>
        <a:ln w="6350" cap="flat" cmpd="sng" algn="ctr">
          <a:solidFill>
            <a:schemeClr val="accent4">
              <a:hueOff val="4900445"/>
              <a:satOff val="-20388"/>
              <a:lumOff val="4804"/>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A15AB4D7-4EDB-4FF5-9128-1BE7586F2A88}">
      <dsp:nvSpPr>
        <dsp:cNvPr id="0" name=""/>
        <dsp:cNvSpPr/>
      </dsp:nvSpPr>
      <dsp:spPr>
        <a:xfrm>
          <a:off x="36025" y="1995584"/>
          <a:ext cx="7743036" cy="570167"/>
        </a:xfrm>
        <a:prstGeom prst="rect">
          <a:avLst/>
        </a:prstGeom>
        <a:solidFill>
          <a:schemeClr val="accent4">
            <a:hueOff val="9800891"/>
            <a:satOff val="-40777"/>
            <a:lumOff val="960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0800" tIns="50800" rIns="452570" bIns="50800" numCol="1" spcCol="1270" anchor="ctr" anchorCtr="0">
          <a:noAutofit/>
        </a:bodyPr>
        <a:lstStyle/>
        <a:p>
          <a:pPr marL="0" lvl="0" indent="0" algn="r" defTabSz="889000">
            <a:lnSpc>
              <a:spcPct val="90000"/>
            </a:lnSpc>
            <a:spcBef>
              <a:spcPct val="0"/>
            </a:spcBef>
            <a:spcAft>
              <a:spcPct val="35000"/>
            </a:spcAft>
            <a:buNone/>
          </a:pPr>
          <a:r>
            <a:rPr lang="ar-DZ" sz="2000" b="1" i="0" kern="1200">
              <a:effectLst/>
              <a:latin typeface="Segoe UI Historic" panose="020B0502040204020203" pitchFamily="34" charset="0"/>
            </a:rPr>
            <a:t>- عملية التفتيش المالي و التي يقوم بها جهاز إداري تابع لوزارة المالية </a:t>
          </a:r>
          <a:endParaRPr lang="fr-FR" sz="2000" b="1" kern="1200" dirty="0"/>
        </a:p>
      </dsp:txBody>
      <dsp:txXfrm>
        <a:off x="36025" y="1995584"/>
        <a:ext cx="7743036" cy="570167"/>
      </dsp:txXfrm>
    </dsp:sp>
    <dsp:sp modelId="{E9E5A2C2-6EAF-4681-9271-2B6C6B9D7271}">
      <dsp:nvSpPr>
        <dsp:cNvPr id="0" name=""/>
        <dsp:cNvSpPr/>
      </dsp:nvSpPr>
      <dsp:spPr>
        <a:xfrm>
          <a:off x="7422708" y="1924313"/>
          <a:ext cx="712708" cy="712708"/>
        </a:xfrm>
        <a:prstGeom prst="ellipse">
          <a:avLst/>
        </a:prstGeom>
        <a:solidFill>
          <a:schemeClr val="lt1">
            <a:hueOff val="0"/>
            <a:satOff val="0"/>
            <a:lumOff val="0"/>
            <a:alphaOff val="0"/>
          </a:schemeClr>
        </a:solidFill>
        <a:ln w="6350" cap="flat" cmpd="sng" algn="ctr">
          <a:solidFill>
            <a:schemeClr val="accent4">
              <a:hueOff val="9800891"/>
              <a:satOff val="-40777"/>
              <a:lumOff val="9608"/>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8523232" y="-667646"/>
          <a:ext cx="5185564" cy="5185564"/>
        </a:xfrm>
        <a:prstGeom prst="blockArc">
          <a:avLst>
            <a:gd name="adj1" fmla="val 8100000"/>
            <a:gd name="adj2" fmla="val 13500000"/>
            <a:gd name="adj3" fmla="val 417"/>
          </a:avLst>
        </a:prstGeom>
        <a:noFill/>
        <a:ln w="1270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51810" y="220259"/>
          <a:ext cx="8868055" cy="743824"/>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70159" bIns="50800" numCol="1" spcCol="1270" anchor="ctr" anchorCtr="0">
          <a:noAutofit/>
        </a:bodyPr>
        <a:lstStyle/>
        <a:p>
          <a:pPr marL="0" lvl="0" indent="0" algn="r" defTabSz="889000">
            <a:lnSpc>
              <a:spcPct val="90000"/>
            </a:lnSpc>
            <a:spcBef>
              <a:spcPct val="0"/>
            </a:spcBef>
            <a:spcAft>
              <a:spcPct val="35000"/>
            </a:spcAft>
            <a:buNone/>
          </a:pPr>
          <a:r>
            <a:rPr lang="ar-DZ" sz="2000" b="1" i="0" kern="1200">
              <a:effectLst/>
              <a:latin typeface="Segoe UI Historic" panose="020B0502040204020203" pitchFamily="34" charset="0"/>
            </a:rPr>
            <a:t>- التأكد من كفاية المعلومات و الأنظمة و الإجراءات المستخدمة .</a:t>
          </a:r>
          <a:endParaRPr lang="fr-FR" sz="2000" b="1" kern="1200" dirty="0"/>
        </a:p>
      </dsp:txBody>
      <dsp:txXfrm>
        <a:off x="51810" y="220259"/>
        <a:ext cx="8868055" cy="743824"/>
      </dsp:txXfrm>
    </dsp:sp>
    <dsp:sp modelId="{10D4C851-82C1-4B11-8F07-A6CD648EB917}">
      <dsp:nvSpPr>
        <dsp:cNvPr id="0" name=""/>
        <dsp:cNvSpPr/>
      </dsp:nvSpPr>
      <dsp:spPr>
        <a:xfrm>
          <a:off x="8549663" y="221968"/>
          <a:ext cx="740407" cy="740407"/>
        </a:xfrm>
        <a:prstGeom prst="ellipse">
          <a:avLst/>
        </a:prstGeom>
        <a:solidFill>
          <a:schemeClr val="lt1">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139EFDD4-1E6A-4886-AAF5-FC4CD32C7519}">
      <dsp:nvSpPr>
        <dsp:cNvPr id="0" name=""/>
        <dsp:cNvSpPr/>
      </dsp:nvSpPr>
      <dsp:spPr>
        <a:xfrm>
          <a:off x="51810" y="1184651"/>
          <a:ext cx="8528461" cy="592325"/>
        </a:xfrm>
        <a:prstGeom prst="rect">
          <a:avLst/>
        </a:prstGeom>
        <a:gradFill rotWithShape="0">
          <a:gsLst>
            <a:gs pos="0">
              <a:schemeClr val="accent4">
                <a:hueOff val="3266964"/>
                <a:satOff val="-13592"/>
                <a:lumOff val="3203"/>
                <a:alphaOff val="0"/>
                <a:satMod val="103000"/>
                <a:lumMod val="102000"/>
                <a:tint val="94000"/>
              </a:schemeClr>
            </a:gs>
            <a:gs pos="50000">
              <a:schemeClr val="accent4">
                <a:hueOff val="3266964"/>
                <a:satOff val="-13592"/>
                <a:lumOff val="3203"/>
                <a:alphaOff val="0"/>
                <a:satMod val="110000"/>
                <a:lumMod val="100000"/>
                <a:shade val="100000"/>
              </a:schemeClr>
            </a:gs>
            <a:gs pos="100000">
              <a:schemeClr val="accent4">
                <a:hueOff val="3266964"/>
                <a:satOff val="-13592"/>
                <a:lumOff val="320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70159" bIns="45720" numCol="1" spcCol="1270" anchor="ctr" anchorCtr="0">
          <a:noAutofit/>
        </a:bodyPr>
        <a:lstStyle/>
        <a:p>
          <a:pPr marL="0" lvl="0" indent="0" algn="r" defTabSz="800100">
            <a:lnSpc>
              <a:spcPct val="90000"/>
            </a:lnSpc>
            <a:spcBef>
              <a:spcPct val="0"/>
            </a:spcBef>
            <a:spcAft>
              <a:spcPct val="35000"/>
            </a:spcAft>
            <a:buNone/>
          </a:pPr>
          <a:r>
            <a:rPr lang="ar-DZ" sz="1800" b="1" i="0" kern="1200">
              <a:effectLst/>
              <a:latin typeface="Segoe UI Historic" panose="020B0502040204020203" pitchFamily="34" charset="0"/>
            </a:rPr>
            <a:t>-مدى التزام الإدارة في تنفيذها للميزانية وفقا للسياسة المعتمدة . </a:t>
          </a:r>
          <a:endParaRPr lang="fr-FR" sz="1800" b="1" kern="1200" dirty="0"/>
        </a:p>
      </dsp:txBody>
      <dsp:txXfrm>
        <a:off x="51810" y="1184651"/>
        <a:ext cx="8528461" cy="592325"/>
      </dsp:txXfrm>
    </dsp:sp>
    <dsp:sp modelId="{A7561715-6F4D-45CD-BB0C-5FB8676A58EF}">
      <dsp:nvSpPr>
        <dsp:cNvPr id="0" name=""/>
        <dsp:cNvSpPr/>
      </dsp:nvSpPr>
      <dsp:spPr>
        <a:xfrm>
          <a:off x="8210069" y="1110610"/>
          <a:ext cx="740407" cy="740407"/>
        </a:xfrm>
        <a:prstGeom prst="ellipse">
          <a:avLst/>
        </a:prstGeom>
        <a:solidFill>
          <a:schemeClr val="lt1">
            <a:hueOff val="0"/>
            <a:satOff val="0"/>
            <a:lumOff val="0"/>
            <a:alphaOff val="0"/>
          </a:schemeClr>
        </a:solidFill>
        <a:ln w="6350" cap="flat" cmpd="sng" algn="ctr">
          <a:solidFill>
            <a:schemeClr val="accent4">
              <a:hueOff val="3266964"/>
              <a:satOff val="-13592"/>
              <a:lumOff val="3203"/>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544045F3-9712-4198-B285-C66184732718}">
      <dsp:nvSpPr>
        <dsp:cNvPr id="0" name=""/>
        <dsp:cNvSpPr/>
      </dsp:nvSpPr>
      <dsp:spPr>
        <a:xfrm>
          <a:off x="51810" y="2073293"/>
          <a:ext cx="8528461" cy="592325"/>
        </a:xfrm>
        <a:prstGeom prst="rect">
          <a:avLst/>
        </a:prstGeom>
        <a:gradFill rotWithShape="0">
          <a:gsLst>
            <a:gs pos="0">
              <a:schemeClr val="accent4">
                <a:hueOff val="6533927"/>
                <a:satOff val="-27185"/>
                <a:lumOff val="6405"/>
                <a:alphaOff val="0"/>
                <a:satMod val="103000"/>
                <a:lumMod val="102000"/>
                <a:tint val="94000"/>
              </a:schemeClr>
            </a:gs>
            <a:gs pos="50000">
              <a:schemeClr val="accent4">
                <a:hueOff val="6533927"/>
                <a:satOff val="-27185"/>
                <a:lumOff val="6405"/>
                <a:alphaOff val="0"/>
                <a:satMod val="110000"/>
                <a:lumMod val="100000"/>
                <a:shade val="100000"/>
              </a:schemeClr>
            </a:gs>
            <a:gs pos="100000">
              <a:schemeClr val="accent4">
                <a:hueOff val="6533927"/>
                <a:satOff val="-27185"/>
                <a:lumOff val="640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70159" bIns="50800" numCol="1" spcCol="1270" anchor="ctr" anchorCtr="0">
          <a:noAutofit/>
        </a:bodyPr>
        <a:lstStyle/>
        <a:p>
          <a:pPr marL="0" lvl="0" indent="0" algn="r" defTabSz="889000">
            <a:lnSpc>
              <a:spcPct val="90000"/>
            </a:lnSpc>
            <a:spcBef>
              <a:spcPct val="0"/>
            </a:spcBef>
            <a:spcAft>
              <a:spcPct val="35000"/>
            </a:spcAft>
            <a:buNone/>
          </a:pPr>
          <a:r>
            <a:rPr lang="ar-DZ" sz="2000" b="1" i="0" kern="1200">
              <a:effectLst/>
              <a:latin typeface="Segoe UI Historic" panose="020B0502040204020203" pitchFamily="34" charset="0"/>
            </a:rPr>
            <a:t>بيان أثار التنفيذ على مستوى النشاط الاقتصادي و اتجاهاته</a:t>
          </a:r>
          <a:endParaRPr lang="fr-FR" sz="2000" b="1" kern="1200" dirty="0"/>
        </a:p>
      </dsp:txBody>
      <dsp:txXfrm>
        <a:off x="51810" y="2073293"/>
        <a:ext cx="8528461" cy="592325"/>
      </dsp:txXfrm>
    </dsp:sp>
    <dsp:sp modelId="{30FE8073-DCD8-4B01-9F03-7C5C5CD4EF9F}">
      <dsp:nvSpPr>
        <dsp:cNvPr id="0" name=""/>
        <dsp:cNvSpPr/>
      </dsp:nvSpPr>
      <dsp:spPr>
        <a:xfrm>
          <a:off x="8210069" y="1999253"/>
          <a:ext cx="740407" cy="740407"/>
        </a:xfrm>
        <a:prstGeom prst="ellipse">
          <a:avLst/>
        </a:prstGeom>
        <a:solidFill>
          <a:schemeClr val="lt1">
            <a:hueOff val="0"/>
            <a:satOff val="0"/>
            <a:lumOff val="0"/>
            <a:alphaOff val="0"/>
          </a:schemeClr>
        </a:solidFill>
        <a:ln w="6350" cap="flat" cmpd="sng" algn="ctr">
          <a:solidFill>
            <a:schemeClr val="accent4">
              <a:hueOff val="6533927"/>
              <a:satOff val="-27185"/>
              <a:lumOff val="6405"/>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79C8548-6F05-48E6-9F9A-A559DA65D4A5}">
      <dsp:nvSpPr>
        <dsp:cNvPr id="0" name=""/>
        <dsp:cNvSpPr/>
      </dsp:nvSpPr>
      <dsp:spPr>
        <a:xfrm>
          <a:off x="51810" y="2961936"/>
          <a:ext cx="8868055" cy="592325"/>
        </a:xfrm>
        <a:prstGeom prst="rect">
          <a:avLst/>
        </a:prstGeom>
        <a:gradFill rotWithShape="0">
          <a:gsLst>
            <a:gs pos="0">
              <a:schemeClr val="accent4">
                <a:hueOff val="9800891"/>
                <a:satOff val="-40777"/>
                <a:lumOff val="9608"/>
                <a:alphaOff val="0"/>
                <a:satMod val="103000"/>
                <a:lumMod val="102000"/>
                <a:tint val="94000"/>
              </a:schemeClr>
            </a:gs>
            <a:gs pos="50000">
              <a:schemeClr val="accent4">
                <a:hueOff val="9800891"/>
                <a:satOff val="-40777"/>
                <a:lumOff val="9608"/>
                <a:alphaOff val="0"/>
                <a:satMod val="110000"/>
                <a:lumMod val="100000"/>
                <a:shade val="100000"/>
              </a:schemeClr>
            </a:gs>
            <a:gs pos="100000">
              <a:schemeClr val="accent4">
                <a:hueOff val="9800891"/>
                <a:satOff val="-40777"/>
                <a:lumOff val="960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70159" bIns="50800" numCol="1" spcCol="1270" anchor="ctr" anchorCtr="0">
          <a:noAutofit/>
        </a:bodyPr>
        <a:lstStyle/>
        <a:p>
          <a:pPr marL="0" lvl="0" indent="0" algn="r" defTabSz="889000">
            <a:lnSpc>
              <a:spcPct val="90000"/>
            </a:lnSpc>
            <a:spcBef>
              <a:spcPct val="0"/>
            </a:spcBef>
            <a:spcAft>
              <a:spcPct val="35000"/>
            </a:spcAft>
            <a:buNone/>
          </a:pPr>
          <a:r>
            <a:rPr lang="ar-DZ" sz="2000" b="1" i="0" kern="1200" dirty="0">
              <a:effectLst/>
              <a:latin typeface="Segoe UI Historic" panose="020B0502040204020203" pitchFamily="34" charset="0"/>
            </a:rPr>
            <a:t>- الربط بين التنفيذ و ما يتخلله من إنفاق و النتائج المترتبة عن هذا التنفيذ .</a:t>
          </a:r>
          <a:endParaRPr lang="fr-FR" sz="2000" b="1" kern="1200" dirty="0"/>
        </a:p>
      </dsp:txBody>
      <dsp:txXfrm>
        <a:off x="51810" y="2961936"/>
        <a:ext cx="8868055" cy="592325"/>
      </dsp:txXfrm>
    </dsp:sp>
    <dsp:sp modelId="{B4DF6B0B-32F1-460A-851D-6A20817176A3}">
      <dsp:nvSpPr>
        <dsp:cNvPr id="0" name=""/>
        <dsp:cNvSpPr/>
      </dsp:nvSpPr>
      <dsp:spPr>
        <a:xfrm>
          <a:off x="8549663" y="2887895"/>
          <a:ext cx="740407" cy="740407"/>
        </a:xfrm>
        <a:prstGeom prst="ellipse">
          <a:avLst/>
        </a:prstGeom>
        <a:solidFill>
          <a:schemeClr val="lt1">
            <a:hueOff val="0"/>
            <a:satOff val="0"/>
            <a:lumOff val="0"/>
            <a:alphaOff val="0"/>
          </a:schemeClr>
        </a:solidFill>
        <a:ln w="6350" cap="flat" cmpd="sng" algn="ctr">
          <a:solidFill>
            <a:schemeClr val="accent4">
              <a:hueOff val="9800891"/>
              <a:satOff val="-40777"/>
              <a:lumOff val="9608"/>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4AEB05-3202-493E-BC7A-563CB2C151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xmlns="" id="{4B000444-E200-4B88-888F-3B7ADD111B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xmlns="" id="{7BC3D2DB-982C-4059-96FF-05DBA27AED5A}"/>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BD842E03-7635-4265-896E-AEC18008F2C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6EC4FB08-31D2-491B-94EB-762954D1BC6C}"/>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416421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0EC63E-5481-4576-9774-ECFB546F6017}"/>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xmlns="" id="{97B4CCE6-0CC5-49E4-9A08-0BC4F4F978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4C8B3478-098E-4058-B92F-D81002CCF9DA}"/>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AF3C1847-265D-49CB-8840-E42E6481CD9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A34FF0DF-B0AF-418F-A413-FDF57137EDE2}"/>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5822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5E30EB5-2647-44B1-88DF-BC85C07793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xmlns="" id="{2E95E4ED-445E-4D65-B547-2E99D06888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9E579256-1B5E-462B-A131-4D90CABFDE68}"/>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88DEC977-947D-45DE-A2EC-DE88B759F28B}"/>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5EE1F1E5-C659-4CFE-9E41-782BE2B84557}"/>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2011562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288F65-097A-4273-8A97-F29296366DF9}"/>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95CC0435-AA04-47D9-B2E9-EE20ED5FE6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0CDB99C4-A226-49B9-B645-2A5B212FD478}"/>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96764CCA-D93D-4FDF-922A-563D5055E28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C9123613-637D-495A-87A5-6558470BB1F7}"/>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2823034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2620CD-7F9B-41F6-9287-A7DD96751C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xmlns="" id="{6568E7B5-C16B-4549-85F8-D7C05DCF96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65D8146-9BE7-496C-82E2-71714742BF98}"/>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8ED3C5C3-0261-457D-8C2B-60695576DA4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D926688A-539A-4068-B88F-7795D20828E0}"/>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934289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59B734-0C10-450A-A0AD-06618ECC0B40}"/>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07BE99A6-6B3F-490D-9B01-27D0986F6C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xmlns="" id="{EF3BBF6D-3D66-4820-9419-1F0A5AAE05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xmlns="" id="{0E605494-5D35-4ED0-B2EC-F227CB4197C4}"/>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6" name="Footer Placeholder 5">
            <a:extLst>
              <a:ext uri="{FF2B5EF4-FFF2-40B4-BE49-F238E27FC236}">
                <a16:creationId xmlns:a16="http://schemas.microsoft.com/office/drawing/2014/main" xmlns="" id="{5B5F5D75-D28E-4FB1-983F-35B02ACDA8D9}"/>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DE02B3AF-155A-48FB-8DEA-1912C86A0D1B}"/>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620995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2A64A2-4ABC-4B16-9DCC-3A56831EAFE9}"/>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xmlns="" id="{C576166F-7ECE-4156-A3AF-7478DB5101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E3D1D09-E803-4F6C-BF0B-8432163932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xmlns="" id="{93B6DC49-5C21-437C-9192-8541AC81BA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723DF1D-386D-4124-BAA8-B1650DEDA6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xmlns="" id="{963067DE-DC6D-420D-8CC1-022123B2F620}"/>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8" name="Footer Placeholder 7">
            <a:extLst>
              <a:ext uri="{FF2B5EF4-FFF2-40B4-BE49-F238E27FC236}">
                <a16:creationId xmlns:a16="http://schemas.microsoft.com/office/drawing/2014/main" xmlns="" id="{66A84433-7A43-4609-B034-758B36603440}"/>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xmlns="" id="{F73F3E99-E0FE-4626-B1D7-1080EB0407AE}"/>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4151439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8AADF5-C31A-4941-9EBF-30380874FDEA}"/>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xmlns="" id="{E1F1F9F7-2E48-4E08-AA6D-5A15F6CB7707}"/>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4" name="Footer Placeholder 3">
            <a:extLst>
              <a:ext uri="{FF2B5EF4-FFF2-40B4-BE49-F238E27FC236}">
                <a16:creationId xmlns:a16="http://schemas.microsoft.com/office/drawing/2014/main" xmlns="" id="{833FF92C-C107-4F5A-A769-1337ED5738EE}"/>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xmlns="" id="{DEF07AC3-A978-482D-A60F-43824CA940F7}"/>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48362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FB1A50C-0A15-4AD0-A17E-EF8943DE486C}"/>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3" name="Footer Placeholder 2">
            <a:extLst>
              <a:ext uri="{FF2B5EF4-FFF2-40B4-BE49-F238E27FC236}">
                <a16:creationId xmlns:a16="http://schemas.microsoft.com/office/drawing/2014/main" xmlns="" id="{B138AAD8-2332-41EF-9C28-1A28D2937497}"/>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xmlns="" id="{0DEBCD0A-C466-4919-8044-EEA5C7C1686E}"/>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357165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4A6468-7B6F-431F-B1AB-22C7A9C581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96ECB4AC-AE32-41EB-9112-DED3E4D3F9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xmlns="" id="{5AF1BBD0-7516-4043-AF73-BDB8D94036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3C1DFE8-ED5F-4BC5-9021-9E96B264FFFD}"/>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6" name="Footer Placeholder 5">
            <a:extLst>
              <a:ext uri="{FF2B5EF4-FFF2-40B4-BE49-F238E27FC236}">
                <a16:creationId xmlns:a16="http://schemas.microsoft.com/office/drawing/2014/main" xmlns="" id="{29004B2C-062F-4EBD-9FAE-00A2C169EDE3}"/>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475B8A10-B1B3-42B0-B894-082ED93D17DA}"/>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94149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214263-7785-4727-B4B4-40DA8E7F81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xmlns="" id="{1330030C-5419-4CA5-AB23-24F2EEEF2C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xmlns="" id="{C99549F7-49D0-4480-B5DB-ED6A9A4E85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A2EFE7D-AE93-441B-A947-4EAC8C6230A9}"/>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6" name="Footer Placeholder 5">
            <a:extLst>
              <a:ext uri="{FF2B5EF4-FFF2-40B4-BE49-F238E27FC236}">
                <a16:creationId xmlns:a16="http://schemas.microsoft.com/office/drawing/2014/main" xmlns="" id="{0AC99643-51E8-4328-BD2B-35268CA345F1}"/>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1AE377CF-569B-4F90-BD6F-F5742CACB78C}"/>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59079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5000">
              <a:srgbClr val="E9BA9E"/>
            </a:gs>
            <a:gs pos="49565">
              <a:srgbClr val="FCD893"/>
            </a:gs>
            <a:gs pos="65000">
              <a:schemeClr val="accent2">
                <a:lumMod val="60000"/>
                <a:lumOff val="40000"/>
              </a:schemeClr>
            </a:gs>
            <a:gs pos="23000">
              <a:srgbClr val="FF0000"/>
            </a:gs>
            <a:gs pos="0">
              <a:schemeClr val="accent1">
                <a:lumMod val="5000"/>
                <a:lumOff val="95000"/>
              </a:schemeClr>
            </a:gs>
            <a:gs pos="44000">
              <a:schemeClr val="accent4">
                <a:lumMod val="40000"/>
                <a:lumOff val="60000"/>
              </a:schemeClr>
            </a:gs>
            <a:gs pos="100000">
              <a:schemeClr val="accent3">
                <a:lumMod val="60000"/>
                <a:lumOff val="40000"/>
              </a:schemeClr>
            </a:gs>
            <a:gs pos="87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6026819-6E81-4BBA-AFE3-58C74A94EC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xmlns="" id="{9E497B8B-C102-47AD-A003-9F782AA79B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3C015AC9-FB26-4761-B86C-22C6983288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7900C073-1DC2-4B69-906D-859EFBB87D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xmlns="" id="{9B893C14-E5D9-43A3-86A8-419BB62DCB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14698169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openxmlformats.org/officeDocument/2006/relationships/diagramData" Target="../diagrams/data3.xml"/><Relationship Id="rId11" Type="http://schemas.microsoft.com/office/2007/relationships/diagramDrawing" Target="../diagrams/drawing3.xml"/><Relationship Id="rId5" Type="http://schemas.openxmlformats.org/officeDocument/2006/relationships/diagramColors" Target="../diagrams/colors2.xml"/><Relationship Id="rId10" Type="http://schemas.microsoft.com/office/2007/relationships/diagramDrawing" Target="../diagrams/drawing2.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87EC94-074A-4071-8680-4F49ACA128A2}"/>
              </a:ext>
            </a:extLst>
          </p:cNvPr>
          <p:cNvSpPr>
            <a:spLocks noGrp="1"/>
          </p:cNvSpPr>
          <p:nvPr>
            <p:ph type="title"/>
          </p:nvPr>
        </p:nvSpPr>
        <p:spPr/>
        <p:txBody>
          <a:bodyPr>
            <a:normAutofit fontScale="90000"/>
          </a:bodyPr>
          <a:lstStyle/>
          <a:p>
            <a:pPr algn="ctr"/>
            <a:r>
              <a:rPr lang="ar-DZ" b="1" i="1" dirty="0"/>
              <a:t>الجمهورية الجزائرية الدمقراطية الشعبية </a:t>
            </a:r>
            <a:br>
              <a:rPr lang="ar-DZ" b="1" i="1" dirty="0"/>
            </a:br>
            <a:r>
              <a:rPr lang="ar-DZ" b="1" i="1" dirty="0"/>
              <a:t>جامعة محمد خيضر بسكرة </a:t>
            </a:r>
            <a:br>
              <a:rPr lang="ar-DZ" b="1" i="1" dirty="0"/>
            </a:br>
            <a:r>
              <a:rPr lang="ar-DZ" b="1" i="1" dirty="0"/>
              <a:t>سنة الثانية ماستر تخصص محاسبة وتدقيق </a:t>
            </a:r>
            <a:endParaRPr lang="fr-FR" b="1" i="1" dirty="0"/>
          </a:p>
        </p:txBody>
      </p:sp>
      <p:sp>
        <p:nvSpPr>
          <p:cNvPr id="3" name="Content Placeholder 2">
            <a:extLst>
              <a:ext uri="{FF2B5EF4-FFF2-40B4-BE49-F238E27FC236}">
                <a16:creationId xmlns:a16="http://schemas.microsoft.com/office/drawing/2014/main" xmlns="" id="{88A6120F-6DAC-4DF6-B915-FB39CBB09B48}"/>
              </a:ext>
            </a:extLst>
          </p:cNvPr>
          <p:cNvSpPr>
            <a:spLocks noGrp="1"/>
          </p:cNvSpPr>
          <p:nvPr>
            <p:ph idx="1"/>
          </p:nvPr>
        </p:nvSpPr>
        <p:spPr>
          <a:xfrm>
            <a:off x="2667000" y="3184465"/>
            <a:ext cx="15712931" cy="435133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marL="0" indent="0" algn="ctr" rtl="1">
              <a:buNone/>
            </a:pPr>
            <a:r>
              <a:rPr lang="ar-DZ" dirty="0"/>
              <a:t/>
            </a:r>
            <a:br>
              <a:rPr lang="ar-DZ" dirty="0"/>
            </a:br>
            <a:r>
              <a:rPr lang="ar-DZ" dirty="0"/>
              <a:t/>
            </a:r>
            <a:br>
              <a:rPr lang="ar-DZ" dirty="0"/>
            </a:br>
            <a:r>
              <a:rPr lang="ar-DZ" dirty="0"/>
              <a:t/>
            </a:r>
            <a:br>
              <a:rPr lang="ar-DZ" dirty="0"/>
            </a:br>
            <a:r>
              <a:rPr lang="ar-DZ" dirty="0"/>
              <a:t/>
            </a:r>
            <a:br>
              <a:rPr lang="ar-DZ" dirty="0"/>
            </a:br>
            <a:r>
              <a:rPr lang="ar-DZ" u="sng" dirty="0"/>
              <a:t>من إعداد الطلبة:    </a:t>
            </a:r>
            <a:r>
              <a:rPr lang="ar-DZ" dirty="0"/>
              <a:t/>
            </a:r>
            <a:br>
              <a:rPr lang="ar-DZ" dirty="0"/>
            </a:br>
            <a:r>
              <a:rPr lang="ar-DZ" dirty="0"/>
              <a:t>محمد الصالح شايطة</a:t>
            </a:r>
            <a:br>
              <a:rPr lang="ar-DZ" dirty="0"/>
            </a:br>
            <a:r>
              <a:rPr lang="ar-DZ" dirty="0"/>
              <a:t>كسعي نسرين  </a:t>
            </a:r>
            <a:br>
              <a:rPr lang="ar-DZ" dirty="0"/>
            </a:br>
            <a:r>
              <a:rPr lang="ar-DZ" dirty="0"/>
              <a:t>مصباحي محمد الطاهر</a:t>
            </a:r>
            <a:br>
              <a:rPr lang="ar-DZ" dirty="0"/>
            </a:br>
            <a:r>
              <a:rPr lang="ar-DZ" dirty="0"/>
              <a:t>حنان لخضر سعدية</a:t>
            </a:r>
            <a:endParaRPr lang="fr-FR" dirty="0"/>
          </a:p>
        </p:txBody>
      </p:sp>
      <p:sp>
        <p:nvSpPr>
          <p:cNvPr id="6" name="Scroll: Horizontal 5">
            <a:extLst>
              <a:ext uri="{FF2B5EF4-FFF2-40B4-BE49-F238E27FC236}">
                <a16:creationId xmlns:a16="http://schemas.microsoft.com/office/drawing/2014/main" xmlns="" id="{98AADC4A-8954-4C1D-A902-EAD9D0650BA6}"/>
              </a:ext>
            </a:extLst>
          </p:cNvPr>
          <p:cNvSpPr/>
          <p:nvPr/>
        </p:nvSpPr>
        <p:spPr>
          <a:xfrm>
            <a:off x="2301240" y="1807926"/>
            <a:ext cx="7223760" cy="2672633"/>
          </a:xfrm>
          <a:prstGeom prst="horizontalScroll">
            <a:avLst/>
          </a:prstGeom>
        </p:spPr>
        <p:style>
          <a:lnRef idx="1">
            <a:schemeClr val="accent3"/>
          </a:lnRef>
          <a:fillRef idx="3">
            <a:schemeClr val="accent3"/>
          </a:fillRef>
          <a:effectRef idx="2">
            <a:schemeClr val="accent3"/>
          </a:effectRef>
          <a:fontRef idx="minor">
            <a:schemeClr val="lt1"/>
          </a:fontRef>
        </p:style>
        <p:txBody>
          <a:bodyPr rtlCol="0" anchor="ctr"/>
          <a:lstStyle/>
          <a:p>
            <a:pPr algn="ctr" rtl="1"/>
            <a:r>
              <a:rPr lang="ar-DZ" sz="6000" b="1" dirty="0"/>
              <a:t>موضوع البحث                                              </a:t>
            </a:r>
            <a:r>
              <a:rPr lang="ar-DZ" b="1" dirty="0"/>
              <a:t/>
            </a:r>
            <a:br>
              <a:rPr lang="ar-DZ" b="1" dirty="0"/>
            </a:br>
            <a:r>
              <a:rPr lang="ar-DZ" sz="6600" b="1" dirty="0">
                <a:solidFill>
                  <a:schemeClr val="tx1"/>
                </a:solidFill>
              </a:rPr>
              <a:t>المراقب المالي</a:t>
            </a:r>
            <a:endParaRPr lang="fr-FR" dirty="0">
              <a:solidFill>
                <a:schemeClr val="tx1"/>
              </a:solidFill>
            </a:endParaRPr>
          </a:p>
        </p:txBody>
      </p:sp>
      <p:sp>
        <p:nvSpPr>
          <p:cNvPr id="8" name="TextBox 7">
            <a:extLst>
              <a:ext uri="{FF2B5EF4-FFF2-40B4-BE49-F238E27FC236}">
                <a16:creationId xmlns:a16="http://schemas.microsoft.com/office/drawing/2014/main" xmlns="" id="{6AC81F13-B288-4FED-B9BA-CB0AC1BD7B1C}"/>
              </a:ext>
            </a:extLst>
          </p:cNvPr>
          <p:cNvSpPr txBox="1"/>
          <p:nvPr/>
        </p:nvSpPr>
        <p:spPr>
          <a:xfrm>
            <a:off x="838200" y="4882634"/>
            <a:ext cx="12230100" cy="1384995"/>
          </a:xfrm>
          <a:prstGeom prst="rect">
            <a:avLst/>
          </a:prstGeom>
          <a:noFill/>
        </p:spPr>
        <p:txBody>
          <a:bodyPr wrap="square">
            <a:spAutoFit/>
          </a:bodyPr>
          <a:lstStyle/>
          <a:p>
            <a:pPr algn="l"/>
            <a:r>
              <a:rPr lang="ar-DZ" sz="2800" b="1" u="sng" dirty="0"/>
              <a:t>تحت إشراف الأستاذ:</a:t>
            </a:r>
            <a:br>
              <a:rPr lang="ar-DZ" sz="2800" b="1" u="sng" dirty="0"/>
            </a:br>
            <a:r>
              <a:rPr lang="ar-DZ" sz="2800" b="1" dirty="0"/>
              <a:t>رايس مبروك         </a:t>
            </a:r>
            <a:r>
              <a:rPr lang="ar-DZ" sz="2800" b="1" u="sng" dirty="0"/>
              <a:t/>
            </a:r>
            <a:br>
              <a:rPr lang="ar-DZ" sz="2800" b="1" u="sng" dirty="0"/>
            </a:br>
            <a:endParaRPr lang="fr-FR" sz="2800" u="sng" dirty="0"/>
          </a:p>
        </p:txBody>
      </p:sp>
    </p:spTree>
    <p:extLst>
      <p:ext uri="{BB962C8B-B14F-4D97-AF65-F5344CB8AC3E}">
        <p14:creationId xmlns:p14="http://schemas.microsoft.com/office/powerpoint/2010/main" xmlns="" val="772752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883E8A5B-955C-4503-9562-23A6726E12D0}"/>
              </a:ext>
            </a:extLst>
          </p:cNvPr>
          <p:cNvSpPr txBox="1"/>
          <p:nvPr/>
        </p:nvSpPr>
        <p:spPr>
          <a:xfrm>
            <a:off x="3631474" y="344379"/>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dirty="0">
                <a:solidFill>
                  <a:srgbClr val="050505"/>
                </a:solidFill>
                <a:latin typeface="Segoe UI Historic" panose="020B0502040204020203" pitchFamily="34" charset="0"/>
              </a:rPr>
              <a:t>المطلب الاول:مفهوم الرقابة المالية</a:t>
            </a:r>
            <a:endParaRPr lang="fr-FR" sz="2800" b="1" dirty="0"/>
          </a:p>
        </p:txBody>
      </p:sp>
      <p:grpSp>
        <p:nvGrpSpPr>
          <p:cNvPr id="10" name="Group 9">
            <a:extLst>
              <a:ext uri="{FF2B5EF4-FFF2-40B4-BE49-F238E27FC236}">
                <a16:creationId xmlns:a16="http://schemas.microsoft.com/office/drawing/2014/main" xmlns="" id="{37051DD7-6247-4553-BD3F-93D4158CF013}"/>
              </a:ext>
            </a:extLst>
          </p:cNvPr>
          <p:cNvGrpSpPr/>
          <p:nvPr/>
        </p:nvGrpSpPr>
        <p:grpSpPr>
          <a:xfrm>
            <a:off x="6914001" y="1094954"/>
            <a:ext cx="4577985" cy="5418667"/>
            <a:chOff x="4930851" y="-1"/>
            <a:chExt cx="4577985" cy="5418667"/>
          </a:xfrm>
          <a:scene3d>
            <a:camera prst="orthographicFront"/>
            <a:lightRig rig="flat" dir="t"/>
          </a:scene3d>
        </p:grpSpPr>
        <p:sp>
          <p:nvSpPr>
            <p:cNvPr id="11" name="Flowchart: Manual Operation 10">
              <a:extLst>
                <a:ext uri="{FF2B5EF4-FFF2-40B4-BE49-F238E27FC236}">
                  <a16:creationId xmlns:a16="http://schemas.microsoft.com/office/drawing/2014/main" xmlns="" id="{B1FAD2A9-59C1-4B2A-809D-CFF33FF7CD6C}"/>
                </a:ext>
              </a:extLst>
            </p:cNvPr>
            <p:cNvSpPr/>
            <p:nvPr/>
          </p:nvSpPr>
          <p:spPr>
            <a:xfrm rot="16200000">
              <a:off x="4510510" y="420340"/>
              <a:ext cx="5418667" cy="4577985"/>
            </a:xfrm>
            <a:prstGeom prst="flowChartManualOperation">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2" name="Flowchart: Manual Operation 4">
              <a:extLst>
                <a:ext uri="{FF2B5EF4-FFF2-40B4-BE49-F238E27FC236}">
                  <a16:creationId xmlns:a16="http://schemas.microsoft.com/office/drawing/2014/main" xmlns="" id="{5651CFD5-DEB5-4D36-9B28-0BFB6038BE2D}"/>
                </a:ext>
              </a:extLst>
            </p:cNvPr>
            <p:cNvSpPr txBox="1"/>
            <p:nvPr/>
          </p:nvSpPr>
          <p:spPr>
            <a:xfrm rot="21600000">
              <a:off x="4930851" y="1083732"/>
              <a:ext cx="4577985" cy="32512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5100" tIns="0" rIns="164579" bIns="0" numCol="1" spcCol="1270" anchor="ctr" anchorCtr="0">
              <a:noAutofit/>
            </a:bodyPr>
            <a:lstStyle/>
            <a:p>
              <a:pPr marL="0" lvl="0" indent="0" algn="ctr" defTabSz="1155700">
                <a:lnSpc>
                  <a:spcPct val="90000"/>
                </a:lnSpc>
                <a:spcBef>
                  <a:spcPct val="0"/>
                </a:spcBef>
                <a:spcAft>
                  <a:spcPct val="35000"/>
                </a:spcAft>
                <a:buNone/>
              </a:pPr>
              <a:r>
                <a:rPr lang="ar-DZ" sz="2800" b="1" i="0" dirty="0">
                  <a:solidFill>
                    <a:srgbClr val="050505"/>
                  </a:solidFill>
                  <a:effectLst/>
                  <a:latin typeface="Segoe UI Historic" panose="020B0502040204020203" pitchFamily="34" charset="0"/>
                </a:rPr>
                <a:t>ونقصد</a:t>
              </a:r>
              <a:r>
                <a:rPr lang="ar-DZ" sz="3200" b="1" i="0" dirty="0">
                  <a:solidFill>
                    <a:srgbClr val="050505"/>
                  </a:solidFill>
                  <a:effectLst/>
                  <a:latin typeface="Segoe UI Historic" panose="020B0502040204020203" pitchFamily="34" charset="0"/>
                </a:rPr>
                <a:t> بها:</a:t>
              </a:r>
              <a:br>
                <a:rPr lang="ar-DZ" sz="3200" b="1" i="0" dirty="0">
                  <a:solidFill>
                    <a:srgbClr val="050505"/>
                  </a:solidFill>
                  <a:effectLst/>
                  <a:latin typeface="Segoe UI Historic" panose="020B0502040204020203" pitchFamily="34" charset="0"/>
                </a:rPr>
              </a:br>
              <a:r>
                <a:rPr lang="ar-DZ" sz="3200" b="1" i="0" dirty="0">
                  <a:solidFill>
                    <a:srgbClr val="050505"/>
                  </a:solidFill>
                  <a:effectLst/>
                  <a:latin typeface="Segoe UI Historic" panose="020B0502040204020203" pitchFamily="34" charset="0"/>
                </a:rPr>
                <a:t>هي مجموعة من الاجراءات و التشريعات الموضوعة من اجل التعرف على اية إنحرافات أو مشاكل و معالجتها في الوقت المناسب و ذلك للمحافظة على المال العام</a:t>
              </a:r>
              <a:endParaRPr lang="ar-DZ" sz="3200" kern="1200" dirty="0"/>
            </a:p>
          </p:txBody>
        </p:sp>
      </p:grpSp>
      <p:grpSp>
        <p:nvGrpSpPr>
          <p:cNvPr id="18" name="Group 17">
            <a:extLst>
              <a:ext uri="{FF2B5EF4-FFF2-40B4-BE49-F238E27FC236}">
                <a16:creationId xmlns:a16="http://schemas.microsoft.com/office/drawing/2014/main" xmlns="" id="{0C126FA7-F02E-4F09-959F-A5813C834969}"/>
              </a:ext>
            </a:extLst>
          </p:cNvPr>
          <p:cNvGrpSpPr/>
          <p:nvPr/>
        </p:nvGrpSpPr>
        <p:grpSpPr>
          <a:xfrm>
            <a:off x="1518015" y="1094953"/>
            <a:ext cx="4577985" cy="5418667"/>
            <a:chOff x="4930851" y="-1"/>
            <a:chExt cx="4577985" cy="5418667"/>
          </a:xfrm>
          <a:scene3d>
            <a:camera prst="orthographicFront"/>
            <a:lightRig rig="flat" dir="t"/>
          </a:scene3d>
        </p:grpSpPr>
        <p:sp>
          <p:nvSpPr>
            <p:cNvPr id="19" name="Flowchart: Manual Operation 18">
              <a:extLst>
                <a:ext uri="{FF2B5EF4-FFF2-40B4-BE49-F238E27FC236}">
                  <a16:creationId xmlns:a16="http://schemas.microsoft.com/office/drawing/2014/main" xmlns="" id="{62EFAFFE-8CE1-47D9-863C-16100A94875C}"/>
                </a:ext>
              </a:extLst>
            </p:cNvPr>
            <p:cNvSpPr/>
            <p:nvPr/>
          </p:nvSpPr>
          <p:spPr>
            <a:xfrm rot="16200000">
              <a:off x="4510510" y="420340"/>
              <a:ext cx="5418667" cy="4577985"/>
            </a:xfrm>
            <a:prstGeom prst="flowChartManualOperation">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0" name="Flowchart: Manual Operation 4">
              <a:extLst>
                <a:ext uri="{FF2B5EF4-FFF2-40B4-BE49-F238E27FC236}">
                  <a16:creationId xmlns:a16="http://schemas.microsoft.com/office/drawing/2014/main" xmlns="" id="{ED6D9C65-C599-4FD7-B29B-13EE0E8773B3}"/>
                </a:ext>
              </a:extLst>
            </p:cNvPr>
            <p:cNvSpPr txBox="1"/>
            <p:nvPr/>
          </p:nvSpPr>
          <p:spPr>
            <a:xfrm rot="21600000">
              <a:off x="4930851" y="1083732"/>
              <a:ext cx="4577985" cy="32512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5100" tIns="0" rIns="164579" bIns="0" numCol="1" spcCol="1270" anchor="ctr" anchorCtr="0">
              <a:noAutofit/>
            </a:bodyPr>
            <a:lstStyle/>
            <a:p>
              <a:pPr marL="0" lvl="0" indent="0" algn="ctr" defTabSz="1155700">
                <a:lnSpc>
                  <a:spcPct val="90000"/>
                </a:lnSpc>
                <a:spcBef>
                  <a:spcPct val="0"/>
                </a:spcBef>
                <a:spcAft>
                  <a:spcPct val="35000"/>
                </a:spcAft>
                <a:buNone/>
              </a:pPr>
              <a:r>
                <a:rPr lang="ar-DZ" sz="2400" b="1" i="0" dirty="0">
                  <a:solidFill>
                    <a:srgbClr val="050505"/>
                  </a:solidFill>
                  <a:effectLst/>
                  <a:latin typeface="Segoe UI Historic" panose="020B0502040204020203" pitchFamily="34" charset="0"/>
                </a:rPr>
                <a:t>أو هي مراقبة حسابات الجهة الخاضعة للرقابة من ناحية الإيرادات و المصروفات المشروعية و الملائمة و دقة الحسابية ، و ذلك من خلال فحص العمليات المالية ،و تحليل البيانات و كشف المخالفات و الإنحرافات و التحقيق فيها ، وفرض المسؤولية و المطالبة بإتخاذ الإجراءات التصحيحية و إسترداد الأموال الضائعة و رفع تقارير بذلك إلى السلطة العليا في الدول</a:t>
              </a:r>
              <a:endParaRPr lang="ar-DZ" sz="2800" b="1" kern="1200" dirty="0"/>
            </a:p>
          </p:txBody>
        </p:sp>
      </p:grpSp>
    </p:spTree>
    <p:extLst>
      <p:ext uri="{BB962C8B-B14F-4D97-AF65-F5344CB8AC3E}">
        <p14:creationId xmlns:p14="http://schemas.microsoft.com/office/powerpoint/2010/main" xmlns="" val="848586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croll: Vertical 3">
            <a:extLst>
              <a:ext uri="{FF2B5EF4-FFF2-40B4-BE49-F238E27FC236}">
                <a16:creationId xmlns:a16="http://schemas.microsoft.com/office/drawing/2014/main" xmlns="" id="{78BC8F4D-DA59-4166-91C3-4914188BB2F6}"/>
              </a:ext>
            </a:extLst>
          </p:cNvPr>
          <p:cNvSpPr/>
          <p:nvPr/>
        </p:nvSpPr>
        <p:spPr>
          <a:xfrm>
            <a:off x="8972730" y="1536700"/>
            <a:ext cx="2736670" cy="5147175"/>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i="0" dirty="0">
                <a:solidFill>
                  <a:srgbClr val="050505"/>
                </a:solidFill>
                <a:effectLst/>
                <a:latin typeface="Segoe UI Historic" panose="020B0502040204020203" pitchFamily="34" charset="0"/>
              </a:rPr>
              <a:t>هي الرقابة التي تتولى ممارستها جهة خارجية غير تابعة للجهة المركزية التنفيذية الخاضعة للرقابة، وهي جهة مستقلة عن السلطة التنفيذية، وهدفها التأكيد من صحة العمليات المالية والبيانات المحاسبية ومشروعيتها، والتحقق من كفاءة الأجهزة الإدارية وفاعليتها في تحقيق أهدافها، وانجاز برامجها ومشاريعها</a:t>
            </a:r>
            <a:endParaRPr lang="fr-FR" sz="1200" b="1" dirty="0"/>
          </a:p>
        </p:txBody>
      </p:sp>
      <p:sp>
        <p:nvSpPr>
          <p:cNvPr id="8" name="Scroll: Vertical 7">
            <a:extLst>
              <a:ext uri="{FF2B5EF4-FFF2-40B4-BE49-F238E27FC236}">
                <a16:creationId xmlns:a16="http://schemas.microsoft.com/office/drawing/2014/main" xmlns="" id="{0BE7EB0A-BDDF-4E18-AD9F-B4B758484C5E}"/>
              </a:ext>
            </a:extLst>
          </p:cNvPr>
          <p:cNvSpPr/>
          <p:nvPr/>
        </p:nvSpPr>
        <p:spPr>
          <a:xfrm>
            <a:off x="673100" y="1536700"/>
            <a:ext cx="2736670" cy="5147174"/>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i="0" dirty="0">
                <a:solidFill>
                  <a:srgbClr val="050505"/>
                </a:solidFill>
                <a:effectLst/>
                <a:latin typeface="Segoe UI Historic" panose="020B0502040204020203" pitchFamily="34" charset="0"/>
              </a:rPr>
              <a:t>الرقابة المالية اللاحقة فتعني تلك التي تم بعد التنفيذ أو بعد إنجاز العمل كل مرحلة من مراحله واكتمال نتائجه.. تنصب هذه الرقابة على مقارنة النتائج الفعلية النهائية بالمعايير الموضوعة والمحددة مسبقا لتحديد الاختلافات أي مراجعة ما تم انجازه ثم مقارنته يتم هو مطلوب إنجازه، وبعد ذلك التعرف على الأخطاء والانحرافات-أن وجدت- ومعرفة أسبابها ومحاولة إيجاد وسائل لتصحيحها في الوقت المناسب</a:t>
            </a:r>
            <a:endParaRPr lang="fr-FR" sz="1200" b="1" dirty="0"/>
          </a:p>
        </p:txBody>
      </p:sp>
      <p:sp>
        <p:nvSpPr>
          <p:cNvPr id="9" name="Scroll: Vertical 8">
            <a:extLst>
              <a:ext uri="{FF2B5EF4-FFF2-40B4-BE49-F238E27FC236}">
                <a16:creationId xmlns:a16="http://schemas.microsoft.com/office/drawing/2014/main" xmlns="" id="{E69E3322-A5A0-4E11-A0A9-435F24B51F27}"/>
              </a:ext>
            </a:extLst>
          </p:cNvPr>
          <p:cNvSpPr/>
          <p:nvPr/>
        </p:nvSpPr>
        <p:spPr>
          <a:xfrm>
            <a:off x="3575590" y="1536700"/>
            <a:ext cx="2736670" cy="5147174"/>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i="0" dirty="0">
                <a:solidFill>
                  <a:srgbClr val="050505"/>
                </a:solidFill>
                <a:effectLst/>
                <a:latin typeface="Segoe UI Historic" panose="020B0502040204020203" pitchFamily="34" charset="0"/>
              </a:rPr>
              <a:t>تعني الرقابة المالية السابقة، قيام هيئات الرقابة المالية على الأعمال المالية الأجهزة الإدارية، قبل القيام بالتصرف ،سواء كان هذا التصرف متعلقا بالنفقات والإجراءات والتعاقد أو القيود المحاسبية، وذلك بهدف الحيلولة دون وقوع الأخطاء أو اكتشافها قبل وقوعها، لضمان أن تأتي هذه التصرفات المالية على أكبر قدر من الدقة والصحة وغالبا ما تتم هذه الرقابة من قبل هيئات الرقابة المالية داخل الأجهزة المسبقة على الأعمال المالية وأهم مثال لها الرقابة قبل الصرف</a:t>
            </a:r>
            <a:endParaRPr lang="fr-FR" sz="1100" b="1" dirty="0"/>
          </a:p>
        </p:txBody>
      </p:sp>
      <p:sp>
        <p:nvSpPr>
          <p:cNvPr id="10" name="Scroll: Vertical 9">
            <a:extLst>
              <a:ext uri="{FF2B5EF4-FFF2-40B4-BE49-F238E27FC236}">
                <a16:creationId xmlns:a16="http://schemas.microsoft.com/office/drawing/2014/main" xmlns="" id="{50C91547-1C7E-4C00-9F0A-A3FA0346032D}"/>
              </a:ext>
            </a:extLst>
          </p:cNvPr>
          <p:cNvSpPr/>
          <p:nvPr/>
        </p:nvSpPr>
        <p:spPr>
          <a:xfrm>
            <a:off x="6312260" y="1536701"/>
            <a:ext cx="2736670" cy="5147174"/>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i="0" dirty="0">
                <a:solidFill>
                  <a:srgbClr val="050505"/>
                </a:solidFill>
                <a:effectLst/>
                <a:latin typeface="Segoe UI Historic" panose="020B0502040204020203" pitchFamily="34" charset="0"/>
              </a:rPr>
              <a:t>وتعني الرقابة المالية الداخلية التي تمارسها الجهة التنفيذية بنفسها من خلال مراقبتها الماليين الذي يخضعون لها في التبعية الإدارية.ولا يخلد تنظيم إداري مركزي أولا مركزي من تحديد أوجه الرقابة المالية الداخلية وأجزائها وأدواتها، والهدف من الرقابة المالية الداخلية هو التأكيد من مطابقة تحصيل الإيرادات وصرف النفقات للأهداف المقرة مسبقا، ومحاولة الكشف عن الانحرافات والخطاء والتحري لمعرفة أسبابها واتخاذ القرارات والإجراءات اللازمة لتصحيحها</a:t>
            </a:r>
            <a:endParaRPr lang="fr-FR" sz="1100" b="1" dirty="0"/>
          </a:p>
        </p:txBody>
      </p:sp>
      <p:sp>
        <p:nvSpPr>
          <p:cNvPr id="11" name="TextBox 10">
            <a:extLst>
              <a:ext uri="{FF2B5EF4-FFF2-40B4-BE49-F238E27FC236}">
                <a16:creationId xmlns:a16="http://schemas.microsoft.com/office/drawing/2014/main" xmlns="" id="{7C3822F9-13FC-4584-825E-10848EEA6774}"/>
              </a:ext>
            </a:extLst>
          </p:cNvPr>
          <p:cNvSpPr txBox="1"/>
          <p:nvPr/>
        </p:nvSpPr>
        <p:spPr>
          <a:xfrm>
            <a:off x="3219270" y="0"/>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المطلب الثاني:أنواع الرقابة المالية</a:t>
            </a:r>
            <a:endParaRPr lang="fr-FR" sz="2800" b="1" dirty="0"/>
          </a:p>
        </p:txBody>
      </p:sp>
      <p:sp>
        <p:nvSpPr>
          <p:cNvPr id="12" name="Cloud 11">
            <a:extLst>
              <a:ext uri="{FF2B5EF4-FFF2-40B4-BE49-F238E27FC236}">
                <a16:creationId xmlns:a16="http://schemas.microsoft.com/office/drawing/2014/main" xmlns="" id="{33355035-0502-46CB-BBB6-292900C34E70}"/>
              </a:ext>
            </a:extLst>
          </p:cNvPr>
          <p:cNvSpPr/>
          <p:nvPr/>
        </p:nvSpPr>
        <p:spPr>
          <a:xfrm>
            <a:off x="9551555" y="64261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الخارجية</a:t>
            </a:r>
            <a:endParaRPr lang="fr-FR" b="1" dirty="0"/>
          </a:p>
        </p:txBody>
      </p:sp>
      <p:sp>
        <p:nvSpPr>
          <p:cNvPr id="13" name="Cloud 12">
            <a:extLst>
              <a:ext uri="{FF2B5EF4-FFF2-40B4-BE49-F238E27FC236}">
                <a16:creationId xmlns:a16="http://schemas.microsoft.com/office/drawing/2014/main" xmlns="" id="{B9016E58-4604-42DE-9526-E2E5693F13B1}"/>
              </a:ext>
            </a:extLst>
          </p:cNvPr>
          <p:cNvSpPr/>
          <p:nvPr/>
        </p:nvSpPr>
        <p:spPr>
          <a:xfrm>
            <a:off x="6733390" y="60960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الداخلية</a:t>
            </a:r>
            <a:endParaRPr lang="fr-FR" b="1" dirty="0"/>
          </a:p>
        </p:txBody>
      </p:sp>
      <p:sp>
        <p:nvSpPr>
          <p:cNvPr id="14" name="Cloud 13">
            <a:extLst>
              <a:ext uri="{FF2B5EF4-FFF2-40B4-BE49-F238E27FC236}">
                <a16:creationId xmlns:a16="http://schemas.microsoft.com/office/drawing/2014/main" xmlns="" id="{995C1D06-40D9-4A20-928C-5D4247EDE019}"/>
              </a:ext>
            </a:extLst>
          </p:cNvPr>
          <p:cNvSpPr/>
          <p:nvPr/>
        </p:nvSpPr>
        <p:spPr>
          <a:xfrm>
            <a:off x="3915225" y="64261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السابقة</a:t>
            </a:r>
            <a:endParaRPr lang="fr-FR" b="1" dirty="0"/>
          </a:p>
        </p:txBody>
      </p:sp>
      <p:sp>
        <p:nvSpPr>
          <p:cNvPr id="15" name="Cloud 14">
            <a:extLst>
              <a:ext uri="{FF2B5EF4-FFF2-40B4-BE49-F238E27FC236}">
                <a16:creationId xmlns:a16="http://schemas.microsoft.com/office/drawing/2014/main" xmlns="" id="{D6B1CE2D-6D4F-4CAA-A245-46DDC0F807DE}"/>
              </a:ext>
            </a:extLst>
          </p:cNvPr>
          <p:cNvSpPr/>
          <p:nvPr/>
        </p:nvSpPr>
        <p:spPr>
          <a:xfrm>
            <a:off x="1012735" y="73786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اللاحقة</a:t>
            </a:r>
            <a:endParaRPr lang="fr-FR" b="1" dirty="0"/>
          </a:p>
        </p:txBody>
      </p:sp>
    </p:spTree>
    <p:extLst>
      <p:ext uri="{BB962C8B-B14F-4D97-AF65-F5344CB8AC3E}">
        <p14:creationId xmlns:p14="http://schemas.microsoft.com/office/powerpoint/2010/main" xmlns="" val="4104900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98C958F-1223-4B14-B3AD-366319BAA09F}"/>
              </a:ext>
            </a:extLst>
          </p:cNvPr>
          <p:cNvSpPr txBox="1"/>
          <p:nvPr/>
        </p:nvSpPr>
        <p:spPr>
          <a:xfrm>
            <a:off x="3747589" y="131940"/>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المطلب الثالث: أساليب الرقابة المالية</a:t>
            </a:r>
            <a:endParaRPr lang="fr-FR" sz="2800" b="1" dirty="0"/>
          </a:p>
        </p:txBody>
      </p:sp>
      <p:sp>
        <p:nvSpPr>
          <p:cNvPr id="5" name="Scroll: Horizontal 4">
            <a:extLst>
              <a:ext uri="{FF2B5EF4-FFF2-40B4-BE49-F238E27FC236}">
                <a16:creationId xmlns:a16="http://schemas.microsoft.com/office/drawing/2014/main" xmlns="" id="{290690A4-6588-4903-91BE-B7468F85B805}"/>
              </a:ext>
            </a:extLst>
          </p:cNvPr>
          <p:cNvSpPr/>
          <p:nvPr/>
        </p:nvSpPr>
        <p:spPr>
          <a:xfrm>
            <a:off x="8186428" y="827061"/>
            <a:ext cx="3936614" cy="2775519"/>
          </a:xfrm>
          <a:prstGeom prst="horizontalScroll">
            <a:avLst/>
          </a:prstGeom>
          <a:ln/>
          <a:effectLst>
            <a:glow rad="101600">
              <a:schemeClr val="accent4">
                <a:satMod val="175000"/>
                <a:alpha val="40000"/>
              </a:schemeClr>
            </a:glow>
            <a:outerShdw blurRad="57150" dist="19050" dir="5400000" algn="ctr" rotWithShape="0">
              <a:srgbClr val="000000">
                <a:alpha val="63000"/>
              </a:srgbClr>
            </a:outerShdw>
            <a:softEdge rad="12700"/>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2800" b="1" i="0" dirty="0">
                <a:solidFill>
                  <a:schemeClr val="tx1"/>
                </a:solidFill>
                <a:effectLst/>
                <a:latin typeface="inherit"/>
              </a:rPr>
              <a:t>1</a:t>
            </a:r>
            <a:r>
              <a:rPr lang="ar-DZ" sz="2800" b="1" i="1" dirty="0">
                <a:solidFill>
                  <a:schemeClr val="tx1"/>
                </a:solidFill>
                <a:effectLst/>
                <a:latin typeface="inherit"/>
              </a:rPr>
              <a:t>_الرقابة الشاملة </a:t>
            </a:r>
            <a:r>
              <a:rPr lang="ar-DZ" sz="2800" b="1" i="0" dirty="0">
                <a:solidFill>
                  <a:schemeClr val="bg1"/>
                </a:solidFill>
                <a:effectLst/>
                <a:latin typeface="inherit"/>
              </a:rPr>
              <a:t>:</a:t>
            </a:r>
            <a:r>
              <a:rPr lang="ar-DZ" sz="2000" b="1" i="0" dirty="0">
                <a:effectLst/>
                <a:latin typeface="inherit"/>
              </a:rPr>
              <a:t/>
            </a:r>
            <a:br>
              <a:rPr lang="ar-DZ" sz="2000" b="1" i="0" dirty="0">
                <a:effectLst/>
                <a:latin typeface="inherit"/>
              </a:rPr>
            </a:br>
            <a:r>
              <a:rPr lang="ar-DZ" sz="2000" b="1" i="0" dirty="0">
                <a:effectLst/>
                <a:latin typeface="inherit"/>
              </a:rPr>
              <a:t> وفقا" لهذا الأسلوب تتولى جهات الرقابة إجراء رقابة عامة وتفصيلية على جميع المعاملات المالية التي تنفذها الجهات الخاضعة للرقابة</a:t>
            </a:r>
            <a:endParaRPr lang="fr-FR" sz="2000" dirty="0"/>
          </a:p>
        </p:txBody>
      </p:sp>
      <p:sp>
        <p:nvSpPr>
          <p:cNvPr id="9" name="Scroll: Horizontal 8">
            <a:extLst>
              <a:ext uri="{FF2B5EF4-FFF2-40B4-BE49-F238E27FC236}">
                <a16:creationId xmlns:a16="http://schemas.microsoft.com/office/drawing/2014/main" xmlns="" id="{AD0CA4B6-4F11-4469-A330-BD81223A38E1}"/>
              </a:ext>
            </a:extLst>
          </p:cNvPr>
          <p:cNvSpPr/>
          <p:nvPr/>
        </p:nvSpPr>
        <p:spPr>
          <a:xfrm>
            <a:off x="6097537" y="3602580"/>
            <a:ext cx="5863771" cy="3094891"/>
          </a:xfrm>
          <a:prstGeom prst="horizontalScroll">
            <a:avLst/>
          </a:prstGeom>
          <a:ln>
            <a:solidFill>
              <a:schemeClr val="accent1">
                <a:lumMod val="60000"/>
                <a:lumOff val="40000"/>
              </a:schemeClr>
            </a:solidFill>
          </a:ln>
          <a:effectLst>
            <a:glow rad="228600">
              <a:schemeClr val="accent2">
                <a:satMod val="175000"/>
                <a:alpha val="40000"/>
              </a:schemeClr>
            </a:glow>
            <a:outerShdw blurRad="57150" dist="19050" dir="5400000" algn="ctr" rotWithShape="0">
              <a:srgbClr val="000000">
                <a:alpha val="63000"/>
              </a:srgbClr>
            </a:outerShdw>
          </a:effectLst>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800" b="1" i="1" dirty="0">
                <a:effectLst/>
                <a:latin typeface="inherit"/>
              </a:rPr>
              <a:t>4_الرقابة الدورية :</a:t>
            </a:r>
            <a:r>
              <a:rPr lang="ar-DZ" sz="2000" b="1" i="0" dirty="0">
                <a:effectLst/>
                <a:latin typeface="inherit"/>
              </a:rPr>
              <a:t/>
            </a:r>
            <a:br>
              <a:rPr lang="ar-DZ" sz="2000" b="1" i="0" dirty="0">
                <a:effectLst/>
                <a:latin typeface="inherit"/>
              </a:rPr>
            </a:br>
            <a:r>
              <a:rPr lang="ar-DZ" sz="2000" b="1" i="0" dirty="0">
                <a:effectLst/>
                <a:latin typeface="inherit"/>
              </a:rPr>
              <a:t> </a:t>
            </a:r>
            <a:r>
              <a:rPr lang="ar-DZ" sz="2000" b="1" i="0" dirty="0">
                <a:solidFill>
                  <a:schemeClr val="tx1"/>
                </a:solidFill>
                <a:effectLst/>
                <a:latin typeface="inherit"/>
              </a:rPr>
              <a:t>وتتم الرقابة على فترات دورية خلال السنة ،كأن تقوم أجهزة الرقابة الخارجية بمراجعات دورية لبعض الوحدات الخاضعة للرقابة ،أو في حالة جرد المخازن والعهد في فترات تحددها الإدارة ،أو جهة الرقابة أو في حالة إجراء الرقابة السنوية على الحسابات النهائية لكل عام وإصدار التقرير الرقابي السنوي</a:t>
            </a:r>
            <a:endParaRPr lang="fr-FR" sz="2000" dirty="0">
              <a:solidFill>
                <a:schemeClr val="tx1"/>
              </a:solidFill>
            </a:endParaRPr>
          </a:p>
        </p:txBody>
      </p:sp>
      <p:sp>
        <p:nvSpPr>
          <p:cNvPr id="10" name="Scroll: Horizontal 9">
            <a:extLst>
              <a:ext uri="{FF2B5EF4-FFF2-40B4-BE49-F238E27FC236}">
                <a16:creationId xmlns:a16="http://schemas.microsoft.com/office/drawing/2014/main" xmlns="" id="{D4B7C9E4-F162-48C6-933F-878BEAAFACAD}"/>
              </a:ext>
            </a:extLst>
          </p:cNvPr>
          <p:cNvSpPr/>
          <p:nvPr/>
        </p:nvSpPr>
        <p:spPr>
          <a:xfrm>
            <a:off x="108123" y="3602581"/>
            <a:ext cx="5571520" cy="3217988"/>
          </a:xfrm>
          <a:prstGeom prst="horizontalScroll">
            <a:avLst/>
          </a:prstGeom>
          <a:ln>
            <a:solidFill>
              <a:schemeClr val="accent1">
                <a:lumMod val="60000"/>
                <a:lumOff val="40000"/>
              </a:schemeClr>
            </a:solidFill>
          </a:ln>
          <a:effectLst>
            <a:glow rad="228600">
              <a:schemeClr val="accent1">
                <a:satMod val="175000"/>
                <a:alpha val="40000"/>
              </a:schemeClr>
            </a:glow>
            <a:outerShdw blurRad="57150" dist="19050" dir="5400000" algn="ctr" rotWithShape="0">
              <a:srgbClr val="000000">
                <a:alpha val="63000"/>
              </a:srgbClr>
            </a:outerShdw>
          </a:effectLst>
        </p:spPr>
        <p:style>
          <a:lnRef idx="0">
            <a:schemeClr val="dk1"/>
          </a:lnRef>
          <a:fillRef idx="3">
            <a:schemeClr val="dk1"/>
          </a:fillRef>
          <a:effectRef idx="3">
            <a:schemeClr val="dk1"/>
          </a:effectRef>
          <a:fontRef idx="minor">
            <a:schemeClr val="lt1"/>
          </a:fontRef>
        </p:style>
        <p:txBody>
          <a:bodyPr rtlCol="0" anchor="ctr"/>
          <a:lstStyle/>
          <a:p>
            <a:pPr algn="r" rtl="1"/>
            <a:r>
              <a:rPr lang="ar-DZ" sz="2800" b="1" i="1" dirty="0">
                <a:latin typeface="inherit"/>
              </a:rPr>
              <a:t>             </a:t>
            </a:r>
            <a:r>
              <a:rPr lang="ar-DZ" sz="2800" b="1" i="1" dirty="0">
                <a:solidFill>
                  <a:schemeClr val="accent4"/>
                </a:solidFill>
                <a:latin typeface="inherit"/>
              </a:rPr>
              <a:t>5</a:t>
            </a:r>
            <a:r>
              <a:rPr lang="ar-DZ" sz="2800" b="1" i="1" dirty="0">
                <a:solidFill>
                  <a:schemeClr val="accent4"/>
                </a:solidFill>
                <a:effectLst/>
                <a:latin typeface="inherit"/>
              </a:rPr>
              <a:t>_الرقابة المفاجئة </a:t>
            </a:r>
            <a:r>
              <a:rPr lang="ar-DZ" sz="2800" b="1" i="1" dirty="0">
                <a:effectLst/>
                <a:latin typeface="inherit"/>
              </a:rPr>
              <a:t>:   </a:t>
            </a:r>
            <a:r>
              <a:rPr lang="ar-DZ" sz="2000" b="1" i="0" dirty="0">
                <a:effectLst/>
                <a:latin typeface="inherit"/>
              </a:rPr>
              <a:t/>
            </a:r>
            <a:br>
              <a:rPr lang="ar-DZ" sz="2000" b="1" i="0" dirty="0">
                <a:effectLst/>
                <a:latin typeface="inherit"/>
              </a:rPr>
            </a:br>
            <a:r>
              <a:rPr lang="ar-DZ" sz="2000" b="1" i="0" dirty="0">
                <a:effectLst/>
                <a:latin typeface="inherit"/>
              </a:rPr>
              <a:t>تتولى جهة الرقابة إجراء رقابة مباغتة تستهدف موضوعات معينة نتيجة أخبار مسبقة عن مخالفة مالية أو بناء على طلب من جهات مسؤولة ،وقد يتولى جهازالرقابةهذه الطريقة بين فترات وأخرى لجعل الهيئات الخاضعة للرقابة في حالة شعور دائم بيقظة الجهاز الرقابي ومتابعة مهامه الرقابية</a:t>
            </a:r>
          </a:p>
        </p:txBody>
      </p:sp>
      <p:sp>
        <p:nvSpPr>
          <p:cNvPr id="11" name="Scroll: Horizontal 10">
            <a:extLst>
              <a:ext uri="{FF2B5EF4-FFF2-40B4-BE49-F238E27FC236}">
                <a16:creationId xmlns:a16="http://schemas.microsoft.com/office/drawing/2014/main" xmlns="" id="{1E794E51-7C20-46E1-9EC0-5F4D49385720}"/>
              </a:ext>
            </a:extLst>
          </p:cNvPr>
          <p:cNvSpPr/>
          <p:nvPr/>
        </p:nvSpPr>
        <p:spPr>
          <a:xfrm>
            <a:off x="3911604" y="827061"/>
            <a:ext cx="4057198" cy="2898616"/>
          </a:xfrm>
          <a:prstGeom prst="horizontalScroll">
            <a:avLst/>
          </a:prstGeom>
          <a:effectLst>
            <a:glow rad="228600">
              <a:schemeClr val="accent5">
                <a:satMod val="175000"/>
                <a:alpha val="40000"/>
              </a:schemeClr>
            </a:glow>
            <a:outerShdw blurRad="57150" dist="19050" dir="5400000" algn="ctr" rotWithShape="0">
              <a:srgbClr val="000000">
                <a:alpha val="63000"/>
              </a:srgbClr>
            </a:outerShdw>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2400" b="1" i="1" dirty="0">
                <a:solidFill>
                  <a:schemeClr val="tx1"/>
                </a:solidFill>
                <a:effectLst/>
                <a:latin typeface="inherit"/>
              </a:rPr>
              <a:t>2_الرقابة الانتقائية :</a:t>
            </a:r>
            <a:r>
              <a:rPr lang="ar-DZ" b="1" i="0" dirty="0">
                <a:effectLst/>
                <a:latin typeface="inherit"/>
              </a:rPr>
              <a:t/>
            </a:r>
            <a:br>
              <a:rPr lang="ar-DZ" b="1" i="0" dirty="0">
                <a:effectLst/>
                <a:latin typeface="inherit"/>
              </a:rPr>
            </a:br>
            <a:r>
              <a:rPr lang="ar-DZ" b="1" i="0" dirty="0">
                <a:effectLst/>
                <a:latin typeface="inherit"/>
              </a:rPr>
              <a:t> وفقا لهذا الأسلوب يتم اختيار عينة من بين المعاملات المالية المراد مراقبتها وفحص تلك العينة كنموذج قياسي للأعمال المالية للجهة الخاضعة للرقابة. ويتم استخدام أسلوب الرقابة بطرق متعددة :عينة عشوائية وعينة إحصائية وعينة عنقودية .</a:t>
            </a:r>
            <a:endParaRPr lang="fr-FR" b="1" dirty="0"/>
          </a:p>
        </p:txBody>
      </p:sp>
      <p:sp>
        <p:nvSpPr>
          <p:cNvPr id="12" name="Scroll: Horizontal 11">
            <a:extLst>
              <a:ext uri="{FF2B5EF4-FFF2-40B4-BE49-F238E27FC236}">
                <a16:creationId xmlns:a16="http://schemas.microsoft.com/office/drawing/2014/main" xmlns="" id="{47D601EC-2CE9-4483-AD5A-74355428E03A}"/>
              </a:ext>
            </a:extLst>
          </p:cNvPr>
          <p:cNvSpPr/>
          <p:nvPr/>
        </p:nvSpPr>
        <p:spPr>
          <a:xfrm>
            <a:off x="108123" y="864492"/>
            <a:ext cx="3639466" cy="2898616"/>
          </a:xfrm>
          <a:prstGeom prst="horizontalScroll">
            <a:avLst/>
          </a:prstGeom>
          <a:effectLst>
            <a:glow rad="228600">
              <a:schemeClr val="accent6">
                <a:satMod val="175000"/>
                <a:alpha val="40000"/>
              </a:schemeClr>
            </a:glow>
            <a:outerShdw blurRad="57150" dist="19050" dir="5400000" algn="ctr" rotWithShape="0">
              <a:srgbClr val="000000">
                <a:alpha val="63000"/>
              </a:srgbClr>
            </a:outerShdw>
          </a:effectLst>
        </p:spPr>
        <p:style>
          <a:lnRef idx="0">
            <a:schemeClr val="accent4"/>
          </a:lnRef>
          <a:fillRef idx="3">
            <a:schemeClr val="accent4"/>
          </a:fillRef>
          <a:effectRef idx="3">
            <a:schemeClr val="accent4"/>
          </a:effectRef>
          <a:fontRef idx="minor">
            <a:schemeClr val="lt1"/>
          </a:fontRef>
        </p:style>
        <p:txBody>
          <a:bodyPr rtlCol="0" anchor="ctr"/>
          <a:lstStyle/>
          <a:p>
            <a:pPr algn="ctr"/>
            <a:r>
              <a:rPr lang="ar-DZ" sz="2400" b="1" i="1" dirty="0">
                <a:solidFill>
                  <a:schemeClr val="tx1"/>
                </a:solidFill>
                <a:effectLst/>
                <a:latin typeface="inherit"/>
              </a:rPr>
              <a:t>3_الرقابة المستمرة :</a:t>
            </a:r>
            <a:r>
              <a:rPr lang="ar-DZ" sz="2000" b="1" i="0" dirty="0">
                <a:effectLst/>
                <a:latin typeface="inherit"/>
              </a:rPr>
              <a:t/>
            </a:r>
            <a:br>
              <a:rPr lang="ar-DZ" sz="2000" b="1" i="0" dirty="0">
                <a:effectLst/>
                <a:latin typeface="inherit"/>
              </a:rPr>
            </a:br>
            <a:r>
              <a:rPr lang="ar-DZ" sz="2000" b="1" i="0" dirty="0">
                <a:effectLst/>
                <a:latin typeface="inherit"/>
              </a:rPr>
              <a:t> يتضح أسلوب الرقابة المستمرة في الرقابة الداخلية التي يمارسها محاسب الإدارة ،حيث يتم الفحص والمراقبة بشكل دائم ومستمر للمستندات والقيود الحسابية للجهة الخاضعة للرقابة طوال العام</a:t>
            </a:r>
            <a:endParaRPr lang="fr-FR" sz="2000" dirty="0"/>
          </a:p>
        </p:txBody>
      </p:sp>
    </p:spTree>
    <p:extLst>
      <p:ext uri="{BB962C8B-B14F-4D97-AF65-F5344CB8AC3E}">
        <p14:creationId xmlns:p14="http://schemas.microsoft.com/office/powerpoint/2010/main" xmlns="" val="1247159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72800D-1057-4641-A3E4-29B6C88D22E6}"/>
              </a:ext>
            </a:extLst>
          </p:cNvPr>
          <p:cNvSpPr txBox="1"/>
          <p:nvPr/>
        </p:nvSpPr>
        <p:spPr>
          <a:xfrm>
            <a:off x="3631474" y="344379"/>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المطلب الرابع:أهداف الرقابة المالية</a:t>
            </a:r>
            <a:endParaRPr lang="fr-FR" sz="2800" b="1" dirty="0"/>
          </a:p>
        </p:txBody>
      </p:sp>
      <p:sp>
        <p:nvSpPr>
          <p:cNvPr id="5" name="TextBox 4">
            <a:extLst>
              <a:ext uri="{FF2B5EF4-FFF2-40B4-BE49-F238E27FC236}">
                <a16:creationId xmlns:a16="http://schemas.microsoft.com/office/drawing/2014/main" xmlns="" id="{CEB8E4AE-766E-49B5-891B-7DCA4CC29AE9}"/>
              </a:ext>
            </a:extLst>
          </p:cNvPr>
          <p:cNvSpPr txBox="1"/>
          <p:nvPr/>
        </p:nvSpPr>
        <p:spPr>
          <a:xfrm>
            <a:off x="-239697" y="1092260"/>
            <a:ext cx="11721222" cy="1569660"/>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400" b="1" i="0" dirty="0">
                <a:solidFill>
                  <a:schemeClr val="bg1"/>
                </a:solidFill>
                <a:effectLst/>
                <a:latin typeface="Segoe UI Historic" panose="020B0502040204020203" pitchFamily="34" charset="0"/>
              </a:rPr>
              <a:t> تتمثل أهم المبادىء التي تقوم عليها الرقابة المالية في انتظام ذلك النشاط و أدائه طبقا للخطط الموضوعة و في إطار السياسة المقررة لتحقيق الأهداف المحددة دون المساس بالحقوق الفردية للأفراد و الاعتداء على الحريات العامة . كما أن أهداف الرقابة تطورت وفق تطور الدول ، حيث أن هناك أهداف تقليدية و أخرى حديثة ومتطورة ، نتعرض إليها في الفرعين التاليين :</a:t>
            </a:r>
            <a:endParaRPr lang="fr-FR" sz="2400" b="1" dirty="0">
              <a:solidFill>
                <a:schemeClr val="bg1"/>
              </a:solidFill>
            </a:endParaRPr>
          </a:p>
        </p:txBody>
      </p:sp>
      <p:sp>
        <p:nvSpPr>
          <p:cNvPr id="7" name="TextBox 6">
            <a:extLst>
              <a:ext uri="{FF2B5EF4-FFF2-40B4-BE49-F238E27FC236}">
                <a16:creationId xmlns:a16="http://schemas.microsoft.com/office/drawing/2014/main" xmlns="" id="{08E16E97-90E7-4C13-81E0-4B39295E0080}"/>
              </a:ext>
            </a:extLst>
          </p:cNvPr>
          <p:cNvSpPr txBox="1"/>
          <p:nvPr/>
        </p:nvSpPr>
        <p:spPr>
          <a:xfrm>
            <a:off x="4862286" y="4024500"/>
            <a:ext cx="6096000" cy="369332"/>
          </a:xfrm>
          <a:prstGeom prst="rect">
            <a:avLst/>
          </a:prstGeom>
          <a:noFill/>
        </p:spPr>
        <p:txBody>
          <a:bodyPr wrap="square">
            <a:spAutoFit/>
          </a:bodyPr>
          <a:lstStyle/>
          <a:p>
            <a:pPr algn="r" rtl="1"/>
            <a:endParaRPr lang="fr-FR" dirty="0"/>
          </a:p>
        </p:txBody>
      </p:sp>
      <p:sp>
        <p:nvSpPr>
          <p:cNvPr id="17" name="TextBox 16">
            <a:extLst>
              <a:ext uri="{FF2B5EF4-FFF2-40B4-BE49-F238E27FC236}">
                <a16:creationId xmlns:a16="http://schemas.microsoft.com/office/drawing/2014/main" xmlns="" id="{49797BEA-041E-41F4-880D-CDEBAB287C30}"/>
              </a:ext>
            </a:extLst>
          </p:cNvPr>
          <p:cNvSpPr txBox="1"/>
          <p:nvPr/>
        </p:nvSpPr>
        <p:spPr>
          <a:xfrm>
            <a:off x="-239697" y="2951946"/>
            <a:ext cx="11721222" cy="400110"/>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000" b="1" i="0" dirty="0">
                <a:solidFill>
                  <a:srgbClr val="050505"/>
                </a:solidFill>
                <a:effectLst/>
                <a:latin typeface="Segoe UI Historic" panose="020B0502040204020203" pitchFamily="34" charset="0"/>
              </a:rPr>
              <a:t>1- الأهداف التقليدية : تدور هذه الأهداف حول الانتظام ، و هي من أقدم الهداف التي سطرت لها الرقابة و يمكن ذكر أهمها : </a:t>
            </a:r>
          </a:p>
        </p:txBody>
      </p:sp>
      <p:graphicFrame>
        <p:nvGraphicFramePr>
          <p:cNvPr id="21" name="Content Placeholder 5">
            <a:extLst>
              <a:ext uri="{FF2B5EF4-FFF2-40B4-BE49-F238E27FC236}">
                <a16:creationId xmlns:a16="http://schemas.microsoft.com/office/drawing/2014/main" xmlns="" id="{6AFD9638-97FA-4299-BCAD-0808D6B93234}"/>
              </a:ext>
            </a:extLst>
          </p:cNvPr>
          <p:cNvGraphicFramePr>
            <a:graphicFrameLocks/>
          </p:cNvGraphicFramePr>
          <p:nvPr>
            <p:extLst>
              <p:ext uri="{D42A27DB-BD31-4B8C-83A1-F6EECF244321}">
                <p14:modId xmlns:p14="http://schemas.microsoft.com/office/powerpoint/2010/main" xmlns="" val="2192362543"/>
              </p:ext>
            </p:extLst>
          </p:nvPr>
        </p:nvGraphicFramePr>
        <p:xfrm>
          <a:off x="2960915" y="3878370"/>
          <a:ext cx="8178074" cy="2850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653151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xmlns="" id="{8A994E59-94B7-48DD-A4E4-9913785E4B0D}"/>
              </a:ext>
            </a:extLst>
          </p:cNvPr>
          <p:cNvGraphicFramePr>
            <a:graphicFrameLocks/>
          </p:cNvGraphicFramePr>
          <p:nvPr>
            <p:extLst>
              <p:ext uri="{D42A27DB-BD31-4B8C-83A1-F6EECF244321}">
                <p14:modId xmlns:p14="http://schemas.microsoft.com/office/powerpoint/2010/main" xmlns="" val="1757535633"/>
              </p:ext>
            </p:extLst>
          </p:nvPr>
        </p:nvGraphicFramePr>
        <p:xfrm>
          <a:off x="2057401" y="2003582"/>
          <a:ext cx="9356270" cy="38502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xmlns="" id="{7EE178B1-7951-4B1E-BA95-0AAC86874013}"/>
              </a:ext>
            </a:extLst>
          </p:cNvPr>
          <p:cNvSpPr txBox="1"/>
          <p:nvPr/>
        </p:nvSpPr>
        <p:spPr>
          <a:xfrm>
            <a:off x="9148081" y="1004147"/>
            <a:ext cx="2133811" cy="400110"/>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000" b="1" i="0" dirty="0">
                <a:solidFill>
                  <a:srgbClr val="050505"/>
                </a:solidFill>
                <a:effectLst/>
                <a:latin typeface="Segoe UI Historic" panose="020B0502040204020203" pitchFamily="34" charset="0"/>
              </a:rPr>
              <a:t>2-الأهداف الحديثة :</a:t>
            </a:r>
          </a:p>
        </p:txBody>
      </p:sp>
    </p:spTree>
    <p:extLst>
      <p:ext uri="{BB962C8B-B14F-4D97-AF65-F5344CB8AC3E}">
        <p14:creationId xmlns:p14="http://schemas.microsoft.com/office/powerpoint/2010/main" xmlns="" val="356679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1F6FF2D1-4A54-434B-A9D4-03AAC58B8415}"/>
              </a:ext>
            </a:extLst>
          </p:cNvPr>
          <p:cNvSpPr>
            <a:spLocks noGrp="1"/>
          </p:cNvSpPr>
          <p:nvPr>
            <p:ph type="subTitle" idx="1"/>
          </p:nvPr>
        </p:nvSpPr>
        <p:spPr>
          <a:xfrm>
            <a:off x="1371600" y="2235200"/>
            <a:ext cx="9144000" cy="2387599"/>
          </a:xfrm>
          <a:gradFill flip="none" rotWithShape="1">
            <a:gsLst>
              <a:gs pos="0">
                <a:schemeClr val="accent5">
                  <a:lumMod val="67000"/>
                </a:schemeClr>
              </a:gs>
              <a:gs pos="53000">
                <a:schemeClr val="accent5">
                  <a:lumMod val="97000"/>
                  <a:lumOff val="3000"/>
                </a:schemeClr>
              </a:gs>
              <a:gs pos="100000">
                <a:schemeClr val="accent5">
                  <a:lumMod val="60000"/>
                  <a:lumOff val="40000"/>
                </a:schemeClr>
              </a:gs>
            </a:gsLst>
            <a:lin ang="16200000" scaled="1"/>
            <a:tileRect/>
          </a:gradFill>
          <a:ln>
            <a:noFill/>
          </a:ln>
          <a:effectLst>
            <a:glow rad="63500">
              <a:schemeClr val="accent1">
                <a:satMod val="175000"/>
                <a:alpha val="40000"/>
              </a:schemeClr>
            </a:glow>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0">
            <a:scrgbClr r="0" g="0" b="0"/>
          </a:lnRef>
          <a:fillRef idx="0">
            <a:scrgbClr r="0" g="0" b="0"/>
          </a:fillRef>
          <a:effectRef idx="0">
            <a:scrgbClr r="0" g="0" b="0"/>
          </a:effectRef>
          <a:fontRef idx="minor">
            <a:schemeClr val="lt1"/>
          </a:fontRef>
        </p:style>
        <p:txBody>
          <a:bodyPr>
            <a:noAutofit/>
          </a:bodyPr>
          <a:lstStyle/>
          <a:p>
            <a:r>
              <a:rPr lang="ar-DZ" sz="7200" dirty="0"/>
              <a:t>المبحث الأول: أساسيات حول المراقب المالي</a:t>
            </a:r>
            <a:endParaRPr lang="fr-FR" sz="7200" dirty="0"/>
          </a:p>
        </p:txBody>
      </p:sp>
    </p:spTree>
    <p:extLst>
      <p:ext uri="{BB962C8B-B14F-4D97-AF65-F5344CB8AC3E}">
        <p14:creationId xmlns:p14="http://schemas.microsoft.com/office/powerpoint/2010/main" xmlns="" val="1036023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FA52EF-3812-4865-B22D-BC4F2AE049B4}"/>
              </a:ext>
            </a:extLst>
          </p:cNvPr>
          <p:cNvSpPr>
            <a:spLocks noGrp="1"/>
          </p:cNvSpPr>
          <p:nvPr>
            <p:ph type="title"/>
          </p:nvPr>
        </p:nvSpPr>
        <p:spPr>
          <a:xfrm>
            <a:off x="554182" y="168202"/>
            <a:ext cx="10515600" cy="701675"/>
          </a:xfr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rmAutofit/>
          </a:bodyPr>
          <a:lstStyle/>
          <a:p>
            <a:pPr algn="r" rtl="1"/>
            <a:r>
              <a:rPr lang="ar-DZ" dirty="0"/>
              <a:t>المطلب </a:t>
            </a:r>
            <a:r>
              <a:rPr lang="ar-DZ"/>
              <a:t>الأول:</a:t>
            </a:r>
            <a:r>
              <a:rPr lang="ar-SA"/>
              <a:t>مفهوم</a:t>
            </a:r>
            <a:r>
              <a:rPr lang="ar-DZ"/>
              <a:t> المراقب المالي</a:t>
            </a:r>
            <a:endParaRPr lang="fr-FR" dirty="0"/>
          </a:p>
        </p:txBody>
      </p:sp>
      <p:graphicFrame>
        <p:nvGraphicFramePr>
          <p:cNvPr id="9" name="Diagram 8">
            <a:extLst>
              <a:ext uri="{FF2B5EF4-FFF2-40B4-BE49-F238E27FC236}">
                <a16:creationId xmlns:a16="http://schemas.microsoft.com/office/drawing/2014/main" xmlns="" id="{D1DF11E3-7E2B-4D4A-9A2E-D70D912A2E66}"/>
              </a:ext>
            </a:extLst>
          </p:cNvPr>
          <p:cNvGraphicFramePr/>
          <p:nvPr>
            <p:extLst>
              <p:ext uri="{D42A27DB-BD31-4B8C-83A1-F6EECF244321}">
                <p14:modId xmlns:p14="http://schemas.microsoft.com/office/powerpoint/2010/main" xmlns="" val="3384323051"/>
              </p:ext>
            </p:extLst>
          </p:nvPr>
        </p:nvGraphicFramePr>
        <p:xfrm>
          <a:off x="1438563" y="1271131"/>
          <a:ext cx="950883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 name="Picture 17">
            <a:extLst>
              <a:ext uri="{FF2B5EF4-FFF2-40B4-BE49-F238E27FC236}">
                <a16:creationId xmlns:a16="http://schemas.microsoft.com/office/drawing/2014/main" xmlns="" id="{32157C7F-8E55-4BA8-AE81-30EAA119CFB5}"/>
              </a:ext>
            </a:extLst>
          </p:cNvPr>
          <p:cNvPicPr>
            <a:picLocks noChangeAspect="1"/>
          </p:cNvPicPr>
          <p:nvPr/>
        </p:nvPicPr>
        <p:blipFill>
          <a:blip r:embed="rId6" cstate="print"/>
          <a:stretch>
            <a:fillRect/>
          </a:stretch>
        </p:blipFill>
        <p:spPr>
          <a:xfrm>
            <a:off x="3340971" y="277647"/>
            <a:ext cx="1004525" cy="482784"/>
          </a:xfrm>
          <a:prstGeom prst="rect">
            <a:avLst/>
          </a:prstGeom>
        </p:spPr>
      </p:pic>
    </p:spTree>
    <p:extLst>
      <p:ext uri="{BB962C8B-B14F-4D97-AF65-F5344CB8AC3E}">
        <p14:creationId xmlns:p14="http://schemas.microsoft.com/office/powerpoint/2010/main" xmlns="" val="50400599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xmlns="" id="{6E564159-25C1-4E0B-A30D-78BF6F2D0E6C}"/>
              </a:ext>
            </a:extLst>
          </p:cNvPr>
          <p:cNvSpPr>
            <a:spLocks noGrp="1"/>
          </p:cNvSpPr>
          <p:nvPr>
            <p:ph type="subTitle" idx="1"/>
          </p:nvPr>
        </p:nvSpPr>
        <p:spPr>
          <a:xfrm>
            <a:off x="2134928" y="125259"/>
            <a:ext cx="9439121" cy="751563"/>
          </a:xfrm>
          <a:scene3d>
            <a:camera prst="orthographicFront"/>
            <a:lightRig rig="threePt" dir="t"/>
          </a:scene3d>
          <a:sp3d>
            <a:bevelT prst="angle"/>
          </a:sp3d>
        </p:spPr>
        <p:style>
          <a:lnRef idx="0">
            <a:schemeClr val="accent3"/>
          </a:lnRef>
          <a:fillRef idx="3">
            <a:schemeClr val="accent3"/>
          </a:fillRef>
          <a:effectRef idx="3">
            <a:schemeClr val="accent3"/>
          </a:effectRef>
          <a:fontRef idx="minor">
            <a:schemeClr val="lt1"/>
          </a:fontRef>
        </p:style>
        <p:txBody>
          <a:bodyPr>
            <a:normAutofit fontScale="92500" lnSpcReduction="10000"/>
          </a:bodyPr>
          <a:lstStyle/>
          <a:p>
            <a:pPr rtl="1">
              <a:lnSpc>
                <a:spcPct val="120000"/>
              </a:lnSpc>
            </a:pPr>
            <a:r>
              <a:rPr lang="ar-DZ" sz="4400" b="1">
                <a:solidFill>
                  <a:schemeClr val="bg1"/>
                </a:solidFill>
              </a:rPr>
              <a:t>المطلب الثاني</a:t>
            </a:r>
            <a:r>
              <a:rPr lang="ar-SA" sz="4400" b="1">
                <a:solidFill>
                  <a:schemeClr val="bg1"/>
                </a:solidFill>
              </a:rPr>
              <a:t>:</a:t>
            </a:r>
            <a:r>
              <a:rPr lang="ar-DZ" sz="4400" b="1">
                <a:solidFill>
                  <a:schemeClr val="bg1"/>
                </a:solidFill>
                <a:effectLst/>
                <a:latin typeface="Segoe UI Historic" panose="020B0502040204020203" pitchFamily="34" charset="0"/>
              </a:rPr>
              <a:t> </a:t>
            </a:r>
            <a:r>
              <a:rPr lang="ar-DZ" sz="4400" b="1" dirty="0">
                <a:solidFill>
                  <a:schemeClr val="bg1"/>
                </a:solidFill>
                <a:effectLst/>
                <a:latin typeface="Segoe UI Historic" panose="020B0502040204020203" pitchFamily="34" charset="0"/>
              </a:rPr>
              <a:t>شروط تعيين المراقب </a:t>
            </a:r>
            <a:r>
              <a:rPr lang="ar-DZ" sz="4400" b="1">
                <a:solidFill>
                  <a:schemeClr val="bg1"/>
                </a:solidFill>
                <a:effectLst/>
                <a:latin typeface="Segoe UI Historic" panose="020B0502040204020203" pitchFamily="34" charset="0"/>
              </a:rPr>
              <a:t>المالي ومساعديه</a:t>
            </a:r>
            <a:endParaRPr lang="fr-FR" sz="4400" b="1" dirty="0">
              <a:solidFill>
                <a:schemeClr val="bg1"/>
              </a:solidFill>
            </a:endParaRPr>
          </a:p>
        </p:txBody>
      </p:sp>
      <p:graphicFrame>
        <p:nvGraphicFramePr>
          <p:cNvPr id="14" name="Diagram 13">
            <a:extLst>
              <a:ext uri="{FF2B5EF4-FFF2-40B4-BE49-F238E27FC236}">
                <a16:creationId xmlns:a16="http://schemas.microsoft.com/office/drawing/2014/main" xmlns="" id="{253C6B81-DAD8-49B7-AAC3-8317CEFD44ED}"/>
              </a:ext>
            </a:extLst>
          </p:cNvPr>
          <p:cNvGraphicFramePr/>
          <p:nvPr>
            <p:extLst>
              <p:ext uri="{D42A27DB-BD31-4B8C-83A1-F6EECF244321}">
                <p14:modId xmlns:p14="http://schemas.microsoft.com/office/powerpoint/2010/main" xmlns="" val="835035951"/>
              </p:ext>
            </p:extLst>
          </p:nvPr>
        </p:nvGraphicFramePr>
        <p:xfrm>
          <a:off x="6959071" y="2096265"/>
          <a:ext cx="4971672" cy="3697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Title 1">
            <a:extLst>
              <a:ext uri="{FF2B5EF4-FFF2-40B4-BE49-F238E27FC236}">
                <a16:creationId xmlns:a16="http://schemas.microsoft.com/office/drawing/2014/main" xmlns="" id="{47115BF3-F14C-41E4-8D28-2F3E11C55050}"/>
              </a:ext>
            </a:extLst>
          </p:cNvPr>
          <p:cNvSpPr txBox="1">
            <a:spLocks/>
          </p:cNvSpPr>
          <p:nvPr/>
        </p:nvSpPr>
        <p:spPr>
          <a:xfrm>
            <a:off x="1754807" y="6125496"/>
            <a:ext cx="9716757" cy="450650"/>
          </a:xfrm>
          <a:prstGeom prst="rect">
            <a:avLst/>
          </a:prstGeo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r>
              <a:rPr lang="ar-DZ" sz="1600" b="0" i="0" dirty="0">
                <a:solidFill>
                  <a:schemeClr val="bg1"/>
                </a:solidFill>
                <a:effectLst/>
                <a:latin typeface="Segoe UI Historic" panose="020B0502040204020203" pitchFamily="34" charset="0"/>
              </a:rPr>
              <a:t>*زيادة على الشروط المذكورة، يخصص التعيين في منصب مراقب مالي للموظفين الحائزين على الأقل شهادة ليسانس في التعليم العالي أو شهادة معادلة لها.</a:t>
            </a:r>
            <a:endParaRPr lang="ar-DZ" sz="2000" dirty="0">
              <a:solidFill>
                <a:schemeClr val="bg1"/>
              </a:solidFill>
            </a:endParaRPr>
          </a:p>
        </p:txBody>
      </p:sp>
      <p:graphicFrame>
        <p:nvGraphicFramePr>
          <p:cNvPr id="16" name="Diagram 15">
            <a:extLst>
              <a:ext uri="{FF2B5EF4-FFF2-40B4-BE49-F238E27FC236}">
                <a16:creationId xmlns:a16="http://schemas.microsoft.com/office/drawing/2014/main" xmlns="" id="{01094A0E-F6E1-4D11-8BAD-204BD7DC1066}"/>
              </a:ext>
            </a:extLst>
          </p:cNvPr>
          <p:cNvGraphicFramePr/>
          <p:nvPr>
            <p:extLst>
              <p:ext uri="{D42A27DB-BD31-4B8C-83A1-F6EECF244321}">
                <p14:modId xmlns:p14="http://schemas.microsoft.com/office/powerpoint/2010/main" xmlns="" val="2859169475"/>
              </p:ext>
            </p:extLst>
          </p:nvPr>
        </p:nvGraphicFramePr>
        <p:xfrm>
          <a:off x="1001810" y="2176554"/>
          <a:ext cx="4596131" cy="362858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7" name="Arrow: Down 16">
            <a:extLst>
              <a:ext uri="{FF2B5EF4-FFF2-40B4-BE49-F238E27FC236}">
                <a16:creationId xmlns:a16="http://schemas.microsoft.com/office/drawing/2014/main" xmlns="" id="{6A131035-44A3-4DF8-AC20-3168377B16BD}"/>
              </a:ext>
            </a:extLst>
          </p:cNvPr>
          <p:cNvSpPr/>
          <p:nvPr/>
        </p:nvSpPr>
        <p:spPr>
          <a:xfrm>
            <a:off x="9238227" y="1556717"/>
            <a:ext cx="413359" cy="5395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TextBox 17">
            <a:extLst>
              <a:ext uri="{FF2B5EF4-FFF2-40B4-BE49-F238E27FC236}">
                <a16:creationId xmlns:a16="http://schemas.microsoft.com/office/drawing/2014/main" xmlns="" id="{6D76F0E8-84CA-486D-999E-232802AAA0CE}"/>
              </a:ext>
            </a:extLst>
          </p:cNvPr>
          <p:cNvSpPr txBox="1"/>
          <p:nvPr/>
        </p:nvSpPr>
        <p:spPr>
          <a:xfrm>
            <a:off x="1132114" y="1052862"/>
            <a:ext cx="3831772" cy="369332"/>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r" rtl="1"/>
            <a:r>
              <a:rPr lang="ar-DZ" b="1" i="0" dirty="0">
                <a:solidFill>
                  <a:schemeClr val="bg1"/>
                </a:solidFill>
                <a:effectLst/>
                <a:highlight>
                  <a:srgbClr val="000000"/>
                </a:highlight>
                <a:latin typeface="Segoe UI Historic" panose="020B0502040204020203" pitchFamily="34" charset="0"/>
              </a:rPr>
              <a:t>شروط تعيين المراقبين الماليين المساعدين؟</a:t>
            </a:r>
          </a:p>
        </p:txBody>
      </p:sp>
      <p:sp>
        <p:nvSpPr>
          <p:cNvPr id="24" name="TextBox 23">
            <a:extLst>
              <a:ext uri="{FF2B5EF4-FFF2-40B4-BE49-F238E27FC236}">
                <a16:creationId xmlns:a16="http://schemas.microsoft.com/office/drawing/2014/main" xmlns="" id="{C5F74D3C-7435-4687-AD44-BB2F2047FFA9}"/>
              </a:ext>
            </a:extLst>
          </p:cNvPr>
          <p:cNvSpPr txBox="1"/>
          <p:nvPr/>
        </p:nvSpPr>
        <p:spPr>
          <a:xfrm>
            <a:off x="6767402" y="1052862"/>
            <a:ext cx="4512492" cy="369332"/>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r" rtl="1"/>
            <a:r>
              <a:rPr lang="ar-DZ" sz="1800" b="1" dirty="0">
                <a:solidFill>
                  <a:schemeClr val="bg1"/>
                </a:solidFill>
              </a:rPr>
              <a:t>*يتم تعينهم بقرار من الوزير المكلف بالمالية وذلك من بين:</a:t>
            </a:r>
          </a:p>
        </p:txBody>
      </p:sp>
      <p:sp>
        <p:nvSpPr>
          <p:cNvPr id="25" name="Arrow: Down 24">
            <a:extLst>
              <a:ext uri="{FF2B5EF4-FFF2-40B4-BE49-F238E27FC236}">
                <a16:creationId xmlns:a16="http://schemas.microsoft.com/office/drawing/2014/main" xmlns="" id="{ACB1BAE6-889E-47EF-AAF4-EA23FA344961}"/>
              </a:ext>
            </a:extLst>
          </p:cNvPr>
          <p:cNvSpPr/>
          <p:nvPr/>
        </p:nvSpPr>
        <p:spPr>
          <a:xfrm>
            <a:off x="3093195" y="1567817"/>
            <a:ext cx="413359" cy="5395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xmlns="" val="3538338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54053A9F-4510-421C-9EE2-97BB2C397952}"/>
              </a:ext>
            </a:extLst>
          </p:cNvPr>
          <p:cNvSpPr>
            <a:spLocks noGrp="1"/>
          </p:cNvSpPr>
          <p:nvPr>
            <p:ph type="title"/>
          </p:nvPr>
        </p:nvSpPr>
        <p:spPr>
          <a:xfrm>
            <a:off x="838200" y="156120"/>
            <a:ext cx="10515600" cy="839207"/>
          </a:xfrm>
          <a:solidFill>
            <a:schemeClr val="tx2">
              <a:lumMod val="75000"/>
            </a:schemeClr>
          </a:solidFill>
          <a:ln>
            <a:noFill/>
          </a:ln>
          <a:effectLst>
            <a:glow rad="139700">
              <a:schemeClr val="accent5">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a:normAutofit/>
          </a:bodyPr>
          <a:lstStyle/>
          <a:p>
            <a:pPr algn="ctr" rtl="1">
              <a:lnSpc>
                <a:spcPct val="120000"/>
              </a:lnSpc>
            </a:pPr>
            <a:r>
              <a:rPr lang="ar-DZ" sz="4400" b="1" dirty="0">
                <a:solidFill>
                  <a:schemeClr val="bg1"/>
                </a:solidFill>
              </a:rPr>
              <a:t>المطلب الثالث: </a:t>
            </a:r>
            <a:r>
              <a:rPr lang="ar-DZ" sz="4400" b="1" dirty="0">
                <a:solidFill>
                  <a:schemeClr val="bg1"/>
                </a:solidFill>
                <a:effectLst/>
                <a:latin typeface="Segoe UI Historic" panose="020B0502040204020203" pitchFamily="34" charset="0"/>
              </a:rPr>
              <a:t>مهام المراقب المالي ومساعده</a:t>
            </a:r>
            <a:endParaRPr lang="fr-FR" sz="4400" b="1" dirty="0">
              <a:solidFill>
                <a:schemeClr val="bg1"/>
              </a:solidFill>
            </a:endParaRPr>
          </a:p>
        </p:txBody>
      </p:sp>
      <p:graphicFrame>
        <p:nvGraphicFramePr>
          <p:cNvPr id="6" name="Content Placeholder 5">
            <a:extLst>
              <a:ext uri="{FF2B5EF4-FFF2-40B4-BE49-F238E27FC236}">
                <a16:creationId xmlns:a16="http://schemas.microsoft.com/office/drawing/2014/main" xmlns="" id="{C73EA989-9E48-498D-8444-67E2C97F04FD}"/>
              </a:ext>
            </a:extLst>
          </p:cNvPr>
          <p:cNvGraphicFramePr>
            <a:graphicFrameLocks noGrp="1"/>
          </p:cNvGraphicFramePr>
          <p:nvPr>
            <p:ph idx="1"/>
            <p:extLst>
              <p:ext uri="{D42A27DB-BD31-4B8C-83A1-F6EECF244321}">
                <p14:modId xmlns:p14="http://schemas.microsoft.com/office/powerpoint/2010/main" xmlns="" val="104254292"/>
              </p:ext>
            </p:extLst>
          </p:nvPr>
        </p:nvGraphicFramePr>
        <p:xfrm>
          <a:off x="838200" y="2181497"/>
          <a:ext cx="10515600" cy="4311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xmlns="" id="{7FF75CA9-31F9-4A9D-80D6-21916C30C3AA}"/>
              </a:ext>
            </a:extLst>
          </p:cNvPr>
          <p:cNvSpPr txBox="1"/>
          <p:nvPr/>
        </p:nvSpPr>
        <p:spPr>
          <a:xfrm>
            <a:off x="8809809" y="1532653"/>
            <a:ext cx="2543991" cy="461665"/>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rgbClr r="0" g="0" b="0"/>
          </a:lnRef>
          <a:fillRef idx="0">
            <a:scrgbClr r="0" g="0" b="0"/>
          </a:fillRef>
          <a:effectRef idx="0">
            <a:scrgbClr r="0" g="0" b="0"/>
          </a:effectRef>
          <a:fontRef idx="minor">
            <a:schemeClr val="lt1"/>
          </a:fontRef>
        </p:style>
        <p:txBody>
          <a:bodyPr wrap="square">
            <a:spAutoFit/>
          </a:bodyPr>
          <a:lstStyle/>
          <a:p>
            <a:pPr algn="r" rtl="1"/>
            <a:r>
              <a:rPr lang="ar-DZ" sz="2400" b="1" dirty="0">
                <a:effectLst/>
                <a:latin typeface="Segoe UI Historic" panose="020B0502040204020203" pitchFamily="34" charset="0"/>
              </a:rPr>
              <a:t>1_مهام المراقب المالي </a:t>
            </a:r>
            <a:endParaRPr lang="fr-FR" sz="2400" dirty="0"/>
          </a:p>
        </p:txBody>
      </p:sp>
    </p:spTree>
    <p:extLst>
      <p:ext uri="{BB962C8B-B14F-4D97-AF65-F5344CB8AC3E}">
        <p14:creationId xmlns:p14="http://schemas.microsoft.com/office/powerpoint/2010/main" xmlns="" val="2513700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xmlns="" id="{CE802512-27C2-41E6-973D-AD7B5F4CA9B6}"/>
              </a:ext>
            </a:extLst>
          </p:cNvPr>
          <p:cNvGraphicFramePr>
            <a:graphicFrameLocks noGrp="1"/>
          </p:cNvGraphicFramePr>
          <p:nvPr>
            <p:ph idx="4294967295"/>
            <p:extLst>
              <p:ext uri="{D42A27DB-BD31-4B8C-83A1-F6EECF244321}">
                <p14:modId xmlns:p14="http://schemas.microsoft.com/office/powerpoint/2010/main" xmlns="" val="4002909997"/>
              </p:ext>
            </p:extLst>
          </p:nvPr>
        </p:nvGraphicFramePr>
        <p:xfrm>
          <a:off x="914400" y="2182761"/>
          <a:ext cx="10146890" cy="46752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xmlns="" id="{E68BCA81-C787-4C11-A655-D7484DFA0F1C}"/>
              </a:ext>
            </a:extLst>
          </p:cNvPr>
          <p:cNvSpPr txBox="1"/>
          <p:nvPr/>
        </p:nvSpPr>
        <p:spPr>
          <a:xfrm>
            <a:off x="398206" y="828412"/>
            <a:ext cx="11153749" cy="1200329"/>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400" b="1" dirty="0">
                <a:solidFill>
                  <a:schemeClr val="bg1"/>
                </a:solidFill>
              </a:rPr>
              <a:t>*يحدد المراقب المالي مهام المراقب المالي المساعد الموضوع تحت سلطته، باستثناء بعض المهام وفقا لكيفيات تحدد بموجب قرار، وذلك فيما يخص الحرص على تطبيق التشريع والتنظيم المتعلقين بالنفقات العمومية. ويكلف المراقب المالي المساعد، بما يلي:</a:t>
            </a:r>
            <a:endParaRPr lang="fr-FR" sz="2400" b="1" dirty="0">
              <a:solidFill>
                <a:schemeClr val="bg1"/>
              </a:solidFill>
            </a:endParaRPr>
          </a:p>
        </p:txBody>
      </p:sp>
      <p:sp>
        <p:nvSpPr>
          <p:cNvPr id="7" name="TextBox 6">
            <a:extLst>
              <a:ext uri="{FF2B5EF4-FFF2-40B4-BE49-F238E27FC236}">
                <a16:creationId xmlns:a16="http://schemas.microsoft.com/office/drawing/2014/main" xmlns="" id="{27A06722-DAE0-48F4-8A0D-CAE0BD1FDA9D}"/>
              </a:ext>
            </a:extLst>
          </p:cNvPr>
          <p:cNvSpPr txBox="1"/>
          <p:nvPr/>
        </p:nvSpPr>
        <p:spPr>
          <a:xfrm>
            <a:off x="8577663" y="58905"/>
            <a:ext cx="3307080" cy="461665"/>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rgbClr r="0" g="0" b="0"/>
          </a:lnRef>
          <a:fillRef idx="0">
            <a:scrgbClr r="0" g="0" b="0"/>
          </a:fillRef>
          <a:effectRef idx="0">
            <a:scrgbClr r="0" g="0" b="0"/>
          </a:effectRef>
          <a:fontRef idx="minor">
            <a:schemeClr val="lt1"/>
          </a:fontRef>
        </p:style>
        <p:txBody>
          <a:bodyPr wrap="square">
            <a:spAutoFit/>
          </a:bodyPr>
          <a:lstStyle/>
          <a:p>
            <a:pPr algn="r" rtl="1"/>
            <a:r>
              <a:rPr lang="ar-DZ" sz="2400" b="1" dirty="0">
                <a:latin typeface="Segoe UI Historic" panose="020B0502040204020203" pitchFamily="34" charset="0"/>
              </a:rPr>
              <a:t>2</a:t>
            </a:r>
            <a:r>
              <a:rPr lang="ar-DZ" sz="2400" b="1" dirty="0">
                <a:effectLst/>
                <a:latin typeface="Segoe UI Historic" panose="020B0502040204020203" pitchFamily="34" charset="0"/>
              </a:rPr>
              <a:t>_مهام مساعد المراقب المالي</a:t>
            </a:r>
            <a:endParaRPr lang="fr-FR" sz="2400" dirty="0"/>
          </a:p>
        </p:txBody>
      </p:sp>
    </p:spTree>
    <p:extLst>
      <p:ext uri="{BB962C8B-B14F-4D97-AF65-F5344CB8AC3E}">
        <p14:creationId xmlns:p14="http://schemas.microsoft.com/office/powerpoint/2010/main" xmlns="" val="3075068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CA2DDF01-9528-4B30-A568-D121D69105FA}"/>
              </a:ext>
            </a:extLst>
          </p:cNvPr>
          <p:cNvSpPr txBox="1">
            <a:spLocks/>
          </p:cNvSpPr>
          <p:nvPr/>
        </p:nvSpPr>
        <p:spPr>
          <a:xfrm>
            <a:off x="838200" y="156120"/>
            <a:ext cx="10515600" cy="83920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a:glow rad="228600">
              <a:schemeClr val="accent6">
                <a:satMod val="175000"/>
                <a:alpha val="40000"/>
              </a:schemeClr>
            </a:glow>
          </a:effectLst>
          <a:scene3d>
            <a:camera prst="orthographicFront">
              <a:rot lat="0" lon="0" rev="0"/>
            </a:camera>
            <a:lightRig rig="glow" dir="t">
              <a:rot lat="0" lon="0" rev="14100000"/>
            </a:lightRig>
          </a:scene3d>
          <a:sp3d prstMaterial="softEdge">
            <a:bevelT w="127000" prst="artDeco"/>
          </a:sp3d>
        </p:spPr>
        <p:style>
          <a:lnRef idx="0">
            <a:scrgbClr r="0" g="0" b="0"/>
          </a:lnRef>
          <a:fillRef idx="0">
            <a:scrgbClr r="0" g="0" b="0"/>
          </a:fillRef>
          <a:effectRef idx="0">
            <a:scrgbClr r="0" g="0" b="0"/>
          </a:effectRef>
          <a:fontRef idx="minor">
            <a:schemeClr val="lt1"/>
          </a:fontRef>
        </p:style>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lnSpc>
                <a:spcPct val="120000"/>
              </a:lnSpc>
            </a:pPr>
            <a:r>
              <a:rPr lang="ar-DZ" sz="4400" b="1" dirty="0">
                <a:solidFill>
                  <a:schemeClr val="bg1"/>
                </a:solidFill>
              </a:rPr>
              <a:t>المطلب الرابع: ما هي مسوؤلية المراقب المالي ومجال تطبيقه؟ </a:t>
            </a:r>
            <a:endParaRPr lang="fr-FR" sz="4400" b="1" dirty="0">
              <a:solidFill>
                <a:schemeClr val="bg1"/>
              </a:solidFill>
            </a:endParaRPr>
          </a:p>
        </p:txBody>
      </p:sp>
      <p:sp>
        <p:nvSpPr>
          <p:cNvPr id="10" name="Rectangle: Rounded Corners 9">
            <a:extLst>
              <a:ext uri="{FF2B5EF4-FFF2-40B4-BE49-F238E27FC236}">
                <a16:creationId xmlns:a16="http://schemas.microsoft.com/office/drawing/2014/main" xmlns="" id="{3C366FD0-D2E0-4EAA-9BCD-A69A5F82E08B}"/>
              </a:ext>
            </a:extLst>
          </p:cNvPr>
          <p:cNvSpPr/>
          <p:nvPr/>
        </p:nvSpPr>
        <p:spPr>
          <a:xfrm>
            <a:off x="3801292" y="1184975"/>
            <a:ext cx="4462054" cy="653143"/>
          </a:xfrm>
          <a:prstGeom prst="roundRect">
            <a:avLst/>
          </a:prstGeom>
          <a:solidFill>
            <a:srgbClr val="7030A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sz="2800" b="1" dirty="0"/>
              <a:t>1_ما هي مسؤولية المراقب المالي؟</a:t>
            </a:r>
            <a:endParaRPr lang="fr-FR" sz="2800" b="1" dirty="0"/>
          </a:p>
        </p:txBody>
      </p:sp>
      <p:sp>
        <p:nvSpPr>
          <p:cNvPr id="11" name="Oval 10">
            <a:extLst>
              <a:ext uri="{FF2B5EF4-FFF2-40B4-BE49-F238E27FC236}">
                <a16:creationId xmlns:a16="http://schemas.microsoft.com/office/drawing/2014/main" xmlns="" id="{0871C713-669C-41E9-B5A7-435A36EC4D72}"/>
              </a:ext>
            </a:extLst>
          </p:cNvPr>
          <p:cNvSpPr/>
          <p:nvPr/>
        </p:nvSpPr>
        <p:spPr>
          <a:xfrm>
            <a:off x="9597937" y="2535945"/>
            <a:ext cx="1739537" cy="1320146"/>
          </a:xfrm>
          <a:prstGeom prst="ellipse">
            <a:avLst/>
          </a:prstGeom>
          <a:solidFill>
            <a:srgbClr val="7030A0"/>
          </a:solidFill>
          <a:ln>
            <a:solidFill>
              <a:srgbClr val="FFC0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dirty="0"/>
              <a:t>المسؤولية الإدارية للمراقب المالي</a:t>
            </a:r>
            <a:endParaRPr lang="fr-FR" sz="1600" b="1" dirty="0"/>
          </a:p>
        </p:txBody>
      </p:sp>
      <p:sp>
        <p:nvSpPr>
          <p:cNvPr id="12" name="Oval 11">
            <a:extLst>
              <a:ext uri="{FF2B5EF4-FFF2-40B4-BE49-F238E27FC236}">
                <a16:creationId xmlns:a16="http://schemas.microsoft.com/office/drawing/2014/main" xmlns="" id="{B5865CF9-83D7-4E94-814B-48A4FA211F06}"/>
              </a:ext>
            </a:extLst>
          </p:cNvPr>
          <p:cNvSpPr/>
          <p:nvPr/>
        </p:nvSpPr>
        <p:spPr>
          <a:xfrm>
            <a:off x="854523" y="2535945"/>
            <a:ext cx="1739537" cy="1320146"/>
          </a:xfrm>
          <a:prstGeom prst="ellipse">
            <a:avLst/>
          </a:prstGeom>
          <a:solidFill>
            <a:srgbClr val="7030A0"/>
          </a:solidFill>
          <a:ln>
            <a:solidFill>
              <a:srgbClr val="FFC000"/>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a:t>المسؤولية الجزائية للمراقب المالي</a:t>
            </a:r>
            <a:endParaRPr lang="fr-FR" sz="1600" b="1" dirty="0"/>
          </a:p>
        </p:txBody>
      </p:sp>
      <p:sp>
        <p:nvSpPr>
          <p:cNvPr id="13" name="Oval 12">
            <a:extLst>
              <a:ext uri="{FF2B5EF4-FFF2-40B4-BE49-F238E27FC236}">
                <a16:creationId xmlns:a16="http://schemas.microsoft.com/office/drawing/2014/main" xmlns="" id="{AB2D2173-F389-4D70-8A6B-F0B282C949ED}"/>
              </a:ext>
            </a:extLst>
          </p:cNvPr>
          <p:cNvSpPr/>
          <p:nvPr/>
        </p:nvSpPr>
        <p:spPr>
          <a:xfrm>
            <a:off x="5226230" y="2535945"/>
            <a:ext cx="1739537" cy="1320146"/>
          </a:xfrm>
          <a:prstGeom prst="ellipse">
            <a:avLst/>
          </a:prstGeom>
          <a:solidFill>
            <a:srgbClr val="7030A0"/>
          </a:solidFill>
          <a:ln>
            <a:solidFill>
              <a:srgbClr val="FFC000"/>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a:t>المسؤولية المحاسبية للمراقب المالي</a:t>
            </a:r>
            <a:endParaRPr lang="fr-FR" sz="1600" b="1" dirty="0"/>
          </a:p>
        </p:txBody>
      </p:sp>
      <p:sp>
        <p:nvSpPr>
          <p:cNvPr id="26" name="Arrow: Right 25">
            <a:extLst>
              <a:ext uri="{FF2B5EF4-FFF2-40B4-BE49-F238E27FC236}">
                <a16:creationId xmlns:a16="http://schemas.microsoft.com/office/drawing/2014/main" xmlns="" id="{5AED7452-FA71-4B7A-9097-627C0A130867}"/>
              </a:ext>
            </a:extLst>
          </p:cNvPr>
          <p:cNvSpPr/>
          <p:nvPr/>
        </p:nvSpPr>
        <p:spPr>
          <a:xfrm>
            <a:off x="8257501" y="2973943"/>
            <a:ext cx="770709" cy="6531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Arrow: Right 26">
            <a:extLst>
              <a:ext uri="{FF2B5EF4-FFF2-40B4-BE49-F238E27FC236}">
                <a16:creationId xmlns:a16="http://schemas.microsoft.com/office/drawing/2014/main" xmlns="" id="{E3476209-7C49-4469-B62E-D4511183EEF9}"/>
              </a:ext>
            </a:extLst>
          </p:cNvPr>
          <p:cNvSpPr/>
          <p:nvPr/>
        </p:nvSpPr>
        <p:spPr>
          <a:xfrm flipH="1">
            <a:off x="3021868" y="2973942"/>
            <a:ext cx="906786" cy="6531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Arrow: Down 28">
            <a:extLst>
              <a:ext uri="{FF2B5EF4-FFF2-40B4-BE49-F238E27FC236}">
                <a16:creationId xmlns:a16="http://schemas.microsoft.com/office/drawing/2014/main" xmlns="" id="{A4977B2E-4BE7-400C-91B1-C5382C6235E9}"/>
              </a:ext>
            </a:extLst>
          </p:cNvPr>
          <p:cNvSpPr/>
          <p:nvPr/>
        </p:nvSpPr>
        <p:spPr>
          <a:xfrm>
            <a:off x="5849837" y="1987064"/>
            <a:ext cx="431074" cy="522511"/>
          </a:xfrm>
          <a:prstGeom prst="downArrow">
            <a:avLst>
              <a:gd name="adj1" fmla="val 31818"/>
              <a:gd name="adj2" fmla="val 348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Scroll: Vertical 29">
            <a:extLst>
              <a:ext uri="{FF2B5EF4-FFF2-40B4-BE49-F238E27FC236}">
                <a16:creationId xmlns:a16="http://schemas.microsoft.com/office/drawing/2014/main" xmlns="" id="{70F7184E-0A3A-4654-9995-3124E3120A1A}"/>
              </a:ext>
            </a:extLst>
          </p:cNvPr>
          <p:cNvSpPr/>
          <p:nvPr/>
        </p:nvSpPr>
        <p:spPr>
          <a:xfrm>
            <a:off x="9597937" y="3972857"/>
            <a:ext cx="1858189" cy="2847703"/>
          </a:xfrm>
          <a:prstGeom prst="verticalScroll">
            <a:avLst/>
          </a:prstGeom>
          <a:solidFill>
            <a:srgbClr val="00B0F0"/>
          </a:solidFill>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a:t/>
            </a:r>
            <a:br>
              <a:rPr lang="ar-DZ" sz="1400" b="1" dirty="0"/>
            </a:br>
            <a:r>
              <a:rPr lang="ar-DZ" sz="1400" b="1" dirty="0"/>
              <a:t>*لا تطبق عليه المسؤولية المالية والشخصية لأنه لا يعتبر عونا محاسبيا.</a:t>
            </a:r>
            <a:br>
              <a:rPr lang="ar-DZ" sz="1400" b="1" dirty="0"/>
            </a:br>
            <a:r>
              <a:rPr lang="ar-DZ" sz="1400" b="1" dirty="0"/>
              <a:t>*ويكون مسؤولا إداريا أمام وزير المالية، وهو أقرب أكثر إلى المحاسب العمومي بالنسبة لاحترام الأوامر والسلمية.</a:t>
            </a:r>
            <a:endParaRPr lang="fr-FR" sz="1400" b="1" dirty="0"/>
          </a:p>
        </p:txBody>
      </p:sp>
      <p:sp>
        <p:nvSpPr>
          <p:cNvPr id="32" name="Scroll: Vertical 31">
            <a:extLst>
              <a:ext uri="{FF2B5EF4-FFF2-40B4-BE49-F238E27FC236}">
                <a16:creationId xmlns:a16="http://schemas.microsoft.com/office/drawing/2014/main" xmlns="" id="{752DA3CB-60BA-4B38-BE5C-7280F5AF2096}"/>
              </a:ext>
            </a:extLst>
          </p:cNvPr>
          <p:cNvSpPr/>
          <p:nvPr/>
        </p:nvSpPr>
        <p:spPr>
          <a:xfrm>
            <a:off x="5226230" y="3971109"/>
            <a:ext cx="1858189" cy="2847703"/>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dirty="0"/>
              <a:t>*المراقب المالي يجب عليه ضبط حسابات الالتزام وهذا سيؤدي به إلى دفع التقارير الدورية لوزير المالية لكي يتمكن من متابعة تنفيذ الميزانية.</a:t>
            </a:r>
            <a:br>
              <a:rPr lang="ar-DZ" sz="1600" b="1" dirty="0"/>
            </a:br>
            <a:endParaRPr lang="fr-FR" sz="1600" b="1" dirty="0"/>
          </a:p>
        </p:txBody>
      </p:sp>
      <p:sp>
        <p:nvSpPr>
          <p:cNvPr id="35" name="Scroll: Vertical 34">
            <a:extLst>
              <a:ext uri="{FF2B5EF4-FFF2-40B4-BE49-F238E27FC236}">
                <a16:creationId xmlns:a16="http://schemas.microsoft.com/office/drawing/2014/main" xmlns="" id="{0E99CDDB-CE37-40DF-B607-A2C4F321C65A}"/>
              </a:ext>
            </a:extLst>
          </p:cNvPr>
          <p:cNvSpPr/>
          <p:nvPr/>
        </p:nvSpPr>
        <p:spPr>
          <a:xfrm>
            <a:off x="795196" y="4036423"/>
            <a:ext cx="1858189" cy="2717074"/>
          </a:xfrm>
          <a:prstGeom prst="verticalScroll">
            <a:avLst/>
          </a:prstGeom>
          <a:solidFill>
            <a:srgbClr val="00B0F0"/>
          </a:solidFill>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a:t>*ونذكر على الخصوص التأخير غير الشرعي في إعطاء التأشير، أو إعطاء تأشيرة خلافا للقوانين، وهو ما يعرض المراقب المالي إلى متابعة من المجلس الأعلى للمحاسبة.</a:t>
            </a:r>
            <a:endParaRPr lang="fr-FR" sz="1400" b="1" dirty="0"/>
          </a:p>
        </p:txBody>
      </p:sp>
    </p:spTree>
    <p:extLst>
      <p:ext uri="{BB962C8B-B14F-4D97-AF65-F5344CB8AC3E}">
        <p14:creationId xmlns:p14="http://schemas.microsoft.com/office/powerpoint/2010/main" xmlns="" val="2638611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xmlns="" id="{95FB51D6-8A65-4A53-9EB6-A260FED182FE}"/>
              </a:ext>
            </a:extLst>
          </p:cNvPr>
          <p:cNvGraphicFramePr>
            <a:graphicFrameLocks/>
          </p:cNvGraphicFramePr>
          <p:nvPr>
            <p:extLst>
              <p:ext uri="{D42A27DB-BD31-4B8C-83A1-F6EECF244321}">
                <p14:modId xmlns:p14="http://schemas.microsoft.com/office/powerpoint/2010/main" xmlns="" val="1148590985"/>
              </p:ext>
            </p:extLst>
          </p:nvPr>
        </p:nvGraphicFramePr>
        <p:xfrm>
          <a:off x="994955" y="1024479"/>
          <a:ext cx="10515600" cy="48090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xmlns="" id="{335A6004-C62A-4B11-8664-D1308CC3186E}"/>
              </a:ext>
            </a:extLst>
          </p:cNvPr>
          <p:cNvSpPr txBox="1"/>
          <p:nvPr/>
        </p:nvSpPr>
        <p:spPr>
          <a:xfrm>
            <a:off x="3631474" y="344379"/>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2_ما هو مجال تطبيق رقابة المراقب المالي؟</a:t>
            </a:r>
            <a:endParaRPr lang="fr-FR" sz="2800" b="1" dirty="0"/>
          </a:p>
        </p:txBody>
      </p:sp>
    </p:spTree>
    <p:extLst>
      <p:ext uri="{BB962C8B-B14F-4D97-AF65-F5344CB8AC3E}">
        <p14:creationId xmlns:p14="http://schemas.microsoft.com/office/powerpoint/2010/main" xmlns="" val="216405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1F6FF2D1-4A54-434B-A9D4-03AAC58B8415}"/>
              </a:ext>
            </a:extLst>
          </p:cNvPr>
          <p:cNvSpPr>
            <a:spLocks noGrp="1"/>
          </p:cNvSpPr>
          <p:nvPr>
            <p:ph type="subTitle" idx="1"/>
          </p:nvPr>
        </p:nvSpPr>
        <p:spPr>
          <a:xfrm>
            <a:off x="889819" y="1755648"/>
            <a:ext cx="10137845" cy="2798064"/>
          </a:xfrm>
          <a:gradFill flip="none" rotWithShape="1">
            <a:gsLst>
              <a:gs pos="0">
                <a:schemeClr val="accent5">
                  <a:lumMod val="67000"/>
                </a:schemeClr>
              </a:gs>
              <a:gs pos="53000">
                <a:schemeClr val="accent5">
                  <a:lumMod val="97000"/>
                  <a:lumOff val="3000"/>
                </a:schemeClr>
              </a:gs>
              <a:gs pos="100000">
                <a:schemeClr val="accent5">
                  <a:lumMod val="60000"/>
                  <a:lumOff val="40000"/>
                </a:schemeClr>
              </a:gs>
            </a:gsLst>
            <a:lin ang="16200000" scaled="1"/>
            <a:tileRect/>
          </a:gradFill>
          <a:ln>
            <a:noFill/>
          </a:ln>
          <a:effectLst>
            <a:glow rad="63500">
              <a:schemeClr val="accent1">
                <a:satMod val="175000"/>
                <a:alpha val="40000"/>
              </a:schemeClr>
            </a:glow>
            <a:outerShdw blurRad="44450" dist="27940" dir="5400000" algn="ctr">
              <a:srgbClr val="000000">
                <a:alpha val="32000"/>
              </a:srgbClr>
            </a:outerShdw>
            <a:softEdge rad="12700"/>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a:noAutofit/>
          </a:bodyPr>
          <a:lstStyle/>
          <a:p>
            <a:r>
              <a:rPr lang="ar-DZ" sz="7200" dirty="0"/>
              <a:t/>
            </a:r>
            <a:br>
              <a:rPr lang="ar-DZ" sz="7200" dirty="0"/>
            </a:br>
            <a:r>
              <a:rPr lang="ar-DZ" sz="7200" dirty="0"/>
              <a:t>المبحث الثاني:ماهية الرقابة المالية</a:t>
            </a:r>
          </a:p>
          <a:p>
            <a:endParaRPr lang="ar-DZ" sz="7200" dirty="0"/>
          </a:p>
        </p:txBody>
      </p:sp>
    </p:spTree>
    <p:extLst>
      <p:ext uri="{BB962C8B-B14F-4D97-AF65-F5344CB8AC3E}">
        <p14:creationId xmlns:p14="http://schemas.microsoft.com/office/powerpoint/2010/main" xmlns="" val="757868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1021</TotalTime>
  <Words>1087</Words>
  <Application>Microsoft Office PowerPoint</Application>
  <PresentationFormat>Personnalisé</PresentationFormat>
  <Paragraphs>80</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Office Theme</vt:lpstr>
      <vt:lpstr>الجمهورية الجزائرية الدمقراطية الشعبية  جامعة محمد خيضر بسكرة  سنة الثانية ماستر تخصص محاسبة وتدقيق </vt:lpstr>
      <vt:lpstr>Diapositive 2</vt:lpstr>
      <vt:lpstr>المطلب الأول:مفهوم المراقب المالي</vt:lpstr>
      <vt:lpstr>Diapositive 4</vt:lpstr>
      <vt:lpstr>المطلب الثالث: مهام المراقب المالي ومساعده</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saleh chaita</dc:creator>
  <cp:lastModifiedBy>oussama</cp:lastModifiedBy>
  <cp:revision>15</cp:revision>
  <dcterms:created xsi:type="dcterms:W3CDTF">2021-11-22T23:05:47Z</dcterms:created>
  <dcterms:modified xsi:type="dcterms:W3CDTF">2021-12-09T20:59:10Z</dcterms:modified>
</cp:coreProperties>
</file>