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256" r:id="rId2"/>
    <p:sldId id="259" r:id="rId3"/>
    <p:sldId id="257" r:id="rId4"/>
    <p:sldId id="258" r:id="rId5"/>
    <p:sldId id="297" r:id="rId6"/>
    <p:sldId id="261" r:id="rId7"/>
    <p:sldId id="260" r:id="rId8"/>
    <p:sldId id="262" r:id="rId9"/>
    <p:sldId id="263" r:id="rId10"/>
    <p:sldId id="264" r:id="rId11"/>
    <p:sldId id="296" r:id="rId12"/>
    <p:sldId id="265" r:id="rId13"/>
    <p:sldId id="266" r:id="rId14"/>
    <p:sldId id="267"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91" r:id="rId28"/>
    <p:sldId id="292" r:id="rId29"/>
    <p:sldId id="293" r:id="rId30"/>
    <p:sldId id="294" r:id="rId31"/>
    <p:sldId id="295" r:id="rId32"/>
    <p:sldId id="283" r:id="rId33"/>
    <p:sldId id="282" r:id="rId34"/>
    <p:sldId id="284" r:id="rId35"/>
    <p:sldId id="285" r:id="rId36"/>
    <p:sldId id="286" r:id="rId37"/>
    <p:sldId id="287" r:id="rId38"/>
    <p:sldId id="288" r:id="rId39"/>
    <p:sldId id="289" r:id="rId40"/>
    <p:sldId id="290" r:id="rId4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4C3FC4-B702-4E4C-8C38-AB78703B748D}"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fr-FR"/>
        </a:p>
      </dgm:t>
    </dgm:pt>
    <dgm:pt modelId="{6FD7A23F-DF4E-48AB-BB17-6488AE8DBFA9}">
      <dgm:prSet phldrT="[Texte]" custT="1"/>
      <dgm:spPr/>
      <dgm:t>
        <a:bodyPr/>
        <a:lstStyle/>
        <a:p>
          <a:r>
            <a:rPr lang="ar-DZ" sz="2800" dirty="0" smtClean="0"/>
            <a:t>التطور التاريخي</a:t>
          </a:r>
          <a:endParaRPr lang="fr-FR" sz="2800" dirty="0"/>
        </a:p>
      </dgm:t>
    </dgm:pt>
    <dgm:pt modelId="{DABFF4E1-D835-4EB8-966F-64A9C70A5632}" type="parTrans" cxnId="{8A246042-C167-4F73-866C-E4A3FD90E446}">
      <dgm:prSet/>
      <dgm:spPr/>
      <dgm:t>
        <a:bodyPr/>
        <a:lstStyle/>
        <a:p>
          <a:endParaRPr lang="fr-FR"/>
        </a:p>
      </dgm:t>
    </dgm:pt>
    <dgm:pt modelId="{F87D0CD9-7DD0-4127-A103-93873E38B300}" type="sibTrans" cxnId="{8A246042-C167-4F73-866C-E4A3FD90E446}">
      <dgm:prSet/>
      <dgm:spPr/>
      <dgm:t>
        <a:bodyPr/>
        <a:lstStyle/>
        <a:p>
          <a:endParaRPr lang="fr-FR"/>
        </a:p>
      </dgm:t>
    </dgm:pt>
    <dgm:pt modelId="{CB3F2ADE-E333-4884-90D9-A3AB0AE34669}">
      <dgm:prSet phldrT="[Texte]" custT="1"/>
      <dgm:spPr/>
      <dgm:t>
        <a:bodyPr/>
        <a:lstStyle/>
        <a:p>
          <a:r>
            <a:rPr lang="ar-DZ" sz="2800" dirty="0" smtClean="0"/>
            <a:t>الإطار القانوني والتقني والإداري </a:t>
          </a:r>
          <a:endParaRPr lang="fr-FR" sz="2800" dirty="0"/>
        </a:p>
      </dgm:t>
    </dgm:pt>
    <dgm:pt modelId="{A992BF4D-D0FE-4E33-81A1-7E73AE59AC8C}" type="parTrans" cxnId="{DBC1F387-74C3-4FFE-B075-398A8D512854}">
      <dgm:prSet/>
      <dgm:spPr/>
      <dgm:t>
        <a:bodyPr/>
        <a:lstStyle/>
        <a:p>
          <a:endParaRPr lang="fr-FR"/>
        </a:p>
      </dgm:t>
    </dgm:pt>
    <dgm:pt modelId="{1C4644F6-0C78-4067-B343-2B1FA9287396}" type="sibTrans" cxnId="{DBC1F387-74C3-4FFE-B075-398A8D512854}">
      <dgm:prSet/>
      <dgm:spPr/>
      <dgm:t>
        <a:bodyPr/>
        <a:lstStyle/>
        <a:p>
          <a:endParaRPr lang="fr-FR"/>
        </a:p>
      </dgm:t>
    </dgm:pt>
    <dgm:pt modelId="{BFCD01C6-6DF7-45C1-B527-9940034CA4BD}">
      <dgm:prSet phldrT="[Texte]" custT="1"/>
      <dgm:spPr/>
      <dgm:t>
        <a:bodyPr/>
        <a:lstStyle/>
        <a:p>
          <a:r>
            <a:rPr lang="ar-DZ" sz="2800" dirty="0" smtClean="0"/>
            <a:t>الخصائص والأهداف </a:t>
          </a:r>
          <a:endParaRPr lang="fr-FR" sz="2800" dirty="0"/>
        </a:p>
      </dgm:t>
    </dgm:pt>
    <dgm:pt modelId="{B2907C5B-0BF0-4C3C-AC3E-C2F1D51B1CA6}" type="parTrans" cxnId="{B6A23803-FAD7-4CBE-B954-BC4A8C3EE8EB}">
      <dgm:prSet/>
      <dgm:spPr/>
      <dgm:t>
        <a:bodyPr/>
        <a:lstStyle/>
        <a:p>
          <a:endParaRPr lang="fr-FR"/>
        </a:p>
      </dgm:t>
    </dgm:pt>
    <dgm:pt modelId="{7AB7ED9E-C8A7-47E1-AE04-6BD22109BDEF}" type="sibTrans" cxnId="{B6A23803-FAD7-4CBE-B954-BC4A8C3EE8EB}">
      <dgm:prSet/>
      <dgm:spPr/>
      <dgm:t>
        <a:bodyPr/>
        <a:lstStyle/>
        <a:p>
          <a:endParaRPr lang="fr-FR"/>
        </a:p>
      </dgm:t>
    </dgm:pt>
    <dgm:pt modelId="{D9B7EAFD-C730-4116-91DB-81198EC39379}">
      <dgm:prSet phldrT="[Texte]" custT="1"/>
      <dgm:spPr/>
      <dgm:t>
        <a:bodyPr/>
        <a:lstStyle/>
        <a:p>
          <a:r>
            <a:rPr lang="ar-DZ" sz="2800" dirty="0" smtClean="0"/>
            <a:t>أسس المحاسبة العمومية</a:t>
          </a:r>
          <a:endParaRPr lang="fr-FR" sz="2800" dirty="0"/>
        </a:p>
      </dgm:t>
    </dgm:pt>
    <dgm:pt modelId="{83D51149-B59D-428A-A25A-3BFFB4FEFD40}" type="parTrans" cxnId="{6D06C62A-C2C0-4F14-898E-8276CCD831C5}">
      <dgm:prSet/>
      <dgm:spPr/>
      <dgm:t>
        <a:bodyPr/>
        <a:lstStyle/>
        <a:p>
          <a:endParaRPr lang="fr-FR"/>
        </a:p>
      </dgm:t>
    </dgm:pt>
    <dgm:pt modelId="{22213846-0339-4FFB-9615-3114B01D6B11}" type="sibTrans" cxnId="{6D06C62A-C2C0-4F14-898E-8276CCD831C5}">
      <dgm:prSet/>
      <dgm:spPr/>
      <dgm:t>
        <a:bodyPr/>
        <a:lstStyle/>
        <a:p>
          <a:endParaRPr lang="fr-FR"/>
        </a:p>
      </dgm:t>
    </dgm:pt>
    <dgm:pt modelId="{CD0B0BB6-63FF-4661-AD38-BB99D667C85C}">
      <dgm:prSet phldrT="[Texte]" custT="1"/>
      <dgm:spPr/>
      <dgm:t>
        <a:bodyPr/>
        <a:lstStyle/>
        <a:p>
          <a:r>
            <a:rPr lang="ar-DZ" sz="2800" dirty="0" smtClean="0"/>
            <a:t>التعريف</a:t>
          </a:r>
          <a:endParaRPr lang="fr-FR" sz="2800" dirty="0"/>
        </a:p>
      </dgm:t>
    </dgm:pt>
    <dgm:pt modelId="{335F1D9A-2EAA-4B09-A697-76262D450F95}" type="parTrans" cxnId="{99DBF2B0-5A42-4FE4-B952-24D93D0E9E80}">
      <dgm:prSet/>
      <dgm:spPr/>
      <dgm:t>
        <a:bodyPr/>
        <a:lstStyle/>
        <a:p>
          <a:endParaRPr lang="fr-FR"/>
        </a:p>
      </dgm:t>
    </dgm:pt>
    <dgm:pt modelId="{0EDE303A-840F-4488-B03B-B910B5AC4D0A}" type="sibTrans" cxnId="{99DBF2B0-5A42-4FE4-B952-24D93D0E9E80}">
      <dgm:prSet/>
      <dgm:spPr/>
      <dgm:t>
        <a:bodyPr/>
        <a:lstStyle/>
        <a:p>
          <a:endParaRPr lang="fr-FR"/>
        </a:p>
      </dgm:t>
    </dgm:pt>
    <dgm:pt modelId="{D3D55E50-F502-4F7A-8A2C-E2A7C7FF9D95}" type="pres">
      <dgm:prSet presAssocID="{864C3FC4-B702-4E4C-8C38-AB78703B748D}" presName="cycle" presStyleCnt="0">
        <dgm:presLayoutVars>
          <dgm:dir/>
          <dgm:resizeHandles val="exact"/>
        </dgm:presLayoutVars>
      </dgm:prSet>
      <dgm:spPr/>
      <dgm:t>
        <a:bodyPr/>
        <a:lstStyle/>
        <a:p>
          <a:endParaRPr lang="fr-FR"/>
        </a:p>
      </dgm:t>
    </dgm:pt>
    <dgm:pt modelId="{B89BEC3A-A8ED-4A21-989F-D81E4F2638DE}" type="pres">
      <dgm:prSet presAssocID="{6FD7A23F-DF4E-48AB-BB17-6488AE8DBFA9}" presName="node" presStyleLbl="node1" presStyleIdx="0" presStyleCnt="5">
        <dgm:presLayoutVars>
          <dgm:bulletEnabled val="1"/>
        </dgm:presLayoutVars>
      </dgm:prSet>
      <dgm:spPr/>
      <dgm:t>
        <a:bodyPr/>
        <a:lstStyle/>
        <a:p>
          <a:endParaRPr lang="fr-FR"/>
        </a:p>
      </dgm:t>
    </dgm:pt>
    <dgm:pt modelId="{A73E146E-697C-472A-A036-DB140B4B6CA5}" type="pres">
      <dgm:prSet presAssocID="{F87D0CD9-7DD0-4127-A103-93873E38B300}" presName="sibTrans" presStyleLbl="sibTrans2D1" presStyleIdx="0" presStyleCnt="5"/>
      <dgm:spPr/>
      <dgm:t>
        <a:bodyPr/>
        <a:lstStyle/>
        <a:p>
          <a:endParaRPr lang="fr-FR"/>
        </a:p>
      </dgm:t>
    </dgm:pt>
    <dgm:pt modelId="{E9D448B7-B126-4641-98A8-57564B5BF25D}" type="pres">
      <dgm:prSet presAssocID="{F87D0CD9-7DD0-4127-A103-93873E38B300}" presName="connectorText" presStyleLbl="sibTrans2D1" presStyleIdx="0" presStyleCnt="5"/>
      <dgm:spPr/>
      <dgm:t>
        <a:bodyPr/>
        <a:lstStyle/>
        <a:p>
          <a:endParaRPr lang="fr-FR"/>
        </a:p>
      </dgm:t>
    </dgm:pt>
    <dgm:pt modelId="{9FF5ACF4-18E1-45EF-AB4A-30747FD838CF}" type="pres">
      <dgm:prSet presAssocID="{CB3F2ADE-E333-4884-90D9-A3AB0AE34669}" presName="node" presStyleLbl="node1" presStyleIdx="1" presStyleCnt="5">
        <dgm:presLayoutVars>
          <dgm:bulletEnabled val="1"/>
        </dgm:presLayoutVars>
      </dgm:prSet>
      <dgm:spPr/>
      <dgm:t>
        <a:bodyPr/>
        <a:lstStyle/>
        <a:p>
          <a:endParaRPr lang="fr-FR"/>
        </a:p>
      </dgm:t>
    </dgm:pt>
    <dgm:pt modelId="{8028843E-845F-4C99-AA67-A4F35CB3BD57}" type="pres">
      <dgm:prSet presAssocID="{1C4644F6-0C78-4067-B343-2B1FA9287396}" presName="sibTrans" presStyleLbl="sibTrans2D1" presStyleIdx="1" presStyleCnt="5"/>
      <dgm:spPr/>
      <dgm:t>
        <a:bodyPr/>
        <a:lstStyle/>
        <a:p>
          <a:endParaRPr lang="fr-FR"/>
        </a:p>
      </dgm:t>
    </dgm:pt>
    <dgm:pt modelId="{A53755F3-CF6A-40FF-A31D-286739312C54}" type="pres">
      <dgm:prSet presAssocID="{1C4644F6-0C78-4067-B343-2B1FA9287396}" presName="connectorText" presStyleLbl="sibTrans2D1" presStyleIdx="1" presStyleCnt="5"/>
      <dgm:spPr/>
      <dgm:t>
        <a:bodyPr/>
        <a:lstStyle/>
        <a:p>
          <a:endParaRPr lang="fr-FR"/>
        </a:p>
      </dgm:t>
    </dgm:pt>
    <dgm:pt modelId="{1E43D860-3D91-4B2B-8638-96EB5DC1D060}" type="pres">
      <dgm:prSet presAssocID="{BFCD01C6-6DF7-45C1-B527-9940034CA4BD}" presName="node" presStyleLbl="node1" presStyleIdx="2" presStyleCnt="5">
        <dgm:presLayoutVars>
          <dgm:bulletEnabled val="1"/>
        </dgm:presLayoutVars>
      </dgm:prSet>
      <dgm:spPr/>
      <dgm:t>
        <a:bodyPr/>
        <a:lstStyle/>
        <a:p>
          <a:endParaRPr lang="fr-FR"/>
        </a:p>
      </dgm:t>
    </dgm:pt>
    <dgm:pt modelId="{574CCDC0-E8F3-4BD1-B865-B6F184C5F11B}" type="pres">
      <dgm:prSet presAssocID="{7AB7ED9E-C8A7-47E1-AE04-6BD22109BDEF}" presName="sibTrans" presStyleLbl="sibTrans2D1" presStyleIdx="2" presStyleCnt="5"/>
      <dgm:spPr/>
      <dgm:t>
        <a:bodyPr/>
        <a:lstStyle/>
        <a:p>
          <a:endParaRPr lang="fr-FR"/>
        </a:p>
      </dgm:t>
    </dgm:pt>
    <dgm:pt modelId="{DBA6674C-119E-4465-9B3C-B84558236B58}" type="pres">
      <dgm:prSet presAssocID="{7AB7ED9E-C8A7-47E1-AE04-6BD22109BDEF}" presName="connectorText" presStyleLbl="sibTrans2D1" presStyleIdx="2" presStyleCnt="5"/>
      <dgm:spPr/>
      <dgm:t>
        <a:bodyPr/>
        <a:lstStyle/>
        <a:p>
          <a:endParaRPr lang="fr-FR"/>
        </a:p>
      </dgm:t>
    </dgm:pt>
    <dgm:pt modelId="{1182BC18-82F9-47D5-9C17-E711A02A5683}" type="pres">
      <dgm:prSet presAssocID="{D9B7EAFD-C730-4116-91DB-81198EC39379}" presName="node" presStyleLbl="node1" presStyleIdx="3" presStyleCnt="5">
        <dgm:presLayoutVars>
          <dgm:bulletEnabled val="1"/>
        </dgm:presLayoutVars>
      </dgm:prSet>
      <dgm:spPr/>
      <dgm:t>
        <a:bodyPr/>
        <a:lstStyle/>
        <a:p>
          <a:endParaRPr lang="fr-FR"/>
        </a:p>
      </dgm:t>
    </dgm:pt>
    <dgm:pt modelId="{52137107-3420-4B2A-ABF7-A060A6D09454}" type="pres">
      <dgm:prSet presAssocID="{22213846-0339-4FFB-9615-3114B01D6B11}" presName="sibTrans" presStyleLbl="sibTrans2D1" presStyleIdx="3" presStyleCnt="5"/>
      <dgm:spPr/>
      <dgm:t>
        <a:bodyPr/>
        <a:lstStyle/>
        <a:p>
          <a:endParaRPr lang="fr-FR"/>
        </a:p>
      </dgm:t>
    </dgm:pt>
    <dgm:pt modelId="{694EEFE3-BCAD-403C-8F9D-E96B208D8B21}" type="pres">
      <dgm:prSet presAssocID="{22213846-0339-4FFB-9615-3114B01D6B11}" presName="connectorText" presStyleLbl="sibTrans2D1" presStyleIdx="3" presStyleCnt="5"/>
      <dgm:spPr/>
      <dgm:t>
        <a:bodyPr/>
        <a:lstStyle/>
        <a:p>
          <a:endParaRPr lang="fr-FR"/>
        </a:p>
      </dgm:t>
    </dgm:pt>
    <dgm:pt modelId="{1028E3DD-94F1-4066-8F17-3C6F0BF84C95}" type="pres">
      <dgm:prSet presAssocID="{CD0B0BB6-63FF-4661-AD38-BB99D667C85C}" presName="node" presStyleLbl="node1" presStyleIdx="4" presStyleCnt="5">
        <dgm:presLayoutVars>
          <dgm:bulletEnabled val="1"/>
        </dgm:presLayoutVars>
      </dgm:prSet>
      <dgm:spPr/>
      <dgm:t>
        <a:bodyPr/>
        <a:lstStyle/>
        <a:p>
          <a:endParaRPr lang="fr-FR"/>
        </a:p>
      </dgm:t>
    </dgm:pt>
    <dgm:pt modelId="{99174910-F84A-4F26-9997-DB18982ACEFC}" type="pres">
      <dgm:prSet presAssocID="{0EDE303A-840F-4488-B03B-B910B5AC4D0A}" presName="sibTrans" presStyleLbl="sibTrans2D1" presStyleIdx="4" presStyleCnt="5"/>
      <dgm:spPr/>
      <dgm:t>
        <a:bodyPr/>
        <a:lstStyle/>
        <a:p>
          <a:endParaRPr lang="fr-FR"/>
        </a:p>
      </dgm:t>
    </dgm:pt>
    <dgm:pt modelId="{0867B873-9E98-4398-AE90-34DF6A8F3029}" type="pres">
      <dgm:prSet presAssocID="{0EDE303A-840F-4488-B03B-B910B5AC4D0A}" presName="connectorText" presStyleLbl="sibTrans2D1" presStyleIdx="4" presStyleCnt="5"/>
      <dgm:spPr/>
      <dgm:t>
        <a:bodyPr/>
        <a:lstStyle/>
        <a:p>
          <a:endParaRPr lang="fr-FR"/>
        </a:p>
      </dgm:t>
    </dgm:pt>
  </dgm:ptLst>
  <dgm:cxnLst>
    <dgm:cxn modelId="{F223FB7F-5917-4C97-894E-1ECBF6865493}" type="presOf" srcId="{22213846-0339-4FFB-9615-3114B01D6B11}" destId="{52137107-3420-4B2A-ABF7-A060A6D09454}" srcOrd="0" destOrd="0" presId="urn:microsoft.com/office/officeart/2005/8/layout/cycle2"/>
    <dgm:cxn modelId="{EF78A8FF-7ACA-4320-86D3-43ECB0F4AA6B}" type="presOf" srcId="{1C4644F6-0C78-4067-B343-2B1FA9287396}" destId="{A53755F3-CF6A-40FF-A31D-286739312C54}" srcOrd="1" destOrd="0" presId="urn:microsoft.com/office/officeart/2005/8/layout/cycle2"/>
    <dgm:cxn modelId="{3A264152-B605-4769-A0DC-9E65D24E523F}" type="presOf" srcId="{0EDE303A-840F-4488-B03B-B910B5AC4D0A}" destId="{99174910-F84A-4F26-9997-DB18982ACEFC}" srcOrd="0" destOrd="0" presId="urn:microsoft.com/office/officeart/2005/8/layout/cycle2"/>
    <dgm:cxn modelId="{99DBF2B0-5A42-4FE4-B952-24D93D0E9E80}" srcId="{864C3FC4-B702-4E4C-8C38-AB78703B748D}" destId="{CD0B0BB6-63FF-4661-AD38-BB99D667C85C}" srcOrd="4" destOrd="0" parTransId="{335F1D9A-2EAA-4B09-A697-76262D450F95}" sibTransId="{0EDE303A-840F-4488-B03B-B910B5AC4D0A}"/>
    <dgm:cxn modelId="{4503D1CD-A285-44C1-93C3-EF6CF87399C6}" type="presOf" srcId="{0EDE303A-840F-4488-B03B-B910B5AC4D0A}" destId="{0867B873-9E98-4398-AE90-34DF6A8F3029}" srcOrd="1" destOrd="0" presId="urn:microsoft.com/office/officeart/2005/8/layout/cycle2"/>
    <dgm:cxn modelId="{0B0D11A8-3C6B-4CE0-81E2-64A2899564E7}" type="presOf" srcId="{D9B7EAFD-C730-4116-91DB-81198EC39379}" destId="{1182BC18-82F9-47D5-9C17-E711A02A5683}" srcOrd="0" destOrd="0" presId="urn:microsoft.com/office/officeart/2005/8/layout/cycle2"/>
    <dgm:cxn modelId="{F3D6D1B9-97B4-4C0B-8605-C00F5A2F9B23}" type="presOf" srcId="{CB3F2ADE-E333-4884-90D9-A3AB0AE34669}" destId="{9FF5ACF4-18E1-45EF-AB4A-30747FD838CF}" srcOrd="0" destOrd="0" presId="urn:microsoft.com/office/officeart/2005/8/layout/cycle2"/>
    <dgm:cxn modelId="{28F7A57D-F603-4A04-B6BD-18F2F3071A13}" type="presOf" srcId="{CD0B0BB6-63FF-4661-AD38-BB99D667C85C}" destId="{1028E3DD-94F1-4066-8F17-3C6F0BF84C95}" srcOrd="0" destOrd="0" presId="urn:microsoft.com/office/officeart/2005/8/layout/cycle2"/>
    <dgm:cxn modelId="{E4EB560D-909D-4F21-9756-E7E974047FD1}" type="presOf" srcId="{6FD7A23F-DF4E-48AB-BB17-6488AE8DBFA9}" destId="{B89BEC3A-A8ED-4A21-989F-D81E4F2638DE}" srcOrd="0" destOrd="0" presId="urn:microsoft.com/office/officeart/2005/8/layout/cycle2"/>
    <dgm:cxn modelId="{612C7B87-4611-477A-9893-F2FC7A076B30}" type="presOf" srcId="{864C3FC4-B702-4E4C-8C38-AB78703B748D}" destId="{D3D55E50-F502-4F7A-8A2C-E2A7C7FF9D95}" srcOrd="0" destOrd="0" presId="urn:microsoft.com/office/officeart/2005/8/layout/cycle2"/>
    <dgm:cxn modelId="{8250C517-B69B-4D2B-AE1C-1A994138D53C}" type="presOf" srcId="{BFCD01C6-6DF7-45C1-B527-9940034CA4BD}" destId="{1E43D860-3D91-4B2B-8638-96EB5DC1D060}" srcOrd="0" destOrd="0" presId="urn:microsoft.com/office/officeart/2005/8/layout/cycle2"/>
    <dgm:cxn modelId="{6D06C62A-C2C0-4F14-898E-8276CCD831C5}" srcId="{864C3FC4-B702-4E4C-8C38-AB78703B748D}" destId="{D9B7EAFD-C730-4116-91DB-81198EC39379}" srcOrd="3" destOrd="0" parTransId="{83D51149-B59D-428A-A25A-3BFFB4FEFD40}" sibTransId="{22213846-0339-4FFB-9615-3114B01D6B11}"/>
    <dgm:cxn modelId="{901B58D3-8FA6-41D3-87BF-D58F9AEF9655}" type="presOf" srcId="{7AB7ED9E-C8A7-47E1-AE04-6BD22109BDEF}" destId="{574CCDC0-E8F3-4BD1-B865-B6F184C5F11B}" srcOrd="0" destOrd="0" presId="urn:microsoft.com/office/officeart/2005/8/layout/cycle2"/>
    <dgm:cxn modelId="{8A246042-C167-4F73-866C-E4A3FD90E446}" srcId="{864C3FC4-B702-4E4C-8C38-AB78703B748D}" destId="{6FD7A23F-DF4E-48AB-BB17-6488AE8DBFA9}" srcOrd="0" destOrd="0" parTransId="{DABFF4E1-D835-4EB8-966F-64A9C70A5632}" sibTransId="{F87D0CD9-7DD0-4127-A103-93873E38B300}"/>
    <dgm:cxn modelId="{393E4AD5-935C-4033-8173-853E9C5D9162}" type="presOf" srcId="{F87D0CD9-7DD0-4127-A103-93873E38B300}" destId="{E9D448B7-B126-4641-98A8-57564B5BF25D}" srcOrd="1" destOrd="0" presId="urn:microsoft.com/office/officeart/2005/8/layout/cycle2"/>
    <dgm:cxn modelId="{DBC1F387-74C3-4FFE-B075-398A8D512854}" srcId="{864C3FC4-B702-4E4C-8C38-AB78703B748D}" destId="{CB3F2ADE-E333-4884-90D9-A3AB0AE34669}" srcOrd="1" destOrd="0" parTransId="{A992BF4D-D0FE-4E33-81A1-7E73AE59AC8C}" sibTransId="{1C4644F6-0C78-4067-B343-2B1FA9287396}"/>
    <dgm:cxn modelId="{99EA51E4-EC31-4E2A-840E-C5EBE6C9D8BA}" type="presOf" srcId="{7AB7ED9E-C8A7-47E1-AE04-6BD22109BDEF}" destId="{DBA6674C-119E-4465-9B3C-B84558236B58}" srcOrd="1" destOrd="0" presId="urn:microsoft.com/office/officeart/2005/8/layout/cycle2"/>
    <dgm:cxn modelId="{34BB682A-5754-48AE-8B9C-30389B6F962B}" type="presOf" srcId="{1C4644F6-0C78-4067-B343-2B1FA9287396}" destId="{8028843E-845F-4C99-AA67-A4F35CB3BD57}" srcOrd="0" destOrd="0" presId="urn:microsoft.com/office/officeart/2005/8/layout/cycle2"/>
    <dgm:cxn modelId="{B6A23803-FAD7-4CBE-B954-BC4A8C3EE8EB}" srcId="{864C3FC4-B702-4E4C-8C38-AB78703B748D}" destId="{BFCD01C6-6DF7-45C1-B527-9940034CA4BD}" srcOrd="2" destOrd="0" parTransId="{B2907C5B-0BF0-4C3C-AC3E-C2F1D51B1CA6}" sibTransId="{7AB7ED9E-C8A7-47E1-AE04-6BD22109BDEF}"/>
    <dgm:cxn modelId="{E0ABBA2A-BACA-48A0-A6B8-9CFF9A09556E}" type="presOf" srcId="{22213846-0339-4FFB-9615-3114B01D6B11}" destId="{694EEFE3-BCAD-403C-8F9D-E96B208D8B21}" srcOrd="1" destOrd="0" presId="urn:microsoft.com/office/officeart/2005/8/layout/cycle2"/>
    <dgm:cxn modelId="{4DAB2690-A09E-43E7-A8F2-5E3777495254}" type="presOf" srcId="{F87D0CD9-7DD0-4127-A103-93873E38B300}" destId="{A73E146E-697C-472A-A036-DB140B4B6CA5}" srcOrd="0" destOrd="0" presId="urn:microsoft.com/office/officeart/2005/8/layout/cycle2"/>
    <dgm:cxn modelId="{8675D3F7-3E30-4F89-B060-48DE11694993}" type="presParOf" srcId="{D3D55E50-F502-4F7A-8A2C-E2A7C7FF9D95}" destId="{B89BEC3A-A8ED-4A21-989F-D81E4F2638DE}" srcOrd="0" destOrd="0" presId="urn:microsoft.com/office/officeart/2005/8/layout/cycle2"/>
    <dgm:cxn modelId="{4061AF2D-A999-4D8F-BA09-B2A1A08051A6}" type="presParOf" srcId="{D3D55E50-F502-4F7A-8A2C-E2A7C7FF9D95}" destId="{A73E146E-697C-472A-A036-DB140B4B6CA5}" srcOrd="1" destOrd="0" presId="urn:microsoft.com/office/officeart/2005/8/layout/cycle2"/>
    <dgm:cxn modelId="{DE7E28CA-AABB-430A-A905-F52AEBDA6A37}" type="presParOf" srcId="{A73E146E-697C-472A-A036-DB140B4B6CA5}" destId="{E9D448B7-B126-4641-98A8-57564B5BF25D}" srcOrd="0" destOrd="0" presId="urn:microsoft.com/office/officeart/2005/8/layout/cycle2"/>
    <dgm:cxn modelId="{1B681263-DBF6-440F-BF36-2ED602AC5EDE}" type="presParOf" srcId="{D3D55E50-F502-4F7A-8A2C-E2A7C7FF9D95}" destId="{9FF5ACF4-18E1-45EF-AB4A-30747FD838CF}" srcOrd="2" destOrd="0" presId="urn:microsoft.com/office/officeart/2005/8/layout/cycle2"/>
    <dgm:cxn modelId="{0DBFEA9C-B54F-40C3-A8D2-E50C7123265E}" type="presParOf" srcId="{D3D55E50-F502-4F7A-8A2C-E2A7C7FF9D95}" destId="{8028843E-845F-4C99-AA67-A4F35CB3BD57}" srcOrd="3" destOrd="0" presId="urn:microsoft.com/office/officeart/2005/8/layout/cycle2"/>
    <dgm:cxn modelId="{EC912859-49A2-4CF3-B978-E9298D863FDD}" type="presParOf" srcId="{8028843E-845F-4C99-AA67-A4F35CB3BD57}" destId="{A53755F3-CF6A-40FF-A31D-286739312C54}" srcOrd="0" destOrd="0" presId="urn:microsoft.com/office/officeart/2005/8/layout/cycle2"/>
    <dgm:cxn modelId="{D2AC669D-64C4-4A8E-A540-B6D943AA4251}" type="presParOf" srcId="{D3D55E50-F502-4F7A-8A2C-E2A7C7FF9D95}" destId="{1E43D860-3D91-4B2B-8638-96EB5DC1D060}" srcOrd="4" destOrd="0" presId="urn:microsoft.com/office/officeart/2005/8/layout/cycle2"/>
    <dgm:cxn modelId="{61C99067-57CC-4791-9469-F78547CEC5A7}" type="presParOf" srcId="{D3D55E50-F502-4F7A-8A2C-E2A7C7FF9D95}" destId="{574CCDC0-E8F3-4BD1-B865-B6F184C5F11B}" srcOrd="5" destOrd="0" presId="urn:microsoft.com/office/officeart/2005/8/layout/cycle2"/>
    <dgm:cxn modelId="{DD0DF779-8BA8-4B63-8EB2-5FD558B124D0}" type="presParOf" srcId="{574CCDC0-E8F3-4BD1-B865-B6F184C5F11B}" destId="{DBA6674C-119E-4465-9B3C-B84558236B58}" srcOrd="0" destOrd="0" presId="urn:microsoft.com/office/officeart/2005/8/layout/cycle2"/>
    <dgm:cxn modelId="{FD90ED45-ABD5-4C8A-9D9D-039B4A26CB8F}" type="presParOf" srcId="{D3D55E50-F502-4F7A-8A2C-E2A7C7FF9D95}" destId="{1182BC18-82F9-47D5-9C17-E711A02A5683}" srcOrd="6" destOrd="0" presId="urn:microsoft.com/office/officeart/2005/8/layout/cycle2"/>
    <dgm:cxn modelId="{AE2A15D6-6262-4CF5-B564-A58262C1B1FD}" type="presParOf" srcId="{D3D55E50-F502-4F7A-8A2C-E2A7C7FF9D95}" destId="{52137107-3420-4B2A-ABF7-A060A6D09454}" srcOrd="7" destOrd="0" presId="urn:microsoft.com/office/officeart/2005/8/layout/cycle2"/>
    <dgm:cxn modelId="{F093D31D-3F50-4BA9-942C-34C47A955E13}" type="presParOf" srcId="{52137107-3420-4B2A-ABF7-A060A6D09454}" destId="{694EEFE3-BCAD-403C-8F9D-E96B208D8B21}" srcOrd="0" destOrd="0" presId="urn:microsoft.com/office/officeart/2005/8/layout/cycle2"/>
    <dgm:cxn modelId="{57341F71-8544-46E3-9BA6-63326EDB6EC6}" type="presParOf" srcId="{D3D55E50-F502-4F7A-8A2C-E2A7C7FF9D95}" destId="{1028E3DD-94F1-4066-8F17-3C6F0BF84C95}" srcOrd="8" destOrd="0" presId="urn:microsoft.com/office/officeart/2005/8/layout/cycle2"/>
    <dgm:cxn modelId="{2D94BBAD-C597-47D7-9477-C2D9E1BBE84B}" type="presParOf" srcId="{D3D55E50-F502-4F7A-8A2C-E2A7C7FF9D95}" destId="{99174910-F84A-4F26-9997-DB18982ACEFC}" srcOrd="9" destOrd="0" presId="urn:microsoft.com/office/officeart/2005/8/layout/cycle2"/>
    <dgm:cxn modelId="{67E53C60-58D3-4F20-AAE9-255CEADBA1B4}" type="presParOf" srcId="{99174910-F84A-4F26-9997-DB18982ACEFC}" destId="{0867B873-9E98-4398-AE90-34DF6A8F3029}" srcOrd="0" destOrd="0" presId="urn:microsoft.com/office/officeart/2005/8/layout/cycle2"/>
  </dgm:cxnLst>
  <dgm:bg/>
  <dgm:whole/>
</dgm:dataModel>
</file>

<file path=ppt/diagrams/data2.xml><?xml version="1.0" encoding="utf-8"?>
<dgm:dataModel xmlns:dgm="http://schemas.openxmlformats.org/drawingml/2006/diagram" xmlns:a="http://schemas.openxmlformats.org/drawingml/2006/main">
  <dgm:ptLst>
    <dgm:pt modelId="{EAA6ED22-3665-4A59-932F-ABC48B43558C}" type="doc">
      <dgm:prSet loTypeId="urn:microsoft.com/office/officeart/2005/8/layout/arrow2" loCatId="process" qsTypeId="urn:microsoft.com/office/officeart/2005/8/quickstyle/simple1" qsCatId="simple" csTypeId="urn:microsoft.com/office/officeart/2005/8/colors/accent1_2" csCatId="accent1" phldr="1"/>
      <dgm:spPr/>
    </dgm:pt>
    <dgm:pt modelId="{14288AA7-D6B9-4771-A909-6181938BF208}">
      <dgm:prSet phldrT="[Texte]" custT="1"/>
      <dgm:spPr/>
      <dgm:t>
        <a:bodyPr/>
        <a:lstStyle/>
        <a:p>
          <a:pPr rtl="1"/>
          <a:r>
            <a:rPr lang="ar-DZ" sz="2800" dirty="0" smtClean="0"/>
            <a:t>1862-1962</a:t>
          </a:r>
        </a:p>
        <a:p>
          <a:pPr rtl="1"/>
          <a:endParaRPr lang="fr-FR" sz="2800" dirty="0"/>
        </a:p>
      </dgm:t>
    </dgm:pt>
    <dgm:pt modelId="{7AB168E0-9588-4B5F-88D0-E3D3E5D3A1D5}" type="parTrans" cxnId="{65BEA931-0B86-4FB6-8553-417F7173AA91}">
      <dgm:prSet/>
      <dgm:spPr/>
      <dgm:t>
        <a:bodyPr/>
        <a:lstStyle/>
        <a:p>
          <a:endParaRPr lang="fr-FR"/>
        </a:p>
      </dgm:t>
    </dgm:pt>
    <dgm:pt modelId="{56A2DC5F-11F3-4C0B-99EB-AB250F16AE5B}" type="sibTrans" cxnId="{65BEA931-0B86-4FB6-8553-417F7173AA91}">
      <dgm:prSet/>
      <dgm:spPr/>
      <dgm:t>
        <a:bodyPr/>
        <a:lstStyle/>
        <a:p>
          <a:endParaRPr lang="fr-FR"/>
        </a:p>
      </dgm:t>
    </dgm:pt>
    <dgm:pt modelId="{D9DE9EFE-F748-4DE4-B46D-D773BDA8D85A}">
      <dgm:prSet phldrT="[Texte]" custT="1"/>
      <dgm:spPr/>
      <dgm:t>
        <a:bodyPr/>
        <a:lstStyle/>
        <a:p>
          <a:r>
            <a:rPr lang="ar-DZ" sz="2800" dirty="0" smtClean="0"/>
            <a:t>1962-1975</a:t>
          </a:r>
          <a:endParaRPr lang="fr-FR" sz="2800" dirty="0"/>
        </a:p>
      </dgm:t>
    </dgm:pt>
    <dgm:pt modelId="{4BC9B43A-3F4F-48FC-B90A-DC76A3816BFB}" type="parTrans" cxnId="{94169E61-1236-43A9-ABF3-49465006DBD1}">
      <dgm:prSet/>
      <dgm:spPr/>
      <dgm:t>
        <a:bodyPr/>
        <a:lstStyle/>
        <a:p>
          <a:endParaRPr lang="fr-FR"/>
        </a:p>
      </dgm:t>
    </dgm:pt>
    <dgm:pt modelId="{1AB17269-98D0-4D22-870A-6FE1AEA2A2DE}" type="sibTrans" cxnId="{94169E61-1236-43A9-ABF3-49465006DBD1}">
      <dgm:prSet/>
      <dgm:spPr/>
      <dgm:t>
        <a:bodyPr/>
        <a:lstStyle/>
        <a:p>
          <a:endParaRPr lang="fr-FR"/>
        </a:p>
      </dgm:t>
    </dgm:pt>
    <dgm:pt modelId="{3F3A5492-55DC-4148-9955-C11C412BD2CC}">
      <dgm:prSet phldrT="[Texte]" custT="1"/>
      <dgm:spPr/>
      <dgm:t>
        <a:bodyPr/>
        <a:lstStyle/>
        <a:p>
          <a:r>
            <a:rPr lang="ar-DZ" sz="2800" dirty="0" smtClean="0"/>
            <a:t>1975-1990</a:t>
          </a:r>
          <a:endParaRPr lang="fr-FR" sz="2800" dirty="0"/>
        </a:p>
      </dgm:t>
    </dgm:pt>
    <dgm:pt modelId="{559BBBF4-8418-4A9D-87D2-BBC32F22C5E7}" type="parTrans" cxnId="{63F4018E-C67D-4FF9-B70D-CB5E3702319F}">
      <dgm:prSet/>
      <dgm:spPr/>
      <dgm:t>
        <a:bodyPr/>
        <a:lstStyle/>
        <a:p>
          <a:endParaRPr lang="fr-FR"/>
        </a:p>
      </dgm:t>
    </dgm:pt>
    <dgm:pt modelId="{C1B8E926-D004-49C1-BBF5-08F51EF16FB1}" type="sibTrans" cxnId="{63F4018E-C67D-4FF9-B70D-CB5E3702319F}">
      <dgm:prSet/>
      <dgm:spPr/>
      <dgm:t>
        <a:bodyPr/>
        <a:lstStyle/>
        <a:p>
          <a:endParaRPr lang="fr-FR"/>
        </a:p>
      </dgm:t>
    </dgm:pt>
    <dgm:pt modelId="{DB6A7AC9-CB33-4EC0-AA38-B092AD1654CC}" type="pres">
      <dgm:prSet presAssocID="{EAA6ED22-3665-4A59-932F-ABC48B43558C}" presName="arrowDiagram" presStyleCnt="0">
        <dgm:presLayoutVars>
          <dgm:chMax val="5"/>
          <dgm:dir/>
          <dgm:resizeHandles val="exact"/>
        </dgm:presLayoutVars>
      </dgm:prSet>
      <dgm:spPr/>
    </dgm:pt>
    <dgm:pt modelId="{33F8CEF3-B464-4DB7-B0D0-DD6E2CAC7099}" type="pres">
      <dgm:prSet presAssocID="{EAA6ED22-3665-4A59-932F-ABC48B43558C}" presName="arrow" presStyleLbl="bgShp" presStyleIdx="0" presStyleCnt="1" custLinFactNeighborX="-4934" custLinFactNeighborY="4632"/>
      <dgm:spPr/>
    </dgm:pt>
    <dgm:pt modelId="{00911044-5A51-4988-B061-F90D3467C835}" type="pres">
      <dgm:prSet presAssocID="{EAA6ED22-3665-4A59-932F-ABC48B43558C}" presName="arrowDiagram3" presStyleCnt="0"/>
      <dgm:spPr/>
    </dgm:pt>
    <dgm:pt modelId="{2A76355F-CE46-4570-AB45-4E2A93EC5272}" type="pres">
      <dgm:prSet presAssocID="{14288AA7-D6B9-4771-A909-6181938BF208}" presName="bullet3a" presStyleLbl="node1" presStyleIdx="0" presStyleCnt="3"/>
      <dgm:spPr/>
    </dgm:pt>
    <dgm:pt modelId="{06B3075C-2420-4EEB-8228-1B485F377F53}" type="pres">
      <dgm:prSet presAssocID="{14288AA7-D6B9-4771-A909-6181938BF208}" presName="textBox3a" presStyleLbl="revTx" presStyleIdx="0" presStyleCnt="3">
        <dgm:presLayoutVars>
          <dgm:bulletEnabled val="1"/>
        </dgm:presLayoutVars>
      </dgm:prSet>
      <dgm:spPr/>
      <dgm:t>
        <a:bodyPr/>
        <a:lstStyle/>
        <a:p>
          <a:endParaRPr lang="fr-FR"/>
        </a:p>
      </dgm:t>
    </dgm:pt>
    <dgm:pt modelId="{34C8CB5F-06A4-4561-9947-E9F6616A3A7B}" type="pres">
      <dgm:prSet presAssocID="{D9DE9EFE-F748-4DE4-B46D-D773BDA8D85A}" presName="bullet3b" presStyleLbl="node1" presStyleIdx="1" presStyleCnt="3"/>
      <dgm:spPr/>
    </dgm:pt>
    <dgm:pt modelId="{1F812719-FC30-4BAE-A878-32F142617F62}" type="pres">
      <dgm:prSet presAssocID="{D9DE9EFE-F748-4DE4-B46D-D773BDA8D85A}" presName="textBox3b" presStyleLbl="revTx" presStyleIdx="1" presStyleCnt="3">
        <dgm:presLayoutVars>
          <dgm:bulletEnabled val="1"/>
        </dgm:presLayoutVars>
      </dgm:prSet>
      <dgm:spPr/>
      <dgm:t>
        <a:bodyPr/>
        <a:lstStyle/>
        <a:p>
          <a:endParaRPr lang="fr-FR"/>
        </a:p>
      </dgm:t>
    </dgm:pt>
    <dgm:pt modelId="{CE6D2253-40C4-4C06-B3EC-5C68FB25FA13}" type="pres">
      <dgm:prSet presAssocID="{3F3A5492-55DC-4148-9955-C11C412BD2CC}" presName="bullet3c" presStyleLbl="node1" presStyleIdx="2" presStyleCnt="3"/>
      <dgm:spPr/>
    </dgm:pt>
    <dgm:pt modelId="{9CA5AC5D-25AB-4291-AC33-13A49BA5997E}" type="pres">
      <dgm:prSet presAssocID="{3F3A5492-55DC-4148-9955-C11C412BD2CC}" presName="textBox3c" presStyleLbl="revTx" presStyleIdx="2" presStyleCnt="3">
        <dgm:presLayoutVars>
          <dgm:bulletEnabled val="1"/>
        </dgm:presLayoutVars>
      </dgm:prSet>
      <dgm:spPr/>
      <dgm:t>
        <a:bodyPr/>
        <a:lstStyle/>
        <a:p>
          <a:endParaRPr lang="fr-FR"/>
        </a:p>
      </dgm:t>
    </dgm:pt>
  </dgm:ptLst>
  <dgm:cxnLst>
    <dgm:cxn modelId="{63F4018E-C67D-4FF9-B70D-CB5E3702319F}" srcId="{EAA6ED22-3665-4A59-932F-ABC48B43558C}" destId="{3F3A5492-55DC-4148-9955-C11C412BD2CC}" srcOrd="2" destOrd="0" parTransId="{559BBBF4-8418-4A9D-87D2-BBC32F22C5E7}" sibTransId="{C1B8E926-D004-49C1-BBF5-08F51EF16FB1}"/>
    <dgm:cxn modelId="{65BEA931-0B86-4FB6-8553-417F7173AA91}" srcId="{EAA6ED22-3665-4A59-932F-ABC48B43558C}" destId="{14288AA7-D6B9-4771-A909-6181938BF208}" srcOrd="0" destOrd="0" parTransId="{7AB168E0-9588-4B5F-88D0-E3D3E5D3A1D5}" sibTransId="{56A2DC5F-11F3-4C0B-99EB-AB250F16AE5B}"/>
    <dgm:cxn modelId="{B107CD9E-348F-4DF9-B98D-B0D450A8B451}" type="presOf" srcId="{3F3A5492-55DC-4148-9955-C11C412BD2CC}" destId="{9CA5AC5D-25AB-4291-AC33-13A49BA5997E}" srcOrd="0" destOrd="0" presId="urn:microsoft.com/office/officeart/2005/8/layout/arrow2"/>
    <dgm:cxn modelId="{94169E61-1236-43A9-ABF3-49465006DBD1}" srcId="{EAA6ED22-3665-4A59-932F-ABC48B43558C}" destId="{D9DE9EFE-F748-4DE4-B46D-D773BDA8D85A}" srcOrd="1" destOrd="0" parTransId="{4BC9B43A-3F4F-48FC-B90A-DC76A3816BFB}" sibTransId="{1AB17269-98D0-4D22-870A-6FE1AEA2A2DE}"/>
    <dgm:cxn modelId="{D7A26272-A5C3-4A88-BD67-1547A6098B60}" type="presOf" srcId="{EAA6ED22-3665-4A59-932F-ABC48B43558C}" destId="{DB6A7AC9-CB33-4EC0-AA38-B092AD1654CC}" srcOrd="0" destOrd="0" presId="urn:microsoft.com/office/officeart/2005/8/layout/arrow2"/>
    <dgm:cxn modelId="{EB1D160A-E502-4717-B2DE-502026AE3768}" type="presOf" srcId="{D9DE9EFE-F748-4DE4-B46D-D773BDA8D85A}" destId="{1F812719-FC30-4BAE-A878-32F142617F62}" srcOrd="0" destOrd="0" presId="urn:microsoft.com/office/officeart/2005/8/layout/arrow2"/>
    <dgm:cxn modelId="{18DF0B45-27CF-4F81-8F8D-5F504FF3C56F}" type="presOf" srcId="{14288AA7-D6B9-4771-A909-6181938BF208}" destId="{06B3075C-2420-4EEB-8228-1B485F377F53}" srcOrd="0" destOrd="0" presId="urn:microsoft.com/office/officeart/2005/8/layout/arrow2"/>
    <dgm:cxn modelId="{6589E9EC-A879-44CC-B3EA-B37EC802E776}" type="presParOf" srcId="{DB6A7AC9-CB33-4EC0-AA38-B092AD1654CC}" destId="{33F8CEF3-B464-4DB7-B0D0-DD6E2CAC7099}" srcOrd="0" destOrd="0" presId="urn:microsoft.com/office/officeart/2005/8/layout/arrow2"/>
    <dgm:cxn modelId="{3D99C43C-3744-4EE1-91B9-1FA31EC9FB7F}" type="presParOf" srcId="{DB6A7AC9-CB33-4EC0-AA38-B092AD1654CC}" destId="{00911044-5A51-4988-B061-F90D3467C835}" srcOrd="1" destOrd="0" presId="urn:microsoft.com/office/officeart/2005/8/layout/arrow2"/>
    <dgm:cxn modelId="{E1BE8653-4DA9-4DB3-8D71-ECB596AF0A41}" type="presParOf" srcId="{00911044-5A51-4988-B061-F90D3467C835}" destId="{2A76355F-CE46-4570-AB45-4E2A93EC5272}" srcOrd="0" destOrd="0" presId="urn:microsoft.com/office/officeart/2005/8/layout/arrow2"/>
    <dgm:cxn modelId="{760DBFA3-2D08-4512-8DB4-F3F435C3FD87}" type="presParOf" srcId="{00911044-5A51-4988-B061-F90D3467C835}" destId="{06B3075C-2420-4EEB-8228-1B485F377F53}" srcOrd="1" destOrd="0" presId="urn:microsoft.com/office/officeart/2005/8/layout/arrow2"/>
    <dgm:cxn modelId="{7BF174DB-A343-4A3C-9B6E-F4C54C749D4B}" type="presParOf" srcId="{00911044-5A51-4988-B061-F90D3467C835}" destId="{34C8CB5F-06A4-4561-9947-E9F6616A3A7B}" srcOrd="2" destOrd="0" presId="urn:microsoft.com/office/officeart/2005/8/layout/arrow2"/>
    <dgm:cxn modelId="{9D800696-C05D-4BAF-9F68-7BFB69294B31}" type="presParOf" srcId="{00911044-5A51-4988-B061-F90D3467C835}" destId="{1F812719-FC30-4BAE-A878-32F142617F62}" srcOrd="3" destOrd="0" presId="urn:microsoft.com/office/officeart/2005/8/layout/arrow2"/>
    <dgm:cxn modelId="{5EDA682C-A5B3-4257-8321-26126F8E38C2}" type="presParOf" srcId="{00911044-5A51-4988-B061-F90D3467C835}" destId="{CE6D2253-40C4-4C06-B3EC-5C68FB25FA13}" srcOrd="4" destOrd="0" presId="urn:microsoft.com/office/officeart/2005/8/layout/arrow2"/>
    <dgm:cxn modelId="{1F48D8FB-8381-4FDC-AEEC-3A9A90431AF8}" type="presParOf" srcId="{00911044-5A51-4988-B061-F90D3467C835}" destId="{9CA5AC5D-25AB-4291-AC33-13A49BA5997E}" srcOrd="5" destOrd="0" presId="urn:microsoft.com/office/officeart/2005/8/layout/arrow2"/>
  </dgm:cxnLst>
  <dgm:bg/>
  <dgm:whole/>
</dgm:dataModel>
</file>

<file path=ppt/diagrams/data3.xml><?xml version="1.0" encoding="utf-8"?>
<dgm:dataModel xmlns:dgm="http://schemas.openxmlformats.org/drawingml/2006/diagram" xmlns:a="http://schemas.openxmlformats.org/drawingml/2006/main">
  <dgm:ptLst>
    <dgm:pt modelId="{78D2CF1E-FC79-43DA-82AA-933500361717}" type="doc">
      <dgm:prSet loTypeId="urn:microsoft.com/office/officeart/2005/8/layout/arrow2" loCatId="process" qsTypeId="urn:microsoft.com/office/officeart/2005/8/quickstyle/simple1" qsCatId="simple" csTypeId="urn:microsoft.com/office/officeart/2005/8/colors/accent1_2" csCatId="accent1" phldr="1"/>
      <dgm:spPr/>
    </dgm:pt>
    <dgm:pt modelId="{096E4A7E-CFFA-421C-8BD9-BE0B2DEC8E93}">
      <dgm:prSet phldrT="[Texte]" custT="1"/>
      <dgm:spPr/>
      <dgm:t>
        <a:bodyPr/>
        <a:lstStyle/>
        <a:p>
          <a:r>
            <a:rPr lang="ar-DZ" sz="2800" dirty="0" smtClean="0"/>
            <a:t>1990-1995</a:t>
          </a:r>
          <a:endParaRPr lang="fr-FR" sz="2800" dirty="0"/>
        </a:p>
      </dgm:t>
    </dgm:pt>
    <dgm:pt modelId="{5A965FE6-1723-45B3-90FD-6D83B41A35C7}" type="parTrans" cxnId="{9C88EC98-8F96-4FBF-96FA-1EA9E8A3E4AE}">
      <dgm:prSet/>
      <dgm:spPr/>
      <dgm:t>
        <a:bodyPr/>
        <a:lstStyle/>
        <a:p>
          <a:endParaRPr lang="fr-FR"/>
        </a:p>
      </dgm:t>
    </dgm:pt>
    <dgm:pt modelId="{8325AD75-4A71-4BB6-B1A2-C7798B647AB4}" type="sibTrans" cxnId="{9C88EC98-8F96-4FBF-96FA-1EA9E8A3E4AE}">
      <dgm:prSet/>
      <dgm:spPr/>
      <dgm:t>
        <a:bodyPr/>
        <a:lstStyle/>
        <a:p>
          <a:endParaRPr lang="fr-FR"/>
        </a:p>
      </dgm:t>
    </dgm:pt>
    <dgm:pt modelId="{6570AEAB-AF84-4DF5-8DF0-8F4D109D0A61}">
      <dgm:prSet phldrT="[Texte]" custT="1"/>
      <dgm:spPr/>
      <dgm:t>
        <a:bodyPr/>
        <a:lstStyle/>
        <a:p>
          <a:r>
            <a:rPr lang="ar-DZ" sz="2800" dirty="0" smtClean="0"/>
            <a:t>1995-2006</a:t>
          </a:r>
          <a:endParaRPr lang="fr-FR" sz="2800" dirty="0"/>
        </a:p>
      </dgm:t>
    </dgm:pt>
    <dgm:pt modelId="{C9B01D9C-C4D2-414C-871A-CC1ACC45AC23}" type="parTrans" cxnId="{C3863241-E5DE-40D8-95E6-68DEBB6D00C2}">
      <dgm:prSet/>
      <dgm:spPr/>
      <dgm:t>
        <a:bodyPr/>
        <a:lstStyle/>
        <a:p>
          <a:endParaRPr lang="fr-FR"/>
        </a:p>
      </dgm:t>
    </dgm:pt>
    <dgm:pt modelId="{F41DD3C8-965D-42DC-8D89-28C7D172EF29}" type="sibTrans" cxnId="{C3863241-E5DE-40D8-95E6-68DEBB6D00C2}">
      <dgm:prSet/>
      <dgm:spPr/>
      <dgm:t>
        <a:bodyPr/>
        <a:lstStyle/>
        <a:p>
          <a:endParaRPr lang="fr-FR"/>
        </a:p>
      </dgm:t>
    </dgm:pt>
    <dgm:pt modelId="{511180AC-9260-4C82-BB13-1C3F3DC78789}" type="pres">
      <dgm:prSet presAssocID="{78D2CF1E-FC79-43DA-82AA-933500361717}" presName="arrowDiagram" presStyleCnt="0">
        <dgm:presLayoutVars>
          <dgm:chMax val="5"/>
          <dgm:dir/>
          <dgm:resizeHandles val="exact"/>
        </dgm:presLayoutVars>
      </dgm:prSet>
      <dgm:spPr/>
    </dgm:pt>
    <dgm:pt modelId="{DA11526E-1904-4E29-8CB3-5B36BD39D6B7}" type="pres">
      <dgm:prSet presAssocID="{78D2CF1E-FC79-43DA-82AA-933500361717}" presName="arrow" presStyleLbl="bgShp" presStyleIdx="0" presStyleCnt="1" custLinFactNeighborX="12434" custLinFactNeighborY="6649"/>
      <dgm:spPr/>
    </dgm:pt>
    <dgm:pt modelId="{8F5568F0-1218-4A5D-AF5F-9272890ADBE8}" type="pres">
      <dgm:prSet presAssocID="{78D2CF1E-FC79-43DA-82AA-933500361717}" presName="arrowDiagram2" presStyleCnt="0"/>
      <dgm:spPr/>
    </dgm:pt>
    <dgm:pt modelId="{DCD7C8D7-DF03-4CB8-B14B-827A85BB8F35}" type="pres">
      <dgm:prSet presAssocID="{096E4A7E-CFFA-421C-8BD9-BE0B2DEC8E93}" presName="bullet2a" presStyleLbl="node1" presStyleIdx="0" presStyleCnt="2"/>
      <dgm:spPr/>
    </dgm:pt>
    <dgm:pt modelId="{1574E6FA-8CF0-4DFE-B10E-9E451365C040}" type="pres">
      <dgm:prSet presAssocID="{096E4A7E-CFFA-421C-8BD9-BE0B2DEC8E93}" presName="textBox2a" presStyleLbl="revTx" presStyleIdx="0" presStyleCnt="2">
        <dgm:presLayoutVars>
          <dgm:bulletEnabled val="1"/>
        </dgm:presLayoutVars>
      </dgm:prSet>
      <dgm:spPr/>
      <dgm:t>
        <a:bodyPr/>
        <a:lstStyle/>
        <a:p>
          <a:endParaRPr lang="fr-FR"/>
        </a:p>
      </dgm:t>
    </dgm:pt>
    <dgm:pt modelId="{3269CB4A-57E1-4DE4-B342-20E482ABF2F4}" type="pres">
      <dgm:prSet presAssocID="{6570AEAB-AF84-4DF5-8DF0-8F4D109D0A61}" presName="bullet2b" presStyleLbl="node1" presStyleIdx="1" presStyleCnt="2"/>
      <dgm:spPr/>
    </dgm:pt>
    <dgm:pt modelId="{BC2162E1-9867-4E4E-A22D-73B05D7961BA}" type="pres">
      <dgm:prSet presAssocID="{6570AEAB-AF84-4DF5-8DF0-8F4D109D0A61}" presName="textBox2b" presStyleLbl="revTx" presStyleIdx="1" presStyleCnt="2">
        <dgm:presLayoutVars>
          <dgm:bulletEnabled val="1"/>
        </dgm:presLayoutVars>
      </dgm:prSet>
      <dgm:spPr/>
      <dgm:t>
        <a:bodyPr/>
        <a:lstStyle/>
        <a:p>
          <a:endParaRPr lang="fr-FR"/>
        </a:p>
      </dgm:t>
    </dgm:pt>
  </dgm:ptLst>
  <dgm:cxnLst>
    <dgm:cxn modelId="{CE4D8767-0A5A-44B7-8753-94F0392BBD99}" type="presOf" srcId="{78D2CF1E-FC79-43DA-82AA-933500361717}" destId="{511180AC-9260-4C82-BB13-1C3F3DC78789}" srcOrd="0" destOrd="0" presId="urn:microsoft.com/office/officeart/2005/8/layout/arrow2"/>
    <dgm:cxn modelId="{8935875D-E52B-46D5-8351-1138B523576D}" type="presOf" srcId="{096E4A7E-CFFA-421C-8BD9-BE0B2DEC8E93}" destId="{1574E6FA-8CF0-4DFE-B10E-9E451365C040}" srcOrd="0" destOrd="0" presId="urn:microsoft.com/office/officeart/2005/8/layout/arrow2"/>
    <dgm:cxn modelId="{09D73486-B1F6-4724-B066-A844BE97F413}" type="presOf" srcId="{6570AEAB-AF84-4DF5-8DF0-8F4D109D0A61}" destId="{BC2162E1-9867-4E4E-A22D-73B05D7961BA}" srcOrd="0" destOrd="0" presId="urn:microsoft.com/office/officeart/2005/8/layout/arrow2"/>
    <dgm:cxn modelId="{C3863241-E5DE-40D8-95E6-68DEBB6D00C2}" srcId="{78D2CF1E-FC79-43DA-82AA-933500361717}" destId="{6570AEAB-AF84-4DF5-8DF0-8F4D109D0A61}" srcOrd="1" destOrd="0" parTransId="{C9B01D9C-C4D2-414C-871A-CC1ACC45AC23}" sibTransId="{F41DD3C8-965D-42DC-8D89-28C7D172EF29}"/>
    <dgm:cxn modelId="{9C88EC98-8F96-4FBF-96FA-1EA9E8A3E4AE}" srcId="{78D2CF1E-FC79-43DA-82AA-933500361717}" destId="{096E4A7E-CFFA-421C-8BD9-BE0B2DEC8E93}" srcOrd="0" destOrd="0" parTransId="{5A965FE6-1723-45B3-90FD-6D83B41A35C7}" sibTransId="{8325AD75-4A71-4BB6-B1A2-C7798B647AB4}"/>
    <dgm:cxn modelId="{69806595-DFAB-4070-AE0C-57AD3DF66290}" type="presParOf" srcId="{511180AC-9260-4C82-BB13-1C3F3DC78789}" destId="{DA11526E-1904-4E29-8CB3-5B36BD39D6B7}" srcOrd="0" destOrd="0" presId="urn:microsoft.com/office/officeart/2005/8/layout/arrow2"/>
    <dgm:cxn modelId="{0E2495EC-0BF1-41B4-9EAC-C21C171F88B7}" type="presParOf" srcId="{511180AC-9260-4C82-BB13-1C3F3DC78789}" destId="{8F5568F0-1218-4A5D-AF5F-9272890ADBE8}" srcOrd="1" destOrd="0" presId="urn:microsoft.com/office/officeart/2005/8/layout/arrow2"/>
    <dgm:cxn modelId="{46E85E8B-C8A8-4422-B3AE-58DCA450AF32}" type="presParOf" srcId="{8F5568F0-1218-4A5D-AF5F-9272890ADBE8}" destId="{DCD7C8D7-DF03-4CB8-B14B-827A85BB8F35}" srcOrd="0" destOrd="0" presId="urn:microsoft.com/office/officeart/2005/8/layout/arrow2"/>
    <dgm:cxn modelId="{20615418-7B3A-43F6-8192-7D52D9BB12B8}" type="presParOf" srcId="{8F5568F0-1218-4A5D-AF5F-9272890ADBE8}" destId="{1574E6FA-8CF0-4DFE-B10E-9E451365C040}" srcOrd="1" destOrd="0" presId="urn:microsoft.com/office/officeart/2005/8/layout/arrow2"/>
    <dgm:cxn modelId="{FDE2FD35-5B0C-4A70-8CCF-BAF13EDE9702}" type="presParOf" srcId="{8F5568F0-1218-4A5D-AF5F-9272890ADBE8}" destId="{3269CB4A-57E1-4DE4-B342-20E482ABF2F4}" srcOrd="2" destOrd="0" presId="urn:microsoft.com/office/officeart/2005/8/layout/arrow2"/>
    <dgm:cxn modelId="{6399299B-5577-489A-A371-3E743C46DC19}" type="presParOf" srcId="{8F5568F0-1218-4A5D-AF5F-9272890ADBE8}" destId="{BC2162E1-9867-4E4E-A22D-73B05D7961BA}" srcOrd="3" destOrd="0" presId="urn:microsoft.com/office/officeart/2005/8/layout/arrow2"/>
  </dgm:cxnLst>
  <dgm:bg/>
  <dgm:whole/>
</dgm:dataModel>
</file>

<file path=ppt/diagrams/data4.xml><?xml version="1.0" encoding="utf-8"?>
<dgm:dataModel xmlns:dgm="http://schemas.openxmlformats.org/drawingml/2006/diagram" xmlns:a="http://schemas.openxmlformats.org/drawingml/2006/main">
  <dgm:ptLst>
    <dgm:pt modelId="{26961F66-661B-440A-ABCD-F8DA57C238CE}" type="doc">
      <dgm:prSet loTypeId="urn:microsoft.com/office/officeart/2005/8/layout/radial4" loCatId="relationship" qsTypeId="urn:microsoft.com/office/officeart/2005/8/quickstyle/simple3" qsCatId="simple" csTypeId="urn:microsoft.com/office/officeart/2005/8/colors/accent1_2" csCatId="accent1" phldr="1"/>
      <dgm:spPr/>
      <dgm:t>
        <a:bodyPr/>
        <a:lstStyle/>
        <a:p>
          <a:endParaRPr lang="fr-FR"/>
        </a:p>
      </dgm:t>
    </dgm:pt>
    <dgm:pt modelId="{BDDEDB08-FE59-46CC-BF94-2961CF466477}">
      <dgm:prSet phldrT="[Texte]" custT="1"/>
      <dgm:spPr/>
      <dgm:t>
        <a:bodyPr/>
        <a:lstStyle/>
        <a:p>
          <a:r>
            <a:rPr lang="ar-DZ" sz="2800" dirty="0" smtClean="0"/>
            <a:t>أسس المحاسبة العمومية</a:t>
          </a:r>
          <a:endParaRPr lang="fr-FR" sz="2800" dirty="0"/>
        </a:p>
      </dgm:t>
    </dgm:pt>
    <dgm:pt modelId="{AFE152EF-9765-4EE6-A7C4-5F98E908F872}" type="parTrans" cxnId="{31CDE62F-7B17-4CDE-ABED-E67ADD9C69D8}">
      <dgm:prSet/>
      <dgm:spPr/>
      <dgm:t>
        <a:bodyPr/>
        <a:lstStyle/>
        <a:p>
          <a:endParaRPr lang="fr-FR"/>
        </a:p>
      </dgm:t>
    </dgm:pt>
    <dgm:pt modelId="{0D1CCA46-89EB-4D43-A47B-D2DFD6137C1E}" type="sibTrans" cxnId="{31CDE62F-7B17-4CDE-ABED-E67ADD9C69D8}">
      <dgm:prSet/>
      <dgm:spPr/>
      <dgm:t>
        <a:bodyPr/>
        <a:lstStyle/>
        <a:p>
          <a:endParaRPr lang="fr-FR"/>
        </a:p>
      </dgm:t>
    </dgm:pt>
    <dgm:pt modelId="{C40B6D30-C07F-457E-8128-09D3B7974E78}">
      <dgm:prSet phldrT="[Texte]" custT="1"/>
      <dgm:spPr/>
      <dgm:t>
        <a:bodyPr/>
        <a:lstStyle/>
        <a:p>
          <a:r>
            <a:rPr lang="ar-DZ" sz="2800" dirty="0" smtClean="0"/>
            <a:t>الأساس المشترك</a:t>
          </a:r>
          <a:endParaRPr lang="fr-FR" sz="2800" dirty="0"/>
        </a:p>
      </dgm:t>
    </dgm:pt>
    <dgm:pt modelId="{12B7F0C2-FE15-41C4-B07A-08DF2B2C9D0E}" type="parTrans" cxnId="{A9DBDBDB-FD5A-4B04-AED6-8F19050098E4}">
      <dgm:prSet/>
      <dgm:spPr/>
      <dgm:t>
        <a:bodyPr/>
        <a:lstStyle/>
        <a:p>
          <a:endParaRPr lang="fr-FR"/>
        </a:p>
      </dgm:t>
    </dgm:pt>
    <dgm:pt modelId="{CEDB5F01-5C62-4DD9-88FF-E8ADF70785D7}" type="sibTrans" cxnId="{A9DBDBDB-FD5A-4B04-AED6-8F19050098E4}">
      <dgm:prSet/>
      <dgm:spPr/>
      <dgm:t>
        <a:bodyPr/>
        <a:lstStyle/>
        <a:p>
          <a:endParaRPr lang="fr-FR"/>
        </a:p>
      </dgm:t>
    </dgm:pt>
    <dgm:pt modelId="{0D6872D7-5688-48FB-A6E0-2000C3056FD4}">
      <dgm:prSet phldrT="[Texte]" custT="1"/>
      <dgm:spPr/>
      <dgm:t>
        <a:bodyPr/>
        <a:lstStyle/>
        <a:p>
          <a:r>
            <a:rPr lang="ar-DZ" sz="2800" dirty="0" smtClean="0"/>
            <a:t>أساس </a:t>
          </a:r>
          <a:r>
            <a:rPr lang="ar-DZ" sz="2800" dirty="0" err="1" smtClean="0"/>
            <a:t>الإستحقاق</a:t>
          </a:r>
          <a:endParaRPr lang="fr-FR" sz="2800" dirty="0"/>
        </a:p>
      </dgm:t>
    </dgm:pt>
    <dgm:pt modelId="{1AABCF58-1E4B-492A-ADC8-D27E0C454094}" type="parTrans" cxnId="{D408461F-58B5-4FAD-82D1-73D8BB9BBC46}">
      <dgm:prSet/>
      <dgm:spPr/>
      <dgm:t>
        <a:bodyPr/>
        <a:lstStyle/>
        <a:p>
          <a:endParaRPr lang="fr-FR"/>
        </a:p>
      </dgm:t>
    </dgm:pt>
    <dgm:pt modelId="{101A54ED-B911-47AF-A369-F243CD921E96}" type="sibTrans" cxnId="{D408461F-58B5-4FAD-82D1-73D8BB9BBC46}">
      <dgm:prSet/>
      <dgm:spPr/>
      <dgm:t>
        <a:bodyPr/>
        <a:lstStyle/>
        <a:p>
          <a:endParaRPr lang="fr-FR"/>
        </a:p>
      </dgm:t>
    </dgm:pt>
    <dgm:pt modelId="{E8FAB707-757A-4BB3-B84B-2AA7A6DCDDA2}">
      <dgm:prSet phldrT="[Texte]" custT="1"/>
      <dgm:spPr/>
      <dgm:t>
        <a:bodyPr/>
        <a:lstStyle/>
        <a:p>
          <a:r>
            <a:rPr lang="ar-DZ" sz="2800" dirty="0" smtClean="0"/>
            <a:t>الأساس النقدي </a:t>
          </a:r>
          <a:endParaRPr lang="fr-FR" sz="2800" dirty="0"/>
        </a:p>
      </dgm:t>
    </dgm:pt>
    <dgm:pt modelId="{7FA77F09-9F4D-4C0B-87D1-F0D18B99E9CF}" type="parTrans" cxnId="{F4B3EC24-C585-4CFA-8A31-12844B7A9372}">
      <dgm:prSet/>
      <dgm:spPr/>
      <dgm:t>
        <a:bodyPr/>
        <a:lstStyle/>
        <a:p>
          <a:endParaRPr lang="fr-FR"/>
        </a:p>
      </dgm:t>
    </dgm:pt>
    <dgm:pt modelId="{279AE8CB-7A9A-4C8E-AAA7-7427F7605FA0}" type="sibTrans" cxnId="{F4B3EC24-C585-4CFA-8A31-12844B7A9372}">
      <dgm:prSet/>
      <dgm:spPr/>
      <dgm:t>
        <a:bodyPr/>
        <a:lstStyle/>
        <a:p>
          <a:endParaRPr lang="fr-FR"/>
        </a:p>
      </dgm:t>
    </dgm:pt>
    <dgm:pt modelId="{4ECBE027-CC24-4AFB-A8E5-F779BF25D08D}" type="pres">
      <dgm:prSet presAssocID="{26961F66-661B-440A-ABCD-F8DA57C238CE}" presName="cycle" presStyleCnt="0">
        <dgm:presLayoutVars>
          <dgm:chMax val="1"/>
          <dgm:dir/>
          <dgm:animLvl val="ctr"/>
          <dgm:resizeHandles val="exact"/>
        </dgm:presLayoutVars>
      </dgm:prSet>
      <dgm:spPr/>
      <dgm:t>
        <a:bodyPr/>
        <a:lstStyle/>
        <a:p>
          <a:endParaRPr lang="fr-FR"/>
        </a:p>
      </dgm:t>
    </dgm:pt>
    <dgm:pt modelId="{476A88DF-83DC-4312-9CF9-37F73BB73D59}" type="pres">
      <dgm:prSet presAssocID="{BDDEDB08-FE59-46CC-BF94-2961CF466477}" presName="centerShape" presStyleLbl="node0" presStyleIdx="0" presStyleCnt="1"/>
      <dgm:spPr/>
      <dgm:t>
        <a:bodyPr/>
        <a:lstStyle/>
        <a:p>
          <a:endParaRPr lang="fr-FR"/>
        </a:p>
      </dgm:t>
    </dgm:pt>
    <dgm:pt modelId="{A11662FB-9C40-40D4-A1B4-60B9FCEEEDE1}" type="pres">
      <dgm:prSet presAssocID="{12B7F0C2-FE15-41C4-B07A-08DF2B2C9D0E}" presName="parTrans" presStyleLbl="bgSibTrans2D1" presStyleIdx="0" presStyleCnt="3"/>
      <dgm:spPr/>
      <dgm:t>
        <a:bodyPr/>
        <a:lstStyle/>
        <a:p>
          <a:endParaRPr lang="fr-FR"/>
        </a:p>
      </dgm:t>
    </dgm:pt>
    <dgm:pt modelId="{B1E1B0D2-0AFC-4260-91BF-259473F3FE48}" type="pres">
      <dgm:prSet presAssocID="{C40B6D30-C07F-457E-8128-09D3B7974E78}" presName="node" presStyleLbl="node1" presStyleIdx="0" presStyleCnt="3">
        <dgm:presLayoutVars>
          <dgm:bulletEnabled val="1"/>
        </dgm:presLayoutVars>
      </dgm:prSet>
      <dgm:spPr/>
      <dgm:t>
        <a:bodyPr/>
        <a:lstStyle/>
        <a:p>
          <a:endParaRPr lang="fr-FR"/>
        </a:p>
      </dgm:t>
    </dgm:pt>
    <dgm:pt modelId="{367F2AAF-F6CC-42C3-A7CE-0EE8B50DD5F2}" type="pres">
      <dgm:prSet presAssocID="{1AABCF58-1E4B-492A-ADC8-D27E0C454094}" presName="parTrans" presStyleLbl="bgSibTrans2D1" presStyleIdx="1" presStyleCnt="3"/>
      <dgm:spPr/>
      <dgm:t>
        <a:bodyPr/>
        <a:lstStyle/>
        <a:p>
          <a:endParaRPr lang="fr-FR"/>
        </a:p>
      </dgm:t>
    </dgm:pt>
    <dgm:pt modelId="{D28E0A56-13B3-4098-89A1-AECB678905BA}" type="pres">
      <dgm:prSet presAssocID="{0D6872D7-5688-48FB-A6E0-2000C3056FD4}" presName="node" presStyleLbl="node1" presStyleIdx="1" presStyleCnt="3">
        <dgm:presLayoutVars>
          <dgm:bulletEnabled val="1"/>
        </dgm:presLayoutVars>
      </dgm:prSet>
      <dgm:spPr/>
      <dgm:t>
        <a:bodyPr/>
        <a:lstStyle/>
        <a:p>
          <a:endParaRPr lang="fr-FR"/>
        </a:p>
      </dgm:t>
    </dgm:pt>
    <dgm:pt modelId="{7DF417EF-7227-4208-81BB-2725689F9561}" type="pres">
      <dgm:prSet presAssocID="{7FA77F09-9F4D-4C0B-87D1-F0D18B99E9CF}" presName="parTrans" presStyleLbl="bgSibTrans2D1" presStyleIdx="2" presStyleCnt="3"/>
      <dgm:spPr/>
      <dgm:t>
        <a:bodyPr/>
        <a:lstStyle/>
        <a:p>
          <a:endParaRPr lang="fr-FR"/>
        </a:p>
      </dgm:t>
    </dgm:pt>
    <dgm:pt modelId="{658664CB-34AF-4460-B650-9F57A8581C71}" type="pres">
      <dgm:prSet presAssocID="{E8FAB707-757A-4BB3-B84B-2AA7A6DCDDA2}" presName="node" presStyleLbl="node1" presStyleIdx="2" presStyleCnt="3">
        <dgm:presLayoutVars>
          <dgm:bulletEnabled val="1"/>
        </dgm:presLayoutVars>
      </dgm:prSet>
      <dgm:spPr/>
      <dgm:t>
        <a:bodyPr/>
        <a:lstStyle/>
        <a:p>
          <a:endParaRPr lang="fr-FR"/>
        </a:p>
      </dgm:t>
    </dgm:pt>
  </dgm:ptLst>
  <dgm:cxnLst>
    <dgm:cxn modelId="{37630BD6-7040-4D18-8A6E-86EECF0CB9E1}" type="presOf" srcId="{12B7F0C2-FE15-41C4-B07A-08DF2B2C9D0E}" destId="{A11662FB-9C40-40D4-A1B4-60B9FCEEEDE1}" srcOrd="0" destOrd="0" presId="urn:microsoft.com/office/officeart/2005/8/layout/radial4"/>
    <dgm:cxn modelId="{92B5560E-B9D4-4700-AF18-778BA6CF5396}" type="presOf" srcId="{BDDEDB08-FE59-46CC-BF94-2961CF466477}" destId="{476A88DF-83DC-4312-9CF9-37F73BB73D59}" srcOrd="0" destOrd="0" presId="urn:microsoft.com/office/officeart/2005/8/layout/radial4"/>
    <dgm:cxn modelId="{A9DBDBDB-FD5A-4B04-AED6-8F19050098E4}" srcId="{BDDEDB08-FE59-46CC-BF94-2961CF466477}" destId="{C40B6D30-C07F-457E-8128-09D3B7974E78}" srcOrd="0" destOrd="0" parTransId="{12B7F0C2-FE15-41C4-B07A-08DF2B2C9D0E}" sibTransId="{CEDB5F01-5C62-4DD9-88FF-E8ADF70785D7}"/>
    <dgm:cxn modelId="{B94343A4-3A39-4BDF-B9AD-935FFF5A5137}" type="presOf" srcId="{E8FAB707-757A-4BB3-B84B-2AA7A6DCDDA2}" destId="{658664CB-34AF-4460-B650-9F57A8581C71}" srcOrd="0" destOrd="0" presId="urn:microsoft.com/office/officeart/2005/8/layout/radial4"/>
    <dgm:cxn modelId="{BD084D64-1C23-4897-A63E-3CA668750869}" type="presOf" srcId="{0D6872D7-5688-48FB-A6E0-2000C3056FD4}" destId="{D28E0A56-13B3-4098-89A1-AECB678905BA}" srcOrd="0" destOrd="0" presId="urn:microsoft.com/office/officeart/2005/8/layout/radial4"/>
    <dgm:cxn modelId="{D8492117-719E-4311-8043-1EA853175510}" type="presOf" srcId="{26961F66-661B-440A-ABCD-F8DA57C238CE}" destId="{4ECBE027-CC24-4AFB-A8E5-F779BF25D08D}" srcOrd="0" destOrd="0" presId="urn:microsoft.com/office/officeart/2005/8/layout/radial4"/>
    <dgm:cxn modelId="{D408461F-58B5-4FAD-82D1-73D8BB9BBC46}" srcId="{BDDEDB08-FE59-46CC-BF94-2961CF466477}" destId="{0D6872D7-5688-48FB-A6E0-2000C3056FD4}" srcOrd="1" destOrd="0" parTransId="{1AABCF58-1E4B-492A-ADC8-D27E0C454094}" sibTransId="{101A54ED-B911-47AF-A369-F243CD921E96}"/>
    <dgm:cxn modelId="{077CC9B0-8005-44B1-B49C-24018238C3E8}" type="presOf" srcId="{1AABCF58-1E4B-492A-ADC8-D27E0C454094}" destId="{367F2AAF-F6CC-42C3-A7CE-0EE8B50DD5F2}" srcOrd="0" destOrd="0" presId="urn:microsoft.com/office/officeart/2005/8/layout/radial4"/>
    <dgm:cxn modelId="{31CDE62F-7B17-4CDE-ABED-E67ADD9C69D8}" srcId="{26961F66-661B-440A-ABCD-F8DA57C238CE}" destId="{BDDEDB08-FE59-46CC-BF94-2961CF466477}" srcOrd="0" destOrd="0" parTransId="{AFE152EF-9765-4EE6-A7C4-5F98E908F872}" sibTransId="{0D1CCA46-89EB-4D43-A47B-D2DFD6137C1E}"/>
    <dgm:cxn modelId="{F4B3EC24-C585-4CFA-8A31-12844B7A9372}" srcId="{BDDEDB08-FE59-46CC-BF94-2961CF466477}" destId="{E8FAB707-757A-4BB3-B84B-2AA7A6DCDDA2}" srcOrd="2" destOrd="0" parTransId="{7FA77F09-9F4D-4C0B-87D1-F0D18B99E9CF}" sibTransId="{279AE8CB-7A9A-4C8E-AAA7-7427F7605FA0}"/>
    <dgm:cxn modelId="{47B44B4B-872B-4737-8F34-3B7265D0C5BB}" type="presOf" srcId="{7FA77F09-9F4D-4C0B-87D1-F0D18B99E9CF}" destId="{7DF417EF-7227-4208-81BB-2725689F9561}" srcOrd="0" destOrd="0" presId="urn:microsoft.com/office/officeart/2005/8/layout/radial4"/>
    <dgm:cxn modelId="{BD5038D7-13DD-4FCB-AC6A-AEB0AB3FE9D3}" type="presOf" srcId="{C40B6D30-C07F-457E-8128-09D3B7974E78}" destId="{B1E1B0D2-0AFC-4260-91BF-259473F3FE48}" srcOrd="0" destOrd="0" presId="urn:microsoft.com/office/officeart/2005/8/layout/radial4"/>
    <dgm:cxn modelId="{40240145-15A3-4A27-8775-E0787AC842A4}" type="presParOf" srcId="{4ECBE027-CC24-4AFB-A8E5-F779BF25D08D}" destId="{476A88DF-83DC-4312-9CF9-37F73BB73D59}" srcOrd="0" destOrd="0" presId="urn:microsoft.com/office/officeart/2005/8/layout/radial4"/>
    <dgm:cxn modelId="{DA95CB36-0543-4260-9E8D-A603E03D5D41}" type="presParOf" srcId="{4ECBE027-CC24-4AFB-A8E5-F779BF25D08D}" destId="{A11662FB-9C40-40D4-A1B4-60B9FCEEEDE1}" srcOrd="1" destOrd="0" presId="urn:microsoft.com/office/officeart/2005/8/layout/radial4"/>
    <dgm:cxn modelId="{C37518E7-D4BA-4CE6-8626-4590A1C1A411}" type="presParOf" srcId="{4ECBE027-CC24-4AFB-A8E5-F779BF25D08D}" destId="{B1E1B0D2-0AFC-4260-91BF-259473F3FE48}" srcOrd="2" destOrd="0" presId="urn:microsoft.com/office/officeart/2005/8/layout/radial4"/>
    <dgm:cxn modelId="{8168F64E-6139-4755-B26A-8C6C3DE6DFE9}" type="presParOf" srcId="{4ECBE027-CC24-4AFB-A8E5-F779BF25D08D}" destId="{367F2AAF-F6CC-42C3-A7CE-0EE8B50DD5F2}" srcOrd="3" destOrd="0" presId="urn:microsoft.com/office/officeart/2005/8/layout/radial4"/>
    <dgm:cxn modelId="{52E2F701-9C79-4863-A2F3-A11F3135A8D7}" type="presParOf" srcId="{4ECBE027-CC24-4AFB-A8E5-F779BF25D08D}" destId="{D28E0A56-13B3-4098-89A1-AECB678905BA}" srcOrd="4" destOrd="0" presId="urn:microsoft.com/office/officeart/2005/8/layout/radial4"/>
    <dgm:cxn modelId="{D0FF4983-267B-4620-BC9E-965ABD7F0A10}" type="presParOf" srcId="{4ECBE027-CC24-4AFB-A8E5-F779BF25D08D}" destId="{7DF417EF-7227-4208-81BB-2725689F9561}" srcOrd="5" destOrd="0" presId="urn:microsoft.com/office/officeart/2005/8/layout/radial4"/>
    <dgm:cxn modelId="{A7120F7F-7F9B-42CF-9B00-60F538D77A43}" type="presParOf" srcId="{4ECBE027-CC24-4AFB-A8E5-F779BF25D08D}" destId="{658664CB-34AF-4460-B650-9F57A8581C71}" srcOrd="6" destOrd="0" presId="urn:microsoft.com/office/officeart/2005/8/layout/radial4"/>
  </dgm:cxnLst>
  <dgm:bg/>
  <dgm:whole/>
</dgm:dataModel>
</file>

<file path=ppt/diagrams/data5.xml><?xml version="1.0" encoding="utf-8"?>
<dgm:dataModel xmlns:dgm="http://schemas.openxmlformats.org/drawingml/2006/diagram" xmlns:a="http://schemas.openxmlformats.org/drawingml/2006/main">
  <dgm:ptLst>
    <dgm:pt modelId="{521E210B-7A65-4583-B44E-EFE80C91EC2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fr-FR"/>
        </a:p>
      </dgm:t>
    </dgm:pt>
    <dgm:pt modelId="{8198310B-4757-4C1D-893E-A80168DD19C2}">
      <dgm:prSet phldrT="[Texte]" custT="1"/>
      <dgm:spPr/>
      <dgm:t>
        <a:bodyPr/>
        <a:lstStyle/>
        <a:p>
          <a:r>
            <a:rPr lang="ar-DZ" sz="2800" dirty="0" smtClean="0">
              <a:solidFill>
                <a:srgbClr val="FFFF00"/>
              </a:solidFill>
            </a:rPr>
            <a:t>أساس الالتزام(المشترك)</a:t>
          </a:r>
          <a:endParaRPr lang="fr-FR" sz="2800" dirty="0">
            <a:solidFill>
              <a:srgbClr val="FFFF00"/>
            </a:solidFill>
          </a:endParaRPr>
        </a:p>
      </dgm:t>
    </dgm:pt>
    <dgm:pt modelId="{71804019-CBC2-4E99-9141-E074640EDD5F}" type="parTrans" cxnId="{F8AF6312-6F4B-4D45-8AD4-B74813798A2C}">
      <dgm:prSet/>
      <dgm:spPr/>
      <dgm:t>
        <a:bodyPr/>
        <a:lstStyle/>
        <a:p>
          <a:endParaRPr lang="fr-FR"/>
        </a:p>
      </dgm:t>
    </dgm:pt>
    <dgm:pt modelId="{305F1BE0-8663-4945-BD88-28F550E3E9B6}" type="sibTrans" cxnId="{F8AF6312-6F4B-4D45-8AD4-B74813798A2C}">
      <dgm:prSet/>
      <dgm:spPr/>
      <dgm:t>
        <a:bodyPr/>
        <a:lstStyle/>
        <a:p>
          <a:endParaRPr lang="fr-FR"/>
        </a:p>
      </dgm:t>
    </dgm:pt>
    <dgm:pt modelId="{34D9A4E8-F7B1-414E-ABF4-FCD77DF63DF9}">
      <dgm:prSet phldrT="[Texte]" custT="1"/>
      <dgm:spPr/>
      <dgm:t>
        <a:bodyPr/>
        <a:lstStyle/>
        <a:p>
          <a:r>
            <a:rPr lang="ar-DZ" sz="2800" dirty="0" smtClean="0">
              <a:solidFill>
                <a:srgbClr val="FFFF00"/>
              </a:solidFill>
            </a:rPr>
            <a:t>أساس الاستحقاق المعدل</a:t>
          </a:r>
          <a:endParaRPr lang="fr-FR" sz="2800" dirty="0">
            <a:solidFill>
              <a:srgbClr val="FFFF00"/>
            </a:solidFill>
          </a:endParaRPr>
        </a:p>
      </dgm:t>
    </dgm:pt>
    <dgm:pt modelId="{F17E7A0B-8312-4882-9F8F-3378727F3DA0}" type="parTrans" cxnId="{1E6D585A-7E29-4B18-8442-66C416A16DB3}">
      <dgm:prSet/>
      <dgm:spPr/>
      <dgm:t>
        <a:bodyPr/>
        <a:lstStyle/>
        <a:p>
          <a:endParaRPr lang="fr-FR"/>
        </a:p>
      </dgm:t>
    </dgm:pt>
    <dgm:pt modelId="{A3990C54-8AD7-471D-B546-A6CC93857542}" type="sibTrans" cxnId="{1E6D585A-7E29-4B18-8442-66C416A16DB3}">
      <dgm:prSet/>
      <dgm:spPr/>
      <dgm:t>
        <a:bodyPr/>
        <a:lstStyle/>
        <a:p>
          <a:endParaRPr lang="fr-FR"/>
        </a:p>
      </dgm:t>
    </dgm:pt>
    <dgm:pt modelId="{7A783D3C-7844-4CB0-9AFB-B73FD34DB0A3}">
      <dgm:prSet phldrT="[Texte]" custT="1"/>
      <dgm:spPr/>
      <dgm:t>
        <a:bodyPr/>
        <a:lstStyle/>
        <a:p>
          <a:r>
            <a:rPr lang="ar-DZ" sz="2800" dirty="0" smtClean="0">
              <a:solidFill>
                <a:srgbClr val="FFFF00"/>
              </a:solidFill>
            </a:rPr>
            <a:t>الأساس النقدي المعدل</a:t>
          </a:r>
          <a:endParaRPr lang="fr-FR" sz="2800" dirty="0">
            <a:solidFill>
              <a:srgbClr val="FFFF00"/>
            </a:solidFill>
          </a:endParaRPr>
        </a:p>
      </dgm:t>
    </dgm:pt>
    <dgm:pt modelId="{B798FD28-79C3-4B40-BA0A-E844F247DF1F}" type="parTrans" cxnId="{2D5C3358-6787-400D-A66F-663E6F3C4B38}">
      <dgm:prSet/>
      <dgm:spPr/>
      <dgm:t>
        <a:bodyPr/>
        <a:lstStyle/>
        <a:p>
          <a:endParaRPr lang="fr-FR"/>
        </a:p>
      </dgm:t>
    </dgm:pt>
    <dgm:pt modelId="{2EECF1A8-AD08-40CF-8732-C2F998C1E0D9}" type="sibTrans" cxnId="{2D5C3358-6787-400D-A66F-663E6F3C4B38}">
      <dgm:prSet/>
      <dgm:spPr/>
      <dgm:t>
        <a:bodyPr/>
        <a:lstStyle/>
        <a:p>
          <a:endParaRPr lang="fr-FR"/>
        </a:p>
      </dgm:t>
    </dgm:pt>
    <dgm:pt modelId="{03C26520-E29B-4DAF-B95A-E03381FDA752}" type="pres">
      <dgm:prSet presAssocID="{521E210B-7A65-4583-B44E-EFE80C91EC23}" presName="hierChild1" presStyleCnt="0">
        <dgm:presLayoutVars>
          <dgm:orgChart val="1"/>
          <dgm:chPref val="1"/>
          <dgm:dir/>
          <dgm:animOne val="branch"/>
          <dgm:animLvl val="lvl"/>
          <dgm:resizeHandles/>
        </dgm:presLayoutVars>
      </dgm:prSet>
      <dgm:spPr/>
      <dgm:t>
        <a:bodyPr/>
        <a:lstStyle/>
        <a:p>
          <a:endParaRPr lang="fr-FR"/>
        </a:p>
      </dgm:t>
    </dgm:pt>
    <dgm:pt modelId="{FCDFF8C5-0CA6-45AA-8D46-A42190605C3B}" type="pres">
      <dgm:prSet presAssocID="{8198310B-4757-4C1D-893E-A80168DD19C2}" presName="hierRoot1" presStyleCnt="0">
        <dgm:presLayoutVars>
          <dgm:hierBranch val="init"/>
        </dgm:presLayoutVars>
      </dgm:prSet>
      <dgm:spPr/>
    </dgm:pt>
    <dgm:pt modelId="{CD309454-2EAC-460A-A72F-EDFA19B6D3E6}" type="pres">
      <dgm:prSet presAssocID="{8198310B-4757-4C1D-893E-A80168DD19C2}" presName="rootComposite1" presStyleCnt="0"/>
      <dgm:spPr/>
    </dgm:pt>
    <dgm:pt modelId="{ABBE3F62-33B3-44F8-88E6-EFA6BFFEE4E2}" type="pres">
      <dgm:prSet presAssocID="{8198310B-4757-4C1D-893E-A80168DD19C2}" presName="rootText1" presStyleLbl="node0" presStyleIdx="0" presStyleCnt="1">
        <dgm:presLayoutVars>
          <dgm:chPref val="3"/>
        </dgm:presLayoutVars>
      </dgm:prSet>
      <dgm:spPr/>
      <dgm:t>
        <a:bodyPr/>
        <a:lstStyle/>
        <a:p>
          <a:endParaRPr lang="fr-FR"/>
        </a:p>
      </dgm:t>
    </dgm:pt>
    <dgm:pt modelId="{886043D0-EAD8-404B-9BB2-D016A38AD9A2}" type="pres">
      <dgm:prSet presAssocID="{8198310B-4757-4C1D-893E-A80168DD19C2}" presName="rootConnector1" presStyleLbl="node1" presStyleIdx="0" presStyleCnt="0"/>
      <dgm:spPr/>
      <dgm:t>
        <a:bodyPr/>
        <a:lstStyle/>
        <a:p>
          <a:endParaRPr lang="fr-FR"/>
        </a:p>
      </dgm:t>
    </dgm:pt>
    <dgm:pt modelId="{60508988-A638-4CA0-893F-E706309508E1}" type="pres">
      <dgm:prSet presAssocID="{8198310B-4757-4C1D-893E-A80168DD19C2}" presName="hierChild2" presStyleCnt="0"/>
      <dgm:spPr/>
    </dgm:pt>
    <dgm:pt modelId="{D54E4DE8-A57C-4B38-99EC-2F0C74B64DBE}" type="pres">
      <dgm:prSet presAssocID="{F17E7A0B-8312-4882-9F8F-3378727F3DA0}" presName="Name37" presStyleLbl="parChTrans1D2" presStyleIdx="0" presStyleCnt="2"/>
      <dgm:spPr/>
      <dgm:t>
        <a:bodyPr/>
        <a:lstStyle/>
        <a:p>
          <a:endParaRPr lang="fr-FR"/>
        </a:p>
      </dgm:t>
    </dgm:pt>
    <dgm:pt modelId="{CD92E7C3-EA6B-45B4-B97D-87CE52D23C28}" type="pres">
      <dgm:prSet presAssocID="{34D9A4E8-F7B1-414E-ABF4-FCD77DF63DF9}" presName="hierRoot2" presStyleCnt="0">
        <dgm:presLayoutVars>
          <dgm:hierBranch val="init"/>
        </dgm:presLayoutVars>
      </dgm:prSet>
      <dgm:spPr/>
    </dgm:pt>
    <dgm:pt modelId="{A4BD9FCA-DC9D-4C07-85A0-82A4C41E21CF}" type="pres">
      <dgm:prSet presAssocID="{34D9A4E8-F7B1-414E-ABF4-FCD77DF63DF9}" presName="rootComposite" presStyleCnt="0"/>
      <dgm:spPr/>
    </dgm:pt>
    <dgm:pt modelId="{A4C38C99-A05C-4A68-941A-09488F0587CB}" type="pres">
      <dgm:prSet presAssocID="{34D9A4E8-F7B1-414E-ABF4-FCD77DF63DF9}" presName="rootText" presStyleLbl="node2" presStyleIdx="0" presStyleCnt="2">
        <dgm:presLayoutVars>
          <dgm:chPref val="3"/>
        </dgm:presLayoutVars>
      </dgm:prSet>
      <dgm:spPr/>
      <dgm:t>
        <a:bodyPr/>
        <a:lstStyle/>
        <a:p>
          <a:endParaRPr lang="fr-FR"/>
        </a:p>
      </dgm:t>
    </dgm:pt>
    <dgm:pt modelId="{9CFB1876-364B-4E2C-9180-13A5D36EC84F}" type="pres">
      <dgm:prSet presAssocID="{34D9A4E8-F7B1-414E-ABF4-FCD77DF63DF9}" presName="rootConnector" presStyleLbl="node2" presStyleIdx="0" presStyleCnt="2"/>
      <dgm:spPr/>
      <dgm:t>
        <a:bodyPr/>
        <a:lstStyle/>
        <a:p>
          <a:endParaRPr lang="fr-FR"/>
        </a:p>
      </dgm:t>
    </dgm:pt>
    <dgm:pt modelId="{EEEDC663-A15F-4D2F-8E6B-3ED954C386F7}" type="pres">
      <dgm:prSet presAssocID="{34D9A4E8-F7B1-414E-ABF4-FCD77DF63DF9}" presName="hierChild4" presStyleCnt="0"/>
      <dgm:spPr/>
    </dgm:pt>
    <dgm:pt modelId="{FE52F92C-0A74-4539-B42F-52974BFE39D9}" type="pres">
      <dgm:prSet presAssocID="{34D9A4E8-F7B1-414E-ABF4-FCD77DF63DF9}" presName="hierChild5" presStyleCnt="0"/>
      <dgm:spPr/>
    </dgm:pt>
    <dgm:pt modelId="{18910002-9E12-4947-8398-D70DF9EAF579}" type="pres">
      <dgm:prSet presAssocID="{B798FD28-79C3-4B40-BA0A-E844F247DF1F}" presName="Name37" presStyleLbl="parChTrans1D2" presStyleIdx="1" presStyleCnt="2"/>
      <dgm:spPr/>
      <dgm:t>
        <a:bodyPr/>
        <a:lstStyle/>
        <a:p>
          <a:endParaRPr lang="fr-FR"/>
        </a:p>
      </dgm:t>
    </dgm:pt>
    <dgm:pt modelId="{2EAA0E7D-4FA6-49A0-96F9-40ACD5ACBCB3}" type="pres">
      <dgm:prSet presAssocID="{7A783D3C-7844-4CB0-9AFB-B73FD34DB0A3}" presName="hierRoot2" presStyleCnt="0">
        <dgm:presLayoutVars>
          <dgm:hierBranch val="init"/>
        </dgm:presLayoutVars>
      </dgm:prSet>
      <dgm:spPr/>
    </dgm:pt>
    <dgm:pt modelId="{5157DB8E-7216-4D26-8CC6-26A7ACF6CF3D}" type="pres">
      <dgm:prSet presAssocID="{7A783D3C-7844-4CB0-9AFB-B73FD34DB0A3}" presName="rootComposite" presStyleCnt="0"/>
      <dgm:spPr/>
    </dgm:pt>
    <dgm:pt modelId="{56C21644-A3A4-4140-8891-2682818CBC0A}" type="pres">
      <dgm:prSet presAssocID="{7A783D3C-7844-4CB0-9AFB-B73FD34DB0A3}" presName="rootText" presStyleLbl="node2" presStyleIdx="1" presStyleCnt="2">
        <dgm:presLayoutVars>
          <dgm:chPref val="3"/>
        </dgm:presLayoutVars>
      </dgm:prSet>
      <dgm:spPr/>
      <dgm:t>
        <a:bodyPr/>
        <a:lstStyle/>
        <a:p>
          <a:endParaRPr lang="fr-FR"/>
        </a:p>
      </dgm:t>
    </dgm:pt>
    <dgm:pt modelId="{2B3597F5-7968-436B-97D4-335AEFDFEA72}" type="pres">
      <dgm:prSet presAssocID="{7A783D3C-7844-4CB0-9AFB-B73FD34DB0A3}" presName="rootConnector" presStyleLbl="node2" presStyleIdx="1" presStyleCnt="2"/>
      <dgm:spPr/>
      <dgm:t>
        <a:bodyPr/>
        <a:lstStyle/>
        <a:p>
          <a:endParaRPr lang="fr-FR"/>
        </a:p>
      </dgm:t>
    </dgm:pt>
    <dgm:pt modelId="{597E2C98-1A67-450B-A94C-737AEEA45B8B}" type="pres">
      <dgm:prSet presAssocID="{7A783D3C-7844-4CB0-9AFB-B73FD34DB0A3}" presName="hierChild4" presStyleCnt="0"/>
      <dgm:spPr/>
    </dgm:pt>
    <dgm:pt modelId="{1A84829B-528E-4AEF-BA5E-D1B07B4FB495}" type="pres">
      <dgm:prSet presAssocID="{7A783D3C-7844-4CB0-9AFB-B73FD34DB0A3}" presName="hierChild5" presStyleCnt="0"/>
      <dgm:spPr/>
    </dgm:pt>
    <dgm:pt modelId="{F506EC2B-631C-482F-91A0-EDD2D0D9D0C4}" type="pres">
      <dgm:prSet presAssocID="{8198310B-4757-4C1D-893E-A80168DD19C2}" presName="hierChild3" presStyleCnt="0"/>
      <dgm:spPr/>
    </dgm:pt>
  </dgm:ptLst>
  <dgm:cxnLst>
    <dgm:cxn modelId="{DE35B88A-62C4-40F1-9629-5B47B6022A05}" type="presOf" srcId="{7A783D3C-7844-4CB0-9AFB-B73FD34DB0A3}" destId="{2B3597F5-7968-436B-97D4-335AEFDFEA72}" srcOrd="1" destOrd="0" presId="urn:microsoft.com/office/officeart/2005/8/layout/orgChart1"/>
    <dgm:cxn modelId="{F8AF6312-6F4B-4D45-8AD4-B74813798A2C}" srcId="{521E210B-7A65-4583-B44E-EFE80C91EC23}" destId="{8198310B-4757-4C1D-893E-A80168DD19C2}" srcOrd="0" destOrd="0" parTransId="{71804019-CBC2-4E99-9141-E074640EDD5F}" sibTransId="{305F1BE0-8663-4945-BD88-28F550E3E9B6}"/>
    <dgm:cxn modelId="{1E6D585A-7E29-4B18-8442-66C416A16DB3}" srcId="{8198310B-4757-4C1D-893E-A80168DD19C2}" destId="{34D9A4E8-F7B1-414E-ABF4-FCD77DF63DF9}" srcOrd="0" destOrd="0" parTransId="{F17E7A0B-8312-4882-9F8F-3378727F3DA0}" sibTransId="{A3990C54-8AD7-471D-B546-A6CC93857542}"/>
    <dgm:cxn modelId="{262D6E4F-096A-4B6C-A5CF-2F08DE76E519}" type="presOf" srcId="{8198310B-4757-4C1D-893E-A80168DD19C2}" destId="{886043D0-EAD8-404B-9BB2-D016A38AD9A2}" srcOrd="1" destOrd="0" presId="urn:microsoft.com/office/officeart/2005/8/layout/orgChart1"/>
    <dgm:cxn modelId="{9F289E34-C8F5-4F88-B8D6-7AE29AA0675A}" type="presOf" srcId="{7A783D3C-7844-4CB0-9AFB-B73FD34DB0A3}" destId="{56C21644-A3A4-4140-8891-2682818CBC0A}" srcOrd="0" destOrd="0" presId="urn:microsoft.com/office/officeart/2005/8/layout/orgChart1"/>
    <dgm:cxn modelId="{BE120BEB-0E00-483D-9F53-0DD5F63BF7E9}" type="presOf" srcId="{34D9A4E8-F7B1-414E-ABF4-FCD77DF63DF9}" destId="{9CFB1876-364B-4E2C-9180-13A5D36EC84F}" srcOrd="1" destOrd="0" presId="urn:microsoft.com/office/officeart/2005/8/layout/orgChart1"/>
    <dgm:cxn modelId="{2D5C3358-6787-400D-A66F-663E6F3C4B38}" srcId="{8198310B-4757-4C1D-893E-A80168DD19C2}" destId="{7A783D3C-7844-4CB0-9AFB-B73FD34DB0A3}" srcOrd="1" destOrd="0" parTransId="{B798FD28-79C3-4B40-BA0A-E844F247DF1F}" sibTransId="{2EECF1A8-AD08-40CF-8732-C2F998C1E0D9}"/>
    <dgm:cxn modelId="{046C75D3-DBBE-4AA0-80AA-8BD928B36C95}" type="presOf" srcId="{8198310B-4757-4C1D-893E-A80168DD19C2}" destId="{ABBE3F62-33B3-44F8-88E6-EFA6BFFEE4E2}" srcOrd="0" destOrd="0" presId="urn:microsoft.com/office/officeart/2005/8/layout/orgChart1"/>
    <dgm:cxn modelId="{478E0B50-D4B8-481D-B39F-B6F1499C7595}" type="presOf" srcId="{B798FD28-79C3-4B40-BA0A-E844F247DF1F}" destId="{18910002-9E12-4947-8398-D70DF9EAF579}" srcOrd="0" destOrd="0" presId="urn:microsoft.com/office/officeart/2005/8/layout/orgChart1"/>
    <dgm:cxn modelId="{8839986A-AF09-4760-9132-4CAAEA8CBA75}" type="presOf" srcId="{521E210B-7A65-4583-B44E-EFE80C91EC23}" destId="{03C26520-E29B-4DAF-B95A-E03381FDA752}" srcOrd="0" destOrd="0" presId="urn:microsoft.com/office/officeart/2005/8/layout/orgChart1"/>
    <dgm:cxn modelId="{F0A151C6-D23C-4F8D-A1CF-DAF77226010E}" type="presOf" srcId="{F17E7A0B-8312-4882-9F8F-3378727F3DA0}" destId="{D54E4DE8-A57C-4B38-99EC-2F0C74B64DBE}" srcOrd="0" destOrd="0" presId="urn:microsoft.com/office/officeart/2005/8/layout/orgChart1"/>
    <dgm:cxn modelId="{FE12650D-5AB4-4488-AC84-7AA2FF4306FE}" type="presOf" srcId="{34D9A4E8-F7B1-414E-ABF4-FCD77DF63DF9}" destId="{A4C38C99-A05C-4A68-941A-09488F0587CB}" srcOrd="0" destOrd="0" presId="urn:microsoft.com/office/officeart/2005/8/layout/orgChart1"/>
    <dgm:cxn modelId="{7DC153EC-71ED-4F5A-9200-B30CACBA2B7F}" type="presParOf" srcId="{03C26520-E29B-4DAF-B95A-E03381FDA752}" destId="{FCDFF8C5-0CA6-45AA-8D46-A42190605C3B}" srcOrd="0" destOrd="0" presId="urn:microsoft.com/office/officeart/2005/8/layout/orgChart1"/>
    <dgm:cxn modelId="{9D8F20AF-4444-4F22-8BF8-B062E73B106E}" type="presParOf" srcId="{FCDFF8C5-0CA6-45AA-8D46-A42190605C3B}" destId="{CD309454-2EAC-460A-A72F-EDFA19B6D3E6}" srcOrd="0" destOrd="0" presId="urn:microsoft.com/office/officeart/2005/8/layout/orgChart1"/>
    <dgm:cxn modelId="{FEF16613-0049-463F-989F-8FEE267F5368}" type="presParOf" srcId="{CD309454-2EAC-460A-A72F-EDFA19B6D3E6}" destId="{ABBE3F62-33B3-44F8-88E6-EFA6BFFEE4E2}" srcOrd="0" destOrd="0" presId="urn:microsoft.com/office/officeart/2005/8/layout/orgChart1"/>
    <dgm:cxn modelId="{16820A5B-FFD9-4429-921D-98304E806E05}" type="presParOf" srcId="{CD309454-2EAC-460A-A72F-EDFA19B6D3E6}" destId="{886043D0-EAD8-404B-9BB2-D016A38AD9A2}" srcOrd="1" destOrd="0" presId="urn:microsoft.com/office/officeart/2005/8/layout/orgChart1"/>
    <dgm:cxn modelId="{50220532-75A7-4AE4-93D5-A01B7BE8176E}" type="presParOf" srcId="{FCDFF8C5-0CA6-45AA-8D46-A42190605C3B}" destId="{60508988-A638-4CA0-893F-E706309508E1}" srcOrd="1" destOrd="0" presId="urn:microsoft.com/office/officeart/2005/8/layout/orgChart1"/>
    <dgm:cxn modelId="{45393B42-EDE9-414B-93F6-99A862DF56DD}" type="presParOf" srcId="{60508988-A638-4CA0-893F-E706309508E1}" destId="{D54E4DE8-A57C-4B38-99EC-2F0C74B64DBE}" srcOrd="0" destOrd="0" presId="urn:microsoft.com/office/officeart/2005/8/layout/orgChart1"/>
    <dgm:cxn modelId="{4E431DB3-3572-48A3-864F-F394C7A19EDE}" type="presParOf" srcId="{60508988-A638-4CA0-893F-E706309508E1}" destId="{CD92E7C3-EA6B-45B4-B97D-87CE52D23C28}" srcOrd="1" destOrd="0" presId="urn:microsoft.com/office/officeart/2005/8/layout/orgChart1"/>
    <dgm:cxn modelId="{A3403F85-067E-4C1C-8C92-8942FCA5FE13}" type="presParOf" srcId="{CD92E7C3-EA6B-45B4-B97D-87CE52D23C28}" destId="{A4BD9FCA-DC9D-4C07-85A0-82A4C41E21CF}" srcOrd="0" destOrd="0" presId="urn:microsoft.com/office/officeart/2005/8/layout/orgChart1"/>
    <dgm:cxn modelId="{DB1EB3F3-6DAF-4371-9DD6-CB4F35C62386}" type="presParOf" srcId="{A4BD9FCA-DC9D-4C07-85A0-82A4C41E21CF}" destId="{A4C38C99-A05C-4A68-941A-09488F0587CB}" srcOrd="0" destOrd="0" presId="urn:microsoft.com/office/officeart/2005/8/layout/orgChart1"/>
    <dgm:cxn modelId="{DB5B1383-4764-42C5-A207-1766AACB0226}" type="presParOf" srcId="{A4BD9FCA-DC9D-4C07-85A0-82A4C41E21CF}" destId="{9CFB1876-364B-4E2C-9180-13A5D36EC84F}" srcOrd="1" destOrd="0" presId="urn:microsoft.com/office/officeart/2005/8/layout/orgChart1"/>
    <dgm:cxn modelId="{7BF7C1AB-B78C-4E96-9ABD-E8FA4124F3F6}" type="presParOf" srcId="{CD92E7C3-EA6B-45B4-B97D-87CE52D23C28}" destId="{EEEDC663-A15F-4D2F-8E6B-3ED954C386F7}" srcOrd="1" destOrd="0" presId="urn:microsoft.com/office/officeart/2005/8/layout/orgChart1"/>
    <dgm:cxn modelId="{8FF219C5-7E1F-4672-AEEA-269065E8D387}" type="presParOf" srcId="{CD92E7C3-EA6B-45B4-B97D-87CE52D23C28}" destId="{FE52F92C-0A74-4539-B42F-52974BFE39D9}" srcOrd="2" destOrd="0" presId="urn:microsoft.com/office/officeart/2005/8/layout/orgChart1"/>
    <dgm:cxn modelId="{6CA282D7-B742-43A1-8D7A-77DD9829E870}" type="presParOf" srcId="{60508988-A638-4CA0-893F-E706309508E1}" destId="{18910002-9E12-4947-8398-D70DF9EAF579}" srcOrd="2" destOrd="0" presId="urn:microsoft.com/office/officeart/2005/8/layout/orgChart1"/>
    <dgm:cxn modelId="{4BDB7026-2C00-46D3-B413-A0D7CF97B0CD}" type="presParOf" srcId="{60508988-A638-4CA0-893F-E706309508E1}" destId="{2EAA0E7D-4FA6-49A0-96F9-40ACD5ACBCB3}" srcOrd="3" destOrd="0" presId="urn:microsoft.com/office/officeart/2005/8/layout/orgChart1"/>
    <dgm:cxn modelId="{30723E6E-62EF-4CC6-8E22-367EDCA13B6D}" type="presParOf" srcId="{2EAA0E7D-4FA6-49A0-96F9-40ACD5ACBCB3}" destId="{5157DB8E-7216-4D26-8CC6-26A7ACF6CF3D}" srcOrd="0" destOrd="0" presId="urn:microsoft.com/office/officeart/2005/8/layout/orgChart1"/>
    <dgm:cxn modelId="{6AA99C0B-F367-4726-A5A6-236537997E43}" type="presParOf" srcId="{5157DB8E-7216-4D26-8CC6-26A7ACF6CF3D}" destId="{56C21644-A3A4-4140-8891-2682818CBC0A}" srcOrd="0" destOrd="0" presId="urn:microsoft.com/office/officeart/2005/8/layout/orgChart1"/>
    <dgm:cxn modelId="{F4055337-A8F0-478F-8EC2-C56CA957F46B}" type="presParOf" srcId="{5157DB8E-7216-4D26-8CC6-26A7ACF6CF3D}" destId="{2B3597F5-7968-436B-97D4-335AEFDFEA72}" srcOrd="1" destOrd="0" presId="urn:microsoft.com/office/officeart/2005/8/layout/orgChart1"/>
    <dgm:cxn modelId="{9AB48642-9D03-4567-9352-AB4636E58ECA}" type="presParOf" srcId="{2EAA0E7D-4FA6-49A0-96F9-40ACD5ACBCB3}" destId="{597E2C98-1A67-450B-A94C-737AEEA45B8B}" srcOrd="1" destOrd="0" presId="urn:microsoft.com/office/officeart/2005/8/layout/orgChart1"/>
    <dgm:cxn modelId="{49172C8A-CA8A-40C7-A945-9738BB87EA75}" type="presParOf" srcId="{2EAA0E7D-4FA6-49A0-96F9-40ACD5ACBCB3}" destId="{1A84829B-528E-4AEF-BA5E-D1B07B4FB495}" srcOrd="2" destOrd="0" presId="urn:microsoft.com/office/officeart/2005/8/layout/orgChart1"/>
    <dgm:cxn modelId="{2E9046B3-3482-492F-8520-2176529D137A}" type="presParOf" srcId="{FCDFF8C5-0CA6-45AA-8D46-A42190605C3B}" destId="{F506EC2B-631C-482F-91A0-EDD2D0D9D0C4}" srcOrd="2" destOrd="0" presId="urn:microsoft.com/office/officeart/2005/8/layout/orgChart1"/>
  </dgm:cxnLst>
  <dgm:bg/>
  <dgm:whole/>
</dgm:dataModel>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3.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29D294-5D39-4590-BFB6-99961623DDBD}" type="datetimeFigureOut">
              <a:rPr lang="fr-FR" smtClean="0"/>
              <a:pPr/>
              <a:t>15/11/2021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E950B4-A1DF-453C-81C0-B86744737AED}"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DE950B4-A1DF-453C-81C0-B86744737AED}" type="slidenum">
              <a:rPr lang="fr-FR" smtClean="0"/>
              <a:pPr/>
              <a:t>37</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Connecteur droit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r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fr-FR" smtClean="0"/>
              <a:t>Cliquez pour modifier le style du titre</a:t>
            </a:r>
            <a:endParaRPr kumimoji="0" lang="en-US"/>
          </a:p>
        </p:txBody>
      </p:sp>
      <p:sp>
        <p:nvSpPr>
          <p:cNvPr id="25" name="Sous-titr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31" name="Espace réservé de la date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BA79676-BBC6-4058-95D0-04639E3FDB49}" type="datetimeFigureOut">
              <a:rPr lang="fr-FR" smtClean="0"/>
              <a:pPr/>
              <a:t>15/11/2021</a:t>
            </a:fld>
            <a:endParaRPr lang="fr-FR"/>
          </a:p>
        </p:txBody>
      </p:sp>
      <p:sp>
        <p:nvSpPr>
          <p:cNvPr id="18" name="Espace réservé du pied de page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r-FR"/>
          </a:p>
        </p:txBody>
      </p:sp>
      <p:sp>
        <p:nvSpPr>
          <p:cNvPr id="29" name="Espace réservé du numéro de diapositive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085BFA6-A257-4359-94ED-2C5ADE8FC66F}"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8BA79676-BBC6-4058-95D0-04639E3FDB49}" type="datetimeFigureOut">
              <a:rPr lang="fr-FR" smtClean="0"/>
              <a:pPr/>
              <a:t>15/11/2021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0085BFA6-A257-4359-94ED-2C5ADE8FC66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274955"/>
            <a:ext cx="1524000" cy="5851525"/>
          </a:xfrm>
        </p:spPr>
        <p:txBody>
          <a:bodyPr vert="eaVert" ancho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2"/>
            <a:ext cx="6019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242816" y="6557946"/>
            <a:ext cx="2002464" cy="226902"/>
          </a:xfrm>
        </p:spPr>
        <p:txBody>
          <a:bodyPr/>
          <a:lstStyle>
            <a:extLst/>
          </a:lstStyle>
          <a:p>
            <a:fld id="{8BA79676-BBC6-4058-95D0-04639E3FDB49}" type="datetimeFigureOut">
              <a:rPr lang="fr-FR" smtClean="0"/>
              <a:pPr/>
              <a:t>15/11/2021</a:t>
            </a:fld>
            <a:endParaRPr lang="fr-FR"/>
          </a:p>
        </p:txBody>
      </p:sp>
      <p:sp>
        <p:nvSpPr>
          <p:cNvPr id="5" name="Espace réservé du pied de page 4"/>
          <p:cNvSpPr>
            <a:spLocks noGrp="1"/>
          </p:cNvSpPr>
          <p:nvPr>
            <p:ph type="ftr" sz="quarter" idx="11"/>
          </p:nvPr>
        </p:nvSpPr>
        <p:spPr>
          <a:xfrm>
            <a:off x="457200" y="6556248"/>
            <a:ext cx="3657600" cy="228600"/>
          </a:xfrm>
        </p:spPr>
        <p:txBody>
          <a:bodyPr/>
          <a:lstStyle>
            <a:extLst/>
          </a:lstStyle>
          <a:p>
            <a:endParaRPr lang="fr-FR"/>
          </a:p>
        </p:txBody>
      </p:sp>
      <p:sp>
        <p:nvSpPr>
          <p:cNvPr id="6" name="Espace réservé du numéro de diapositive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085BFA6-A257-4359-94ED-2C5ADE8FC66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8BA79676-BBC6-4058-95D0-04639E3FDB49}" type="datetimeFigureOut">
              <a:rPr lang="fr-FR" smtClean="0"/>
              <a:pPr/>
              <a:t>15/11/2021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0085BFA6-A257-4359-94ED-2C5ADE8FC66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BA79676-BBC6-4058-95D0-04639E3FDB49}" type="datetimeFigureOut">
              <a:rPr lang="fr-FR" smtClean="0"/>
              <a:pPr/>
              <a:t>15/11/2021</a:t>
            </a:fld>
            <a:endParaRPr lang="fr-FR"/>
          </a:p>
        </p:txBody>
      </p:sp>
      <p:sp>
        <p:nvSpPr>
          <p:cNvPr id="5" name="Espace réservé du pied de page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r-FR"/>
          </a:p>
        </p:txBody>
      </p:sp>
      <p:sp>
        <p:nvSpPr>
          <p:cNvPr id="6" name="Espace réservé du numéro de diapositive 5"/>
          <p:cNvSpPr>
            <a:spLocks noGrp="1"/>
          </p:cNvSpPr>
          <p:nvPr>
            <p:ph type="sldNum" sz="quarter" idx="12"/>
          </p:nvPr>
        </p:nvSpPr>
        <p:spPr>
          <a:xfrm>
            <a:off x="6733952" y="6555112"/>
            <a:ext cx="588336" cy="228600"/>
          </a:xfrm>
        </p:spPr>
        <p:txBody>
          <a:bodyPr/>
          <a:lstStyle>
            <a:extLst/>
          </a:lstStyle>
          <a:p>
            <a:fld id="{0085BFA6-A257-4359-94ED-2C5ADE8FC66F}"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8BA79676-BBC6-4058-95D0-04639E3FDB49}" type="datetimeFigureOut">
              <a:rPr lang="fr-FR" smtClean="0"/>
              <a:pPr/>
              <a:t>15/11/2021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0085BFA6-A257-4359-94ED-2C5ADE8FC66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nchor="b"/>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8BA79676-BBC6-4058-95D0-04639E3FDB49}" type="datetimeFigureOut">
              <a:rPr lang="fr-FR" smtClean="0"/>
              <a:pPr/>
              <a:t>15/11/2021</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0085BFA6-A257-4359-94ED-2C5ADE8FC66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8BA79676-BBC6-4058-95D0-04639E3FDB49}" type="datetimeFigureOut">
              <a:rPr lang="fr-FR" smtClean="0"/>
              <a:pPr/>
              <a:t>15/11/2021</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0085BFA6-A257-4359-94ED-2C5ADE8FC66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solidFill>
                  <a:schemeClr val="tx2"/>
                </a:solidFill>
              </a:defRPr>
            </a:lvl1pPr>
            <a:extLst/>
          </a:lstStyle>
          <a:p>
            <a:fld id="{8BA79676-BBC6-4058-95D0-04639E3FDB49}" type="datetimeFigureOut">
              <a:rPr lang="fr-FR" smtClean="0"/>
              <a:pPr/>
              <a:t>15/11/2021</a:t>
            </a:fld>
            <a:endParaRPr lang="fr-FR"/>
          </a:p>
        </p:txBody>
      </p:sp>
      <p:sp>
        <p:nvSpPr>
          <p:cNvPr id="3" name="Espace réservé du pied de page 2"/>
          <p:cNvSpPr>
            <a:spLocks noGrp="1"/>
          </p:cNvSpPr>
          <p:nvPr>
            <p:ph type="ftr" sz="quarter" idx="11"/>
          </p:nvPr>
        </p:nvSpPr>
        <p:spPr/>
        <p:txBody>
          <a:bodyPr/>
          <a:lstStyle>
            <a:lvl1pPr>
              <a:defRPr>
                <a:solidFill>
                  <a:schemeClr val="tx2"/>
                </a:solidFill>
              </a:defRPr>
            </a:lvl1pPr>
            <a:extLst/>
          </a:lstStyle>
          <a:p>
            <a:endParaRPr lang="fr-FR"/>
          </a:p>
        </p:txBody>
      </p:sp>
      <p:sp>
        <p:nvSpPr>
          <p:cNvPr id="4" name="Espace réservé du numéro de diapositive 3"/>
          <p:cNvSpPr>
            <a:spLocks noGrp="1"/>
          </p:cNvSpPr>
          <p:nvPr>
            <p:ph type="sldNum" sz="quarter" idx="12"/>
          </p:nvPr>
        </p:nvSpPr>
        <p:spPr/>
        <p:txBody>
          <a:bodyPr/>
          <a:lstStyle>
            <a:extLst/>
          </a:lstStyle>
          <a:p>
            <a:fld id="{0085BFA6-A257-4359-94ED-2C5ADE8FC66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8BA79676-BBC6-4058-95D0-04639E3FDB49}" type="datetimeFigureOut">
              <a:rPr lang="fr-FR" smtClean="0"/>
              <a:pPr/>
              <a:t>15/11/2021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0085BFA6-A257-4359-94ED-2C5ADE8FC66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fr-FR" smtClean="0"/>
              <a:t>Cliquez pour modifier le style du titre</a:t>
            </a:r>
            <a:endParaRPr kumimoji="0" lang="en-US" dirty="0"/>
          </a:p>
        </p:txBody>
      </p:sp>
      <p:sp>
        <p:nvSpPr>
          <p:cNvPr id="4" name="Espace réservé du texte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extLst/>
          </a:lstStyle>
          <a:p>
            <a:fld id="{8BA79676-BBC6-4058-95D0-04639E3FDB49}" type="datetimeFigureOut">
              <a:rPr lang="fr-FR" smtClean="0"/>
              <a:pPr/>
              <a:t>15/11/2021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0085BFA6-A257-4359-94ED-2C5ADE8FC66F}" type="slidenum">
              <a:rPr lang="fr-FR" smtClean="0"/>
              <a:pPr/>
              <a:t>‹N°›</a:t>
            </a:fld>
            <a:endParaRPr lang="fr-FR"/>
          </a:p>
        </p:txBody>
      </p:sp>
      <p:sp>
        <p:nvSpPr>
          <p:cNvPr id="10" name="Espace réservé pour une imag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fr-FR" smtClean="0"/>
              <a:t>Cliquez sur l'icône pour ajouter une image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Espace réservé du titre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fr-FR" smtClean="0"/>
              <a:t>Cliquez pour modifier le style du titre</a:t>
            </a:r>
            <a:endParaRPr kumimoji="0" lang="en-US"/>
          </a:p>
        </p:txBody>
      </p:sp>
      <p:sp>
        <p:nvSpPr>
          <p:cNvPr id="31" name="Espace réservé du texte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7" name="Espace réservé de la date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BA79676-BBC6-4058-95D0-04639E3FDB49}" type="datetimeFigureOut">
              <a:rPr lang="fr-FR" smtClean="0"/>
              <a:pPr/>
              <a:t>15/11/2021</a:t>
            </a:fld>
            <a:endParaRPr lang="fr-FR"/>
          </a:p>
        </p:txBody>
      </p:sp>
      <p:sp>
        <p:nvSpPr>
          <p:cNvPr id="4" name="Espace réservé du pied de page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r-FR"/>
          </a:p>
        </p:txBody>
      </p:sp>
      <p:sp>
        <p:nvSpPr>
          <p:cNvPr id="16" name="Espace réservé du numéro de diapositive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085BFA6-A257-4359-94ED-2C5ADE8FC66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6858000"/>
          </a:xfrm>
        </p:spPr>
        <p:txBody>
          <a:bodyPr/>
          <a:lstStyle/>
          <a:p>
            <a:pPr rtl="1"/>
            <a:r>
              <a:rPr lang="fr-FR" sz="2800" dirty="0" smtClean="0"/>
              <a:t/>
            </a:r>
            <a:br>
              <a:rPr lang="fr-FR" sz="2800" dirty="0" smtClean="0"/>
            </a:br>
            <a:r>
              <a:rPr lang="ar-DZ" sz="2800" dirty="0" smtClean="0"/>
              <a:t>      </a:t>
            </a:r>
            <a:r>
              <a:rPr lang="fr-FR" sz="2800" dirty="0" smtClean="0"/>
              <a:t/>
            </a:r>
            <a:br>
              <a:rPr lang="fr-FR" sz="2800" dirty="0" smtClean="0"/>
            </a:br>
            <a:r>
              <a:rPr lang="ar-DZ" sz="2800" dirty="0" smtClean="0"/>
              <a:t>        جامعة محمد </a:t>
            </a:r>
            <a:r>
              <a:rPr lang="ar-DZ" sz="2800" dirty="0" err="1" smtClean="0"/>
              <a:t>خيضر</a:t>
            </a:r>
            <a:r>
              <a:rPr lang="ar-DZ" sz="2800" dirty="0" smtClean="0"/>
              <a:t>-بسكرة-</a:t>
            </a:r>
            <a:r>
              <a:rPr lang="fr-FR" sz="2800" dirty="0" smtClean="0"/>
              <a:t/>
            </a:r>
            <a:br>
              <a:rPr lang="fr-FR" sz="2800" dirty="0" smtClean="0"/>
            </a:br>
            <a:r>
              <a:rPr lang="ar-DZ" sz="2800" dirty="0" smtClean="0"/>
              <a:t>        كلية العلوم </a:t>
            </a:r>
            <a:r>
              <a:rPr lang="ar-DZ" sz="2800" dirty="0" err="1" smtClean="0"/>
              <a:t>الإقتصادية</a:t>
            </a:r>
            <a:r>
              <a:rPr lang="ar-DZ" sz="2800" dirty="0" smtClean="0"/>
              <a:t> والتجارية وعلوم التسيير.</a:t>
            </a:r>
            <a:r>
              <a:rPr lang="fr-FR" sz="2800" dirty="0" smtClean="0"/>
              <a:t/>
            </a:r>
            <a:br>
              <a:rPr lang="fr-FR" sz="2800" dirty="0" smtClean="0"/>
            </a:br>
            <a:r>
              <a:rPr lang="ar-DZ" sz="2800" dirty="0" smtClean="0"/>
              <a:t>            قسم العلوم </a:t>
            </a:r>
            <a:r>
              <a:rPr lang="ar-DZ" sz="2800" dirty="0" err="1" smtClean="0"/>
              <a:t>الإقتصادية</a:t>
            </a:r>
            <a:r>
              <a:rPr lang="ar-DZ" sz="2800" dirty="0" smtClean="0"/>
              <a:t> والتجارية.</a:t>
            </a:r>
            <a:br>
              <a:rPr lang="ar-DZ" sz="2800" dirty="0" smtClean="0"/>
            </a:br>
            <a:r>
              <a:rPr lang="fr-FR" sz="2800" dirty="0" err="1" smtClean="0"/>
              <a:t>Lmd</a:t>
            </a:r>
            <a:r>
              <a:rPr lang="fr-FR" sz="2800" dirty="0" smtClean="0"/>
              <a:t>                                   </a:t>
            </a:r>
            <a:br>
              <a:rPr lang="fr-FR" sz="2800" dirty="0" smtClean="0"/>
            </a:br>
            <a:r>
              <a:rPr lang="ar-DZ" sz="2800" dirty="0" smtClean="0"/>
              <a:t>               </a:t>
            </a:r>
            <a:br>
              <a:rPr lang="ar-DZ" sz="2800" dirty="0" smtClean="0"/>
            </a:br>
            <a:r>
              <a:rPr lang="ar-DZ" sz="2800" dirty="0" smtClean="0"/>
              <a:t> مقياس المحاسبة العمومية</a:t>
            </a:r>
            <a:r>
              <a:rPr lang="fr-FR" sz="2800" dirty="0" smtClean="0"/>
              <a:t/>
            </a:r>
            <a:br>
              <a:rPr lang="fr-FR" sz="2800" dirty="0" smtClean="0"/>
            </a:br>
            <a:r>
              <a:rPr lang="ar-DZ" sz="2800" dirty="0" smtClean="0"/>
              <a:t>                     بحث حول:</a:t>
            </a:r>
            <a:br>
              <a:rPr lang="ar-DZ" sz="2800" dirty="0" smtClean="0"/>
            </a:br>
            <a:r>
              <a:rPr lang="ar-DZ" sz="2800" dirty="0" smtClean="0"/>
              <a:t/>
            </a:r>
            <a:br>
              <a:rPr lang="ar-DZ" sz="2800" dirty="0" smtClean="0"/>
            </a:br>
            <a:r>
              <a:rPr lang="ar-DZ" sz="2800" dirty="0" smtClean="0"/>
              <a:t/>
            </a:r>
            <a:br>
              <a:rPr lang="ar-DZ" sz="2800" dirty="0" smtClean="0"/>
            </a:br>
            <a:r>
              <a:rPr lang="ar-DZ" sz="2800" dirty="0" smtClean="0"/>
              <a:t/>
            </a:r>
            <a:br>
              <a:rPr lang="ar-DZ" sz="2800" dirty="0" smtClean="0"/>
            </a:br>
            <a:r>
              <a:rPr lang="ar-DZ" sz="2800" dirty="0" smtClean="0"/>
              <a:t/>
            </a:r>
            <a:br>
              <a:rPr lang="ar-DZ" sz="2800" dirty="0" smtClean="0"/>
            </a:br>
            <a:r>
              <a:rPr lang="ar-DZ" sz="2800" dirty="0" smtClean="0"/>
              <a:t>من إعداد: دروعي خلود</a:t>
            </a:r>
            <a:br>
              <a:rPr lang="ar-DZ" sz="2800" dirty="0" smtClean="0"/>
            </a:br>
            <a:r>
              <a:rPr lang="ar-DZ" sz="2800" dirty="0" smtClean="0"/>
              <a:t>                 بعيسي </a:t>
            </a:r>
            <a:r>
              <a:rPr lang="ar-DZ" sz="2800" dirty="0" err="1" smtClean="0"/>
              <a:t>نسيمة</a:t>
            </a:r>
            <a:r>
              <a:rPr lang="ar-DZ" sz="2800" dirty="0" smtClean="0"/>
              <a:t/>
            </a:r>
            <a:br>
              <a:rPr lang="ar-DZ" sz="2800" dirty="0" smtClean="0"/>
            </a:br>
            <a:r>
              <a:rPr lang="ar-DZ" sz="2800" dirty="0" smtClean="0"/>
              <a:t>                                       الفوج:01 محاسبة وتدقيق</a:t>
            </a:r>
            <a:br>
              <a:rPr lang="ar-DZ" sz="2800" dirty="0" smtClean="0"/>
            </a:br>
            <a:r>
              <a:rPr lang="fr-FR" sz="2800" dirty="0" smtClean="0"/>
              <a:t/>
            </a:r>
            <a:br>
              <a:rPr lang="fr-FR" sz="2800" dirty="0" smtClean="0"/>
            </a:br>
            <a:endParaRPr lang="fr-FR" sz="2800" dirty="0"/>
          </a:p>
        </p:txBody>
      </p:sp>
      <p:sp>
        <p:nvSpPr>
          <p:cNvPr id="3" name="Sous-titre 2"/>
          <p:cNvSpPr>
            <a:spLocks noGrp="1"/>
          </p:cNvSpPr>
          <p:nvPr>
            <p:ph type="subTitle" idx="1"/>
          </p:nvPr>
        </p:nvSpPr>
        <p:spPr/>
        <p:txBody>
          <a:bodyPr/>
          <a:lstStyle/>
          <a:p>
            <a:r>
              <a:rPr lang="ar-DZ" dirty="0" smtClean="0"/>
              <a:t>              </a:t>
            </a:r>
            <a:r>
              <a:rPr lang="ar-DZ" sz="2800" dirty="0" smtClean="0"/>
              <a:t>ماهية المحاسبة العمومية  </a:t>
            </a:r>
            <a:endParaRPr lang="fr-FR" sz="2800" dirty="0"/>
          </a:p>
        </p:txBody>
      </p:sp>
      <p:sp>
        <p:nvSpPr>
          <p:cNvPr id="4" name="Cadre 3"/>
          <p:cNvSpPr/>
          <p:nvPr/>
        </p:nvSpPr>
        <p:spPr>
          <a:xfrm>
            <a:off x="2071670" y="3143248"/>
            <a:ext cx="6500858" cy="1000132"/>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grpSp>
        <p:nvGrpSpPr>
          <p:cNvPr id="5" name="Group 2"/>
          <p:cNvGrpSpPr>
            <a:grpSpLocks/>
          </p:cNvGrpSpPr>
          <p:nvPr/>
        </p:nvGrpSpPr>
        <p:grpSpPr bwMode="auto">
          <a:xfrm>
            <a:off x="5572132" y="1357298"/>
            <a:ext cx="928694" cy="914400"/>
            <a:chOff x="4041" y="5842"/>
            <a:chExt cx="1056" cy="1375"/>
          </a:xfrm>
        </p:grpSpPr>
        <p:sp>
          <p:nvSpPr>
            <p:cNvPr id="6" name="Oval 3"/>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fr-FR"/>
            </a:p>
          </p:txBody>
        </p:sp>
        <p:pic>
          <p:nvPicPr>
            <p:cNvPr id="7" name="Picture 4" descr="SigleUNI4"/>
            <p:cNvPicPr>
              <a:picLocks noChangeAspect="1" noChangeArrowheads="1"/>
            </p:cNvPicPr>
            <p:nvPr/>
          </p:nvPicPr>
          <p:blipFill>
            <a:blip r:embed="rId2" cstate="print"/>
            <a:srcRect l="2623" t="1465" r="1811"/>
            <a:stretch>
              <a:fillRect/>
            </a:stretch>
          </p:blipFill>
          <p:spPr bwMode="auto">
            <a:xfrm>
              <a:off x="4193" y="6073"/>
              <a:ext cx="742" cy="904"/>
            </a:xfrm>
            <a:prstGeom prst="rect">
              <a:avLst/>
            </a:prstGeom>
            <a:noFill/>
          </p:spPr>
        </p:pic>
        <p:sp>
          <p:nvSpPr>
            <p:cNvPr id="8" name="WordArt 5"/>
            <p:cNvSpPr>
              <a:spLocks noChangeArrowheads="1" noChangeShapeType="1" noTextEdit="1"/>
            </p:cNvSpPr>
            <p:nvPr/>
          </p:nvSpPr>
          <p:spPr bwMode="auto">
            <a:xfrm>
              <a:off x="4190" y="5978"/>
              <a:ext cx="733" cy="746"/>
            </a:xfrm>
            <a:prstGeom prst="rect">
              <a:avLst/>
            </a:prstGeom>
          </p:spPr>
          <p:txBody>
            <a:bodyPr wrap="none" fromWordArt="1">
              <a:prstTxWarp prst="textArchUp">
                <a:avLst>
                  <a:gd name="adj" fmla="val 10800000"/>
                </a:avLst>
              </a:prstTxWarp>
            </a:bodyPr>
            <a:lstStyle/>
            <a:p>
              <a:pPr algn="ctr" rtl="1"/>
              <a:r>
                <a:rPr lang="ar-DZ" sz="3600" kern="10" spc="0" dirty="0" smtClean="0">
                  <a:ln w="9525">
                    <a:noFill/>
                    <a:round/>
                    <a:headEnd/>
                    <a:tailEnd/>
                  </a:ln>
                  <a:solidFill>
                    <a:srgbClr val="000080"/>
                  </a:solidFill>
                  <a:effectLst/>
                  <a:latin typeface="AF_Aseer"/>
                </a:rPr>
                <a:t>جامعــــــة محمد </a:t>
              </a:r>
              <a:r>
                <a:rPr lang="ar-DZ" sz="3600" kern="10" spc="0" dirty="0" err="1" smtClean="0">
                  <a:ln w="9525">
                    <a:noFill/>
                    <a:round/>
                    <a:headEnd/>
                    <a:tailEnd/>
                  </a:ln>
                  <a:solidFill>
                    <a:srgbClr val="000080"/>
                  </a:solidFill>
                  <a:effectLst/>
                  <a:latin typeface="AF_Aseer"/>
                </a:rPr>
                <a:t>خيضــــــــــــر</a:t>
              </a:r>
              <a:endParaRPr lang="fr-FR" sz="3600" kern="10" spc="0" dirty="0">
                <a:ln w="9525">
                  <a:noFill/>
                  <a:round/>
                  <a:headEnd/>
                  <a:tailEnd/>
                </a:ln>
                <a:solidFill>
                  <a:srgbClr val="000080"/>
                </a:solidFill>
                <a:effectLst/>
                <a:latin typeface="AF_Aseer"/>
              </a:endParaRPr>
            </a:p>
          </p:txBody>
        </p:sp>
        <p:sp>
          <p:nvSpPr>
            <p:cNvPr id="9" name="WordArt 6"/>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spc="0" smtClean="0">
                  <a:ln w="9525">
                    <a:noFill/>
                    <a:round/>
                    <a:headEnd/>
                    <a:tailEnd/>
                  </a:ln>
                  <a:solidFill>
                    <a:srgbClr val="000080"/>
                  </a:solidFill>
                  <a:effectLst/>
                  <a:latin typeface="AF_Aseer"/>
                </a:rPr>
                <a:t>بــســكــــــــــــرة</a:t>
              </a:r>
              <a:endParaRPr lang="fr-FR" sz="3600" kern="10" spc="0">
                <a:ln w="9525">
                  <a:noFill/>
                  <a:round/>
                  <a:headEnd/>
                  <a:tailEnd/>
                </a:ln>
                <a:solidFill>
                  <a:srgbClr val="000080"/>
                </a:solidFill>
                <a:effectLst/>
                <a:latin typeface="AF_Aseer"/>
              </a:endParaRPr>
            </a:p>
          </p:txBody>
        </p:sp>
      </p:gr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5" name="Espace réservé du contenu 4"/>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000108"/>
            <a:ext cx="7239000" cy="5455628"/>
          </a:xfrm>
        </p:spPr>
        <p:txBody>
          <a:bodyPr>
            <a:normAutofit fontScale="92500" lnSpcReduction="20000"/>
          </a:bodyPr>
          <a:lstStyle/>
          <a:p>
            <a:pPr algn="r" rtl="1"/>
            <a:r>
              <a:rPr lang="ar-DZ" dirty="0" smtClean="0">
                <a:solidFill>
                  <a:srgbClr val="0070C0"/>
                </a:solidFill>
              </a:rPr>
              <a:t>بالنسبة للمرحلة الأولى: 1862-1962</a:t>
            </a:r>
            <a:r>
              <a:rPr lang="ar-DZ" dirty="0" smtClean="0"/>
              <a:t>: وهي مرحلة بداية الاحتلال أي أنه استمر العمل بمعظم النصوص التي كانت تحكم نظام المحاسبة العمومية في فرنسا.</a:t>
            </a:r>
          </a:p>
          <a:p>
            <a:pPr algn="r" rtl="1"/>
            <a:r>
              <a:rPr lang="ar-DZ" dirty="0" smtClean="0">
                <a:solidFill>
                  <a:srgbClr val="0070C0"/>
                </a:solidFill>
              </a:rPr>
              <a:t>المرحلة الثانية: 1962-1975</a:t>
            </a:r>
            <a:r>
              <a:rPr lang="ar-DZ" dirty="0" smtClean="0"/>
              <a:t>: وهي المرحلة التي كانت بعد الاستقلال تميزت بإصدار مجموعة من النصوص الفرنسية المطبقة في مختلف الجوانب من المحاسبة العمومية.</a:t>
            </a:r>
          </a:p>
          <a:p>
            <a:pPr algn="r" rtl="1"/>
            <a:r>
              <a:rPr lang="ar-DZ" dirty="0" smtClean="0">
                <a:solidFill>
                  <a:srgbClr val="0070C0"/>
                </a:solidFill>
              </a:rPr>
              <a:t>المرحلة الثالثة: 1975-1990</a:t>
            </a:r>
            <a:r>
              <a:rPr lang="ar-DZ" dirty="0" smtClean="0"/>
              <a:t>: وهي مرحلة إلغاء القوانين الفرنسية وإصدار أحكام تشريعية.</a:t>
            </a:r>
          </a:p>
          <a:p>
            <a:pPr algn="r" rtl="1"/>
            <a:r>
              <a:rPr lang="ar-DZ" dirty="0" smtClean="0">
                <a:solidFill>
                  <a:srgbClr val="0070C0"/>
                </a:solidFill>
              </a:rPr>
              <a:t>المرحلة الرابعة: 1990-1995</a:t>
            </a:r>
            <a:r>
              <a:rPr lang="ar-DZ" dirty="0" smtClean="0"/>
              <a:t>: وفي هذه المرحلة تم إصدار قانون نظام المحاسبة العمومية الذي يحكم المحاسبة العمومية وينظمها ويحدد مجال ونطاق تطبيقها بإصدار قانون 90-21.</a:t>
            </a:r>
          </a:p>
          <a:p>
            <a:pPr algn="r" rtl="1"/>
            <a:r>
              <a:rPr lang="ar-DZ" dirty="0" smtClean="0">
                <a:solidFill>
                  <a:srgbClr val="0070C0"/>
                </a:solidFill>
              </a:rPr>
              <a:t>المرحلة الخامسة: 1995-2006</a:t>
            </a:r>
            <a:r>
              <a:rPr lang="ar-DZ" dirty="0" smtClean="0"/>
              <a:t>: وهي مرحلة إصلاح الإطار المحاسبي، حيث شرعت السلطات في التحضير لمشروع الإطار المحاسبي يسمح بالانتقال من نظام محاسبة الصندوق إلى محاسبة الذمة.</a:t>
            </a:r>
            <a:endParaRPr lang="fr-FR" dirty="0"/>
          </a:p>
        </p:txBody>
      </p:sp>
      <p:cxnSp>
        <p:nvCxnSpPr>
          <p:cNvPr id="5" name="Connecteur droit 4"/>
          <p:cNvCxnSpPr/>
          <p:nvPr/>
        </p:nvCxnSpPr>
        <p:spPr>
          <a:xfrm rot="10800000">
            <a:off x="2714612" y="1285860"/>
            <a:ext cx="450059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rot="10800000">
            <a:off x="3857620" y="2214554"/>
            <a:ext cx="335758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rot="10800000">
            <a:off x="3929058" y="3500438"/>
            <a:ext cx="321471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rot="10800000">
            <a:off x="3786182" y="4143380"/>
            <a:ext cx="335758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rot="10800000">
            <a:off x="3500430" y="5357826"/>
            <a:ext cx="3714776"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ثالثا: التمييز بين الإطار القانوني والتقني والإداري للمحاسبة العمومية                   </a:t>
            </a:r>
            <a:endParaRPr lang="fr-FR" dirty="0"/>
          </a:p>
        </p:txBody>
      </p:sp>
      <p:sp>
        <p:nvSpPr>
          <p:cNvPr id="3" name="Espace réservé du contenu 2"/>
          <p:cNvSpPr>
            <a:spLocks noGrp="1"/>
          </p:cNvSpPr>
          <p:nvPr>
            <p:ph idx="1"/>
          </p:nvPr>
        </p:nvSpPr>
        <p:spPr/>
        <p:txBody>
          <a:bodyPr/>
          <a:lstStyle/>
          <a:p>
            <a:pPr algn="r" rtl="1">
              <a:buFont typeface="Wingdings" pitchFamily="2" charset="2"/>
              <a:buChar char="§"/>
            </a:pPr>
            <a:r>
              <a:rPr lang="ar-DZ" dirty="0" smtClean="0">
                <a:solidFill>
                  <a:srgbClr val="7030A0"/>
                </a:solidFill>
              </a:rPr>
              <a:t>1-الإطار القانوني</a:t>
            </a:r>
            <a:r>
              <a:rPr lang="ar-DZ" dirty="0" smtClean="0"/>
              <a:t>: هو مجموعة القيود القانونية التي تعين مهام والتزامات ومسؤولية كل من المحاسب العمومي والآمر بالصرف في تنفيذ العمليات المالية للدولة.</a:t>
            </a:r>
          </a:p>
          <a:p>
            <a:pPr algn="r" rtl="1">
              <a:buFont typeface="Wingdings" pitchFamily="2" charset="2"/>
              <a:buChar char="§"/>
            </a:pPr>
            <a:r>
              <a:rPr lang="ar-DZ" dirty="0" smtClean="0">
                <a:solidFill>
                  <a:srgbClr val="7030A0"/>
                </a:solidFill>
              </a:rPr>
              <a:t>2-الإطار التقني</a:t>
            </a:r>
            <a:r>
              <a:rPr lang="ar-DZ" dirty="0" smtClean="0"/>
              <a:t>: مجموعة المبادئ التقنية التي تستعمل من أجل القيد المحاسبي للعمليات المالية للدولة في السجلات المحاسبية للمحاسبة العمومية وطرق تنفيذها ومراقبتها.</a:t>
            </a:r>
          </a:p>
          <a:p>
            <a:pPr algn="r" rtl="1">
              <a:buFont typeface="Wingdings" pitchFamily="2" charset="2"/>
              <a:buChar char="§"/>
            </a:pPr>
            <a:r>
              <a:rPr lang="ar-DZ" dirty="0" smtClean="0">
                <a:solidFill>
                  <a:srgbClr val="7030A0"/>
                </a:solidFill>
              </a:rPr>
              <a:t>3-الإطار الإداري: </a:t>
            </a:r>
            <a:r>
              <a:rPr lang="ar-DZ" dirty="0" smtClean="0"/>
              <a:t>هي قواعد عرض الحسابات العمومية وتنظيم وظيفة المحاسبين العموميين.</a:t>
            </a:r>
            <a:endParaRPr lang="fr-FR" dirty="0"/>
          </a:p>
        </p:txBody>
      </p:sp>
      <p:cxnSp>
        <p:nvCxnSpPr>
          <p:cNvPr id="9" name="Connecteur droit 8"/>
          <p:cNvCxnSpPr/>
          <p:nvPr/>
        </p:nvCxnSpPr>
        <p:spPr>
          <a:xfrm>
            <a:off x="1000100" y="500042"/>
            <a:ext cx="578647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a:off x="785786" y="1000108"/>
            <a:ext cx="507209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3000364" y="1571612"/>
            <a:ext cx="1571636"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dirty="0" smtClean="0"/>
              <a:t>رابعا: خصائص المحاسبة العمومية.</a:t>
            </a:r>
            <a:br>
              <a:rPr lang="ar-DZ" dirty="0" smtClean="0"/>
            </a:br>
            <a:endParaRPr lang="fr-FR" dirty="0"/>
          </a:p>
        </p:txBody>
      </p:sp>
      <p:sp>
        <p:nvSpPr>
          <p:cNvPr id="3" name="Espace réservé du contenu 2"/>
          <p:cNvSpPr>
            <a:spLocks noGrp="1"/>
          </p:cNvSpPr>
          <p:nvPr>
            <p:ph idx="1"/>
          </p:nvPr>
        </p:nvSpPr>
        <p:spPr/>
        <p:txBody>
          <a:bodyPr/>
          <a:lstStyle/>
          <a:p>
            <a:pPr algn="r" rtl="1"/>
            <a:r>
              <a:rPr lang="ar-DZ" dirty="0" smtClean="0"/>
              <a:t>تتميز المحاسبة العمومية بالخصائص التالية:</a:t>
            </a:r>
          </a:p>
          <a:p>
            <a:pPr algn="r" rtl="1">
              <a:buFont typeface="Wingdings" pitchFamily="2" charset="2"/>
              <a:buChar char="ü"/>
            </a:pPr>
            <a:r>
              <a:rPr lang="ar-DZ" dirty="0" smtClean="0"/>
              <a:t>المحاسبة العمومية فرع من فروع القانون العام </a:t>
            </a:r>
          </a:p>
          <a:p>
            <a:pPr algn="r" rtl="1">
              <a:buFont typeface="Wingdings" pitchFamily="2" charset="2"/>
              <a:buChar char="ü"/>
            </a:pPr>
            <a:r>
              <a:rPr lang="ar-DZ" dirty="0" smtClean="0"/>
              <a:t>للمحاسبة العمومية جانب قانوني(إجرائي) وجانب تقني(محاسبي).</a:t>
            </a:r>
          </a:p>
          <a:p>
            <a:pPr algn="r" rtl="1">
              <a:buFont typeface="Wingdings" pitchFamily="2" charset="2"/>
              <a:buChar char="ü"/>
            </a:pPr>
            <a:r>
              <a:rPr lang="ar-DZ" dirty="0" smtClean="0"/>
              <a:t>يمسك المحاسبة العمومية عونان لهما صلاحيات منفصلة.</a:t>
            </a:r>
          </a:p>
          <a:p>
            <a:pPr algn="r" rtl="1">
              <a:buFont typeface="Wingdings" pitchFamily="2" charset="2"/>
              <a:buChar char="ü"/>
            </a:pPr>
            <a:r>
              <a:rPr lang="ar-DZ" dirty="0" smtClean="0"/>
              <a:t>تنفيذ العمليات الخاصة بالمحاسبة العمومية على مرحلتين متتاليتين الأولى إدارية والثانية محاسبية الأولى تختتم بحساب إداري والثانية بحساب التسيير.</a:t>
            </a:r>
            <a:endParaRPr lang="fr-FR" dirty="0"/>
          </a:p>
        </p:txBody>
      </p:sp>
      <p:cxnSp>
        <p:nvCxnSpPr>
          <p:cNvPr id="5" name="Connecteur droit 4"/>
          <p:cNvCxnSpPr/>
          <p:nvPr/>
        </p:nvCxnSpPr>
        <p:spPr>
          <a:xfrm>
            <a:off x="928662" y="1000108"/>
            <a:ext cx="6715172" cy="7143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7239000" cy="1463040"/>
          </a:xfrm>
        </p:spPr>
        <p:txBody>
          <a:bodyPr>
            <a:normAutofit/>
          </a:bodyPr>
          <a:lstStyle/>
          <a:p>
            <a:pPr algn="r" rtl="1"/>
            <a:r>
              <a:rPr lang="ar-DZ" dirty="0" smtClean="0"/>
              <a:t>   أهداف المحاسبة العمومية.</a:t>
            </a:r>
            <a:br>
              <a:rPr lang="ar-DZ" dirty="0" smtClean="0"/>
            </a:br>
            <a:endParaRPr lang="fr-FR" dirty="0"/>
          </a:p>
        </p:txBody>
      </p:sp>
      <p:sp>
        <p:nvSpPr>
          <p:cNvPr id="3" name="Espace réservé du contenu 2"/>
          <p:cNvSpPr>
            <a:spLocks noGrp="1"/>
          </p:cNvSpPr>
          <p:nvPr>
            <p:ph idx="1"/>
          </p:nvPr>
        </p:nvSpPr>
        <p:spPr>
          <a:xfrm>
            <a:off x="457200" y="857232"/>
            <a:ext cx="7239000" cy="5598504"/>
          </a:xfrm>
        </p:spPr>
        <p:txBody>
          <a:bodyPr>
            <a:normAutofit fontScale="85000" lnSpcReduction="10000"/>
          </a:bodyPr>
          <a:lstStyle/>
          <a:p>
            <a:pPr algn="r" rtl="1">
              <a:buNone/>
            </a:pPr>
            <a:r>
              <a:rPr lang="ar-DZ" dirty="0" smtClean="0"/>
              <a:t>تكمن الغاية من تطبيق المحاسبة العمومية في تحقيق الأهداف التالية:</a:t>
            </a:r>
          </a:p>
          <a:p>
            <a:pPr algn="r" rtl="1">
              <a:buFont typeface="Wingdings" pitchFamily="2" charset="2"/>
              <a:buChar char="Ø"/>
            </a:pPr>
            <a:r>
              <a:rPr lang="ar-DZ" dirty="0" smtClean="0"/>
              <a:t>حماية الأموال العمومية من جميع أشكال التلاعب أو بما يمس سلامة استخدامها(غش،اختلاس،تبديد).</a:t>
            </a:r>
          </a:p>
          <a:p>
            <a:pPr algn="r" rtl="1">
              <a:buFont typeface="Wingdings" pitchFamily="2" charset="2"/>
              <a:buChar char="Ø"/>
            </a:pPr>
            <a:r>
              <a:rPr lang="ar-DZ" dirty="0" smtClean="0"/>
              <a:t>ضمان احترام ترخيصات الميزانية ،ويتم ذلك من خلال القواعد والتقنيات المحاسبية المعمول </a:t>
            </a:r>
            <a:r>
              <a:rPr lang="ar-DZ" dirty="0" err="1" smtClean="0"/>
              <a:t>بها</a:t>
            </a:r>
            <a:r>
              <a:rPr lang="ar-DZ" dirty="0" smtClean="0"/>
              <a:t>،وإجراءات الرقابة على عمليات تنفيذ الميزانية.</a:t>
            </a:r>
          </a:p>
          <a:p>
            <a:pPr algn="r" rtl="1">
              <a:buFont typeface="Wingdings" pitchFamily="2" charset="2"/>
              <a:buChar char="Ø"/>
            </a:pPr>
            <a:r>
              <a:rPr lang="ar-DZ" dirty="0" smtClean="0"/>
              <a:t>تسيير الهيئات العمومية، فمن بين اهتمامات المحاسبة العمومية تسيير الهيئات وتحسين </a:t>
            </a:r>
            <a:r>
              <a:rPr lang="ar-DZ" dirty="0" err="1" smtClean="0"/>
              <a:t>آدائها</a:t>
            </a:r>
            <a:r>
              <a:rPr lang="ar-DZ" dirty="0" smtClean="0"/>
              <a:t>،وذلك يتجلى من خلال سعيها إلى اكتساب واستعمال أساليب وتقنيات جديدة لم تكن مستعملة من قبل تسمح بتسيير أحسن لمصالح الهيئات العمومية ومعرفة:المركز المالي/حساب تكاليف وأسعار ومردود الخدمات المقدمة/دمج العمليات المالية ونتائجها في المحاسبة الوطنية.</a:t>
            </a:r>
          </a:p>
          <a:p>
            <a:pPr algn="r" rtl="1">
              <a:buFont typeface="Wingdings" pitchFamily="2" charset="2"/>
              <a:buChar char="Ø"/>
            </a:pPr>
            <a:r>
              <a:rPr lang="ar-DZ" dirty="0" smtClean="0"/>
              <a:t>تحقيق </a:t>
            </a:r>
            <a:r>
              <a:rPr lang="ar-DZ" dirty="0" err="1" smtClean="0"/>
              <a:t>الرشادة</a:t>
            </a:r>
            <a:r>
              <a:rPr lang="ar-DZ" dirty="0" smtClean="0"/>
              <a:t> في </a:t>
            </a:r>
            <a:r>
              <a:rPr lang="ar-DZ" dirty="0" err="1" smtClean="0"/>
              <a:t>الانفاق</a:t>
            </a:r>
            <a:r>
              <a:rPr lang="ar-DZ" dirty="0" smtClean="0"/>
              <a:t>، أي صرف الأموال العمومية بطريقة تسمح بتحقيق الأهداف المرجوة من النفقة بأقل تكلفة ممكنة.</a:t>
            </a:r>
          </a:p>
          <a:p>
            <a:pPr algn="r" rtl="1">
              <a:buFont typeface="Wingdings" pitchFamily="2" charset="2"/>
              <a:buChar char="Ø"/>
            </a:pPr>
            <a:endParaRPr lang="ar-DZ" dirty="0" smtClean="0"/>
          </a:p>
          <a:p>
            <a:pPr algn="r" rtl="1">
              <a:buFont typeface="Wingdings" pitchFamily="2" charset="2"/>
              <a:buChar char="Ø"/>
            </a:pPr>
            <a:endParaRPr lang="fr-FR" dirty="0"/>
          </a:p>
        </p:txBody>
      </p:sp>
      <p:cxnSp>
        <p:nvCxnSpPr>
          <p:cNvPr id="5" name="Connecteur droit 4"/>
          <p:cNvCxnSpPr/>
          <p:nvPr/>
        </p:nvCxnSpPr>
        <p:spPr>
          <a:xfrm>
            <a:off x="1500166" y="928670"/>
            <a:ext cx="5929354"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circl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4" name="Espace réservé du contenu 3"/>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push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a:p>
        </p:txBody>
      </p:sp>
      <p:sp>
        <p:nvSpPr>
          <p:cNvPr id="4" name="Organigramme : Décision 3"/>
          <p:cNvSpPr/>
          <p:nvPr/>
        </p:nvSpPr>
        <p:spPr>
          <a:xfrm>
            <a:off x="1857356" y="2500306"/>
            <a:ext cx="4714908" cy="214314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dirty="0" smtClean="0"/>
              <a:t>الأساس النقدي</a:t>
            </a:r>
            <a:endParaRPr lang="fr-FR" sz="2800" dirty="0"/>
          </a:p>
        </p:txBody>
      </p:sp>
      <p:sp>
        <p:nvSpPr>
          <p:cNvPr id="5" name="Flèche courbée vers la gauche 4"/>
          <p:cNvSpPr/>
          <p:nvPr/>
        </p:nvSpPr>
        <p:spPr>
          <a:xfrm>
            <a:off x="6000760" y="2285992"/>
            <a:ext cx="1643074" cy="242889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6" name="Flèche courbée vers la droite 5"/>
          <p:cNvSpPr/>
          <p:nvPr/>
        </p:nvSpPr>
        <p:spPr>
          <a:xfrm>
            <a:off x="500034" y="2500306"/>
            <a:ext cx="1714512" cy="242889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cSld>
  <p:clrMapOvr>
    <a:masterClrMapping/>
  </p:clrMapOvr>
  <p:transition spd="med">
    <p:cover dir="l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smtClean="0"/>
              <a:t>1- تعريف الأساس النقدي:</a:t>
            </a:r>
            <a:endParaRPr lang="fr-FR" dirty="0"/>
          </a:p>
        </p:txBody>
      </p:sp>
      <p:sp>
        <p:nvSpPr>
          <p:cNvPr id="3" name="Espace réservé du contenu 2"/>
          <p:cNvSpPr>
            <a:spLocks noGrp="1"/>
          </p:cNvSpPr>
          <p:nvPr>
            <p:ph idx="1"/>
          </p:nvPr>
        </p:nvSpPr>
        <p:spPr>
          <a:xfrm>
            <a:off x="457200" y="2428868"/>
            <a:ext cx="7239000" cy="4026868"/>
          </a:xfrm>
        </p:spPr>
        <p:txBody>
          <a:bodyPr/>
          <a:lstStyle/>
          <a:p>
            <a:pPr algn="r" rtl="1"/>
            <a:r>
              <a:rPr lang="ar-DZ" dirty="0" smtClean="0"/>
              <a:t>بموجب هذا الأساس يتم تحميل الحساب الختامي للسنة المالية بجميع النفقات التي دفعت فعلا خلال تلك السنة والإيرادات التي قبضت فعلا خلالها، ويتم ذلك بغض النظر عما إذا كانت هذه النفقات أو الإيرادات تخص السنة الحالية أو السابقة أو اللاحقة.</a:t>
            </a:r>
            <a:endParaRPr lang="fr-FR" dirty="0"/>
          </a:p>
        </p:txBody>
      </p:sp>
      <p:cxnSp>
        <p:nvCxnSpPr>
          <p:cNvPr id="5" name="Connecteur droit 4"/>
          <p:cNvCxnSpPr/>
          <p:nvPr/>
        </p:nvCxnSpPr>
        <p:spPr>
          <a:xfrm>
            <a:off x="2071670" y="1500174"/>
            <a:ext cx="5429288"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smtClean="0"/>
              <a:t>2- مميزات هذا الأساس.</a:t>
            </a:r>
            <a:endParaRPr lang="fr-FR" dirty="0"/>
          </a:p>
        </p:txBody>
      </p:sp>
      <p:sp>
        <p:nvSpPr>
          <p:cNvPr id="3" name="Espace réservé du contenu 2"/>
          <p:cNvSpPr>
            <a:spLocks noGrp="1"/>
          </p:cNvSpPr>
          <p:nvPr>
            <p:ph idx="1"/>
          </p:nvPr>
        </p:nvSpPr>
        <p:spPr/>
        <p:txBody>
          <a:bodyPr/>
          <a:lstStyle/>
          <a:p>
            <a:pPr algn="r" rtl="1">
              <a:buFont typeface="Wingdings" pitchFamily="2" charset="2"/>
              <a:buChar char="v"/>
            </a:pPr>
            <a:r>
              <a:rPr lang="ar-DZ" dirty="0" smtClean="0"/>
              <a:t>الوضوح وسهولة الفهم والتطبيق من قبل المحاسبين.</a:t>
            </a:r>
          </a:p>
          <a:p>
            <a:pPr algn="r" rtl="1">
              <a:buFont typeface="Wingdings" pitchFamily="2" charset="2"/>
              <a:buChar char="v"/>
            </a:pPr>
            <a:r>
              <a:rPr lang="ar-DZ" dirty="0" smtClean="0"/>
              <a:t>سرعة إعداد وإقفال السنة الختامية للدولة في نهاية السنة المالية.</a:t>
            </a:r>
          </a:p>
          <a:p>
            <a:pPr algn="r" rtl="1">
              <a:buFont typeface="Wingdings" pitchFamily="2" charset="2"/>
              <a:buChar char="v"/>
            </a:pPr>
            <a:r>
              <a:rPr lang="ar-DZ" dirty="0" smtClean="0"/>
              <a:t>يمكن الإدارة العمومية من الربط بين إيراداتها ونفقاتها</a:t>
            </a:r>
          </a:p>
          <a:p>
            <a:pPr algn="r" rtl="1">
              <a:buFont typeface="Wingdings" pitchFamily="2" charset="2"/>
              <a:buChar char="v"/>
            </a:pPr>
            <a:r>
              <a:rPr lang="ar-DZ" dirty="0" smtClean="0"/>
              <a:t> يظهر الموقف المالي للخزينة العامة بشكل دقيق وواضح</a:t>
            </a:r>
          </a:p>
          <a:p>
            <a:pPr algn="r" rtl="1">
              <a:buFont typeface="Wingdings" pitchFamily="2" charset="2"/>
              <a:buChar char="v"/>
            </a:pPr>
            <a:r>
              <a:rPr lang="ar-DZ" dirty="0" smtClean="0"/>
              <a:t> يعتبر واقعي حيث لا يحتاج تطبيقه استخدام عوامل التقدير الشخصي.</a:t>
            </a:r>
            <a:endParaRPr lang="fr-FR" dirty="0"/>
          </a:p>
        </p:txBody>
      </p:sp>
      <p:cxnSp>
        <p:nvCxnSpPr>
          <p:cNvPr id="5" name="Connecteur droit 4"/>
          <p:cNvCxnSpPr/>
          <p:nvPr/>
        </p:nvCxnSpPr>
        <p:spPr>
          <a:xfrm>
            <a:off x="2500298" y="1571612"/>
            <a:ext cx="4929222"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comb/>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dirty="0" smtClean="0"/>
              <a:t>3- عيوب الأساس النقدي(المآخذ).</a:t>
            </a:r>
            <a:endParaRPr lang="fr-FR" dirty="0"/>
          </a:p>
        </p:txBody>
      </p:sp>
      <p:sp>
        <p:nvSpPr>
          <p:cNvPr id="3" name="Espace réservé du contenu 2"/>
          <p:cNvSpPr>
            <a:spLocks noGrp="1"/>
          </p:cNvSpPr>
          <p:nvPr>
            <p:ph idx="1"/>
          </p:nvPr>
        </p:nvSpPr>
        <p:spPr/>
        <p:txBody>
          <a:bodyPr>
            <a:normAutofit fontScale="92500" lnSpcReduction="20000"/>
          </a:bodyPr>
          <a:lstStyle/>
          <a:p>
            <a:pPr algn="r" rtl="1">
              <a:buFont typeface="Wingdings" pitchFamily="2" charset="2"/>
              <a:buChar char="v"/>
            </a:pPr>
            <a:r>
              <a:rPr lang="ar-DZ" dirty="0" smtClean="0"/>
              <a:t> لا يمكن من إظهار المركز المالي بصورة سليمة، حيث لا يظهر الالتزامات المترتبة على الهيئات الحكومية المستحقة وغير المدفوعة.</a:t>
            </a:r>
          </a:p>
          <a:p>
            <a:pPr algn="r" rtl="1">
              <a:buFont typeface="Wingdings" pitchFamily="2" charset="2"/>
              <a:buChar char="v"/>
            </a:pPr>
            <a:r>
              <a:rPr lang="ar-DZ" dirty="0" smtClean="0"/>
              <a:t> لا يمكن من تطبيق قاعدة موحدة للمقارنة السليمة للنفقات والإيرادات العامة للسنوات المختلفة.</a:t>
            </a:r>
          </a:p>
          <a:p>
            <a:pPr algn="r" rtl="1">
              <a:buFont typeface="Wingdings" pitchFamily="2" charset="2"/>
              <a:buChar char="v"/>
            </a:pPr>
            <a:r>
              <a:rPr lang="ar-DZ" dirty="0" smtClean="0"/>
              <a:t> استخدام هذا الأساس يضعف الرقابة المالية على الحسابات العمومية والعمليات المالية في الهيئات العامة.</a:t>
            </a:r>
          </a:p>
          <a:p>
            <a:pPr algn="r" rtl="1">
              <a:buFont typeface="Wingdings" pitchFamily="2" charset="2"/>
              <a:buChar char="v"/>
            </a:pPr>
            <a:r>
              <a:rPr lang="ar-DZ" dirty="0" smtClean="0"/>
              <a:t> استخدام هذا الأساس لا يمكن من إثبات جميع العمليات المالية حيث يقتصر على إثبات عمليات القبض والدفع الفعلية فقط.</a:t>
            </a:r>
          </a:p>
          <a:p>
            <a:pPr algn="r" rtl="1">
              <a:buFont typeface="Wingdings" pitchFamily="2" charset="2"/>
              <a:buChar char="v"/>
            </a:pPr>
            <a:r>
              <a:rPr lang="ar-DZ" dirty="0" smtClean="0"/>
              <a:t> استخدام هذا الأساس يشجع الهيئات العمومية على الصرف قبل نهاية السنة المالية لاستنفاذ </a:t>
            </a:r>
            <a:r>
              <a:rPr lang="ar-DZ" dirty="0" err="1" smtClean="0"/>
              <a:t>الإعتمادات</a:t>
            </a:r>
            <a:r>
              <a:rPr lang="ar-DZ" dirty="0" smtClean="0"/>
              <a:t> الباقية أو تأجيل الصرف للسنة المالية القادمة لتخفيف </a:t>
            </a:r>
            <a:r>
              <a:rPr lang="ar-DZ" dirty="0" err="1" smtClean="0"/>
              <a:t>العبئ</a:t>
            </a:r>
            <a:r>
              <a:rPr lang="ar-DZ" dirty="0" smtClean="0"/>
              <a:t> على السنة المالية الحالية.</a:t>
            </a:r>
            <a:endParaRPr lang="fr-FR" dirty="0"/>
          </a:p>
        </p:txBody>
      </p:sp>
      <p:cxnSp>
        <p:nvCxnSpPr>
          <p:cNvPr id="5" name="Connecteur droit 4"/>
          <p:cNvCxnSpPr/>
          <p:nvPr/>
        </p:nvCxnSpPr>
        <p:spPr>
          <a:xfrm>
            <a:off x="1071538" y="1571612"/>
            <a:ext cx="642942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strips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39000" cy="894382"/>
          </a:xfrm>
        </p:spPr>
        <p:txBody>
          <a:bodyPr>
            <a:normAutofit/>
          </a:bodyPr>
          <a:lstStyle/>
          <a:p>
            <a:pPr algn="r" rtl="1"/>
            <a:r>
              <a:rPr lang="ar-DZ" sz="2800" dirty="0" smtClean="0"/>
              <a:t>سوف يتم التطرق إلى </a:t>
            </a:r>
            <a:r>
              <a:rPr lang="ar-DZ" sz="2800" dirty="0" err="1" smtClean="0"/>
              <a:t>مايلي</a:t>
            </a:r>
            <a:r>
              <a:rPr lang="ar-DZ" sz="2800" dirty="0" smtClean="0"/>
              <a:t>:</a:t>
            </a:r>
            <a:br>
              <a:rPr lang="ar-DZ" sz="2800" dirty="0" smtClean="0"/>
            </a:br>
            <a:endParaRPr lang="fr-FR" sz="2800" dirty="0"/>
          </a:p>
        </p:txBody>
      </p:sp>
      <p:sp>
        <p:nvSpPr>
          <p:cNvPr id="3" name="Espace réservé du contenu 2"/>
          <p:cNvSpPr>
            <a:spLocks noGrp="1"/>
          </p:cNvSpPr>
          <p:nvPr>
            <p:ph idx="1"/>
          </p:nvPr>
        </p:nvSpPr>
        <p:spPr>
          <a:xfrm>
            <a:off x="457200" y="857232"/>
            <a:ext cx="7329510" cy="6000768"/>
          </a:xfrm>
        </p:spPr>
        <p:txBody>
          <a:bodyPr>
            <a:normAutofit lnSpcReduction="10000"/>
          </a:bodyPr>
          <a:lstStyle/>
          <a:p>
            <a:pPr algn="r" rtl="1"/>
            <a:r>
              <a:rPr lang="ar-DZ" dirty="0" smtClean="0">
                <a:solidFill>
                  <a:schemeClr val="accent6"/>
                </a:solidFill>
              </a:rPr>
              <a:t>المبحث الأول: مدخل للمحاسبة العمومية</a:t>
            </a:r>
          </a:p>
          <a:p>
            <a:pPr algn="r" rtl="1"/>
            <a:r>
              <a:rPr lang="ar-DZ" dirty="0" smtClean="0"/>
              <a:t>المطلب الأول: مفهوم المحاسبة العمومية</a:t>
            </a:r>
          </a:p>
          <a:p>
            <a:pPr algn="r" rtl="1"/>
            <a:r>
              <a:rPr lang="ar-DZ" dirty="0" smtClean="0"/>
              <a:t>1- التعريف</a:t>
            </a:r>
          </a:p>
          <a:p>
            <a:pPr algn="r" rtl="1"/>
            <a:r>
              <a:rPr lang="ar-DZ" dirty="0" smtClean="0"/>
              <a:t>2- التطور التاريخي للمحاسبة العمومية</a:t>
            </a:r>
          </a:p>
          <a:p>
            <a:pPr algn="r" rtl="1"/>
            <a:r>
              <a:rPr lang="ar-DZ" dirty="0" smtClean="0"/>
              <a:t>3- التمييز بين الإطار القانوني والتقني والإداري للمحاسبة العمومية</a:t>
            </a:r>
          </a:p>
          <a:p>
            <a:pPr algn="r" rtl="1"/>
            <a:r>
              <a:rPr lang="ar-DZ" dirty="0" smtClean="0"/>
              <a:t>4- خصائص المحاسبة العمومية</a:t>
            </a:r>
          </a:p>
          <a:p>
            <a:pPr algn="r" rtl="1"/>
            <a:r>
              <a:rPr lang="ar-DZ" dirty="0" smtClean="0"/>
              <a:t>المطلب الثاني: الأهداف</a:t>
            </a:r>
          </a:p>
          <a:p>
            <a:pPr algn="r" rtl="1"/>
            <a:r>
              <a:rPr lang="ar-DZ" dirty="0" smtClean="0"/>
              <a:t>المطلب الثالث: أسس المحاسبة العمومية</a:t>
            </a:r>
          </a:p>
          <a:p>
            <a:pPr algn="r" rtl="1"/>
            <a:r>
              <a:rPr lang="ar-DZ" dirty="0" smtClean="0">
                <a:solidFill>
                  <a:schemeClr val="accent6"/>
                </a:solidFill>
              </a:rPr>
              <a:t>المبحث الثاني: مجالات استخدام المحاسبة العمومية ومصادرها</a:t>
            </a:r>
          </a:p>
          <a:p>
            <a:pPr algn="r" rtl="1"/>
            <a:r>
              <a:rPr lang="ar-DZ" dirty="0" smtClean="0"/>
              <a:t>المطلب الأول: مجالات </a:t>
            </a:r>
            <a:r>
              <a:rPr lang="ar-DZ" dirty="0" err="1" smtClean="0"/>
              <a:t>الإستخدام</a:t>
            </a:r>
            <a:endParaRPr lang="ar-DZ" dirty="0" smtClean="0"/>
          </a:p>
          <a:p>
            <a:pPr algn="r" rtl="1"/>
            <a:r>
              <a:rPr lang="ar-DZ" dirty="0" smtClean="0"/>
              <a:t>المطلب الثاني: مصادر المحاسبة </a:t>
            </a:r>
            <a:r>
              <a:rPr lang="ar-DZ" dirty="0" err="1" smtClean="0"/>
              <a:t>المومية</a:t>
            </a:r>
            <a:endParaRPr lang="ar-DZ" dirty="0" smtClean="0"/>
          </a:p>
          <a:p>
            <a:pPr algn="r" rtl="1"/>
            <a:endParaRPr lang="ar-DZ" dirty="0" smtClean="0"/>
          </a:p>
          <a:p>
            <a:pPr algn="r" rtl="1"/>
            <a:endParaRPr lang="ar-DZ" dirty="0" smtClean="0"/>
          </a:p>
        </p:txBody>
      </p:sp>
    </p:spTree>
  </p:cSld>
  <p:clrMapOvr>
    <a:masterClrMapping/>
  </p:clrMapOvr>
  <p:transition spd="med">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a:p>
        </p:txBody>
      </p:sp>
      <p:sp>
        <p:nvSpPr>
          <p:cNvPr id="4" name="Organigramme : Décision 3"/>
          <p:cNvSpPr/>
          <p:nvPr/>
        </p:nvSpPr>
        <p:spPr>
          <a:xfrm>
            <a:off x="2143108" y="2643182"/>
            <a:ext cx="4143404" cy="1928826"/>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dirty="0" smtClean="0"/>
              <a:t>أساس </a:t>
            </a:r>
            <a:r>
              <a:rPr lang="ar-DZ" sz="2800" dirty="0" err="1" smtClean="0"/>
              <a:t>الإستحقاق</a:t>
            </a:r>
            <a:endParaRPr lang="fr-FR" sz="2800" dirty="0"/>
          </a:p>
        </p:txBody>
      </p:sp>
      <p:sp>
        <p:nvSpPr>
          <p:cNvPr id="5" name="Flèche courbée vers la gauche 4"/>
          <p:cNvSpPr/>
          <p:nvPr/>
        </p:nvSpPr>
        <p:spPr>
          <a:xfrm>
            <a:off x="5715008" y="2143116"/>
            <a:ext cx="1785950" cy="30003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6" name="Flèche courbée vers la droite 5"/>
          <p:cNvSpPr/>
          <p:nvPr/>
        </p:nvSpPr>
        <p:spPr>
          <a:xfrm>
            <a:off x="1000100" y="2357430"/>
            <a:ext cx="1500198" cy="285752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cSld>
  <p:clrMapOvr>
    <a:masterClrMapping/>
  </p:clrMapOvr>
  <p:transition spd="med">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smtClean="0"/>
              <a:t>1- تعريف أساس </a:t>
            </a:r>
            <a:r>
              <a:rPr lang="ar-DZ" dirty="0" err="1" smtClean="0"/>
              <a:t>الإستحقاق</a:t>
            </a:r>
            <a:r>
              <a:rPr lang="ar-DZ" dirty="0" smtClean="0"/>
              <a:t>:</a:t>
            </a:r>
            <a:endParaRPr lang="fr-FR" dirty="0"/>
          </a:p>
        </p:txBody>
      </p:sp>
      <p:sp>
        <p:nvSpPr>
          <p:cNvPr id="3" name="Espace réservé du contenu 2"/>
          <p:cNvSpPr>
            <a:spLocks noGrp="1"/>
          </p:cNvSpPr>
          <p:nvPr>
            <p:ph idx="1"/>
          </p:nvPr>
        </p:nvSpPr>
        <p:spPr/>
        <p:txBody>
          <a:bodyPr/>
          <a:lstStyle/>
          <a:p>
            <a:pPr algn="r" rtl="1"/>
            <a:r>
              <a:rPr lang="ar-DZ" dirty="0" smtClean="0"/>
              <a:t> يعتمد أساس </a:t>
            </a:r>
            <a:r>
              <a:rPr lang="ar-DZ" dirty="0" err="1" smtClean="0"/>
              <a:t>الإستحقاق</a:t>
            </a:r>
            <a:r>
              <a:rPr lang="ar-DZ" dirty="0" smtClean="0"/>
              <a:t> على تحميل الحساب الختامي للسنة المالية بالنفقات والإيرادات التي تحققت فعلا خلال تلك السنة بغض النظر عما إذا كانت هذه النفقات دفعت أو لم تدفع والإيرادات قبضت أو لم تقبض.</a:t>
            </a:r>
          </a:p>
          <a:p>
            <a:pPr algn="r" rtl="1"/>
            <a:r>
              <a:rPr lang="ar-DZ" dirty="0" smtClean="0"/>
              <a:t> وبالتالي فإن البيانات المعدة على أساس </a:t>
            </a:r>
            <a:r>
              <a:rPr lang="ar-DZ" dirty="0" err="1" smtClean="0"/>
              <a:t>الإستحقاق</a:t>
            </a:r>
            <a:r>
              <a:rPr lang="ar-DZ" dirty="0" smtClean="0"/>
              <a:t> تمكن من معرفة </a:t>
            </a:r>
            <a:r>
              <a:rPr lang="ar-DZ" dirty="0" err="1" smtClean="0"/>
              <a:t>الإلتزامات</a:t>
            </a:r>
            <a:r>
              <a:rPr lang="ar-DZ" dirty="0" smtClean="0"/>
              <a:t> والموارد المالية التي يتم دفعها أو قبضها في المستقبل، لذلك فإن البيانات المالية التي تعتمد على أساس </a:t>
            </a:r>
            <a:r>
              <a:rPr lang="ar-DZ" dirty="0" err="1" smtClean="0"/>
              <a:t>الإستحقاق</a:t>
            </a:r>
            <a:r>
              <a:rPr lang="ar-DZ" dirty="0" smtClean="0"/>
              <a:t> تعتبر أكثر فائدة.</a:t>
            </a:r>
            <a:endParaRPr lang="fr-FR" dirty="0"/>
          </a:p>
        </p:txBody>
      </p:sp>
      <p:cxnSp>
        <p:nvCxnSpPr>
          <p:cNvPr id="5" name="Connecteur droit 4"/>
          <p:cNvCxnSpPr/>
          <p:nvPr/>
        </p:nvCxnSpPr>
        <p:spPr>
          <a:xfrm>
            <a:off x="1285852" y="1500174"/>
            <a:ext cx="6357982"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push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smtClean="0"/>
              <a:t>2- مميزات هذا الأساس:</a:t>
            </a:r>
            <a:endParaRPr lang="fr-FR" dirty="0"/>
          </a:p>
        </p:txBody>
      </p:sp>
      <p:sp>
        <p:nvSpPr>
          <p:cNvPr id="3" name="Espace réservé du contenu 2"/>
          <p:cNvSpPr>
            <a:spLocks noGrp="1"/>
          </p:cNvSpPr>
          <p:nvPr>
            <p:ph idx="1"/>
          </p:nvPr>
        </p:nvSpPr>
        <p:spPr/>
        <p:txBody>
          <a:bodyPr/>
          <a:lstStyle/>
          <a:p>
            <a:pPr algn="r" rtl="1">
              <a:buFont typeface="Wingdings" pitchFamily="2" charset="2"/>
              <a:buChar char="v"/>
            </a:pPr>
            <a:r>
              <a:rPr lang="ar-DZ" dirty="0" smtClean="0"/>
              <a:t>يمكن من سهولة المقارنة بين إيرادات ونفقات الدولة لسنوات مختلفة.</a:t>
            </a:r>
          </a:p>
          <a:p>
            <a:pPr algn="r" rtl="1">
              <a:buFont typeface="Wingdings" pitchFamily="2" charset="2"/>
              <a:buChar char="v"/>
            </a:pPr>
            <a:r>
              <a:rPr lang="ar-DZ" dirty="0" smtClean="0"/>
              <a:t>يمكن من إظهار المركز المالي للدولة بصورة حقيقية وعادلة.</a:t>
            </a:r>
          </a:p>
          <a:p>
            <a:pPr algn="r" rtl="1">
              <a:buFont typeface="Wingdings" pitchFamily="2" charset="2"/>
              <a:buChar char="v"/>
            </a:pPr>
            <a:r>
              <a:rPr lang="ar-DZ" dirty="0" smtClean="0"/>
              <a:t> يوفر بيانات مالية مناسبة للتحليل المالي السليم.</a:t>
            </a:r>
          </a:p>
          <a:p>
            <a:pPr algn="r" rtl="1">
              <a:buFont typeface="Wingdings" pitchFamily="2" charset="2"/>
              <a:buChar char="v"/>
            </a:pPr>
            <a:r>
              <a:rPr lang="ar-DZ" dirty="0" smtClean="0"/>
              <a:t> يمكن من التمييز بين النفقات </a:t>
            </a:r>
            <a:r>
              <a:rPr lang="ar-DZ" dirty="0" err="1" smtClean="0"/>
              <a:t>الإيرادية</a:t>
            </a:r>
            <a:r>
              <a:rPr lang="ar-DZ" dirty="0" smtClean="0"/>
              <a:t> </a:t>
            </a:r>
            <a:r>
              <a:rPr lang="ar-DZ" dirty="0" err="1" smtClean="0"/>
              <a:t>والأسمالية</a:t>
            </a:r>
            <a:r>
              <a:rPr lang="ar-DZ" dirty="0" smtClean="0"/>
              <a:t> لأنه يوجب </a:t>
            </a:r>
            <a:r>
              <a:rPr lang="ar-DZ" dirty="0" err="1" smtClean="0"/>
              <a:t>اثبات</a:t>
            </a:r>
            <a:r>
              <a:rPr lang="ar-DZ" dirty="0" smtClean="0"/>
              <a:t> استهلاك الأصول الثابتة وتكوين مخصصات </a:t>
            </a:r>
            <a:r>
              <a:rPr lang="ar-DZ" dirty="0" err="1" smtClean="0"/>
              <a:t>الإهتلاك</a:t>
            </a:r>
            <a:r>
              <a:rPr lang="ar-DZ" dirty="0" smtClean="0"/>
              <a:t>.</a:t>
            </a:r>
          </a:p>
          <a:p>
            <a:pPr algn="r" rtl="1">
              <a:buFont typeface="Wingdings" pitchFamily="2" charset="2"/>
              <a:buChar char="v"/>
            </a:pPr>
            <a:endParaRPr lang="fr-FR" dirty="0"/>
          </a:p>
        </p:txBody>
      </p:sp>
      <p:cxnSp>
        <p:nvCxnSpPr>
          <p:cNvPr id="5" name="Connecteur droit 4"/>
          <p:cNvCxnSpPr/>
          <p:nvPr/>
        </p:nvCxnSpPr>
        <p:spPr>
          <a:xfrm flipV="1">
            <a:off x="2500298" y="1428736"/>
            <a:ext cx="5214974" cy="7143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comb/>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smtClean="0"/>
              <a:t>3-المآخذ على هذا الأساس:</a:t>
            </a:r>
            <a:endParaRPr lang="fr-FR" dirty="0"/>
          </a:p>
        </p:txBody>
      </p:sp>
      <p:sp>
        <p:nvSpPr>
          <p:cNvPr id="3" name="Espace réservé du contenu 2"/>
          <p:cNvSpPr>
            <a:spLocks noGrp="1"/>
          </p:cNvSpPr>
          <p:nvPr>
            <p:ph idx="1"/>
          </p:nvPr>
        </p:nvSpPr>
        <p:spPr/>
        <p:txBody>
          <a:bodyPr>
            <a:normAutofit lnSpcReduction="10000"/>
          </a:bodyPr>
          <a:lstStyle/>
          <a:p>
            <a:pPr algn="r" rtl="1"/>
            <a:r>
              <a:rPr lang="ar-DZ" dirty="0" smtClean="0"/>
              <a:t> استخدام هذا الأساس يتطلب إجراء قيود التسوية في نهاية السنة المالية الأمر الذي يؤدي إلى تأخير إقفال الحسابات مدة طويلة بعد نهاية السنة المالية مما يؤدي إلى تأخر إعداد الميزانيات القادمة.</a:t>
            </a:r>
          </a:p>
          <a:p>
            <a:pPr algn="r" rtl="1"/>
            <a:r>
              <a:rPr lang="ar-DZ" dirty="0" smtClean="0"/>
              <a:t> استخدام هذا الأساس يدخل فيه عنصر التقدير الشخصي، كاحتساب </a:t>
            </a:r>
            <a:r>
              <a:rPr lang="ar-DZ" dirty="0" err="1" smtClean="0"/>
              <a:t>الإهتلاك</a:t>
            </a:r>
            <a:r>
              <a:rPr lang="ar-DZ" dirty="0" smtClean="0"/>
              <a:t> الذي يتم تقديره من قبل المختصين.</a:t>
            </a:r>
          </a:p>
          <a:p>
            <a:pPr algn="r" rtl="1"/>
            <a:r>
              <a:rPr lang="ar-DZ" dirty="0" smtClean="0"/>
              <a:t> استخدام هذا الأساس يحتاج إلى أشخاص ذوي معرفة علمية وعملية في الأمور المحاسبية لا تتوفر في الهيئات العمومية.</a:t>
            </a:r>
          </a:p>
          <a:p>
            <a:pPr algn="r" rtl="1"/>
            <a:r>
              <a:rPr lang="ar-DZ" dirty="0" smtClean="0"/>
              <a:t> كلفة استخدام هذا الأساس أعلى من كلفة الأساس النقدي.</a:t>
            </a:r>
            <a:endParaRPr lang="fr-FR" dirty="0"/>
          </a:p>
        </p:txBody>
      </p:sp>
      <p:cxnSp>
        <p:nvCxnSpPr>
          <p:cNvPr id="5" name="Connecteur droit 4"/>
          <p:cNvCxnSpPr/>
          <p:nvPr/>
        </p:nvCxnSpPr>
        <p:spPr>
          <a:xfrm>
            <a:off x="1643042" y="1500174"/>
            <a:ext cx="5929354"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plus/>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
        <p:nvSpPr>
          <p:cNvPr id="4" name="Organigramme : Décision 3"/>
          <p:cNvSpPr/>
          <p:nvPr/>
        </p:nvSpPr>
        <p:spPr>
          <a:xfrm>
            <a:off x="2214546" y="2571744"/>
            <a:ext cx="4000528" cy="1857388"/>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dirty="0" smtClean="0"/>
              <a:t>الأساس المشترك</a:t>
            </a:r>
            <a:endParaRPr lang="fr-FR" sz="2800" dirty="0"/>
          </a:p>
        </p:txBody>
      </p:sp>
      <p:sp>
        <p:nvSpPr>
          <p:cNvPr id="5" name="Flèche courbée vers la gauche 4"/>
          <p:cNvSpPr/>
          <p:nvPr/>
        </p:nvSpPr>
        <p:spPr>
          <a:xfrm>
            <a:off x="6072198" y="2071678"/>
            <a:ext cx="1857388" cy="30003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6" name="Flèche courbée vers la droite 5"/>
          <p:cNvSpPr/>
          <p:nvPr/>
        </p:nvSpPr>
        <p:spPr>
          <a:xfrm>
            <a:off x="357158" y="2143116"/>
            <a:ext cx="1714512" cy="278608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cSld>
  <p:clrMapOvr>
    <a:masterClrMapping/>
  </p:clrMapOvr>
  <p:transition spd="med">
    <p:check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42852"/>
            <a:ext cx="7239000" cy="785818"/>
          </a:xfrm>
        </p:spPr>
        <p:txBody>
          <a:bodyPr/>
          <a:lstStyle/>
          <a:p>
            <a:pPr algn="ctr"/>
            <a:r>
              <a:rPr lang="ar-DZ" dirty="0" smtClean="0"/>
              <a:t>1- التعريف: </a:t>
            </a:r>
            <a:endParaRPr lang="fr-FR" dirty="0"/>
          </a:p>
        </p:txBody>
      </p:sp>
      <p:sp>
        <p:nvSpPr>
          <p:cNvPr id="3" name="Espace réservé du contenu 2"/>
          <p:cNvSpPr>
            <a:spLocks noGrp="1"/>
          </p:cNvSpPr>
          <p:nvPr>
            <p:ph idx="1"/>
          </p:nvPr>
        </p:nvSpPr>
        <p:spPr>
          <a:xfrm>
            <a:off x="457200" y="928670"/>
            <a:ext cx="7239000" cy="5715040"/>
          </a:xfrm>
        </p:spPr>
        <p:txBody>
          <a:bodyPr>
            <a:normAutofit/>
          </a:bodyPr>
          <a:lstStyle/>
          <a:p>
            <a:pPr algn="r" rtl="1"/>
            <a:r>
              <a:rPr lang="ar-DZ" dirty="0" smtClean="0"/>
              <a:t> بين الأساس النقدي وأساس </a:t>
            </a:r>
            <a:r>
              <a:rPr lang="ar-DZ" dirty="0" err="1" smtClean="0"/>
              <a:t>الإستحقاق</a:t>
            </a:r>
            <a:r>
              <a:rPr lang="ar-DZ" dirty="0" smtClean="0"/>
              <a:t> يوجد أساس آخر يعرف بعدة تسميات من بينها استعمال مصطلح الأساس المشترك ،أو الأساس المختلط كما يعرف أيضا بأساس </a:t>
            </a:r>
            <a:r>
              <a:rPr lang="ar-DZ" dirty="0" err="1" smtClean="0"/>
              <a:t>الإلتزام</a:t>
            </a:r>
            <a:r>
              <a:rPr lang="ar-DZ" dirty="0" smtClean="0"/>
              <a:t> والذي يعتبر بمثابة مزيج بين مميزات وخصائص أساس </a:t>
            </a:r>
            <a:r>
              <a:rPr lang="ar-DZ" dirty="0" err="1" smtClean="0"/>
              <a:t>الإستحقاق</a:t>
            </a:r>
            <a:r>
              <a:rPr lang="ar-DZ" dirty="0" smtClean="0"/>
              <a:t> و الأساس النقدي في نفس الوقت.</a:t>
            </a:r>
          </a:p>
          <a:p>
            <a:pPr algn="r" rtl="1"/>
            <a:r>
              <a:rPr lang="ar-DZ" dirty="0" smtClean="0"/>
              <a:t> ينتج هذا الأساس عن التعديلات المطبقة على أساس </a:t>
            </a:r>
            <a:r>
              <a:rPr lang="ar-DZ" dirty="0" err="1" smtClean="0"/>
              <a:t>الإستحقاق</a:t>
            </a:r>
            <a:r>
              <a:rPr lang="ar-DZ" dirty="0" smtClean="0"/>
              <a:t> والأساس النقدي للجمع بين النظامين، فإذا كانت طبيعة هذه التعديلات أقرب إلى الأساس النقدي فينتج عنها ما يعرف بالأساس النقدي المعدل، أما إذا كانت التغيرات أقرب إلى أساس </a:t>
            </a:r>
            <a:r>
              <a:rPr lang="ar-DZ" dirty="0" err="1" smtClean="0"/>
              <a:t>الإستحقاق</a:t>
            </a:r>
            <a:r>
              <a:rPr lang="ar-DZ" dirty="0" smtClean="0"/>
              <a:t> الكامل فينتج عنها </a:t>
            </a:r>
            <a:r>
              <a:rPr lang="ar-DZ" dirty="0" err="1" smtClean="0"/>
              <a:t>مايسمى</a:t>
            </a:r>
            <a:r>
              <a:rPr lang="ar-DZ" dirty="0" smtClean="0"/>
              <a:t> بأساس </a:t>
            </a:r>
            <a:r>
              <a:rPr lang="ar-DZ" dirty="0" err="1" smtClean="0"/>
              <a:t>الإستحقاق</a:t>
            </a:r>
            <a:r>
              <a:rPr lang="ar-DZ" dirty="0" smtClean="0"/>
              <a:t> المعدل.</a:t>
            </a:r>
          </a:p>
          <a:p>
            <a:pPr algn="r" rtl="1">
              <a:buNone/>
            </a:pPr>
            <a:endParaRPr lang="fr-FR" dirty="0"/>
          </a:p>
        </p:txBody>
      </p:sp>
      <p:cxnSp>
        <p:nvCxnSpPr>
          <p:cNvPr id="5" name="Connecteur droit 4"/>
          <p:cNvCxnSpPr/>
          <p:nvPr/>
        </p:nvCxnSpPr>
        <p:spPr>
          <a:xfrm>
            <a:off x="3071802" y="928670"/>
            <a:ext cx="178595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circl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142852"/>
            <a:ext cx="7239000" cy="1785926"/>
          </a:xfrm>
        </p:spPr>
        <p:txBody>
          <a:bodyPr>
            <a:normAutofit fontScale="90000"/>
          </a:bodyPr>
          <a:lstStyle/>
          <a:p>
            <a:r>
              <a:rPr lang="ar-DZ" sz="4000" dirty="0" smtClean="0">
                <a:solidFill>
                  <a:srgbClr val="00B050"/>
                </a:solidFill>
              </a:rPr>
              <a:t>الشكل رقم(01): الأسس المحاسبية في القطاع الحكومي: </a:t>
            </a:r>
            <a:br>
              <a:rPr lang="ar-DZ" sz="4000" dirty="0" smtClean="0">
                <a:solidFill>
                  <a:srgbClr val="00B050"/>
                </a:solidFill>
              </a:rPr>
            </a:br>
            <a:endParaRPr lang="fr-FR" dirty="0"/>
          </a:p>
        </p:txBody>
      </p:sp>
      <p:sp>
        <p:nvSpPr>
          <p:cNvPr id="3" name="Espace réservé du contenu 2"/>
          <p:cNvSpPr>
            <a:spLocks noGrp="1"/>
          </p:cNvSpPr>
          <p:nvPr>
            <p:ph idx="1"/>
          </p:nvPr>
        </p:nvSpPr>
        <p:spPr>
          <a:xfrm>
            <a:off x="571472" y="1571612"/>
            <a:ext cx="7239000" cy="4846320"/>
          </a:xfrm>
        </p:spPr>
        <p:txBody>
          <a:bodyPr/>
          <a:lstStyle/>
          <a:p>
            <a:endParaRPr lang="ar-DZ" dirty="0" smtClean="0"/>
          </a:p>
          <a:p>
            <a:endParaRPr lang="ar-DZ" dirty="0" smtClean="0"/>
          </a:p>
          <a:p>
            <a:endParaRPr lang="ar-DZ" dirty="0" smtClean="0"/>
          </a:p>
          <a:p>
            <a:pPr algn="r" rtl="1">
              <a:buNone/>
            </a:pPr>
            <a:r>
              <a:rPr lang="ar-DZ" sz="1800" dirty="0" smtClean="0"/>
              <a:t>الأساس النقدي      الأساس النقدي       أساس </a:t>
            </a:r>
            <a:r>
              <a:rPr lang="ar-DZ" sz="1800" dirty="0" err="1" smtClean="0"/>
              <a:t>الإستحقاق</a:t>
            </a:r>
            <a:r>
              <a:rPr lang="ar-DZ" sz="1800" dirty="0" smtClean="0"/>
              <a:t>    أساس                </a:t>
            </a:r>
          </a:p>
          <a:p>
            <a:pPr algn="r" rtl="1">
              <a:buNone/>
            </a:pPr>
            <a:r>
              <a:rPr lang="ar-DZ" sz="1800" dirty="0" smtClean="0"/>
              <a:t>                               المعدل                                       </a:t>
            </a:r>
            <a:r>
              <a:rPr lang="ar-DZ" sz="1800" dirty="0" err="1" smtClean="0"/>
              <a:t>الإستحقاق</a:t>
            </a:r>
            <a:r>
              <a:rPr lang="ar-DZ" sz="1800" dirty="0" smtClean="0"/>
              <a:t> </a:t>
            </a:r>
          </a:p>
          <a:p>
            <a:pPr algn="r" rtl="1">
              <a:buNone/>
            </a:pPr>
            <a:r>
              <a:rPr lang="ar-DZ" sz="1800" dirty="0" smtClean="0"/>
              <a:t>                                                        المعدل                      </a:t>
            </a:r>
            <a:endParaRPr lang="fr-FR" sz="1800" dirty="0"/>
          </a:p>
        </p:txBody>
      </p:sp>
      <p:cxnSp>
        <p:nvCxnSpPr>
          <p:cNvPr id="5" name="Connecteur droit 4"/>
          <p:cNvCxnSpPr/>
          <p:nvPr/>
        </p:nvCxnSpPr>
        <p:spPr>
          <a:xfrm>
            <a:off x="1214414" y="4286256"/>
            <a:ext cx="614366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rot="5400000" flipH="1" flipV="1">
            <a:off x="7072330" y="4000504"/>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rot="5400000" flipH="1" flipV="1">
            <a:off x="4750595" y="4036223"/>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rot="5400000" flipH="1" flipV="1">
            <a:off x="2714612" y="4071942"/>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rot="5400000" flipH="1" flipV="1">
            <a:off x="964381" y="4036223"/>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split dir="in"/>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graphicFrame>
        <p:nvGraphicFramePr>
          <p:cNvPr id="5" name="Espace réservé du contenu 4"/>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zoom dir="in"/>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71480"/>
            <a:ext cx="7239000" cy="1357322"/>
          </a:xfrm>
        </p:spPr>
        <p:txBody>
          <a:bodyPr/>
          <a:lstStyle/>
          <a:p>
            <a:pPr algn="r"/>
            <a:r>
              <a:rPr lang="ar-DZ" dirty="0" smtClean="0"/>
              <a:t>أ- الأساس النقدي المعدل:</a:t>
            </a:r>
            <a:endParaRPr lang="fr-FR" dirty="0"/>
          </a:p>
        </p:txBody>
      </p:sp>
      <p:sp>
        <p:nvSpPr>
          <p:cNvPr id="3" name="Espace réservé du contenu 2"/>
          <p:cNvSpPr>
            <a:spLocks noGrp="1"/>
          </p:cNvSpPr>
          <p:nvPr>
            <p:ph idx="1"/>
          </p:nvPr>
        </p:nvSpPr>
        <p:spPr>
          <a:xfrm>
            <a:off x="457200" y="2500306"/>
            <a:ext cx="7239000" cy="3955430"/>
          </a:xfrm>
        </p:spPr>
        <p:txBody>
          <a:bodyPr/>
          <a:lstStyle/>
          <a:p>
            <a:pPr algn="r" rtl="1"/>
            <a:r>
              <a:rPr lang="ar-DZ" dirty="0" smtClean="0"/>
              <a:t> عرف النظام الحكومي الموحد للدول العربية هذا الأساس بأنه“الأساس الذي يعتمد على تحميل الحساب الختامي(الإبلاغ المالي) لأي سنة مالية بالنفقات التي تم </a:t>
            </a:r>
            <a:r>
              <a:rPr lang="ar-DZ" dirty="0" err="1" smtClean="0"/>
              <a:t>الإرتباط</a:t>
            </a:r>
            <a:r>
              <a:rPr lang="ar-DZ" dirty="0" smtClean="0"/>
              <a:t> </a:t>
            </a:r>
            <a:r>
              <a:rPr lang="ar-DZ" dirty="0" err="1" smtClean="0"/>
              <a:t>بها</a:t>
            </a:r>
            <a:r>
              <a:rPr lang="ar-DZ" dirty="0" smtClean="0"/>
              <a:t> خلال السنة المالية، بغض النظر عما إذا كانت هذه المصروفات قد تحققت أو دفعت خلال السنة أم لا.</a:t>
            </a:r>
          </a:p>
          <a:p>
            <a:pPr algn="r" rtl="1"/>
            <a:endParaRPr lang="fr-FR" dirty="0"/>
          </a:p>
        </p:txBody>
      </p:sp>
      <p:cxnSp>
        <p:nvCxnSpPr>
          <p:cNvPr id="5" name="Connecteur droit 4"/>
          <p:cNvCxnSpPr/>
          <p:nvPr/>
        </p:nvCxnSpPr>
        <p:spPr>
          <a:xfrm>
            <a:off x="2000232" y="1928802"/>
            <a:ext cx="5643602"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DZ" dirty="0" smtClean="0"/>
              <a:t>ب- أساس الاستحقاق المعدل:</a:t>
            </a:r>
            <a:endParaRPr lang="fr-FR" dirty="0"/>
          </a:p>
        </p:txBody>
      </p:sp>
      <p:sp>
        <p:nvSpPr>
          <p:cNvPr id="3" name="Espace réservé du contenu 2"/>
          <p:cNvSpPr>
            <a:spLocks noGrp="1"/>
          </p:cNvSpPr>
          <p:nvPr>
            <p:ph idx="1"/>
          </p:nvPr>
        </p:nvSpPr>
        <p:spPr/>
        <p:txBody>
          <a:bodyPr>
            <a:normAutofit fontScale="92500" lnSpcReduction="10000"/>
          </a:bodyPr>
          <a:lstStyle/>
          <a:p>
            <a:pPr algn="r" rtl="1"/>
            <a:r>
              <a:rPr lang="ar-DZ" dirty="0" smtClean="0"/>
              <a:t> هو أساس أكثر توسعا من الأساس النقدي أو من أساس </a:t>
            </a:r>
            <a:r>
              <a:rPr lang="ar-DZ" dirty="0" err="1" smtClean="0"/>
              <a:t>الإلتزام</a:t>
            </a:r>
            <a:r>
              <a:rPr lang="ar-DZ" dirty="0" smtClean="0"/>
              <a:t> ، لأن التعديلات التي يتبناها تجعله أقرب </a:t>
            </a:r>
            <a:r>
              <a:rPr lang="ar-DZ" dirty="0" err="1" smtClean="0"/>
              <a:t>مايكون</a:t>
            </a:r>
            <a:r>
              <a:rPr lang="ar-DZ" dirty="0" smtClean="0"/>
              <a:t> إلى متطلبات أساس الاستحقاق الكامل، حيث يقيس هذا الأساس الموارد المالية وتغيراتها.</a:t>
            </a:r>
          </a:p>
          <a:p>
            <a:pPr algn="r" rtl="1"/>
            <a:r>
              <a:rPr lang="ar-DZ" dirty="0" smtClean="0"/>
              <a:t> وبالتالي يمكن تعريف هذا الأساس بأنه“ أساس محاسبي </a:t>
            </a:r>
            <a:r>
              <a:rPr lang="ar-DZ" dirty="0" err="1" smtClean="0"/>
              <a:t>يعترف</a:t>
            </a:r>
            <a:r>
              <a:rPr lang="ar-DZ" dirty="0" smtClean="0"/>
              <a:t> فيه بالمعاملات عند حدوثها مع تعديلات محددة بشكل معين لتعكس محور قياس تدفق الموارد المالية الحالية،هذه التعديلات تتضمن حقيقة أن الإنفاق </a:t>
            </a:r>
            <a:r>
              <a:rPr lang="ar-DZ" dirty="0" err="1" smtClean="0"/>
              <a:t>يعترف</a:t>
            </a:r>
            <a:r>
              <a:rPr lang="ar-DZ" dirty="0" smtClean="0"/>
              <a:t> </a:t>
            </a:r>
            <a:r>
              <a:rPr lang="ar-DZ" dirty="0" err="1" smtClean="0"/>
              <a:t>به</a:t>
            </a:r>
            <a:r>
              <a:rPr lang="ar-DZ" dirty="0" smtClean="0"/>
              <a:t> في الفترة المتوقع أن يتطلب فيها استخدام الموارد الحالية، أما الإيراد فلا </a:t>
            </a:r>
            <a:r>
              <a:rPr lang="ar-DZ" dirty="0" err="1" smtClean="0"/>
              <a:t>يعترف</a:t>
            </a:r>
            <a:r>
              <a:rPr lang="ar-DZ" dirty="0" smtClean="0"/>
              <a:t> حتى يصبح متاحا لدفع </a:t>
            </a:r>
            <a:r>
              <a:rPr lang="ar-DZ" dirty="0" err="1" smtClean="0"/>
              <a:t>الإلتزامات</a:t>
            </a:r>
            <a:r>
              <a:rPr lang="ar-DZ" dirty="0" smtClean="0"/>
              <a:t> الحالية،كما لا </a:t>
            </a:r>
            <a:r>
              <a:rPr lang="ar-DZ" dirty="0" err="1" smtClean="0"/>
              <a:t>يعترف</a:t>
            </a:r>
            <a:r>
              <a:rPr lang="ar-DZ" dirty="0" smtClean="0"/>
              <a:t> ببعض المطلوبات طويلة الأجل إلى أن يتم طلبها وتصبح مستحقة الدفع.</a:t>
            </a:r>
            <a:endParaRPr lang="fr-FR" dirty="0"/>
          </a:p>
        </p:txBody>
      </p:sp>
      <p:cxnSp>
        <p:nvCxnSpPr>
          <p:cNvPr id="7" name="Connecteur droit 6"/>
          <p:cNvCxnSpPr/>
          <p:nvPr/>
        </p:nvCxnSpPr>
        <p:spPr>
          <a:xfrm>
            <a:off x="1214414" y="1428736"/>
            <a:ext cx="6500858"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cover dir="l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a:p>
        </p:txBody>
      </p:sp>
      <p:sp>
        <p:nvSpPr>
          <p:cNvPr id="7" name="Organigramme : Multidocument 6"/>
          <p:cNvSpPr/>
          <p:nvPr/>
        </p:nvSpPr>
        <p:spPr>
          <a:xfrm>
            <a:off x="2143108" y="2571744"/>
            <a:ext cx="4143404" cy="1357322"/>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dirty="0" smtClean="0"/>
              <a:t>المقدمة</a:t>
            </a:r>
            <a:endParaRPr lang="fr-FR" sz="2800" dirty="0"/>
          </a:p>
        </p:txBody>
      </p:sp>
    </p:spTree>
  </p:cSld>
  <p:clrMapOvr>
    <a:masterClrMapping/>
  </p:clrMapOvr>
  <p:transition spd="med">
    <p:strips dir="l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smtClean="0"/>
              <a:t>2- أهداف أساس </a:t>
            </a:r>
            <a:r>
              <a:rPr lang="ar-DZ" dirty="0" err="1" smtClean="0"/>
              <a:t>الإلتزام</a:t>
            </a:r>
            <a:r>
              <a:rPr lang="ar-DZ" dirty="0" smtClean="0"/>
              <a:t>:</a:t>
            </a:r>
            <a:endParaRPr lang="fr-FR" dirty="0"/>
          </a:p>
        </p:txBody>
      </p:sp>
      <p:sp>
        <p:nvSpPr>
          <p:cNvPr id="3" name="Espace réservé du contenu 2"/>
          <p:cNvSpPr>
            <a:spLocks noGrp="1"/>
          </p:cNvSpPr>
          <p:nvPr>
            <p:ph idx="1"/>
          </p:nvPr>
        </p:nvSpPr>
        <p:spPr/>
        <p:txBody>
          <a:bodyPr/>
          <a:lstStyle/>
          <a:p>
            <a:pPr algn="r" rtl="1">
              <a:buFont typeface="Wingdings" pitchFamily="2" charset="2"/>
              <a:buChar char="ü"/>
            </a:pPr>
            <a:r>
              <a:rPr lang="ar-DZ" dirty="0" smtClean="0"/>
              <a:t> إثبات المبالغ الملتزم </a:t>
            </a:r>
            <a:r>
              <a:rPr lang="ar-DZ" dirty="0" err="1" smtClean="0"/>
              <a:t>بها</a:t>
            </a:r>
            <a:r>
              <a:rPr lang="ar-DZ" dirty="0" smtClean="0"/>
              <a:t> وتنزيلها من </a:t>
            </a:r>
            <a:r>
              <a:rPr lang="ar-DZ" dirty="0" err="1" smtClean="0"/>
              <a:t>التخصيصات</a:t>
            </a:r>
            <a:r>
              <a:rPr lang="ar-DZ" dirty="0" smtClean="0"/>
              <a:t> المعتمدة يبين بصفة مستمرة قيمة هذه الالتزامات ورصيد </a:t>
            </a:r>
            <a:r>
              <a:rPr lang="ar-DZ" dirty="0" err="1" smtClean="0"/>
              <a:t>التخصيصات</a:t>
            </a:r>
            <a:r>
              <a:rPr lang="ar-DZ" dirty="0" smtClean="0"/>
              <a:t> الباقية</a:t>
            </a:r>
          </a:p>
          <a:p>
            <a:pPr algn="r" rtl="1">
              <a:buFont typeface="Wingdings" pitchFamily="2" charset="2"/>
              <a:buChar char="ü"/>
            </a:pPr>
            <a:r>
              <a:rPr lang="ar-DZ" dirty="0" smtClean="0"/>
              <a:t> إن تسجيل الالتزام يعطي صورة أوضح من الناحية المالية إذا قورنت بالأساس النقدي.</a:t>
            </a:r>
          </a:p>
          <a:p>
            <a:pPr algn="r" rtl="1">
              <a:buFont typeface="Wingdings" pitchFamily="2" charset="2"/>
              <a:buChar char="ü"/>
            </a:pPr>
            <a:r>
              <a:rPr lang="ar-DZ" dirty="0" smtClean="0"/>
              <a:t> إن الالتزامات غير المدفوعة في نهاية السنة المالية تعتبر التزامات مستحقة وواجبة الدفع من </a:t>
            </a:r>
            <a:r>
              <a:rPr lang="ar-DZ" dirty="0" err="1" smtClean="0"/>
              <a:t>تخصيصات</a:t>
            </a:r>
            <a:r>
              <a:rPr lang="ar-DZ" dirty="0" smtClean="0"/>
              <a:t> تلك السنة، بمجرد قيام الغير بتنفيذ تعهده وذلك خلال مدة من الزمن يحددها النظام المالي لتسويتها </a:t>
            </a:r>
            <a:r>
              <a:rPr lang="ar-DZ" dirty="0" err="1" smtClean="0"/>
              <a:t>تهائيا</a:t>
            </a:r>
            <a:r>
              <a:rPr lang="ar-DZ" dirty="0" smtClean="0"/>
              <a:t>.</a:t>
            </a:r>
            <a:endParaRPr lang="fr-FR" dirty="0"/>
          </a:p>
        </p:txBody>
      </p:sp>
      <p:cxnSp>
        <p:nvCxnSpPr>
          <p:cNvPr id="5" name="Connecteur droit 4"/>
          <p:cNvCxnSpPr/>
          <p:nvPr/>
        </p:nvCxnSpPr>
        <p:spPr>
          <a:xfrm>
            <a:off x="2285984" y="1500174"/>
            <a:ext cx="5286412"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cover dir="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dirty="0" smtClean="0"/>
              <a:t>3- مميزات وعيوب أساس الالتزام:</a:t>
            </a:r>
            <a:endParaRPr lang="fr-FR" dirty="0"/>
          </a:p>
        </p:txBody>
      </p:sp>
      <p:sp>
        <p:nvSpPr>
          <p:cNvPr id="3" name="Espace réservé du contenu 2"/>
          <p:cNvSpPr>
            <a:spLocks noGrp="1"/>
          </p:cNvSpPr>
          <p:nvPr>
            <p:ph idx="1"/>
          </p:nvPr>
        </p:nvSpPr>
        <p:spPr/>
        <p:txBody>
          <a:bodyPr>
            <a:normAutofit fontScale="77500" lnSpcReduction="20000"/>
          </a:bodyPr>
          <a:lstStyle/>
          <a:p>
            <a:pPr marL="514350" indent="-514350" algn="r" rtl="1">
              <a:buNone/>
            </a:pPr>
            <a:r>
              <a:rPr lang="ar-DZ" dirty="0" smtClean="0">
                <a:solidFill>
                  <a:schemeClr val="accent5">
                    <a:lumMod val="50000"/>
                  </a:schemeClr>
                </a:solidFill>
              </a:rPr>
              <a:t>أ- المميزات</a:t>
            </a:r>
            <a:r>
              <a:rPr lang="ar-DZ" dirty="0" smtClean="0"/>
              <a:t>: </a:t>
            </a:r>
          </a:p>
          <a:p>
            <a:pPr marL="514350" indent="-514350" algn="r" rtl="1">
              <a:buFont typeface="Wingdings" pitchFamily="2" charset="2"/>
              <a:buChar char="§"/>
            </a:pPr>
            <a:r>
              <a:rPr lang="ar-DZ" dirty="0" smtClean="0"/>
              <a:t> أنه وضع حدا للقواعد والإجراءات التي تفرض إلغاء </a:t>
            </a:r>
            <a:r>
              <a:rPr lang="ar-DZ" dirty="0" err="1" smtClean="0"/>
              <a:t>الإعتمادات</a:t>
            </a:r>
            <a:r>
              <a:rPr lang="ar-DZ" dirty="0" smtClean="0"/>
              <a:t> الحالية التي لم تصرف في نهاية السنة.</a:t>
            </a:r>
          </a:p>
          <a:p>
            <a:pPr marL="514350" indent="-514350" algn="r" rtl="1">
              <a:buFont typeface="Wingdings" pitchFamily="2" charset="2"/>
              <a:buChar char="§"/>
            </a:pPr>
            <a:r>
              <a:rPr lang="ar-DZ" dirty="0" smtClean="0"/>
              <a:t> تقديم مرونة كبيرة للمسيرين خاصة في مجال تنفيذ برامج التجهيز العمومي المتعدد لسنوات.</a:t>
            </a:r>
          </a:p>
          <a:p>
            <a:pPr marL="514350" indent="-514350" algn="r" rtl="1">
              <a:buFont typeface="Wingdings" pitchFamily="2" charset="2"/>
              <a:buChar char="§"/>
            </a:pPr>
            <a:r>
              <a:rPr lang="ar-DZ" dirty="0" smtClean="0"/>
              <a:t> يؤدي إلى متابعة دقيقة لحجم التزامات الدولة تجاه الغير وتخصيص التغطية المالية من </a:t>
            </a:r>
            <a:r>
              <a:rPr lang="ar-DZ" dirty="0" err="1" smtClean="0"/>
              <a:t>الاعتمادات</a:t>
            </a:r>
            <a:r>
              <a:rPr lang="ar-DZ" dirty="0" smtClean="0"/>
              <a:t> السنوية من أجل تسديدها، وإظهار نتائجها في الدفاتر والسجلات المحاسبية.</a:t>
            </a:r>
          </a:p>
          <a:p>
            <a:pPr marL="514350" indent="-514350" algn="r" rtl="1">
              <a:buNone/>
            </a:pPr>
            <a:r>
              <a:rPr lang="ar-DZ" dirty="0" smtClean="0">
                <a:solidFill>
                  <a:schemeClr val="tx2">
                    <a:lumMod val="50000"/>
                  </a:schemeClr>
                </a:solidFill>
              </a:rPr>
              <a:t>ب- العيوب(</a:t>
            </a:r>
            <a:r>
              <a:rPr lang="ar-DZ" dirty="0" err="1" smtClean="0">
                <a:solidFill>
                  <a:schemeClr val="tx2">
                    <a:lumMod val="50000"/>
                  </a:schemeClr>
                </a:solidFill>
              </a:rPr>
              <a:t>الإنتقادات</a:t>
            </a:r>
            <a:r>
              <a:rPr lang="ar-DZ" dirty="0" smtClean="0">
                <a:solidFill>
                  <a:schemeClr val="tx2">
                    <a:lumMod val="50000"/>
                  </a:schemeClr>
                </a:solidFill>
              </a:rPr>
              <a:t>):</a:t>
            </a:r>
            <a:r>
              <a:rPr lang="ar-DZ" dirty="0" smtClean="0"/>
              <a:t>من أهم </a:t>
            </a:r>
            <a:r>
              <a:rPr lang="ar-DZ" dirty="0" err="1" smtClean="0"/>
              <a:t>الإنتقادات</a:t>
            </a:r>
            <a:r>
              <a:rPr lang="ar-DZ" dirty="0" smtClean="0"/>
              <a:t> الموجهة له</a:t>
            </a:r>
          </a:p>
          <a:p>
            <a:pPr marL="514350" indent="-514350" algn="r" rtl="1">
              <a:buFont typeface="Wingdings" pitchFamily="2" charset="2"/>
              <a:buChar char="§"/>
            </a:pPr>
            <a:r>
              <a:rPr lang="ar-DZ" dirty="0" smtClean="0"/>
              <a:t> أن تطبيقه قد يؤدي إلى تجميد </a:t>
            </a:r>
            <a:r>
              <a:rPr lang="ar-DZ" dirty="0" err="1" smtClean="0"/>
              <a:t>الاعتمادات</a:t>
            </a:r>
            <a:r>
              <a:rPr lang="ar-DZ" dirty="0" smtClean="0"/>
              <a:t> المالية المخصصة لتمويل تسديد النفقات الملتزم </a:t>
            </a:r>
            <a:r>
              <a:rPr lang="ar-DZ" dirty="0" err="1" smtClean="0"/>
              <a:t>بها</a:t>
            </a:r>
            <a:r>
              <a:rPr lang="ar-DZ" dirty="0" smtClean="0"/>
              <a:t>،مما يؤدي إلى عدم استغلال الموارد المالية خلال السنة في حالة عدم استعمالها أو بسبب إلغاء الالتزامات </a:t>
            </a:r>
          </a:p>
          <a:p>
            <a:pPr marL="514350" indent="-514350" algn="r" rtl="1">
              <a:buFont typeface="Wingdings" pitchFamily="2" charset="2"/>
              <a:buChar char="§"/>
            </a:pPr>
            <a:r>
              <a:rPr lang="ar-DZ" dirty="0" smtClean="0"/>
              <a:t> هذه الازدواجية في تخصيص </a:t>
            </a:r>
            <a:r>
              <a:rPr lang="ar-DZ" dirty="0" err="1" smtClean="0"/>
              <a:t>الاعتمادات</a:t>
            </a:r>
            <a:r>
              <a:rPr lang="ar-DZ" dirty="0" smtClean="0"/>
              <a:t> المالية ينتج عنها صعوبات في تسيير السيولة النقدية للخزينة العمومية.</a:t>
            </a:r>
          </a:p>
          <a:p>
            <a:pPr marL="514350" indent="-514350" algn="r" rtl="1">
              <a:buFont typeface="Wingdings" pitchFamily="2" charset="2"/>
              <a:buChar char="§"/>
            </a:pPr>
            <a:r>
              <a:rPr lang="ar-DZ" dirty="0" smtClean="0"/>
              <a:t> إمكانية زيادة </a:t>
            </a:r>
            <a:r>
              <a:rPr lang="ar-DZ" dirty="0" err="1" smtClean="0"/>
              <a:t>الانفاق</a:t>
            </a:r>
            <a:r>
              <a:rPr lang="ar-DZ" dirty="0" smtClean="0"/>
              <a:t> الحكومي خلال السنة المالية عن طريق استهلاك المخصصات غير المستغلة.</a:t>
            </a:r>
            <a:endParaRPr lang="fr-FR" dirty="0"/>
          </a:p>
        </p:txBody>
      </p:sp>
      <p:cxnSp>
        <p:nvCxnSpPr>
          <p:cNvPr id="7" name="Connecteur droit 6"/>
          <p:cNvCxnSpPr/>
          <p:nvPr/>
        </p:nvCxnSpPr>
        <p:spPr>
          <a:xfrm>
            <a:off x="1285852" y="1428736"/>
            <a:ext cx="6143668"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cover dir="l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الخلاصة رقم 01:</a:t>
            </a:r>
            <a:endParaRPr lang="fr-FR" dirty="0"/>
          </a:p>
        </p:txBody>
      </p:sp>
      <p:sp>
        <p:nvSpPr>
          <p:cNvPr id="3" name="Espace réservé du contenu 2"/>
          <p:cNvSpPr>
            <a:spLocks noGrp="1"/>
          </p:cNvSpPr>
          <p:nvPr>
            <p:ph idx="1"/>
          </p:nvPr>
        </p:nvSpPr>
        <p:spPr/>
        <p:txBody>
          <a:bodyPr/>
          <a:lstStyle/>
          <a:p>
            <a:pPr algn="r" rtl="1">
              <a:buFont typeface="Wingdings" pitchFamily="2" charset="2"/>
              <a:buChar char="q"/>
            </a:pPr>
            <a:r>
              <a:rPr lang="ar-DZ" dirty="0" smtClean="0"/>
              <a:t> المحاسبة العمومية في الجزائر تعتمد على الأساس النقدي فهي إذا بالدرجة الأولى محاسبة صندوق تعنى بما يدخل ويخرج من خزينة الدولة، أما أساس </a:t>
            </a:r>
            <a:r>
              <a:rPr lang="ar-DZ" dirty="0" err="1" smtClean="0"/>
              <a:t>الإستحقاق</a:t>
            </a:r>
            <a:r>
              <a:rPr lang="ar-DZ" dirty="0" smtClean="0"/>
              <a:t> يعتمد على تحميل الحساب الختامي للسنة المالية بالنفقات والإيرادات التي تحققت فعلا خلال تلك السنة، بغض النظر عما إذا كانت هذه النفقات دفعت أم لا والإيرادات قبضت أم لم تقبض.</a:t>
            </a:r>
            <a:endParaRPr lang="fr-FR" dirty="0"/>
          </a:p>
        </p:txBody>
      </p:sp>
      <p:cxnSp>
        <p:nvCxnSpPr>
          <p:cNvPr id="9" name="Connecteur droit 8"/>
          <p:cNvCxnSpPr/>
          <p:nvPr/>
        </p:nvCxnSpPr>
        <p:spPr>
          <a:xfrm>
            <a:off x="2571736" y="1500174"/>
            <a:ext cx="3357586"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randomBar dir="ver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endParaRPr lang="ar-DZ" dirty="0" smtClean="0"/>
          </a:p>
          <a:p>
            <a:pPr algn="r" rtl="1"/>
            <a:endParaRPr lang="ar-DZ" dirty="0" smtClean="0"/>
          </a:p>
          <a:p>
            <a:pPr algn="ctr" rtl="1"/>
            <a:r>
              <a:rPr lang="ar-DZ" sz="4800" dirty="0" smtClean="0">
                <a:solidFill>
                  <a:srgbClr val="00B0F0"/>
                </a:solidFill>
              </a:rPr>
              <a:t>مجالات استخدام المحاسبة العمومية ومصادرها.</a:t>
            </a:r>
            <a:endParaRPr lang="ar-DZ" sz="4800" dirty="0" smtClean="0"/>
          </a:p>
          <a:p>
            <a:pPr algn="r" rtl="1"/>
            <a:endParaRPr lang="ar-DZ" dirty="0" smtClean="0"/>
          </a:p>
          <a:p>
            <a:pPr algn="r" rtl="1"/>
            <a:endParaRPr lang="ar-DZ" dirty="0" smtClean="0"/>
          </a:p>
          <a:p>
            <a:pPr algn="r" rtl="1">
              <a:buNone/>
            </a:pPr>
            <a:endParaRPr lang="ar-DZ" dirty="0" smtClean="0"/>
          </a:p>
        </p:txBody>
      </p:sp>
      <p:cxnSp>
        <p:nvCxnSpPr>
          <p:cNvPr id="7" name="Connecteur droit 6"/>
          <p:cNvCxnSpPr/>
          <p:nvPr/>
        </p:nvCxnSpPr>
        <p:spPr>
          <a:xfrm>
            <a:off x="1928794" y="3357562"/>
            <a:ext cx="421484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a:off x="1857356" y="4143380"/>
            <a:ext cx="442915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2928926" y="4786322"/>
            <a:ext cx="2357454"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zoom dir="in"/>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ar-DZ" dirty="0" smtClean="0"/>
              <a:t>1- مجال استخدام المحاسبة العمومية</a:t>
            </a:r>
            <a:endParaRPr lang="fr-FR" dirty="0"/>
          </a:p>
        </p:txBody>
      </p:sp>
      <p:sp>
        <p:nvSpPr>
          <p:cNvPr id="3" name="Espace réservé du contenu 2"/>
          <p:cNvSpPr>
            <a:spLocks noGrp="1"/>
          </p:cNvSpPr>
          <p:nvPr>
            <p:ph idx="1"/>
          </p:nvPr>
        </p:nvSpPr>
        <p:spPr/>
        <p:txBody>
          <a:bodyPr>
            <a:normAutofit fontScale="85000" lnSpcReduction="20000"/>
          </a:bodyPr>
          <a:lstStyle/>
          <a:p>
            <a:pPr algn="r" rtl="1">
              <a:buNone/>
            </a:pPr>
            <a:r>
              <a:rPr lang="ar-DZ" dirty="0" smtClean="0"/>
              <a:t>هناك مجالين للمحاسبة العمومية يمكن حصرهما في جانبين هما:</a:t>
            </a:r>
          </a:p>
          <a:p>
            <a:pPr algn="r" rtl="1">
              <a:buFont typeface="Wingdings" pitchFamily="2" charset="2"/>
              <a:buChar char="§"/>
            </a:pPr>
            <a:r>
              <a:rPr lang="ar-DZ" dirty="0" smtClean="0"/>
              <a:t> </a:t>
            </a:r>
            <a:r>
              <a:rPr lang="ar-DZ" dirty="0" smtClean="0">
                <a:solidFill>
                  <a:srgbClr val="00B050"/>
                </a:solidFill>
              </a:rPr>
              <a:t>الجانب العضوي والمتعلق بالهيئات العمومية:</a:t>
            </a:r>
          </a:p>
          <a:p>
            <a:pPr algn="r" rtl="1">
              <a:buNone/>
            </a:pPr>
            <a:r>
              <a:rPr lang="ar-DZ" dirty="0" smtClean="0"/>
              <a:t>الهيئات العمومية الخاضعة لقواعد المحاسبة العمومية هي المذكورة في قانون المحاسبة العمومية وهي:“الدولة، المجلس الدستوري، المجلس الشعبي الوطني، مجلس المحاسبة، الجماعات المحلية والمؤسسات العمومية ذات الطابع الإداري.“</a:t>
            </a:r>
          </a:p>
          <a:p>
            <a:pPr algn="r" rtl="1">
              <a:buNone/>
            </a:pPr>
            <a:r>
              <a:rPr lang="ar-DZ" dirty="0" smtClean="0"/>
              <a:t>وما يميز هذه الهيئات عن غيرها: </a:t>
            </a:r>
          </a:p>
          <a:p>
            <a:pPr algn="r" rtl="1">
              <a:buFont typeface="Wingdings" pitchFamily="2" charset="2"/>
              <a:buChar char="ü"/>
            </a:pPr>
            <a:r>
              <a:rPr lang="ar-DZ" dirty="0" smtClean="0"/>
              <a:t> كونها أشخاص اعتبارية خاضعة للقانون العام، ومن ثم فإن إدارتها تتم وفق قواعد القانون الإداري.</a:t>
            </a:r>
          </a:p>
          <a:p>
            <a:pPr algn="r" rtl="1">
              <a:buFont typeface="Wingdings" pitchFamily="2" charset="2"/>
              <a:buChar char="ü"/>
            </a:pPr>
            <a:r>
              <a:rPr lang="ar-DZ" dirty="0" smtClean="0"/>
              <a:t> تتصرف في أحيان كثيرة كسلطات عمومية (توجه أوامر ونواهي وتفرض التزامات على المواطنين)</a:t>
            </a:r>
          </a:p>
          <a:p>
            <a:pPr algn="r" rtl="1">
              <a:buFont typeface="Wingdings" pitchFamily="2" charset="2"/>
              <a:buChar char="ü"/>
            </a:pPr>
            <a:r>
              <a:rPr lang="ar-DZ" dirty="0" smtClean="0"/>
              <a:t> تعتمد محاسبين عموميين من قبل وزارة المالية يكلفون بتحصيل </a:t>
            </a:r>
            <a:r>
              <a:rPr lang="ar-DZ" dirty="0" err="1" smtClean="0"/>
              <a:t>ايراداتها</a:t>
            </a:r>
            <a:r>
              <a:rPr lang="ar-DZ" dirty="0" smtClean="0"/>
              <a:t> وصرف نفقاتها ومزاولة كل العمليات المالية الخاصة </a:t>
            </a:r>
            <a:r>
              <a:rPr lang="ar-DZ" dirty="0" err="1" smtClean="0"/>
              <a:t>بها</a:t>
            </a:r>
            <a:r>
              <a:rPr lang="ar-DZ" dirty="0" smtClean="0"/>
              <a:t> .</a:t>
            </a:r>
            <a:endParaRPr lang="fr-FR" dirty="0"/>
          </a:p>
        </p:txBody>
      </p:sp>
      <p:cxnSp>
        <p:nvCxnSpPr>
          <p:cNvPr id="5" name="Connecteur droit 4"/>
          <p:cNvCxnSpPr/>
          <p:nvPr/>
        </p:nvCxnSpPr>
        <p:spPr>
          <a:xfrm>
            <a:off x="1571604" y="2571744"/>
            <a:ext cx="5929354"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push di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642918"/>
            <a:ext cx="7239000" cy="5812818"/>
          </a:xfrm>
        </p:spPr>
        <p:txBody>
          <a:bodyPr/>
          <a:lstStyle/>
          <a:p>
            <a:pPr algn="r" rtl="1">
              <a:buFont typeface="Wingdings" pitchFamily="2" charset="2"/>
              <a:buChar char="§"/>
            </a:pPr>
            <a:r>
              <a:rPr lang="ar-DZ" dirty="0" smtClean="0">
                <a:solidFill>
                  <a:srgbClr val="00B050"/>
                </a:solidFill>
              </a:rPr>
              <a:t>الجانب المادي المتعلق بالعمليات المالية والمحاسبية:</a:t>
            </a:r>
          </a:p>
          <a:p>
            <a:pPr algn="r" rtl="1">
              <a:buNone/>
            </a:pPr>
            <a:r>
              <a:rPr lang="ar-DZ" dirty="0" smtClean="0"/>
              <a:t>وهي العمليات الناتجة عن تنفيذ ميزانيات الهيئات العمومية من طرف الآمرين بالصرف والمحاسبين العموميين وهي تتعلق بصفة عامة بما يلي:</a:t>
            </a:r>
          </a:p>
          <a:p>
            <a:pPr algn="r" rtl="1">
              <a:buFontTx/>
              <a:buChar char="-"/>
            </a:pPr>
            <a:r>
              <a:rPr lang="ar-DZ" dirty="0" smtClean="0"/>
              <a:t>تنفيذ الإيرادات والنفقات العامة</a:t>
            </a:r>
          </a:p>
          <a:p>
            <a:pPr algn="r" rtl="1">
              <a:buFontTx/>
              <a:buChar char="-"/>
            </a:pPr>
            <a:r>
              <a:rPr lang="ar-DZ" dirty="0" smtClean="0"/>
              <a:t> القيام بعمليات الخزينة</a:t>
            </a:r>
          </a:p>
          <a:p>
            <a:pPr algn="r" rtl="1">
              <a:buFontTx/>
              <a:buChar char="-"/>
            </a:pPr>
            <a:r>
              <a:rPr lang="ar-DZ" dirty="0" smtClean="0"/>
              <a:t> تسيير الممتلكات العامة</a:t>
            </a:r>
          </a:p>
          <a:p>
            <a:pPr algn="r" rtl="1">
              <a:buFontTx/>
              <a:buChar char="-"/>
            </a:pPr>
            <a:r>
              <a:rPr lang="ar-DZ" dirty="0" smtClean="0"/>
              <a:t> مسك المحاسبة مع تقديم تقارير </a:t>
            </a:r>
            <a:r>
              <a:rPr lang="ar-DZ" dirty="0" err="1" smtClean="0"/>
              <a:t>محسابية</a:t>
            </a:r>
            <a:endParaRPr lang="ar-DZ" dirty="0" smtClean="0"/>
          </a:p>
          <a:p>
            <a:pPr algn="r" rtl="1">
              <a:buNone/>
            </a:pPr>
            <a:r>
              <a:rPr lang="ar-DZ" dirty="0" smtClean="0"/>
              <a:t> </a:t>
            </a:r>
            <a:endParaRPr lang="fr-FR" dirty="0"/>
          </a:p>
        </p:txBody>
      </p:sp>
      <p:cxnSp>
        <p:nvCxnSpPr>
          <p:cNvPr id="7" name="Connecteur droit 6"/>
          <p:cNvCxnSpPr/>
          <p:nvPr/>
        </p:nvCxnSpPr>
        <p:spPr>
          <a:xfrm>
            <a:off x="2214546" y="1071546"/>
            <a:ext cx="514353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a:off x="5786446" y="1500174"/>
            <a:ext cx="1714512"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push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Font typeface="Wingdings" pitchFamily="2" charset="2"/>
              <a:buChar char="q"/>
            </a:pPr>
            <a:r>
              <a:rPr lang="ar-DZ" dirty="0" smtClean="0"/>
              <a:t> يعد التشريع والتنظيم المصدرين الأساسيين لقواعد المحاسبة العمومية، ومن مصادر القواعد القانونية في الجزائر نجد ما يلي:</a:t>
            </a:r>
          </a:p>
          <a:p>
            <a:pPr algn="r" rtl="1">
              <a:buFont typeface="Wingdings" pitchFamily="2" charset="2"/>
              <a:buChar char="Ø"/>
            </a:pPr>
            <a:r>
              <a:rPr lang="ar-DZ" dirty="0" smtClean="0"/>
              <a:t> </a:t>
            </a:r>
            <a:r>
              <a:rPr lang="ar-DZ" dirty="0" smtClean="0">
                <a:solidFill>
                  <a:schemeClr val="accent6">
                    <a:lumMod val="75000"/>
                  </a:schemeClr>
                </a:solidFill>
              </a:rPr>
              <a:t>الدستور:</a:t>
            </a:r>
            <a:r>
              <a:rPr lang="ar-DZ" dirty="0" smtClean="0"/>
              <a:t> حيث نص دستور 1996على بعض الأحكام المتعلقة بالأموال العامة كتلك المتعلقة برقابة البرلمان على استعمال </a:t>
            </a:r>
            <a:r>
              <a:rPr lang="ar-DZ" dirty="0" err="1" smtClean="0"/>
              <a:t>الإعتمادات</a:t>
            </a:r>
            <a:r>
              <a:rPr lang="ar-DZ" dirty="0" smtClean="0"/>
              <a:t> المالية من طرف الحكومة، أو تلك الخاصة بتكليف أجهزة الرقابة بالتحقيق في ملائمة استخدام وتسيير الوسائل المادية والأموال العمومية.</a:t>
            </a:r>
            <a:endParaRPr lang="fr-FR" dirty="0"/>
          </a:p>
        </p:txBody>
      </p:sp>
      <p:sp>
        <p:nvSpPr>
          <p:cNvPr id="4" name="Plaque 3"/>
          <p:cNvSpPr/>
          <p:nvPr/>
        </p:nvSpPr>
        <p:spPr>
          <a:xfrm>
            <a:off x="642910" y="214290"/>
            <a:ext cx="6786610" cy="1214446"/>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800" dirty="0" smtClean="0"/>
              <a:t>2-مصادر(قواعد) المحاسبة العمومية </a:t>
            </a:r>
            <a:endParaRPr lang="fr-FR" sz="2800" dirty="0"/>
          </a:p>
        </p:txBody>
      </p:sp>
      <p:cxnSp>
        <p:nvCxnSpPr>
          <p:cNvPr id="10" name="Connecteur droit 9"/>
          <p:cNvCxnSpPr/>
          <p:nvPr/>
        </p:nvCxnSpPr>
        <p:spPr>
          <a:xfrm>
            <a:off x="6286512" y="3286124"/>
            <a:ext cx="928694"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strips/>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457200" y="1500174"/>
            <a:ext cx="7239000" cy="4955562"/>
          </a:xfrm>
        </p:spPr>
        <p:txBody>
          <a:bodyPr/>
          <a:lstStyle/>
          <a:p>
            <a:pPr algn="r" rtl="1">
              <a:buFont typeface="Wingdings" pitchFamily="2" charset="2"/>
              <a:buChar char="Ø"/>
            </a:pPr>
            <a:r>
              <a:rPr lang="ar-DZ" dirty="0" smtClean="0"/>
              <a:t> </a:t>
            </a:r>
            <a:r>
              <a:rPr lang="ar-DZ" dirty="0" smtClean="0">
                <a:solidFill>
                  <a:schemeClr val="accent6">
                    <a:lumMod val="75000"/>
                  </a:schemeClr>
                </a:solidFill>
              </a:rPr>
              <a:t>القانون رقم 17-84:</a:t>
            </a:r>
            <a:r>
              <a:rPr lang="ar-DZ" dirty="0" smtClean="0"/>
              <a:t> المؤرخ في 07 </a:t>
            </a:r>
            <a:r>
              <a:rPr lang="ar-DZ" dirty="0" err="1" smtClean="0"/>
              <a:t>جويلية</a:t>
            </a:r>
            <a:r>
              <a:rPr lang="ar-DZ" dirty="0" smtClean="0"/>
              <a:t> 1984 المعدل والمتمم والمتعلق بقوانين المالية حيث نص على عدة أحكام تشريعية متعلقة بالمحاسبة العمومية .</a:t>
            </a:r>
          </a:p>
          <a:p>
            <a:pPr algn="r" rtl="1">
              <a:buFont typeface="Wingdings" pitchFamily="2" charset="2"/>
              <a:buChar char="Ø"/>
            </a:pPr>
            <a:r>
              <a:rPr lang="ar-DZ" dirty="0" smtClean="0"/>
              <a:t> </a:t>
            </a:r>
            <a:r>
              <a:rPr lang="ar-DZ" dirty="0" smtClean="0">
                <a:solidFill>
                  <a:schemeClr val="accent6">
                    <a:lumMod val="75000"/>
                  </a:schemeClr>
                </a:solidFill>
              </a:rPr>
              <a:t>القانون رقم 90-21: </a:t>
            </a:r>
            <a:r>
              <a:rPr lang="ar-DZ" dirty="0" smtClean="0"/>
              <a:t>المؤرخ في 15 أوت 1990 والمتعلق بالمحاسبة العمومية، ويعتبر المصدر الأساسي للقواعد القانونية للمحاسبة العمومية.</a:t>
            </a:r>
          </a:p>
          <a:p>
            <a:pPr algn="r" rtl="1">
              <a:buNone/>
            </a:pPr>
            <a:r>
              <a:rPr lang="ar-DZ" dirty="0" smtClean="0"/>
              <a:t>والملاحظ في الجزائر أنه قبل صدور هذا القانون لم يوجد نص تشريعي أو تنظيمي يكون بمثابة الإطار العام للمحاسبة العمومية، والجامع لمبادئها وقواعدها والمرجع الأول والأساسي لها.</a:t>
            </a:r>
            <a:endParaRPr lang="fr-FR" dirty="0"/>
          </a:p>
        </p:txBody>
      </p:sp>
      <p:cxnSp>
        <p:nvCxnSpPr>
          <p:cNvPr id="5" name="Connecteur droit 4"/>
          <p:cNvCxnSpPr/>
          <p:nvPr/>
        </p:nvCxnSpPr>
        <p:spPr>
          <a:xfrm>
            <a:off x="4929190" y="1928802"/>
            <a:ext cx="257176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a:off x="4929190" y="3571876"/>
            <a:ext cx="2428892"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edg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pPr algn="r" rtl="1">
              <a:buFont typeface="Wingdings" pitchFamily="2" charset="2"/>
              <a:buChar char="Ø"/>
            </a:pPr>
            <a:r>
              <a:rPr lang="ar-DZ" dirty="0" smtClean="0"/>
              <a:t> </a:t>
            </a:r>
            <a:r>
              <a:rPr lang="ar-DZ" dirty="0" smtClean="0">
                <a:solidFill>
                  <a:schemeClr val="accent6">
                    <a:lumMod val="75000"/>
                  </a:schemeClr>
                </a:solidFill>
              </a:rPr>
              <a:t>المراسيم التنفيذية: </a:t>
            </a:r>
            <a:r>
              <a:rPr lang="ar-DZ" dirty="0" smtClean="0"/>
              <a:t>وهي مجموعة النصوص التنظيمية المطبقة على مختلف الجوانب في المحاسبة العمومية منها: </a:t>
            </a:r>
          </a:p>
          <a:p>
            <a:pPr algn="r" rtl="1">
              <a:buFont typeface="Arial" pitchFamily="34" charset="0"/>
              <a:buChar char="•"/>
            </a:pPr>
            <a:r>
              <a:rPr lang="ar-DZ" dirty="0" smtClean="0"/>
              <a:t> </a:t>
            </a:r>
            <a:r>
              <a:rPr lang="ar-DZ" dirty="0" smtClean="0">
                <a:solidFill>
                  <a:srgbClr val="FF0000"/>
                </a:solidFill>
              </a:rPr>
              <a:t>المرسوم رقم 65-259: </a:t>
            </a:r>
            <a:r>
              <a:rPr lang="ar-DZ" dirty="0" smtClean="0"/>
              <a:t>المؤرخ في 14أكتوبر 1965والمحدد </a:t>
            </a:r>
            <a:r>
              <a:rPr lang="ar-DZ" dirty="0" err="1" smtClean="0"/>
              <a:t>لإلتزامات</a:t>
            </a:r>
            <a:r>
              <a:rPr lang="ar-DZ" dirty="0" smtClean="0"/>
              <a:t> ومسؤوليات المحاسبين.</a:t>
            </a:r>
          </a:p>
          <a:p>
            <a:pPr algn="r" rtl="1">
              <a:buFont typeface="Arial" pitchFamily="34" charset="0"/>
              <a:buChar char="•"/>
            </a:pPr>
            <a:r>
              <a:rPr lang="ar-DZ" dirty="0" smtClean="0"/>
              <a:t> </a:t>
            </a:r>
            <a:r>
              <a:rPr lang="ar-DZ" dirty="0" smtClean="0">
                <a:solidFill>
                  <a:srgbClr val="FF0000"/>
                </a:solidFill>
              </a:rPr>
              <a:t>المرسوم التنفيذي رقم 91-311: </a:t>
            </a:r>
            <a:r>
              <a:rPr lang="ar-DZ" dirty="0" smtClean="0"/>
              <a:t>المؤرخ في 07سبتمبر 1991 المتعلق بتعيين واعتماد المحاسبين العموميين.</a:t>
            </a:r>
          </a:p>
          <a:p>
            <a:pPr algn="r" rtl="1">
              <a:buFont typeface="Arial" pitchFamily="34" charset="0"/>
              <a:buChar char="•"/>
            </a:pPr>
            <a:r>
              <a:rPr lang="ar-DZ" dirty="0" smtClean="0"/>
              <a:t> </a:t>
            </a:r>
            <a:r>
              <a:rPr lang="ar-DZ" dirty="0" smtClean="0">
                <a:solidFill>
                  <a:srgbClr val="FF0000"/>
                </a:solidFill>
              </a:rPr>
              <a:t>المرسوم التنفيذي رقم 91-312: </a:t>
            </a:r>
            <a:r>
              <a:rPr lang="ar-DZ" dirty="0" smtClean="0"/>
              <a:t>المؤرخ في 07سبتمبر 1991 والمحدد لشروط الأخذ بمسؤولية المحاسبين العموميين </a:t>
            </a:r>
            <a:r>
              <a:rPr lang="ar-DZ" dirty="0" err="1" smtClean="0"/>
              <a:t>واجراءات</a:t>
            </a:r>
            <a:r>
              <a:rPr lang="ar-DZ" dirty="0" smtClean="0"/>
              <a:t> مراجعة باقي الحسابات، </a:t>
            </a:r>
            <a:r>
              <a:rPr lang="ar-DZ" dirty="0" err="1" smtClean="0"/>
              <a:t>وكيفيات</a:t>
            </a:r>
            <a:r>
              <a:rPr lang="ar-DZ" dirty="0" smtClean="0"/>
              <a:t> اكتتاب تأمين يغطي مسؤولية المحاسبين العموميين.</a:t>
            </a:r>
          </a:p>
          <a:p>
            <a:pPr algn="r" rtl="1">
              <a:buFont typeface="Arial" pitchFamily="34" charset="0"/>
              <a:buChar char="•"/>
            </a:pPr>
            <a:r>
              <a:rPr lang="ar-DZ" dirty="0" smtClean="0"/>
              <a:t> </a:t>
            </a:r>
            <a:r>
              <a:rPr lang="ar-DZ" dirty="0" smtClean="0">
                <a:solidFill>
                  <a:srgbClr val="FF0000"/>
                </a:solidFill>
              </a:rPr>
              <a:t>المرسوم التنفيذي رقم91-313: </a:t>
            </a:r>
            <a:r>
              <a:rPr lang="ar-DZ" dirty="0" smtClean="0"/>
              <a:t>المؤرخ في 07سبتمبر 1991 والمحدد لإجراءات المحاسبة التي يمسكها المحاسبون العموميون والآمرين بالصرف </a:t>
            </a:r>
            <a:r>
              <a:rPr lang="ar-DZ" dirty="0" err="1" smtClean="0"/>
              <a:t>وكيفياتها</a:t>
            </a:r>
            <a:r>
              <a:rPr lang="ar-DZ" dirty="0" smtClean="0"/>
              <a:t> ومحتواها.</a:t>
            </a:r>
          </a:p>
          <a:p>
            <a:pPr algn="r" rtl="1">
              <a:buFont typeface="Arial" pitchFamily="34" charset="0"/>
              <a:buChar char="•"/>
            </a:pPr>
            <a:r>
              <a:rPr lang="ar-DZ" dirty="0" smtClean="0"/>
              <a:t> </a:t>
            </a:r>
            <a:r>
              <a:rPr lang="ar-DZ" dirty="0" smtClean="0">
                <a:solidFill>
                  <a:srgbClr val="FF0000"/>
                </a:solidFill>
              </a:rPr>
              <a:t>المرسوم التنفيذي رقم 91-314: </a:t>
            </a:r>
            <a:r>
              <a:rPr lang="ar-DZ" dirty="0" smtClean="0"/>
              <a:t>المؤرخ في 07سبتمبر 1991 والمتعلق بإجراء تسخير الآمرين بالصرف والمحاسبين العموميين.</a:t>
            </a:r>
            <a:endParaRPr lang="fr-FR" dirty="0"/>
          </a:p>
        </p:txBody>
      </p:sp>
      <p:cxnSp>
        <p:nvCxnSpPr>
          <p:cNvPr id="7" name="Connecteur droit 6"/>
          <p:cNvCxnSpPr/>
          <p:nvPr/>
        </p:nvCxnSpPr>
        <p:spPr>
          <a:xfrm>
            <a:off x="5000628" y="2500306"/>
            <a:ext cx="228601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3929058" y="4857760"/>
            <a:ext cx="321471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5143504" y="1928802"/>
            <a:ext cx="214314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Connecteur droit 18"/>
          <p:cNvCxnSpPr/>
          <p:nvPr/>
        </p:nvCxnSpPr>
        <p:spPr>
          <a:xfrm>
            <a:off x="3857620" y="3143248"/>
            <a:ext cx="342902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Connecteur droit 28"/>
          <p:cNvCxnSpPr/>
          <p:nvPr/>
        </p:nvCxnSpPr>
        <p:spPr>
          <a:xfrm>
            <a:off x="3786182" y="5786454"/>
            <a:ext cx="342902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Connecteur droit 35"/>
          <p:cNvCxnSpPr/>
          <p:nvPr/>
        </p:nvCxnSpPr>
        <p:spPr>
          <a:xfrm>
            <a:off x="3786182" y="3786190"/>
            <a:ext cx="3500462"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randomBar dir="ver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endParaRPr lang="fr-FR"/>
          </a:p>
        </p:txBody>
      </p:sp>
      <p:sp>
        <p:nvSpPr>
          <p:cNvPr id="4" name="Pensées 3"/>
          <p:cNvSpPr/>
          <p:nvPr/>
        </p:nvSpPr>
        <p:spPr>
          <a:xfrm>
            <a:off x="1214414" y="2500306"/>
            <a:ext cx="5857916" cy="221457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dirty="0" smtClean="0"/>
              <a:t>الخاتمة </a:t>
            </a:r>
            <a:endParaRPr lang="fr-FR" sz="2800" dirty="0"/>
          </a:p>
        </p:txBody>
      </p:sp>
    </p:spTree>
  </p:cSld>
  <p:clrMapOvr>
    <a:masterClrMapping/>
  </p:clrMapOvr>
  <p:transition spd="med">
    <p:cover dir="l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457200" y="214290"/>
            <a:ext cx="7239000" cy="6241446"/>
          </a:xfrm>
        </p:spPr>
        <p:txBody>
          <a:bodyPr>
            <a:normAutofit fontScale="92500"/>
          </a:bodyPr>
          <a:lstStyle/>
          <a:p>
            <a:pPr algn="r" rtl="1">
              <a:buFont typeface="Wingdings" pitchFamily="2" charset="2"/>
              <a:buChar char="v"/>
            </a:pPr>
            <a:r>
              <a:rPr lang="ar-DZ" dirty="0" smtClean="0"/>
              <a:t>تعتبر المحاسبة العمومية نظاما خاصا للمعلومات المحاسبية ويحكم النشاط المالي لوحدات القطاع     العام ذات الطابع الإداري أو غير الربحي، حتى تستمد هذه الخصوصية في كونها تتناول تسجيل ومراقبة صرف وتداول المال العام. لهذا السبب ترتبط المحاسبة العمومية ارتباطا وثيقا مع النصوص التشريعية ذات الطابع المالي، حيث خصها المشرع بإطار قانوني يهدف إلى تقنين وضبط </a:t>
            </a:r>
            <a:r>
              <a:rPr lang="ar-DZ" dirty="0" err="1" smtClean="0"/>
              <a:t>اليات</a:t>
            </a:r>
            <a:r>
              <a:rPr lang="ar-DZ" dirty="0" smtClean="0"/>
              <a:t> تحصيل الإيرادات العمومية وتنظيم مراحل تسديد النفقات العمومية في ظل احترام تبويب الميزانية العامة للدولة،من أجل فرض رقابة مستمرة على أعوان المحاسبة العمومية وتحديد صلاحياتهم ومسؤولياتهم عند تنفيذ المعاملات المالية لوحدات القطاع العام لضمان مشروعية تنفيذ الميزانية ومطابقتها للأنظمة والقوانين المعمول </a:t>
            </a:r>
            <a:r>
              <a:rPr lang="ar-DZ" dirty="0" err="1" smtClean="0"/>
              <a:t>بها</a:t>
            </a:r>
            <a:r>
              <a:rPr lang="ar-DZ" dirty="0" smtClean="0"/>
              <a:t> .</a:t>
            </a:r>
          </a:p>
          <a:p>
            <a:pPr algn="r" rtl="1">
              <a:buFont typeface="Wingdings" pitchFamily="2" charset="2"/>
              <a:buChar char="v"/>
            </a:pPr>
            <a:r>
              <a:rPr lang="ar-DZ" dirty="0" smtClean="0"/>
              <a:t>وعليه </a:t>
            </a:r>
            <a:r>
              <a:rPr lang="ar-DZ" dirty="0" smtClean="0">
                <a:solidFill>
                  <a:srgbClr val="00B0F0"/>
                </a:solidFill>
              </a:rPr>
              <a:t>فالإشكالية</a:t>
            </a:r>
            <a:r>
              <a:rPr lang="ar-DZ" dirty="0" smtClean="0"/>
              <a:t> المطروحة هنا: ”</a:t>
            </a:r>
            <a:r>
              <a:rPr lang="ar-DZ" dirty="0" err="1" smtClean="0"/>
              <a:t>ماهي</a:t>
            </a:r>
            <a:r>
              <a:rPr lang="ar-DZ" dirty="0" smtClean="0"/>
              <a:t> المحاسبة العمومية وفيما تتمثل مصادرها ومجالات استخدامهاِ؟</a:t>
            </a:r>
            <a:endParaRPr lang="fr-FR" dirty="0"/>
          </a:p>
        </p:txBody>
      </p:sp>
    </p:spTree>
  </p:cSld>
  <p:clrMapOvr>
    <a:masterClrMapping/>
  </p:clrMapOvr>
  <p:transition spd="med">
    <p:zoom dir="in"/>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457200" y="714356"/>
            <a:ext cx="7239000" cy="5741380"/>
          </a:xfrm>
        </p:spPr>
        <p:txBody>
          <a:bodyPr>
            <a:normAutofit/>
          </a:bodyPr>
          <a:lstStyle/>
          <a:p>
            <a:pPr algn="r" rtl="1">
              <a:buFont typeface="Wingdings" pitchFamily="2" charset="2"/>
              <a:buChar char="v"/>
            </a:pPr>
            <a:r>
              <a:rPr lang="ar-DZ" dirty="0" smtClean="0"/>
              <a:t> تعتبر المحاسبة العمومية هي الأحكام التنفيذية التي تطبق على الميزانيات والعمليات التي تشمل عمليات تنفيذ النفقات والإيرادات وعمليات الخزينة وهي المختصة بدراسة المبادئ التي تحكم عمليات التقدير المحاسبي عن الأنشطة التي تقوم </a:t>
            </a:r>
            <a:r>
              <a:rPr lang="ar-DZ" dirty="0" err="1" smtClean="0"/>
              <a:t>بها</a:t>
            </a:r>
            <a:r>
              <a:rPr lang="ar-DZ" dirty="0" smtClean="0"/>
              <a:t> الحكومة، مع الأخذ بعين الاعتبار بعد خصائص من حيث أنها لا تهدف إلى تحقيق الربح وإنما تأدية مجموعة من الخدمات العامة وتحقيق الرقابة على صرف المال العام، كما أن المحاسبة العمومية نظام خاص </a:t>
            </a:r>
            <a:r>
              <a:rPr lang="ar-DZ" dirty="0" err="1" smtClean="0"/>
              <a:t>بها</a:t>
            </a:r>
            <a:r>
              <a:rPr lang="ar-DZ" dirty="0" smtClean="0"/>
              <a:t> وذلك حسب القانون الجزائري 21/90 الذي يضبط مسؤولية كل فرد عامل في المؤسسات العمومية كل من الآمرون بالصرف والمحاسبون العموميون.</a:t>
            </a:r>
            <a:endParaRPr lang="fr-FR" dirty="0"/>
          </a:p>
        </p:txBody>
      </p:sp>
    </p:spTree>
  </p:cSld>
  <p:clrMapOvr>
    <a:masterClrMapping/>
  </p:clrMapOvr>
  <p:transition spd="med">
    <p:strips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0"/>
            <a:ext cx="7239000" cy="857256"/>
          </a:xfrm>
        </p:spPr>
        <p:txBody>
          <a:bodyPr/>
          <a:lstStyle/>
          <a:p>
            <a:pPr algn="ctr" rtl="1"/>
            <a:r>
              <a:rPr lang="ar-DZ" dirty="0" smtClean="0">
                <a:solidFill>
                  <a:srgbClr val="FF0000"/>
                </a:solidFill>
              </a:rPr>
              <a:t>تمهيد</a:t>
            </a:r>
            <a:endParaRPr lang="fr-FR" dirty="0">
              <a:solidFill>
                <a:srgbClr val="FF0000"/>
              </a:solidFill>
            </a:endParaRPr>
          </a:p>
        </p:txBody>
      </p:sp>
      <p:sp>
        <p:nvSpPr>
          <p:cNvPr id="3" name="Espace réservé du contenu 2"/>
          <p:cNvSpPr>
            <a:spLocks noGrp="1"/>
          </p:cNvSpPr>
          <p:nvPr>
            <p:ph idx="1"/>
          </p:nvPr>
        </p:nvSpPr>
        <p:spPr>
          <a:xfrm>
            <a:off x="457200" y="1142984"/>
            <a:ext cx="7239000" cy="5312752"/>
          </a:xfrm>
        </p:spPr>
        <p:txBody>
          <a:bodyPr>
            <a:normAutofit fontScale="70000" lnSpcReduction="20000"/>
          </a:bodyPr>
          <a:lstStyle/>
          <a:p>
            <a:pPr algn="r" rtl="1"/>
            <a:r>
              <a:rPr lang="ar-DZ" dirty="0" smtClean="0"/>
              <a:t>ارتبط نشوء المحاسبة العمومية بعاملين أساسيين:</a:t>
            </a:r>
          </a:p>
          <a:p>
            <a:pPr algn="r" rtl="1"/>
            <a:r>
              <a:rPr lang="ar-DZ" dirty="0" smtClean="0"/>
              <a:t>تطور مفهوم المحاسبة، ونشأة الدولة </a:t>
            </a:r>
            <a:r>
              <a:rPr lang="ar-SA" dirty="0" smtClean="0"/>
              <a:t>التي اقتضى قيامها تقديم الخدمات العامة للمواطنين، والحصول على الموارد اللازمة لتمويل هذه الخدمات، وهو ما استدعى البحث عن وسيلة تستطيع الدولة من خلالها تنظيم الموارد والنفقات العامة </a:t>
            </a:r>
            <a:r>
              <a:rPr lang="ar-SA" dirty="0" err="1" smtClean="0"/>
              <a:t>و</a:t>
            </a:r>
            <a:r>
              <a:rPr lang="ar-SA" dirty="0" smtClean="0"/>
              <a:t> فرض المراقبة على المال العام، وكانت هذه الوسيلة هي المحاسبة العمومية.</a:t>
            </a:r>
            <a:r>
              <a:rPr lang="ar-DZ" dirty="0" smtClean="0"/>
              <a:t>                    </a:t>
            </a:r>
            <a:endParaRPr lang="fr-FR" dirty="0" smtClean="0"/>
          </a:p>
          <a:p>
            <a:pPr algn="r" rtl="1"/>
            <a:r>
              <a:rPr lang="fr-FR" dirty="0" smtClean="0"/>
              <a:t>    </a:t>
            </a:r>
            <a:r>
              <a:rPr lang="ar-DZ" dirty="0" smtClean="0"/>
              <a:t>ومع هذا التنوع في دور الدولة الحديثة برزت ملامح المحاسبة العمومية خاصة بعد فترة الكساد الذي شهده العالم سنة 1929  فأصبحت الدولة تقوم بمهام المحاسبة والرقابة على المال العام وتوفير الشفافية، بالإضافة إلى تطور مفهوم المحاسبة بوجود تقنيات جديدة تعتمد أساسا على مبدأ القيد المزدوج، </a:t>
            </a:r>
            <a:r>
              <a:rPr lang="ar-SA" dirty="0" smtClean="0"/>
              <a:t>وهي النوع الذي لا يهدف إلى الربح وإنما تسعى لخدمة المواطنين والمجتمع. وتتضمن تقديم التقارير الدورية عن صرف وتحصيل الموارد الحكومية التنفيذية والتشريعية، وبذلك فهي تخدم أغراض التخطيط والمتابعة والرقابة على أموال الدولة</a:t>
            </a:r>
            <a:r>
              <a:rPr lang="ar-DZ" dirty="0" smtClean="0"/>
              <a:t>.</a:t>
            </a:r>
          </a:p>
          <a:p>
            <a:pPr algn="r" rtl="1"/>
            <a:r>
              <a:rPr lang="ar-SA" dirty="0" smtClean="0"/>
              <a:t> </a:t>
            </a:r>
            <a:r>
              <a:rPr lang="fr-FR" dirty="0" smtClean="0"/>
              <a:t> </a:t>
            </a:r>
            <a:r>
              <a:rPr lang="ar-SA" dirty="0" smtClean="0"/>
              <a:t>لقد تطورت المحاسبة العمومية تبعا لتطور نشاط الدولة، فعندما كانت نشاطاتها تقتصر على أداء وظائف سياسية كالأمن والدفاع والعدالة كانت المحاسبة العمومية عبارة عن تسجيل النفقات وتحصيل الإيرادات، وعندما تطورت وظائف الدولة وأصبحت تشمل وظائف أخرى مثل التعليم والصحة،</a:t>
            </a:r>
            <a:r>
              <a:rPr lang="fr-FR" dirty="0" smtClean="0"/>
              <a:t>.....</a:t>
            </a:r>
            <a:r>
              <a:rPr lang="ar-SA" dirty="0" err="1" smtClean="0"/>
              <a:t>إلخ</a:t>
            </a:r>
            <a:r>
              <a:rPr lang="ar-SA" dirty="0" smtClean="0"/>
              <a:t>، أدى بدوره إلى زيادة وتنوع الخدمات كما ونوعا، مما استلزم تطور المحاسبة العمومية لتواكب هذه التحولات في وظائف الدولة، فكانت المحاسبة العمومية بمثابة الأداة التي تبين وتحكم كيفية تنفيذ ومراقبة</a:t>
            </a:r>
            <a:r>
              <a:rPr lang="fr-FR" dirty="0" smtClean="0"/>
              <a:t>  </a:t>
            </a:r>
            <a:r>
              <a:rPr lang="ar-SA" dirty="0" smtClean="0"/>
              <a:t>مختلف الميزانيات</a:t>
            </a:r>
            <a:r>
              <a:rPr lang="fr-FR" dirty="0" smtClean="0"/>
              <a:t>.</a:t>
            </a:r>
          </a:p>
          <a:p>
            <a:pPr algn="r" rtl="1">
              <a:buNone/>
            </a:pPr>
            <a:endParaRPr lang="fr-FR" dirty="0"/>
          </a:p>
        </p:txBody>
      </p:sp>
    </p:spTree>
  </p:cSld>
  <p:clrMapOvr>
    <a:masterClrMapping/>
  </p:clrMapOvr>
  <p:transition spd="med">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pPr algn="ctr" rtl="1">
              <a:buNone/>
            </a:pPr>
            <a:r>
              <a:rPr lang="ar-DZ" dirty="0" smtClean="0"/>
              <a:t> </a:t>
            </a:r>
          </a:p>
          <a:p>
            <a:pPr algn="ctr" rtl="1"/>
            <a:endParaRPr lang="ar-DZ" dirty="0" smtClean="0"/>
          </a:p>
          <a:p>
            <a:pPr algn="ctr" rtl="1"/>
            <a:endParaRPr lang="ar-DZ" dirty="0" smtClean="0"/>
          </a:p>
          <a:p>
            <a:pPr algn="ctr" rtl="1"/>
            <a:endParaRPr lang="ar-DZ" dirty="0" smtClean="0"/>
          </a:p>
          <a:p>
            <a:pPr algn="ctr" rtl="1"/>
            <a:r>
              <a:rPr lang="ar-DZ" dirty="0" smtClean="0"/>
              <a:t>  </a:t>
            </a:r>
            <a:r>
              <a:rPr lang="ar-DZ" sz="4800" dirty="0" smtClean="0">
                <a:solidFill>
                  <a:srgbClr val="00B0F0"/>
                </a:solidFill>
              </a:rPr>
              <a:t>مدخل للمحاسبة العمومية  </a:t>
            </a:r>
          </a:p>
        </p:txBody>
      </p:sp>
      <p:cxnSp>
        <p:nvCxnSpPr>
          <p:cNvPr id="7" name="Connecteur droit 6"/>
          <p:cNvCxnSpPr/>
          <p:nvPr/>
        </p:nvCxnSpPr>
        <p:spPr>
          <a:xfrm>
            <a:off x="714348" y="4286256"/>
            <a:ext cx="6643734"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6" name="Espace réservé du contenu 5"/>
          <p:cNvGraphicFramePr>
            <a:graphicFrameLocks noGrp="1"/>
          </p:cNvGraphicFramePr>
          <p:nvPr>
            <p:ph idx="1"/>
          </p:nvPr>
        </p:nvGraphicFramePr>
        <p:xfrm>
          <a:off x="0" y="0"/>
          <a:ext cx="81439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wheel spokes="2"/>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smtClean="0"/>
              <a:t>أولا: تعريف المحاسبة العمومية:</a:t>
            </a:r>
            <a:endParaRPr lang="fr-FR" dirty="0"/>
          </a:p>
        </p:txBody>
      </p:sp>
      <p:sp>
        <p:nvSpPr>
          <p:cNvPr id="3" name="Espace réservé du contenu 2"/>
          <p:cNvSpPr>
            <a:spLocks noGrp="1"/>
          </p:cNvSpPr>
          <p:nvPr>
            <p:ph idx="1"/>
          </p:nvPr>
        </p:nvSpPr>
        <p:spPr/>
        <p:txBody>
          <a:bodyPr>
            <a:normAutofit fontScale="70000" lnSpcReduction="20000"/>
          </a:bodyPr>
          <a:lstStyle/>
          <a:p>
            <a:pPr algn="r" rtl="1">
              <a:buNone/>
            </a:pPr>
            <a:r>
              <a:rPr lang="ar-DZ" dirty="0" smtClean="0"/>
              <a:t>هناك عدة </a:t>
            </a:r>
            <a:r>
              <a:rPr lang="ar-DZ" dirty="0" err="1" smtClean="0"/>
              <a:t>تعاريف</a:t>
            </a:r>
            <a:r>
              <a:rPr lang="ar-DZ" dirty="0" smtClean="0"/>
              <a:t> للمحاسبة العمومية :</a:t>
            </a:r>
          </a:p>
          <a:p>
            <a:pPr algn="r" rtl="1">
              <a:buFont typeface="Wingdings" pitchFamily="2" charset="2"/>
              <a:buChar char="ü"/>
            </a:pPr>
            <a:r>
              <a:rPr lang="ar-DZ" dirty="0" smtClean="0"/>
              <a:t>”هي المجال المتخصص بعملية تقدير وقياس وتسجيل وتبويب العمليات المالية، في وحدات الجهاز الحكومي، ثم </a:t>
            </a:r>
            <a:r>
              <a:rPr lang="ar-DZ" dirty="0" err="1" smtClean="0"/>
              <a:t>انتاج</a:t>
            </a:r>
            <a:r>
              <a:rPr lang="ar-DZ" dirty="0" smtClean="0"/>
              <a:t> المعلومات التي تفيد اتخاذ القرار، وتوصيلها إلى الجهات ذوات العلاقة وفق التشريعات الرسمية والمبادئ الخاصة بذلك“</a:t>
            </a:r>
          </a:p>
          <a:p>
            <a:pPr algn="r" rtl="1">
              <a:buFont typeface="Wingdings" pitchFamily="2" charset="2"/>
              <a:buChar char="ü"/>
            </a:pPr>
            <a:r>
              <a:rPr lang="ar-DZ" dirty="0" smtClean="0"/>
              <a:t>وقد عرفت هيئة الأمم المتحدة المحاسبة العمومية بأنها“المحاسبة التي تختص بقياس ومعالجة وتوصيل ومراقبة وتأكيد صحة المتحصلات والنفقات والنشاطات المرتبطة في القطاع العام“</a:t>
            </a:r>
          </a:p>
          <a:p>
            <a:pPr algn="r" rtl="1">
              <a:buFont typeface="Wingdings" pitchFamily="2" charset="2"/>
              <a:buChar char="ü"/>
            </a:pPr>
            <a:r>
              <a:rPr lang="ar-DZ" dirty="0" smtClean="0"/>
              <a:t>كذلك“أنها نوع من المحاسبة المالية تطبقه الوحدات الإدارية الحكومية جميعها بهدف تحقيق الرقابة على نشاط هذه الوحدات والتقرير عن الاستخدامات والموارد، مع خدمة أغراض التخطيط ووضع الموازنة العامة للدولة“</a:t>
            </a:r>
          </a:p>
          <a:p>
            <a:pPr algn="r" rtl="1">
              <a:buFont typeface="Wingdings" pitchFamily="2" charset="2"/>
              <a:buChar char="v"/>
            </a:pPr>
            <a:r>
              <a:rPr lang="ar-DZ" dirty="0" smtClean="0">
                <a:solidFill>
                  <a:schemeClr val="accent6">
                    <a:lumMod val="75000"/>
                  </a:schemeClr>
                </a:solidFill>
              </a:rPr>
              <a:t>التعريف الشامل</a:t>
            </a:r>
            <a:r>
              <a:rPr lang="ar-DZ" dirty="0" smtClean="0"/>
              <a:t>: المحاسبة العمومية ”تعني كل القواعد والأحكام القانونية التي تبين وتحكم كيفية تنفيذ ومراقبة الميزانيات والحسابات والعمليات الخاصة بالدولة والمجلس الدستوري والمجلس الشعبي الوطني ومجلس الحسابات والميزانيات الملحقة والجماعات المحلية والمؤسسات العمومية ذات الطابع الإداري، كما تبين أيضا التزامات الآمرين بالصرف والمحاسبين العموميين ومسؤولياتهم، كما تبين المحاسبة كذلك كيفية مسك الحسابات سواء بالنسبة </a:t>
            </a:r>
            <a:r>
              <a:rPr lang="ar-DZ" dirty="0" err="1" smtClean="0"/>
              <a:t>لللآمرين</a:t>
            </a:r>
            <a:r>
              <a:rPr lang="ar-DZ" dirty="0" smtClean="0"/>
              <a:t> بالصرف أو المحاسبين العموميين“</a:t>
            </a:r>
            <a:endParaRPr lang="fr-FR" dirty="0"/>
          </a:p>
        </p:txBody>
      </p:sp>
      <p:cxnSp>
        <p:nvCxnSpPr>
          <p:cNvPr id="5" name="Connecteur droit 4"/>
          <p:cNvCxnSpPr/>
          <p:nvPr/>
        </p:nvCxnSpPr>
        <p:spPr>
          <a:xfrm>
            <a:off x="928662" y="1500174"/>
            <a:ext cx="6715172"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285728"/>
            <a:ext cx="7239000" cy="1143000"/>
          </a:xfrm>
        </p:spPr>
        <p:txBody>
          <a:bodyPr>
            <a:normAutofit fontScale="90000"/>
          </a:bodyPr>
          <a:lstStyle/>
          <a:p>
            <a:r>
              <a:rPr lang="ar-DZ" dirty="0" smtClean="0"/>
              <a:t>ثانيا: التطور التاريخي للمحاسبة العمومية                   </a:t>
            </a:r>
            <a:endParaRPr lang="fr-FR" dirty="0"/>
          </a:p>
        </p:txBody>
      </p:sp>
      <p:graphicFrame>
        <p:nvGraphicFramePr>
          <p:cNvPr id="4" name="Espace réservé du contenu 3"/>
          <p:cNvGraphicFramePr>
            <a:graphicFrameLocks noGrp="1"/>
          </p:cNvGraphicFramePr>
          <p:nvPr>
            <p:ph idx="1"/>
          </p:nvPr>
        </p:nvGraphicFramePr>
        <p:xfrm>
          <a:off x="357158" y="1357298"/>
          <a:ext cx="7239000" cy="5248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Connecteur droit 5"/>
          <p:cNvCxnSpPr/>
          <p:nvPr/>
        </p:nvCxnSpPr>
        <p:spPr>
          <a:xfrm>
            <a:off x="714348" y="928670"/>
            <a:ext cx="614366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a:off x="3214678" y="1500174"/>
            <a:ext cx="1571636"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pull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770</TotalTime>
  <Words>2489</Words>
  <Application>Microsoft Office PowerPoint</Application>
  <PresentationFormat>Affichage à l'écran (4:3)</PresentationFormat>
  <Paragraphs>168</Paragraphs>
  <Slides>40</Slides>
  <Notes>1</Notes>
  <HiddenSlides>0</HiddenSlides>
  <MMClips>0</MMClips>
  <ScaleCrop>false</ScaleCrop>
  <HeadingPairs>
    <vt:vector size="4" baseType="variant">
      <vt:variant>
        <vt:lpstr>Thème</vt:lpstr>
      </vt:variant>
      <vt:variant>
        <vt:i4>1</vt:i4>
      </vt:variant>
      <vt:variant>
        <vt:lpstr>Titres des diapositives</vt:lpstr>
      </vt:variant>
      <vt:variant>
        <vt:i4>40</vt:i4>
      </vt:variant>
    </vt:vector>
  </HeadingPairs>
  <TitlesOfParts>
    <vt:vector size="41" baseType="lpstr">
      <vt:lpstr>Opulent</vt:lpstr>
      <vt:lpstr>                جامعة محمد خيضر-بسكرة-         كلية العلوم الإقتصادية والتجارية وعلوم التسيير.             قسم العلوم الإقتصادية والتجارية. Lmd                                                     مقياس المحاسبة العمومية                      بحث حول:     من إعداد: دروعي خلود                  بعيسي نسيمة                                        الفوج:01 محاسبة وتدقيق  </vt:lpstr>
      <vt:lpstr>سوف يتم التطرق إلى مايلي: </vt:lpstr>
      <vt:lpstr>Diapositive 3</vt:lpstr>
      <vt:lpstr>Diapositive 4</vt:lpstr>
      <vt:lpstr>تمهيد</vt:lpstr>
      <vt:lpstr>Diapositive 6</vt:lpstr>
      <vt:lpstr>Diapositive 7</vt:lpstr>
      <vt:lpstr>أولا: تعريف المحاسبة العمومية:</vt:lpstr>
      <vt:lpstr>ثانيا: التطور التاريخي للمحاسبة العمومية                   </vt:lpstr>
      <vt:lpstr>Diapositive 10</vt:lpstr>
      <vt:lpstr>Diapositive 11</vt:lpstr>
      <vt:lpstr>ثالثا: التمييز بين الإطار القانوني والتقني والإداري للمحاسبة العمومية                   </vt:lpstr>
      <vt:lpstr>رابعا: خصائص المحاسبة العمومية. </vt:lpstr>
      <vt:lpstr>   أهداف المحاسبة العمومية. </vt:lpstr>
      <vt:lpstr>Diapositive 15</vt:lpstr>
      <vt:lpstr>Diapositive 16</vt:lpstr>
      <vt:lpstr>1- تعريف الأساس النقدي:</vt:lpstr>
      <vt:lpstr>2- مميزات هذا الأساس.</vt:lpstr>
      <vt:lpstr>3- عيوب الأساس النقدي(المآخذ).</vt:lpstr>
      <vt:lpstr>Diapositive 20</vt:lpstr>
      <vt:lpstr>1- تعريف أساس الإستحقاق:</vt:lpstr>
      <vt:lpstr>2- مميزات هذا الأساس:</vt:lpstr>
      <vt:lpstr>3-المآخذ على هذا الأساس:</vt:lpstr>
      <vt:lpstr>Diapositive 24</vt:lpstr>
      <vt:lpstr>1- التعريف: </vt:lpstr>
      <vt:lpstr>الشكل رقم(01): الأسس المحاسبية في القطاع الحكومي:  </vt:lpstr>
      <vt:lpstr>Diapositive 27</vt:lpstr>
      <vt:lpstr>أ- الأساس النقدي المعدل:</vt:lpstr>
      <vt:lpstr>ب- أساس الاستحقاق المعدل:</vt:lpstr>
      <vt:lpstr>2- أهداف أساس الإلتزام:</vt:lpstr>
      <vt:lpstr>3- مميزات وعيوب أساس الالتزام:</vt:lpstr>
      <vt:lpstr>الخلاصة رقم 01:</vt:lpstr>
      <vt:lpstr>Diapositive 33</vt:lpstr>
      <vt:lpstr>1- مجال استخدام المحاسبة العمومية</vt:lpstr>
      <vt:lpstr>Diapositive 35</vt:lpstr>
      <vt:lpstr>Diapositive 36</vt:lpstr>
      <vt:lpstr>Diapositive 37</vt:lpstr>
      <vt:lpstr>Diapositive 38</vt:lpstr>
      <vt:lpstr>Diapositive 39</vt:lpstr>
      <vt:lpstr>Diapositive 40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 وزارة التعليم العالي والبحث العلمي. جامعة محمد خيضر-بسكرة- كلية العلوم الإقتصادية والتجارية وعلوم التسيير. قسم العلوم الإقتصادية والتجارية. تخصص:محاسبة وتدقيق                        الموضوع:</dc:title>
  <dc:creator>CLIENT</dc:creator>
  <cp:lastModifiedBy>oussama</cp:lastModifiedBy>
  <cp:revision>102</cp:revision>
  <dcterms:created xsi:type="dcterms:W3CDTF">2021-10-29T17:29:03Z</dcterms:created>
  <dcterms:modified xsi:type="dcterms:W3CDTF">2021-11-15T18:34:39Z</dcterms:modified>
</cp:coreProperties>
</file>