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73" r:id="rId3"/>
    <p:sldId id="269" r:id="rId4"/>
    <p:sldId id="276" r:id="rId5"/>
    <p:sldId id="272" r:id="rId6"/>
    <p:sldId id="274" r:id="rId7"/>
    <p:sldId id="281" r:id="rId8"/>
    <p:sldId id="275" r:id="rId9"/>
    <p:sldId id="277" r:id="rId10"/>
    <p:sldId id="278" r:id="rId11"/>
    <p:sldId id="279" r:id="rId12"/>
    <p:sldId id="270"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ction par défaut" id="{8D3CD0B2-778B-43BD-9CD3-73AD6DADD6F6}">
          <p14:sldIdLst>
            <p14:sldId id="256"/>
          </p14:sldIdLst>
        </p14:section>
        <p14:section name="Section sans titre" id="{78B70B9E-3D0B-4AB9-B4D3-127D87BF1DCD}">
          <p14:sldIdLst>
            <p14:sldId id="273"/>
            <p14:sldId id="269"/>
            <p14:sldId id="276"/>
            <p14:sldId id="272"/>
            <p14:sldId id="274"/>
            <p14:sldId id="281"/>
            <p14:sldId id="275"/>
            <p14:sldId id="277"/>
            <p14:sldId id="278"/>
            <p14:sldId id="279"/>
            <p14:sldId id="270"/>
            <p14:sldId id="26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343" autoAdjust="0"/>
  </p:normalViewPr>
  <p:slideViewPr>
    <p:cSldViewPr>
      <p:cViewPr varScale="1">
        <p:scale>
          <a:sx n="81" d="100"/>
          <a:sy n="81" d="100"/>
        </p:scale>
        <p:origin x="-1056" y="-84"/>
      </p:cViewPr>
      <p:guideLst>
        <p:guide orient="horz" pos="2160"/>
        <p:guide pos="2880"/>
      </p:guideLst>
    </p:cSldViewPr>
  </p:slideViewPr>
  <p:outlineViewPr>
    <p:cViewPr>
      <p:scale>
        <a:sx n="33" d="100"/>
        <a:sy n="33" d="100"/>
      </p:scale>
      <p:origin x="0" y="-534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4B85E1-017E-49B3-9830-E57F137F0B6E}" type="datetimeFigureOut">
              <a:rPr lang="en-US" smtClean="0"/>
              <a:pPr/>
              <a:t>12/9/2021</a:t>
            </a:fld>
            <a:endParaRPr lang="en-US"/>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65DC8D-A5EB-49AD-B497-6BDDE0A0FBE5}" type="slidenum">
              <a:rPr lang="en-US" smtClean="0"/>
              <a:pPr/>
              <a:t>‹N°›</a:t>
            </a:fld>
            <a:endParaRPr lang="en-US"/>
          </a:p>
        </p:txBody>
      </p:sp>
    </p:spTree>
    <p:extLst>
      <p:ext uri="{BB962C8B-B14F-4D97-AF65-F5344CB8AC3E}">
        <p14:creationId xmlns:p14="http://schemas.microsoft.com/office/powerpoint/2010/main" xmlns="" val="3120333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2B65DC8D-A5EB-49AD-B497-6BDDE0A0FBE5}" type="slidenum">
              <a:rPr lang="en-US" smtClean="0"/>
              <a:pPr/>
              <a:t>8</a:t>
            </a:fld>
            <a:endParaRPr lang="en-US"/>
          </a:p>
        </p:txBody>
      </p:sp>
    </p:spTree>
    <p:extLst>
      <p:ext uri="{BB962C8B-B14F-4D97-AF65-F5344CB8AC3E}">
        <p14:creationId xmlns:p14="http://schemas.microsoft.com/office/powerpoint/2010/main" xmlns="" val="3758372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A17498-560D-4572-8EEE-D4293CF8AD1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D524CB8E-0978-424A-A5FA-A21AE926B87A}" type="datetimeFigureOut">
              <a:rPr lang="fr-FR" smtClean="0"/>
              <a:pPr/>
              <a:t>09/12/2021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AA17498-560D-4572-8EEE-D4293CF8AD1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24CB8E-0978-424A-A5FA-A21AE926B87A}" type="datetimeFigureOut">
              <a:rPr lang="fr-FR" smtClean="0"/>
              <a:pPr/>
              <a:t>09/12/2021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A17498-560D-4572-8EEE-D4293CF8AD1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378193"/>
            <a:ext cx="7851648" cy="905519"/>
          </a:xfrm>
        </p:spPr>
        <p:txBody>
          <a:bodyPr>
            <a:noAutofit/>
          </a:bodyPr>
          <a:lstStyle/>
          <a:p>
            <a:pPr algn="ctr"/>
            <a:r>
              <a:rPr lang="ar-DZ" sz="1800" dirty="0">
                <a:solidFill>
                  <a:schemeClr val="tx1"/>
                </a:solidFill>
                <a:effectLst/>
                <a:latin typeface="Simplified Arabic" pitchFamily="18" charset="-78"/>
                <a:cs typeface="Simplified Arabic" pitchFamily="18" charset="-78"/>
              </a:rPr>
              <a:t>الجمهورية الجزائرية الديمقراطية الشعبية</a:t>
            </a:r>
            <a:br>
              <a:rPr lang="ar-DZ" sz="1800" dirty="0">
                <a:solidFill>
                  <a:schemeClr val="tx1"/>
                </a:solidFill>
                <a:effectLst/>
                <a:latin typeface="Simplified Arabic" pitchFamily="18" charset="-78"/>
                <a:cs typeface="Simplified Arabic" pitchFamily="18" charset="-78"/>
              </a:rPr>
            </a:br>
            <a:r>
              <a:rPr lang="ar-DZ" sz="1800" dirty="0">
                <a:solidFill>
                  <a:schemeClr val="tx1"/>
                </a:solidFill>
                <a:effectLst/>
                <a:latin typeface="Simplified Arabic" pitchFamily="18" charset="-78"/>
                <a:cs typeface="Simplified Arabic" pitchFamily="18" charset="-78"/>
              </a:rPr>
              <a:t>وزارة التعليم العالي والبحث العلمي</a:t>
            </a:r>
            <a:br>
              <a:rPr lang="ar-DZ" sz="1800" dirty="0">
                <a:solidFill>
                  <a:schemeClr val="tx1"/>
                </a:solidFill>
                <a:effectLst/>
                <a:latin typeface="Simplified Arabic" pitchFamily="18" charset="-78"/>
                <a:cs typeface="Simplified Arabic" pitchFamily="18" charset="-78"/>
              </a:rPr>
            </a:br>
            <a:r>
              <a:rPr lang="ar-DZ" sz="1800" dirty="0">
                <a:solidFill>
                  <a:schemeClr val="tx1"/>
                </a:solidFill>
                <a:effectLst/>
                <a:latin typeface="Simplified Arabic" pitchFamily="18" charset="-78"/>
                <a:cs typeface="Simplified Arabic" pitchFamily="18" charset="-78"/>
              </a:rPr>
              <a:t>جامعة محمد </a:t>
            </a:r>
            <a:r>
              <a:rPr lang="ar-DZ" sz="1800" dirty="0" err="1">
                <a:solidFill>
                  <a:schemeClr val="tx1"/>
                </a:solidFill>
                <a:effectLst/>
                <a:latin typeface="Simplified Arabic" pitchFamily="18" charset="-78"/>
                <a:cs typeface="Simplified Arabic" pitchFamily="18" charset="-78"/>
              </a:rPr>
              <a:t>خيضر</a:t>
            </a:r>
            <a:r>
              <a:rPr lang="ar-DZ" sz="1800" dirty="0">
                <a:solidFill>
                  <a:schemeClr val="tx1"/>
                </a:solidFill>
                <a:effectLst/>
                <a:latin typeface="Simplified Arabic" pitchFamily="18" charset="-78"/>
                <a:cs typeface="Simplified Arabic" pitchFamily="18" charset="-78"/>
              </a:rPr>
              <a:t> بسكرة</a:t>
            </a:r>
            <a:endParaRPr lang="fr-FR" sz="1800" dirty="0">
              <a:solidFill>
                <a:schemeClr val="tx1"/>
              </a:solidFill>
              <a:effectLst/>
              <a:latin typeface="Simplified Arabic" pitchFamily="18" charset="-78"/>
              <a:cs typeface="Simplified Arabic" pitchFamily="18" charset="-78"/>
            </a:endParaRPr>
          </a:p>
        </p:txBody>
      </p:sp>
      <p:sp>
        <p:nvSpPr>
          <p:cNvPr id="3" name="Sous-titre 2"/>
          <p:cNvSpPr>
            <a:spLocks noGrp="1"/>
          </p:cNvSpPr>
          <p:nvPr>
            <p:ph type="subTitle" idx="1"/>
          </p:nvPr>
        </p:nvSpPr>
        <p:spPr>
          <a:xfrm>
            <a:off x="533400" y="2636912"/>
            <a:ext cx="7854696" cy="792088"/>
          </a:xfrm>
        </p:spPr>
        <p:txBody>
          <a:bodyPr>
            <a:normAutofit/>
          </a:bodyPr>
          <a:lstStyle/>
          <a:p>
            <a:pPr algn="ctr"/>
            <a:r>
              <a:rPr lang="ar-DZ" sz="3600" b="1" dirty="0">
                <a:latin typeface="Simplified Arabic" pitchFamily="18" charset="-78"/>
                <a:cs typeface="Simplified Arabic" pitchFamily="18" charset="-78"/>
              </a:rPr>
              <a:t>مبادئ المحاسبة العمومية</a:t>
            </a:r>
            <a:endParaRPr lang="fr-FR" sz="3600" b="1" dirty="0">
              <a:latin typeface="Simplified Arabic" pitchFamily="18" charset="-78"/>
              <a:cs typeface="Simplified Arabic" pitchFamily="18" charset="-78"/>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139952" y="418118"/>
            <a:ext cx="657029" cy="817199"/>
          </a:xfrm>
          <a:prstGeom prst="rect">
            <a:avLst/>
          </a:prstGeom>
        </p:spPr>
      </p:pic>
      <p:sp>
        <p:nvSpPr>
          <p:cNvPr id="5" name="Rectangle 4"/>
          <p:cNvSpPr/>
          <p:nvPr/>
        </p:nvSpPr>
        <p:spPr>
          <a:xfrm>
            <a:off x="571472" y="4143380"/>
            <a:ext cx="7858180" cy="214314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solidFill>
                  <a:schemeClr val="bg1">
                    <a:lumMod val="95000"/>
                    <a:lumOff val="5000"/>
                  </a:schemeClr>
                </a:solidFill>
                <a:latin typeface="Arial" panose="020B0604020202020204" pitchFamily="34" charset="0"/>
                <a:cs typeface="Arial" panose="020B0604020202020204" pitchFamily="34" charset="0"/>
              </a:rPr>
              <a:t> </a:t>
            </a:r>
            <a:endParaRPr lang="ar-DZ" noProof="1">
              <a:solidFill>
                <a:schemeClr val="bg1">
                  <a:lumMod val="95000"/>
                  <a:lumOff val="5000"/>
                </a:schemeClr>
              </a:solidFill>
              <a:latin typeface="Arial" panose="020B0604020202020204" pitchFamily="34" charset="0"/>
              <a:cs typeface="Arial" panose="020B0604020202020204" pitchFamily="34" charset="0"/>
            </a:endParaRPr>
          </a:p>
        </p:txBody>
      </p:sp>
      <p:sp>
        <p:nvSpPr>
          <p:cNvPr id="10" name="ZoneTexte 9"/>
          <p:cNvSpPr txBox="1"/>
          <p:nvPr/>
        </p:nvSpPr>
        <p:spPr>
          <a:xfrm>
            <a:off x="428596" y="4286256"/>
            <a:ext cx="8215371" cy="2000548"/>
          </a:xfrm>
          <a:prstGeom prst="rect">
            <a:avLst/>
          </a:prstGeom>
          <a:noFill/>
        </p:spPr>
        <p:txBody>
          <a:bodyPr wrap="square" rtlCol="0">
            <a:spAutoFit/>
          </a:bodyPr>
          <a:lstStyle/>
          <a:p>
            <a:pPr algn="ctr" rtl="1"/>
            <a:r>
              <a:rPr lang="ar-DZ" b="1" dirty="0">
                <a:latin typeface="Traditional Arabic" pitchFamily="18" charset="-78"/>
                <a:cs typeface="Traditional Arabic" pitchFamily="18" charset="-78"/>
              </a:rPr>
              <a:t>سنة ثانية ماستر</a:t>
            </a:r>
            <a:r>
              <a:rPr lang="ar-DZ" b="1" noProof="1">
                <a:latin typeface="Traditional Arabic" pitchFamily="18" charset="-78"/>
                <a:cs typeface="Traditional Arabic" pitchFamily="18" charset="-78"/>
              </a:rPr>
              <a:t> محاسبة وتدقيق  </a:t>
            </a:r>
          </a:p>
          <a:p>
            <a:pPr algn="r" rtl="1"/>
            <a:r>
              <a:rPr lang="ar-DZ" b="1" dirty="0">
                <a:latin typeface="Traditional Arabic" pitchFamily="18" charset="-78"/>
                <a:cs typeface="Traditional Arabic" pitchFamily="18" charset="-78"/>
              </a:rPr>
              <a:t>   من إعداد الطلبة :                                                                                     تحت إشراف الأستاذ :</a:t>
            </a:r>
          </a:p>
          <a:p>
            <a:pPr algn="r" rtl="1"/>
            <a:r>
              <a:rPr lang="ar-DZ" dirty="0">
                <a:latin typeface="Traditional Arabic" pitchFamily="18" charset="-78"/>
                <a:cs typeface="Traditional Arabic" pitchFamily="18" charset="-78"/>
              </a:rPr>
              <a:t>- شريط نورة                                                   </a:t>
            </a:r>
            <a:r>
              <a:rPr lang="ar-DZ" b="1" dirty="0">
                <a:latin typeface="Traditional Arabic" pitchFamily="18" charset="-78"/>
                <a:cs typeface="Traditional Arabic" pitchFamily="18" charset="-78"/>
              </a:rPr>
              <a:t>الفوج</a:t>
            </a:r>
            <a:r>
              <a:rPr lang="ar-DZ" dirty="0">
                <a:latin typeface="Traditional Arabic" pitchFamily="18" charset="-78"/>
                <a:cs typeface="Traditional Arabic" pitchFamily="18" charset="-78"/>
              </a:rPr>
              <a:t>:01                                    رايس مبروك</a:t>
            </a:r>
          </a:p>
          <a:p>
            <a:pPr marL="342900" indent="-342900" algn="r" rtl="1"/>
            <a:r>
              <a:rPr lang="ar-DZ">
                <a:latin typeface="Traditional Arabic" pitchFamily="18" charset="-78"/>
                <a:cs typeface="Traditional Arabic" pitchFamily="18" charset="-78"/>
              </a:rPr>
              <a:t>- بصيري</a:t>
            </a:r>
            <a:r>
              <a:rPr lang="en-US">
                <a:latin typeface="Traditional Arabic" pitchFamily="18" charset="-78"/>
                <a:cs typeface="Traditional Arabic" pitchFamily="18" charset="-78"/>
              </a:rPr>
              <a:t> الكاملة</a:t>
            </a:r>
            <a:r>
              <a:rPr lang="ar-DZ">
                <a:latin typeface="Traditional Arabic" pitchFamily="18" charset="-78"/>
                <a:cs typeface="Traditional Arabic" pitchFamily="18" charset="-78"/>
              </a:rPr>
              <a:t>                                            </a:t>
            </a:r>
            <a:endParaRPr lang="ar-DZ" dirty="0">
              <a:latin typeface="Traditional Arabic" pitchFamily="18" charset="-78"/>
              <a:cs typeface="Traditional Arabic" pitchFamily="18" charset="-78"/>
            </a:endParaRPr>
          </a:p>
          <a:p>
            <a:pPr marL="342900" indent="-342900" algn="r" rtl="1"/>
            <a:r>
              <a:rPr lang="ar-DZ" dirty="0">
                <a:latin typeface="Traditional Arabic" pitchFamily="18" charset="-78"/>
                <a:cs typeface="Traditional Arabic" pitchFamily="18" charset="-78"/>
              </a:rPr>
              <a:t>                                                                 </a:t>
            </a:r>
          </a:p>
          <a:p>
            <a:pPr marL="342900" indent="-342900" algn="r" rtl="1"/>
            <a:r>
              <a:rPr lang="ar-DZ" b="1" dirty="0">
                <a:latin typeface="Traditional Arabic" pitchFamily="18" charset="-78"/>
                <a:cs typeface="Traditional Arabic" pitchFamily="18" charset="-78"/>
              </a:rPr>
              <a:t>                                                                السنة الجامعية</a:t>
            </a:r>
          </a:p>
          <a:p>
            <a:pPr marL="342900" indent="-342900" algn="ctr" rtl="1"/>
            <a:r>
              <a:rPr lang="ar-DZ" sz="1600" b="1" dirty="0">
                <a:latin typeface="Traditional Arabic" pitchFamily="18" charset="-78"/>
                <a:cs typeface="Traditional Arabic" pitchFamily="18" charset="-78"/>
              </a:rPr>
              <a:t>2022/2021</a:t>
            </a:r>
            <a:endParaRPr lang="fr-FR" b="1" dirty="0">
              <a:latin typeface="Traditional Arabic" pitchFamily="18" charset="-78"/>
              <a:cs typeface="Traditional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lstStyle/>
          <a:p>
            <a:pPr marL="0" indent="0" algn="r" rtl="1">
              <a:buNone/>
            </a:pPr>
            <a:r>
              <a:rPr lang="ar-DZ" b="1" i="1" u="sng" dirty="0"/>
              <a:t>ثانيا/ </a:t>
            </a:r>
            <a:r>
              <a:rPr lang="ar-DZ" b="1" i="1" u="sng" dirty="0" err="1"/>
              <a:t>المبدا</a:t>
            </a:r>
            <a:r>
              <a:rPr lang="ar-DZ" b="1" i="1" u="sng" dirty="0"/>
              <a:t> </a:t>
            </a:r>
            <a:r>
              <a:rPr lang="ar-DZ" b="1" i="1" u="sng" dirty="0" err="1"/>
              <a:t>القانوني"مبدا</a:t>
            </a:r>
            <a:r>
              <a:rPr lang="ar-DZ" b="1" i="1" u="sng" dirty="0"/>
              <a:t> الصحة والملائمة":</a:t>
            </a:r>
            <a:endParaRPr lang="en-US" b="1" i="1" u="sng" dirty="0"/>
          </a:p>
          <a:p>
            <a:pPr marL="0" indent="0" algn="r" rtl="1">
              <a:buNone/>
            </a:pPr>
            <a:endParaRPr lang="ar-DZ" dirty="0"/>
          </a:p>
          <a:p>
            <a:pPr marL="0" indent="0" algn="r" rtl="1">
              <a:buNone/>
            </a:pPr>
            <a:r>
              <a:rPr lang="ar-DZ" dirty="0"/>
              <a:t>لهذا المبدأ أهمية بالغة في تنفيذ الأموال العمومية خاصة في الانفاق العمومي فالآمر بالصرف بصفته مميز يسهر على حسن تسيير الهيئة التي يترأسها قصد تحقيق الأهداف التي أنشأت من أجلها ولا يتحقق هذا الا اذا اعتمدت سياسة انفاق مثلى ورشيدة  ولا يتم على اثرها الانفاق الا اذا كانت ملائمة فله الحق باتخاذ القرار المتعلق بميدان الملائمة وبعدها تتم العملية طبقا للقواعد والقوانين المعمول بها في الميزانية  وهذا هو مبدأ الصحة الذي يعتبر من اختصاص المحاسب العمومي فان </a:t>
            </a:r>
            <a:r>
              <a:rPr lang="ar-DZ" dirty="0" err="1"/>
              <a:t>رى</a:t>
            </a:r>
            <a:r>
              <a:rPr lang="ar-DZ" dirty="0"/>
              <a:t> ان هذه العملية غير صحيحة فله الحق في تعليق عملية التسديد</a:t>
            </a:r>
          </a:p>
          <a:p>
            <a:pPr marL="0" indent="0" algn="r" rtl="1">
              <a:buNone/>
            </a:pPr>
            <a:endParaRPr lang="en-US" dirty="0"/>
          </a:p>
        </p:txBody>
      </p:sp>
    </p:spTree>
    <p:extLst>
      <p:ext uri="{BB962C8B-B14F-4D97-AF65-F5344CB8AC3E}">
        <p14:creationId xmlns:p14="http://schemas.microsoft.com/office/powerpoint/2010/main" xmlns="" val="3339751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415880"/>
          </a:xfrm>
        </p:spPr>
        <p:txBody>
          <a:bodyPr/>
          <a:lstStyle/>
          <a:p>
            <a:pPr marL="0" indent="0" algn="r" rtl="1">
              <a:buNone/>
            </a:pPr>
            <a:r>
              <a:rPr lang="ar-DZ" b="1" i="1" u="sng" dirty="0"/>
              <a:t>ثالثا/ مبدأ وحدة الخزينة</a:t>
            </a:r>
            <a:r>
              <a:rPr lang="ar-DZ" b="1" i="1" dirty="0"/>
              <a:t>:</a:t>
            </a:r>
            <a:endParaRPr lang="en-US" b="1" i="1" dirty="0"/>
          </a:p>
          <a:p>
            <a:pPr marL="0" indent="0" algn="r" rtl="1">
              <a:buNone/>
            </a:pPr>
            <a:r>
              <a:rPr lang="ar-DZ" dirty="0"/>
              <a:t>ويقصد به أن الأموال والقيم المتاحة لدى هيئة عمومية مهما كان مصدرها تستخدم وتستعمل لتغطية كل نفقات الهيئة العمومية مهما كانت طبيعة النفقة ، فالمحاسب العمومي لا يستطيع أن يملك عدة حسابات للخزينة بل عليه أن يمسك حساب واحد للخزينة وحسابا واحدا للحساب الجاري البريدي وتظهر الأهمية في:</a:t>
            </a:r>
          </a:p>
          <a:p>
            <a:pPr algn="r" rtl="1">
              <a:buFont typeface="Wingdings" panose="05000000000000000000" pitchFamily="2" charset="2"/>
              <a:buChar char="ü"/>
            </a:pPr>
            <a:r>
              <a:rPr lang="ar-DZ" dirty="0"/>
              <a:t>تسهيل تنظيم أموال مختلف الهيئات.</a:t>
            </a:r>
          </a:p>
          <a:p>
            <a:pPr algn="r" rtl="1">
              <a:buFont typeface="Wingdings" panose="05000000000000000000" pitchFamily="2" charset="2"/>
              <a:buChar char="ü"/>
            </a:pPr>
            <a:r>
              <a:rPr lang="ar-DZ" dirty="0"/>
              <a:t>تمنع حدوث تزوير من طرف المحاسبين العموميين ، وذلك من خلال تحويلاتهم واستخداماتهم للعديد من حسابات الخزينة.</a:t>
            </a:r>
            <a:endParaRPr lang="en-US" dirty="0"/>
          </a:p>
        </p:txBody>
      </p:sp>
    </p:spTree>
    <p:extLst>
      <p:ext uri="{BB962C8B-B14F-4D97-AF65-F5344CB8AC3E}">
        <p14:creationId xmlns:p14="http://schemas.microsoft.com/office/powerpoint/2010/main" xmlns="" val="1684154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97825" y="620688"/>
            <a:ext cx="7851648" cy="1008112"/>
          </a:xfrm>
        </p:spPr>
        <p:txBody>
          <a:bodyPr>
            <a:normAutofit fontScale="90000"/>
          </a:bodyPr>
          <a:lstStyle/>
          <a:p>
            <a:pPr algn="ctr" rtl="1"/>
            <a:r>
              <a:rPr lang="ar-DZ" sz="7200" dirty="0"/>
              <a:t>الخاتمــــــــــة</a:t>
            </a:r>
            <a:endParaRPr lang="en-US" sz="7200" dirty="0"/>
          </a:p>
        </p:txBody>
      </p:sp>
      <p:sp>
        <p:nvSpPr>
          <p:cNvPr id="3" name="Sous-titre 2"/>
          <p:cNvSpPr>
            <a:spLocks noGrp="1"/>
          </p:cNvSpPr>
          <p:nvPr>
            <p:ph type="subTitle" idx="1"/>
          </p:nvPr>
        </p:nvSpPr>
        <p:spPr>
          <a:xfrm>
            <a:off x="497825" y="2060848"/>
            <a:ext cx="7854696" cy="4392488"/>
          </a:xfrm>
        </p:spPr>
        <p:txBody>
          <a:bodyPr/>
          <a:lstStyle/>
          <a:p>
            <a:pPr algn="just" rtl="1"/>
            <a:r>
              <a:rPr lang="ar-DZ" dirty="0"/>
              <a:t>المحاسبة العمومية تطبق على مؤسسات وأجهزة الدولة وفق مبادئ محاسبية تجبر الأطراف المعنية بالتقيد وفق هذه المبادئ من أجل سلامة الأموال العامة للدولة والسير الحسن والمصداقية في أداء المهام بالنسبة للأعوان المحاسبين سواء في تحصيل الإيرادات أو دفع النفقات وفقا للمرسوم 90-21 من الجريدة الرسمية العدد 35-15 أوت 1990 تطبق المحاسبة العمومية على الميزانيات والعمليات المالية الحالية بالدولة والمجلس الدستوري والمجلس الشعبي الوطني ومجلس المحاسبة والميزانيات الملحقة ذات الطابع الإداري التي لا تهدف لتحقيق الربح وإنما لتحقيق المصلحة العامة من بينها الهيئات العلمية والثقافية.</a:t>
            </a:r>
            <a:endParaRPr lang="en-US" dirty="0"/>
          </a:p>
        </p:txBody>
      </p:sp>
    </p:spTree>
    <p:extLst>
      <p:ext uri="{BB962C8B-B14F-4D97-AF65-F5344CB8AC3E}">
        <p14:creationId xmlns:p14="http://schemas.microsoft.com/office/powerpoint/2010/main" xmlns="" val="3988921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259632" y="1340768"/>
            <a:ext cx="6480720" cy="324036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6000" dirty="0">
                <a:solidFill>
                  <a:schemeClr val="tx1">
                    <a:lumMod val="95000"/>
                    <a:lumOff val="5000"/>
                  </a:schemeClr>
                </a:solidFill>
              </a:rPr>
              <a:t>شكرا لحسن متابعتكم </a:t>
            </a:r>
            <a:endParaRPr lang="fr-FR" sz="6000" dirty="0">
              <a:solidFill>
                <a:schemeClr val="tx1">
                  <a:lumMod val="95000"/>
                  <a:lumOff val="5000"/>
                </a:schemeClr>
              </a:solidFill>
            </a:endParaRPr>
          </a:p>
        </p:txBody>
      </p:sp>
    </p:spTree>
    <p:extLst>
      <p:ext uri="{BB962C8B-B14F-4D97-AF65-F5344CB8AC3E}">
        <p14:creationId xmlns:p14="http://schemas.microsoft.com/office/powerpoint/2010/main" xmlns="" val="3635785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890961"/>
            <a:ext cx="7932174" cy="737839"/>
          </a:xfrm>
        </p:spPr>
        <p:txBody>
          <a:bodyPr>
            <a:normAutofit fontScale="90000"/>
          </a:bodyPr>
          <a:lstStyle/>
          <a:p>
            <a:pPr algn="ctr"/>
            <a:r>
              <a:rPr lang="ar-DZ" dirty="0"/>
              <a:t>خطة البحث</a:t>
            </a:r>
            <a:endParaRPr lang="en-US" dirty="0"/>
          </a:p>
        </p:txBody>
      </p:sp>
      <p:sp>
        <p:nvSpPr>
          <p:cNvPr id="3" name="Sous-titre 2"/>
          <p:cNvSpPr>
            <a:spLocks noGrp="1"/>
          </p:cNvSpPr>
          <p:nvPr>
            <p:ph type="subTitle" idx="1"/>
          </p:nvPr>
        </p:nvSpPr>
        <p:spPr>
          <a:xfrm>
            <a:off x="533400" y="1772816"/>
            <a:ext cx="7854696" cy="4611522"/>
          </a:xfrm>
        </p:spPr>
        <p:txBody>
          <a:bodyPr>
            <a:normAutofit fontScale="92500" lnSpcReduction="20000"/>
          </a:bodyPr>
          <a:lstStyle/>
          <a:p>
            <a:pPr algn="just" rtl="1"/>
            <a:r>
              <a:rPr lang="ar-DZ" dirty="0"/>
              <a:t>مقدمــــة</a:t>
            </a:r>
          </a:p>
          <a:p>
            <a:pPr algn="just" rtl="1"/>
            <a:r>
              <a:rPr lang="ar-DZ" dirty="0"/>
              <a:t>المبحث الأول: مدخل إلى المحاسبة العمومية</a:t>
            </a:r>
          </a:p>
          <a:p>
            <a:pPr algn="just" rtl="1"/>
            <a:r>
              <a:rPr lang="ar-DZ" dirty="0"/>
              <a:t>المطلب الأول: تعريف المحاسبة العمومية</a:t>
            </a:r>
          </a:p>
          <a:p>
            <a:pPr algn="just" rtl="1"/>
            <a:r>
              <a:rPr lang="ar-DZ" dirty="0"/>
              <a:t>المطلب الثاني: مفاهيم عامة حول أعوان المحاسبين</a:t>
            </a:r>
          </a:p>
          <a:p>
            <a:pPr algn="just" rtl="1"/>
            <a:r>
              <a:rPr lang="ar-DZ" dirty="0"/>
              <a:t>           أولا: الآمر بالصرف</a:t>
            </a:r>
          </a:p>
          <a:p>
            <a:pPr algn="just" rtl="1"/>
            <a:r>
              <a:rPr lang="ar-DZ" dirty="0"/>
              <a:t>           ثانيا: المحاسب العمومي</a:t>
            </a:r>
          </a:p>
          <a:p>
            <a:pPr algn="just" rtl="1"/>
            <a:r>
              <a:rPr lang="ar-DZ" dirty="0"/>
              <a:t>المبحث الثاني: مبادئ المحاسبة العمومية</a:t>
            </a:r>
          </a:p>
          <a:p>
            <a:pPr algn="just" rtl="1"/>
            <a:r>
              <a:rPr lang="ar-DZ" dirty="0"/>
              <a:t>المطلب الأول: المبدأ الإداري</a:t>
            </a:r>
          </a:p>
          <a:p>
            <a:pPr algn="just" rtl="1"/>
            <a:r>
              <a:rPr lang="ar-DZ" dirty="0"/>
              <a:t>المطلب الثاني: المبدأ القانوني </a:t>
            </a:r>
          </a:p>
          <a:p>
            <a:pPr algn="just" rtl="1"/>
            <a:r>
              <a:rPr lang="ar-DZ" dirty="0"/>
              <a:t>المطلب الثالث: مبدأ الخزينة </a:t>
            </a:r>
          </a:p>
          <a:p>
            <a:pPr algn="just" rtl="1"/>
            <a:r>
              <a:rPr lang="ar-DZ" dirty="0"/>
              <a:t>الخاتمــــة</a:t>
            </a:r>
          </a:p>
          <a:p>
            <a:pPr algn="just" rtl="1"/>
            <a:r>
              <a:rPr lang="ar-DZ" dirty="0"/>
              <a:t>المراجـــع</a:t>
            </a:r>
            <a:endParaRPr lang="en-US" dirty="0"/>
          </a:p>
        </p:txBody>
      </p:sp>
    </p:spTree>
    <p:extLst>
      <p:ext uri="{BB962C8B-B14F-4D97-AF65-F5344CB8AC3E}">
        <p14:creationId xmlns:p14="http://schemas.microsoft.com/office/powerpoint/2010/main" xmlns="" val="273078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8000" dirty="0"/>
              <a:t>مقدمــــــــــــة</a:t>
            </a:r>
            <a:endParaRPr lang="en-US" sz="8000" dirty="0"/>
          </a:p>
        </p:txBody>
      </p:sp>
      <p:sp>
        <p:nvSpPr>
          <p:cNvPr id="3" name="Espace réservé du contenu 2"/>
          <p:cNvSpPr>
            <a:spLocks noGrp="1"/>
          </p:cNvSpPr>
          <p:nvPr>
            <p:ph idx="1"/>
          </p:nvPr>
        </p:nvSpPr>
        <p:spPr/>
        <p:txBody>
          <a:bodyPr>
            <a:normAutofit fontScale="92500" lnSpcReduction="10000"/>
          </a:bodyPr>
          <a:lstStyle/>
          <a:p>
            <a:pPr marL="0" indent="0" algn="just" rtl="1">
              <a:buNone/>
            </a:pPr>
            <a:r>
              <a:rPr lang="ar-DZ" dirty="0"/>
              <a:t>إن للمالية العمومية أهمية كبيرة في حياة الدولة ، حيث تعتبر المرآة العاكسة لحالة الاقتصاد وسياسة الدولة و أهدافها خلال فترة زمنية معينة ، ومن أجل تحقيق أهداف المجتمع واشباع حاجاته العامة تلجأ الدولة إلى سياسة الانفاق العمومي الذي يعتبر أداة هامة من الأدوات المالية للدولة.</a:t>
            </a:r>
          </a:p>
          <a:p>
            <a:pPr marL="0" indent="0" algn="just" rtl="1">
              <a:buNone/>
            </a:pPr>
            <a:r>
              <a:rPr lang="ar-DZ" dirty="0"/>
              <a:t>وتزداد أهمية الانفاق العمومي من سنة إلى أخرى ، ويتجلى من خلال التطور السريع لحجم النفقات العمومية في ميزانية الدولة  ، حيث يتدخل في عملية تنفيذ النفقات العمومية مجموعة من أعوان المحاسبة العمومية على عدة مراحل حتى تصل إلى آخر مرحلة وهي الدفع التي بمقتضاها يتم تحويل الأموال العمومية لحساب الغير وهي أهم مرحلة تتولاها الخزينة العمومية.</a:t>
            </a:r>
          </a:p>
          <a:p>
            <a:pPr marL="0" indent="0" algn="just" rtl="1">
              <a:buNone/>
            </a:pPr>
            <a:r>
              <a:rPr lang="ar-DZ" dirty="0"/>
              <a:t>ومن اجل ذلك تخضع المحاسبة العمومية الى مبادئ تميزها عن غيرها حيث يعد الهدف الأساسي من هذه المبادئ هو البحث عن التسيير السليم للأموال  العامة وتفادي كل الاختلالات التي قد تحصل في هذا الشأن</a:t>
            </a:r>
          </a:p>
        </p:txBody>
      </p:sp>
    </p:spTree>
    <p:extLst>
      <p:ext uri="{BB962C8B-B14F-4D97-AF65-F5344CB8AC3E}">
        <p14:creationId xmlns:p14="http://schemas.microsoft.com/office/powerpoint/2010/main" xmlns="" val="164811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980728"/>
            <a:ext cx="7772400" cy="1368152"/>
          </a:xfrm>
        </p:spPr>
        <p:txBody>
          <a:bodyPr/>
          <a:lstStyle/>
          <a:p>
            <a:pPr algn="r" rtl="1"/>
            <a:r>
              <a:rPr lang="ar-DZ" sz="4000" dirty="0"/>
              <a:t>المبحث الأول: مدخل إلى المحاسبة العمومية</a:t>
            </a:r>
            <a:br>
              <a:rPr lang="ar-DZ" sz="4000" dirty="0"/>
            </a:br>
            <a:r>
              <a:rPr lang="ar-DZ" sz="4000" dirty="0"/>
              <a:t>المطلب الأول: تعريف المحاسبة العمومية</a:t>
            </a:r>
            <a:endParaRPr lang="en-US" sz="4000" dirty="0"/>
          </a:p>
        </p:txBody>
      </p:sp>
      <p:sp>
        <p:nvSpPr>
          <p:cNvPr id="3" name="Espace réservé du texte 2"/>
          <p:cNvSpPr>
            <a:spLocks noGrp="1"/>
          </p:cNvSpPr>
          <p:nvPr>
            <p:ph type="body" idx="1"/>
          </p:nvPr>
        </p:nvSpPr>
        <p:spPr>
          <a:xfrm>
            <a:off x="530352" y="2704664"/>
            <a:ext cx="7772400" cy="3244616"/>
          </a:xfrm>
        </p:spPr>
        <p:txBody>
          <a:bodyPr>
            <a:noAutofit/>
          </a:bodyPr>
          <a:lstStyle/>
          <a:p>
            <a:pPr algn="just" rtl="1"/>
            <a:r>
              <a:rPr lang="ar-DZ" sz="2800" dirty="0"/>
              <a:t>عرفتها هيئة الأمم المتحدة " المحاسبة العمومية هي المحاسبة التي تختص بقياس (ترتيب و تقسيم), معالجة, تحصيل ,مراقبة تأكيد صحة النفقات والايرادات للأنشطة المرتبطة بالقطاع الحكومي</a:t>
            </a:r>
          </a:p>
          <a:p>
            <a:pPr algn="just" rtl="1"/>
            <a:r>
              <a:rPr lang="ar-DZ" sz="2800" dirty="0"/>
              <a:t>تعريف ثاني "هي كل القواعد والاحكام التي تبين وتحكم كيفية و مراقبة الميزانيات الملحقة والجماعات المحلية والمؤسسات العمومية ذات الطابع الإداري"</a:t>
            </a:r>
            <a:endParaRPr lang="en-US" sz="2800" dirty="0"/>
          </a:p>
        </p:txBody>
      </p:sp>
    </p:spTree>
    <p:extLst>
      <p:ext uri="{BB962C8B-B14F-4D97-AF65-F5344CB8AC3E}">
        <p14:creationId xmlns:p14="http://schemas.microsoft.com/office/powerpoint/2010/main" xmlns="" val="245425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27321" y="764704"/>
            <a:ext cx="7851648" cy="1296144"/>
          </a:xfrm>
        </p:spPr>
        <p:txBody>
          <a:bodyPr>
            <a:noAutofit/>
          </a:bodyPr>
          <a:lstStyle/>
          <a:p>
            <a:pPr algn="ctr"/>
            <a:r>
              <a:rPr lang="ar-DZ" sz="4000" dirty="0"/>
              <a:t>المطلب الثاني: مفاهيم عامة حول أعوان المحاسبين</a:t>
            </a:r>
            <a:br>
              <a:rPr lang="ar-DZ" sz="4000" dirty="0"/>
            </a:br>
            <a:r>
              <a:rPr lang="ar-DZ" sz="4000" dirty="0"/>
              <a:t>أولا: تعريف الآمر بالصرف</a:t>
            </a:r>
            <a:endParaRPr lang="en-US" sz="4000" dirty="0"/>
          </a:p>
        </p:txBody>
      </p:sp>
      <p:sp>
        <p:nvSpPr>
          <p:cNvPr id="3" name="Sous-titre 2"/>
          <p:cNvSpPr>
            <a:spLocks noGrp="1"/>
          </p:cNvSpPr>
          <p:nvPr>
            <p:ph type="subTitle" idx="1"/>
          </p:nvPr>
        </p:nvSpPr>
        <p:spPr>
          <a:xfrm>
            <a:off x="527321" y="2420888"/>
            <a:ext cx="7854696" cy="3527184"/>
          </a:xfrm>
        </p:spPr>
        <p:txBody>
          <a:bodyPr>
            <a:normAutofit/>
          </a:bodyPr>
          <a:lstStyle/>
          <a:p>
            <a:pPr algn="just" rtl="1"/>
            <a:r>
              <a:rPr lang="ar-DZ" dirty="0"/>
              <a:t>الآمر بالصرف كما تعرفه المادة 23 من القانون 90/21 يعد آمر بالصرف في مفهوم هذا القانون كل شخص يؤهل قانونا لتنفيذ العمليات المتعلقة بأموال الدولة ومؤسساتها و جماعاتها العمومية سواء المتعلقة بالإيرادات او النفقات.</a:t>
            </a:r>
          </a:p>
          <a:p>
            <a:pPr algn="just" rtl="1"/>
            <a:r>
              <a:rPr lang="ar-DZ" dirty="0"/>
              <a:t>قد يكون الامر بالصرف معينا مثل الوالي او المدير في إدارة عمومية او منتخبا كرئيس المجلس الشعبي البلدي.</a:t>
            </a:r>
            <a:endParaRPr lang="en-US" dirty="0"/>
          </a:p>
        </p:txBody>
      </p:sp>
    </p:spTree>
    <p:extLst>
      <p:ext uri="{BB962C8B-B14F-4D97-AF65-F5344CB8AC3E}">
        <p14:creationId xmlns:p14="http://schemas.microsoft.com/office/powerpoint/2010/main" xmlns="" val="121599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764704"/>
            <a:ext cx="7851648" cy="761256"/>
          </a:xfrm>
        </p:spPr>
        <p:txBody>
          <a:bodyPr>
            <a:normAutofit fontScale="90000"/>
          </a:bodyPr>
          <a:lstStyle/>
          <a:p>
            <a:pPr algn="just" rtl="1"/>
            <a:r>
              <a:rPr lang="ar-DZ" dirty="0"/>
              <a:t>ثانيا: تعريف المحاسب العمومي</a:t>
            </a:r>
            <a:endParaRPr lang="en-US" dirty="0"/>
          </a:p>
        </p:txBody>
      </p:sp>
      <p:sp>
        <p:nvSpPr>
          <p:cNvPr id="3" name="Sous-titre 2"/>
          <p:cNvSpPr>
            <a:spLocks noGrp="1"/>
          </p:cNvSpPr>
          <p:nvPr>
            <p:ph type="subTitle" idx="1"/>
          </p:nvPr>
        </p:nvSpPr>
        <p:spPr>
          <a:xfrm>
            <a:off x="539552" y="1700808"/>
            <a:ext cx="7854696" cy="3240360"/>
          </a:xfrm>
        </p:spPr>
        <p:txBody>
          <a:bodyPr/>
          <a:lstStyle/>
          <a:p>
            <a:pPr algn="just" rtl="1"/>
            <a:r>
              <a:rPr lang="ar-DZ" dirty="0"/>
              <a:t>هو كل شخص يعين قانونا للقيام بالعمليات الخاصة بأموال الدولة سواء مباشرة او بواسطة محاسبين اخرون  وتتمثل في:</a:t>
            </a:r>
          </a:p>
          <a:p>
            <a:pPr marL="457200" indent="-457200" algn="just" rtl="1">
              <a:buFont typeface="Wingdings" panose="05000000000000000000" pitchFamily="2" charset="2"/>
              <a:buChar char="q"/>
            </a:pPr>
            <a:r>
              <a:rPr lang="ar-DZ" dirty="0"/>
              <a:t>تحصيل إيرادات ، دفع النفقات.</a:t>
            </a:r>
          </a:p>
          <a:p>
            <a:pPr marL="457200" indent="-457200" algn="just" rtl="1">
              <a:buFont typeface="Wingdings" panose="05000000000000000000" pitchFamily="2" charset="2"/>
              <a:buChar char="q"/>
            </a:pPr>
            <a:r>
              <a:rPr lang="ar-DZ" dirty="0"/>
              <a:t>ضمان حراسة الأموال السندات ، القيم والاشياء أو المواد المكلفة لحفظها وتداولها.</a:t>
            </a:r>
          </a:p>
          <a:p>
            <a:pPr marL="457200" indent="-457200" algn="just" rtl="1">
              <a:buFont typeface="Wingdings" panose="05000000000000000000" pitchFamily="2" charset="2"/>
              <a:buChar char="q"/>
            </a:pPr>
            <a:r>
              <a:rPr lang="ar-DZ" dirty="0"/>
              <a:t>حركة حسابات الموجودات.</a:t>
            </a:r>
          </a:p>
          <a:p>
            <a:pPr marL="457200" indent="-457200" algn="just" rtl="1">
              <a:buFont typeface="Wingdings" panose="05000000000000000000" pitchFamily="2" charset="2"/>
              <a:buChar char="q"/>
            </a:pPr>
            <a:endParaRPr lang="ar-DZ" dirty="0"/>
          </a:p>
        </p:txBody>
      </p:sp>
    </p:spTree>
    <p:extLst>
      <p:ext uri="{BB962C8B-B14F-4D97-AF65-F5344CB8AC3E}">
        <p14:creationId xmlns:p14="http://schemas.microsoft.com/office/powerpoint/2010/main" xmlns="" val="1533038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510334"/>
          </a:xfrm>
        </p:spPr>
        <p:txBody>
          <a:bodyPr>
            <a:noAutofit/>
          </a:bodyPr>
          <a:lstStyle/>
          <a:p>
            <a:pPr algn="ctr" rtl="1"/>
            <a:r>
              <a:rPr lang="ar-DZ" sz="4400" b="1" dirty="0"/>
              <a:t>المبحث الثاني: مبادئ المحاسبة العمومية</a:t>
            </a:r>
            <a:endParaRPr lang="fr-FR" sz="4400" b="1" dirty="0">
              <a:latin typeface="Simplified Arabic" pitchFamily="18" charset="-78"/>
              <a:cs typeface="Simplified Arabic" pitchFamily="18" charset="-78"/>
            </a:endParaRPr>
          </a:p>
        </p:txBody>
      </p:sp>
      <p:sp>
        <p:nvSpPr>
          <p:cNvPr id="6" name="Pensées 5"/>
          <p:cNvSpPr/>
          <p:nvPr/>
        </p:nvSpPr>
        <p:spPr>
          <a:xfrm>
            <a:off x="1475656" y="1285534"/>
            <a:ext cx="5715040" cy="1071570"/>
          </a:xfrm>
          <a:prstGeom prst="cloudCallout">
            <a:avLst>
              <a:gd name="adj1" fmla="val -32784"/>
              <a:gd name="adj2" fmla="val 89745"/>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b="1" dirty="0">
                <a:solidFill>
                  <a:schemeClr val="tx1"/>
                </a:solidFill>
                <a:latin typeface="Traditional Arabic" pitchFamily="18" charset="-78"/>
                <a:cs typeface="Traditional Arabic" pitchFamily="18" charset="-78"/>
              </a:rPr>
              <a:t>مبادئ المحاسبة العمومية</a:t>
            </a:r>
            <a:endParaRPr lang="fr-FR" b="1" dirty="0">
              <a:solidFill>
                <a:schemeClr val="tx1"/>
              </a:solidFill>
              <a:latin typeface="Traditional Arabic" pitchFamily="18" charset="-78"/>
              <a:cs typeface="Traditional Arabic" pitchFamily="18" charset="-78"/>
            </a:endParaRPr>
          </a:p>
        </p:txBody>
      </p:sp>
      <p:sp>
        <p:nvSpPr>
          <p:cNvPr id="3" name="Flèche vers le bas 2"/>
          <p:cNvSpPr/>
          <p:nvPr/>
        </p:nvSpPr>
        <p:spPr>
          <a:xfrm rot="19995089">
            <a:off x="6368137" y="2038221"/>
            <a:ext cx="294228" cy="1340408"/>
          </a:xfrm>
          <a:prstGeom prst="downArrow">
            <a:avLst>
              <a:gd name="adj1" fmla="val 50000"/>
              <a:gd name="adj2" fmla="val 636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èche vers le bas 3"/>
          <p:cNvSpPr/>
          <p:nvPr/>
        </p:nvSpPr>
        <p:spPr>
          <a:xfrm>
            <a:off x="4547084" y="2428216"/>
            <a:ext cx="240939" cy="18905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èche vers le bas 10"/>
          <p:cNvSpPr/>
          <p:nvPr/>
        </p:nvSpPr>
        <p:spPr>
          <a:xfrm rot="999721">
            <a:off x="1968615" y="2149594"/>
            <a:ext cx="296664" cy="1446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Ellipse 11"/>
          <p:cNvSpPr/>
          <p:nvPr/>
        </p:nvSpPr>
        <p:spPr>
          <a:xfrm>
            <a:off x="3156154" y="4386612"/>
            <a:ext cx="3009721" cy="228274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13" name="Pensées 12"/>
          <p:cNvSpPr/>
          <p:nvPr/>
        </p:nvSpPr>
        <p:spPr>
          <a:xfrm>
            <a:off x="1475656" y="1288766"/>
            <a:ext cx="5715040" cy="1071570"/>
          </a:xfrm>
          <a:prstGeom prst="cloudCallout">
            <a:avLst>
              <a:gd name="adj1" fmla="val -32784"/>
              <a:gd name="adj2" fmla="val 89745"/>
            </a:avLst>
          </a:prstGeom>
          <a:solidFill>
            <a:schemeClr val="accent2">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ar-DZ" sz="2800" b="1" dirty="0">
                <a:solidFill>
                  <a:schemeClr val="tx1"/>
                </a:solidFill>
                <a:latin typeface="Simplified Arabic" panose="02020603050405020304" pitchFamily="18" charset="-78"/>
                <a:cs typeface="Simplified Arabic" panose="02020603050405020304" pitchFamily="18" charset="-78"/>
              </a:rPr>
              <a:t>مبادئ المحاسبة العمومية</a:t>
            </a:r>
            <a:endParaRPr lang="fr-FR" sz="2800" b="1" dirty="0">
              <a:solidFill>
                <a:schemeClr val="tx1"/>
              </a:solidFill>
              <a:latin typeface="Simplified Arabic" panose="02020603050405020304" pitchFamily="18" charset="-78"/>
              <a:cs typeface="Simplified Arabic" panose="02020603050405020304" pitchFamily="18" charset="-78"/>
            </a:endParaRPr>
          </a:p>
        </p:txBody>
      </p:sp>
      <p:sp>
        <p:nvSpPr>
          <p:cNvPr id="15" name="Nuage 14"/>
          <p:cNvSpPr/>
          <p:nvPr/>
        </p:nvSpPr>
        <p:spPr>
          <a:xfrm>
            <a:off x="311092" y="3604725"/>
            <a:ext cx="2584024" cy="2793618"/>
          </a:xfrm>
          <a:prstGeom prst="cloud">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17" name="Nuage 16"/>
          <p:cNvSpPr/>
          <p:nvPr/>
        </p:nvSpPr>
        <p:spPr>
          <a:xfrm>
            <a:off x="6448734" y="2813891"/>
            <a:ext cx="2232248" cy="3009682"/>
          </a:xfrm>
          <a:prstGeom prst="cloud">
            <a:avLst/>
          </a:prstGeom>
          <a:solidFill>
            <a:srgbClr val="FF99C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ar-DZ" dirty="0"/>
              <a:t>ا</a:t>
            </a:r>
            <a:endParaRPr lang="en-US" dirty="0"/>
          </a:p>
        </p:txBody>
      </p:sp>
      <p:sp>
        <p:nvSpPr>
          <p:cNvPr id="18" name="ZoneTexte 17"/>
          <p:cNvSpPr txBox="1"/>
          <p:nvPr/>
        </p:nvSpPr>
        <p:spPr>
          <a:xfrm>
            <a:off x="6532373" y="3204546"/>
            <a:ext cx="2230627" cy="1938992"/>
          </a:xfrm>
          <a:prstGeom prst="rect">
            <a:avLst/>
          </a:prstGeom>
          <a:noFill/>
        </p:spPr>
        <p:txBody>
          <a:bodyPr wrap="square" rtlCol="0">
            <a:spAutoFit/>
          </a:bodyPr>
          <a:lstStyle/>
          <a:p>
            <a:pPr marL="342900" indent="-342900" algn="ctr" rtl="1"/>
            <a:r>
              <a:rPr lang="ar-DZ" sz="2400" b="1" dirty="0">
                <a:latin typeface="Simplified Arabic" pitchFamily="18" charset="-78"/>
                <a:cs typeface="Simplified Arabic" pitchFamily="18" charset="-78"/>
              </a:rPr>
              <a:t>المبدأ الإداري</a:t>
            </a:r>
          </a:p>
          <a:p>
            <a:pPr marL="342900" indent="-342900" algn="ctr" rtl="1"/>
            <a:r>
              <a:rPr lang="ar-DZ" sz="2400" b="1" dirty="0">
                <a:latin typeface="Simplified Arabic" pitchFamily="18" charset="-78"/>
                <a:cs typeface="Simplified Arabic" pitchFamily="18" charset="-78"/>
              </a:rPr>
              <a:t>التنافي بين مهمة الامر بالصرف والمحاسب العمومي</a:t>
            </a:r>
          </a:p>
        </p:txBody>
      </p:sp>
      <p:sp>
        <p:nvSpPr>
          <p:cNvPr id="19" name="ZoneTexte 18"/>
          <p:cNvSpPr txBox="1"/>
          <p:nvPr/>
        </p:nvSpPr>
        <p:spPr>
          <a:xfrm>
            <a:off x="311092" y="4032038"/>
            <a:ext cx="2299544" cy="1938992"/>
          </a:xfrm>
          <a:prstGeom prst="rect">
            <a:avLst/>
          </a:prstGeom>
          <a:noFill/>
        </p:spPr>
        <p:txBody>
          <a:bodyPr wrap="square" rtlCol="0">
            <a:spAutoFit/>
          </a:bodyPr>
          <a:lstStyle/>
          <a:p>
            <a:pPr algn="r" rtl="1"/>
            <a:r>
              <a:rPr lang="ar-DZ" sz="2400" b="1" dirty="0">
                <a:latin typeface="Simplified Arabic" pitchFamily="18" charset="-78"/>
                <a:cs typeface="Simplified Arabic" pitchFamily="18" charset="-78"/>
              </a:rPr>
              <a:t>المبدأ القانوني </a:t>
            </a:r>
            <a:endParaRPr lang="fr-FR" sz="2400" b="1" dirty="0">
              <a:latin typeface="Simplified Arabic" pitchFamily="18" charset="-78"/>
              <a:cs typeface="Simplified Arabic" pitchFamily="18" charset="-78"/>
            </a:endParaRPr>
          </a:p>
          <a:p>
            <a:pPr algn="r" rtl="1"/>
            <a:r>
              <a:rPr lang="ar-DZ" sz="2400" b="1" dirty="0">
                <a:latin typeface="Simplified Arabic" panose="02020603050405020304" pitchFamily="18" charset="-78"/>
                <a:cs typeface="Simplified Arabic" panose="02020603050405020304" pitchFamily="18" charset="-78"/>
              </a:rPr>
              <a:t>مبدا الملائمة "الامر بالصرف</a:t>
            </a:r>
          </a:p>
          <a:p>
            <a:pPr algn="r" rtl="1"/>
            <a:r>
              <a:rPr lang="ar-DZ" sz="2400" b="1" dirty="0">
                <a:latin typeface="Simplified Arabic" panose="02020603050405020304" pitchFamily="18" charset="-78"/>
                <a:cs typeface="Simplified Arabic" panose="02020603050405020304" pitchFamily="18" charset="-78"/>
              </a:rPr>
              <a:t>مبدا الصحة" المحاسب العمومي</a:t>
            </a:r>
            <a:endParaRPr lang="en-US" sz="2400" b="1" dirty="0">
              <a:latin typeface="Simplified Arabic" panose="02020603050405020304" pitchFamily="18" charset="-78"/>
              <a:cs typeface="Simplified Arabic" panose="02020603050405020304" pitchFamily="18" charset="-78"/>
            </a:endParaRPr>
          </a:p>
        </p:txBody>
      </p:sp>
      <p:sp>
        <p:nvSpPr>
          <p:cNvPr id="20" name="ZoneTexte 19"/>
          <p:cNvSpPr txBox="1"/>
          <p:nvPr/>
        </p:nvSpPr>
        <p:spPr>
          <a:xfrm>
            <a:off x="3678230" y="4775348"/>
            <a:ext cx="2074002" cy="1569660"/>
          </a:xfrm>
          <a:prstGeom prst="rect">
            <a:avLst/>
          </a:prstGeom>
          <a:noFill/>
        </p:spPr>
        <p:txBody>
          <a:bodyPr wrap="square" rtlCol="0">
            <a:spAutoFit/>
          </a:bodyPr>
          <a:lstStyle/>
          <a:p>
            <a:pPr algn="ctr" rtl="1"/>
            <a:r>
              <a:rPr lang="ar-DZ" sz="2400" b="1" dirty="0"/>
              <a:t>مبدأ وحدة الخزينة</a:t>
            </a:r>
          </a:p>
          <a:p>
            <a:pPr algn="ctr" rtl="1"/>
            <a:r>
              <a:rPr lang="ar-DZ" sz="2400" b="1" dirty="0"/>
              <a:t>يستخدم المحاسب العمومي حساب واحد للخزينة</a:t>
            </a:r>
            <a:endParaRPr lang="en-US" sz="2400" b="1" dirty="0"/>
          </a:p>
        </p:txBody>
      </p:sp>
    </p:spTree>
    <p:extLst>
      <p:ext uri="{BB962C8B-B14F-4D97-AF65-F5344CB8AC3E}">
        <p14:creationId xmlns:p14="http://schemas.microsoft.com/office/powerpoint/2010/main" xmlns="" val="1010588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3400" y="764704"/>
            <a:ext cx="7854696" cy="5544616"/>
          </a:xfrm>
        </p:spPr>
        <p:txBody>
          <a:bodyPr>
            <a:normAutofit fontScale="92500"/>
          </a:bodyPr>
          <a:lstStyle/>
          <a:p>
            <a:pPr algn="just" rtl="1"/>
            <a:r>
              <a:rPr lang="ar-DZ" b="1" i="1" u="sng" dirty="0"/>
              <a:t>أولا/ المبدأ الإداري</a:t>
            </a:r>
            <a:r>
              <a:rPr lang="ar-DZ" dirty="0"/>
              <a:t>: قام هذا المبدأ علي أساس الفصل بين مهام الامر بالصرف و المحاسب العمومي بحيث تتنافى وظيفة الامر بالصرف ووظيفة المحاسب العمومي ويظهر مبدأ الفصل من خلال:</a:t>
            </a:r>
          </a:p>
          <a:p>
            <a:pPr marL="514350" indent="-514350" algn="just" rtl="1">
              <a:buFont typeface="+mj-lt"/>
              <a:buAutoNum type="arabicParenR"/>
            </a:pPr>
            <a:r>
              <a:rPr lang="ar-DZ" b="1" dirty="0"/>
              <a:t>تقسيم العمل: </a:t>
            </a:r>
            <a:r>
              <a:rPr lang="ar-DZ" dirty="0"/>
              <a:t>وهذا العمل يقوم على تقاسم المهام وتوزيعها في عمليتين:</a:t>
            </a:r>
          </a:p>
          <a:p>
            <a:pPr marL="811213" indent="-368300" algn="just" rtl="1">
              <a:buFont typeface="Wingdings" panose="05000000000000000000" pitchFamily="2" charset="2"/>
              <a:buChar char="Ø"/>
            </a:pPr>
            <a:r>
              <a:rPr lang="ar-DZ" dirty="0"/>
              <a:t>الفئـــة الإداريــة:  تتمثل في الالتزام التصفية والامر بالصرف حيث ان عملية اختيار الموظفين الجدد ومعاينات الاشغال و ابرام الصفقات تتطلب مهارات و قدرات إدارية عالية</a:t>
            </a:r>
          </a:p>
          <a:p>
            <a:pPr marL="811213" indent="-368300" algn="just" rtl="1">
              <a:buFont typeface="Wingdings" panose="05000000000000000000" pitchFamily="2" charset="2"/>
              <a:buChar char="Ø"/>
            </a:pPr>
            <a:r>
              <a:rPr lang="ar-DZ" dirty="0"/>
              <a:t>الفئــة الثانيـــة</a:t>
            </a:r>
            <a:r>
              <a:rPr lang="ar-DZ" b="1" dirty="0"/>
              <a:t>: </a:t>
            </a:r>
            <a:r>
              <a:rPr lang="ar-DZ" dirty="0"/>
              <a:t>تخص تداول الأرصدة المالية والنقود بقبض الايرادات ودفع النفقات.</a:t>
            </a:r>
          </a:p>
          <a:p>
            <a:pPr marL="514350" indent="-514350" algn="just" rtl="1">
              <a:buFont typeface="+mj-lt"/>
              <a:buAutoNum type="arabicParenR" startAt="2"/>
            </a:pPr>
            <a:r>
              <a:rPr lang="ar-DZ" b="1" dirty="0"/>
              <a:t>وحدة الصندوق: </a:t>
            </a:r>
            <a:r>
              <a:rPr lang="ar-DZ" dirty="0"/>
              <a:t>يمكن لوزير المالية بصفته المسؤول الأول لجميع المحاسبين العموميون القيام بمراقبة الارصدة العمومية في اطار وحدة الصندوق بحيث يمكنه اعلام الحكومة عن الوضعية المالية و الاقتصادية و بالتالي المساهمة في القرارات الحكومية و لا بد من ابداء رأيه وفق الحقائق الاقتصادية و الاجتماعية في البلاد.</a:t>
            </a:r>
          </a:p>
        </p:txBody>
      </p:sp>
    </p:spTree>
    <p:extLst>
      <p:ext uri="{BB962C8B-B14F-4D97-AF65-F5344CB8AC3E}">
        <p14:creationId xmlns:p14="http://schemas.microsoft.com/office/powerpoint/2010/main" xmlns="" val="422554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normAutofit/>
          </a:bodyPr>
          <a:lstStyle/>
          <a:p>
            <a:pPr marL="514350" indent="-514350" algn="just" rtl="1">
              <a:buFont typeface="+mj-lt"/>
              <a:buAutoNum type="arabicParenR" startAt="3"/>
            </a:pPr>
            <a:r>
              <a:rPr lang="ar-DZ" b="1" dirty="0"/>
              <a:t>محاربة الغش والتزوير: </a:t>
            </a:r>
            <a:r>
              <a:rPr lang="ar-DZ" dirty="0"/>
              <a:t>ان الغاية من الفصل الحفاظ على الأموال العمومية و صيانتها بحيث اجتماع صلاحية التقرير و التنفيذ في يد موظف واحد تفسح المجال للتلاعب وإساءة استعمال الأموال بحيث يمكن لكل منهما مراقبة الآخر فالذي يعقد النفقة ويضعها ويصرفها لا يقوم بتأديتها وبذلك يكون بعيد عن المغريات التي يمكن ان تحصل من جراء استلام الأموال العمومية و يصعب التواطؤ.</a:t>
            </a:r>
          </a:p>
          <a:p>
            <a:pPr marL="514350" indent="-514350" algn="just" rtl="1">
              <a:buFont typeface="+mj-lt"/>
              <a:buAutoNum type="arabicParenR" startAt="4"/>
            </a:pPr>
            <a:r>
              <a:rPr lang="ar-DZ" b="1" dirty="0"/>
              <a:t>تسهيل الرقابة:</a:t>
            </a:r>
            <a:r>
              <a:rPr lang="ar-DZ" dirty="0"/>
              <a:t> الآمرون بالصرف و المحاسبين العموميين معنيون بمسك محاسبة مختلفة بحيث الأول معنى بمسك محاسبة عن عمليات التزام و الأمر بالدفع في ميدان النفقات اما الحاسبون معنيون بمسك محاسبة لتحصيل الإيرادات و الدفع الفعلي للنفقات ومنه ترسل الى المجاس الأعلى للمحاسبة الذي يقوم بمراقبة مدى تطابق المعلومات و اكتشاف الأخطاء واتخاذ الإجراءات العقابية عند الضرورة. </a:t>
            </a:r>
          </a:p>
        </p:txBody>
      </p:sp>
    </p:spTree>
    <p:extLst>
      <p:ext uri="{BB962C8B-B14F-4D97-AF65-F5344CB8AC3E}">
        <p14:creationId xmlns:p14="http://schemas.microsoft.com/office/powerpoint/2010/main" xmlns="" val="3655519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1087</TotalTime>
  <Words>963</Words>
  <Application>Microsoft Office PowerPoint</Application>
  <PresentationFormat>Affichage à l'écran (4:3)</PresentationFormat>
  <Paragraphs>67</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الجمهورية الجزائرية الديمقراطية الشعبية وزارة التعليم العالي والبحث العلمي جامعة محمد خيضر بسكرة</vt:lpstr>
      <vt:lpstr>خطة البحث</vt:lpstr>
      <vt:lpstr>مقدمــــــــــــة</vt:lpstr>
      <vt:lpstr>المبحث الأول: مدخل إلى المحاسبة العمومية المطلب الأول: تعريف المحاسبة العمومية</vt:lpstr>
      <vt:lpstr>المطلب الثاني: مفاهيم عامة حول أعوان المحاسبين أولا: تعريف الآمر بالصرف</vt:lpstr>
      <vt:lpstr>ثانيا: تعريف المحاسب العمومي</vt:lpstr>
      <vt:lpstr>المبحث الثاني: مبادئ المحاسبة العمومية</vt:lpstr>
      <vt:lpstr>Diapositive 8</vt:lpstr>
      <vt:lpstr>Diapositive 9</vt:lpstr>
      <vt:lpstr>Diapositive 10</vt:lpstr>
      <vt:lpstr>Diapositive 11</vt:lpstr>
      <vt:lpstr>الخاتمــــــــــة</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dc:title>
  <dc:creator>user</dc:creator>
  <cp:lastModifiedBy>oussama</cp:lastModifiedBy>
  <cp:revision>111</cp:revision>
  <dcterms:created xsi:type="dcterms:W3CDTF">2021-04-03T21:08:01Z</dcterms:created>
  <dcterms:modified xsi:type="dcterms:W3CDTF">2021-12-09T21:06:43Z</dcterms:modified>
</cp:coreProperties>
</file>