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p:scale>
          <a:sx n="66" d="100"/>
          <a:sy n="66" d="100"/>
        </p:scale>
        <p:origin x="-1506"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1CE72C-1407-42A9-A418-3D1669FFD1DD}" type="datetimeFigureOut">
              <a:rPr lang="fr-FR" smtClean="0"/>
              <a:pPr/>
              <a:t>09/12/2021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98DEB4-1C6F-47D2-B794-7A9D69858DA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598DEB4-1C6F-47D2-B794-7A9D69858DA7}"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2574C-9F53-4950-8D10-E432AAE328E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F630CEE-1456-4E21-9476-D50957AB8634}" type="datetimeFigureOut">
              <a:rPr lang="fr-FR" smtClean="0"/>
              <a:pPr/>
              <a:t>09/12/2021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D52574C-9F53-4950-8D10-E432AAE328E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F630CEE-1456-4E21-9476-D50957AB8634}" type="datetimeFigureOut">
              <a:rPr lang="fr-FR" smtClean="0"/>
              <a:pPr/>
              <a:t>09/12/2021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52574C-9F53-4950-8D10-E432AAE328E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ous-titre 2"/>
          <p:cNvSpPr>
            <a:spLocks noGrp="1"/>
          </p:cNvSpPr>
          <p:nvPr>
            <p:ph idx="1"/>
          </p:nvPr>
        </p:nvSpPr>
        <p:spPr>
          <a:xfrm>
            <a:off x="457200" y="4286257"/>
            <a:ext cx="8229600" cy="1500198"/>
          </a:xfrm>
        </p:spPr>
        <p:txBody>
          <a:bodyPr>
            <a:normAutofit/>
          </a:bodyPr>
          <a:lstStyle/>
          <a:p>
            <a:pPr algn="r" rtl="1">
              <a:buNone/>
            </a:pPr>
            <a:r>
              <a:rPr lang="ar-DZ" sz="2400" dirty="0" smtClean="0"/>
              <a:t>  </a:t>
            </a:r>
            <a:r>
              <a:rPr lang="ar-DZ" sz="2400" dirty="0" err="1" smtClean="0"/>
              <a:t>رايس</a:t>
            </a:r>
            <a:r>
              <a:rPr lang="ar-DZ" sz="2400" dirty="0" smtClean="0"/>
              <a:t> مبروك</a:t>
            </a:r>
          </a:p>
          <a:p>
            <a:pPr algn="r" rtl="1">
              <a:buNone/>
            </a:pPr>
            <a:r>
              <a:rPr lang="ar-DZ" sz="2400" dirty="0" smtClean="0"/>
              <a:t>عكسه زينب </a:t>
            </a:r>
            <a:r>
              <a:rPr lang="ar-DZ" dirty="0" smtClean="0"/>
              <a:t>                                                                           </a:t>
            </a:r>
            <a:endParaRPr lang="fr-FR" dirty="0"/>
          </a:p>
        </p:txBody>
      </p:sp>
      <p:sp>
        <p:nvSpPr>
          <p:cNvPr id="11" name="Ellipse 10"/>
          <p:cNvSpPr/>
          <p:nvPr/>
        </p:nvSpPr>
        <p:spPr>
          <a:xfrm>
            <a:off x="6572264" y="4214818"/>
            <a:ext cx="2214578"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prstClr val="black"/>
                </a:solidFill>
              </a:rPr>
              <a:t>من إعداد: </a:t>
            </a:r>
            <a:endParaRPr lang="en-US" dirty="0"/>
          </a:p>
        </p:txBody>
      </p:sp>
      <p:sp>
        <p:nvSpPr>
          <p:cNvPr id="14" name="Rectangle à coins arrondis 13"/>
          <p:cNvSpPr/>
          <p:nvPr/>
        </p:nvSpPr>
        <p:spPr>
          <a:xfrm>
            <a:off x="6929454" y="4857760"/>
            <a:ext cx="1785950"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r" rtl="1">
              <a:spcBef>
                <a:spcPct val="20000"/>
              </a:spcBef>
            </a:pPr>
            <a:r>
              <a:rPr lang="ar-DZ" sz="2400" dirty="0" smtClean="0">
                <a:solidFill>
                  <a:prstClr val="black"/>
                </a:solidFill>
              </a:rPr>
              <a:t>مريم </a:t>
            </a:r>
            <a:r>
              <a:rPr lang="ar-DZ" sz="2400" dirty="0" err="1" smtClean="0">
                <a:solidFill>
                  <a:prstClr val="black"/>
                </a:solidFill>
              </a:rPr>
              <a:t>قرقط</a:t>
            </a:r>
            <a:r>
              <a:rPr lang="ar-DZ" sz="2400" dirty="0" smtClean="0">
                <a:solidFill>
                  <a:prstClr val="black"/>
                </a:solidFill>
              </a:rPr>
              <a:t>                                                               </a:t>
            </a:r>
          </a:p>
          <a:p>
            <a:pPr marL="342900" lvl="0" indent="-342900" algn="r" rtl="1">
              <a:spcBef>
                <a:spcPct val="20000"/>
              </a:spcBef>
            </a:pPr>
            <a:r>
              <a:rPr lang="ar-DZ" sz="2400" dirty="0" smtClean="0">
                <a:solidFill>
                  <a:prstClr val="black"/>
                </a:solidFill>
              </a:rPr>
              <a:t>عكسه زينب </a:t>
            </a:r>
            <a:r>
              <a:rPr lang="ar-DZ" sz="3200" dirty="0" smtClean="0">
                <a:solidFill>
                  <a:prstClr val="black"/>
                </a:solidFill>
              </a:rPr>
              <a:t>                                                                           </a:t>
            </a:r>
            <a:endParaRPr lang="fr-FR" sz="3200" dirty="0">
              <a:solidFill>
                <a:prstClr val="black"/>
              </a:solidFill>
            </a:endParaRPr>
          </a:p>
        </p:txBody>
      </p:sp>
      <p:sp>
        <p:nvSpPr>
          <p:cNvPr id="15" name="Ellipse 14"/>
          <p:cNvSpPr/>
          <p:nvPr/>
        </p:nvSpPr>
        <p:spPr>
          <a:xfrm>
            <a:off x="214282" y="4214818"/>
            <a:ext cx="2428892"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prstClr val="black"/>
                </a:solidFill>
              </a:rPr>
              <a:t>تحت إشراف:</a:t>
            </a:r>
            <a:endParaRPr lang="en-US" dirty="0"/>
          </a:p>
        </p:txBody>
      </p:sp>
      <p:sp>
        <p:nvSpPr>
          <p:cNvPr id="16" name="Rectangle à coins arrondis 15"/>
          <p:cNvSpPr/>
          <p:nvPr/>
        </p:nvSpPr>
        <p:spPr>
          <a:xfrm>
            <a:off x="285720" y="4929198"/>
            <a:ext cx="1785950"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err="1" smtClean="0">
                <a:solidFill>
                  <a:prstClr val="black"/>
                </a:solidFill>
              </a:rPr>
              <a:t>رايس</a:t>
            </a:r>
            <a:r>
              <a:rPr lang="ar-DZ" sz="2400" dirty="0" smtClean="0">
                <a:solidFill>
                  <a:prstClr val="black"/>
                </a:solidFill>
              </a:rPr>
              <a:t> مبروك</a:t>
            </a:r>
            <a:endParaRPr lang="en-US" dirty="0"/>
          </a:p>
        </p:txBody>
      </p:sp>
      <p:sp>
        <p:nvSpPr>
          <p:cNvPr id="19" name="Ellipse 18"/>
          <p:cNvSpPr/>
          <p:nvPr/>
        </p:nvSpPr>
        <p:spPr>
          <a:xfrm>
            <a:off x="3857620" y="4214818"/>
            <a:ext cx="185738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200" b="1" dirty="0" smtClean="0">
                <a:solidFill>
                  <a:prstClr val="black"/>
                </a:solidFill>
              </a:rPr>
              <a:t>فوج04</a:t>
            </a:r>
            <a:endParaRPr lang="en-US" dirty="0"/>
          </a:p>
        </p:txBody>
      </p:sp>
      <p:sp>
        <p:nvSpPr>
          <p:cNvPr id="10" name="Ruban vers le bas 9"/>
          <p:cNvSpPr/>
          <p:nvPr/>
        </p:nvSpPr>
        <p:spPr>
          <a:xfrm>
            <a:off x="0" y="2071678"/>
            <a:ext cx="9144000" cy="857256"/>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prstClr val="black"/>
                </a:solidFill>
                <a:cs typeface="Times New Roman"/>
              </a:rPr>
              <a:t>مكونات نظام المحاسبي العمومي</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85918" y="857232"/>
            <a:ext cx="6900882" cy="928694"/>
          </a:xfrm>
        </p:spPr>
        <p:txBody>
          <a:bodyPr>
            <a:normAutofit fontScale="90000"/>
          </a:bodyPr>
          <a:lstStyle/>
          <a:p>
            <a:pPr algn="r"/>
            <a:r>
              <a:rPr lang="ar-DZ" sz="3200" b="1" dirty="0" smtClean="0"/>
              <a:t> </a:t>
            </a:r>
            <a:r>
              <a:rPr lang="ar-DZ" sz="3200" b="1" dirty="0" smtClean="0">
                <a:solidFill>
                  <a:srgbClr val="FF0000"/>
                </a:solidFill>
              </a:rPr>
              <a:t>المبحث الثاني</a:t>
            </a:r>
            <a:r>
              <a:rPr lang="ar-DZ" sz="3200" b="1" dirty="0" smtClean="0"/>
              <a:t>: </a:t>
            </a:r>
            <a:r>
              <a:rPr lang="ar-DZ" sz="3200" b="1" dirty="0" smtClean="0">
                <a:solidFill>
                  <a:schemeClr val="tx1"/>
                </a:solidFill>
              </a:rPr>
              <a:t>آفاق النظام المحاسبي العمومي </a:t>
            </a:r>
            <a:r>
              <a:rPr lang="ar-DZ" sz="3200" b="1" dirty="0" smtClean="0"/>
              <a:t/>
            </a:r>
            <a:br>
              <a:rPr lang="ar-DZ" sz="3200" b="1" dirty="0" smtClean="0"/>
            </a:br>
            <a:r>
              <a:rPr lang="ar-DZ" sz="3200" b="1" dirty="0" smtClean="0">
                <a:solidFill>
                  <a:srgbClr val="FF0000"/>
                </a:solidFill>
              </a:rPr>
              <a:t>المطلب الأول</a:t>
            </a:r>
            <a:r>
              <a:rPr lang="ar-DZ" sz="3200" b="1" dirty="0" smtClean="0"/>
              <a:t>: </a:t>
            </a:r>
            <a:r>
              <a:rPr lang="ar-DZ" sz="3200" b="1" dirty="0" smtClean="0">
                <a:solidFill>
                  <a:schemeClr val="tx1"/>
                </a:solidFill>
              </a:rPr>
              <a:t>مكونات النظام المحاسبي العمومي</a:t>
            </a:r>
            <a:endParaRPr lang="fr-FR" sz="3200" b="1" dirty="0">
              <a:solidFill>
                <a:schemeClr val="tx1"/>
              </a:solidFill>
            </a:endParaRPr>
          </a:p>
        </p:txBody>
      </p:sp>
      <p:sp>
        <p:nvSpPr>
          <p:cNvPr id="3" name="Espace réservé du contenu 2"/>
          <p:cNvSpPr>
            <a:spLocks noGrp="1"/>
          </p:cNvSpPr>
          <p:nvPr>
            <p:ph idx="1"/>
          </p:nvPr>
        </p:nvSpPr>
        <p:spPr/>
        <p:txBody>
          <a:bodyPr>
            <a:normAutofit/>
          </a:bodyPr>
          <a:lstStyle/>
          <a:p>
            <a:pPr algn="r" rtl="1">
              <a:buNone/>
            </a:pPr>
            <a:r>
              <a:rPr lang="ar-DZ" sz="2800" dirty="0" smtClean="0"/>
              <a:t>1- </a:t>
            </a:r>
            <a:r>
              <a:rPr lang="ar-DZ" sz="2800" dirty="0" err="1" smtClean="0"/>
              <a:t>المدخلات</a:t>
            </a:r>
            <a:r>
              <a:rPr lang="ar-DZ" sz="2800" dirty="0" smtClean="0"/>
              <a:t> : تتمثل </a:t>
            </a:r>
            <a:r>
              <a:rPr lang="ar-DZ" sz="2800" dirty="0" err="1" smtClean="0"/>
              <a:t>المدخلات</a:t>
            </a:r>
            <a:r>
              <a:rPr lang="ar-DZ" sz="2800" dirty="0" smtClean="0"/>
              <a:t> في النظام المحاسبي العمومي في البيانات يتم الحصول عليها من خلال المجموعة </a:t>
            </a:r>
            <a:r>
              <a:rPr lang="ar-DZ" sz="2800" dirty="0" err="1" smtClean="0"/>
              <a:t>المستندية</a:t>
            </a:r>
            <a:r>
              <a:rPr lang="ar-DZ" sz="2800" dirty="0" smtClean="0"/>
              <a:t>.</a:t>
            </a:r>
          </a:p>
          <a:p>
            <a:pPr algn="r" rtl="1">
              <a:buNone/>
            </a:pPr>
            <a:r>
              <a:rPr lang="ar-DZ" sz="2800" dirty="0" smtClean="0"/>
              <a:t>2- التشغيل : يتمثل في تسجيل وتبويب تلك البيانات وذلك من خلال المجموعة الدفترية.</a:t>
            </a:r>
          </a:p>
          <a:p>
            <a:pPr algn="r" rtl="1">
              <a:buNone/>
            </a:pPr>
            <a:r>
              <a:rPr lang="ar-DZ" sz="2800" dirty="0" smtClean="0"/>
              <a:t>3- المخرجات : فهي التقارير الناتجة عن تشغيل تلك البيانات ممثلة في القوائم المالية.</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b="1" dirty="0" smtClean="0"/>
              <a:t>المطلب الثاني: وظائف النظام المحاسبي العمومي</a:t>
            </a:r>
            <a:endParaRPr lang="fr-FR" sz="3200" b="1" dirty="0"/>
          </a:p>
        </p:txBody>
      </p:sp>
      <p:sp>
        <p:nvSpPr>
          <p:cNvPr id="3" name="Espace réservé du contenu 2"/>
          <p:cNvSpPr>
            <a:spLocks noGrp="1"/>
          </p:cNvSpPr>
          <p:nvPr>
            <p:ph idx="1"/>
          </p:nvPr>
        </p:nvSpPr>
        <p:spPr/>
        <p:txBody>
          <a:bodyPr>
            <a:normAutofit fontScale="92500"/>
          </a:bodyPr>
          <a:lstStyle/>
          <a:p>
            <a:pPr algn="r" rtl="1">
              <a:buNone/>
            </a:pPr>
            <a:r>
              <a:rPr lang="ar-DZ" dirty="0" smtClean="0"/>
              <a:t>  </a:t>
            </a:r>
            <a:r>
              <a:rPr lang="ar-DZ" sz="2800" dirty="0" smtClean="0"/>
              <a:t> تتمثل وظائف النظام المحاسبي العمومي في :</a:t>
            </a:r>
          </a:p>
          <a:p>
            <a:pPr algn="just" rtl="1">
              <a:buNone/>
            </a:pPr>
            <a:r>
              <a:rPr lang="ar-DZ" dirty="0" smtClean="0"/>
              <a:t> - </a:t>
            </a:r>
            <a:r>
              <a:rPr lang="ar-DZ" sz="3000" dirty="0" smtClean="0"/>
              <a:t>اﻟﺘﺴﺠﻴﻞ التاريخي ﻟﻠﻨﺸﺎط اﻟﻌﻤﻮﻣﻲ ﺑﺼﻔﺔ رﻗﻤﻴﺔ. </a:t>
            </a:r>
          </a:p>
          <a:p>
            <a:pPr algn="just" rtl="1">
              <a:buNone/>
            </a:pPr>
            <a:r>
              <a:rPr lang="ar-DZ" sz="3000" dirty="0" smtClean="0"/>
              <a:t>  ﻣﺘﺎﺑﻌﺔ ﻣﺎ ﻳﺴﺘﺤﻖ ﻟﻠﺪوﻟﺔ ﻋﻠﻰ </a:t>
            </a:r>
            <a:r>
              <a:rPr lang="ar-DZ" sz="3000" dirty="0" err="1" smtClean="0"/>
              <a:t>ا</a:t>
            </a:r>
            <a:r>
              <a:rPr lang="ar-DZ" sz="3000" dirty="0" smtClean="0"/>
              <a:t>ﻷﻓﺮاد والمؤسسات ﻣﻦ ﺿﺮاﺋﺐ ورﺳﻮم أو دﻳﻮن أو أي اﻟﺘﺰاﻣﺎت أﺧﺮى واﻟﻌﻤﻞ ﻋﻠﻰ تحصيلها وﺣﻔﻆ ﻗﻴﻮدﻫﺎ وسجلاتها.</a:t>
            </a:r>
          </a:p>
          <a:p>
            <a:pPr algn="just" rtl="1">
              <a:buNone/>
            </a:pPr>
            <a:r>
              <a:rPr lang="ar-DZ" sz="3000" dirty="0" smtClean="0"/>
              <a:t> ﻓﺮض اﻟﺮﻗﺎﺑﺔ ﻋﻠﻰ </a:t>
            </a:r>
            <a:r>
              <a:rPr lang="ar-DZ" sz="3000" dirty="0" err="1" smtClean="0"/>
              <a:t>ا</a:t>
            </a:r>
            <a:r>
              <a:rPr lang="ar-DZ" sz="3000" dirty="0" smtClean="0"/>
              <a:t>ﻷﻣﻮال اﻟﻌﺎﻣﺔ لمنع وﻗﻮع ﺿﻴﺎع أو </a:t>
            </a:r>
            <a:r>
              <a:rPr lang="ar-DZ" sz="3000" dirty="0" err="1" smtClean="0"/>
              <a:t>إختلاس</a:t>
            </a:r>
            <a:r>
              <a:rPr lang="ar-DZ" sz="3000" dirty="0" smtClean="0"/>
              <a:t> أو ﺳﻮء اﺳﺘﺨﺪام لها أو ﻛﺸﻒ </a:t>
            </a:r>
            <a:r>
              <a:rPr lang="ar-DZ" sz="3000" dirty="0" err="1" smtClean="0"/>
              <a:t>ا</a:t>
            </a:r>
            <a:r>
              <a:rPr lang="ar-DZ" sz="3000" dirty="0" smtClean="0"/>
              <a:t>ﻷﺧﻄﺎء أو </a:t>
            </a:r>
            <a:r>
              <a:rPr lang="ar-DZ" sz="3000" dirty="0" err="1" smtClean="0"/>
              <a:t>اﻟﺘ</a:t>
            </a:r>
            <a:r>
              <a:rPr lang="ar-DZ" sz="3000" dirty="0" smtClean="0"/>
              <a:t>ﻼﻋﺐ اﻟﺬي يمكن أن يحدث لها.</a:t>
            </a:r>
          </a:p>
          <a:p>
            <a:pPr algn="just" rtl="1">
              <a:buNone/>
            </a:pPr>
            <a:r>
              <a:rPr lang="ar-DZ" sz="3000" dirty="0" smtClean="0"/>
              <a:t> ﺗﻮﻓﲑ اﻟﺒﻴﺎﻧﺎت </a:t>
            </a:r>
            <a:r>
              <a:rPr lang="ar-DZ" sz="3000" dirty="0" err="1" smtClean="0"/>
              <a:t>اﻟ</a:t>
            </a:r>
            <a:r>
              <a:rPr lang="ar-DZ" sz="3000" dirty="0" smtClean="0"/>
              <a:t>ﻼ</a:t>
            </a:r>
            <a:r>
              <a:rPr lang="ar-DZ" sz="3000" dirty="0" err="1" smtClean="0"/>
              <a:t>زﻣﺔ</a:t>
            </a:r>
            <a:r>
              <a:rPr lang="ar-DZ" sz="3000" dirty="0" smtClean="0"/>
              <a:t> المتعلقة بتوفير الموازنة وﺑﻴﺎن المركز المالي ﻟﻠﺪوﻟﺔ وإﻇﻬﺎر </a:t>
            </a:r>
            <a:r>
              <a:rPr lang="ar-DZ" sz="2800" dirty="0" smtClean="0"/>
              <a:t>اﻟﻔﺎﺋﺾ أو اﻟﻌﺠﺰ</a:t>
            </a:r>
            <a:r>
              <a:rPr lang="ar-DZ" dirty="0" smtClean="0"/>
              <a:t>.</a:t>
            </a:r>
            <a:endParaRPr lang="fr-FR" dirty="0"/>
          </a:p>
        </p:txBody>
      </p:sp>
      <p:sp>
        <p:nvSpPr>
          <p:cNvPr id="4" name="Étoile à 6 branches 3"/>
          <p:cNvSpPr/>
          <p:nvPr/>
        </p:nvSpPr>
        <p:spPr>
          <a:xfrm>
            <a:off x="8429652" y="2500306"/>
            <a:ext cx="214314" cy="28575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Étoile à 6 branches 4"/>
          <p:cNvSpPr/>
          <p:nvPr/>
        </p:nvSpPr>
        <p:spPr>
          <a:xfrm>
            <a:off x="8429652" y="3000372"/>
            <a:ext cx="285752" cy="28575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Étoile à 6 branches 5"/>
          <p:cNvSpPr/>
          <p:nvPr/>
        </p:nvSpPr>
        <p:spPr>
          <a:xfrm>
            <a:off x="8572528" y="4429132"/>
            <a:ext cx="214314" cy="28575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Étoile à 6 branches 6"/>
          <p:cNvSpPr/>
          <p:nvPr/>
        </p:nvSpPr>
        <p:spPr>
          <a:xfrm>
            <a:off x="8572528" y="5429264"/>
            <a:ext cx="285752"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b="1" dirty="0" smtClean="0">
                <a:solidFill>
                  <a:srgbClr val="FF0000"/>
                </a:solidFill>
              </a:rPr>
              <a:t>المطلب الثالث</a:t>
            </a:r>
            <a:r>
              <a:rPr lang="ar-DZ" sz="3200" b="1" dirty="0" smtClean="0"/>
              <a:t>: دورة النظام المحاسبي العمومي </a:t>
            </a:r>
            <a:endParaRPr lang="fr-FR" sz="3200" b="1" dirty="0"/>
          </a:p>
        </p:txBody>
      </p:sp>
      <p:sp>
        <p:nvSpPr>
          <p:cNvPr id="3" name="Espace réservé du contenu 2"/>
          <p:cNvSpPr>
            <a:spLocks noGrp="1"/>
          </p:cNvSpPr>
          <p:nvPr>
            <p:ph idx="1"/>
          </p:nvPr>
        </p:nvSpPr>
        <p:spPr/>
        <p:txBody>
          <a:bodyPr>
            <a:normAutofit/>
          </a:bodyPr>
          <a:lstStyle/>
          <a:p>
            <a:pPr algn="r" rtl="1">
              <a:buNone/>
            </a:pPr>
            <a:r>
              <a:rPr lang="ar-DZ" dirty="0" smtClean="0"/>
              <a:t>  </a:t>
            </a:r>
            <a:r>
              <a:rPr lang="ar-DZ" sz="2800" dirty="0" smtClean="0"/>
              <a:t>تحديد ﺳﻨﺔ ﻣﺎﻟﻴﺔ ذات فترة زﻣﻨﻴﺔ ﺛﺎﺑﺘﺔ ﻳﺘﻢ ﻋﻠﻰ أﺳﺎﺳﻬﺎ إعداد ﻣﺸﺮوع الموازنة اﻟﻌﺎﻣﺔ ﻟﻠﺪوﻟﺔ </a:t>
            </a:r>
            <a:r>
              <a:rPr lang="ar-DZ" sz="2800" dirty="0" err="1" smtClean="0"/>
              <a:t>ﺧ</a:t>
            </a:r>
            <a:r>
              <a:rPr lang="ar-DZ" sz="2800" dirty="0" smtClean="0"/>
              <a:t>ﻼل اﻟﺴﻨﺔ </a:t>
            </a:r>
            <a:r>
              <a:rPr lang="ar-DZ" sz="2800" dirty="0" err="1" smtClean="0"/>
              <a:t>االمالية</a:t>
            </a:r>
            <a:r>
              <a:rPr lang="ar-DZ" sz="2800" dirty="0" smtClean="0"/>
              <a:t> اﻟﺘﺎﻟﻴﺔ.</a:t>
            </a:r>
          </a:p>
          <a:p>
            <a:pPr algn="r" rtl="1">
              <a:buFontTx/>
              <a:buChar char="-"/>
            </a:pPr>
            <a:r>
              <a:rPr lang="ar-DZ" sz="2800" dirty="0" smtClean="0"/>
              <a:t>اعتماد الموازنة وصدور قانون العمل </a:t>
            </a:r>
            <a:r>
              <a:rPr lang="ar-DZ" sz="2800" dirty="0" err="1" smtClean="0"/>
              <a:t>بها</a:t>
            </a:r>
            <a:r>
              <a:rPr lang="ar-DZ" sz="2800" dirty="0" smtClean="0"/>
              <a:t>.</a:t>
            </a:r>
          </a:p>
          <a:p>
            <a:pPr algn="r" rtl="1">
              <a:buFontTx/>
              <a:buChar char="-"/>
            </a:pPr>
            <a:r>
              <a:rPr lang="ar-DZ" sz="2800" dirty="0" smtClean="0"/>
              <a:t>ﻣﺒﺎﺷﺮة ﺗﻨﻔﻴﺬ الموازنة ﻃﺒﻘﺎ ﻟﻘﻮاﻋﺪ ﺗﻨﻔﻴﺬﻫﺎ وﺗﻮزﻳﻊ </a:t>
            </a:r>
            <a:r>
              <a:rPr lang="ar-DZ" sz="2800" dirty="0" err="1" smtClean="0"/>
              <a:t>ا</a:t>
            </a:r>
            <a:r>
              <a:rPr lang="ar-DZ" sz="2800" dirty="0" smtClean="0"/>
              <a:t>ﻻ</a:t>
            </a:r>
            <a:r>
              <a:rPr lang="ar-DZ" sz="2800" dirty="0" err="1" smtClean="0"/>
              <a:t>ﻋﺘﻤﺎدات</a:t>
            </a:r>
            <a:r>
              <a:rPr lang="ar-DZ" sz="2800" dirty="0" smtClean="0"/>
              <a:t> وتحصيل اﻻ</a:t>
            </a:r>
            <a:r>
              <a:rPr lang="ar-DZ" sz="2800" dirty="0" err="1" smtClean="0"/>
              <a:t>ﻳﺮادات</a:t>
            </a:r>
            <a:r>
              <a:rPr lang="ar-DZ" sz="2800" dirty="0" smtClean="0"/>
              <a:t> وﻓﻘﺎ ﻟﻠﺘﻮزﻳﻊ المخطط في الموازنة.</a:t>
            </a:r>
          </a:p>
          <a:p>
            <a:pPr algn="r" rtl="1">
              <a:buNone/>
            </a:pPr>
            <a:r>
              <a:rPr lang="ar-DZ" sz="2800" dirty="0" smtClean="0"/>
              <a:t>  إثبات اﻟﻌﻤﻠﻴﺎت المالية اﻟﻔﻌﻠﻴﺔ ﻣﻦ </a:t>
            </a:r>
            <a:r>
              <a:rPr lang="ar-DZ" sz="2800" dirty="0" err="1" smtClean="0"/>
              <a:t>ﺧ</a:t>
            </a:r>
            <a:r>
              <a:rPr lang="ar-DZ" sz="2800" dirty="0" smtClean="0"/>
              <a:t>ﻼل اﻟﻨﻈﺎم المحاسبي اﻟﻌﻤﻮﻣﻲ وﻓﻘﺎ ﻟﻨﻔﺲ أﺳﻠﻮب المطبق في اﻟﻨﻈﺎم المحاسبي المالي.</a:t>
            </a:r>
            <a:endParaRPr lang="ar-DZ" sz="2800" dirty="0"/>
          </a:p>
          <a:p>
            <a:pPr algn="r" rtl="1">
              <a:buFontTx/>
              <a:buChar char="-"/>
            </a:pPr>
            <a:endParaRPr lang="fr-FR" sz="2800" dirty="0"/>
          </a:p>
        </p:txBody>
      </p:sp>
      <p:sp>
        <p:nvSpPr>
          <p:cNvPr id="4" name="Étoile à 4 branches 3"/>
          <p:cNvSpPr/>
          <p:nvPr/>
        </p:nvSpPr>
        <p:spPr>
          <a:xfrm>
            <a:off x="8429652" y="2143116"/>
            <a:ext cx="285752" cy="21431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Étoile à 4 branches 4"/>
          <p:cNvSpPr/>
          <p:nvPr/>
        </p:nvSpPr>
        <p:spPr>
          <a:xfrm>
            <a:off x="8429652" y="3071810"/>
            <a:ext cx="214314" cy="21431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Étoile à 4 branches 5"/>
          <p:cNvSpPr/>
          <p:nvPr/>
        </p:nvSpPr>
        <p:spPr>
          <a:xfrm flipV="1">
            <a:off x="8501090" y="3643314"/>
            <a:ext cx="142876" cy="18859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Étoile à 4 branches 6"/>
          <p:cNvSpPr/>
          <p:nvPr/>
        </p:nvSpPr>
        <p:spPr>
          <a:xfrm>
            <a:off x="8429652" y="4500570"/>
            <a:ext cx="214314" cy="14287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dirty="0" smtClean="0"/>
              <a:t>   </a:t>
            </a:r>
            <a:r>
              <a:rPr lang="ar-DZ" sz="3200" b="1" dirty="0" smtClean="0"/>
              <a:t>الخاتمة: </a:t>
            </a:r>
            <a:endParaRPr lang="fr-FR" sz="3200" dirty="0"/>
          </a:p>
        </p:txBody>
      </p:sp>
      <p:sp>
        <p:nvSpPr>
          <p:cNvPr id="3" name="Espace réservé du contenu 2"/>
          <p:cNvSpPr>
            <a:spLocks noGrp="1"/>
          </p:cNvSpPr>
          <p:nvPr>
            <p:ph idx="1"/>
          </p:nvPr>
        </p:nvSpPr>
        <p:spPr/>
        <p:txBody>
          <a:bodyPr/>
          <a:lstStyle/>
          <a:p>
            <a:pPr algn="r" rtl="1">
              <a:buNone/>
            </a:pPr>
            <a:r>
              <a:rPr lang="ar-DZ" dirty="0" smtClean="0"/>
              <a:t>تعتبر المحاسبة العمومية الإطار العام المنظم </a:t>
            </a:r>
            <a:r>
              <a:rPr lang="ar-DZ" dirty="0" err="1" smtClean="0"/>
              <a:t>والمؤطر</a:t>
            </a:r>
            <a:r>
              <a:rPr lang="ar-DZ" dirty="0" smtClean="0"/>
              <a:t> لمختلف الإجراءات والقواعد المنظمة للعمليات المالية للدولة، لذا خصها المشرع الجزائري بإطار خاص يضع قيود قانونية وتنظيمية ومراقبة الأموال العمومية</a:t>
            </a:r>
            <a:endParaRPr lang="fr-FR" dirty="0"/>
          </a:p>
        </p:txBody>
      </p:sp>
      <p:sp>
        <p:nvSpPr>
          <p:cNvPr id="4" name="Flèche gauche 3"/>
          <p:cNvSpPr/>
          <p:nvPr/>
        </p:nvSpPr>
        <p:spPr>
          <a:xfrm>
            <a:off x="8501090" y="1571612"/>
            <a:ext cx="500066"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215074" y="274638"/>
            <a:ext cx="2500330" cy="1143000"/>
          </a:xfrm>
        </p:spPr>
        <p:txBody>
          <a:bodyPr>
            <a:normAutofit/>
          </a:bodyPr>
          <a:lstStyle/>
          <a:p>
            <a:r>
              <a:rPr lang="ar-DZ" b="1" dirty="0" smtClean="0"/>
              <a:t>الخطة : </a:t>
            </a:r>
            <a:endParaRPr lang="fr-FR" b="1" dirty="0"/>
          </a:p>
        </p:txBody>
      </p:sp>
      <p:sp>
        <p:nvSpPr>
          <p:cNvPr id="3" name="Espace réservé du contenu 2"/>
          <p:cNvSpPr>
            <a:spLocks noGrp="1"/>
          </p:cNvSpPr>
          <p:nvPr>
            <p:ph idx="1"/>
          </p:nvPr>
        </p:nvSpPr>
        <p:spPr/>
        <p:txBody>
          <a:bodyPr>
            <a:normAutofit fontScale="47500" lnSpcReduction="20000"/>
          </a:bodyPr>
          <a:lstStyle/>
          <a:p>
            <a:pPr algn="r" rtl="1">
              <a:buNone/>
            </a:pPr>
            <a:r>
              <a:rPr lang="ar-DZ" sz="4400" b="1" dirty="0" smtClean="0"/>
              <a:t>المقدمة:</a:t>
            </a:r>
          </a:p>
          <a:p>
            <a:pPr algn="r" rtl="1">
              <a:buNone/>
            </a:pPr>
            <a:r>
              <a:rPr lang="ar-DZ" sz="4400" b="1" dirty="0" smtClean="0">
                <a:solidFill>
                  <a:srgbClr val="FF0000"/>
                </a:solidFill>
              </a:rPr>
              <a:t>المبحث الأول</a:t>
            </a:r>
            <a:r>
              <a:rPr lang="ar-DZ" sz="4400" b="1" dirty="0" smtClean="0"/>
              <a:t>: ماهية النظام المحاسبي العمومي </a:t>
            </a:r>
          </a:p>
          <a:p>
            <a:pPr algn="r" rtl="1">
              <a:buNone/>
            </a:pPr>
            <a:r>
              <a:rPr lang="ar-DZ" sz="4400" b="1" dirty="0" smtClean="0">
                <a:solidFill>
                  <a:srgbClr val="FF0000"/>
                </a:solidFill>
              </a:rPr>
              <a:t>المطلب الأول</a:t>
            </a:r>
            <a:r>
              <a:rPr lang="ar-DZ" sz="4400" b="1" dirty="0" smtClean="0"/>
              <a:t>: النظام المحاسبي العمومي  تعريفه وأهميته </a:t>
            </a:r>
          </a:p>
          <a:p>
            <a:pPr algn="r" rtl="1">
              <a:buNone/>
            </a:pPr>
            <a:r>
              <a:rPr lang="ar-DZ" sz="4400" b="1" dirty="0" smtClean="0">
                <a:solidFill>
                  <a:srgbClr val="00B050"/>
                </a:solidFill>
              </a:rPr>
              <a:t>الفرع الأول</a:t>
            </a:r>
            <a:r>
              <a:rPr lang="ar-DZ" sz="4400" b="1" dirty="0" smtClean="0"/>
              <a:t>: تعريف النظام المحاسبي العمومي</a:t>
            </a:r>
          </a:p>
          <a:p>
            <a:pPr algn="r" rtl="1">
              <a:buNone/>
            </a:pPr>
            <a:r>
              <a:rPr lang="ar-DZ" sz="4400" b="1" dirty="0" smtClean="0">
                <a:solidFill>
                  <a:srgbClr val="00B050"/>
                </a:solidFill>
              </a:rPr>
              <a:t>الفرع الثاني</a:t>
            </a:r>
            <a:r>
              <a:rPr lang="ar-DZ" sz="4400" b="1" dirty="0" smtClean="0"/>
              <a:t>: أهمية النظام المحاسبي العمومي</a:t>
            </a:r>
          </a:p>
          <a:p>
            <a:pPr algn="r" rtl="1">
              <a:buNone/>
            </a:pPr>
            <a:r>
              <a:rPr lang="ar-DZ" sz="4400" b="1" dirty="0" smtClean="0">
                <a:solidFill>
                  <a:srgbClr val="FF0000"/>
                </a:solidFill>
              </a:rPr>
              <a:t>المطلب الثاني</a:t>
            </a:r>
            <a:r>
              <a:rPr lang="ar-DZ" sz="4400" b="1" dirty="0" smtClean="0"/>
              <a:t>: الشروط الواجب توفرها في النظام المحاسبي العمومي</a:t>
            </a:r>
          </a:p>
          <a:p>
            <a:pPr algn="r" rtl="1">
              <a:buNone/>
            </a:pPr>
            <a:r>
              <a:rPr lang="ar-DZ" sz="4400" b="1" dirty="0" smtClean="0">
                <a:solidFill>
                  <a:srgbClr val="FF0000"/>
                </a:solidFill>
              </a:rPr>
              <a:t>المطلب الثالث</a:t>
            </a:r>
            <a:r>
              <a:rPr lang="ar-DZ" sz="4400" b="1" dirty="0" smtClean="0"/>
              <a:t>: الإجراءات المتبعة في النظام المحاسبي العمومي</a:t>
            </a:r>
          </a:p>
          <a:p>
            <a:pPr algn="r" rtl="1">
              <a:buNone/>
            </a:pPr>
            <a:r>
              <a:rPr lang="ar-DZ" sz="4400" b="1" dirty="0" smtClean="0">
                <a:solidFill>
                  <a:srgbClr val="FF0000"/>
                </a:solidFill>
              </a:rPr>
              <a:t>المبحث الثاني</a:t>
            </a:r>
            <a:r>
              <a:rPr lang="ar-DZ" sz="4400" b="1" dirty="0" smtClean="0"/>
              <a:t>: آفاق النظام المحاسبي العمومي </a:t>
            </a:r>
          </a:p>
          <a:p>
            <a:pPr algn="r" rtl="1">
              <a:buNone/>
            </a:pPr>
            <a:r>
              <a:rPr lang="ar-DZ" sz="4400" b="1" dirty="0" smtClean="0">
                <a:solidFill>
                  <a:srgbClr val="FF0000"/>
                </a:solidFill>
              </a:rPr>
              <a:t>المطلب الأول</a:t>
            </a:r>
            <a:r>
              <a:rPr lang="ar-DZ" sz="4400" b="1" dirty="0" smtClean="0"/>
              <a:t>: مكونات النظام المحاسبي العمومي </a:t>
            </a:r>
          </a:p>
          <a:p>
            <a:pPr algn="r" rtl="1">
              <a:buNone/>
            </a:pPr>
            <a:r>
              <a:rPr lang="ar-DZ" sz="4400" b="1" dirty="0" smtClean="0">
                <a:solidFill>
                  <a:srgbClr val="FF0000"/>
                </a:solidFill>
              </a:rPr>
              <a:t>المطلب الثاني</a:t>
            </a:r>
            <a:r>
              <a:rPr lang="ar-DZ" sz="4400" b="1" dirty="0" smtClean="0"/>
              <a:t>: وظائف النظام المحاسبي العمومي</a:t>
            </a:r>
          </a:p>
          <a:p>
            <a:pPr algn="r" rtl="1">
              <a:buNone/>
            </a:pPr>
            <a:r>
              <a:rPr lang="ar-DZ" sz="4400" b="1" dirty="0" smtClean="0">
                <a:solidFill>
                  <a:srgbClr val="FF0000"/>
                </a:solidFill>
              </a:rPr>
              <a:t>المطلب الثالث: </a:t>
            </a:r>
            <a:r>
              <a:rPr lang="ar-DZ" sz="4400" b="1" dirty="0" smtClean="0"/>
              <a:t>دورة النظام المحاسبي العمومي </a:t>
            </a:r>
          </a:p>
          <a:p>
            <a:pPr algn="r" rtl="1">
              <a:buNone/>
            </a:pPr>
            <a:r>
              <a:rPr lang="ar-DZ" sz="4400" b="1" dirty="0" smtClean="0"/>
              <a:t>الخاتمة: </a:t>
            </a:r>
          </a:p>
        </p:txBody>
      </p:sp>
      <p:sp>
        <p:nvSpPr>
          <p:cNvPr id="4" name="Flèche gauche 3"/>
          <p:cNvSpPr/>
          <p:nvPr/>
        </p:nvSpPr>
        <p:spPr>
          <a:xfrm>
            <a:off x="7858148" y="1000108"/>
            <a:ext cx="571504"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200" b="1" dirty="0" smtClean="0"/>
              <a:t>المقدمة:                                                                   </a:t>
            </a:r>
            <a:endParaRPr lang="fr-FR" sz="3200" b="1" dirty="0"/>
          </a:p>
        </p:txBody>
      </p:sp>
      <p:sp>
        <p:nvSpPr>
          <p:cNvPr id="3" name="Espace réservé du contenu 2"/>
          <p:cNvSpPr>
            <a:spLocks noGrp="1"/>
          </p:cNvSpPr>
          <p:nvPr>
            <p:ph idx="1"/>
          </p:nvPr>
        </p:nvSpPr>
        <p:spPr/>
        <p:txBody>
          <a:bodyPr>
            <a:normAutofit lnSpcReduction="10000"/>
          </a:bodyPr>
          <a:lstStyle/>
          <a:p>
            <a:pPr marL="342900" lvl="7" indent="-342900" algn="r" rtl="1"/>
            <a:r>
              <a:rPr lang="ar-DZ" sz="2400" dirty="0" smtClean="0"/>
              <a:t>يعيش عالمنا المعاصر ما يسمى بعصر المعلومات حيث يزداد الوعي بأهمية المعلومات كموارد إستراتيجية من موارد المؤسسة. ونتيجة لذلك يتزايد الاهتمام بإدارة هذه الموارد، وذلك للدور الذي تلعبه في تحديد فعالية وكفاءة المؤسسة لذا اتجهت المؤسسات إلى تصميم وبناء أنظمة معلومات ذات جودة من أجل السيطرة على الكم الهائل من المعلومات الضرورية للمؤسسة. وكذا ضمان وصولها بدرجة عالية من الجودة </a:t>
            </a:r>
            <a:r>
              <a:rPr lang="ar-DZ" sz="2400" dirty="0" err="1" smtClean="0"/>
              <a:t>والموثوقية</a:t>
            </a:r>
            <a:r>
              <a:rPr lang="ar-DZ" sz="2400" dirty="0" smtClean="0"/>
              <a:t> والصحة إلى كافة المستويات بالشكل الملائم والوقت المناسب من أجل استخدامها في اتخاذ القرارات الرشيدة والتي بدورها تساهم</a:t>
            </a:r>
            <a:r>
              <a:rPr lang="en-US" sz="2400" dirty="0" smtClean="0"/>
              <a:t>  </a:t>
            </a:r>
            <a:r>
              <a:rPr lang="ar-DZ" sz="2400" dirty="0" smtClean="0"/>
              <a:t>في تحقيق </a:t>
            </a:r>
            <a:r>
              <a:rPr lang="ar-DZ" sz="2400" dirty="0" err="1" smtClean="0"/>
              <a:t>اهداف</a:t>
            </a:r>
            <a:r>
              <a:rPr lang="ar-DZ" sz="2400" dirty="0" smtClean="0"/>
              <a:t> المؤسسة.</a:t>
            </a:r>
            <a:br>
              <a:rPr lang="ar-DZ" sz="2400" dirty="0" smtClean="0"/>
            </a:br>
            <a:r>
              <a:rPr lang="ar-DZ" sz="2400" dirty="0" smtClean="0"/>
              <a:t>يعد نظام المعلومات المحاسبية من الأنظمة المهمة في المؤسسة، فهو يعمل على تسهيل عملية إدارة المؤسسة حيث تأتي أهمية نظام المعلومات المحاسبية للمؤسسة من أهمية المعلومة نفسها في عملية التخطيط والرقابة واتخاذ القرارات، حيث أن نجاح بعض المشروعات أو فشلها قد يرجع أساسا إلى مدى جودة نظام المعلومات المحاسبية </a:t>
            </a:r>
            <a:r>
              <a:rPr lang="ar-DZ" sz="2400" dirty="0" err="1" smtClean="0"/>
              <a:t>بها</a:t>
            </a:r>
            <a:r>
              <a:rPr lang="ar-DZ" sz="2400" dirty="0" smtClean="0"/>
              <a:t>.</a:t>
            </a:r>
          </a:p>
          <a:p>
            <a:pPr algn="just" rtl="1"/>
            <a:endParaRPr lang="ar-DZ" sz="2800" dirty="0" smtClean="0"/>
          </a:p>
        </p:txBody>
      </p:sp>
      <p:sp>
        <p:nvSpPr>
          <p:cNvPr id="4" name="Flèche gauche 3"/>
          <p:cNvSpPr/>
          <p:nvPr/>
        </p:nvSpPr>
        <p:spPr>
          <a:xfrm>
            <a:off x="8215338" y="1571612"/>
            <a:ext cx="42862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71670" y="274638"/>
            <a:ext cx="6615130" cy="1143000"/>
          </a:xfrm>
        </p:spPr>
        <p:txBody>
          <a:bodyPr>
            <a:normAutofit/>
          </a:bodyPr>
          <a:lstStyle/>
          <a:p>
            <a:r>
              <a:rPr lang="ar-DZ" sz="3200" b="1" dirty="0" smtClean="0">
                <a:solidFill>
                  <a:srgbClr val="FF0000"/>
                </a:solidFill>
              </a:rPr>
              <a:t>المبحث الأول</a:t>
            </a:r>
            <a:r>
              <a:rPr lang="ar-DZ" sz="3200" b="1" dirty="0" smtClean="0"/>
              <a:t>: ماهية النظام المحاسبي العمومي</a:t>
            </a:r>
            <a:endParaRPr lang="fr-FR" sz="3200" b="1" dirty="0"/>
          </a:p>
        </p:txBody>
      </p:sp>
      <p:sp>
        <p:nvSpPr>
          <p:cNvPr id="3" name="Espace réservé du contenu 2"/>
          <p:cNvSpPr>
            <a:spLocks noGrp="1"/>
          </p:cNvSpPr>
          <p:nvPr>
            <p:ph idx="1"/>
          </p:nvPr>
        </p:nvSpPr>
        <p:spPr>
          <a:xfrm>
            <a:off x="457200" y="2643181"/>
            <a:ext cx="8229600" cy="2286017"/>
          </a:xfrm>
        </p:spPr>
        <p:txBody>
          <a:bodyPr/>
          <a:lstStyle/>
          <a:p>
            <a:pPr algn="r" rtl="1">
              <a:buNone/>
            </a:pPr>
            <a:r>
              <a:rPr lang="ar-DZ" dirty="0" smtClean="0"/>
              <a:t>     </a:t>
            </a:r>
            <a:r>
              <a:rPr lang="ar-DZ" sz="2800" dirty="0" smtClean="0"/>
              <a:t>يعد النظام المحاسبي العمومي الوسيلة التي من خلالها يتم تقديم المعلومات المفيدة لتقدير </a:t>
            </a:r>
            <a:r>
              <a:rPr lang="ar-DZ" sz="2800" dirty="0" err="1" smtClean="0"/>
              <a:t>الايرادات</a:t>
            </a:r>
            <a:r>
              <a:rPr lang="ar-DZ" sz="2800" dirty="0" smtClean="0"/>
              <a:t> والنفقات السنوية الحكومية.</a:t>
            </a:r>
          </a:p>
          <a:p>
            <a:pPr algn="r" rtl="1">
              <a:buNone/>
            </a:pPr>
            <a:endParaRPr lang="ar-DZ" b="1" dirty="0" smtClean="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329642" cy="2154230"/>
          </a:xfrm>
        </p:spPr>
        <p:txBody>
          <a:bodyPr>
            <a:normAutofit/>
          </a:bodyPr>
          <a:lstStyle/>
          <a:p>
            <a:pPr algn="r" rtl="1"/>
            <a:r>
              <a:rPr lang="ar-DZ" sz="3200" b="1" dirty="0" smtClean="0">
                <a:solidFill>
                  <a:srgbClr val="FF0000"/>
                </a:solidFill>
              </a:rPr>
              <a:t>المطلب الأول</a:t>
            </a:r>
            <a:r>
              <a:rPr lang="ar-DZ" sz="3200" b="1" dirty="0" smtClean="0"/>
              <a:t>: </a:t>
            </a:r>
            <a:r>
              <a:rPr lang="ar-DZ" sz="3200" b="1" dirty="0" smtClean="0">
                <a:solidFill>
                  <a:schemeClr val="tx1"/>
                </a:solidFill>
              </a:rPr>
              <a:t>تعريف النظام المحاسبي العمومي وأهدافه      </a:t>
            </a:r>
            <a:br>
              <a:rPr lang="ar-DZ" sz="3200" b="1" dirty="0" smtClean="0">
                <a:solidFill>
                  <a:schemeClr val="tx1"/>
                </a:solidFill>
              </a:rPr>
            </a:br>
            <a:r>
              <a:rPr lang="ar-DZ" sz="3200" b="1" dirty="0" smtClean="0">
                <a:solidFill>
                  <a:srgbClr val="00B050"/>
                </a:solidFill>
              </a:rPr>
              <a:t>الفرع الأول</a:t>
            </a:r>
            <a:r>
              <a:rPr lang="ar-DZ" sz="3200" b="1" dirty="0" smtClean="0"/>
              <a:t>:</a:t>
            </a:r>
            <a:r>
              <a:rPr lang="ar-DZ" sz="3200" b="1" dirty="0" smtClean="0">
                <a:solidFill>
                  <a:schemeClr val="tx1"/>
                </a:solidFill>
              </a:rPr>
              <a:t> تعريف النظام المحاسبي العمومي          </a:t>
            </a:r>
            <a:endParaRPr lang="fr-FR" sz="3200" b="1" dirty="0">
              <a:solidFill>
                <a:schemeClr val="tx1"/>
              </a:solidFill>
            </a:endParaRPr>
          </a:p>
        </p:txBody>
      </p:sp>
      <p:sp>
        <p:nvSpPr>
          <p:cNvPr id="3" name="Espace réservé du contenu 2"/>
          <p:cNvSpPr>
            <a:spLocks noGrp="1"/>
          </p:cNvSpPr>
          <p:nvPr>
            <p:ph idx="1"/>
          </p:nvPr>
        </p:nvSpPr>
        <p:spPr>
          <a:xfrm>
            <a:off x="457200" y="2500306"/>
            <a:ext cx="8229600" cy="3625857"/>
          </a:xfrm>
        </p:spPr>
        <p:txBody>
          <a:bodyPr>
            <a:normAutofit/>
          </a:bodyPr>
          <a:lstStyle/>
          <a:p>
            <a:pPr algn="r" rtl="1">
              <a:buNone/>
            </a:pPr>
            <a:r>
              <a:rPr lang="ar-DZ" sz="2800" dirty="0" smtClean="0"/>
              <a:t>       ﻳﻌﺮف ﻋﻠﻰ أﻧﻪ: مجموعة ﻣﻦ اﻟﻄﺮق و اﻻ</a:t>
            </a:r>
            <a:r>
              <a:rPr lang="ar-DZ" sz="2800" dirty="0" err="1" smtClean="0"/>
              <a:t>ﺟﺮاءات</a:t>
            </a:r>
            <a:r>
              <a:rPr lang="ar-DZ" sz="2800" dirty="0" smtClean="0"/>
              <a:t> واﻟﺘﻌﻠﻴﻤﺎت المحاسبية  المناسبة ﺗﺴﺘﺨﺪم مجموعة ﻣﻦ المستندات </a:t>
            </a:r>
            <a:r>
              <a:rPr lang="ar-DZ" sz="2800" dirty="0" err="1" smtClean="0"/>
              <a:t>و</a:t>
            </a:r>
            <a:r>
              <a:rPr lang="ar-DZ" sz="2800" dirty="0" smtClean="0"/>
              <a:t> اﻟﺴﺠﻼت المحاسبية بهدف حماية ﻣﻮﺟﻮدات الحكومة وﺗﻘﺪﱘ اﻟﺒﻴﺎﻧﺎت المالية اﻟﺪﻗﻴﻘﺔ ﻣﻦ ﺗﻘﺎرﻳﺮ وﻗﻮاﺋﻢ ﻣﺎﻟﻴﺔ ﺗﻌﻜﺲ ﻧﺘﺎﺋﺞ </a:t>
            </a:r>
            <a:r>
              <a:rPr lang="ar-DZ" dirty="0" smtClean="0"/>
              <a:t>اﻟﻨﺸﺎط</a:t>
            </a:r>
            <a:r>
              <a:rPr lang="ar-DZ" sz="2800" dirty="0" smtClean="0"/>
              <a:t> الحكومي.</a:t>
            </a:r>
          </a:p>
          <a:p>
            <a:pPr algn="r" rtl="1">
              <a:buNone/>
            </a:pPr>
            <a:r>
              <a:rPr lang="ar-DZ" sz="2800" dirty="0" smtClean="0"/>
              <a:t>      وﻳﻌﺮف أﻳﻀﺎ ﺑﺄﻧﻪ: مجموعة المفاهيم والمبادئ اﻟﻌﻠﻤﻴﺔ المتعلقة  ﺑﺎﺳﺘﺨﻼص اﻟﻨﺘﺎﺋﺞ الخاصة  ﺬا اﻟﻨﺸﺎط ﺑﺼﻔﺔ دورﻳﺔ وتقديمها ﻟﻠﺠﻬﺎت المسؤولة ﻋﻦ إدارة اﻷﻣﻮال اﻟﻌﺎﻣﺔ وﻣﺮاﻗﺒﺘﻬﺎ.</a:t>
            </a:r>
            <a:endParaRPr lang="fr-F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b="1" dirty="0" smtClean="0">
                <a:solidFill>
                  <a:srgbClr val="00B050"/>
                </a:solidFill>
              </a:rPr>
              <a:t>الفرع الثاني</a:t>
            </a:r>
            <a:r>
              <a:rPr lang="ar-DZ" sz="3200" b="1" dirty="0" smtClean="0"/>
              <a:t>:</a:t>
            </a:r>
            <a:r>
              <a:rPr lang="ar-DZ" sz="3200" b="1" dirty="0" smtClean="0">
                <a:solidFill>
                  <a:schemeClr val="tx1"/>
                </a:solidFill>
              </a:rPr>
              <a:t> أهمية النظام المحاسبي العمومي</a:t>
            </a:r>
            <a:endParaRPr lang="fr-FR" sz="3200" b="1" dirty="0">
              <a:solidFill>
                <a:schemeClr val="tx1"/>
              </a:solidFill>
            </a:endParaRPr>
          </a:p>
        </p:txBody>
      </p:sp>
      <p:sp>
        <p:nvSpPr>
          <p:cNvPr id="3" name="Espace réservé du contenu 2"/>
          <p:cNvSpPr>
            <a:spLocks noGrp="1"/>
          </p:cNvSpPr>
          <p:nvPr>
            <p:ph idx="1"/>
          </p:nvPr>
        </p:nvSpPr>
        <p:spPr/>
        <p:txBody>
          <a:bodyPr>
            <a:noAutofit/>
          </a:bodyPr>
          <a:lstStyle/>
          <a:p>
            <a:pPr algn="r">
              <a:buNone/>
            </a:pPr>
            <a:r>
              <a:rPr lang="ar-DZ" sz="2400" dirty="0" smtClean="0"/>
              <a:t>- توضيح المبادئ والقواعد المحاسبية وإعداد القوائم المالية</a:t>
            </a:r>
          </a:p>
          <a:p>
            <a:pPr algn="r" rtl="1">
              <a:buFontTx/>
              <a:buChar char="-"/>
            </a:pPr>
            <a:r>
              <a:rPr lang="ar-DZ" sz="2400" dirty="0" smtClean="0"/>
              <a:t>الاستجابة لاحتياجات المستخدمين للقوائم المالية </a:t>
            </a:r>
          </a:p>
          <a:p>
            <a:pPr algn="r" rtl="1">
              <a:buFontTx/>
              <a:buChar char="-"/>
            </a:pPr>
            <a:r>
              <a:rPr lang="ar-DZ" sz="2400" dirty="0" smtClean="0"/>
              <a:t>تحسين سير عمل المؤسسة وتقديم المعلومات بطريقة سهلة تساعد على اتخاذ القرار </a:t>
            </a:r>
          </a:p>
          <a:p>
            <a:pPr algn="r" rtl="1">
              <a:buFontTx/>
              <a:buChar char="-"/>
            </a:pPr>
            <a:r>
              <a:rPr lang="ar-DZ" sz="2400" dirty="0" smtClean="0"/>
              <a:t>تسهيل عملية تدقيق الحسابات </a:t>
            </a:r>
          </a:p>
          <a:p>
            <a:pPr algn="r" rtl="1">
              <a:buFontTx/>
              <a:buChar char="-"/>
            </a:pPr>
            <a:r>
              <a:rPr lang="ar-DZ" sz="2400" dirty="0" smtClean="0"/>
              <a:t>تقديم صورة صادقة للنظام من خلال الشفافية في عرض المعلومات المالية.</a:t>
            </a:r>
          </a:p>
        </p:txBody>
      </p:sp>
      <p:sp>
        <p:nvSpPr>
          <p:cNvPr id="4" name="Étoile à 4 branches 3"/>
          <p:cNvSpPr/>
          <p:nvPr/>
        </p:nvSpPr>
        <p:spPr>
          <a:xfrm>
            <a:off x="8501090" y="2143116"/>
            <a:ext cx="214314" cy="14287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Étoile à 4 branches 4"/>
          <p:cNvSpPr/>
          <p:nvPr/>
        </p:nvSpPr>
        <p:spPr>
          <a:xfrm>
            <a:off x="8429652" y="2571744"/>
            <a:ext cx="214314" cy="14287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Étoile à 4 branches 5"/>
          <p:cNvSpPr/>
          <p:nvPr/>
        </p:nvSpPr>
        <p:spPr>
          <a:xfrm>
            <a:off x="8429652" y="3000372"/>
            <a:ext cx="214314" cy="14287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Étoile à 4 branches 6"/>
          <p:cNvSpPr/>
          <p:nvPr/>
        </p:nvSpPr>
        <p:spPr>
          <a:xfrm>
            <a:off x="8429652" y="3786190"/>
            <a:ext cx="142876" cy="21431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Étoile à 4 branches 7"/>
          <p:cNvSpPr/>
          <p:nvPr/>
        </p:nvSpPr>
        <p:spPr>
          <a:xfrm>
            <a:off x="8429652" y="4214818"/>
            <a:ext cx="142876" cy="21431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200" b="1" dirty="0" smtClean="0"/>
              <a:t>المطلب الثاني: الشروط الواجب توفرها في النظام المحاسبي العمومي</a:t>
            </a:r>
            <a:br>
              <a:rPr lang="ar-DZ" sz="3200" b="1" dirty="0" smtClean="0"/>
            </a:br>
            <a:endParaRPr lang="fr-FR" sz="3200" b="1" dirty="0"/>
          </a:p>
        </p:txBody>
      </p:sp>
      <p:sp>
        <p:nvSpPr>
          <p:cNvPr id="3" name="Espace réservé du contenu 2"/>
          <p:cNvSpPr>
            <a:spLocks noGrp="1"/>
          </p:cNvSpPr>
          <p:nvPr>
            <p:ph idx="1"/>
          </p:nvPr>
        </p:nvSpPr>
        <p:spPr/>
        <p:txBody>
          <a:bodyPr>
            <a:normAutofit fontScale="92500" lnSpcReduction="20000"/>
          </a:bodyPr>
          <a:lstStyle/>
          <a:p>
            <a:pPr algn="r" rtl="1">
              <a:buNone/>
            </a:pPr>
            <a:r>
              <a:rPr lang="ar-DZ" sz="2800" dirty="0"/>
              <a:t> </a:t>
            </a:r>
            <a:r>
              <a:rPr lang="ar-DZ" sz="2800" dirty="0" smtClean="0"/>
              <a:t>     يتطلب النظام توفر شروط وتتمثل فيما يلي:</a:t>
            </a:r>
          </a:p>
          <a:p>
            <a:pPr algn="r" rtl="1">
              <a:buNone/>
            </a:pPr>
            <a:r>
              <a:rPr lang="ar-DZ" sz="2800" dirty="0" smtClean="0"/>
              <a:t>- أن ﻳﻜﻮن اﻟﻨﻈﺎم المحاسبي ﻣﺘﻄﺎﺑﻖ ﻣﻊ اﻟﻨﺼﻮص اﻟﺪﺳﺘﻮرﻳﺔ واﻟﻘﺎﻧﻮﻧﻴﺔ واﻟﺘﺸﺮﻳﻌﺎت </a:t>
            </a:r>
            <a:r>
              <a:rPr lang="ar-DZ" sz="2800" dirty="0" err="1" smtClean="0"/>
              <a:t>ا</a:t>
            </a:r>
            <a:r>
              <a:rPr lang="ar-DZ" sz="2800" dirty="0" smtClean="0"/>
              <a:t>ﻷ</a:t>
            </a:r>
            <a:r>
              <a:rPr lang="ar-DZ" sz="2800" dirty="0" err="1" smtClean="0"/>
              <a:t>ﺧﺮى</a:t>
            </a:r>
            <a:r>
              <a:rPr lang="ar-DZ" sz="2800" dirty="0" smtClean="0"/>
              <a:t>.</a:t>
            </a:r>
          </a:p>
          <a:p>
            <a:pPr algn="r" rtl="1">
              <a:buFontTx/>
              <a:buChar char="-"/>
            </a:pPr>
            <a:r>
              <a:rPr lang="ar-DZ" sz="2800" dirty="0" smtClean="0"/>
              <a:t>أن ﺗﺮﺗﺒﻂ ﺗﺼﻨﻴﻔﺎت الموازنة ارﺗﺒﺎﻃﺎ وﺛﻴﻘﺎ ﻋﻠﻰ اﻋﺘﺒﺎر أن وﻇﺎﺋﻒ الحسابات ﻣﻦ الموازنة ﻣﻦ اﻟﻌﻨﺎﺻﺮ المتكاملة </a:t>
            </a:r>
            <a:r>
              <a:rPr lang="ar-DZ" sz="2800" dirty="0" err="1" smtClean="0"/>
              <a:t>ﻟ</a:t>
            </a:r>
            <a:r>
              <a:rPr lang="ar-DZ" sz="2800" dirty="0" smtClean="0"/>
              <a:t>ﻺدارة المالية اﻟﻌﺎﻣﺔ.</a:t>
            </a:r>
          </a:p>
          <a:p>
            <a:pPr algn="r" rtl="1">
              <a:buNone/>
            </a:pPr>
            <a:r>
              <a:rPr lang="ar-DZ" sz="2800" dirty="0" smtClean="0"/>
              <a:t>- يجب أن ﺗﻨﻈﻢ الحسابات  ﺑﻄﺮﻳﻘﺔ ﺗﻔﺼﺢ ﺑﻮﺿﻮح أن الأغراض التي ﻣﻦ أﺟﻠﻬﺎ ﺣﺼﻠﺖ وأﻧﻔﻘﺖ </a:t>
            </a:r>
            <a:r>
              <a:rPr lang="ar-DZ" sz="2800" dirty="0" err="1" smtClean="0"/>
              <a:t>ا</a:t>
            </a:r>
            <a:r>
              <a:rPr lang="ar-DZ" sz="2800" dirty="0" smtClean="0"/>
              <a:t>ﻷﻣﻮال اﻟﻌﺎﻣﺔ </a:t>
            </a:r>
            <a:r>
              <a:rPr lang="ar-DZ" sz="2800" dirty="0" err="1" smtClean="0"/>
              <a:t>و</a:t>
            </a:r>
            <a:r>
              <a:rPr lang="ar-DZ" sz="2800" dirty="0" smtClean="0"/>
              <a:t> المستويات  </a:t>
            </a:r>
            <a:r>
              <a:rPr lang="ar-DZ" sz="2800" dirty="0" err="1" smtClean="0"/>
              <a:t>ا</a:t>
            </a:r>
            <a:r>
              <a:rPr lang="ar-DZ" sz="2800" dirty="0" smtClean="0"/>
              <a:t>ﻹدارﻳﺔ المسؤولة ﻋﻦ الجباية و اﻻﻧﻔﺎق ﻋﻠﻰ البرامج. </a:t>
            </a:r>
          </a:p>
          <a:p>
            <a:pPr algn="r" rtl="1">
              <a:buNone/>
            </a:pPr>
            <a:r>
              <a:rPr lang="ar-DZ" sz="2800" dirty="0" smtClean="0"/>
              <a:t>- أن ﻳﻜﻮن ﻟﻠﻨﻈﺎم المحاسبي اﻟﻌﻤﻮﻣﻲ اﻟﻘﺪرة ﻋﻠﻰ </a:t>
            </a:r>
            <a:r>
              <a:rPr lang="ar-DZ" sz="2800" dirty="0" err="1" smtClean="0"/>
              <a:t>ا</a:t>
            </a:r>
            <a:r>
              <a:rPr lang="ar-DZ" sz="2800" dirty="0" smtClean="0"/>
              <a:t>ﻻﻓﺼﺎح اﻟﻜﺎﻣﻞ ﻋﻦ المركز المالي ﻟﻠﺪوﻟﺔ.</a:t>
            </a:r>
          </a:p>
          <a:p>
            <a:pPr algn="r" rtl="1">
              <a:buNone/>
            </a:pPr>
            <a:r>
              <a:rPr lang="ar-DZ" sz="2800" dirty="0" smtClean="0"/>
              <a:t>- أن ﻳﻜﻮن ﻟﻠﻨﻈﺎم المحاسبي اﻟﻌﻤﻮﻣﻲ اﻟﻘﺪرة ﻋﻠﻰ ﺑﻴﺎن اﻟﺘﺰام اﻟﺴﻠﻄﺔ اﻟﺘﻨﻔﻴﺬﻳﺔ لمختلف  وحداتها  </a:t>
            </a:r>
            <a:r>
              <a:rPr lang="ar-DZ" sz="2800" dirty="0" err="1" smtClean="0"/>
              <a:t>ا</a:t>
            </a:r>
            <a:r>
              <a:rPr lang="ar-DZ" sz="2800" dirty="0" smtClean="0"/>
              <a:t>ﻻدارﻳﺔ بالقوانين </a:t>
            </a:r>
            <a:r>
              <a:rPr lang="ar-DZ" sz="2800" dirty="0" err="1" smtClean="0"/>
              <a:t>و</a:t>
            </a:r>
            <a:r>
              <a:rPr lang="ar-DZ" sz="2800" dirty="0" smtClean="0"/>
              <a:t> الأنظمة . </a:t>
            </a:r>
            <a:endParaRPr lang="fr-F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71570"/>
          </a:xfrm>
        </p:spPr>
        <p:txBody>
          <a:bodyPr>
            <a:normAutofit/>
          </a:bodyPr>
          <a:lstStyle/>
          <a:p>
            <a:pPr algn="r" rtl="1"/>
            <a:r>
              <a:rPr lang="ar-DZ" sz="3200" b="1" dirty="0" smtClean="0">
                <a:solidFill>
                  <a:srgbClr val="FF0000"/>
                </a:solidFill>
              </a:rPr>
              <a:t>المطلب الثالث</a:t>
            </a:r>
            <a:r>
              <a:rPr lang="ar-DZ" sz="3200" b="1" dirty="0" smtClean="0">
                <a:solidFill>
                  <a:schemeClr val="tx1"/>
                </a:solidFill>
              </a:rPr>
              <a:t>: الإجراءات المتبعة في النظام المحاسبي العمومي</a:t>
            </a:r>
            <a:br>
              <a:rPr lang="ar-DZ" sz="3200" b="1" dirty="0" smtClean="0">
                <a:solidFill>
                  <a:schemeClr val="tx1"/>
                </a:solidFill>
              </a:rPr>
            </a:br>
            <a:endParaRPr lang="fr-FR" sz="3200" b="1" dirty="0">
              <a:solidFill>
                <a:schemeClr val="tx1"/>
              </a:solidFill>
            </a:endParaRPr>
          </a:p>
        </p:txBody>
      </p:sp>
      <p:sp>
        <p:nvSpPr>
          <p:cNvPr id="3" name="Espace réservé du contenu 2"/>
          <p:cNvSpPr>
            <a:spLocks noGrp="1"/>
          </p:cNvSpPr>
          <p:nvPr>
            <p:ph idx="1"/>
          </p:nvPr>
        </p:nvSpPr>
        <p:spPr/>
        <p:txBody>
          <a:bodyPr/>
          <a:lstStyle/>
          <a:p>
            <a:pPr algn="r" rtl="1">
              <a:buNone/>
            </a:pPr>
            <a:r>
              <a:rPr lang="ar-DZ" dirty="0" smtClean="0"/>
              <a:t>   </a:t>
            </a:r>
            <a:r>
              <a:rPr lang="ar-DZ" sz="2800" dirty="0" smtClean="0"/>
              <a:t>يمكن حصر هذه الإجراءات في :</a:t>
            </a:r>
          </a:p>
          <a:p>
            <a:pPr algn="just" rtl="1">
              <a:buNone/>
            </a:pPr>
            <a:r>
              <a:rPr lang="ar-DZ" sz="2800" dirty="0" smtClean="0"/>
              <a:t>  ﻣﺴﺆوﻟﻴﺔ الإشراف ﻋﻠﻰ الحسابات التي يجب أن تتمركز في ﻳﺪ </a:t>
            </a:r>
            <a:r>
              <a:rPr lang="ar-DZ" sz="2800" dirty="0" err="1" smtClean="0"/>
              <a:t>ﻣﺴﺆول</a:t>
            </a:r>
            <a:r>
              <a:rPr lang="ar-DZ" sz="2800" dirty="0" smtClean="0"/>
              <a:t> واﺣﺪ وﻫﻮ اﻟﺬي ﻳﺼﺪر اﻟﺘﻌﻠﻴﻤﺎت المالية.</a:t>
            </a:r>
          </a:p>
          <a:p>
            <a:pPr algn="just" rtl="1">
              <a:buNone/>
            </a:pPr>
            <a:r>
              <a:rPr lang="ar-DZ" sz="2800" dirty="0" smtClean="0"/>
              <a:t>  ﻋﻠﻰ ﻛﻞ وﺣﺪة إدارية  محلية أو ﻣﺮﻛﺰﻳﺔ أن ﺗﻌﺪ الموازنة الخاصة </a:t>
            </a:r>
            <a:r>
              <a:rPr lang="ar-DZ" sz="2800" dirty="0" err="1" smtClean="0"/>
              <a:t>بها</a:t>
            </a:r>
            <a:r>
              <a:rPr lang="ar-DZ" sz="2800" dirty="0" smtClean="0"/>
              <a:t>، ﺣﻴﺚ ﺗبين  </a:t>
            </a:r>
            <a:r>
              <a:rPr lang="ar-DZ" sz="2800" dirty="0" err="1" smtClean="0"/>
              <a:t>اﻳﺮاداتها</a:t>
            </a:r>
            <a:r>
              <a:rPr lang="ar-DZ" sz="2800" dirty="0" smtClean="0"/>
              <a:t> وﻧﻔﻘﺎتها.</a:t>
            </a:r>
          </a:p>
          <a:p>
            <a:pPr algn="just" rtl="1">
              <a:buNone/>
            </a:pPr>
            <a:r>
              <a:rPr lang="ar-DZ" sz="2800" dirty="0" smtClean="0"/>
              <a:t>  تخصم جميع </a:t>
            </a:r>
            <a:r>
              <a:rPr lang="ar-DZ" sz="2800" dirty="0" err="1" smtClean="0"/>
              <a:t>ا</a:t>
            </a:r>
            <a:r>
              <a:rPr lang="ar-DZ" sz="2800" dirty="0" smtClean="0"/>
              <a:t>ﻻ</a:t>
            </a:r>
            <a:r>
              <a:rPr lang="ar-DZ" sz="2800" dirty="0" err="1" smtClean="0"/>
              <a:t>رﺗﺒﺎﻃﺎت</a:t>
            </a:r>
            <a:r>
              <a:rPr lang="ar-DZ" sz="2800" dirty="0" smtClean="0"/>
              <a:t> ﻋﻠﻰ ﺑﻨﻮد </a:t>
            </a:r>
            <a:r>
              <a:rPr lang="ar-DZ" sz="2800" dirty="0" err="1" smtClean="0"/>
              <a:t>ا</a:t>
            </a:r>
            <a:r>
              <a:rPr lang="ar-DZ" sz="2800" dirty="0" smtClean="0"/>
              <a:t>ﻻ</a:t>
            </a:r>
            <a:r>
              <a:rPr lang="ar-DZ" sz="2800" dirty="0" err="1" smtClean="0"/>
              <a:t>ﻋﺘﻤﺎدات</a:t>
            </a:r>
            <a:r>
              <a:rPr lang="ar-DZ" sz="2800" dirty="0" smtClean="0"/>
              <a:t> الخاصة </a:t>
            </a:r>
            <a:r>
              <a:rPr lang="ar-DZ" sz="2800" dirty="0" err="1" smtClean="0"/>
              <a:t>بها</a:t>
            </a:r>
            <a:r>
              <a:rPr lang="ar-DZ" sz="2800" dirty="0" smtClean="0"/>
              <a:t> في اﻟﻮﻗﺖ اﻟﺬي ﻳﺘﻢ ﺗﻮﻗﻴﻊ ﻋﻘﻮد </a:t>
            </a:r>
            <a:r>
              <a:rPr lang="ar-DZ" sz="2800" dirty="0" err="1" smtClean="0"/>
              <a:t>االارتباطات</a:t>
            </a:r>
            <a:r>
              <a:rPr lang="ar-DZ" sz="2800" dirty="0" smtClean="0"/>
              <a:t>  أو أواﻣﺮ اﻟﺘﻮرﻳﺪ.</a:t>
            </a:r>
          </a:p>
          <a:p>
            <a:pPr algn="just" rtl="1">
              <a:buNone/>
            </a:pPr>
            <a:endParaRPr lang="fr-FR" sz="2800" dirty="0"/>
          </a:p>
        </p:txBody>
      </p:sp>
      <p:sp>
        <p:nvSpPr>
          <p:cNvPr id="4" name="Étoile à 6 branches 3"/>
          <p:cNvSpPr/>
          <p:nvPr/>
        </p:nvSpPr>
        <p:spPr>
          <a:xfrm>
            <a:off x="8429652" y="2643182"/>
            <a:ext cx="214314"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Étoile à 6 branches 4"/>
          <p:cNvSpPr/>
          <p:nvPr/>
        </p:nvSpPr>
        <p:spPr>
          <a:xfrm>
            <a:off x="8429652" y="3571876"/>
            <a:ext cx="214314"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Étoile à 6 branches 5"/>
          <p:cNvSpPr/>
          <p:nvPr/>
        </p:nvSpPr>
        <p:spPr>
          <a:xfrm>
            <a:off x="8501090" y="4500570"/>
            <a:ext cx="214314"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sz="2800" dirty="0" smtClean="0"/>
              <a:t> ﺗﺴﺠﻴﻞ ﻣﻮﺟﻮدات المستودعات ﻣﻦ اﻟﺴﻠﻊ </a:t>
            </a:r>
            <a:r>
              <a:rPr lang="ar-DZ" sz="2800" dirty="0" err="1" smtClean="0"/>
              <a:t>اﻟ</a:t>
            </a:r>
            <a:r>
              <a:rPr lang="ar-DZ" sz="2800" dirty="0" smtClean="0"/>
              <a:t>ﻼ</a:t>
            </a:r>
            <a:r>
              <a:rPr lang="ar-DZ" sz="2800" dirty="0" err="1" smtClean="0"/>
              <a:t>زﻣﺔ</a:t>
            </a:r>
            <a:r>
              <a:rPr lang="ar-DZ" sz="2800" dirty="0" smtClean="0"/>
              <a:t> و </a:t>
            </a:r>
            <a:r>
              <a:rPr lang="ar-DZ" sz="2800" dirty="0" err="1" smtClean="0"/>
              <a:t>ا</a:t>
            </a:r>
            <a:r>
              <a:rPr lang="ar-DZ" sz="2800" dirty="0" smtClean="0"/>
              <a:t>ﻷﺻﻮل ﻃﻮﻳﻠﺔ </a:t>
            </a:r>
            <a:r>
              <a:rPr lang="ar-DZ" sz="2800" dirty="0" err="1" smtClean="0"/>
              <a:t>ا</a:t>
            </a:r>
            <a:r>
              <a:rPr lang="ar-DZ" sz="2800" dirty="0" smtClean="0"/>
              <a:t>ﻷﺟﻞ في ﺳﺠﻼت ﺑﻴﺎﻧﻴﺔ ﻳﺘﻢ المراقبة ﻋﻠﻴﻬﺎ ﻋﻦ ﻃﺮﻳﻖ أﺣﺪاث ﺣﺴﺎﺑﺎت ﻣﺮاﻗﺒﺔ.</a:t>
            </a:r>
          </a:p>
          <a:p>
            <a:pPr algn="r" rtl="1">
              <a:buNone/>
            </a:pPr>
            <a:r>
              <a:rPr lang="ar-DZ" sz="2800" dirty="0" smtClean="0"/>
              <a:t> يجب ﺗﻄﺒﻴﻖ المبادئ المحاسبية واﻟﻘﻮاﻋﺪ </a:t>
            </a:r>
            <a:r>
              <a:rPr lang="ar-DZ" sz="2800" dirty="0" err="1" smtClean="0"/>
              <a:t>ا</a:t>
            </a:r>
            <a:r>
              <a:rPr lang="ar-DZ" sz="2800" dirty="0" smtClean="0"/>
              <a:t>ﻷ</a:t>
            </a:r>
            <a:r>
              <a:rPr lang="ar-DZ" sz="2800" dirty="0" err="1" smtClean="0"/>
              <a:t>ﺳﺎﺳﻴﺔ</a:t>
            </a:r>
            <a:r>
              <a:rPr lang="ar-DZ" sz="2800" dirty="0" smtClean="0"/>
              <a:t> ﺣﺎﻟﺔ ﻗﻴﺎم اﻟﺪوﻟﺔ بموازنة ﻧﺸﺎط اﻗﺘﺼﺎدي أو ﺻﻨﺎﻋﻲ ﻋﻦ ﻃﺮﻳﻖ وحداتها المختلفة.</a:t>
            </a:r>
          </a:p>
          <a:p>
            <a:pPr algn="r" rtl="1">
              <a:buNone/>
            </a:pPr>
            <a:r>
              <a:rPr lang="ar-DZ" sz="2800" dirty="0" smtClean="0"/>
              <a:t> اتخاذ ﻧﻈﺎم المراجعة اﻟﺪورﻳﺔ في اﻟﻮﺣﺪات </a:t>
            </a:r>
            <a:r>
              <a:rPr lang="ar-DZ" sz="2800" dirty="0" err="1" smtClean="0"/>
              <a:t>ا</a:t>
            </a:r>
            <a:r>
              <a:rPr lang="ar-DZ" sz="2800" dirty="0" smtClean="0"/>
              <a:t>ﻻدارﻳﺔ ﻳﻘﻮم </a:t>
            </a:r>
            <a:r>
              <a:rPr lang="ar-DZ" sz="2800" dirty="0" err="1" smtClean="0"/>
              <a:t>بها</a:t>
            </a:r>
            <a:r>
              <a:rPr lang="ar-DZ" sz="2800" dirty="0" smtClean="0"/>
              <a:t> ﻣﺮاﺟﻊ ﻣﺴﺘﻘﻞ.</a:t>
            </a:r>
            <a:endParaRPr lang="fr-FR" sz="2800" dirty="0"/>
          </a:p>
        </p:txBody>
      </p:sp>
      <p:sp>
        <p:nvSpPr>
          <p:cNvPr id="4" name="Étoile à 6 branches 3"/>
          <p:cNvSpPr/>
          <p:nvPr/>
        </p:nvSpPr>
        <p:spPr>
          <a:xfrm>
            <a:off x="8572528" y="2143116"/>
            <a:ext cx="142876"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Étoile à 6 branches 4"/>
          <p:cNvSpPr/>
          <p:nvPr/>
        </p:nvSpPr>
        <p:spPr>
          <a:xfrm>
            <a:off x="8572528" y="3500438"/>
            <a:ext cx="142876"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Étoile à 6 branches 5"/>
          <p:cNvSpPr/>
          <p:nvPr/>
        </p:nvSpPr>
        <p:spPr>
          <a:xfrm>
            <a:off x="8572528" y="4429132"/>
            <a:ext cx="214314" cy="214314"/>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315</TotalTime>
  <Words>831</Words>
  <Application>Microsoft Office PowerPoint</Application>
  <PresentationFormat>Affichage à l'écran (4:3)</PresentationFormat>
  <Paragraphs>68</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Diapositive 1</vt:lpstr>
      <vt:lpstr>الخطة : </vt:lpstr>
      <vt:lpstr>المقدمة:                                                                   </vt:lpstr>
      <vt:lpstr>المبحث الأول: ماهية النظام المحاسبي العمومي</vt:lpstr>
      <vt:lpstr>المطلب الأول: تعريف النظام المحاسبي العمومي وأهدافه       الفرع الأول: تعريف النظام المحاسبي العمومي          </vt:lpstr>
      <vt:lpstr>الفرع الثاني: أهمية النظام المحاسبي العمومي</vt:lpstr>
      <vt:lpstr>المطلب الثاني: الشروط الواجب توفرها في النظام المحاسبي العمومي </vt:lpstr>
      <vt:lpstr>المطلب الثالث: الإجراءات المتبعة في النظام المحاسبي العمومي </vt:lpstr>
      <vt:lpstr>Diapositive 9</vt:lpstr>
      <vt:lpstr> المبحث الثاني: آفاق النظام المحاسبي العمومي  المطلب الأول: مكونات النظام المحاسبي العمومي</vt:lpstr>
      <vt:lpstr>المطلب الثاني: وظائف النظام المحاسبي العمومي</vt:lpstr>
      <vt:lpstr>المطلب الثالث: دورة النظام المحاسبي العمومي </vt:lpstr>
      <vt:lpstr>   الخاتمة: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مكونات نظام المحاسبي العمومي</dc:title>
  <dc:creator>TEC</dc:creator>
  <cp:lastModifiedBy>oussama</cp:lastModifiedBy>
  <cp:revision>28</cp:revision>
  <dcterms:created xsi:type="dcterms:W3CDTF">2021-12-05T09:40:43Z</dcterms:created>
  <dcterms:modified xsi:type="dcterms:W3CDTF">2021-12-09T20:30:00Z</dcterms:modified>
</cp:coreProperties>
</file>