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Default Extension="wdp" ContentType="image/vnd.ms-photo"/>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62" r:id="rId2"/>
  </p:sldMasterIdLst>
  <p:notesMasterIdLst>
    <p:notesMasterId r:id="rId85"/>
  </p:notesMasterIdLst>
  <p:handoutMasterIdLst>
    <p:handoutMasterId r:id="rId86"/>
  </p:handoutMasterIdLst>
  <p:sldIdLst>
    <p:sldId id="517" r:id="rId3"/>
    <p:sldId id="457" r:id="rId4"/>
    <p:sldId id="415" r:id="rId5"/>
    <p:sldId id="464" r:id="rId6"/>
    <p:sldId id="550" r:id="rId7"/>
    <p:sldId id="518" r:id="rId8"/>
    <p:sldId id="519" r:id="rId9"/>
    <p:sldId id="521" r:id="rId10"/>
    <p:sldId id="522" r:id="rId11"/>
    <p:sldId id="523" r:id="rId12"/>
    <p:sldId id="524" r:id="rId13"/>
    <p:sldId id="525" r:id="rId14"/>
    <p:sldId id="526" r:id="rId15"/>
    <p:sldId id="527" r:id="rId16"/>
    <p:sldId id="529" r:id="rId17"/>
    <p:sldId id="530" r:id="rId18"/>
    <p:sldId id="533" r:id="rId19"/>
    <p:sldId id="452" r:id="rId20"/>
    <p:sldId id="557" r:id="rId21"/>
    <p:sldId id="1102" r:id="rId22"/>
    <p:sldId id="504" r:id="rId23"/>
    <p:sldId id="1145" r:id="rId24"/>
    <p:sldId id="561" r:id="rId25"/>
    <p:sldId id="1115" r:id="rId26"/>
    <p:sldId id="1116" r:id="rId27"/>
    <p:sldId id="559" r:id="rId28"/>
    <p:sldId id="1096" r:id="rId29"/>
    <p:sldId id="1101" r:id="rId30"/>
    <p:sldId id="339" r:id="rId31"/>
    <p:sldId id="477" r:id="rId32"/>
    <p:sldId id="548" r:id="rId33"/>
    <p:sldId id="1098" r:id="rId34"/>
    <p:sldId id="341" r:id="rId35"/>
    <p:sldId id="1099" r:id="rId36"/>
    <p:sldId id="343" r:id="rId37"/>
    <p:sldId id="534" r:id="rId38"/>
    <p:sldId id="507" r:id="rId39"/>
    <p:sldId id="348" r:id="rId40"/>
    <p:sldId id="1147" r:id="rId41"/>
    <p:sldId id="563" r:id="rId42"/>
    <p:sldId id="1146" r:id="rId43"/>
    <p:sldId id="566" r:id="rId44"/>
    <p:sldId id="569" r:id="rId45"/>
    <p:sldId id="1104" r:id="rId46"/>
    <p:sldId id="1105" r:id="rId47"/>
    <p:sldId id="549" r:id="rId48"/>
    <p:sldId id="355" r:id="rId49"/>
    <p:sldId id="1106" r:id="rId50"/>
    <p:sldId id="356" r:id="rId51"/>
    <p:sldId id="357" r:id="rId52"/>
    <p:sldId id="1107" r:id="rId53"/>
    <p:sldId id="1148" r:id="rId54"/>
    <p:sldId id="1108" r:id="rId55"/>
    <p:sldId id="1113" r:id="rId56"/>
    <p:sldId id="1114" r:id="rId57"/>
    <p:sldId id="571" r:id="rId58"/>
    <p:sldId id="574" r:id="rId59"/>
    <p:sldId id="572" r:id="rId60"/>
    <p:sldId id="575" r:id="rId61"/>
    <p:sldId id="573" r:id="rId62"/>
    <p:sldId id="576" r:id="rId63"/>
    <p:sldId id="577" r:id="rId64"/>
    <p:sldId id="578" r:id="rId65"/>
    <p:sldId id="579" r:id="rId66"/>
    <p:sldId id="1149" r:id="rId67"/>
    <p:sldId id="436" r:id="rId68"/>
    <p:sldId id="1142" r:id="rId69"/>
    <p:sldId id="370" r:id="rId70"/>
    <p:sldId id="427" r:id="rId71"/>
    <p:sldId id="396" r:id="rId72"/>
    <p:sldId id="371" r:id="rId73"/>
    <p:sldId id="1127" r:id="rId74"/>
    <p:sldId id="1129" r:id="rId75"/>
    <p:sldId id="1138" r:id="rId76"/>
    <p:sldId id="1139" r:id="rId77"/>
    <p:sldId id="1141" r:id="rId78"/>
    <p:sldId id="1140" r:id="rId79"/>
    <p:sldId id="1134" r:id="rId80"/>
    <p:sldId id="1135" r:id="rId81"/>
    <p:sldId id="1136" r:id="rId82"/>
    <p:sldId id="1137" r:id="rId83"/>
    <p:sldId id="432" r:id="rId84"/>
  </p:sldIdLst>
  <p:sldSz cx="9144000" cy="5143500" type="screen16x9"/>
  <p:notesSz cx="6735763" cy="9866313"/>
  <p:embeddedFontLst>
    <p:embeddedFont>
      <p:font typeface="Roboto Condensed" charset="0"/>
      <p:regular r:id="rId87"/>
      <p:bold r:id="rId88"/>
      <p:italic r:id="rId89"/>
      <p:boldItalic r:id="rId90"/>
    </p:embeddedFont>
    <p:embeddedFont>
      <p:font typeface="Roboto Condensed Light" charset="0"/>
      <p:regular r:id="rId91"/>
      <p:bold r:id="rId92"/>
      <p:italic r:id="rId93"/>
      <p:boldItalic r:id="rId94"/>
    </p:embeddedFont>
    <p:embeddedFont>
      <p:font typeface="Calibri" pitchFamily="34" charset="0"/>
      <p:regular r:id="rId95"/>
      <p:bold r:id="rId96"/>
      <p:italic r:id="rId97"/>
      <p:boldItalic r:id="rId98"/>
    </p:embeddedFont>
    <p:embeddedFont>
      <p:font typeface="SimSun" pitchFamily="2" charset="-122"/>
      <p:regular r:id="rId99"/>
    </p:embeddedFont>
    <p:embeddedFont>
      <p:font typeface="MS PGothic" pitchFamily="34" charset="-128"/>
      <p:regular r:id="rId100"/>
    </p:embeddedFont>
    <p:embeddedFont>
      <p:font typeface="Corbel" pitchFamily="34" charset="0"/>
      <p:regular r:id="rId101"/>
      <p:bold r:id="rId102"/>
      <p:italic r:id="rId103"/>
      <p:boldItalic r:id="rId104"/>
    </p:embeddedFont>
    <p:embeddedFont>
      <p:font typeface="Trebuchet MS" pitchFamily="34" charset="0"/>
      <p:regular r:id="rId105"/>
      <p:bold r:id="rId106"/>
      <p:italic r:id="rId107"/>
      <p:boldItalic r:id="rId108"/>
    </p:embeddedFont>
    <p:embeddedFont>
      <p:font typeface="Arvo" charset="0"/>
      <p:regular r:id="rId109"/>
      <p:bold r:id="rId110"/>
      <p:italic r:id="rId111"/>
      <p:boldItalic r:id="rId1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3" clrIdx="0">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A1953"/>
    <a:srgbClr val="005426"/>
    <a:srgbClr val="005024"/>
    <a:srgbClr val="001848"/>
    <a:srgbClr val="2B24AE"/>
    <a:srgbClr val="BDD3FF"/>
    <a:srgbClr val="A8CBD0"/>
    <a:srgbClr val="7E0000"/>
    <a:srgbClr val="20393C"/>
    <a:srgbClr val="91FB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49" autoAdjust="0"/>
    <p:restoredTop sz="91328" autoAdjust="0"/>
  </p:normalViewPr>
  <p:slideViewPr>
    <p:cSldViewPr snapToGrid="0">
      <p:cViewPr varScale="1">
        <p:scale>
          <a:sx n="89" d="100"/>
          <a:sy n="89"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font" Target="fonts/font3.fntdata"/><Relationship Id="rId112" Type="http://schemas.openxmlformats.org/officeDocument/2006/relationships/font" Target="fonts/font26.fntdata"/><Relationship Id="rId16" Type="http://schemas.openxmlformats.org/officeDocument/2006/relationships/slide" Target="slides/slide14.xml"/><Relationship Id="rId107" Type="http://schemas.openxmlformats.org/officeDocument/2006/relationships/font" Target="fonts/font2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font" Target="fonts/font1.fntdata"/><Relationship Id="rId102" Type="http://schemas.openxmlformats.org/officeDocument/2006/relationships/font" Target="fonts/font16.fntdata"/><Relationship Id="rId110" Type="http://schemas.openxmlformats.org/officeDocument/2006/relationships/font" Target="fonts/font24.fntdata"/><Relationship Id="rId115"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font" Target="fonts/font4.fntdata"/><Relationship Id="rId95"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14.fntdata"/><Relationship Id="rId105" Type="http://schemas.openxmlformats.org/officeDocument/2006/relationships/font" Target="fonts/font19.fntdata"/><Relationship Id="rId113"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17.fntdata"/><Relationship Id="rId108" Type="http://schemas.openxmlformats.org/officeDocument/2006/relationships/font" Target="fonts/font22.fntdata"/><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1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20.fntdata"/><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94" Type="http://schemas.openxmlformats.org/officeDocument/2006/relationships/font" Target="fonts/font8.fntdata"/><Relationship Id="rId99" Type="http://schemas.openxmlformats.org/officeDocument/2006/relationships/font" Target="fonts/font13.fntdata"/><Relationship Id="rId10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23.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1.fntdata"/><Relationship Id="rId104" Type="http://schemas.openxmlformats.org/officeDocument/2006/relationships/font" Target="fonts/font18.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0A4B4-E956-4207-93DF-DBA36A09F99B}"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fr-CA"/>
        </a:p>
      </dgm:t>
    </dgm:pt>
    <dgm:pt modelId="{46D891CB-9347-4CB9-BE31-0E7A41093ACA}">
      <dgm:prSet phldrT="[Texte]" custT="1"/>
      <dgm:spPr>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ar-DZ" sz="2400" u="sng" dirty="0">
              <a:solidFill>
                <a:schemeClr val="bg1"/>
              </a:solidFill>
            </a:rPr>
            <a:t>الميزانية</a:t>
          </a:r>
          <a:endParaRPr lang="fr-CA" sz="2400" u="sng" dirty="0">
            <a:solidFill>
              <a:schemeClr val="bg1"/>
            </a:solidFill>
          </a:endParaRPr>
        </a:p>
        <a:p>
          <a:pPr marL="0" lvl="0" defTabSz="1066800">
            <a:lnSpc>
              <a:spcPct val="90000"/>
            </a:lnSpc>
            <a:spcBef>
              <a:spcPct val="0"/>
            </a:spcBef>
            <a:spcAft>
              <a:spcPct val="35000"/>
            </a:spcAft>
            <a:buNone/>
          </a:pPr>
          <a:r>
            <a:rPr lang="fr-CA" sz="2400" u="sng" dirty="0">
              <a:solidFill>
                <a:schemeClr val="bg1"/>
              </a:solidFill>
            </a:rPr>
            <a:t>Budget</a:t>
          </a:r>
          <a:endParaRPr lang="ar-DZ" sz="2400" u="sng" dirty="0">
            <a:solidFill>
              <a:schemeClr val="bg1"/>
            </a:solidFill>
          </a:endParaRPr>
        </a:p>
      </dgm:t>
    </dgm:pt>
    <dgm:pt modelId="{734589C8-228C-407B-BFC9-E8E539ED16A0}" type="parTrans" cxnId="{29CB8519-7CA7-491B-A3AF-28E183E8B812}">
      <dgm:prSet/>
      <dgm:spPr/>
      <dgm:t>
        <a:bodyPr/>
        <a:lstStyle/>
        <a:p>
          <a:endParaRPr lang="fr-CA"/>
        </a:p>
      </dgm:t>
    </dgm:pt>
    <dgm:pt modelId="{7B46B7C2-80FC-4561-877A-68087DEDB4E6}" type="sibTrans" cxnId="{29CB8519-7CA7-491B-A3AF-28E183E8B812}">
      <dgm:prSet/>
      <dgm:spPr/>
      <dgm:t>
        <a:bodyPr/>
        <a:lstStyle/>
        <a:p>
          <a:endParaRPr lang="fr-CA"/>
        </a:p>
      </dgm:t>
    </dgm:pt>
    <dgm:pt modelId="{DB440E2E-742A-4887-9876-636CC0A9F6F8}">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ar-DZ" sz="1600" dirty="0">
              <a:latin typeface="Times New Roman" panose="02020603050405020304" pitchFamily="18" charset="0"/>
              <a:cs typeface="Times New Roman" panose="02020603050405020304" pitchFamily="18" charset="0"/>
            </a:rPr>
            <a:t>السنوية</a:t>
          </a:r>
          <a:endParaRPr lang="fr-CA" sz="1600" dirty="0">
            <a:latin typeface="Times New Roman" panose="02020603050405020304" pitchFamily="18" charset="0"/>
            <a:cs typeface="Times New Roman" panose="02020603050405020304" pitchFamily="18" charset="0"/>
          </a:endParaRPr>
        </a:p>
        <a:p>
          <a:pPr marL="0" lvl="0" defTabSz="711200">
            <a:lnSpc>
              <a:spcPct val="90000"/>
            </a:lnSpc>
            <a:spcBef>
              <a:spcPct val="0"/>
            </a:spcBef>
            <a:spcAft>
              <a:spcPct val="35000"/>
            </a:spcAft>
            <a:buNone/>
          </a:pPr>
          <a:r>
            <a:rPr lang="fr-CA" sz="1600" dirty="0">
              <a:latin typeface="Times New Roman" panose="02020603050405020304" pitchFamily="18" charset="0"/>
              <a:cs typeface="Times New Roman" panose="02020603050405020304" pitchFamily="18" charset="0"/>
            </a:rPr>
            <a:t>Annualité</a:t>
          </a:r>
          <a:endParaRPr lang="ar-DZ" sz="1600" dirty="0">
            <a:latin typeface="Times New Roman" panose="02020603050405020304" pitchFamily="18" charset="0"/>
            <a:cs typeface="Times New Roman" panose="02020603050405020304" pitchFamily="18" charset="0"/>
          </a:endParaRPr>
        </a:p>
      </dgm:t>
    </dgm:pt>
    <dgm:pt modelId="{95776C6C-B031-47B7-A803-D05F88677929}" type="parTrans" cxnId="{8236A7A3-5C8E-46D9-9FFE-AD0680965897}">
      <dgm:prSet/>
      <dgm:spPr/>
      <dgm:t>
        <a:bodyPr/>
        <a:lstStyle/>
        <a:p>
          <a:endParaRPr lang="fr-CA"/>
        </a:p>
      </dgm:t>
    </dgm:pt>
    <dgm:pt modelId="{04A67660-07C7-4B1A-A3C6-4427EA3CD642}" type="sibTrans" cxnId="{8236A7A3-5C8E-46D9-9FFE-AD0680965897}">
      <dgm:prSet/>
      <dgm:spPr/>
      <dgm:t>
        <a:bodyPr/>
        <a:lstStyle/>
        <a:p>
          <a:endParaRPr lang="fr-CA"/>
        </a:p>
      </dgm:t>
    </dgm:pt>
    <dgm:pt modelId="{A983DD22-2081-4010-88B0-3AA7589E91C1}">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ar-AE" sz="1600" dirty="0">
              <a:latin typeface="Times New Roman" panose="02020603050405020304" pitchFamily="18" charset="0"/>
              <a:cs typeface="Times New Roman" panose="02020603050405020304" pitchFamily="18" charset="0"/>
            </a:rPr>
            <a:t>الشمولية</a:t>
          </a:r>
          <a:endParaRPr lang="fr-FR" sz="1600" dirty="0">
            <a:latin typeface="Times New Roman" panose="02020603050405020304" pitchFamily="18" charset="0"/>
            <a:cs typeface="Times New Roman" panose="02020603050405020304" pitchFamily="18" charset="0"/>
          </a:endParaRPr>
        </a:p>
        <a:p>
          <a:r>
            <a:rPr lang="fr-CA" sz="1600" dirty="0">
              <a:latin typeface="Times New Roman" panose="02020603050405020304" pitchFamily="18" charset="0"/>
              <a:cs typeface="Times New Roman" panose="02020603050405020304" pitchFamily="18" charset="0"/>
            </a:rPr>
            <a:t>Universalité</a:t>
          </a:r>
          <a:endParaRPr lang="ar-DZ" sz="1600" dirty="0">
            <a:latin typeface="Times New Roman" panose="02020603050405020304" pitchFamily="18" charset="0"/>
            <a:cs typeface="Times New Roman" panose="02020603050405020304" pitchFamily="18" charset="0"/>
          </a:endParaRPr>
        </a:p>
      </dgm:t>
    </dgm:pt>
    <dgm:pt modelId="{C41B677F-7B65-4032-9AD4-6B4FF778EB8A}" type="parTrans" cxnId="{AD492F11-26BF-4847-98EA-11F14050943D}">
      <dgm:prSet/>
      <dgm:spPr/>
      <dgm:t>
        <a:bodyPr/>
        <a:lstStyle/>
        <a:p>
          <a:endParaRPr lang="fr-CA"/>
        </a:p>
      </dgm:t>
    </dgm:pt>
    <dgm:pt modelId="{1DA9444C-258D-4604-B5B6-7594C2FCD537}" type="sibTrans" cxnId="{AD492F11-26BF-4847-98EA-11F14050943D}">
      <dgm:prSet/>
      <dgm:spPr/>
      <dgm:t>
        <a:bodyPr/>
        <a:lstStyle/>
        <a:p>
          <a:endParaRPr lang="fr-CA"/>
        </a:p>
      </dgm:t>
    </dgm:pt>
    <dgm:pt modelId="{F24D1EC8-B479-4D8D-A0DB-48ABF6DD4906}">
      <dgm:prSet phldrT="[Texte]" custT="1"/>
      <dgm:spPr>
        <a:gradFill rotWithShape="0">
          <a:gsLst>
            <a:gs pos="0">
              <a:srgbClr val="3F5378">
                <a:hueOff val="0"/>
                <a:satOff val="0"/>
                <a:lumOff val="0"/>
                <a:alphaOff val="0"/>
                <a:tint val="50000"/>
                <a:satMod val="300000"/>
              </a:srgbClr>
            </a:gs>
            <a:gs pos="35000">
              <a:srgbClr val="3F5378">
                <a:hueOff val="0"/>
                <a:satOff val="0"/>
                <a:lumOff val="0"/>
                <a:alphaOff val="0"/>
                <a:tint val="37000"/>
                <a:satMod val="300000"/>
              </a:srgbClr>
            </a:gs>
            <a:gs pos="100000">
              <a:srgbClr val="3F5378">
                <a:hueOff val="0"/>
                <a:satOff val="0"/>
                <a:lumOff val="0"/>
                <a:alphaOff val="0"/>
                <a:tint val="15000"/>
                <a:satMod val="350000"/>
              </a:srgb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10160" tIns="10160" rIns="10160" bIns="10160" numCol="1" spcCol="1270" anchor="ctr" anchorCtr="0"/>
        <a:lstStyle/>
        <a:p>
          <a:r>
            <a:rPr lang="ar-DZ" sz="2000" dirty="0">
              <a:latin typeface="Times New Roman" panose="02020603050405020304" pitchFamily="18" charset="0"/>
              <a:cs typeface="Times New Roman" panose="02020603050405020304" pitchFamily="18" charset="0"/>
            </a:rPr>
            <a:t>وحدة </a:t>
          </a:r>
          <a:r>
            <a:rPr lang="ar-DZ" sz="1600" dirty="0">
              <a:latin typeface="Times New Roman" panose="02020603050405020304" pitchFamily="18" charset="0"/>
              <a:cs typeface="Times New Roman" panose="02020603050405020304" pitchFamily="18" charset="0"/>
            </a:rPr>
            <a:t>الميزانية</a:t>
          </a:r>
          <a:endParaRPr lang="fr-FR" sz="1600" dirty="0">
            <a:latin typeface="Times New Roman" panose="02020603050405020304" pitchFamily="18" charset="0"/>
            <a:cs typeface="Times New Roman" panose="02020603050405020304" pitchFamily="18" charset="0"/>
          </a:endParaRPr>
        </a:p>
        <a:p>
          <a:r>
            <a:rPr lang="fr-CA" sz="1600" dirty="0">
              <a:latin typeface="Times New Roman" panose="02020603050405020304" pitchFamily="18" charset="0"/>
              <a:cs typeface="Times New Roman" panose="02020603050405020304" pitchFamily="18" charset="0"/>
            </a:rPr>
            <a:t>Unité budgétaire</a:t>
          </a:r>
        </a:p>
      </dgm:t>
    </dgm:pt>
    <dgm:pt modelId="{02225D64-AF6F-4A46-871A-8C2D81278D68}" type="parTrans" cxnId="{B3584278-720A-4B53-9413-47F34BC662E2}">
      <dgm:prSet/>
      <dgm:spPr/>
      <dgm:t>
        <a:bodyPr/>
        <a:lstStyle/>
        <a:p>
          <a:endParaRPr lang="fr-CA"/>
        </a:p>
      </dgm:t>
    </dgm:pt>
    <dgm:pt modelId="{5543B2E4-3985-4B25-9D71-509CA7990893}" type="sibTrans" cxnId="{B3584278-720A-4B53-9413-47F34BC662E2}">
      <dgm:prSet/>
      <dgm:spPr/>
      <dgm:t>
        <a:bodyPr/>
        <a:lstStyle/>
        <a:p>
          <a:endParaRPr lang="fr-CA"/>
        </a:p>
      </dgm:t>
    </dgm:pt>
    <dgm:pt modelId="{E406561C-1369-4AC3-8C72-5EC08D74E349}">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ar-DZ" sz="1600" dirty="0">
              <a:latin typeface="Times New Roman" panose="02020603050405020304" pitchFamily="18" charset="0"/>
              <a:cs typeface="Times New Roman" panose="02020603050405020304" pitchFamily="18" charset="0"/>
            </a:rPr>
            <a:t>تخصص</a:t>
          </a:r>
          <a:endParaRPr lang="fr-CA" sz="1600" dirty="0">
            <a:latin typeface="Times New Roman" panose="02020603050405020304" pitchFamily="18" charset="0"/>
            <a:cs typeface="Times New Roman" panose="02020603050405020304" pitchFamily="18" charset="0"/>
          </a:endParaRPr>
        </a:p>
        <a:p>
          <a:pPr marL="0" lvl="0" defTabSz="711200">
            <a:lnSpc>
              <a:spcPct val="90000"/>
            </a:lnSpc>
            <a:spcBef>
              <a:spcPct val="0"/>
            </a:spcBef>
            <a:spcAft>
              <a:spcPct val="35000"/>
            </a:spcAft>
            <a:buNone/>
          </a:pPr>
          <a:r>
            <a:rPr lang="fr-CA" sz="1600" dirty="0">
              <a:latin typeface="Times New Roman" panose="02020603050405020304" pitchFamily="18" charset="0"/>
              <a:cs typeface="Times New Roman" panose="02020603050405020304" pitchFamily="18" charset="0"/>
            </a:rPr>
            <a:t>Spécialité</a:t>
          </a:r>
          <a:endParaRPr lang="ar-DZ" sz="1600" dirty="0">
            <a:latin typeface="Times New Roman" panose="02020603050405020304" pitchFamily="18" charset="0"/>
            <a:cs typeface="Times New Roman" panose="02020603050405020304" pitchFamily="18" charset="0"/>
          </a:endParaRPr>
        </a:p>
      </dgm:t>
    </dgm:pt>
    <dgm:pt modelId="{054E8419-F301-4B8B-8837-8EB9DBC8C90E}" type="parTrans" cxnId="{39765042-5EA5-4B43-A0E4-8B6CF746FB98}">
      <dgm:prSet/>
      <dgm:spPr/>
      <dgm:t>
        <a:bodyPr/>
        <a:lstStyle/>
        <a:p>
          <a:endParaRPr lang="fr-CA"/>
        </a:p>
      </dgm:t>
    </dgm:pt>
    <dgm:pt modelId="{3166FDCD-A7F7-480A-851A-B458F4C8D9BF}" type="sibTrans" cxnId="{39765042-5EA5-4B43-A0E4-8B6CF746FB98}">
      <dgm:prSet/>
      <dgm:spPr/>
      <dgm:t>
        <a:bodyPr/>
        <a:lstStyle/>
        <a:p>
          <a:endParaRPr lang="fr-CA"/>
        </a:p>
      </dgm:t>
    </dgm:pt>
    <dgm:pt modelId="{69E19549-E53F-46F8-B1D1-EBB6FB708392}">
      <dgm:prSet custT="1"/>
      <dgm:spPr>
        <a:solidFill>
          <a:srgbClr val="00542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lIns="0" rIns="0"/>
        <a:lstStyle/>
        <a:p>
          <a:pPr marL="0" marR="0" lvl="0" indent="0" defTabSz="914400" eaLnBrk="1" fontAlgn="auto" latinLnBrk="0" hangingPunct="1">
            <a:lnSpc>
              <a:spcPct val="100000"/>
            </a:lnSpc>
            <a:spcBef>
              <a:spcPts val="0"/>
            </a:spcBef>
            <a:spcAft>
              <a:spcPts val="0"/>
            </a:spcAft>
            <a:buClrTx/>
            <a:buSzTx/>
            <a:buFontTx/>
            <a:buNone/>
            <a:tabLst/>
            <a:defRPr/>
          </a:pPr>
          <a:r>
            <a:rPr lang="ar-DZ" sz="1600" dirty="0">
              <a:solidFill>
                <a:schemeClr val="bg1"/>
              </a:solidFill>
              <a:latin typeface="Times New Roman" panose="02020603050405020304" pitchFamily="18" charset="0"/>
              <a:cs typeface="Times New Roman" panose="02020603050405020304" pitchFamily="18" charset="0"/>
            </a:rPr>
            <a:t>مسؤولية</a:t>
          </a:r>
          <a:endParaRPr lang="fr-CA" sz="1600" dirty="0">
            <a:solidFill>
              <a:schemeClr val="bg1"/>
            </a:solidFill>
            <a:latin typeface="Times New Roman" panose="02020603050405020304" pitchFamily="18" charset="0"/>
            <a:cs typeface="Times New Roman" panose="02020603050405020304" pitchFamily="18" charset="0"/>
          </a:endParaRPr>
        </a:p>
        <a:p>
          <a:pPr marL="0" lvl="0" defTabSz="711200">
            <a:lnSpc>
              <a:spcPct val="90000"/>
            </a:lnSpc>
            <a:spcBef>
              <a:spcPct val="0"/>
            </a:spcBef>
            <a:spcAft>
              <a:spcPct val="35000"/>
            </a:spcAft>
            <a:buNone/>
          </a:pPr>
          <a:r>
            <a:rPr lang="fr-CA" sz="1600" dirty="0">
              <a:solidFill>
                <a:schemeClr val="bg1"/>
              </a:solidFill>
              <a:latin typeface="Times New Roman" panose="02020603050405020304" pitchFamily="18" charset="0"/>
              <a:cs typeface="Times New Roman" panose="02020603050405020304" pitchFamily="18" charset="0"/>
            </a:rPr>
            <a:t>Responsabilité</a:t>
          </a:r>
          <a:endParaRPr lang="ar-DZ" sz="1600" dirty="0">
            <a:solidFill>
              <a:schemeClr val="bg1"/>
            </a:solidFill>
            <a:latin typeface="Times New Roman" panose="02020603050405020304" pitchFamily="18" charset="0"/>
            <a:cs typeface="Times New Roman" panose="02020603050405020304" pitchFamily="18" charset="0"/>
          </a:endParaRPr>
        </a:p>
      </dgm:t>
    </dgm:pt>
    <dgm:pt modelId="{9DE46ED7-055E-4399-899F-CB7051D06ADF}" type="parTrans" cxnId="{678FA5EF-8397-40D8-ACE9-C7814D14AF02}">
      <dgm:prSet/>
      <dgm:spPr/>
      <dgm:t>
        <a:bodyPr/>
        <a:lstStyle/>
        <a:p>
          <a:endParaRPr lang="fr-CA"/>
        </a:p>
      </dgm:t>
    </dgm:pt>
    <dgm:pt modelId="{650610C9-975A-445B-B2EA-C0399D58ABC6}" type="sibTrans" cxnId="{678FA5EF-8397-40D8-ACE9-C7814D14AF02}">
      <dgm:prSet/>
      <dgm:spPr/>
      <dgm:t>
        <a:bodyPr/>
        <a:lstStyle/>
        <a:p>
          <a:endParaRPr lang="fr-CA"/>
        </a:p>
      </dgm:t>
    </dgm:pt>
    <dgm:pt modelId="{025EE58B-9B3D-4C85-A978-F7E1A2BEF430}">
      <dgm:prSet custT="1"/>
      <dgm:spPr>
        <a:solidFill>
          <a:srgbClr val="00542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ar-DZ" sz="1600" b="1" dirty="0">
              <a:solidFill>
                <a:schemeClr val="bg1"/>
              </a:solidFill>
              <a:latin typeface="Times New Roman" panose="02020603050405020304" pitchFamily="18" charset="0"/>
              <a:cs typeface="Times New Roman" panose="02020603050405020304" pitchFamily="18" charset="0"/>
            </a:rPr>
            <a:t>ا</a:t>
          </a:r>
          <a:r>
            <a:rPr lang="ar-DZ" sz="1600" b="0" dirty="0">
              <a:solidFill>
                <a:schemeClr val="bg1"/>
              </a:solidFill>
              <a:latin typeface="Times New Roman" panose="02020603050405020304" pitchFamily="18" charset="0"/>
              <a:cs typeface="Times New Roman" panose="02020603050405020304" pitchFamily="18" charset="0"/>
            </a:rPr>
            <a:t>لشفافية</a:t>
          </a:r>
          <a:r>
            <a:rPr lang="ar-DZ" sz="1200" dirty="0">
              <a:solidFill>
                <a:schemeClr val="bg1"/>
              </a:solidFill>
              <a:latin typeface="Times New Roman" panose="02020603050405020304" pitchFamily="18" charset="0"/>
              <a:cs typeface="Times New Roman" panose="02020603050405020304" pitchFamily="18" charset="0"/>
            </a:rPr>
            <a:t> </a:t>
          </a:r>
          <a:endParaRPr lang="fr-CA" sz="1200" dirty="0">
            <a:solidFill>
              <a:schemeClr val="bg1"/>
            </a:solidFill>
            <a:latin typeface="Times New Roman" panose="02020603050405020304" pitchFamily="18" charset="0"/>
            <a:cs typeface="Times New Roman" panose="02020603050405020304" pitchFamily="18" charset="0"/>
          </a:endParaRPr>
        </a:p>
        <a:p>
          <a:pPr marL="0" lvl="0" indent="0" defTabSz="711200">
            <a:lnSpc>
              <a:spcPct val="90000"/>
            </a:lnSpc>
            <a:spcBef>
              <a:spcPct val="0"/>
            </a:spcBef>
            <a:spcAft>
              <a:spcPct val="35000"/>
            </a:spcAft>
            <a:buNone/>
          </a:pPr>
          <a:r>
            <a:rPr lang="fr-CA" sz="1600" dirty="0">
              <a:solidFill>
                <a:schemeClr val="bg1"/>
              </a:solidFill>
              <a:latin typeface="Times New Roman" panose="02020603050405020304" pitchFamily="18" charset="0"/>
              <a:cs typeface="Times New Roman" panose="02020603050405020304" pitchFamily="18" charset="0"/>
            </a:rPr>
            <a:t>Transparence</a:t>
          </a:r>
          <a:endParaRPr lang="ar-DZ" sz="1600" dirty="0">
            <a:solidFill>
              <a:schemeClr val="bg1"/>
            </a:solidFill>
            <a:latin typeface="Times New Roman" panose="02020603050405020304" pitchFamily="18" charset="0"/>
            <a:cs typeface="Times New Roman" panose="02020603050405020304" pitchFamily="18" charset="0"/>
          </a:endParaRPr>
        </a:p>
      </dgm:t>
    </dgm:pt>
    <dgm:pt modelId="{2CD2A555-3C53-4644-AA19-05C5AC3B8005}" type="parTrans" cxnId="{F1E1D7E3-9E50-4A30-981E-8D83988F3633}">
      <dgm:prSet/>
      <dgm:spPr/>
      <dgm:t>
        <a:bodyPr/>
        <a:lstStyle/>
        <a:p>
          <a:endParaRPr lang="fr-CA"/>
        </a:p>
      </dgm:t>
    </dgm:pt>
    <dgm:pt modelId="{D737448F-1905-4786-90E9-CB0D2F3C978C}" type="sibTrans" cxnId="{F1E1D7E3-9E50-4A30-981E-8D83988F3633}">
      <dgm:prSet/>
      <dgm:spPr/>
      <dgm:t>
        <a:bodyPr/>
        <a:lstStyle/>
        <a:p>
          <a:endParaRPr lang="fr-CA"/>
        </a:p>
      </dgm:t>
    </dgm:pt>
    <dgm:pt modelId="{2678AB99-62E1-4686-A866-0DDC269FA0F6}">
      <dgm:prSet custT="1"/>
      <dgm:spPr>
        <a:solidFill>
          <a:srgbClr val="00542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lvl="0" defTabSz="711200">
            <a:lnSpc>
              <a:spcPct val="90000"/>
            </a:lnSpc>
            <a:spcBef>
              <a:spcPct val="0"/>
            </a:spcBef>
            <a:spcAft>
              <a:spcPct val="35000"/>
            </a:spcAft>
            <a:buNone/>
          </a:pPr>
          <a:endParaRPr lang="ar-DZ" sz="1600" dirty="0">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ar-DZ" sz="1600" dirty="0">
              <a:solidFill>
                <a:schemeClr val="bg1"/>
              </a:solidFill>
              <a:latin typeface="Times New Roman" panose="02020603050405020304" pitchFamily="18" charset="0"/>
              <a:cs typeface="Times New Roman" panose="02020603050405020304" pitchFamily="18" charset="0"/>
            </a:rPr>
            <a:t>الاستقرار</a:t>
          </a:r>
        </a:p>
        <a:p>
          <a:pPr marL="0" lvl="0" defTabSz="711200">
            <a:lnSpc>
              <a:spcPct val="90000"/>
            </a:lnSpc>
            <a:spcBef>
              <a:spcPct val="0"/>
            </a:spcBef>
            <a:spcAft>
              <a:spcPct val="35000"/>
            </a:spcAft>
            <a:buNone/>
          </a:pPr>
          <a:r>
            <a:rPr lang="fr-CA" sz="1600" dirty="0">
              <a:solidFill>
                <a:schemeClr val="bg1"/>
              </a:solidFill>
              <a:latin typeface="Times New Roman" panose="02020603050405020304" pitchFamily="18" charset="0"/>
              <a:cs typeface="Times New Roman" panose="02020603050405020304" pitchFamily="18" charset="0"/>
            </a:rPr>
            <a:t>Stabilité</a:t>
          </a:r>
          <a:endParaRPr lang="ar-DZ" sz="1600" dirty="0">
            <a:solidFill>
              <a:schemeClr val="bg1"/>
            </a:solidFill>
            <a:latin typeface="Times New Roman" panose="02020603050405020304" pitchFamily="18" charset="0"/>
            <a:cs typeface="Times New Roman" panose="02020603050405020304" pitchFamily="18" charset="0"/>
          </a:endParaRPr>
        </a:p>
        <a:p>
          <a:pPr marL="0" lvl="0" defTabSz="711200">
            <a:lnSpc>
              <a:spcPct val="90000"/>
            </a:lnSpc>
            <a:spcBef>
              <a:spcPct val="0"/>
            </a:spcBef>
            <a:spcAft>
              <a:spcPct val="35000"/>
            </a:spcAft>
            <a:buNone/>
          </a:pPr>
          <a:endParaRPr lang="fr-CA" sz="1600" dirty="0">
            <a:latin typeface="Times New Roman" panose="02020603050405020304" pitchFamily="18" charset="0"/>
            <a:cs typeface="Times New Roman" panose="02020603050405020304" pitchFamily="18" charset="0"/>
          </a:endParaRPr>
        </a:p>
      </dgm:t>
    </dgm:pt>
    <dgm:pt modelId="{C507F26B-25F3-43BB-941B-F369FC10C7B6}" type="parTrans" cxnId="{C0A2A43A-BCD3-4AC9-BB55-DEC1B855F399}">
      <dgm:prSet/>
      <dgm:spPr/>
      <dgm:t>
        <a:bodyPr/>
        <a:lstStyle/>
        <a:p>
          <a:endParaRPr lang="fr-CA"/>
        </a:p>
      </dgm:t>
    </dgm:pt>
    <dgm:pt modelId="{AA7EDD50-5721-40BE-B811-71E2BD31BE4A}" type="sibTrans" cxnId="{C0A2A43A-BCD3-4AC9-BB55-DEC1B855F399}">
      <dgm:prSet/>
      <dgm:spPr/>
      <dgm:t>
        <a:bodyPr/>
        <a:lstStyle/>
        <a:p>
          <a:endParaRPr lang="fr-CA"/>
        </a:p>
      </dgm:t>
    </dgm:pt>
    <dgm:pt modelId="{31653E95-F268-4675-B941-4563C7669A2A}">
      <dgm:prSet custT="1"/>
      <dgm:spPr>
        <a:solidFill>
          <a:srgbClr val="00542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r>
            <a:rPr lang="ar-DZ" sz="1600" b="0" dirty="0">
              <a:solidFill>
                <a:schemeClr val="bg1"/>
              </a:solidFill>
              <a:latin typeface="Times New Roman" panose="02020603050405020304" pitchFamily="18" charset="0"/>
              <a:cs typeface="Times New Roman" panose="02020603050405020304" pitchFamily="18" charset="0"/>
            </a:rPr>
            <a:t>الأداء</a:t>
          </a:r>
          <a:endParaRPr lang="fr-CA" sz="1600" b="0" dirty="0">
            <a:solidFill>
              <a:schemeClr val="bg1"/>
            </a:solidFill>
            <a:latin typeface="Times New Roman" panose="02020603050405020304" pitchFamily="18" charset="0"/>
            <a:cs typeface="Times New Roman" panose="02020603050405020304" pitchFamily="18" charset="0"/>
          </a:endParaRPr>
        </a:p>
        <a:p>
          <a:pPr marL="0" lvl="0" defTabSz="711200">
            <a:lnSpc>
              <a:spcPct val="90000"/>
            </a:lnSpc>
            <a:spcBef>
              <a:spcPct val="0"/>
            </a:spcBef>
            <a:spcAft>
              <a:spcPct val="35000"/>
            </a:spcAft>
            <a:buNone/>
          </a:pPr>
          <a:r>
            <a:rPr lang="fr-CA" sz="1600" dirty="0">
              <a:solidFill>
                <a:schemeClr val="bg1"/>
              </a:solidFill>
              <a:latin typeface="Times New Roman" panose="02020603050405020304" pitchFamily="18" charset="0"/>
              <a:cs typeface="Times New Roman" panose="02020603050405020304" pitchFamily="18" charset="0"/>
            </a:rPr>
            <a:t>Performance</a:t>
          </a:r>
          <a:endParaRPr lang="ar-DZ" sz="1600" dirty="0">
            <a:solidFill>
              <a:schemeClr val="bg1"/>
            </a:solidFill>
            <a:latin typeface="Times New Roman" panose="02020603050405020304" pitchFamily="18" charset="0"/>
            <a:cs typeface="Times New Roman" panose="02020603050405020304" pitchFamily="18" charset="0"/>
          </a:endParaRPr>
        </a:p>
      </dgm:t>
    </dgm:pt>
    <dgm:pt modelId="{3A0CE06E-A3F1-4609-8C96-D6C35075AC9B}" type="parTrans" cxnId="{7E87E621-FF78-416A-AB1B-742496984076}">
      <dgm:prSet/>
      <dgm:spPr/>
      <dgm:t>
        <a:bodyPr/>
        <a:lstStyle/>
        <a:p>
          <a:endParaRPr lang="fr-CA"/>
        </a:p>
      </dgm:t>
    </dgm:pt>
    <dgm:pt modelId="{183CFC9F-4247-4780-9B47-252E0D67DDAB}" type="sibTrans" cxnId="{7E87E621-FF78-416A-AB1B-742496984076}">
      <dgm:prSet/>
      <dgm:spPr/>
      <dgm:t>
        <a:bodyPr/>
        <a:lstStyle/>
        <a:p>
          <a:endParaRPr lang="fr-CA"/>
        </a:p>
      </dgm:t>
    </dgm:pt>
    <dgm:pt modelId="{E498833D-C6D7-4D6D-86B2-F948888919EF}">
      <dgm:prSet custScaleX="168042" custScaleY="139332" custRadScaleRad="163905" custRadScaleInc="8898"/>
      <dgm:spPr/>
      <dgm:t>
        <a:bodyPr/>
        <a:lstStyle/>
        <a:p>
          <a:endParaRPr lang="fr-FR"/>
        </a:p>
      </dgm:t>
    </dgm:pt>
    <dgm:pt modelId="{AD607FDD-F7B0-4B4A-8819-87969F07AC5D}" type="parTrans" cxnId="{ECE68A2A-88AD-4DCD-9F0B-2BC28583C511}">
      <dgm:prSet custScaleX="2000000" custScaleY="139324"/>
      <dgm:spPr/>
      <dgm:t>
        <a:bodyPr/>
        <a:lstStyle/>
        <a:p>
          <a:endParaRPr lang="fr-FR"/>
        </a:p>
      </dgm:t>
    </dgm:pt>
    <dgm:pt modelId="{4FD04A95-49CD-46D2-97ED-C5FBEBBD1EC2}" type="sibTrans" cxnId="{ECE68A2A-88AD-4DCD-9F0B-2BC28583C511}">
      <dgm:prSet/>
      <dgm:spPr/>
      <dgm:t>
        <a:bodyPr/>
        <a:lstStyle/>
        <a:p>
          <a:endParaRPr lang="fr-FR"/>
        </a:p>
      </dgm:t>
    </dgm:pt>
    <dgm:pt modelId="{F013322B-F1D2-464F-AA62-C4770704B061}">
      <dgm:prSet custT="1"/>
      <dgm:spPr>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r>
            <a:rPr lang="ar-DZ" sz="2000" b="0" dirty="0">
              <a:solidFill>
                <a:srgbClr val="3A1953"/>
              </a:solidFill>
              <a:latin typeface="Times New Roman" panose="02020603050405020304" pitchFamily="18" charset="0"/>
              <a:cs typeface="Times New Roman" panose="02020603050405020304" pitchFamily="18" charset="0"/>
            </a:rPr>
            <a:t>التوازن</a:t>
          </a:r>
          <a:endParaRPr lang="fr-CA" sz="2000" b="0" dirty="0">
            <a:solidFill>
              <a:srgbClr val="3A1953"/>
            </a:solidFill>
            <a:latin typeface="Times New Roman" panose="02020603050405020304" pitchFamily="18" charset="0"/>
            <a:cs typeface="Times New Roman" panose="02020603050405020304" pitchFamily="18" charset="0"/>
          </a:endParaRPr>
        </a:p>
        <a:p>
          <a:pPr marL="0" lvl="0" defTabSz="889000">
            <a:lnSpc>
              <a:spcPct val="90000"/>
            </a:lnSpc>
            <a:spcBef>
              <a:spcPct val="0"/>
            </a:spcBef>
            <a:spcAft>
              <a:spcPct val="35000"/>
            </a:spcAft>
            <a:buNone/>
          </a:pPr>
          <a:r>
            <a:rPr lang="fr-CA" sz="2000" b="0" dirty="0">
              <a:solidFill>
                <a:srgbClr val="3A1953"/>
              </a:solidFill>
              <a:latin typeface="Times New Roman" panose="02020603050405020304" pitchFamily="18" charset="0"/>
              <a:cs typeface="Times New Roman" panose="02020603050405020304" pitchFamily="18" charset="0"/>
            </a:rPr>
            <a:t>Équilibre</a:t>
          </a:r>
        </a:p>
      </dgm:t>
    </dgm:pt>
    <dgm:pt modelId="{68B5EF16-E6F5-4414-A830-6AFF178ED9CE}" type="parTrans" cxnId="{6E546104-3622-4EB6-A36E-E06CFB430065}">
      <dgm:prSet/>
      <dgm:spPr/>
      <dgm:t>
        <a:bodyPr/>
        <a:lstStyle/>
        <a:p>
          <a:endParaRPr lang="fr-FR"/>
        </a:p>
      </dgm:t>
    </dgm:pt>
    <dgm:pt modelId="{9A30AAB1-CBB7-4D6C-B3E9-8E3F36BEE99F}" type="sibTrans" cxnId="{6E546104-3622-4EB6-A36E-E06CFB430065}">
      <dgm:prSet/>
      <dgm:spPr/>
      <dgm:t>
        <a:bodyPr/>
        <a:lstStyle/>
        <a:p>
          <a:endParaRPr lang="fr-FR"/>
        </a:p>
      </dgm:t>
    </dgm:pt>
    <dgm:pt modelId="{E3657580-DE9B-4518-AA24-61223D8F2E8A}" type="pres">
      <dgm:prSet presAssocID="{9740A4B4-E956-4207-93DF-DBA36A09F99B}" presName="cycle" presStyleCnt="0">
        <dgm:presLayoutVars>
          <dgm:chMax val="1"/>
          <dgm:dir/>
          <dgm:animLvl val="ctr"/>
          <dgm:resizeHandles val="exact"/>
        </dgm:presLayoutVars>
      </dgm:prSet>
      <dgm:spPr/>
      <dgm:t>
        <a:bodyPr/>
        <a:lstStyle/>
        <a:p>
          <a:endParaRPr lang="fr-FR"/>
        </a:p>
      </dgm:t>
    </dgm:pt>
    <dgm:pt modelId="{307399A2-3F25-4A37-937E-5BCA6EB749EB}" type="pres">
      <dgm:prSet presAssocID="{46D891CB-9347-4CB9-BE31-0E7A41093ACA}" presName="centerShape" presStyleLbl="node0" presStyleIdx="0" presStyleCnt="1" custScaleX="186261" custScaleY="139332"/>
      <dgm:spPr/>
      <dgm:t>
        <a:bodyPr/>
        <a:lstStyle/>
        <a:p>
          <a:endParaRPr lang="fr-FR"/>
        </a:p>
      </dgm:t>
    </dgm:pt>
    <dgm:pt modelId="{FF96C6B9-FACD-4ED8-A1AF-240E7A66EC63}" type="pres">
      <dgm:prSet presAssocID="{95776C6C-B031-47B7-A803-D05F88677929}" presName="Name9" presStyleLbl="parChTrans1D2" presStyleIdx="0" presStyleCnt="9" custScaleX="2000000" custScaleY="139324"/>
      <dgm:spPr/>
      <dgm:t>
        <a:bodyPr/>
        <a:lstStyle/>
        <a:p>
          <a:endParaRPr lang="fr-FR"/>
        </a:p>
      </dgm:t>
    </dgm:pt>
    <dgm:pt modelId="{1B403236-7E54-466A-8E5A-3D502211EE2A}" type="pres">
      <dgm:prSet presAssocID="{95776C6C-B031-47B7-A803-D05F88677929}" presName="connTx" presStyleLbl="parChTrans1D2" presStyleIdx="0" presStyleCnt="9"/>
      <dgm:spPr/>
      <dgm:t>
        <a:bodyPr/>
        <a:lstStyle/>
        <a:p>
          <a:endParaRPr lang="fr-FR"/>
        </a:p>
      </dgm:t>
    </dgm:pt>
    <dgm:pt modelId="{C2517E93-2F03-48D4-8CD8-DDECF8C0CC1E}" type="pres">
      <dgm:prSet presAssocID="{DB440E2E-742A-4887-9876-636CC0A9F6F8}" presName="node" presStyleLbl="node1" presStyleIdx="0" presStyleCnt="9" custScaleX="168042" custScaleY="139332">
        <dgm:presLayoutVars>
          <dgm:bulletEnabled val="1"/>
        </dgm:presLayoutVars>
      </dgm:prSet>
      <dgm:spPr/>
      <dgm:t>
        <a:bodyPr/>
        <a:lstStyle/>
        <a:p>
          <a:endParaRPr lang="fr-FR"/>
        </a:p>
      </dgm:t>
    </dgm:pt>
    <dgm:pt modelId="{8849633E-88D7-4B9A-BFAE-EF7EA8BCAFE4}" type="pres">
      <dgm:prSet presAssocID="{C41B677F-7B65-4032-9AD4-6B4FF778EB8A}" presName="Name9" presStyleLbl="parChTrans1D2" presStyleIdx="1" presStyleCnt="9" custScaleX="2000000" custScaleY="139324"/>
      <dgm:spPr/>
      <dgm:t>
        <a:bodyPr/>
        <a:lstStyle/>
        <a:p>
          <a:endParaRPr lang="fr-FR"/>
        </a:p>
      </dgm:t>
    </dgm:pt>
    <dgm:pt modelId="{8A7F05F2-8422-42A5-B1C0-D65DE3FC1C7D}" type="pres">
      <dgm:prSet presAssocID="{C41B677F-7B65-4032-9AD4-6B4FF778EB8A}" presName="connTx" presStyleLbl="parChTrans1D2" presStyleIdx="1" presStyleCnt="9"/>
      <dgm:spPr/>
      <dgm:t>
        <a:bodyPr/>
        <a:lstStyle/>
        <a:p>
          <a:endParaRPr lang="fr-FR"/>
        </a:p>
      </dgm:t>
    </dgm:pt>
    <dgm:pt modelId="{A1D2100C-CABE-4F2E-A92F-3ACC66716520}" type="pres">
      <dgm:prSet presAssocID="{A983DD22-2081-4010-88B0-3AA7589E91C1}" presName="node" presStyleLbl="node1" presStyleIdx="1" presStyleCnt="9" custScaleX="227825" custScaleY="139332" custRadScaleRad="163437" custRadScaleInc="65175">
        <dgm:presLayoutVars>
          <dgm:bulletEnabled val="1"/>
        </dgm:presLayoutVars>
      </dgm:prSet>
      <dgm:spPr/>
      <dgm:t>
        <a:bodyPr/>
        <a:lstStyle/>
        <a:p>
          <a:endParaRPr lang="fr-FR"/>
        </a:p>
      </dgm:t>
    </dgm:pt>
    <dgm:pt modelId="{956D3F8A-1849-4D5B-A0DE-0A977A0C4E43}" type="pres">
      <dgm:prSet presAssocID="{02225D64-AF6F-4A46-871A-8C2D81278D68}" presName="Name9" presStyleLbl="parChTrans1D2" presStyleIdx="2" presStyleCnt="9" custScaleX="2000000" custScaleY="139324"/>
      <dgm:spPr/>
      <dgm:t>
        <a:bodyPr/>
        <a:lstStyle/>
        <a:p>
          <a:endParaRPr lang="fr-FR"/>
        </a:p>
      </dgm:t>
    </dgm:pt>
    <dgm:pt modelId="{869BED38-0B92-40AC-8FD1-1710890DC04B}" type="pres">
      <dgm:prSet presAssocID="{02225D64-AF6F-4A46-871A-8C2D81278D68}" presName="connTx" presStyleLbl="parChTrans1D2" presStyleIdx="2" presStyleCnt="9"/>
      <dgm:spPr/>
      <dgm:t>
        <a:bodyPr/>
        <a:lstStyle/>
        <a:p>
          <a:endParaRPr lang="fr-FR"/>
        </a:p>
      </dgm:t>
    </dgm:pt>
    <dgm:pt modelId="{E6B4E592-11A3-4312-8B49-8C16B44BA36F}" type="pres">
      <dgm:prSet presAssocID="{F24D1EC8-B479-4D8D-A0DB-48ABF6DD4906}" presName="node" presStyleLbl="node1" presStyleIdx="2" presStyleCnt="9" custScaleX="194794" custScaleY="139332" custRadScaleRad="207787" custRadScaleInc="6412">
        <dgm:presLayoutVars>
          <dgm:bulletEnabled val="1"/>
        </dgm:presLayoutVars>
      </dgm:prSet>
      <dgm:spPr>
        <a:xfrm>
          <a:off x="5469465" y="861325"/>
          <a:ext cx="1486935" cy="1063573"/>
        </a:xfrm>
        <a:prstGeom prst="ellipse">
          <a:avLst/>
        </a:prstGeom>
      </dgm:spPr>
      <dgm:t>
        <a:bodyPr/>
        <a:lstStyle/>
        <a:p>
          <a:endParaRPr lang="fr-FR"/>
        </a:p>
      </dgm:t>
    </dgm:pt>
    <dgm:pt modelId="{6315F081-D392-465A-9C5F-88847E6C751A}" type="pres">
      <dgm:prSet presAssocID="{054E8419-F301-4B8B-8837-8EB9DBC8C90E}" presName="Name9" presStyleLbl="parChTrans1D2" presStyleIdx="3" presStyleCnt="9" custScaleX="2000000" custScaleY="139324"/>
      <dgm:spPr/>
      <dgm:t>
        <a:bodyPr/>
        <a:lstStyle/>
        <a:p>
          <a:endParaRPr lang="fr-FR"/>
        </a:p>
      </dgm:t>
    </dgm:pt>
    <dgm:pt modelId="{6185BB08-6B0B-4B08-ADAE-2229DD85320A}" type="pres">
      <dgm:prSet presAssocID="{054E8419-F301-4B8B-8837-8EB9DBC8C90E}" presName="connTx" presStyleLbl="parChTrans1D2" presStyleIdx="3" presStyleCnt="9"/>
      <dgm:spPr/>
      <dgm:t>
        <a:bodyPr/>
        <a:lstStyle/>
        <a:p>
          <a:endParaRPr lang="fr-FR"/>
        </a:p>
      </dgm:t>
    </dgm:pt>
    <dgm:pt modelId="{D8879D95-385E-4F13-A430-D1FDD9FF457F}" type="pres">
      <dgm:prSet presAssocID="{E406561C-1369-4AC3-8C72-5EC08D74E349}" presName="node" presStyleLbl="node1" presStyleIdx="3" presStyleCnt="9" custScaleX="168042" custScaleY="139332" custRadScaleRad="171789" custRadScaleInc="-63239">
        <dgm:presLayoutVars>
          <dgm:bulletEnabled val="1"/>
        </dgm:presLayoutVars>
      </dgm:prSet>
      <dgm:spPr/>
      <dgm:t>
        <a:bodyPr/>
        <a:lstStyle/>
        <a:p>
          <a:endParaRPr lang="fr-FR"/>
        </a:p>
      </dgm:t>
    </dgm:pt>
    <dgm:pt modelId="{F660E20C-18E0-4BB3-9B7A-2AF19FD3EFF6}" type="pres">
      <dgm:prSet presAssocID="{9DE46ED7-055E-4399-899F-CB7051D06ADF}" presName="Name9" presStyleLbl="parChTrans1D2" presStyleIdx="4" presStyleCnt="9" custScaleX="2000000" custScaleY="139324"/>
      <dgm:spPr/>
      <dgm:t>
        <a:bodyPr/>
        <a:lstStyle/>
        <a:p>
          <a:endParaRPr lang="fr-FR"/>
        </a:p>
      </dgm:t>
    </dgm:pt>
    <dgm:pt modelId="{17AF1407-3C26-429D-82E8-30D081E15823}" type="pres">
      <dgm:prSet presAssocID="{9DE46ED7-055E-4399-899F-CB7051D06ADF}" presName="connTx" presStyleLbl="parChTrans1D2" presStyleIdx="4" presStyleCnt="9"/>
      <dgm:spPr/>
      <dgm:t>
        <a:bodyPr/>
        <a:lstStyle/>
        <a:p>
          <a:endParaRPr lang="fr-FR"/>
        </a:p>
      </dgm:t>
    </dgm:pt>
    <dgm:pt modelId="{9D3F52FA-8C48-4D53-8850-6E97AE65828E}" type="pres">
      <dgm:prSet presAssocID="{69E19549-E53F-46F8-B1D1-EBB6FB708392}" presName="node" presStyleLbl="node1" presStyleIdx="4" presStyleCnt="9" custScaleX="225723" custScaleY="139332" custRadScaleRad="103515" custRadScaleInc="-20527">
        <dgm:presLayoutVars>
          <dgm:bulletEnabled val="1"/>
        </dgm:presLayoutVars>
      </dgm:prSet>
      <dgm:spPr/>
      <dgm:t>
        <a:bodyPr/>
        <a:lstStyle/>
        <a:p>
          <a:endParaRPr lang="fr-FR"/>
        </a:p>
      </dgm:t>
    </dgm:pt>
    <dgm:pt modelId="{D630C924-1D22-4C3A-A14D-3EB6333A997F}" type="pres">
      <dgm:prSet presAssocID="{2CD2A555-3C53-4644-AA19-05C5AC3B8005}" presName="Name9" presStyleLbl="parChTrans1D2" presStyleIdx="5" presStyleCnt="9" custScaleX="2000000" custScaleY="139324"/>
      <dgm:spPr/>
      <dgm:t>
        <a:bodyPr/>
        <a:lstStyle/>
        <a:p>
          <a:endParaRPr lang="fr-FR"/>
        </a:p>
      </dgm:t>
    </dgm:pt>
    <dgm:pt modelId="{37F5F55F-A201-4354-8876-05536809E0E2}" type="pres">
      <dgm:prSet presAssocID="{2CD2A555-3C53-4644-AA19-05C5AC3B8005}" presName="connTx" presStyleLbl="parChTrans1D2" presStyleIdx="5" presStyleCnt="9"/>
      <dgm:spPr/>
      <dgm:t>
        <a:bodyPr/>
        <a:lstStyle/>
        <a:p>
          <a:endParaRPr lang="fr-FR"/>
        </a:p>
      </dgm:t>
    </dgm:pt>
    <dgm:pt modelId="{0D24A4B1-A959-470F-A024-51E3588F54C5}" type="pres">
      <dgm:prSet presAssocID="{025EE58B-9B3D-4C85-A978-F7E1A2BEF430}" presName="node" presStyleLbl="node1" presStyleIdx="5" presStyleCnt="9" custScaleX="210945" custScaleY="139332" custRadScaleRad="126734" custRadScaleInc="97782">
        <dgm:presLayoutVars>
          <dgm:bulletEnabled val="1"/>
        </dgm:presLayoutVars>
      </dgm:prSet>
      <dgm:spPr/>
      <dgm:t>
        <a:bodyPr/>
        <a:lstStyle/>
        <a:p>
          <a:endParaRPr lang="fr-FR"/>
        </a:p>
      </dgm:t>
    </dgm:pt>
    <dgm:pt modelId="{A824CB05-69AF-438B-8957-2BF53DF18271}" type="pres">
      <dgm:prSet presAssocID="{C507F26B-25F3-43BB-941B-F369FC10C7B6}" presName="Name9" presStyleLbl="parChTrans1D2" presStyleIdx="6" presStyleCnt="9" custScaleX="2000000" custScaleY="139324"/>
      <dgm:spPr/>
      <dgm:t>
        <a:bodyPr/>
        <a:lstStyle/>
        <a:p>
          <a:endParaRPr lang="fr-FR"/>
        </a:p>
      </dgm:t>
    </dgm:pt>
    <dgm:pt modelId="{8246DAF1-FA4E-4EFF-992F-CCCE846C3012}" type="pres">
      <dgm:prSet presAssocID="{C507F26B-25F3-43BB-941B-F369FC10C7B6}" presName="connTx" presStyleLbl="parChTrans1D2" presStyleIdx="6" presStyleCnt="9"/>
      <dgm:spPr/>
      <dgm:t>
        <a:bodyPr/>
        <a:lstStyle/>
        <a:p>
          <a:endParaRPr lang="fr-FR"/>
        </a:p>
      </dgm:t>
    </dgm:pt>
    <dgm:pt modelId="{6D58952D-8436-473B-B456-432BA11E5211}" type="pres">
      <dgm:prSet presAssocID="{2678AB99-62E1-4686-A866-0DDC269FA0F6}" presName="node" presStyleLbl="node1" presStyleIdx="6" presStyleCnt="9" custScaleX="168042" custScaleY="139332" custRadScaleRad="189013" custRadScaleInc="71541">
        <dgm:presLayoutVars>
          <dgm:bulletEnabled val="1"/>
        </dgm:presLayoutVars>
      </dgm:prSet>
      <dgm:spPr/>
      <dgm:t>
        <a:bodyPr/>
        <a:lstStyle/>
        <a:p>
          <a:endParaRPr lang="fr-FR"/>
        </a:p>
      </dgm:t>
    </dgm:pt>
    <dgm:pt modelId="{0CFEBEA2-E0EF-400E-B943-FAB18B2F27CC}" type="pres">
      <dgm:prSet presAssocID="{3A0CE06E-A3F1-4609-8C96-D6C35075AC9B}" presName="Name9" presStyleLbl="parChTrans1D2" presStyleIdx="7" presStyleCnt="9" custScaleX="2000000" custScaleY="139324"/>
      <dgm:spPr/>
      <dgm:t>
        <a:bodyPr/>
        <a:lstStyle/>
        <a:p>
          <a:endParaRPr lang="fr-FR"/>
        </a:p>
      </dgm:t>
    </dgm:pt>
    <dgm:pt modelId="{11F06887-995D-45F5-B5E4-6765BC761A4B}" type="pres">
      <dgm:prSet presAssocID="{3A0CE06E-A3F1-4609-8C96-D6C35075AC9B}" presName="connTx" presStyleLbl="parChTrans1D2" presStyleIdx="7" presStyleCnt="9"/>
      <dgm:spPr/>
      <dgm:t>
        <a:bodyPr/>
        <a:lstStyle/>
        <a:p>
          <a:endParaRPr lang="fr-FR"/>
        </a:p>
      </dgm:t>
    </dgm:pt>
    <dgm:pt modelId="{9B7A273F-404A-4135-91E0-D47F9B9B560F}" type="pres">
      <dgm:prSet presAssocID="{31653E95-F268-4675-B941-4563C7669A2A}" presName="node" presStyleLbl="node1" presStyleIdx="7" presStyleCnt="9" custScaleX="194297" custScaleY="139332" custRadScaleRad="172784" custRadScaleInc="-14385">
        <dgm:presLayoutVars>
          <dgm:bulletEnabled val="1"/>
        </dgm:presLayoutVars>
      </dgm:prSet>
      <dgm:spPr/>
      <dgm:t>
        <a:bodyPr/>
        <a:lstStyle/>
        <a:p>
          <a:endParaRPr lang="fr-FR"/>
        </a:p>
      </dgm:t>
    </dgm:pt>
    <dgm:pt modelId="{6FDA4521-09F4-4927-94C8-34757A77B66E}" type="pres">
      <dgm:prSet presAssocID="{68B5EF16-E6F5-4414-A830-6AFF178ED9CE}" presName="Name9" presStyleLbl="parChTrans1D2" presStyleIdx="8" presStyleCnt="9"/>
      <dgm:spPr/>
      <dgm:t>
        <a:bodyPr/>
        <a:lstStyle/>
        <a:p>
          <a:endParaRPr lang="fr-FR"/>
        </a:p>
      </dgm:t>
    </dgm:pt>
    <dgm:pt modelId="{64E47AE7-75B2-4FDB-A710-28988845707C}" type="pres">
      <dgm:prSet presAssocID="{68B5EF16-E6F5-4414-A830-6AFF178ED9CE}" presName="connTx" presStyleLbl="parChTrans1D2" presStyleIdx="8" presStyleCnt="9"/>
      <dgm:spPr/>
      <dgm:t>
        <a:bodyPr/>
        <a:lstStyle/>
        <a:p>
          <a:endParaRPr lang="fr-FR"/>
        </a:p>
      </dgm:t>
    </dgm:pt>
    <dgm:pt modelId="{A1964FEE-D143-4F06-ACF9-F724991BB10D}" type="pres">
      <dgm:prSet presAssocID="{F013322B-F1D2-464F-AA62-C4770704B061}" presName="node" presStyleLbl="node1" presStyleIdx="8" presStyleCnt="9" custScaleX="197027" custScaleY="115891" custRadScaleRad="144650" custRadScaleInc="-38806">
        <dgm:presLayoutVars>
          <dgm:bulletEnabled val="1"/>
        </dgm:presLayoutVars>
      </dgm:prSet>
      <dgm:spPr/>
      <dgm:t>
        <a:bodyPr/>
        <a:lstStyle/>
        <a:p>
          <a:endParaRPr lang="fr-FR"/>
        </a:p>
      </dgm:t>
    </dgm:pt>
  </dgm:ptLst>
  <dgm:cxnLst>
    <dgm:cxn modelId="{015A08EE-454F-4E09-8198-0991A2B343CA}" type="presOf" srcId="{C507F26B-25F3-43BB-941B-F369FC10C7B6}" destId="{8246DAF1-FA4E-4EFF-992F-CCCE846C3012}" srcOrd="1" destOrd="0" presId="urn:microsoft.com/office/officeart/2005/8/layout/radial1"/>
    <dgm:cxn modelId="{ADD8A236-DDDC-4042-8D6A-B8FE0191428C}" type="presOf" srcId="{68B5EF16-E6F5-4414-A830-6AFF178ED9CE}" destId="{6FDA4521-09F4-4927-94C8-34757A77B66E}" srcOrd="0" destOrd="0" presId="urn:microsoft.com/office/officeart/2005/8/layout/radial1"/>
    <dgm:cxn modelId="{F1E1D7E3-9E50-4A30-981E-8D83988F3633}" srcId="{46D891CB-9347-4CB9-BE31-0E7A41093ACA}" destId="{025EE58B-9B3D-4C85-A978-F7E1A2BEF430}" srcOrd="5" destOrd="0" parTransId="{2CD2A555-3C53-4644-AA19-05C5AC3B8005}" sibTransId="{D737448F-1905-4786-90E9-CB0D2F3C978C}"/>
    <dgm:cxn modelId="{D9D1A49E-AA3C-45A4-87FA-8249C685176A}" type="presOf" srcId="{3A0CE06E-A3F1-4609-8C96-D6C35075AC9B}" destId="{0CFEBEA2-E0EF-400E-B943-FAB18B2F27CC}" srcOrd="0" destOrd="0" presId="urn:microsoft.com/office/officeart/2005/8/layout/radial1"/>
    <dgm:cxn modelId="{E4215654-E15C-41AC-BA99-7FE7358BC1B8}" type="presOf" srcId="{9740A4B4-E956-4207-93DF-DBA36A09F99B}" destId="{E3657580-DE9B-4518-AA24-61223D8F2E8A}" srcOrd="0" destOrd="0" presId="urn:microsoft.com/office/officeart/2005/8/layout/radial1"/>
    <dgm:cxn modelId="{56F0DB50-53D1-405B-998B-D819E393C732}" type="presOf" srcId="{3A0CE06E-A3F1-4609-8C96-D6C35075AC9B}" destId="{11F06887-995D-45F5-B5E4-6765BC761A4B}" srcOrd="1" destOrd="0" presId="urn:microsoft.com/office/officeart/2005/8/layout/radial1"/>
    <dgm:cxn modelId="{D7DE50CC-91FA-4FDD-BF76-61C06260FB4C}" type="presOf" srcId="{02225D64-AF6F-4A46-871A-8C2D81278D68}" destId="{869BED38-0B92-40AC-8FD1-1710890DC04B}" srcOrd="1" destOrd="0" presId="urn:microsoft.com/office/officeart/2005/8/layout/radial1"/>
    <dgm:cxn modelId="{39765042-5EA5-4B43-A0E4-8B6CF746FB98}" srcId="{46D891CB-9347-4CB9-BE31-0E7A41093ACA}" destId="{E406561C-1369-4AC3-8C72-5EC08D74E349}" srcOrd="3" destOrd="0" parTransId="{054E8419-F301-4B8B-8837-8EB9DBC8C90E}" sibTransId="{3166FDCD-A7F7-480A-851A-B458F4C8D9BF}"/>
    <dgm:cxn modelId="{B4DF62C6-10BC-4A43-B0A1-71A56C5C15F5}" type="presOf" srcId="{2CD2A555-3C53-4644-AA19-05C5AC3B8005}" destId="{37F5F55F-A201-4354-8876-05536809E0E2}" srcOrd="1" destOrd="0" presId="urn:microsoft.com/office/officeart/2005/8/layout/radial1"/>
    <dgm:cxn modelId="{F5E15C69-5C8C-436E-80C7-D9D1B0BDD5B3}" type="presOf" srcId="{054E8419-F301-4B8B-8837-8EB9DBC8C90E}" destId="{6185BB08-6B0B-4B08-ADAE-2229DD85320A}" srcOrd="1" destOrd="0" presId="urn:microsoft.com/office/officeart/2005/8/layout/radial1"/>
    <dgm:cxn modelId="{3BFF02E9-4887-4380-8467-D56C66F936C7}" type="presOf" srcId="{F013322B-F1D2-464F-AA62-C4770704B061}" destId="{A1964FEE-D143-4F06-ACF9-F724991BB10D}" srcOrd="0" destOrd="0" presId="urn:microsoft.com/office/officeart/2005/8/layout/radial1"/>
    <dgm:cxn modelId="{7E87E621-FF78-416A-AB1B-742496984076}" srcId="{46D891CB-9347-4CB9-BE31-0E7A41093ACA}" destId="{31653E95-F268-4675-B941-4563C7669A2A}" srcOrd="7" destOrd="0" parTransId="{3A0CE06E-A3F1-4609-8C96-D6C35075AC9B}" sibTransId="{183CFC9F-4247-4780-9B47-252E0D67DDAB}"/>
    <dgm:cxn modelId="{80F3E616-01DC-460E-B726-A8617A149BF5}" type="presOf" srcId="{A983DD22-2081-4010-88B0-3AA7589E91C1}" destId="{A1D2100C-CABE-4F2E-A92F-3ACC66716520}" srcOrd="0" destOrd="0" presId="urn:microsoft.com/office/officeart/2005/8/layout/radial1"/>
    <dgm:cxn modelId="{DA1A99BC-BA60-4384-8952-6AF80A25CDA6}" type="presOf" srcId="{E406561C-1369-4AC3-8C72-5EC08D74E349}" destId="{D8879D95-385E-4F13-A430-D1FDD9FF457F}" srcOrd="0" destOrd="0" presId="urn:microsoft.com/office/officeart/2005/8/layout/radial1"/>
    <dgm:cxn modelId="{D37BDE69-B964-4600-8B75-F9DF34A765AF}" type="presOf" srcId="{9DE46ED7-055E-4399-899F-CB7051D06ADF}" destId="{F660E20C-18E0-4BB3-9B7A-2AF19FD3EFF6}" srcOrd="0" destOrd="0" presId="urn:microsoft.com/office/officeart/2005/8/layout/radial1"/>
    <dgm:cxn modelId="{2B58BA0F-3084-4A47-91BD-E98923812447}" type="presOf" srcId="{054E8419-F301-4B8B-8837-8EB9DBC8C90E}" destId="{6315F081-D392-465A-9C5F-88847E6C751A}" srcOrd="0" destOrd="0" presId="urn:microsoft.com/office/officeart/2005/8/layout/radial1"/>
    <dgm:cxn modelId="{3994DADD-F373-4BA8-A1FB-B018462A6889}" type="presOf" srcId="{025EE58B-9B3D-4C85-A978-F7E1A2BEF430}" destId="{0D24A4B1-A959-470F-A024-51E3588F54C5}" srcOrd="0" destOrd="0" presId="urn:microsoft.com/office/officeart/2005/8/layout/radial1"/>
    <dgm:cxn modelId="{C0A2A43A-BCD3-4AC9-BB55-DEC1B855F399}" srcId="{46D891CB-9347-4CB9-BE31-0E7A41093ACA}" destId="{2678AB99-62E1-4686-A866-0DDC269FA0F6}" srcOrd="6" destOrd="0" parTransId="{C507F26B-25F3-43BB-941B-F369FC10C7B6}" sibTransId="{AA7EDD50-5721-40BE-B811-71E2BD31BE4A}"/>
    <dgm:cxn modelId="{AD492F11-26BF-4847-98EA-11F14050943D}" srcId="{46D891CB-9347-4CB9-BE31-0E7A41093ACA}" destId="{A983DD22-2081-4010-88B0-3AA7589E91C1}" srcOrd="1" destOrd="0" parTransId="{C41B677F-7B65-4032-9AD4-6B4FF778EB8A}" sibTransId="{1DA9444C-258D-4604-B5B6-7594C2FCD537}"/>
    <dgm:cxn modelId="{58F6FD05-77E2-47CC-B6A9-F0B5179696C5}" type="presOf" srcId="{2CD2A555-3C53-4644-AA19-05C5AC3B8005}" destId="{D630C924-1D22-4C3A-A14D-3EB6333A997F}" srcOrd="0" destOrd="0" presId="urn:microsoft.com/office/officeart/2005/8/layout/radial1"/>
    <dgm:cxn modelId="{08756372-5D53-4E3B-90AE-CB29B997D4F6}" type="presOf" srcId="{95776C6C-B031-47B7-A803-D05F88677929}" destId="{1B403236-7E54-466A-8E5A-3D502211EE2A}" srcOrd="1" destOrd="0" presId="urn:microsoft.com/office/officeart/2005/8/layout/radial1"/>
    <dgm:cxn modelId="{6B14B351-834B-4739-A848-2428ECD8220A}" type="presOf" srcId="{F24D1EC8-B479-4D8D-A0DB-48ABF6DD4906}" destId="{E6B4E592-11A3-4312-8B49-8C16B44BA36F}" srcOrd="0" destOrd="0" presId="urn:microsoft.com/office/officeart/2005/8/layout/radial1"/>
    <dgm:cxn modelId="{251A7AE6-479B-4BA7-AA4D-03A3EDBE46C9}" type="presOf" srcId="{C507F26B-25F3-43BB-941B-F369FC10C7B6}" destId="{A824CB05-69AF-438B-8957-2BF53DF18271}" srcOrd="0" destOrd="0" presId="urn:microsoft.com/office/officeart/2005/8/layout/radial1"/>
    <dgm:cxn modelId="{5CBA5266-4828-4B63-BCFD-74F7FCD6EC56}" type="presOf" srcId="{9DE46ED7-055E-4399-899F-CB7051D06ADF}" destId="{17AF1407-3C26-429D-82E8-30D081E15823}" srcOrd="1" destOrd="0" presId="urn:microsoft.com/office/officeart/2005/8/layout/radial1"/>
    <dgm:cxn modelId="{29CB8519-7CA7-491B-A3AF-28E183E8B812}" srcId="{9740A4B4-E956-4207-93DF-DBA36A09F99B}" destId="{46D891CB-9347-4CB9-BE31-0E7A41093ACA}" srcOrd="0" destOrd="0" parTransId="{734589C8-228C-407B-BFC9-E8E539ED16A0}" sibTransId="{7B46B7C2-80FC-4561-877A-68087DEDB4E6}"/>
    <dgm:cxn modelId="{6E546104-3622-4EB6-A36E-E06CFB430065}" srcId="{46D891CB-9347-4CB9-BE31-0E7A41093ACA}" destId="{F013322B-F1D2-464F-AA62-C4770704B061}" srcOrd="8" destOrd="0" parTransId="{68B5EF16-E6F5-4414-A830-6AFF178ED9CE}" sibTransId="{9A30AAB1-CBB7-4D6C-B3E9-8E3F36BEE99F}"/>
    <dgm:cxn modelId="{ADCD3810-B53E-41B0-8E5F-D0A5453C0756}" type="presOf" srcId="{02225D64-AF6F-4A46-871A-8C2D81278D68}" destId="{956D3F8A-1849-4D5B-A0DE-0A977A0C4E43}" srcOrd="0" destOrd="0" presId="urn:microsoft.com/office/officeart/2005/8/layout/radial1"/>
    <dgm:cxn modelId="{B3584278-720A-4B53-9413-47F34BC662E2}" srcId="{46D891CB-9347-4CB9-BE31-0E7A41093ACA}" destId="{F24D1EC8-B479-4D8D-A0DB-48ABF6DD4906}" srcOrd="2" destOrd="0" parTransId="{02225D64-AF6F-4A46-871A-8C2D81278D68}" sibTransId="{5543B2E4-3985-4B25-9D71-509CA7990893}"/>
    <dgm:cxn modelId="{6D722F95-D799-4255-8358-26F333E61BE3}" type="presOf" srcId="{2678AB99-62E1-4686-A866-0DDC269FA0F6}" destId="{6D58952D-8436-473B-B456-432BA11E5211}" srcOrd="0" destOrd="0" presId="urn:microsoft.com/office/officeart/2005/8/layout/radial1"/>
    <dgm:cxn modelId="{37EECF10-0792-4305-95F4-2E0519CEE299}" type="presOf" srcId="{C41B677F-7B65-4032-9AD4-6B4FF778EB8A}" destId="{8A7F05F2-8422-42A5-B1C0-D65DE3FC1C7D}" srcOrd="1" destOrd="0" presId="urn:microsoft.com/office/officeart/2005/8/layout/radial1"/>
    <dgm:cxn modelId="{5D5D57BE-2CDE-4305-8D9C-CE930A701F58}" type="presOf" srcId="{DB440E2E-742A-4887-9876-636CC0A9F6F8}" destId="{C2517E93-2F03-48D4-8CD8-DDECF8C0CC1E}" srcOrd="0" destOrd="0" presId="urn:microsoft.com/office/officeart/2005/8/layout/radial1"/>
    <dgm:cxn modelId="{D5173E2D-973A-4B5A-A0FF-88ACDDFB10B5}" type="presOf" srcId="{31653E95-F268-4675-B941-4563C7669A2A}" destId="{9B7A273F-404A-4135-91E0-D47F9B9B560F}" srcOrd="0" destOrd="0" presId="urn:microsoft.com/office/officeart/2005/8/layout/radial1"/>
    <dgm:cxn modelId="{CEE64F69-F23D-4B44-9109-72A227C923BA}" type="presOf" srcId="{68B5EF16-E6F5-4414-A830-6AFF178ED9CE}" destId="{64E47AE7-75B2-4FDB-A710-28988845707C}" srcOrd="1" destOrd="0" presId="urn:microsoft.com/office/officeart/2005/8/layout/radial1"/>
    <dgm:cxn modelId="{39E45CE9-A505-47D6-9101-12187B1919F5}" type="presOf" srcId="{95776C6C-B031-47B7-A803-D05F88677929}" destId="{FF96C6B9-FACD-4ED8-A1AF-240E7A66EC63}" srcOrd="0" destOrd="0" presId="urn:microsoft.com/office/officeart/2005/8/layout/radial1"/>
    <dgm:cxn modelId="{C5A8F4BC-9020-475A-B0CD-4756B09D249C}" type="presOf" srcId="{69E19549-E53F-46F8-B1D1-EBB6FB708392}" destId="{9D3F52FA-8C48-4D53-8850-6E97AE65828E}" srcOrd="0" destOrd="0" presId="urn:microsoft.com/office/officeart/2005/8/layout/radial1"/>
    <dgm:cxn modelId="{07707CC6-5F43-441E-8707-1E8043CCF800}" type="presOf" srcId="{46D891CB-9347-4CB9-BE31-0E7A41093ACA}" destId="{307399A2-3F25-4A37-937E-5BCA6EB749EB}" srcOrd="0" destOrd="0" presId="urn:microsoft.com/office/officeart/2005/8/layout/radial1"/>
    <dgm:cxn modelId="{ECE68A2A-88AD-4DCD-9F0B-2BC28583C511}" srcId="{9740A4B4-E956-4207-93DF-DBA36A09F99B}" destId="{E498833D-C6D7-4D6D-86B2-F948888919EF}" srcOrd="1" destOrd="0" parTransId="{AD607FDD-F7B0-4B4A-8819-87969F07AC5D}" sibTransId="{4FD04A95-49CD-46D2-97ED-C5FBEBBD1EC2}"/>
    <dgm:cxn modelId="{678FA5EF-8397-40D8-ACE9-C7814D14AF02}" srcId="{46D891CB-9347-4CB9-BE31-0E7A41093ACA}" destId="{69E19549-E53F-46F8-B1D1-EBB6FB708392}" srcOrd="4" destOrd="0" parTransId="{9DE46ED7-055E-4399-899F-CB7051D06ADF}" sibTransId="{650610C9-975A-445B-B2EA-C0399D58ABC6}"/>
    <dgm:cxn modelId="{8236A7A3-5C8E-46D9-9FFE-AD0680965897}" srcId="{46D891CB-9347-4CB9-BE31-0E7A41093ACA}" destId="{DB440E2E-742A-4887-9876-636CC0A9F6F8}" srcOrd="0" destOrd="0" parTransId="{95776C6C-B031-47B7-A803-D05F88677929}" sibTransId="{04A67660-07C7-4B1A-A3C6-4427EA3CD642}"/>
    <dgm:cxn modelId="{53345D38-C1E2-44BA-9B94-4B7307BF62F9}" type="presOf" srcId="{C41B677F-7B65-4032-9AD4-6B4FF778EB8A}" destId="{8849633E-88D7-4B9A-BFAE-EF7EA8BCAFE4}" srcOrd="0" destOrd="0" presId="urn:microsoft.com/office/officeart/2005/8/layout/radial1"/>
    <dgm:cxn modelId="{13E4578B-4496-4F57-B92A-BF063216B09E}" type="presParOf" srcId="{E3657580-DE9B-4518-AA24-61223D8F2E8A}" destId="{307399A2-3F25-4A37-937E-5BCA6EB749EB}" srcOrd="0" destOrd="0" presId="urn:microsoft.com/office/officeart/2005/8/layout/radial1"/>
    <dgm:cxn modelId="{EB7E191D-2957-425D-83B4-9E821C71B205}" type="presParOf" srcId="{E3657580-DE9B-4518-AA24-61223D8F2E8A}" destId="{FF96C6B9-FACD-4ED8-A1AF-240E7A66EC63}" srcOrd="1" destOrd="0" presId="urn:microsoft.com/office/officeart/2005/8/layout/radial1"/>
    <dgm:cxn modelId="{BDC097A2-D59E-43FA-BE21-53C9A302408B}" type="presParOf" srcId="{FF96C6B9-FACD-4ED8-A1AF-240E7A66EC63}" destId="{1B403236-7E54-466A-8E5A-3D502211EE2A}" srcOrd="0" destOrd="0" presId="urn:microsoft.com/office/officeart/2005/8/layout/radial1"/>
    <dgm:cxn modelId="{FD9FE65C-B241-45E7-916C-604E51755B71}" type="presParOf" srcId="{E3657580-DE9B-4518-AA24-61223D8F2E8A}" destId="{C2517E93-2F03-48D4-8CD8-DDECF8C0CC1E}" srcOrd="2" destOrd="0" presId="urn:microsoft.com/office/officeart/2005/8/layout/radial1"/>
    <dgm:cxn modelId="{4CED4156-0858-416F-B85D-BF27034F526A}" type="presParOf" srcId="{E3657580-DE9B-4518-AA24-61223D8F2E8A}" destId="{8849633E-88D7-4B9A-BFAE-EF7EA8BCAFE4}" srcOrd="3" destOrd="0" presId="urn:microsoft.com/office/officeart/2005/8/layout/radial1"/>
    <dgm:cxn modelId="{BF2D0601-9C08-46A0-950F-ED2D960BBD83}" type="presParOf" srcId="{8849633E-88D7-4B9A-BFAE-EF7EA8BCAFE4}" destId="{8A7F05F2-8422-42A5-B1C0-D65DE3FC1C7D}" srcOrd="0" destOrd="0" presId="urn:microsoft.com/office/officeart/2005/8/layout/radial1"/>
    <dgm:cxn modelId="{3D7C4C0A-4C35-4EA7-A81F-B3E25666C935}" type="presParOf" srcId="{E3657580-DE9B-4518-AA24-61223D8F2E8A}" destId="{A1D2100C-CABE-4F2E-A92F-3ACC66716520}" srcOrd="4" destOrd="0" presId="urn:microsoft.com/office/officeart/2005/8/layout/radial1"/>
    <dgm:cxn modelId="{6657C132-107F-424C-AD17-A97A1F95DCF1}" type="presParOf" srcId="{E3657580-DE9B-4518-AA24-61223D8F2E8A}" destId="{956D3F8A-1849-4D5B-A0DE-0A977A0C4E43}" srcOrd="5" destOrd="0" presId="urn:microsoft.com/office/officeart/2005/8/layout/radial1"/>
    <dgm:cxn modelId="{8A852CE9-FB26-4E5A-8735-92AA21C55338}" type="presParOf" srcId="{956D3F8A-1849-4D5B-A0DE-0A977A0C4E43}" destId="{869BED38-0B92-40AC-8FD1-1710890DC04B}" srcOrd="0" destOrd="0" presId="urn:microsoft.com/office/officeart/2005/8/layout/radial1"/>
    <dgm:cxn modelId="{F82C6172-727E-4851-A912-66F85C419BA8}" type="presParOf" srcId="{E3657580-DE9B-4518-AA24-61223D8F2E8A}" destId="{E6B4E592-11A3-4312-8B49-8C16B44BA36F}" srcOrd="6" destOrd="0" presId="urn:microsoft.com/office/officeart/2005/8/layout/radial1"/>
    <dgm:cxn modelId="{E0C38D3F-A357-444B-8F36-5FB2F94405AE}" type="presParOf" srcId="{E3657580-DE9B-4518-AA24-61223D8F2E8A}" destId="{6315F081-D392-465A-9C5F-88847E6C751A}" srcOrd="7" destOrd="0" presId="urn:microsoft.com/office/officeart/2005/8/layout/radial1"/>
    <dgm:cxn modelId="{7E7B65F4-C58F-4725-B15E-2B41F7C03880}" type="presParOf" srcId="{6315F081-D392-465A-9C5F-88847E6C751A}" destId="{6185BB08-6B0B-4B08-ADAE-2229DD85320A}" srcOrd="0" destOrd="0" presId="urn:microsoft.com/office/officeart/2005/8/layout/radial1"/>
    <dgm:cxn modelId="{47687F68-F80A-469A-A5A9-C2FEAFCD0843}" type="presParOf" srcId="{E3657580-DE9B-4518-AA24-61223D8F2E8A}" destId="{D8879D95-385E-4F13-A430-D1FDD9FF457F}" srcOrd="8" destOrd="0" presId="urn:microsoft.com/office/officeart/2005/8/layout/radial1"/>
    <dgm:cxn modelId="{9E4138FB-6C46-43D2-822D-DEFB298CF861}" type="presParOf" srcId="{E3657580-DE9B-4518-AA24-61223D8F2E8A}" destId="{F660E20C-18E0-4BB3-9B7A-2AF19FD3EFF6}" srcOrd="9" destOrd="0" presId="urn:microsoft.com/office/officeart/2005/8/layout/radial1"/>
    <dgm:cxn modelId="{46F006DE-5883-4614-A271-7E62ED3EBEEB}" type="presParOf" srcId="{F660E20C-18E0-4BB3-9B7A-2AF19FD3EFF6}" destId="{17AF1407-3C26-429D-82E8-30D081E15823}" srcOrd="0" destOrd="0" presId="urn:microsoft.com/office/officeart/2005/8/layout/radial1"/>
    <dgm:cxn modelId="{37F9DB0C-C3FD-45C2-A88F-A60ECC032DBC}" type="presParOf" srcId="{E3657580-DE9B-4518-AA24-61223D8F2E8A}" destId="{9D3F52FA-8C48-4D53-8850-6E97AE65828E}" srcOrd="10" destOrd="0" presId="urn:microsoft.com/office/officeart/2005/8/layout/radial1"/>
    <dgm:cxn modelId="{26F6B8A6-FA93-4135-92CD-3AA2775E4494}" type="presParOf" srcId="{E3657580-DE9B-4518-AA24-61223D8F2E8A}" destId="{D630C924-1D22-4C3A-A14D-3EB6333A997F}" srcOrd="11" destOrd="0" presId="urn:microsoft.com/office/officeart/2005/8/layout/radial1"/>
    <dgm:cxn modelId="{6BDEDAD0-2170-4AFF-835C-6B19E3FFEC26}" type="presParOf" srcId="{D630C924-1D22-4C3A-A14D-3EB6333A997F}" destId="{37F5F55F-A201-4354-8876-05536809E0E2}" srcOrd="0" destOrd="0" presId="urn:microsoft.com/office/officeart/2005/8/layout/radial1"/>
    <dgm:cxn modelId="{010CB69A-CE96-4B39-BD84-C13FE41B6945}" type="presParOf" srcId="{E3657580-DE9B-4518-AA24-61223D8F2E8A}" destId="{0D24A4B1-A959-470F-A024-51E3588F54C5}" srcOrd="12" destOrd="0" presId="urn:microsoft.com/office/officeart/2005/8/layout/radial1"/>
    <dgm:cxn modelId="{15874739-0104-4861-BA95-5F4ED6EF6332}" type="presParOf" srcId="{E3657580-DE9B-4518-AA24-61223D8F2E8A}" destId="{A824CB05-69AF-438B-8957-2BF53DF18271}" srcOrd="13" destOrd="0" presId="urn:microsoft.com/office/officeart/2005/8/layout/radial1"/>
    <dgm:cxn modelId="{A2A70350-0E35-4404-85DF-99462CBBE5AB}" type="presParOf" srcId="{A824CB05-69AF-438B-8957-2BF53DF18271}" destId="{8246DAF1-FA4E-4EFF-992F-CCCE846C3012}" srcOrd="0" destOrd="0" presId="urn:microsoft.com/office/officeart/2005/8/layout/radial1"/>
    <dgm:cxn modelId="{80A37B3E-F008-44A0-ACCC-CF52B9B54D97}" type="presParOf" srcId="{E3657580-DE9B-4518-AA24-61223D8F2E8A}" destId="{6D58952D-8436-473B-B456-432BA11E5211}" srcOrd="14" destOrd="0" presId="urn:microsoft.com/office/officeart/2005/8/layout/radial1"/>
    <dgm:cxn modelId="{EF713FAB-2333-49B4-BEB0-DCCF713124E7}" type="presParOf" srcId="{E3657580-DE9B-4518-AA24-61223D8F2E8A}" destId="{0CFEBEA2-E0EF-400E-B943-FAB18B2F27CC}" srcOrd="15" destOrd="0" presId="urn:microsoft.com/office/officeart/2005/8/layout/radial1"/>
    <dgm:cxn modelId="{AB68FEB3-2FD4-4694-A31A-10414FF7CEEE}" type="presParOf" srcId="{0CFEBEA2-E0EF-400E-B943-FAB18B2F27CC}" destId="{11F06887-995D-45F5-B5E4-6765BC761A4B}" srcOrd="0" destOrd="0" presId="urn:microsoft.com/office/officeart/2005/8/layout/radial1"/>
    <dgm:cxn modelId="{67702411-E0D5-46CB-BD13-42796994213B}" type="presParOf" srcId="{E3657580-DE9B-4518-AA24-61223D8F2E8A}" destId="{9B7A273F-404A-4135-91E0-D47F9B9B560F}" srcOrd="16" destOrd="0" presId="urn:microsoft.com/office/officeart/2005/8/layout/radial1"/>
    <dgm:cxn modelId="{3339EDE7-2562-4CD5-A6B7-C235F350530E}" type="presParOf" srcId="{E3657580-DE9B-4518-AA24-61223D8F2E8A}" destId="{6FDA4521-09F4-4927-94C8-34757A77B66E}" srcOrd="17" destOrd="0" presId="urn:microsoft.com/office/officeart/2005/8/layout/radial1"/>
    <dgm:cxn modelId="{49C0167C-435B-4A8F-A045-27E0904F2698}" type="presParOf" srcId="{6FDA4521-09F4-4927-94C8-34757A77B66E}" destId="{64E47AE7-75B2-4FDB-A710-28988845707C}" srcOrd="0" destOrd="0" presId="urn:microsoft.com/office/officeart/2005/8/layout/radial1"/>
    <dgm:cxn modelId="{E93432C1-4B42-45E4-9C64-B17F3D00CD88}" type="presParOf" srcId="{E3657580-DE9B-4518-AA24-61223D8F2E8A}" destId="{A1964FEE-D143-4F06-ACF9-F724991BB10D}" srcOrd="1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5E7015-11C1-46C1-8CB7-1189D4756504}" type="doc">
      <dgm:prSet loTypeId="urn:microsoft.com/office/officeart/2005/8/layout/chevron1" loCatId="process" qsTypeId="urn:microsoft.com/office/officeart/2005/8/quickstyle/simple1" qsCatId="simple" csTypeId="urn:microsoft.com/office/officeart/2005/8/colors/accent1_2" csCatId="accent1" phldr="1"/>
      <dgm:spPr/>
    </dgm:pt>
    <dgm:pt modelId="{108F1150-B5BD-40C7-BFF1-0D414D1945EB}">
      <dgm:prSet phldrT="[Texte]" custT="1"/>
      <dgm:spPr>
        <a:solidFill>
          <a:srgbClr val="001848"/>
        </a:solidFill>
      </dgm:spPr>
      <dgm:t>
        <a:bodyPr/>
        <a:lstStyle/>
        <a:p>
          <a:pPr algn="ctr"/>
          <a:r>
            <a:rPr lang="fr-FR" sz="1200" b="1" dirty="0">
              <a:solidFill>
                <a:srgbClr val="FFFF00"/>
              </a:solidFill>
              <a:effectLst/>
              <a:latin typeface="Times New Roman" panose="02020603050405020304" pitchFamily="18" charset="0"/>
              <a:cs typeface="Times New Roman" panose="02020603050405020304" pitchFamily="18" charset="0"/>
            </a:rPr>
            <a:t> </a:t>
          </a:r>
          <a:r>
            <a:rPr lang="ar-DZ" sz="1800" b="1" dirty="0">
              <a:solidFill>
                <a:schemeClr val="bg1"/>
              </a:solidFill>
              <a:latin typeface="Times New Roman" panose="02020603050405020304" pitchFamily="18" charset="0"/>
              <a:cs typeface="Times New Roman" panose="02020603050405020304" pitchFamily="18" charset="0"/>
            </a:rPr>
            <a:t>صدور</a:t>
          </a:r>
          <a:r>
            <a:rPr lang="ar-DZ" sz="1800" b="1" dirty="0">
              <a:solidFill>
                <a:srgbClr val="FFFF00"/>
              </a:solidFill>
              <a:latin typeface="Times New Roman" panose="02020603050405020304" pitchFamily="18" charset="0"/>
              <a:cs typeface="Times New Roman" panose="02020603050405020304" pitchFamily="18" charset="0"/>
            </a:rPr>
            <a:t> </a:t>
          </a:r>
          <a:r>
            <a:rPr lang="ar-DZ" sz="1800" b="1" dirty="0">
              <a:solidFill>
                <a:schemeClr val="bg1"/>
              </a:solidFill>
              <a:latin typeface="Times New Roman" panose="02020603050405020304" pitchFamily="18" charset="0"/>
              <a:cs typeface="Times New Roman" panose="02020603050405020304" pitchFamily="18" charset="0"/>
            </a:rPr>
            <a:t>قانون </a:t>
          </a:r>
          <a:r>
            <a:rPr lang="fr-FR" sz="1800" b="1" dirty="0">
              <a:solidFill>
                <a:schemeClr val="bg1"/>
              </a:solidFill>
              <a:latin typeface="Times New Roman" panose="02020603050405020304" pitchFamily="18" charset="0"/>
              <a:cs typeface="Times New Roman" panose="02020603050405020304" pitchFamily="18" charset="0"/>
            </a:rPr>
            <a:t>          </a:t>
          </a:r>
          <a:r>
            <a:rPr lang="ar-DZ" sz="1800" b="1" dirty="0">
              <a:solidFill>
                <a:schemeClr val="bg1"/>
              </a:solidFill>
              <a:latin typeface="Times New Roman" panose="02020603050405020304" pitchFamily="18" charset="0"/>
              <a:cs typeface="Times New Roman" panose="02020603050405020304" pitchFamily="18" charset="0"/>
            </a:rPr>
            <a:t>المالية</a:t>
          </a:r>
          <a:r>
            <a:rPr lang="ar-DZ" sz="1200" dirty="0">
              <a:solidFill>
                <a:schemeClr val="bg1"/>
              </a:solidFill>
              <a:latin typeface="Times New Roman" panose="02020603050405020304" pitchFamily="18" charset="0"/>
              <a:cs typeface="Times New Roman" panose="02020603050405020304" pitchFamily="18" charset="0"/>
            </a:rPr>
            <a:t>.</a:t>
          </a:r>
          <a:r>
            <a:rPr lang="fr-FR" sz="1200" dirty="0">
              <a:solidFill>
                <a:schemeClr val="bg1"/>
              </a:solidFill>
              <a:latin typeface="Times New Roman" panose="02020603050405020304" pitchFamily="18" charset="0"/>
              <a:cs typeface="Times New Roman" panose="02020603050405020304" pitchFamily="18" charset="0"/>
            </a:rPr>
            <a:t>  </a:t>
          </a:r>
          <a:r>
            <a:rPr lang="fr-FR" sz="1800" b="1" dirty="0">
              <a:solidFill>
                <a:schemeClr val="bg1"/>
              </a:solidFill>
              <a:effectLst/>
              <a:latin typeface="Times New Roman" panose="02020603050405020304" pitchFamily="18" charset="0"/>
              <a:cs typeface="Times New Roman" panose="02020603050405020304" pitchFamily="18" charset="0"/>
            </a:rPr>
            <a:t>Promulgation de la loi de finances</a:t>
          </a:r>
          <a:endParaRPr lang="fr-FR" sz="1200" b="1" dirty="0">
            <a:solidFill>
              <a:schemeClr val="bg1"/>
            </a:solidFill>
          </a:endParaRPr>
        </a:p>
      </dgm:t>
    </dgm:pt>
    <dgm:pt modelId="{09F02844-7280-492D-985D-FEC56AF0D9D4}" type="parTrans" cxnId="{82B8CC8A-47EB-46DD-A841-63FC4D778AA8}">
      <dgm:prSet/>
      <dgm:spPr/>
      <dgm:t>
        <a:bodyPr/>
        <a:lstStyle/>
        <a:p>
          <a:endParaRPr lang="fr-FR"/>
        </a:p>
      </dgm:t>
    </dgm:pt>
    <dgm:pt modelId="{01844EDA-FC96-461E-B831-55720BEBAE78}" type="sibTrans" cxnId="{82B8CC8A-47EB-46DD-A841-63FC4D778AA8}">
      <dgm:prSet/>
      <dgm:spPr/>
      <dgm:t>
        <a:bodyPr/>
        <a:lstStyle/>
        <a:p>
          <a:endParaRPr lang="fr-FR"/>
        </a:p>
      </dgm:t>
    </dgm:pt>
    <dgm:pt modelId="{124CB6DB-A8C2-47E3-B452-05F1B84F0F18}">
      <dgm:prSet phldrT="[Texte]" custT="1"/>
      <dgm:spPr>
        <a:solidFill>
          <a:srgbClr val="001848"/>
        </a:solidFill>
      </dgm:spPr>
      <dgm:t>
        <a:bodyPr/>
        <a:lstStyle/>
        <a:p>
          <a:r>
            <a:rPr lang="ar-DZ" sz="2000" b="1" dirty="0">
              <a:solidFill>
                <a:schemeClr val="bg1"/>
              </a:solidFill>
              <a:latin typeface="Times New Roman" panose="02020603050405020304" pitchFamily="18" charset="0"/>
              <a:cs typeface="Times New Roman" panose="02020603050405020304" pitchFamily="18" charset="0"/>
            </a:rPr>
            <a:t>مرسوم لتوزيع  للاعتمادات المالية عليها</a:t>
          </a:r>
          <a:r>
            <a:rPr lang="fr-FR" sz="2000" b="1" dirty="0">
              <a:solidFill>
                <a:schemeClr val="bg1"/>
              </a:solidFill>
              <a:latin typeface="Times New Roman" panose="02020603050405020304" pitchFamily="18" charset="0"/>
              <a:cs typeface="Times New Roman" panose="02020603050405020304" pitchFamily="18" charset="0"/>
            </a:rPr>
            <a:t> </a:t>
          </a:r>
          <a:r>
            <a:rPr lang="ar-DZ" sz="2000" b="1" dirty="0">
              <a:solidFill>
                <a:schemeClr val="bg1"/>
              </a:solidFill>
              <a:latin typeface="Times New Roman" panose="02020603050405020304" pitchFamily="18" charset="0"/>
              <a:cs typeface="Times New Roman" panose="02020603050405020304" pitchFamily="18" charset="0"/>
            </a:rPr>
            <a:t>المصوت</a:t>
          </a:r>
          <a:r>
            <a:rPr lang="fr-FR" sz="2000" b="1" dirty="0">
              <a:solidFill>
                <a:schemeClr val="bg1"/>
              </a:solidFill>
              <a:latin typeface="Times New Roman" panose="02020603050405020304" pitchFamily="18" charset="0"/>
              <a:cs typeface="Times New Roman" panose="02020603050405020304" pitchFamily="18" charset="0"/>
            </a:rPr>
            <a:t>  </a:t>
          </a:r>
        </a:p>
        <a:p>
          <a:r>
            <a:rPr lang="fr-FR" sz="2000" b="1" dirty="0">
              <a:solidFill>
                <a:schemeClr val="bg1"/>
              </a:solidFill>
              <a:effectLst/>
              <a:latin typeface="Times New Roman" panose="02020603050405020304" pitchFamily="18" charset="0"/>
              <a:cs typeface="Times New Roman" panose="02020603050405020304" pitchFamily="18" charset="0"/>
            </a:rPr>
            <a:t>Décret</a:t>
          </a:r>
          <a:r>
            <a:rPr lang="fr-FR" sz="2000" dirty="0">
              <a:solidFill>
                <a:schemeClr val="bg1"/>
              </a:solidFill>
              <a:effectLst/>
              <a:latin typeface="Times New Roman" panose="02020603050405020304" pitchFamily="18" charset="0"/>
              <a:cs typeface="Times New Roman" panose="02020603050405020304" pitchFamily="18" charset="0"/>
            </a:rPr>
            <a:t> </a:t>
          </a:r>
          <a:r>
            <a:rPr lang="fr-FR" sz="2000" b="1" dirty="0">
              <a:solidFill>
                <a:schemeClr val="bg1"/>
              </a:solidFill>
              <a:effectLst/>
              <a:latin typeface="Times New Roman" panose="02020603050405020304" pitchFamily="18" charset="0"/>
              <a:cs typeface="Times New Roman" panose="02020603050405020304" pitchFamily="18" charset="0"/>
            </a:rPr>
            <a:t>de </a:t>
          </a:r>
          <a:r>
            <a:rPr lang="fr-FR" sz="2000" b="1" baseline="0" dirty="0">
              <a:solidFill>
                <a:schemeClr val="bg1"/>
              </a:solidFill>
              <a:effectLst/>
              <a:latin typeface="Times New Roman" panose="02020603050405020304" pitchFamily="18" charset="0"/>
              <a:cs typeface="Times New Roman" panose="02020603050405020304" pitchFamily="18" charset="0"/>
            </a:rPr>
            <a:t> </a:t>
          </a:r>
          <a:r>
            <a:rPr lang="fr-FR" sz="2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répartition  des crédits votés</a:t>
          </a:r>
          <a:endParaRPr lang="fr-FR" sz="2000" dirty="0">
            <a:solidFill>
              <a:schemeClr val="bg1"/>
            </a:solidFill>
          </a:endParaRPr>
        </a:p>
      </dgm:t>
    </dgm:pt>
    <dgm:pt modelId="{08FB72DD-561E-4101-BAA7-8618AB9C9827}" type="parTrans" cxnId="{674AAAAC-FDF9-4D21-A5EA-AC80478E2FA6}">
      <dgm:prSet/>
      <dgm:spPr/>
      <dgm:t>
        <a:bodyPr/>
        <a:lstStyle/>
        <a:p>
          <a:endParaRPr lang="fr-FR"/>
        </a:p>
      </dgm:t>
    </dgm:pt>
    <dgm:pt modelId="{1FAC86AE-F6C2-440E-A0B8-4245BDFEC8BE}" type="sibTrans" cxnId="{674AAAAC-FDF9-4D21-A5EA-AC80478E2FA6}">
      <dgm:prSet/>
      <dgm:spPr/>
      <dgm:t>
        <a:bodyPr/>
        <a:lstStyle/>
        <a:p>
          <a:endParaRPr lang="fr-FR"/>
        </a:p>
      </dgm:t>
    </dgm:pt>
    <dgm:pt modelId="{D71753D5-D5AF-4C49-B79C-363F89120405}" type="pres">
      <dgm:prSet presAssocID="{E85E7015-11C1-46C1-8CB7-1189D4756504}" presName="Name0" presStyleCnt="0">
        <dgm:presLayoutVars>
          <dgm:dir/>
          <dgm:animLvl val="lvl"/>
          <dgm:resizeHandles val="exact"/>
        </dgm:presLayoutVars>
      </dgm:prSet>
      <dgm:spPr/>
    </dgm:pt>
    <dgm:pt modelId="{EB94376E-1BCA-421A-BFB8-F7935E563ED9}" type="pres">
      <dgm:prSet presAssocID="{108F1150-B5BD-40C7-BFF1-0D414D1945EB}" presName="parTxOnly" presStyleLbl="node1" presStyleIdx="0" presStyleCnt="2" custScaleX="96840" custLinFactNeighborX="9772" custLinFactNeighborY="-706">
        <dgm:presLayoutVars>
          <dgm:chMax val="0"/>
          <dgm:chPref val="0"/>
          <dgm:bulletEnabled val="1"/>
        </dgm:presLayoutVars>
      </dgm:prSet>
      <dgm:spPr/>
      <dgm:t>
        <a:bodyPr/>
        <a:lstStyle/>
        <a:p>
          <a:endParaRPr lang="fr-FR"/>
        </a:p>
      </dgm:t>
    </dgm:pt>
    <dgm:pt modelId="{998DDF8A-CFB8-471C-8F42-1DE0ABACBC15}" type="pres">
      <dgm:prSet presAssocID="{01844EDA-FC96-461E-B831-55720BEBAE78}" presName="parTxOnlySpace" presStyleCnt="0"/>
      <dgm:spPr/>
    </dgm:pt>
    <dgm:pt modelId="{9817F54E-A58A-468F-97F2-7A9E1FDCB0D8}" type="pres">
      <dgm:prSet presAssocID="{124CB6DB-A8C2-47E3-B452-05F1B84F0F18}" presName="parTxOnly" presStyleLbl="node1" presStyleIdx="1" presStyleCnt="2" custScaleX="133364" custLinFactX="1873" custLinFactNeighborX="100000" custLinFactNeighborY="1386">
        <dgm:presLayoutVars>
          <dgm:chMax val="0"/>
          <dgm:chPref val="0"/>
          <dgm:bulletEnabled val="1"/>
        </dgm:presLayoutVars>
      </dgm:prSet>
      <dgm:spPr/>
      <dgm:t>
        <a:bodyPr/>
        <a:lstStyle/>
        <a:p>
          <a:endParaRPr lang="fr-FR"/>
        </a:p>
      </dgm:t>
    </dgm:pt>
  </dgm:ptLst>
  <dgm:cxnLst>
    <dgm:cxn modelId="{D5BFF82E-A19F-4CE6-8B24-C29676E78623}" type="presOf" srcId="{108F1150-B5BD-40C7-BFF1-0D414D1945EB}" destId="{EB94376E-1BCA-421A-BFB8-F7935E563ED9}" srcOrd="0" destOrd="0" presId="urn:microsoft.com/office/officeart/2005/8/layout/chevron1"/>
    <dgm:cxn modelId="{82B8CC8A-47EB-46DD-A841-63FC4D778AA8}" srcId="{E85E7015-11C1-46C1-8CB7-1189D4756504}" destId="{108F1150-B5BD-40C7-BFF1-0D414D1945EB}" srcOrd="0" destOrd="0" parTransId="{09F02844-7280-492D-985D-FEC56AF0D9D4}" sibTransId="{01844EDA-FC96-461E-B831-55720BEBAE78}"/>
    <dgm:cxn modelId="{B0D88348-04E3-4567-B510-FF1556396CFC}" type="presOf" srcId="{E85E7015-11C1-46C1-8CB7-1189D4756504}" destId="{D71753D5-D5AF-4C49-B79C-363F89120405}" srcOrd="0" destOrd="0" presId="urn:microsoft.com/office/officeart/2005/8/layout/chevron1"/>
    <dgm:cxn modelId="{674AAAAC-FDF9-4D21-A5EA-AC80478E2FA6}" srcId="{E85E7015-11C1-46C1-8CB7-1189D4756504}" destId="{124CB6DB-A8C2-47E3-B452-05F1B84F0F18}" srcOrd="1" destOrd="0" parTransId="{08FB72DD-561E-4101-BAA7-8618AB9C9827}" sibTransId="{1FAC86AE-F6C2-440E-A0B8-4245BDFEC8BE}"/>
    <dgm:cxn modelId="{1E6EE0BF-F4D2-45DF-BB34-7835E3997FE0}" type="presOf" srcId="{124CB6DB-A8C2-47E3-B452-05F1B84F0F18}" destId="{9817F54E-A58A-468F-97F2-7A9E1FDCB0D8}" srcOrd="0" destOrd="0" presId="urn:microsoft.com/office/officeart/2005/8/layout/chevron1"/>
    <dgm:cxn modelId="{C65C9A44-98C3-4AB3-B0B8-53479290084B}" type="presParOf" srcId="{D71753D5-D5AF-4C49-B79C-363F89120405}" destId="{EB94376E-1BCA-421A-BFB8-F7935E563ED9}" srcOrd="0" destOrd="0" presId="urn:microsoft.com/office/officeart/2005/8/layout/chevron1"/>
    <dgm:cxn modelId="{D44B7D2B-3467-4C96-8C41-CB0E5B99A2E3}" type="presParOf" srcId="{D71753D5-D5AF-4C49-B79C-363F89120405}" destId="{998DDF8A-CFB8-471C-8F42-1DE0ABACBC15}" srcOrd="1" destOrd="0" presId="urn:microsoft.com/office/officeart/2005/8/layout/chevron1"/>
    <dgm:cxn modelId="{C7568DC5-118C-4AF2-9A9A-44F5B59FE187}" type="presParOf" srcId="{D71753D5-D5AF-4C49-B79C-363F89120405}" destId="{9817F54E-A58A-468F-97F2-7A9E1FDCB0D8}" srcOrd="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74269D-CEA9-415F-9239-CDA90F5FA53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F31C3164-B0DE-4AE1-8D2A-CD7E3173E1A8}">
      <dgm:prSet phldrT="[Texte]" custT="1"/>
      <dgm:spPr>
        <a:solidFill>
          <a:srgbClr val="2039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r>
            <a:rPr lang="fr-FR" sz="1600" dirty="0">
              <a:solidFill>
                <a:schemeClr val="bg1">
                  <a:lumMod val="95000"/>
                </a:schemeClr>
              </a:solidFill>
              <a:latin typeface="Times New Roman" panose="02020603050405020304" pitchFamily="18" charset="0"/>
              <a:cs typeface="Times New Roman" panose="02020603050405020304" pitchFamily="18" charset="0"/>
            </a:rPr>
            <a:t>Le Programme </a:t>
          </a:r>
          <a:r>
            <a:rPr lang="ar-DZ" sz="16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البرنامج</a:t>
          </a:r>
          <a:endParaRPr lang="fr-FR" sz="1600" dirty="0">
            <a:solidFill>
              <a:schemeClr val="bg1">
                <a:lumMod val="95000"/>
              </a:schemeClr>
            </a:solidFill>
            <a:latin typeface="Times New Roman" panose="02020603050405020304" pitchFamily="18" charset="0"/>
            <a:cs typeface="Times New Roman" panose="02020603050405020304" pitchFamily="18" charset="0"/>
          </a:endParaRPr>
        </a:p>
      </dgm:t>
    </dgm:pt>
    <dgm:pt modelId="{9B51A41C-968C-408D-8A0F-541605AEAB3D}" type="parTrans" cxnId="{E6A8C835-2F5C-416C-BF5E-9A1652BFB6FE}">
      <dgm:prSet/>
      <dgm:spPr/>
      <dgm:t>
        <a:bodyPr/>
        <a:lstStyle/>
        <a:p>
          <a:endParaRPr lang="fr-FR" sz="1600">
            <a:solidFill>
              <a:schemeClr val="tx2">
                <a:lumMod val="25000"/>
              </a:schemeClr>
            </a:solidFill>
            <a:latin typeface="Times New Roman" panose="02020603050405020304" pitchFamily="18" charset="0"/>
            <a:cs typeface="Times New Roman" panose="02020603050405020304" pitchFamily="18" charset="0"/>
          </a:endParaRPr>
        </a:p>
      </dgm:t>
    </dgm:pt>
    <dgm:pt modelId="{72B45061-378A-4BB4-8DEA-54B5F4256C51}" type="sibTrans" cxnId="{E6A8C835-2F5C-416C-BF5E-9A1652BFB6FE}">
      <dgm:prSet/>
      <dgm:spPr/>
      <dgm:t>
        <a:bodyPr/>
        <a:lstStyle/>
        <a:p>
          <a:endParaRPr lang="fr-FR" sz="1600">
            <a:solidFill>
              <a:schemeClr val="tx2">
                <a:lumMod val="25000"/>
              </a:schemeClr>
            </a:solidFill>
            <a:latin typeface="Times New Roman" panose="02020603050405020304" pitchFamily="18" charset="0"/>
            <a:cs typeface="Times New Roman" panose="02020603050405020304" pitchFamily="18" charset="0"/>
          </a:endParaRPr>
        </a:p>
      </dgm:t>
    </dgm:pt>
    <dgm:pt modelId="{01E42F16-BD9D-4E2A-BD46-7FA8B62F36B1}">
      <dgm:prSet phldrT="[Texte]" custT="1"/>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pPr>
            <a:buFont typeface="Arial" panose="020B0604020202020204" pitchFamily="34" charset="0"/>
            <a:buChar char="•"/>
          </a:pPr>
          <a:r>
            <a:rPr lang="fr-FR" sz="1600" dirty="0">
              <a:solidFill>
                <a:schemeClr val="tx2">
                  <a:lumMod val="25000"/>
                </a:schemeClr>
              </a:solidFill>
              <a:latin typeface="Times New Roman" panose="02020603050405020304" pitchFamily="18" charset="0"/>
              <a:cs typeface="Times New Roman" panose="02020603050405020304" pitchFamily="18" charset="0"/>
            </a:rPr>
            <a:t> </a:t>
          </a:r>
          <a:r>
            <a:rPr lang="ar-DZ" sz="1600" b="0" i="0" u="none" strike="noStrike" cap="none" dirty="0">
              <a:solidFill>
                <a:schemeClr val="bg1"/>
              </a:solidFill>
              <a:latin typeface="Times New Roman" panose="02020603050405020304" pitchFamily="18" charset="0"/>
              <a:ea typeface="Arial"/>
              <a:cs typeface="Times New Roman" panose="02020603050405020304" pitchFamily="18" charset="0"/>
              <a:sym typeface="Arial"/>
            </a:rPr>
            <a:t>استراتيجية</a:t>
          </a:r>
          <a:r>
            <a:rPr lang="fr-FR" sz="1600" b="0" i="0" u="none" strike="noStrike" cap="none" dirty="0">
              <a:solidFill>
                <a:schemeClr val="bg1"/>
              </a:solidFill>
              <a:latin typeface="Times New Roman" panose="02020603050405020304" pitchFamily="18" charset="0"/>
              <a:ea typeface="Arial"/>
              <a:cs typeface="Times New Roman" panose="02020603050405020304" pitchFamily="18" charset="0"/>
              <a:sym typeface="Arial"/>
            </a:rPr>
            <a:t> </a:t>
          </a:r>
          <a:r>
            <a:rPr lang="ar-DZ" sz="1600" b="0" i="0" u="none" strike="noStrike" cap="none" dirty="0">
              <a:solidFill>
                <a:schemeClr val="bg1"/>
              </a:solidFill>
              <a:latin typeface="Times New Roman" panose="02020603050405020304" pitchFamily="18" charset="0"/>
              <a:ea typeface="Arial"/>
              <a:cs typeface="Times New Roman" panose="02020603050405020304" pitchFamily="18" charset="0"/>
              <a:sym typeface="Arial"/>
            </a:rPr>
            <a:t>التعبير عن سياسة عامة تشتمل على</a:t>
          </a:r>
          <a:r>
            <a:rPr lang="fr-FR" sz="1600" b="0" i="0" u="none" strike="noStrike" cap="none" dirty="0">
              <a:solidFill>
                <a:schemeClr val="bg1"/>
              </a:solidFill>
              <a:latin typeface="Times New Roman" panose="02020603050405020304" pitchFamily="18" charset="0"/>
              <a:ea typeface="Arial"/>
              <a:cs typeface="Times New Roman" panose="02020603050405020304" pitchFamily="18" charset="0"/>
              <a:sym typeface="Arial"/>
            </a:rPr>
            <a:t>                              </a:t>
          </a:r>
          <a:r>
            <a:rPr lang="fr-FR" sz="1600" dirty="0">
              <a:solidFill>
                <a:schemeClr val="bg1"/>
              </a:solidFill>
              <a:latin typeface="Times New Roman" panose="02020603050405020304" pitchFamily="18" charset="0"/>
              <a:cs typeface="Times New Roman" panose="02020603050405020304" pitchFamily="18" charset="0"/>
            </a:rPr>
            <a:t>L'expression d'une politique publique, impliquant une stratégie</a:t>
          </a:r>
        </a:p>
      </dgm:t>
    </dgm:pt>
    <dgm:pt modelId="{98FBABF1-D3D8-4C92-9DF0-69BBC5EEBA36}" type="parTrans" cxnId="{A0396292-A23D-4A53-9EF6-096135E96A2B}">
      <dgm:prSet custT="1"/>
      <dgm:spPr/>
      <dgm:t>
        <a:bodyPr/>
        <a:lstStyle/>
        <a:p>
          <a:endParaRPr lang="fr-FR" sz="1600">
            <a:solidFill>
              <a:schemeClr val="tx2">
                <a:lumMod val="25000"/>
              </a:schemeClr>
            </a:solidFill>
            <a:latin typeface="Times New Roman" panose="02020603050405020304" pitchFamily="18" charset="0"/>
            <a:cs typeface="Times New Roman" panose="02020603050405020304" pitchFamily="18" charset="0"/>
          </a:endParaRPr>
        </a:p>
      </dgm:t>
    </dgm:pt>
    <dgm:pt modelId="{A01FD5E3-C5ED-47BF-8606-98942E78FCB6}" type="sibTrans" cxnId="{A0396292-A23D-4A53-9EF6-096135E96A2B}">
      <dgm:prSet/>
      <dgm:spPr/>
      <dgm:t>
        <a:bodyPr/>
        <a:lstStyle/>
        <a:p>
          <a:endParaRPr lang="fr-FR" sz="1600">
            <a:solidFill>
              <a:schemeClr val="tx2">
                <a:lumMod val="25000"/>
              </a:schemeClr>
            </a:solidFill>
            <a:latin typeface="Times New Roman" panose="02020603050405020304" pitchFamily="18" charset="0"/>
            <a:cs typeface="Times New Roman" panose="02020603050405020304" pitchFamily="18" charset="0"/>
          </a:endParaRPr>
        </a:p>
      </dgm:t>
    </dgm:pt>
    <dgm:pt modelId="{1ECAD2BA-B109-456B-B9F3-F8CDECB24F70}">
      <dgm:prSet phldrT="[Texte]" custT="1"/>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r>
            <a:rPr lang="ar-DZ" sz="1600" dirty="0">
              <a:solidFill>
                <a:schemeClr val="bg1"/>
              </a:solidFill>
              <a:latin typeface="Times New Roman" panose="02020603050405020304" pitchFamily="18" charset="0"/>
              <a:cs typeface="Times New Roman" panose="02020603050405020304" pitchFamily="18" charset="0"/>
            </a:rPr>
            <a:t>مجموعة متناسقة من الإجراءات والتدابير لصالح هذه الاستراتيجية</a:t>
          </a:r>
          <a:r>
            <a:rPr lang="fr-FR" sz="1600" dirty="0">
              <a:solidFill>
                <a:schemeClr val="bg1"/>
              </a:solidFill>
              <a:latin typeface="Times New Roman" panose="02020603050405020304" pitchFamily="18" charset="0"/>
              <a:cs typeface="Times New Roman" panose="02020603050405020304" pitchFamily="18" charset="0"/>
            </a:rPr>
            <a:t>                    Un ensemble cohérent de dispositifs et de mesures au service de cette stratégie</a:t>
          </a:r>
        </a:p>
      </dgm:t>
    </dgm:pt>
    <dgm:pt modelId="{E1C81922-9287-46F9-9019-C4DD958A72BD}" type="parTrans" cxnId="{B00D7EA1-E742-43AC-8FD2-47CEBA2AFB1C}">
      <dgm:prSet custT="1"/>
      <dgm:spPr/>
      <dgm:t>
        <a:bodyPr/>
        <a:lstStyle/>
        <a:p>
          <a:endParaRPr lang="fr-FR" sz="1600">
            <a:solidFill>
              <a:schemeClr val="tx2">
                <a:lumMod val="25000"/>
              </a:schemeClr>
            </a:solidFill>
            <a:latin typeface="Times New Roman" panose="02020603050405020304" pitchFamily="18" charset="0"/>
            <a:cs typeface="Times New Roman" panose="02020603050405020304" pitchFamily="18" charset="0"/>
          </a:endParaRPr>
        </a:p>
      </dgm:t>
    </dgm:pt>
    <dgm:pt modelId="{A9844239-569C-490C-9AF1-215C59D1F4A6}" type="sibTrans" cxnId="{B00D7EA1-E742-43AC-8FD2-47CEBA2AFB1C}">
      <dgm:prSet/>
      <dgm:spPr/>
      <dgm:t>
        <a:bodyPr/>
        <a:lstStyle/>
        <a:p>
          <a:endParaRPr lang="fr-FR" sz="1600">
            <a:solidFill>
              <a:schemeClr val="tx2">
                <a:lumMod val="25000"/>
              </a:schemeClr>
            </a:solidFill>
            <a:latin typeface="Times New Roman" panose="02020603050405020304" pitchFamily="18" charset="0"/>
            <a:cs typeface="Times New Roman" panose="02020603050405020304" pitchFamily="18" charset="0"/>
          </a:endParaRPr>
        </a:p>
      </dgm:t>
    </dgm:pt>
    <dgm:pt modelId="{FABB045A-6705-41FE-8FFE-C0A7DAE3B6A8}">
      <dgm:prSet phldrT="[Texte]" custT="1"/>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r>
            <a:rPr lang="fr-FR" sz="1600" dirty="0">
              <a:solidFill>
                <a:schemeClr val="bg1"/>
              </a:solidFill>
              <a:latin typeface="Times New Roman" panose="02020603050405020304" pitchFamily="18" charset="0"/>
              <a:cs typeface="Times New Roman" panose="02020603050405020304" pitchFamily="18" charset="0"/>
            </a:rPr>
            <a:t> </a:t>
          </a:r>
          <a:r>
            <a:rPr lang="ar-DZ" sz="1600" dirty="0">
              <a:solidFill>
                <a:schemeClr val="bg1"/>
              </a:solidFill>
              <a:latin typeface="Times New Roman" panose="02020603050405020304" pitchFamily="18" charset="0"/>
              <a:cs typeface="Times New Roman" panose="02020603050405020304" pitchFamily="18" charset="0"/>
            </a:rPr>
            <a:t>خاضع لمسؤولية موظفي الدولة</a:t>
          </a:r>
          <a:r>
            <a:rPr lang="fr-FR" sz="1600" dirty="0">
              <a:solidFill>
                <a:schemeClr val="bg1"/>
              </a:solidFill>
              <a:latin typeface="Times New Roman" panose="02020603050405020304" pitchFamily="18" charset="0"/>
              <a:cs typeface="Times New Roman" panose="02020603050405020304" pitchFamily="18" charset="0"/>
            </a:rPr>
            <a:t>                                                             Placé sous la responsabilité d’agents de l’Etat </a:t>
          </a:r>
        </a:p>
      </dgm:t>
    </dgm:pt>
    <dgm:pt modelId="{F058C495-83EF-4DC0-AA68-289CEBDBA45F}" type="parTrans" cxnId="{29FB7946-B028-49C4-8EEE-EEF4631F3170}">
      <dgm:prSet custT="1"/>
      <dgm:spPr/>
      <dgm:t>
        <a:bodyPr/>
        <a:lstStyle/>
        <a:p>
          <a:endParaRPr lang="fr-FR" sz="1600">
            <a:solidFill>
              <a:schemeClr val="tx2">
                <a:lumMod val="25000"/>
              </a:schemeClr>
            </a:solidFill>
            <a:latin typeface="Times New Roman" panose="02020603050405020304" pitchFamily="18" charset="0"/>
            <a:cs typeface="Times New Roman" panose="02020603050405020304" pitchFamily="18" charset="0"/>
          </a:endParaRPr>
        </a:p>
      </dgm:t>
    </dgm:pt>
    <dgm:pt modelId="{EEDE4D59-D896-4D9F-A38A-C7075855AC58}" type="sibTrans" cxnId="{29FB7946-B028-49C4-8EEE-EEF4631F3170}">
      <dgm:prSet/>
      <dgm:spPr/>
      <dgm:t>
        <a:bodyPr/>
        <a:lstStyle/>
        <a:p>
          <a:endParaRPr lang="fr-FR" sz="1600">
            <a:solidFill>
              <a:schemeClr val="tx2">
                <a:lumMod val="25000"/>
              </a:schemeClr>
            </a:solidFill>
            <a:latin typeface="Times New Roman" panose="02020603050405020304" pitchFamily="18" charset="0"/>
            <a:cs typeface="Times New Roman" panose="02020603050405020304" pitchFamily="18" charset="0"/>
          </a:endParaRPr>
        </a:p>
      </dgm:t>
    </dgm:pt>
    <dgm:pt modelId="{395B50CB-6193-4DE9-86EA-1ABD98F66321}">
      <dgm:prSet phldrT="[Texte]" custT="1"/>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r>
            <a:rPr lang="ar-DZ" sz="1600" dirty="0">
              <a:solidFill>
                <a:schemeClr val="bg1"/>
              </a:solidFill>
              <a:latin typeface="Times New Roman" panose="02020603050405020304" pitchFamily="18" charset="0"/>
              <a:cs typeface="Times New Roman" panose="02020603050405020304" pitchFamily="18" charset="0"/>
            </a:rPr>
            <a:t>تحقيق أهداف محددة تقاس بمؤشرات الأداء</a:t>
          </a:r>
          <a:r>
            <a:rPr lang="fr-FR" sz="1600" dirty="0">
              <a:solidFill>
                <a:schemeClr val="bg1"/>
              </a:solidFill>
              <a:latin typeface="Times New Roman" panose="02020603050405020304" pitchFamily="18" charset="0"/>
              <a:cs typeface="Times New Roman" panose="02020603050405020304" pitchFamily="18" charset="0"/>
            </a:rPr>
            <a:t>                                                      Poursuivant des objectifs spécifiques, mesurés par des indicateurs de performance</a:t>
          </a:r>
        </a:p>
      </dgm:t>
    </dgm:pt>
    <dgm:pt modelId="{63B05661-375B-4817-86A5-9D1A9F7360AB}" type="parTrans" cxnId="{2CD46933-0DB0-464D-89DC-BAA03D9C69A0}">
      <dgm:prSet/>
      <dgm:spPr/>
      <dgm:t>
        <a:bodyPr/>
        <a:lstStyle/>
        <a:p>
          <a:endParaRPr lang="fr-FR">
            <a:solidFill>
              <a:schemeClr val="tx2">
                <a:lumMod val="25000"/>
              </a:schemeClr>
            </a:solidFill>
          </a:endParaRPr>
        </a:p>
      </dgm:t>
    </dgm:pt>
    <dgm:pt modelId="{64B95E2F-A25A-47BB-BC28-DB3F945E874E}" type="sibTrans" cxnId="{2CD46933-0DB0-464D-89DC-BAA03D9C69A0}">
      <dgm:prSet/>
      <dgm:spPr/>
      <dgm:t>
        <a:bodyPr/>
        <a:lstStyle/>
        <a:p>
          <a:endParaRPr lang="fr-FR">
            <a:solidFill>
              <a:schemeClr val="tx2">
                <a:lumMod val="25000"/>
              </a:schemeClr>
            </a:solidFill>
          </a:endParaRPr>
        </a:p>
      </dgm:t>
    </dgm:pt>
    <dgm:pt modelId="{B98821F2-B871-451C-A91A-3FB5BC19F523}">
      <dgm:prSet phldrT="[Texte]" custT="1"/>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t>
        <a:bodyPr/>
        <a:lstStyle/>
        <a:p>
          <a:r>
            <a:rPr lang="ar-DZ" sz="1600" dirty="0">
              <a:solidFill>
                <a:schemeClr val="bg1"/>
              </a:solidFill>
              <a:latin typeface="Times New Roman" panose="02020603050405020304" pitchFamily="18" charset="0"/>
              <a:cs typeface="Times New Roman" panose="02020603050405020304" pitchFamily="18" charset="0"/>
            </a:rPr>
            <a:t>مزود بموارد كافية</a:t>
          </a:r>
          <a:r>
            <a:rPr lang="fr-FR" sz="1600" dirty="0">
              <a:solidFill>
                <a:schemeClr val="bg1"/>
              </a:solidFill>
              <a:latin typeface="Times New Roman" panose="02020603050405020304" pitchFamily="18" charset="0"/>
              <a:cs typeface="Times New Roman" panose="02020603050405020304" pitchFamily="18" charset="0"/>
            </a:rPr>
            <a:t>.                                                                  Disposant de moyens adéquats</a:t>
          </a:r>
        </a:p>
      </dgm:t>
    </dgm:pt>
    <dgm:pt modelId="{DA40370E-5AEB-4D16-89F8-26F2093642C3}" type="parTrans" cxnId="{F4E5CE70-B55E-4B9B-991D-79521B2C45D4}">
      <dgm:prSet/>
      <dgm:spPr/>
      <dgm:t>
        <a:bodyPr/>
        <a:lstStyle/>
        <a:p>
          <a:endParaRPr lang="fr-FR">
            <a:solidFill>
              <a:schemeClr val="tx2">
                <a:lumMod val="25000"/>
              </a:schemeClr>
            </a:solidFill>
          </a:endParaRPr>
        </a:p>
      </dgm:t>
    </dgm:pt>
    <dgm:pt modelId="{C34B7081-3217-472B-8E66-C9E0C8FE00A5}" type="sibTrans" cxnId="{F4E5CE70-B55E-4B9B-991D-79521B2C45D4}">
      <dgm:prSet/>
      <dgm:spPr/>
      <dgm:t>
        <a:bodyPr/>
        <a:lstStyle/>
        <a:p>
          <a:endParaRPr lang="fr-FR">
            <a:solidFill>
              <a:schemeClr val="tx2">
                <a:lumMod val="25000"/>
              </a:schemeClr>
            </a:solidFill>
          </a:endParaRPr>
        </a:p>
      </dgm:t>
    </dgm:pt>
    <dgm:pt modelId="{A9227D77-8626-4C8C-9CB6-FC2EEE46BE81}" type="pres">
      <dgm:prSet presAssocID="{9674269D-CEA9-415F-9239-CDA90F5FA53F}" presName="Name0" presStyleCnt="0">
        <dgm:presLayoutVars>
          <dgm:chPref val="1"/>
          <dgm:dir/>
          <dgm:animOne val="branch"/>
          <dgm:animLvl val="lvl"/>
          <dgm:resizeHandles val="exact"/>
        </dgm:presLayoutVars>
      </dgm:prSet>
      <dgm:spPr/>
      <dgm:t>
        <a:bodyPr/>
        <a:lstStyle/>
        <a:p>
          <a:endParaRPr lang="fr-FR"/>
        </a:p>
      </dgm:t>
    </dgm:pt>
    <dgm:pt modelId="{9B0CCDFA-209A-442A-9672-532D36B13E90}" type="pres">
      <dgm:prSet presAssocID="{F31C3164-B0DE-4AE1-8D2A-CD7E3173E1A8}" presName="root1" presStyleCnt="0"/>
      <dgm:spPr/>
    </dgm:pt>
    <dgm:pt modelId="{E6D0622F-E8E8-44D7-91EA-E0AACDD0541F}" type="pres">
      <dgm:prSet presAssocID="{F31C3164-B0DE-4AE1-8D2A-CD7E3173E1A8}" presName="LevelOneTextNode" presStyleLbl="node0" presStyleIdx="0" presStyleCnt="1">
        <dgm:presLayoutVars>
          <dgm:chPref val="3"/>
        </dgm:presLayoutVars>
      </dgm:prSet>
      <dgm:spPr/>
      <dgm:t>
        <a:bodyPr/>
        <a:lstStyle/>
        <a:p>
          <a:endParaRPr lang="fr-FR"/>
        </a:p>
      </dgm:t>
    </dgm:pt>
    <dgm:pt modelId="{8EA6CD3D-2E74-4FAE-8392-2004395CFF1A}" type="pres">
      <dgm:prSet presAssocID="{F31C3164-B0DE-4AE1-8D2A-CD7E3173E1A8}" presName="level2hierChild" presStyleCnt="0"/>
      <dgm:spPr/>
    </dgm:pt>
    <dgm:pt modelId="{6CECBEAA-F80C-47D3-8ACA-E4225054207E}" type="pres">
      <dgm:prSet presAssocID="{98FBABF1-D3D8-4C92-9DF0-69BBC5EEBA36}" presName="conn2-1" presStyleLbl="parChTrans1D2" presStyleIdx="0" presStyleCnt="5"/>
      <dgm:spPr/>
      <dgm:t>
        <a:bodyPr/>
        <a:lstStyle/>
        <a:p>
          <a:endParaRPr lang="fr-FR"/>
        </a:p>
      </dgm:t>
    </dgm:pt>
    <dgm:pt modelId="{759FF9F6-5AC8-461B-A971-0819E906BE70}" type="pres">
      <dgm:prSet presAssocID="{98FBABF1-D3D8-4C92-9DF0-69BBC5EEBA36}" presName="connTx" presStyleLbl="parChTrans1D2" presStyleIdx="0" presStyleCnt="5"/>
      <dgm:spPr/>
      <dgm:t>
        <a:bodyPr/>
        <a:lstStyle/>
        <a:p>
          <a:endParaRPr lang="fr-FR"/>
        </a:p>
      </dgm:t>
    </dgm:pt>
    <dgm:pt modelId="{F5668C86-8AEC-4AAA-A845-0D89EC09CB38}" type="pres">
      <dgm:prSet presAssocID="{01E42F16-BD9D-4E2A-BD46-7FA8B62F36B1}" presName="root2" presStyleCnt="0"/>
      <dgm:spPr/>
    </dgm:pt>
    <dgm:pt modelId="{DE89703A-B39D-488C-A9BA-283F1D9048FE}" type="pres">
      <dgm:prSet presAssocID="{01E42F16-BD9D-4E2A-BD46-7FA8B62F36B1}" presName="LevelTwoTextNode" presStyleLbl="node2" presStyleIdx="0" presStyleCnt="5" custScaleX="253784" custLinFactNeighborY="6308">
        <dgm:presLayoutVars>
          <dgm:chPref val="3"/>
        </dgm:presLayoutVars>
      </dgm:prSet>
      <dgm:spPr/>
      <dgm:t>
        <a:bodyPr/>
        <a:lstStyle/>
        <a:p>
          <a:endParaRPr lang="fr-FR"/>
        </a:p>
      </dgm:t>
    </dgm:pt>
    <dgm:pt modelId="{1399A145-A1B1-418B-853A-8AF596B41A1B}" type="pres">
      <dgm:prSet presAssocID="{01E42F16-BD9D-4E2A-BD46-7FA8B62F36B1}" presName="level3hierChild" presStyleCnt="0"/>
      <dgm:spPr/>
    </dgm:pt>
    <dgm:pt modelId="{FA7C25C8-C779-42D8-A2ED-B827C00B8DA2}" type="pres">
      <dgm:prSet presAssocID="{E1C81922-9287-46F9-9019-C4DD958A72BD}" presName="conn2-1" presStyleLbl="parChTrans1D2" presStyleIdx="1" presStyleCnt="5"/>
      <dgm:spPr/>
      <dgm:t>
        <a:bodyPr/>
        <a:lstStyle/>
        <a:p>
          <a:endParaRPr lang="fr-FR"/>
        </a:p>
      </dgm:t>
    </dgm:pt>
    <dgm:pt modelId="{4A948030-50A9-4CA1-9ECE-56F105BFDCE9}" type="pres">
      <dgm:prSet presAssocID="{E1C81922-9287-46F9-9019-C4DD958A72BD}" presName="connTx" presStyleLbl="parChTrans1D2" presStyleIdx="1" presStyleCnt="5"/>
      <dgm:spPr/>
      <dgm:t>
        <a:bodyPr/>
        <a:lstStyle/>
        <a:p>
          <a:endParaRPr lang="fr-FR"/>
        </a:p>
      </dgm:t>
    </dgm:pt>
    <dgm:pt modelId="{B8D2B3E7-3A27-471A-B13B-E5B43DA13984}" type="pres">
      <dgm:prSet presAssocID="{1ECAD2BA-B109-456B-B9F3-F8CDECB24F70}" presName="root2" presStyleCnt="0"/>
      <dgm:spPr/>
    </dgm:pt>
    <dgm:pt modelId="{A3892C5C-62DD-463D-9B95-158D154F8649}" type="pres">
      <dgm:prSet presAssocID="{1ECAD2BA-B109-456B-B9F3-F8CDECB24F70}" presName="LevelTwoTextNode" presStyleLbl="node2" presStyleIdx="1" presStyleCnt="5" custScaleX="246651" custLinFactNeighborX="2000" custLinFactNeighborY="-4879">
        <dgm:presLayoutVars>
          <dgm:chPref val="3"/>
        </dgm:presLayoutVars>
      </dgm:prSet>
      <dgm:spPr/>
      <dgm:t>
        <a:bodyPr/>
        <a:lstStyle/>
        <a:p>
          <a:endParaRPr lang="fr-FR"/>
        </a:p>
      </dgm:t>
    </dgm:pt>
    <dgm:pt modelId="{09C59C61-A766-426B-948F-A0FAA9CD0CE9}" type="pres">
      <dgm:prSet presAssocID="{1ECAD2BA-B109-456B-B9F3-F8CDECB24F70}" presName="level3hierChild" presStyleCnt="0"/>
      <dgm:spPr/>
    </dgm:pt>
    <dgm:pt modelId="{59B64CE7-2695-406D-B382-156EA73669DF}" type="pres">
      <dgm:prSet presAssocID="{F058C495-83EF-4DC0-AA68-289CEBDBA45F}" presName="conn2-1" presStyleLbl="parChTrans1D2" presStyleIdx="2" presStyleCnt="5"/>
      <dgm:spPr/>
      <dgm:t>
        <a:bodyPr/>
        <a:lstStyle/>
        <a:p>
          <a:endParaRPr lang="fr-FR"/>
        </a:p>
      </dgm:t>
    </dgm:pt>
    <dgm:pt modelId="{2A4B0BD8-03E5-45BD-81D2-FB7BEFBA17B6}" type="pres">
      <dgm:prSet presAssocID="{F058C495-83EF-4DC0-AA68-289CEBDBA45F}" presName="connTx" presStyleLbl="parChTrans1D2" presStyleIdx="2" presStyleCnt="5"/>
      <dgm:spPr/>
      <dgm:t>
        <a:bodyPr/>
        <a:lstStyle/>
        <a:p>
          <a:endParaRPr lang="fr-FR"/>
        </a:p>
      </dgm:t>
    </dgm:pt>
    <dgm:pt modelId="{1A2BBABD-9D61-49BD-8A49-1E8B8FE879D2}" type="pres">
      <dgm:prSet presAssocID="{FABB045A-6705-41FE-8FFE-C0A7DAE3B6A8}" presName="root2" presStyleCnt="0"/>
      <dgm:spPr/>
    </dgm:pt>
    <dgm:pt modelId="{2C2D543E-57C8-493A-9E5A-C4849CB7A6FF}" type="pres">
      <dgm:prSet presAssocID="{FABB045A-6705-41FE-8FFE-C0A7DAE3B6A8}" presName="LevelTwoTextNode" presStyleLbl="node2" presStyleIdx="2" presStyleCnt="5" custScaleX="245340" custLinFactNeighborX="5000" custLinFactNeighborY="-16410">
        <dgm:presLayoutVars>
          <dgm:chPref val="3"/>
        </dgm:presLayoutVars>
      </dgm:prSet>
      <dgm:spPr/>
      <dgm:t>
        <a:bodyPr/>
        <a:lstStyle/>
        <a:p>
          <a:endParaRPr lang="fr-FR"/>
        </a:p>
      </dgm:t>
    </dgm:pt>
    <dgm:pt modelId="{161C79F3-F8D6-4E4E-8C1E-8E28B2CF5D67}" type="pres">
      <dgm:prSet presAssocID="{FABB045A-6705-41FE-8FFE-C0A7DAE3B6A8}" presName="level3hierChild" presStyleCnt="0"/>
      <dgm:spPr/>
    </dgm:pt>
    <dgm:pt modelId="{6BBE07C7-5E35-4A72-B240-16540E649223}" type="pres">
      <dgm:prSet presAssocID="{63B05661-375B-4817-86A5-9D1A9F7360AB}" presName="conn2-1" presStyleLbl="parChTrans1D2" presStyleIdx="3" presStyleCnt="5"/>
      <dgm:spPr/>
      <dgm:t>
        <a:bodyPr/>
        <a:lstStyle/>
        <a:p>
          <a:endParaRPr lang="fr-FR"/>
        </a:p>
      </dgm:t>
    </dgm:pt>
    <dgm:pt modelId="{BA8870C4-DF13-4651-9E3F-9F162CBD8EFD}" type="pres">
      <dgm:prSet presAssocID="{63B05661-375B-4817-86A5-9D1A9F7360AB}" presName="connTx" presStyleLbl="parChTrans1D2" presStyleIdx="3" presStyleCnt="5"/>
      <dgm:spPr/>
      <dgm:t>
        <a:bodyPr/>
        <a:lstStyle/>
        <a:p>
          <a:endParaRPr lang="fr-FR"/>
        </a:p>
      </dgm:t>
    </dgm:pt>
    <dgm:pt modelId="{4EAA1720-0F34-444F-8F82-906953FC31D3}" type="pres">
      <dgm:prSet presAssocID="{395B50CB-6193-4DE9-86EA-1ABD98F66321}" presName="root2" presStyleCnt="0"/>
      <dgm:spPr/>
    </dgm:pt>
    <dgm:pt modelId="{9DC11422-67E9-4415-9F66-A65BE900108B}" type="pres">
      <dgm:prSet presAssocID="{395B50CB-6193-4DE9-86EA-1ABD98F66321}" presName="LevelTwoTextNode" presStyleLbl="node2" presStyleIdx="3" presStyleCnt="5" custScaleX="250725" custLinFactNeighborY="-31004">
        <dgm:presLayoutVars>
          <dgm:chPref val="3"/>
        </dgm:presLayoutVars>
      </dgm:prSet>
      <dgm:spPr/>
      <dgm:t>
        <a:bodyPr/>
        <a:lstStyle/>
        <a:p>
          <a:endParaRPr lang="fr-FR"/>
        </a:p>
      </dgm:t>
    </dgm:pt>
    <dgm:pt modelId="{4EA829F3-8779-434C-928C-2E8EB1363838}" type="pres">
      <dgm:prSet presAssocID="{395B50CB-6193-4DE9-86EA-1ABD98F66321}" presName="level3hierChild" presStyleCnt="0"/>
      <dgm:spPr/>
    </dgm:pt>
    <dgm:pt modelId="{3CCD16CF-B3CB-4CA8-BA4D-D199F84229D2}" type="pres">
      <dgm:prSet presAssocID="{DA40370E-5AEB-4D16-89F8-26F2093642C3}" presName="conn2-1" presStyleLbl="parChTrans1D2" presStyleIdx="4" presStyleCnt="5"/>
      <dgm:spPr/>
      <dgm:t>
        <a:bodyPr/>
        <a:lstStyle/>
        <a:p>
          <a:endParaRPr lang="fr-FR"/>
        </a:p>
      </dgm:t>
    </dgm:pt>
    <dgm:pt modelId="{2F7FCE2A-17F8-4558-872E-1CBBFD24ABFF}" type="pres">
      <dgm:prSet presAssocID="{DA40370E-5AEB-4D16-89F8-26F2093642C3}" presName="connTx" presStyleLbl="parChTrans1D2" presStyleIdx="4" presStyleCnt="5"/>
      <dgm:spPr/>
      <dgm:t>
        <a:bodyPr/>
        <a:lstStyle/>
        <a:p>
          <a:endParaRPr lang="fr-FR"/>
        </a:p>
      </dgm:t>
    </dgm:pt>
    <dgm:pt modelId="{CD1D33EF-F65A-4B28-A353-0C8D6DED99F9}" type="pres">
      <dgm:prSet presAssocID="{B98821F2-B871-451C-A91A-3FB5BC19F523}" presName="root2" presStyleCnt="0"/>
      <dgm:spPr/>
    </dgm:pt>
    <dgm:pt modelId="{C844D6D4-5CCB-4821-ADCE-23EAF1CDBFDC}" type="pres">
      <dgm:prSet presAssocID="{B98821F2-B871-451C-A91A-3FB5BC19F523}" presName="LevelTwoTextNode" presStyleLbl="node2" presStyleIdx="4" presStyleCnt="5" custScaleX="242256" custScaleY="65216" custLinFactNeighborX="2500" custLinFactNeighborY="-42666">
        <dgm:presLayoutVars>
          <dgm:chPref val="3"/>
        </dgm:presLayoutVars>
      </dgm:prSet>
      <dgm:spPr/>
      <dgm:t>
        <a:bodyPr/>
        <a:lstStyle/>
        <a:p>
          <a:endParaRPr lang="fr-FR"/>
        </a:p>
      </dgm:t>
    </dgm:pt>
    <dgm:pt modelId="{F1AB5DA4-0477-4EBC-92A4-CA4808FA622D}" type="pres">
      <dgm:prSet presAssocID="{B98821F2-B871-451C-A91A-3FB5BC19F523}" presName="level3hierChild" presStyleCnt="0"/>
      <dgm:spPr/>
    </dgm:pt>
  </dgm:ptLst>
  <dgm:cxnLst>
    <dgm:cxn modelId="{36827411-0F7D-4C85-95CB-EED9C2225588}" type="presOf" srcId="{63B05661-375B-4817-86A5-9D1A9F7360AB}" destId="{BA8870C4-DF13-4651-9E3F-9F162CBD8EFD}" srcOrd="1" destOrd="0" presId="urn:microsoft.com/office/officeart/2008/layout/HorizontalMultiLevelHierarchy"/>
    <dgm:cxn modelId="{F4E5CE70-B55E-4B9B-991D-79521B2C45D4}" srcId="{F31C3164-B0DE-4AE1-8D2A-CD7E3173E1A8}" destId="{B98821F2-B871-451C-A91A-3FB5BC19F523}" srcOrd="4" destOrd="0" parTransId="{DA40370E-5AEB-4D16-89F8-26F2093642C3}" sibTransId="{C34B7081-3217-472B-8E66-C9E0C8FE00A5}"/>
    <dgm:cxn modelId="{A0396292-A23D-4A53-9EF6-096135E96A2B}" srcId="{F31C3164-B0DE-4AE1-8D2A-CD7E3173E1A8}" destId="{01E42F16-BD9D-4E2A-BD46-7FA8B62F36B1}" srcOrd="0" destOrd="0" parTransId="{98FBABF1-D3D8-4C92-9DF0-69BBC5EEBA36}" sibTransId="{A01FD5E3-C5ED-47BF-8606-98942E78FCB6}"/>
    <dgm:cxn modelId="{4184CBA4-ED7C-4C40-B4DF-885AE0431FCB}" type="presOf" srcId="{F058C495-83EF-4DC0-AA68-289CEBDBA45F}" destId="{2A4B0BD8-03E5-45BD-81D2-FB7BEFBA17B6}" srcOrd="1" destOrd="0" presId="urn:microsoft.com/office/officeart/2008/layout/HorizontalMultiLevelHierarchy"/>
    <dgm:cxn modelId="{8DF7ED21-AF71-4C96-B39C-CAF49B37B1DE}" type="presOf" srcId="{98FBABF1-D3D8-4C92-9DF0-69BBC5EEBA36}" destId="{759FF9F6-5AC8-461B-A971-0819E906BE70}" srcOrd="1" destOrd="0" presId="urn:microsoft.com/office/officeart/2008/layout/HorizontalMultiLevelHierarchy"/>
    <dgm:cxn modelId="{E6A8C835-2F5C-416C-BF5E-9A1652BFB6FE}" srcId="{9674269D-CEA9-415F-9239-CDA90F5FA53F}" destId="{F31C3164-B0DE-4AE1-8D2A-CD7E3173E1A8}" srcOrd="0" destOrd="0" parTransId="{9B51A41C-968C-408D-8A0F-541605AEAB3D}" sibTransId="{72B45061-378A-4BB4-8DEA-54B5F4256C51}"/>
    <dgm:cxn modelId="{5E1E677B-AE33-4A45-B3D1-1CB9015F33C0}" type="presOf" srcId="{DA40370E-5AEB-4D16-89F8-26F2093642C3}" destId="{3CCD16CF-B3CB-4CA8-BA4D-D199F84229D2}" srcOrd="0" destOrd="0" presId="urn:microsoft.com/office/officeart/2008/layout/HorizontalMultiLevelHierarchy"/>
    <dgm:cxn modelId="{AB950D45-BA1B-49AE-8D8B-35AF3FBF1C82}" type="presOf" srcId="{98FBABF1-D3D8-4C92-9DF0-69BBC5EEBA36}" destId="{6CECBEAA-F80C-47D3-8ACA-E4225054207E}" srcOrd="0" destOrd="0" presId="urn:microsoft.com/office/officeart/2008/layout/HorizontalMultiLevelHierarchy"/>
    <dgm:cxn modelId="{8DFB822F-5806-47EE-BD93-EE15F1E41E3B}" type="presOf" srcId="{E1C81922-9287-46F9-9019-C4DD958A72BD}" destId="{4A948030-50A9-4CA1-9ECE-56F105BFDCE9}" srcOrd="1" destOrd="0" presId="urn:microsoft.com/office/officeart/2008/layout/HorizontalMultiLevelHierarchy"/>
    <dgm:cxn modelId="{29FB7946-B028-49C4-8EEE-EEF4631F3170}" srcId="{F31C3164-B0DE-4AE1-8D2A-CD7E3173E1A8}" destId="{FABB045A-6705-41FE-8FFE-C0A7DAE3B6A8}" srcOrd="2" destOrd="0" parTransId="{F058C495-83EF-4DC0-AA68-289CEBDBA45F}" sibTransId="{EEDE4D59-D896-4D9F-A38A-C7075855AC58}"/>
    <dgm:cxn modelId="{A3D51DD7-FD0D-4B95-B56D-A3766FDEC3A8}" type="presOf" srcId="{63B05661-375B-4817-86A5-9D1A9F7360AB}" destId="{6BBE07C7-5E35-4A72-B240-16540E649223}" srcOrd="0" destOrd="0" presId="urn:microsoft.com/office/officeart/2008/layout/HorizontalMultiLevelHierarchy"/>
    <dgm:cxn modelId="{8D91816C-F3A1-4630-9494-50D01FD43733}" type="presOf" srcId="{DA40370E-5AEB-4D16-89F8-26F2093642C3}" destId="{2F7FCE2A-17F8-4558-872E-1CBBFD24ABFF}" srcOrd="1" destOrd="0" presId="urn:microsoft.com/office/officeart/2008/layout/HorizontalMultiLevelHierarchy"/>
    <dgm:cxn modelId="{481F27F6-A052-4224-9E08-D86403694669}" type="presOf" srcId="{F058C495-83EF-4DC0-AA68-289CEBDBA45F}" destId="{59B64CE7-2695-406D-B382-156EA73669DF}" srcOrd="0" destOrd="0" presId="urn:microsoft.com/office/officeart/2008/layout/HorizontalMultiLevelHierarchy"/>
    <dgm:cxn modelId="{652A5147-4694-40C8-9437-9FA3804814BA}" type="presOf" srcId="{9674269D-CEA9-415F-9239-CDA90F5FA53F}" destId="{A9227D77-8626-4C8C-9CB6-FC2EEE46BE81}" srcOrd="0" destOrd="0" presId="urn:microsoft.com/office/officeart/2008/layout/HorizontalMultiLevelHierarchy"/>
    <dgm:cxn modelId="{83E269E7-27E6-4435-9E30-B9DF04F30586}" type="presOf" srcId="{01E42F16-BD9D-4E2A-BD46-7FA8B62F36B1}" destId="{DE89703A-B39D-488C-A9BA-283F1D9048FE}" srcOrd="0" destOrd="0" presId="urn:microsoft.com/office/officeart/2008/layout/HorizontalMultiLevelHierarchy"/>
    <dgm:cxn modelId="{1B8C5644-1654-4E3C-8460-58F5B509A627}" type="presOf" srcId="{FABB045A-6705-41FE-8FFE-C0A7DAE3B6A8}" destId="{2C2D543E-57C8-493A-9E5A-C4849CB7A6FF}" srcOrd="0" destOrd="0" presId="urn:microsoft.com/office/officeart/2008/layout/HorizontalMultiLevelHierarchy"/>
    <dgm:cxn modelId="{687A9722-5B6E-4E6E-B1B6-59A68A0543D5}" type="presOf" srcId="{B98821F2-B871-451C-A91A-3FB5BC19F523}" destId="{C844D6D4-5CCB-4821-ADCE-23EAF1CDBFDC}" srcOrd="0" destOrd="0" presId="urn:microsoft.com/office/officeart/2008/layout/HorizontalMultiLevelHierarchy"/>
    <dgm:cxn modelId="{5CE8EA30-3787-4EE7-9240-96A2F322510E}" type="presOf" srcId="{E1C81922-9287-46F9-9019-C4DD958A72BD}" destId="{FA7C25C8-C779-42D8-A2ED-B827C00B8DA2}" srcOrd="0" destOrd="0" presId="urn:microsoft.com/office/officeart/2008/layout/HorizontalMultiLevelHierarchy"/>
    <dgm:cxn modelId="{B937FEE5-6D96-46A5-8A1E-20C33C5867B9}" type="presOf" srcId="{395B50CB-6193-4DE9-86EA-1ABD98F66321}" destId="{9DC11422-67E9-4415-9F66-A65BE900108B}" srcOrd="0" destOrd="0" presId="urn:microsoft.com/office/officeart/2008/layout/HorizontalMultiLevelHierarchy"/>
    <dgm:cxn modelId="{8AD4C650-A1B8-4CB0-B1DB-50A26D20350E}" type="presOf" srcId="{F31C3164-B0DE-4AE1-8D2A-CD7E3173E1A8}" destId="{E6D0622F-E8E8-44D7-91EA-E0AACDD0541F}" srcOrd="0" destOrd="0" presId="urn:microsoft.com/office/officeart/2008/layout/HorizontalMultiLevelHierarchy"/>
    <dgm:cxn modelId="{2CD46933-0DB0-464D-89DC-BAA03D9C69A0}" srcId="{F31C3164-B0DE-4AE1-8D2A-CD7E3173E1A8}" destId="{395B50CB-6193-4DE9-86EA-1ABD98F66321}" srcOrd="3" destOrd="0" parTransId="{63B05661-375B-4817-86A5-9D1A9F7360AB}" sibTransId="{64B95E2F-A25A-47BB-BC28-DB3F945E874E}"/>
    <dgm:cxn modelId="{C30298B6-8920-4940-931F-A9E6C119D6D3}" type="presOf" srcId="{1ECAD2BA-B109-456B-B9F3-F8CDECB24F70}" destId="{A3892C5C-62DD-463D-9B95-158D154F8649}" srcOrd="0" destOrd="0" presId="urn:microsoft.com/office/officeart/2008/layout/HorizontalMultiLevelHierarchy"/>
    <dgm:cxn modelId="{B00D7EA1-E742-43AC-8FD2-47CEBA2AFB1C}" srcId="{F31C3164-B0DE-4AE1-8D2A-CD7E3173E1A8}" destId="{1ECAD2BA-B109-456B-B9F3-F8CDECB24F70}" srcOrd="1" destOrd="0" parTransId="{E1C81922-9287-46F9-9019-C4DD958A72BD}" sibTransId="{A9844239-569C-490C-9AF1-215C59D1F4A6}"/>
    <dgm:cxn modelId="{78267C13-30DD-4DAC-8B4B-0A38F38D7921}" type="presParOf" srcId="{A9227D77-8626-4C8C-9CB6-FC2EEE46BE81}" destId="{9B0CCDFA-209A-442A-9672-532D36B13E90}" srcOrd="0" destOrd="0" presId="urn:microsoft.com/office/officeart/2008/layout/HorizontalMultiLevelHierarchy"/>
    <dgm:cxn modelId="{DD3E3211-82C1-4132-A0D8-59C6B29C7110}" type="presParOf" srcId="{9B0CCDFA-209A-442A-9672-532D36B13E90}" destId="{E6D0622F-E8E8-44D7-91EA-E0AACDD0541F}" srcOrd="0" destOrd="0" presId="urn:microsoft.com/office/officeart/2008/layout/HorizontalMultiLevelHierarchy"/>
    <dgm:cxn modelId="{BED11590-2254-4AB5-B2B6-A214CC5D8AF4}" type="presParOf" srcId="{9B0CCDFA-209A-442A-9672-532D36B13E90}" destId="{8EA6CD3D-2E74-4FAE-8392-2004395CFF1A}" srcOrd="1" destOrd="0" presId="urn:microsoft.com/office/officeart/2008/layout/HorizontalMultiLevelHierarchy"/>
    <dgm:cxn modelId="{E67BEBB2-051E-4588-8513-170B6408C297}" type="presParOf" srcId="{8EA6CD3D-2E74-4FAE-8392-2004395CFF1A}" destId="{6CECBEAA-F80C-47D3-8ACA-E4225054207E}" srcOrd="0" destOrd="0" presId="urn:microsoft.com/office/officeart/2008/layout/HorizontalMultiLevelHierarchy"/>
    <dgm:cxn modelId="{55BFA6E4-7CCB-46CB-B39D-74D2EE3906A2}" type="presParOf" srcId="{6CECBEAA-F80C-47D3-8ACA-E4225054207E}" destId="{759FF9F6-5AC8-461B-A971-0819E906BE70}" srcOrd="0" destOrd="0" presId="urn:microsoft.com/office/officeart/2008/layout/HorizontalMultiLevelHierarchy"/>
    <dgm:cxn modelId="{EB086E04-8CDB-4FA2-AC9B-8510F712DBF9}" type="presParOf" srcId="{8EA6CD3D-2E74-4FAE-8392-2004395CFF1A}" destId="{F5668C86-8AEC-4AAA-A845-0D89EC09CB38}" srcOrd="1" destOrd="0" presId="urn:microsoft.com/office/officeart/2008/layout/HorizontalMultiLevelHierarchy"/>
    <dgm:cxn modelId="{6A1DCE27-4FB5-4C45-80C6-E6D3194C8837}" type="presParOf" srcId="{F5668C86-8AEC-4AAA-A845-0D89EC09CB38}" destId="{DE89703A-B39D-488C-A9BA-283F1D9048FE}" srcOrd="0" destOrd="0" presId="urn:microsoft.com/office/officeart/2008/layout/HorizontalMultiLevelHierarchy"/>
    <dgm:cxn modelId="{A9CA4481-8092-4CB8-895E-305E9659C5E8}" type="presParOf" srcId="{F5668C86-8AEC-4AAA-A845-0D89EC09CB38}" destId="{1399A145-A1B1-418B-853A-8AF596B41A1B}" srcOrd="1" destOrd="0" presId="urn:microsoft.com/office/officeart/2008/layout/HorizontalMultiLevelHierarchy"/>
    <dgm:cxn modelId="{AFBE8082-928F-4913-A1F7-DD1F50E34157}" type="presParOf" srcId="{8EA6CD3D-2E74-4FAE-8392-2004395CFF1A}" destId="{FA7C25C8-C779-42D8-A2ED-B827C00B8DA2}" srcOrd="2" destOrd="0" presId="urn:microsoft.com/office/officeart/2008/layout/HorizontalMultiLevelHierarchy"/>
    <dgm:cxn modelId="{0A96522E-1CB8-4A9D-9DF4-DA8D41EB80FE}" type="presParOf" srcId="{FA7C25C8-C779-42D8-A2ED-B827C00B8DA2}" destId="{4A948030-50A9-4CA1-9ECE-56F105BFDCE9}" srcOrd="0" destOrd="0" presId="urn:microsoft.com/office/officeart/2008/layout/HorizontalMultiLevelHierarchy"/>
    <dgm:cxn modelId="{FC734B3D-7260-47C0-9E94-B5925C0B8A7F}" type="presParOf" srcId="{8EA6CD3D-2E74-4FAE-8392-2004395CFF1A}" destId="{B8D2B3E7-3A27-471A-B13B-E5B43DA13984}" srcOrd="3" destOrd="0" presId="urn:microsoft.com/office/officeart/2008/layout/HorizontalMultiLevelHierarchy"/>
    <dgm:cxn modelId="{BB974DDA-7872-4724-B810-EDADBD36C483}" type="presParOf" srcId="{B8D2B3E7-3A27-471A-B13B-E5B43DA13984}" destId="{A3892C5C-62DD-463D-9B95-158D154F8649}" srcOrd="0" destOrd="0" presId="urn:microsoft.com/office/officeart/2008/layout/HorizontalMultiLevelHierarchy"/>
    <dgm:cxn modelId="{AD5835CC-0A8B-4E99-A705-0A7D6DDCB6D0}" type="presParOf" srcId="{B8D2B3E7-3A27-471A-B13B-E5B43DA13984}" destId="{09C59C61-A766-426B-948F-A0FAA9CD0CE9}" srcOrd="1" destOrd="0" presId="urn:microsoft.com/office/officeart/2008/layout/HorizontalMultiLevelHierarchy"/>
    <dgm:cxn modelId="{0AE10BF7-880C-4DA0-A939-7EE63D6D24A1}" type="presParOf" srcId="{8EA6CD3D-2E74-4FAE-8392-2004395CFF1A}" destId="{59B64CE7-2695-406D-B382-156EA73669DF}" srcOrd="4" destOrd="0" presId="urn:microsoft.com/office/officeart/2008/layout/HorizontalMultiLevelHierarchy"/>
    <dgm:cxn modelId="{5E580242-A852-420A-8617-3625283BF7CD}" type="presParOf" srcId="{59B64CE7-2695-406D-B382-156EA73669DF}" destId="{2A4B0BD8-03E5-45BD-81D2-FB7BEFBA17B6}" srcOrd="0" destOrd="0" presId="urn:microsoft.com/office/officeart/2008/layout/HorizontalMultiLevelHierarchy"/>
    <dgm:cxn modelId="{14B81DE8-2AFC-4703-83DE-B498932F764F}" type="presParOf" srcId="{8EA6CD3D-2E74-4FAE-8392-2004395CFF1A}" destId="{1A2BBABD-9D61-49BD-8A49-1E8B8FE879D2}" srcOrd="5" destOrd="0" presId="urn:microsoft.com/office/officeart/2008/layout/HorizontalMultiLevelHierarchy"/>
    <dgm:cxn modelId="{D1E380D1-2C38-4730-83B7-709CA89E0B25}" type="presParOf" srcId="{1A2BBABD-9D61-49BD-8A49-1E8B8FE879D2}" destId="{2C2D543E-57C8-493A-9E5A-C4849CB7A6FF}" srcOrd="0" destOrd="0" presId="urn:microsoft.com/office/officeart/2008/layout/HorizontalMultiLevelHierarchy"/>
    <dgm:cxn modelId="{4923786E-BBDE-4D8D-8478-6333BA70B114}" type="presParOf" srcId="{1A2BBABD-9D61-49BD-8A49-1E8B8FE879D2}" destId="{161C79F3-F8D6-4E4E-8C1E-8E28B2CF5D67}" srcOrd="1" destOrd="0" presId="urn:microsoft.com/office/officeart/2008/layout/HorizontalMultiLevelHierarchy"/>
    <dgm:cxn modelId="{6810B44C-C172-4214-A39E-432C8B484D68}" type="presParOf" srcId="{8EA6CD3D-2E74-4FAE-8392-2004395CFF1A}" destId="{6BBE07C7-5E35-4A72-B240-16540E649223}" srcOrd="6" destOrd="0" presId="urn:microsoft.com/office/officeart/2008/layout/HorizontalMultiLevelHierarchy"/>
    <dgm:cxn modelId="{A0D12D03-5965-4896-A990-B45F2DD41D0E}" type="presParOf" srcId="{6BBE07C7-5E35-4A72-B240-16540E649223}" destId="{BA8870C4-DF13-4651-9E3F-9F162CBD8EFD}" srcOrd="0" destOrd="0" presId="urn:microsoft.com/office/officeart/2008/layout/HorizontalMultiLevelHierarchy"/>
    <dgm:cxn modelId="{7EB5E793-BEEC-4B94-A145-443DEB2AB99C}" type="presParOf" srcId="{8EA6CD3D-2E74-4FAE-8392-2004395CFF1A}" destId="{4EAA1720-0F34-444F-8F82-906953FC31D3}" srcOrd="7" destOrd="0" presId="urn:microsoft.com/office/officeart/2008/layout/HorizontalMultiLevelHierarchy"/>
    <dgm:cxn modelId="{57CD32AC-5957-4BB6-85B6-DB092FEBC010}" type="presParOf" srcId="{4EAA1720-0F34-444F-8F82-906953FC31D3}" destId="{9DC11422-67E9-4415-9F66-A65BE900108B}" srcOrd="0" destOrd="0" presId="urn:microsoft.com/office/officeart/2008/layout/HorizontalMultiLevelHierarchy"/>
    <dgm:cxn modelId="{F035140B-FD74-462A-9CC0-5445224A8AD9}" type="presParOf" srcId="{4EAA1720-0F34-444F-8F82-906953FC31D3}" destId="{4EA829F3-8779-434C-928C-2E8EB1363838}" srcOrd="1" destOrd="0" presId="urn:microsoft.com/office/officeart/2008/layout/HorizontalMultiLevelHierarchy"/>
    <dgm:cxn modelId="{F9629A81-45F0-4133-AC6A-F94974148DF2}" type="presParOf" srcId="{8EA6CD3D-2E74-4FAE-8392-2004395CFF1A}" destId="{3CCD16CF-B3CB-4CA8-BA4D-D199F84229D2}" srcOrd="8" destOrd="0" presId="urn:microsoft.com/office/officeart/2008/layout/HorizontalMultiLevelHierarchy"/>
    <dgm:cxn modelId="{500600C2-4D00-4271-9903-53ED7BD22C11}" type="presParOf" srcId="{3CCD16CF-B3CB-4CA8-BA4D-D199F84229D2}" destId="{2F7FCE2A-17F8-4558-872E-1CBBFD24ABFF}" srcOrd="0" destOrd="0" presId="urn:microsoft.com/office/officeart/2008/layout/HorizontalMultiLevelHierarchy"/>
    <dgm:cxn modelId="{060BD6C7-6A6A-41B4-B9FB-C3DEB1821298}" type="presParOf" srcId="{8EA6CD3D-2E74-4FAE-8392-2004395CFF1A}" destId="{CD1D33EF-F65A-4B28-A353-0C8D6DED99F9}" srcOrd="9" destOrd="0" presId="urn:microsoft.com/office/officeart/2008/layout/HorizontalMultiLevelHierarchy"/>
    <dgm:cxn modelId="{F0901878-5EF4-4681-A4DB-5E47C1C0CC44}" type="presParOf" srcId="{CD1D33EF-F65A-4B28-A353-0C8D6DED99F9}" destId="{C844D6D4-5CCB-4821-ADCE-23EAF1CDBFDC}" srcOrd="0" destOrd="0" presId="urn:microsoft.com/office/officeart/2008/layout/HorizontalMultiLevelHierarchy"/>
    <dgm:cxn modelId="{BB3774D8-D1B7-4082-8BC0-0A67342D00CC}" type="presParOf" srcId="{CD1D33EF-F65A-4B28-A353-0C8D6DED99F9}" destId="{F1AB5DA4-0477-4EBC-92A4-CA4808FA622D}"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DF84E1-9C5E-4C24-92DA-C6E8F0477E29}"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fr-FR"/>
        </a:p>
      </dgm:t>
    </dgm:pt>
    <dgm:pt modelId="{166EB8A9-CBD5-47AE-89EF-19C8CB0C1632}">
      <dgm:prSet phldrT="[Texte]" custT="1"/>
      <dgm:spPr>
        <a:solidFill>
          <a:schemeClr val="accent6"/>
        </a:solidFill>
      </dgm:spPr>
      <dgm:t>
        <a:bodyPr/>
        <a:lstStyle/>
        <a:p>
          <a:pPr algn="ctr"/>
          <a:r>
            <a:rPr lang="ar-SA" altLang="fr-FR" sz="1000" b="1" dirty="0">
              <a:cs typeface="+mj-cs"/>
            </a:rPr>
            <a:t>وزارة </a:t>
          </a:r>
          <a:r>
            <a:rPr lang="ar-DZ" altLang="fr-FR" sz="1000" b="1" dirty="0">
              <a:cs typeface="+mj-cs"/>
            </a:rPr>
            <a:t>الشباب</a:t>
          </a:r>
          <a:r>
            <a:rPr lang="ar-SA" altLang="fr-FR" sz="1000" b="1" dirty="0">
              <a:cs typeface="+mj-cs"/>
            </a:rPr>
            <a:t> و</a:t>
          </a:r>
          <a:r>
            <a:rPr lang="ar-DZ" altLang="fr-FR" sz="1000" b="1" dirty="0">
              <a:cs typeface="+mj-cs"/>
            </a:rPr>
            <a:t>الرياضة</a:t>
          </a:r>
          <a:r>
            <a:rPr lang="fr-FR" altLang="fr-FR" sz="1000" b="1" dirty="0">
              <a:cs typeface="+mj-cs"/>
            </a:rPr>
            <a:t> </a:t>
          </a:r>
        </a:p>
        <a:p>
          <a:pPr algn="ctr"/>
          <a:r>
            <a:rPr lang="fr-FR" sz="1200" b="1" dirty="0">
              <a:latin typeface="Times New Roman" panose="02020603050405020304" pitchFamily="18" charset="0"/>
              <a:cs typeface="Times New Roman" panose="02020603050405020304" pitchFamily="18" charset="0"/>
            </a:rPr>
            <a:t>Ministère de la jeunesse et des sports </a:t>
          </a:r>
          <a:endParaRPr lang="fr-FR" sz="1200" b="1" i="0" dirty="0">
            <a:solidFill>
              <a:schemeClr val="bg1"/>
            </a:solidFill>
            <a:effectLst/>
            <a:latin typeface="Times New Roman" panose="02020603050405020304" pitchFamily="18" charset="0"/>
            <a:ea typeface="+mn-ea"/>
            <a:cs typeface="Times New Roman" panose="02020603050405020304" pitchFamily="18" charset="0"/>
          </a:endParaRPr>
        </a:p>
      </dgm:t>
    </dgm:pt>
    <dgm:pt modelId="{64F6F27B-CC95-4160-8A38-479665E465A8}" type="parTrans" cxnId="{5A8371F4-4FFC-47A7-9B40-0DDF606C465D}">
      <dgm:prSet/>
      <dgm:spPr/>
      <dgm:t>
        <a:bodyPr/>
        <a:lstStyle/>
        <a:p>
          <a:endParaRPr lang="fr-FR" sz="1000">
            <a:cs typeface="+mj-cs"/>
          </a:endParaRPr>
        </a:p>
      </dgm:t>
    </dgm:pt>
    <dgm:pt modelId="{AC180809-D8C6-4EFB-90F6-635C3FB1C7F9}" type="sibTrans" cxnId="{5A8371F4-4FFC-47A7-9B40-0DDF606C465D}">
      <dgm:prSet/>
      <dgm:spPr/>
      <dgm:t>
        <a:bodyPr/>
        <a:lstStyle/>
        <a:p>
          <a:endParaRPr lang="fr-FR" sz="1000">
            <a:cs typeface="+mj-cs"/>
          </a:endParaRPr>
        </a:p>
      </dgm:t>
    </dgm:pt>
    <dgm:pt modelId="{201A67BC-F830-433C-8301-F771390EB1C3}">
      <dgm:prSet phldrT="[Texte]" custT="1"/>
      <dgm:spPr>
        <a:solidFill>
          <a:srgbClr val="552F13"/>
        </a:solidFill>
      </dgm:spPr>
      <dgm:t>
        <a:bodyPr/>
        <a:lstStyle/>
        <a:p>
          <a:pPr algn="r"/>
          <a:r>
            <a:rPr lang="ar-AE" sz="1000" b="1" dirty="0">
              <a:solidFill>
                <a:schemeClr val="bg1"/>
              </a:solidFill>
              <a:cs typeface="+mj-cs"/>
            </a:rPr>
            <a:t>البرنامج الأول: </a:t>
          </a:r>
          <a:r>
            <a:rPr lang="ar-DZ" sz="1000" b="1" i="0" u="none" strike="noStrike" cap="none" dirty="0">
              <a:solidFill>
                <a:schemeClr val="bg1"/>
              </a:solidFill>
              <a:effectLst/>
              <a:latin typeface="Times New Roman" panose="02020603050405020304" pitchFamily="18" charset="0"/>
              <a:ea typeface="Arial"/>
              <a:cs typeface="+mj-cs"/>
              <a:sym typeface="Arial"/>
            </a:rPr>
            <a:t>الشباب</a:t>
          </a:r>
          <a:r>
            <a:rPr lang="ar-AE" sz="1000" b="1" dirty="0">
              <a:solidFill>
                <a:schemeClr val="bg1"/>
              </a:solidFill>
              <a:cs typeface="+mj-cs"/>
            </a:rPr>
            <a:t>.</a:t>
          </a:r>
          <a:endParaRPr lang="fr-FR" sz="1000" b="1" dirty="0">
            <a:solidFill>
              <a:schemeClr val="bg1"/>
            </a:solidFill>
            <a:cs typeface="+mj-cs"/>
          </a:endParaRPr>
        </a:p>
        <a:p>
          <a:pPr algn="l"/>
          <a:r>
            <a:rPr lang="fr-FR" sz="1000" b="1" i="0" u="none" strike="noStrike" cap="none" dirty="0">
              <a:solidFill>
                <a:schemeClr val="bg1"/>
              </a:solidFill>
              <a:effectLst/>
              <a:latin typeface="Times New Roman" panose="02020603050405020304" pitchFamily="18" charset="0"/>
              <a:ea typeface="Arial"/>
              <a:cs typeface="+mj-cs"/>
              <a:sym typeface="Arial"/>
            </a:rPr>
            <a:t>PROG 01 : JEUNESSE</a:t>
          </a:r>
          <a:endParaRPr lang="fr-FR" sz="1000" b="1" i="0" dirty="0">
            <a:solidFill>
              <a:schemeClr val="bg1"/>
            </a:solidFill>
            <a:cs typeface="+mj-cs"/>
          </a:endParaRPr>
        </a:p>
      </dgm:t>
    </dgm:pt>
    <dgm:pt modelId="{113103B1-BD46-4C93-A004-37118F39D262}" type="parTrans" cxnId="{A48C77DA-186E-4EC2-BB32-96AC18AF08AE}">
      <dgm:prSet custT="1"/>
      <dgm:spPr/>
      <dgm:t>
        <a:bodyPr/>
        <a:lstStyle/>
        <a:p>
          <a:endParaRPr lang="fr-FR" sz="1000" b="1">
            <a:solidFill>
              <a:schemeClr val="bg1"/>
            </a:solidFill>
            <a:cs typeface="+mj-cs"/>
          </a:endParaRPr>
        </a:p>
      </dgm:t>
    </dgm:pt>
    <dgm:pt modelId="{2C27A7F7-C124-40A5-AB90-C6230E1FD921}" type="sibTrans" cxnId="{A48C77DA-186E-4EC2-BB32-96AC18AF08AE}">
      <dgm:prSet/>
      <dgm:spPr/>
      <dgm:t>
        <a:bodyPr/>
        <a:lstStyle/>
        <a:p>
          <a:endParaRPr lang="fr-FR" sz="1000">
            <a:cs typeface="+mj-cs"/>
          </a:endParaRPr>
        </a:p>
      </dgm:t>
    </dgm:pt>
    <dgm:pt modelId="{323A2E85-ABA7-4EA9-B835-B5901C3C337B}">
      <dgm:prSet phldrT="[Texte]" custT="1"/>
      <dgm:spPr>
        <a:solidFill>
          <a:srgbClr val="C00000"/>
        </a:solidFill>
      </dgm:spPr>
      <dgm:t>
        <a:bodyPr/>
        <a:lstStyle/>
        <a:p>
          <a:pPr algn="r"/>
          <a:r>
            <a:rPr lang="ar-AE" sz="1000" b="1" dirty="0">
              <a:solidFill>
                <a:schemeClr val="bg1"/>
              </a:solidFill>
              <a:cs typeface="+mj-cs"/>
            </a:rPr>
            <a:t>البرنامج الفرعي 1.1: </a:t>
          </a:r>
          <a:r>
            <a:rPr lang="ar-DZ" sz="1200" b="1" dirty="0">
              <a:solidFill>
                <a:schemeClr val="bg1"/>
              </a:solidFill>
              <a:latin typeface="+mj-lt"/>
            </a:rPr>
            <a:t>الترويج التربوي الاجتماعي</a:t>
          </a:r>
          <a:endParaRPr lang="fr-FR" sz="1100" b="1" dirty="0">
            <a:solidFill>
              <a:schemeClr val="bg1"/>
            </a:solidFill>
            <a:latin typeface="+mj-lt"/>
            <a:cs typeface="Times New Roman" panose="02020603050405020304" pitchFamily="18" charset="0"/>
          </a:endParaRPr>
        </a:p>
        <a:p>
          <a:pPr algn="l"/>
          <a:r>
            <a:rPr lang="fr-FR" sz="11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1.1</a:t>
          </a:r>
          <a:r>
            <a:rPr lang="fr-FR" sz="11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100" dirty="0">
              <a:latin typeface="Times New Roman" panose="02020603050405020304" pitchFamily="18" charset="0"/>
              <a:cs typeface="Times New Roman" panose="02020603050405020304" pitchFamily="18" charset="0"/>
            </a:rPr>
            <a:t>Promotion socio-éducative</a:t>
          </a:r>
          <a:r>
            <a:rPr lang="fr-FR" sz="1100" i="1" dirty="0">
              <a:latin typeface="Times New Roman" panose="02020603050405020304" pitchFamily="18" charset="0"/>
              <a:cs typeface="Times New Roman" panose="02020603050405020304" pitchFamily="18" charset="0"/>
            </a:rPr>
            <a:t>  </a:t>
          </a:r>
          <a:endParaRPr lang="fr-FR" sz="1100" b="1" dirty="0">
            <a:solidFill>
              <a:schemeClr val="bg1"/>
            </a:solidFill>
            <a:latin typeface="Times New Roman" panose="02020603050405020304" pitchFamily="18" charset="0"/>
            <a:cs typeface="Times New Roman" panose="02020603050405020304" pitchFamily="18" charset="0"/>
          </a:endParaRPr>
        </a:p>
      </dgm:t>
    </dgm:pt>
    <dgm:pt modelId="{E40D43E9-B29C-4F0C-B311-1574D3BAC914}" type="parTrans" cxnId="{D05C8DE1-30E8-47FF-81A7-484727EF8EE9}">
      <dgm:prSet custT="1"/>
      <dgm:spPr/>
      <dgm:t>
        <a:bodyPr/>
        <a:lstStyle/>
        <a:p>
          <a:endParaRPr lang="fr-FR" sz="1000" b="1">
            <a:solidFill>
              <a:schemeClr val="bg1"/>
            </a:solidFill>
            <a:cs typeface="+mj-cs"/>
          </a:endParaRPr>
        </a:p>
      </dgm:t>
    </dgm:pt>
    <dgm:pt modelId="{7FBABB0E-F8EB-46EE-A207-B30809005245}" type="sibTrans" cxnId="{D05C8DE1-30E8-47FF-81A7-484727EF8EE9}">
      <dgm:prSet/>
      <dgm:spPr/>
      <dgm:t>
        <a:bodyPr/>
        <a:lstStyle/>
        <a:p>
          <a:endParaRPr lang="fr-FR" sz="1000">
            <a:cs typeface="+mj-cs"/>
          </a:endParaRPr>
        </a:p>
      </dgm:t>
    </dgm:pt>
    <dgm:pt modelId="{22C5A55A-4F9F-4C16-9C80-FCAC1DB3A6C0}">
      <dgm:prSet phldrT="[Texte]" custT="1"/>
      <dgm:spPr>
        <a:solidFill>
          <a:schemeClr val="bg2">
            <a:lumMod val="75000"/>
          </a:schemeClr>
        </a:solidFill>
      </dgm:spPr>
      <dgm:t>
        <a:bodyPr/>
        <a:lstStyle/>
        <a:p>
          <a:pPr algn="r"/>
          <a:r>
            <a:rPr lang="ar-AE" sz="1000" b="1" dirty="0">
              <a:solidFill>
                <a:schemeClr val="bg1"/>
              </a:solidFill>
              <a:cs typeface="+mj-cs"/>
            </a:rPr>
            <a:t>البرنامج الثالث: الإدارة العامة</a:t>
          </a:r>
          <a:endParaRPr lang="fr-FR" sz="1000" b="1" dirty="0">
            <a:solidFill>
              <a:schemeClr val="bg1"/>
            </a:solidFill>
            <a:cs typeface="+mj-cs"/>
          </a:endParaRPr>
        </a:p>
        <a:p>
          <a:pPr algn="l"/>
          <a:r>
            <a:rPr lang="fr-FR" sz="1000" b="1" i="0" u="none" strike="noStrike" cap="none" dirty="0">
              <a:solidFill>
                <a:schemeClr val="bg1"/>
              </a:solidFill>
              <a:effectLst/>
              <a:latin typeface="Times New Roman" panose="02020603050405020304" pitchFamily="18" charset="0"/>
              <a:ea typeface="Arial"/>
              <a:cs typeface="+mj-cs"/>
              <a:sym typeface="Arial"/>
            </a:rPr>
            <a:t>PROG 03 : ADMINISTRATION GENERALE.</a:t>
          </a:r>
          <a:endParaRPr lang="fr-FR" sz="1000" b="1" dirty="0">
            <a:solidFill>
              <a:schemeClr val="bg1"/>
            </a:solidFill>
            <a:cs typeface="+mj-cs"/>
          </a:endParaRPr>
        </a:p>
      </dgm:t>
    </dgm:pt>
    <dgm:pt modelId="{7264622B-6DB8-4F30-9F47-B637BC3F85BF}" type="parTrans" cxnId="{4AA6971A-4252-401D-892B-FD16C35ECBC1}">
      <dgm:prSet custT="1"/>
      <dgm:spPr/>
      <dgm:t>
        <a:bodyPr/>
        <a:lstStyle/>
        <a:p>
          <a:endParaRPr lang="fr-FR" sz="1000" b="1">
            <a:solidFill>
              <a:schemeClr val="bg1"/>
            </a:solidFill>
            <a:cs typeface="+mj-cs"/>
          </a:endParaRPr>
        </a:p>
      </dgm:t>
    </dgm:pt>
    <dgm:pt modelId="{159DDF6B-D8AF-4DCC-81B8-FEA8EFCCB535}" type="sibTrans" cxnId="{4AA6971A-4252-401D-892B-FD16C35ECBC1}">
      <dgm:prSet/>
      <dgm:spPr/>
      <dgm:t>
        <a:bodyPr/>
        <a:lstStyle/>
        <a:p>
          <a:endParaRPr lang="fr-FR" sz="1000">
            <a:cs typeface="+mj-cs"/>
          </a:endParaRPr>
        </a:p>
      </dgm:t>
    </dgm:pt>
    <dgm:pt modelId="{ADBB26C9-101B-4C58-B7C3-46502A6427AA}">
      <dgm:prSet custT="1"/>
      <dgm:spPr>
        <a:solidFill>
          <a:srgbClr val="292664"/>
        </a:solidFill>
      </dgm:spPr>
      <dgm:t>
        <a:bodyPr/>
        <a:lstStyle/>
        <a:p>
          <a:pPr algn="r"/>
          <a:r>
            <a:rPr lang="ar-AE" sz="1000" b="1" dirty="0">
              <a:solidFill>
                <a:schemeClr val="bg1"/>
              </a:solidFill>
              <a:cs typeface="+mj-cs"/>
            </a:rPr>
            <a:t>البرنامج 02:</a:t>
          </a:r>
          <a:r>
            <a:rPr lang="ar-DZ" sz="1000" b="1" dirty="0">
              <a:solidFill>
                <a:schemeClr val="bg1"/>
              </a:solidFill>
              <a:cs typeface="+mj-cs"/>
            </a:rPr>
            <a:t>ا</a:t>
          </a:r>
          <a:r>
            <a:rPr lang="ar-DZ" sz="1000" b="1" i="0" u="none" strike="noStrike" cap="none" dirty="0">
              <a:solidFill>
                <a:schemeClr val="bg1"/>
              </a:solidFill>
              <a:effectLst/>
              <a:latin typeface="Times New Roman" panose="02020603050405020304" pitchFamily="18" charset="0"/>
              <a:ea typeface="Arial"/>
              <a:cs typeface="+mj-cs"/>
              <a:sym typeface="Arial"/>
            </a:rPr>
            <a:t>لرياضة</a:t>
          </a:r>
          <a:endParaRPr lang="fr-FR" sz="1000" b="1" dirty="0">
            <a:solidFill>
              <a:schemeClr val="bg1"/>
            </a:solidFill>
            <a:cs typeface="+mj-cs"/>
          </a:endParaRPr>
        </a:p>
        <a:p>
          <a:pPr algn="l"/>
          <a:r>
            <a:rPr lang="fr-FR" sz="1000" b="1" i="0" u="none" strike="noStrike" cap="none" dirty="0">
              <a:solidFill>
                <a:schemeClr val="bg1"/>
              </a:solidFill>
              <a:effectLst/>
              <a:latin typeface="Times New Roman" panose="02020603050405020304" pitchFamily="18" charset="0"/>
              <a:ea typeface="Arial"/>
              <a:cs typeface="+mj-cs"/>
              <a:sym typeface="Arial"/>
            </a:rPr>
            <a:t>PROG</a:t>
          </a:r>
          <a:r>
            <a:rPr lang="fr-FR" sz="1000" b="1" i="1" u="none" strike="noStrike" cap="none" dirty="0">
              <a:solidFill>
                <a:schemeClr val="bg1"/>
              </a:solidFill>
              <a:effectLst/>
              <a:latin typeface="Times New Roman" panose="02020603050405020304" pitchFamily="18" charset="0"/>
              <a:ea typeface="Arial"/>
              <a:cs typeface="+mj-cs"/>
              <a:sym typeface="Arial"/>
            </a:rPr>
            <a:t> 02</a:t>
          </a:r>
          <a:r>
            <a:rPr lang="fr-FR" sz="1000" b="1" i="0" u="none" strike="noStrike" cap="none" dirty="0">
              <a:solidFill>
                <a:schemeClr val="bg1"/>
              </a:solidFill>
              <a:effectLst/>
              <a:latin typeface="Times New Roman" panose="02020603050405020304" pitchFamily="18" charset="0"/>
              <a:ea typeface="Arial"/>
              <a:cs typeface="+mj-cs"/>
              <a:sym typeface="Arial"/>
            </a:rPr>
            <a:t> : SPORTS </a:t>
          </a:r>
          <a:endParaRPr lang="fr-FR" sz="1000" b="1" i="0" dirty="0">
            <a:solidFill>
              <a:schemeClr val="bg1"/>
            </a:solidFill>
            <a:cs typeface="+mj-cs"/>
          </a:endParaRPr>
        </a:p>
      </dgm:t>
    </dgm:pt>
    <dgm:pt modelId="{7EAD7136-3FEC-4C5F-8F39-228780E1B473}" type="parTrans" cxnId="{A5474FBA-758E-4FE9-A142-4D1EA43D5F51}">
      <dgm:prSet custT="1"/>
      <dgm:spPr/>
      <dgm:t>
        <a:bodyPr/>
        <a:lstStyle/>
        <a:p>
          <a:endParaRPr lang="fr-FR" sz="1000" b="1">
            <a:solidFill>
              <a:schemeClr val="bg1"/>
            </a:solidFill>
            <a:cs typeface="+mj-cs"/>
          </a:endParaRPr>
        </a:p>
      </dgm:t>
    </dgm:pt>
    <dgm:pt modelId="{B0B684F8-C30E-4AC0-BDB0-AEC1CEF6411E}" type="sibTrans" cxnId="{A5474FBA-758E-4FE9-A142-4D1EA43D5F51}">
      <dgm:prSet/>
      <dgm:spPr/>
      <dgm:t>
        <a:bodyPr/>
        <a:lstStyle/>
        <a:p>
          <a:endParaRPr lang="fr-FR" sz="1000">
            <a:cs typeface="+mj-cs"/>
          </a:endParaRPr>
        </a:p>
      </dgm:t>
    </dgm:pt>
    <dgm:pt modelId="{76341818-5FB9-4D87-862C-96885F70A8B9}">
      <dgm:prSet custT="1"/>
      <dgm:spPr>
        <a:solidFill>
          <a:srgbClr val="C00000"/>
        </a:solidFill>
      </dgm:spPr>
      <dgm:t>
        <a:bodyPr/>
        <a:lstStyle/>
        <a:p>
          <a:pPr algn="r"/>
          <a:r>
            <a:rPr lang="ar-AE" sz="1000" b="1" dirty="0">
              <a:solidFill>
                <a:schemeClr val="bg1"/>
              </a:solidFill>
              <a:cs typeface="+mj-cs"/>
            </a:rPr>
            <a:t>البرنامج الفرعي 1.2: </a:t>
          </a:r>
          <a:r>
            <a:rPr lang="ar-DZ" sz="1050" b="1" dirty="0"/>
            <a:t>مؤسسات الشباب</a:t>
          </a:r>
          <a:endParaRPr lang="fr-FR" sz="1000" b="1" dirty="0">
            <a:solidFill>
              <a:schemeClr val="bg1"/>
            </a:solidFill>
            <a:cs typeface="+mj-cs"/>
          </a:endParaRPr>
        </a:p>
        <a:p>
          <a:pPr algn="l"/>
          <a:r>
            <a:rPr lang="fr-FR" sz="12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1.2</a:t>
          </a:r>
          <a:r>
            <a:rPr lang="fr-FR" sz="12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200" i="1" dirty="0">
              <a:latin typeface="Times New Roman" panose="02020603050405020304" pitchFamily="18" charset="0"/>
              <a:cs typeface="Times New Roman" panose="02020603050405020304" pitchFamily="18" charset="0"/>
            </a:rPr>
            <a:t>Etablissements</a:t>
          </a:r>
          <a:r>
            <a:rPr lang="fr-FR" sz="1200" dirty="0">
              <a:latin typeface="Times New Roman" panose="02020603050405020304" pitchFamily="18" charset="0"/>
              <a:cs typeface="Times New Roman" panose="02020603050405020304" pitchFamily="18" charset="0"/>
            </a:rPr>
            <a:t> de jeunes</a:t>
          </a:r>
          <a:endParaRPr lang="fr-FR" sz="1200" b="1" dirty="0">
            <a:solidFill>
              <a:schemeClr val="bg1"/>
            </a:solidFill>
            <a:latin typeface="Times New Roman" panose="02020603050405020304" pitchFamily="18" charset="0"/>
            <a:cs typeface="Times New Roman" panose="02020603050405020304" pitchFamily="18" charset="0"/>
          </a:endParaRPr>
        </a:p>
      </dgm:t>
    </dgm:pt>
    <dgm:pt modelId="{6F2C6E61-0177-412E-AA43-B78E36391279}" type="parTrans" cxnId="{E5EDC67E-7777-483C-8987-2EA91C7CFF41}">
      <dgm:prSet custT="1"/>
      <dgm:spPr/>
      <dgm:t>
        <a:bodyPr/>
        <a:lstStyle/>
        <a:p>
          <a:endParaRPr lang="fr-FR" sz="1000" b="1">
            <a:solidFill>
              <a:schemeClr val="bg1"/>
            </a:solidFill>
            <a:cs typeface="+mj-cs"/>
          </a:endParaRPr>
        </a:p>
      </dgm:t>
    </dgm:pt>
    <dgm:pt modelId="{63C3F78B-A54E-4013-8FE2-CF75BE90A925}" type="sibTrans" cxnId="{E5EDC67E-7777-483C-8987-2EA91C7CFF41}">
      <dgm:prSet/>
      <dgm:spPr/>
      <dgm:t>
        <a:bodyPr/>
        <a:lstStyle/>
        <a:p>
          <a:endParaRPr lang="fr-FR" sz="1000">
            <a:cs typeface="+mj-cs"/>
          </a:endParaRPr>
        </a:p>
      </dgm:t>
    </dgm:pt>
    <dgm:pt modelId="{3CBB47E8-1188-4654-ADFD-AAF7483542FE}">
      <dgm:prSet custT="1"/>
      <dgm:spPr>
        <a:solidFill>
          <a:srgbClr val="0070C0"/>
        </a:solidFill>
      </dgm:spPr>
      <dgm:t>
        <a:bodyPr/>
        <a:lstStyle/>
        <a:p>
          <a:pPr algn="r"/>
          <a:r>
            <a:rPr lang="ar-AE" sz="1000" b="1" dirty="0">
              <a:solidFill>
                <a:schemeClr val="bg1"/>
              </a:solidFill>
              <a:cs typeface="+mj-cs"/>
            </a:rPr>
            <a:t>البرنامج الفرعي 2.1: </a:t>
          </a:r>
          <a:r>
            <a:rPr lang="ar-DZ" sz="1200" b="1" dirty="0"/>
            <a:t>المواهب الشابة ، رياضات النخبة وعالية المستوى</a:t>
          </a:r>
          <a:endParaRPr lang="fr-FR" sz="1000" b="1" dirty="0">
            <a:solidFill>
              <a:schemeClr val="bg1"/>
            </a:solidFill>
            <a:cs typeface="+mj-cs"/>
          </a:endParaRPr>
        </a:p>
        <a:p>
          <a:pPr algn="l">
            <a:tabLst>
              <a:tab pos="3051175" algn="l"/>
            </a:tabLst>
          </a:pPr>
          <a:r>
            <a:rPr lang="fr-FR" sz="12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2.1</a:t>
          </a:r>
          <a:r>
            <a:rPr lang="fr-FR" sz="12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200" dirty="0">
              <a:latin typeface="Times New Roman" panose="02020603050405020304" pitchFamily="18" charset="0"/>
              <a:cs typeface="Times New Roman" panose="02020603050405020304" pitchFamily="18" charset="0"/>
            </a:rPr>
            <a:t>Jeunes talents, sports d‘élite et de haut niveau</a:t>
          </a:r>
          <a:endParaRPr lang="fr-FR" sz="1200" b="1" dirty="0">
            <a:solidFill>
              <a:schemeClr val="bg1"/>
            </a:solidFill>
            <a:latin typeface="Times New Roman" panose="02020603050405020304" pitchFamily="18" charset="0"/>
            <a:cs typeface="Times New Roman" panose="02020603050405020304" pitchFamily="18" charset="0"/>
          </a:endParaRPr>
        </a:p>
      </dgm:t>
    </dgm:pt>
    <dgm:pt modelId="{0C845AFE-DC95-4EAF-AED8-64FED8B70776}" type="parTrans" cxnId="{0DA231F7-EC72-49DB-B97C-BD9635BBD2C0}">
      <dgm:prSet custT="1"/>
      <dgm:spPr/>
      <dgm:t>
        <a:bodyPr/>
        <a:lstStyle/>
        <a:p>
          <a:endParaRPr lang="fr-FR" sz="1000" b="1">
            <a:solidFill>
              <a:schemeClr val="bg1"/>
            </a:solidFill>
            <a:cs typeface="+mj-cs"/>
          </a:endParaRPr>
        </a:p>
      </dgm:t>
    </dgm:pt>
    <dgm:pt modelId="{A1D3955C-1BFF-4FEE-8494-88A069473954}" type="sibTrans" cxnId="{0DA231F7-EC72-49DB-B97C-BD9635BBD2C0}">
      <dgm:prSet/>
      <dgm:spPr/>
      <dgm:t>
        <a:bodyPr/>
        <a:lstStyle/>
        <a:p>
          <a:endParaRPr lang="fr-FR" sz="1000">
            <a:cs typeface="+mj-cs"/>
          </a:endParaRPr>
        </a:p>
      </dgm:t>
    </dgm:pt>
    <dgm:pt modelId="{A626EC2F-0A6D-486B-BCBD-EDA380F6DB50}">
      <dgm:prSet custT="1"/>
      <dgm:spPr>
        <a:solidFill>
          <a:srgbClr val="00642D"/>
        </a:solidFill>
      </dgm:spPr>
      <dgm:t>
        <a:bodyPr/>
        <a:lstStyle/>
        <a:p>
          <a:pPr algn="r"/>
          <a:r>
            <a:rPr lang="ar-AE" sz="1000" b="1" dirty="0">
              <a:solidFill>
                <a:schemeClr val="bg1"/>
              </a:solidFill>
              <a:cs typeface="+mj-cs"/>
            </a:rPr>
            <a:t>البرنامج الفرعي 3.1: إدارة الوزارة</a:t>
          </a:r>
          <a:endParaRPr lang="fr-FR" sz="1200" b="1" dirty="0">
            <a:solidFill>
              <a:schemeClr val="bg1"/>
            </a:solidFill>
            <a:latin typeface="Times New Roman" panose="02020603050405020304" pitchFamily="18" charset="0"/>
            <a:cs typeface="Times New Roman" panose="02020603050405020304" pitchFamily="18" charset="0"/>
          </a:endParaRPr>
        </a:p>
        <a:p>
          <a:pPr algn="l"/>
          <a:r>
            <a:rPr lang="fr-FR" sz="12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3.1</a:t>
          </a:r>
          <a:r>
            <a:rPr lang="fr-FR" sz="12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Gestion du ministère</a:t>
          </a:r>
          <a:endParaRPr lang="fr-FR" sz="1200" b="1" dirty="0">
            <a:solidFill>
              <a:schemeClr val="bg1"/>
            </a:solidFill>
            <a:latin typeface="Times New Roman" panose="02020603050405020304" pitchFamily="18" charset="0"/>
            <a:cs typeface="Times New Roman" panose="02020603050405020304" pitchFamily="18" charset="0"/>
          </a:endParaRPr>
        </a:p>
      </dgm:t>
    </dgm:pt>
    <dgm:pt modelId="{668D00BE-5165-4050-ABEE-B06CF7B268C8}" type="parTrans" cxnId="{6F575E2A-435E-41E1-8B49-63B4741D2ABF}">
      <dgm:prSet custT="1"/>
      <dgm:spPr/>
      <dgm:t>
        <a:bodyPr/>
        <a:lstStyle/>
        <a:p>
          <a:endParaRPr lang="fr-FR" sz="1000" b="1">
            <a:solidFill>
              <a:schemeClr val="bg1"/>
            </a:solidFill>
            <a:cs typeface="+mj-cs"/>
          </a:endParaRPr>
        </a:p>
      </dgm:t>
    </dgm:pt>
    <dgm:pt modelId="{1CAC877F-730F-4683-B308-498BA96080E4}" type="sibTrans" cxnId="{6F575E2A-435E-41E1-8B49-63B4741D2ABF}">
      <dgm:prSet/>
      <dgm:spPr/>
      <dgm:t>
        <a:bodyPr/>
        <a:lstStyle/>
        <a:p>
          <a:endParaRPr lang="fr-FR" sz="1000">
            <a:cs typeface="+mj-cs"/>
          </a:endParaRPr>
        </a:p>
      </dgm:t>
    </dgm:pt>
    <dgm:pt modelId="{D790BE80-C25E-4E92-82F3-9591097DA694}">
      <dgm:prSet custT="1"/>
      <dgm:spPr>
        <a:solidFill>
          <a:srgbClr val="0070C0"/>
        </a:solidFill>
      </dgm:spPr>
      <dgm:t>
        <a:bodyPr/>
        <a:lstStyle/>
        <a:p>
          <a:pPr algn="r"/>
          <a:r>
            <a:rPr lang="ar-AE" sz="1000" b="1" dirty="0">
              <a:solidFill>
                <a:schemeClr val="bg1"/>
              </a:solidFill>
              <a:cs typeface="+mj-cs"/>
            </a:rPr>
            <a:t>البرنامج الفرعي 2.2: </a:t>
          </a:r>
          <a:r>
            <a:rPr lang="ar-DZ" sz="1100" b="1" dirty="0">
              <a:solidFill>
                <a:schemeClr val="bg1"/>
              </a:solidFill>
              <a:cs typeface="+mj-cs"/>
            </a:rPr>
            <a:t>الرياضة للجميع والتعليم البدني والرياضي</a:t>
          </a:r>
          <a:endParaRPr lang="fr-FR" sz="1000" b="1" dirty="0">
            <a:solidFill>
              <a:schemeClr val="bg1"/>
            </a:solidFill>
            <a:cs typeface="+mj-cs"/>
          </a:endParaRPr>
        </a:p>
        <a:p>
          <a:pPr algn="l"/>
          <a:r>
            <a:rPr lang="fr-FR" sz="12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2.2</a:t>
          </a:r>
          <a:r>
            <a:rPr lang="fr-FR" sz="12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200" dirty="0">
              <a:latin typeface="Times New Roman" panose="02020603050405020304" pitchFamily="18" charset="0"/>
              <a:cs typeface="Times New Roman" panose="02020603050405020304" pitchFamily="18" charset="0"/>
            </a:rPr>
            <a:t>Sport pour tous et éducation physique et sportive </a:t>
          </a:r>
          <a:endParaRPr lang="fr-FR" sz="1200" b="1" dirty="0">
            <a:solidFill>
              <a:schemeClr val="bg1"/>
            </a:solidFill>
            <a:latin typeface="Times New Roman" panose="02020603050405020304" pitchFamily="18" charset="0"/>
            <a:cs typeface="Times New Roman" panose="02020603050405020304" pitchFamily="18" charset="0"/>
          </a:endParaRPr>
        </a:p>
      </dgm:t>
    </dgm:pt>
    <dgm:pt modelId="{EFF86CD6-D3B1-41DD-85C8-DDB656069E3A}" type="sibTrans" cxnId="{05B3000B-C028-4FAF-8C2A-EA2E3815355A}">
      <dgm:prSet/>
      <dgm:spPr/>
      <dgm:t>
        <a:bodyPr/>
        <a:lstStyle/>
        <a:p>
          <a:endParaRPr lang="fr-FR" sz="1000">
            <a:cs typeface="+mj-cs"/>
          </a:endParaRPr>
        </a:p>
      </dgm:t>
    </dgm:pt>
    <dgm:pt modelId="{D27BCA61-D2CC-4004-81BE-E9D561B7B229}" type="parTrans" cxnId="{05B3000B-C028-4FAF-8C2A-EA2E3815355A}">
      <dgm:prSet custT="1"/>
      <dgm:spPr/>
      <dgm:t>
        <a:bodyPr/>
        <a:lstStyle/>
        <a:p>
          <a:endParaRPr lang="fr-FR" sz="1000" b="1">
            <a:solidFill>
              <a:schemeClr val="bg1"/>
            </a:solidFill>
            <a:cs typeface="+mj-cs"/>
          </a:endParaRPr>
        </a:p>
      </dgm:t>
    </dgm:pt>
    <dgm:pt modelId="{411F5518-758E-40A0-A3A3-6AD6BC23DA59}">
      <dgm:prSet custT="1"/>
      <dgm:spPr>
        <a:solidFill>
          <a:srgbClr val="00642D"/>
        </a:solidFill>
      </dgm:spPr>
      <dgm:t>
        <a:bodyPr/>
        <a:lstStyle/>
        <a:p>
          <a:pPr algn="r" rtl="0"/>
          <a:r>
            <a:rPr lang="ar-AE" sz="1000" b="1" dirty="0">
              <a:solidFill>
                <a:schemeClr val="bg1"/>
              </a:solidFill>
              <a:cs typeface="+mj-cs"/>
            </a:rPr>
            <a:t>البرنامج الفرعي 3-2: الدعم الإداري</a:t>
          </a:r>
          <a:endParaRPr lang="fr-FR" sz="1000" b="1" dirty="0">
            <a:solidFill>
              <a:schemeClr val="bg1"/>
            </a:solidFill>
            <a:cs typeface="+mj-cs"/>
          </a:endParaRPr>
        </a:p>
        <a:p>
          <a:pPr algn="l" rtl="0"/>
          <a:r>
            <a:rPr lang="fr-FR" sz="1050" b="1" i="1" u="none" strike="noStrike" cap="none" dirty="0">
              <a:solidFill>
                <a:schemeClr val="bg1"/>
              </a:solidFill>
              <a:effectLst/>
              <a:latin typeface="Times New Roman" panose="02020603050405020304" pitchFamily="18" charset="0"/>
              <a:ea typeface="Arial"/>
              <a:cs typeface="+mj-cs"/>
              <a:sym typeface="Arial"/>
            </a:rPr>
            <a:t>SP 3.2</a:t>
          </a:r>
          <a:r>
            <a:rPr lang="fr-FR" sz="1050" b="1" i="0" u="none" strike="noStrike" cap="none" dirty="0">
              <a:solidFill>
                <a:schemeClr val="bg1"/>
              </a:solidFill>
              <a:effectLst/>
              <a:latin typeface="Times New Roman" panose="02020603050405020304" pitchFamily="18" charset="0"/>
              <a:ea typeface="Arial"/>
              <a:cs typeface="+mj-cs"/>
              <a:sym typeface="Arial"/>
            </a:rPr>
            <a:t> : Soutien administratif </a:t>
          </a:r>
          <a:endParaRPr lang="fr-FR" sz="1050" b="1" dirty="0">
            <a:solidFill>
              <a:schemeClr val="bg1"/>
            </a:solidFill>
            <a:cs typeface="+mj-cs"/>
          </a:endParaRPr>
        </a:p>
      </dgm:t>
    </dgm:pt>
    <dgm:pt modelId="{B645BC3D-D224-433A-90CB-561BC5D4FC79}" type="parTrans" cxnId="{BA7C026B-4C62-4490-A3CF-075CAB1747C4}">
      <dgm:prSet custT="1"/>
      <dgm:spPr/>
      <dgm:t>
        <a:bodyPr/>
        <a:lstStyle/>
        <a:p>
          <a:endParaRPr lang="fr-FR" sz="1000" b="1">
            <a:solidFill>
              <a:schemeClr val="bg1"/>
            </a:solidFill>
            <a:cs typeface="+mj-cs"/>
          </a:endParaRPr>
        </a:p>
      </dgm:t>
    </dgm:pt>
    <dgm:pt modelId="{B6925C4B-6A27-45EA-AA18-3B03B9D36160}" type="sibTrans" cxnId="{BA7C026B-4C62-4490-A3CF-075CAB1747C4}">
      <dgm:prSet/>
      <dgm:spPr/>
      <dgm:t>
        <a:bodyPr/>
        <a:lstStyle/>
        <a:p>
          <a:endParaRPr lang="fr-FR" sz="1000">
            <a:cs typeface="+mj-cs"/>
          </a:endParaRPr>
        </a:p>
      </dgm:t>
    </dgm:pt>
    <dgm:pt modelId="{7C4F613A-6C58-4B71-9CFE-BB595359B242}">
      <dgm:prSet custT="1"/>
      <dgm:spPr>
        <a:solidFill>
          <a:srgbClr val="C00000"/>
        </a:solidFill>
      </dgm:spPr>
      <dgm:t>
        <a:bodyPr/>
        <a:lstStyle/>
        <a:p>
          <a:pPr algn="r"/>
          <a:r>
            <a:rPr lang="ar-AE" sz="1000" b="1" dirty="0">
              <a:solidFill>
                <a:schemeClr val="bg1"/>
              </a:solidFill>
              <a:cs typeface="+mj-cs"/>
            </a:rPr>
            <a:t>البرنامج الفرعي 1.3: </a:t>
          </a:r>
          <a:r>
            <a:rPr lang="ar-DZ" sz="1200" b="1" dirty="0"/>
            <a:t>السياحة الشبابية والترفيهية</a:t>
          </a:r>
          <a:endParaRPr lang="fr-FR" sz="1200" b="1" dirty="0">
            <a:solidFill>
              <a:schemeClr val="bg1"/>
            </a:solidFill>
            <a:latin typeface="Times New Roman" panose="02020603050405020304" pitchFamily="18" charset="0"/>
            <a:cs typeface="Times New Roman" panose="02020603050405020304" pitchFamily="18" charset="0"/>
          </a:endParaRPr>
        </a:p>
        <a:p>
          <a:pPr algn="l"/>
          <a:r>
            <a:rPr lang="fr-FR" sz="12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1.3</a:t>
          </a:r>
          <a:r>
            <a:rPr lang="fr-FR" sz="12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200" dirty="0">
              <a:latin typeface="Times New Roman" panose="02020603050405020304" pitchFamily="18" charset="0"/>
              <a:cs typeface="Times New Roman" panose="02020603050405020304" pitchFamily="18" charset="0"/>
            </a:rPr>
            <a:t>Tourisme de jeunes et des loisirs</a:t>
          </a:r>
          <a:r>
            <a:rPr lang="fr-FR" sz="1200" i="1" dirty="0">
              <a:latin typeface="Times New Roman" panose="02020603050405020304" pitchFamily="18" charset="0"/>
              <a:cs typeface="Times New Roman" panose="02020603050405020304" pitchFamily="18" charset="0"/>
            </a:rPr>
            <a:t> </a:t>
          </a:r>
          <a:endParaRPr lang="fr-FR" sz="1200" b="1" dirty="0">
            <a:solidFill>
              <a:schemeClr val="bg1"/>
            </a:solidFill>
            <a:latin typeface="Times New Roman" panose="02020603050405020304" pitchFamily="18" charset="0"/>
            <a:cs typeface="Times New Roman" panose="02020603050405020304" pitchFamily="18" charset="0"/>
          </a:endParaRPr>
        </a:p>
      </dgm:t>
    </dgm:pt>
    <dgm:pt modelId="{28345F4D-B961-4164-9745-AF41BE5EBE55}" type="parTrans" cxnId="{7770A2BD-460B-4B8B-8978-1128F82B41F3}">
      <dgm:prSet custT="1"/>
      <dgm:spPr/>
      <dgm:t>
        <a:bodyPr/>
        <a:lstStyle/>
        <a:p>
          <a:endParaRPr lang="fr-FR" sz="1000" b="1">
            <a:solidFill>
              <a:schemeClr val="bg1"/>
            </a:solidFill>
            <a:cs typeface="+mj-cs"/>
          </a:endParaRPr>
        </a:p>
      </dgm:t>
    </dgm:pt>
    <dgm:pt modelId="{04DAEF0E-0721-47D1-A871-A8C52FA825EB}" type="sibTrans" cxnId="{7770A2BD-460B-4B8B-8978-1128F82B41F3}">
      <dgm:prSet/>
      <dgm:spPr/>
      <dgm:t>
        <a:bodyPr/>
        <a:lstStyle/>
        <a:p>
          <a:endParaRPr lang="fr-FR" sz="1000">
            <a:cs typeface="+mj-cs"/>
          </a:endParaRPr>
        </a:p>
      </dgm:t>
    </dgm:pt>
    <dgm:pt modelId="{C0CBC4EF-BE07-47CF-A4B1-DC8578175DB0}">
      <dgm:prSet custT="1"/>
      <dgm:spPr>
        <a:solidFill>
          <a:srgbClr val="0070C0"/>
        </a:solidFill>
      </dgm:spPr>
      <dgm:t>
        <a:bodyPr/>
        <a:lstStyle/>
        <a:p>
          <a:pPr algn="r"/>
          <a:r>
            <a:rPr lang="ar-AE" sz="1000" b="1" dirty="0">
              <a:solidFill>
                <a:schemeClr val="bg1"/>
              </a:solidFill>
              <a:cs typeface="+mj-cs"/>
            </a:rPr>
            <a:t>البرنامج الفرعي 2.2: </a:t>
          </a:r>
          <a:r>
            <a:rPr lang="ar-DZ" sz="1200" b="1" dirty="0">
              <a:solidFill>
                <a:schemeClr val="bg1"/>
              </a:solidFill>
              <a:latin typeface="+mj-lt"/>
              <a:cs typeface="+mj-cs"/>
            </a:rPr>
            <a:t>الحياة الجماعية وأخلاقيات الرياضة</a:t>
          </a:r>
          <a:endParaRPr lang="fr-FR" sz="1200" b="1" dirty="0">
            <a:solidFill>
              <a:schemeClr val="bg1"/>
            </a:solidFill>
            <a:latin typeface="+mj-lt"/>
            <a:cs typeface="+mj-cs"/>
          </a:endParaRPr>
        </a:p>
        <a:p>
          <a:pPr algn="l"/>
          <a:r>
            <a:rPr lang="fr-FR" sz="12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2.3</a:t>
          </a:r>
          <a:r>
            <a:rPr lang="fr-FR" sz="12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200" dirty="0">
              <a:latin typeface="Times New Roman" panose="02020603050405020304" pitchFamily="18" charset="0"/>
              <a:cs typeface="Times New Roman" panose="02020603050405020304" pitchFamily="18" charset="0"/>
            </a:rPr>
            <a:t>Vie associative et éthique sportive</a:t>
          </a:r>
          <a:r>
            <a:rPr lang="fr-FR" sz="1200" i="1" dirty="0">
              <a:latin typeface="Times New Roman" panose="02020603050405020304" pitchFamily="18" charset="0"/>
              <a:cs typeface="Times New Roman" panose="02020603050405020304" pitchFamily="18" charset="0"/>
            </a:rPr>
            <a:t> </a:t>
          </a:r>
          <a:endParaRPr lang="fr-FR" sz="1200" b="1" dirty="0">
            <a:solidFill>
              <a:schemeClr val="bg1"/>
            </a:solidFill>
            <a:latin typeface="Times New Roman" panose="02020603050405020304" pitchFamily="18" charset="0"/>
            <a:cs typeface="Times New Roman" panose="02020603050405020304" pitchFamily="18" charset="0"/>
          </a:endParaRPr>
        </a:p>
      </dgm:t>
    </dgm:pt>
    <dgm:pt modelId="{645F6EB4-A981-4F27-A788-5B4D27AF2168}" type="parTrans" cxnId="{1762ADB1-0B6D-4B71-9B0A-743267469EC8}">
      <dgm:prSet custT="1"/>
      <dgm:spPr/>
      <dgm:t>
        <a:bodyPr/>
        <a:lstStyle/>
        <a:p>
          <a:endParaRPr lang="fr-FR" sz="1000">
            <a:cs typeface="+mj-cs"/>
          </a:endParaRPr>
        </a:p>
      </dgm:t>
    </dgm:pt>
    <dgm:pt modelId="{B85803FB-64FE-41AE-8918-373685BF8E43}" type="sibTrans" cxnId="{1762ADB1-0B6D-4B71-9B0A-743267469EC8}">
      <dgm:prSet/>
      <dgm:spPr/>
      <dgm:t>
        <a:bodyPr/>
        <a:lstStyle/>
        <a:p>
          <a:endParaRPr lang="fr-FR" sz="1000">
            <a:cs typeface="+mj-cs"/>
          </a:endParaRPr>
        </a:p>
      </dgm:t>
    </dgm:pt>
    <dgm:pt modelId="{00D300C4-8D66-40A1-92CB-A49DC2678D66}" type="pres">
      <dgm:prSet presAssocID="{2BDF84E1-9C5E-4C24-92DA-C6E8F0477E29}" presName="diagram" presStyleCnt="0">
        <dgm:presLayoutVars>
          <dgm:chPref val="1"/>
          <dgm:dir/>
          <dgm:animOne val="branch"/>
          <dgm:animLvl val="lvl"/>
          <dgm:resizeHandles val="exact"/>
        </dgm:presLayoutVars>
      </dgm:prSet>
      <dgm:spPr/>
      <dgm:t>
        <a:bodyPr/>
        <a:lstStyle/>
        <a:p>
          <a:endParaRPr lang="fr-FR"/>
        </a:p>
      </dgm:t>
    </dgm:pt>
    <dgm:pt modelId="{9FEFE2E9-0A59-4456-A6FB-C7224C5697FE}" type="pres">
      <dgm:prSet presAssocID="{166EB8A9-CBD5-47AE-89EF-19C8CB0C1632}" presName="root1" presStyleCnt="0"/>
      <dgm:spPr/>
    </dgm:pt>
    <dgm:pt modelId="{F8BE1088-0F6F-4D78-A917-932B5B73531E}" type="pres">
      <dgm:prSet presAssocID="{166EB8A9-CBD5-47AE-89EF-19C8CB0C1632}" presName="LevelOneTextNode" presStyleLbl="node0" presStyleIdx="0" presStyleCnt="1" custScaleX="472598" custScaleY="298564" custLinFactNeighborX="-43929" custLinFactNeighborY="-13145">
        <dgm:presLayoutVars>
          <dgm:chPref val="3"/>
        </dgm:presLayoutVars>
      </dgm:prSet>
      <dgm:spPr/>
      <dgm:t>
        <a:bodyPr/>
        <a:lstStyle/>
        <a:p>
          <a:endParaRPr lang="fr-FR"/>
        </a:p>
      </dgm:t>
    </dgm:pt>
    <dgm:pt modelId="{0A949F45-ACEB-471A-9CF1-973A2CECBBB9}" type="pres">
      <dgm:prSet presAssocID="{166EB8A9-CBD5-47AE-89EF-19C8CB0C1632}" presName="level2hierChild" presStyleCnt="0"/>
      <dgm:spPr/>
    </dgm:pt>
    <dgm:pt modelId="{FBB48AC0-472E-40B2-8B17-65EF9F68C031}" type="pres">
      <dgm:prSet presAssocID="{113103B1-BD46-4C93-A004-37118F39D262}" presName="conn2-1" presStyleLbl="parChTrans1D2" presStyleIdx="0" presStyleCnt="3" custScaleY="123802"/>
      <dgm:spPr/>
      <dgm:t>
        <a:bodyPr/>
        <a:lstStyle/>
        <a:p>
          <a:endParaRPr lang="fr-FR"/>
        </a:p>
      </dgm:t>
    </dgm:pt>
    <dgm:pt modelId="{340543B4-D3C4-4C72-B365-2C13E9F49EF7}" type="pres">
      <dgm:prSet presAssocID="{113103B1-BD46-4C93-A004-37118F39D262}" presName="connTx" presStyleLbl="parChTrans1D2" presStyleIdx="0" presStyleCnt="3"/>
      <dgm:spPr/>
      <dgm:t>
        <a:bodyPr/>
        <a:lstStyle/>
        <a:p>
          <a:endParaRPr lang="fr-FR"/>
        </a:p>
      </dgm:t>
    </dgm:pt>
    <dgm:pt modelId="{E5A7BEF7-F3CB-46A3-A15E-35AF5D340817}" type="pres">
      <dgm:prSet presAssocID="{201A67BC-F830-433C-8301-F771390EB1C3}" presName="root2" presStyleCnt="0"/>
      <dgm:spPr/>
    </dgm:pt>
    <dgm:pt modelId="{A254BC71-12AE-46F3-A6E7-52C5613A863B}" type="pres">
      <dgm:prSet presAssocID="{201A67BC-F830-433C-8301-F771390EB1C3}" presName="LevelTwoTextNode" presStyleLbl="node2" presStyleIdx="0" presStyleCnt="3" custScaleX="449940" custScaleY="264429" custLinFactNeighborX="-6282" custLinFactNeighborY="-10660">
        <dgm:presLayoutVars>
          <dgm:chPref val="3"/>
        </dgm:presLayoutVars>
      </dgm:prSet>
      <dgm:spPr/>
      <dgm:t>
        <a:bodyPr/>
        <a:lstStyle/>
        <a:p>
          <a:endParaRPr lang="fr-FR"/>
        </a:p>
      </dgm:t>
    </dgm:pt>
    <dgm:pt modelId="{EF870DC5-63E8-4303-8587-14BCDE29988A}" type="pres">
      <dgm:prSet presAssocID="{201A67BC-F830-433C-8301-F771390EB1C3}" presName="level3hierChild" presStyleCnt="0"/>
      <dgm:spPr/>
    </dgm:pt>
    <dgm:pt modelId="{37384673-CB90-4FFE-A9E6-AE898DD6CBBD}" type="pres">
      <dgm:prSet presAssocID="{E40D43E9-B29C-4F0C-B311-1574D3BAC914}" presName="conn2-1" presStyleLbl="parChTrans1D3" presStyleIdx="0" presStyleCnt="8" custScaleX="2000000" custScaleY="2000000"/>
      <dgm:spPr/>
      <dgm:t>
        <a:bodyPr/>
        <a:lstStyle/>
        <a:p>
          <a:endParaRPr lang="fr-FR"/>
        </a:p>
      </dgm:t>
    </dgm:pt>
    <dgm:pt modelId="{5CAB18D7-830B-4A86-8631-4E173A963BE4}" type="pres">
      <dgm:prSet presAssocID="{E40D43E9-B29C-4F0C-B311-1574D3BAC914}" presName="connTx" presStyleLbl="parChTrans1D3" presStyleIdx="0" presStyleCnt="8"/>
      <dgm:spPr/>
      <dgm:t>
        <a:bodyPr/>
        <a:lstStyle/>
        <a:p>
          <a:endParaRPr lang="fr-FR"/>
        </a:p>
      </dgm:t>
    </dgm:pt>
    <dgm:pt modelId="{3BFB257C-744F-4D85-998D-49543A20A79E}" type="pres">
      <dgm:prSet presAssocID="{323A2E85-ABA7-4EA9-B835-B5901C3C337B}" presName="root2" presStyleCnt="0"/>
      <dgm:spPr/>
    </dgm:pt>
    <dgm:pt modelId="{45B0AEF1-66C3-48D7-91B3-945100FD53B3}" type="pres">
      <dgm:prSet presAssocID="{323A2E85-ABA7-4EA9-B835-B5901C3C337B}" presName="LevelTwoTextNode" presStyleLbl="node3" presStyleIdx="0" presStyleCnt="8" custScaleX="749900" custScaleY="198017" custLinFactNeighborX="-5" custLinFactNeighborY="9848">
        <dgm:presLayoutVars>
          <dgm:chPref val="3"/>
        </dgm:presLayoutVars>
      </dgm:prSet>
      <dgm:spPr/>
      <dgm:t>
        <a:bodyPr/>
        <a:lstStyle/>
        <a:p>
          <a:endParaRPr lang="fr-FR"/>
        </a:p>
      </dgm:t>
    </dgm:pt>
    <dgm:pt modelId="{52B51479-E3BB-4E3D-99A1-D605968EA1D4}" type="pres">
      <dgm:prSet presAssocID="{323A2E85-ABA7-4EA9-B835-B5901C3C337B}" presName="level3hierChild" presStyleCnt="0"/>
      <dgm:spPr/>
    </dgm:pt>
    <dgm:pt modelId="{B29CF517-7701-49C5-9501-059C8C56EF96}" type="pres">
      <dgm:prSet presAssocID="{6F2C6E61-0177-412E-AA43-B78E36391279}" presName="conn2-1" presStyleLbl="parChTrans1D3" presStyleIdx="1" presStyleCnt="8" custScaleX="2000000" custScaleY="2000000"/>
      <dgm:spPr/>
      <dgm:t>
        <a:bodyPr/>
        <a:lstStyle/>
        <a:p>
          <a:endParaRPr lang="fr-FR"/>
        </a:p>
      </dgm:t>
    </dgm:pt>
    <dgm:pt modelId="{35DC8719-B54B-4ECD-B5B3-F5F3BF5B3215}" type="pres">
      <dgm:prSet presAssocID="{6F2C6E61-0177-412E-AA43-B78E36391279}" presName="connTx" presStyleLbl="parChTrans1D3" presStyleIdx="1" presStyleCnt="8"/>
      <dgm:spPr/>
      <dgm:t>
        <a:bodyPr/>
        <a:lstStyle/>
        <a:p>
          <a:endParaRPr lang="fr-FR"/>
        </a:p>
      </dgm:t>
    </dgm:pt>
    <dgm:pt modelId="{AEFE5A7A-26B2-41CE-B664-1137907500EF}" type="pres">
      <dgm:prSet presAssocID="{76341818-5FB9-4D87-862C-96885F70A8B9}" presName="root2" presStyleCnt="0"/>
      <dgm:spPr/>
    </dgm:pt>
    <dgm:pt modelId="{9820B52E-A368-4E5D-A7E1-9D6CFF0F40E6}" type="pres">
      <dgm:prSet presAssocID="{76341818-5FB9-4D87-862C-96885F70A8B9}" presName="LevelTwoTextNode" presStyleLbl="node3" presStyleIdx="1" presStyleCnt="8" custScaleX="749636" custScaleY="197608" custLinFactNeighborX="-116" custLinFactNeighborY="17599">
        <dgm:presLayoutVars>
          <dgm:chPref val="3"/>
        </dgm:presLayoutVars>
      </dgm:prSet>
      <dgm:spPr/>
      <dgm:t>
        <a:bodyPr/>
        <a:lstStyle/>
        <a:p>
          <a:endParaRPr lang="fr-FR"/>
        </a:p>
      </dgm:t>
    </dgm:pt>
    <dgm:pt modelId="{2D00A7DF-7DA8-4BAD-8B2A-AD7C090BF898}" type="pres">
      <dgm:prSet presAssocID="{76341818-5FB9-4D87-862C-96885F70A8B9}" presName="level3hierChild" presStyleCnt="0"/>
      <dgm:spPr/>
    </dgm:pt>
    <dgm:pt modelId="{C9F93065-37CD-4A41-9D00-E5663F86E7F0}" type="pres">
      <dgm:prSet presAssocID="{28345F4D-B961-4164-9745-AF41BE5EBE55}" presName="conn2-1" presStyleLbl="parChTrans1D3" presStyleIdx="2" presStyleCnt="8" custScaleY="123802"/>
      <dgm:spPr/>
      <dgm:t>
        <a:bodyPr/>
        <a:lstStyle/>
        <a:p>
          <a:endParaRPr lang="fr-FR"/>
        </a:p>
      </dgm:t>
    </dgm:pt>
    <dgm:pt modelId="{C39BF84A-EEA9-41D8-9FD7-7241433DD0BA}" type="pres">
      <dgm:prSet presAssocID="{28345F4D-B961-4164-9745-AF41BE5EBE55}" presName="connTx" presStyleLbl="parChTrans1D3" presStyleIdx="2" presStyleCnt="8"/>
      <dgm:spPr/>
      <dgm:t>
        <a:bodyPr/>
        <a:lstStyle/>
        <a:p>
          <a:endParaRPr lang="fr-FR"/>
        </a:p>
      </dgm:t>
    </dgm:pt>
    <dgm:pt modelId="{7D3DFE93-CA02-4A28-9BC3-A0A4B29A2D1B}" type="pres">
      <dgm:prSet presAssocID="{7C4F613A-6C58-4B71-9CFE-BB595359B242}" presName="root2" presStyleCnt="0"/>
      <dgm:spPr/>
    </dgm:pt>
    <dgm:pt modelId="{5D328AD3-DD00-480D-9C86-8E430023C028}" type="pres">
      <dgm:prSet presAssocID="{7C4F613A-6C58-4B71-9CFE-BB595359B242}" presName="LevelTwoTextNode" presStyleLbl="node3" presStyleIdx="2" presStyleCnt="8" custScaleX="748087" custScaleY="198017">
        <dgm:presLayoutVars>
          <dgm:chPref val="3"/>
        </dgm:presLayoutVars>
      </dgm:prSet>
      <dgm:spPr/>
      <dgm:t>
        <a:bodyPr/>
        <a:lstStyle/>
        <a:p>
          <a:endParaRPr lang="fr-FR"/>
        </a:p>
      </dgm:t>
    </dgm:pt>
    <dgm:pt modelId="{31822D49-328B-4948-A30E-5A9689023102}" type="pres">
      <dgm:prSet presAssocID="{7C4F613A-6C58-4B71-9CFE-BB595359B242}" presName="level3hierChild" presStyleCnt="0"/>
      <dgm:spPr/>
    </dgm:pt>
    <dgm:pt modelId="{239415E5-C6CB-4303-981B-46FBA414F152}" type="pres">
      <dgm:prSet presAssocID="{7EAD7136-3FEC-4C5F-8F39-228780E1B473}" presName="conn2-1" presStyleLbl="parChTrans1D2" presStyleIdx="1" presStyleCnt="3" custScaleY="123802"/>
      <dgm:spPr/>
      <dgm:t>
        <a:bodyPr/>
        <a:lstStyle/>
        <a:p>
          <a:endParaRPr lang="fr-FR"/>
        </a:p>
      </dgm:t>
    </dgm:pt>
    <dgm:pt modelId="{2576A75D-7006-4113-B9E1-569498584598}" type="pres">
      <dgm:prSet presAssocID="{7EAD7136-3FEC-4C5F-8F39-228780E1B473}" presName="connTx" presStyleLbl="parChTrans1D2" presStyleIdx="1" presStyleCnt="3"/>
      <dgm:spPr/>
      <dgm:t>
        <a:bodyPr/>
        <a:lstStyle/>
        <a:p>
          <a:endParaRPr lang="fr-FR"/>
        </a:p>
      </dgm:t>
    </dgm:pt>
    <dgm:pt modelId="{430CE282-9505-4926-9343-590B60BB5A4C}" type="pres">
      <dgm:prSet presAssocID="{ADBB26C9-101B-4C58-B7C3-46502A6427AA}" presName="root2" presStyleCnt="0"/>
      <dgm:spPr/>
    </dgm:pt>
    <dgm:pt modelId="{B64250D8-44F2-4263-8C64-3D0CB86FB702}" type="pres">
      <dgm:prSet presAssocID="{ADBB26C9-101B-4C58-B7C3-46502A6427AA}" presName="LevelTwoTextNode" presStyleLbl="node2" presStyleIdx="1" presStyleCnt="3" custScaleX="449940" custScaleY="263230" custLinFactNeighborX="3290" custLinFactNeighborY="83014">
        <dgm:presLayoutVars>
          <dgm:chPref val="3"/>
        </dgm:presLayoutVars>
      </dgm:prSet>
      <dgm:spPr/>
      <dgm:t>
        <a:bodyPr/>
        <a:lstStyle/>
        <a:p>
          <a:endParaRPr lang="fr-FR"/>
        </a:p>
      </dgm:t>
    </dgm:pt>
    <dgm:pt modelId="{C515F468-1909-490A-8B93-B5DE2CE5429A}" type="pres">
      <dgm:prSet presAssocID="{ADBB26C9-101B-4C58-B7C3-46502A6427AA}" presName="level3hierChild" presStyleCnt="0"/>
      <dgm:spPr/>
    </dgm:pt>
    <dgm:pt modelId="{3DE6D932-9709-49ED-8AD8-4B7E349AFA7C}" type="pres">
      <dgm:prSet presAssocID="{0C845AFE-DC95-4EAF-AED8-64FED8B70776}" presName="conn2-1" presStyleLbl="parChTrans1D3" presStyleIdx="3" presStyleCnt="8" custScaleX="2000000" custScaleY="2000000"/>
      <dgm:spPr/>
      <dgm:t>
        <a:bodyPr/>
        <a:lstStyle/>
        <a:p>
          <a:endParaRPr lang="fr-FR"/>
        </a:p>
      </dgm:t>
    </dgm:pt>
    <dgm:pt modelId="{FDB750BA-B20B-4203-83DA-35A9A80F478B}" type="pres">
      <dgm:prSet presAssocID="{0C845AFE-DC95-4EAF-AED8-64FED8B70776}" presName="connTx" presStyleLbl="parChTrans1D3" presStyleIdx="3" presStyleCnt="8"/>
      <dgm:spPr/>
      <dgm:t>
        <a:bodyPr/>
        <a:lstStyle/>
        <a:p>
          <a:endParaRPr lang="fr-FR"/>
        </a:p>
      </dgm:t>
    </dgm:pt>
    <dgm:pt modelId="{6C863C44-E0AE-48CB-AD6A-FD58E99A10A2}" type="pres">
      <dgm:prSet presAssocID="{3CBB47E8-1188-4654-ADFD-AAF7483542FE}" presName="root2" presStyleCnt="0"/>
      <dgm:spPr/>
    </dgm:pt>
    <dgm:pt modelId="{2BF8869F-9097-443A-9ED8-C3D21206A9DC}" type="pres">
      <dgm:prSet presAssocID="{3CBB47E8-1188-4654-ADFD-AAF7483542FE}" presName="LevelTwoTextNode" presStyleLbl="node3" presStyleIdx="3" presStyleCnt="8" custScaleX="748087" custScaleY="197608" custLinFactNeighborX="-745" custLinFactNeighborY="935">
        <dgm:presLayoutVars>
          <dgm:chPref val="3"/>
        </dgm:presLayoutVars>
      </dgm:prSet>
      <dgm:spPr/>
      <dgm:t>
        <a:bodyPr/>
        <a:lstStyle/>
        <a:p>
          <a:endParaRPr lang="fr-FR"/>
        </a:p>
      </dgm:t>
    </dgm:pt>
    <dgm:pt modelId="{BA09BA1F-DB77-45AA-AD3A-6D35E0554DB0}" type="pres">
      <dgm:prSet presAssocID="{3CBB47E8-1188-4654-ADFD-AAF7483542FE}" presName="level3hierChild" presStyleCnt="0"/>
      <dgm:spPr/>
    </dgm:pt>
    <dgm:pt modelId="{686C147E-74F1-48A9-AFAB-41DF6A9AAA5C}" type="pres">
      <dgm:prSet presAssocID="{D27BCA61-D2CC-4004-81BE-E9D561B7B229}" presName="conn2-1" presStyleLbl="parChTrans1D3" presStyleIdx="4" presStyleCnt="8" custScaleX="2000000" custScaleY="2000000"/>
      <dgm:spPr/>
      <dgm:t>
        <a:bodyPr/>
        <a:lstStyle/>
        <a:p>
          <a:endParaRPr lang="fr-FR"/>
        </a:p>
      </dgm:t>
    </dgm:pt>
    <dgm:pt modelId="{5B8E09C7-A396-4609-95FE-7D86AB62EAE5}" type="pres">
      <dgm:prSet presAssocID="{D27BCA61-D2CC-4004-81BE-E9D561B7B229}" presName="connTx" presStyleLbl="parChTrans1D3" presStyleIdx="4" presStyleCnt="8"/>
      <dgm:spPr/>
      <dgm:t>
        <a:bodyPr/>
        <a:lstStyle/>
        <a:p>
          <a:endParaRPr lang="fr-FR"/>
        </a:p>
      </dgm:t>
    </dgm:pt>
    <dgm:pt modelId="{10C75493-24A1-4CB2-89ED-191193FF997A}" type="pres">
      <dgm:prSet presAssocID="{D790BE80-C25E-4E92-82F3-9591097DA694}" presName="root2" presStyleCnt="0"/>
      <dgm:spPr/>
    </dgm:pt>
    <dgm:pt modelId="{33641A26-2A87-4D95-97E1-4F17B09B1A70}" type="pres">
      <dgm:prSet presAssocID="{D790BE80-C25E-4E92-82F3-9591097DA694}" presName="LevelTwoTextNode" presStyleLbl="node3" presStyleIdx="4" presStyleCnt="8" custScaleX="748087" custScaleY="197608" custLinFactNeighborX="-1445" custLinFactNeighborY="-5007">
        <dgm:presLayoutVars>
          <dgm:chPref val="3"/>
        </dgm:presLayoutVars>
      </dgm:prSet>
      <dgm:spPr/>
      <dgm:t>
        <a:bodyPr/>
        <a:lstStyle/>
        <a:p>
          <a:endParaRPr lang="fr-FR"/>
        </a:p>
      </dgm:t>
    </dgm:pt>
    <dgm:pt modelId="{D30E6C65-2716-4062-80BC-AF722875010B}" type="pres">
      <dgm:prSet presAssocID="{D790BE80-C25E-4E92-82F3-9591097DA694}" presName="level3hierChild" presStyleCnt="0"/>
      <dgm:spPr/>
    </dgm:pt>
    <dgm:pt modelId="{0A1E06F9-F9A8-4CCA-9D9A-3ED620F7C9EF}" type="pres">
      <dgm:prSet presAssocID="{645F6EB4-A981-4F27-A788-5B4D27AF2168}" presName="conn2-1" presStyleLbl="parChTrans1D3" presStyleIdx="5" presStyleCnt="8" custScaleX="2000000" custScaleY="2000000"/>
      <dgm:spPr/>
      <dgm:t>
        <a:bodyPr/>
        <a:lstStyle/>
        <a:p>
          <a:endParaRPr lang="fr-FR"/>
        </a:p>
      </dgm:t>
    </dgm:pt>
    <dgm:pt modelId="{1827F5FA-44C8-43BE-BE67-AF703E0656B1}" type="pres">
      <dgm:prSet presAssocID="{645F6EB4-A981-4F27-A788-5B4D27AF2168}" presName="connTx" presStyleLbl="parChTrans1D3" presStyleIdx="5" presStyleCnt="8"/>
      <dgm:spPr/>
      <dgm:t>
        <a:bodyPr/>
        <a:lstStyle/>
        <a:p>
          <a:endParaRPr lang="fr-FR"/>
        </a:p>
      </dgm:t>
    </dgm:pt>
    <dgm:pt modelId="{80630414-8D03-4AC8-B312-D3857CF183B2}" type="pres">
      <dgm:prSet presAssocID="{C0CBC4EF-BE07-47CF-A4B1-DC8578175DB0}" presName="root2" presStyleCnt="0"/>
      <dgm:spPr/>
    </dgm:pt>
    <dgm:pt modelId="{FA49DC62-2349-4E16-A309-B465E506CA18}" type="pres">
      <dgm:prSet presAssocID="{C0CBC4EF-BE07-47CF-A4B1-DC8578175DB0}" presName="LevelTwoTextNode" presStyleLbl="node3" presStyleIdx="5" presStyleCnt="8" custScaleX="748087" custScaleY="197608" custLinFactNeighborX="2151" custLinFactNeighborY="-826">
        <dgm:presLayoutVars>
          <dgm:chPref val="3"/>
        </dgm:presLayoutVars>
      </dgm:prSet>
      <dgm:spPr/>
      <dgm:t>
        <a:bodyPr/>
        <a:lstStyle/>
        <a:p>
          <a:endParaRPr lang="fr-FR"/>
        </a:p>
      </dgm:t>
    </dgm:pt>
    <dgm:pt modelId="{AE2A3375-4925-4A59-9823-65F68547867C}" type="pres">
      <dgm:prSet presAssocID="{C0CBC4EF-BE07-47CF-A4B1-DC8578175DB0}" presName="level3hierChild" presStyleCnt="0"/>
      <dgm:spPr/>
    </dgm:pt>
    <dgm:pt modelId="{63BEA7A8-6C57-4635-82F4-47C3FECA1EB9}" type="pres">
      <dgm:prSet presAssocID="{7264622B-6DB8-4F30-9F47-B637BC3F85BF}" presName="conn2-1" presStyleLbl="parChTrans1D2" presStyleIdx="2" presStyleCnt="3" custScaleY="123802"/>
      <dgm:spPr/>
      <dgm:t>
        <a:bodyPr/>
        <a:lstStyle/>
        <a:p>
          <a:endParaRPr lang="fr-FR"/>
        </a:p>
      </dgm:t>
    </dgm:pt>
    <dgm:pt modelId="{04D6DFC3-8068-46A1-AB3B-D65CAAF0A919}" type="pres">
      <dgm:prSet presAssocID="{7264622B-6DB8-4F30-9F47-B637BC3F85BF}" presName="connTx" presStyleLbl="parChTrans1D2" presStyleIdx="2" presStyleCnt="3"/>
      <dgm:spPr/>
      <dgm:t>
        <a:bodyPr/>
        <a:lstStyle/>
        <a:p>
          <a:endParaRPr lang="fr-FR"/>
        </a:p>
      </dgm:t>
    </dgm:pt>
    <dgm:pt modelId="{B6901ED8-B0DA-49CC-9AC6-11F1721879B1}" type="pres">
      <dgm:prSet presAssocID="{22C5A55A-4F9F-4C16-9C80-FCAC1DB3A6C0}" presName="root2" presStyleCnt="0"/>
      <dgm:spPr/>
    </dgm:pt>
    <dgm:pt modelId="{CC39EC04-3386-4870-A861-132A8504E6A8}" type="pres">
      <dgm:prSet presAssocID="{22C5A55A-4F9F-4C16-9C80-FCAC1DB3A6C0}" presName="LevelTwoTextNode" presStyleLbl="node2" presStyleIdx="2" presStyleCnt="3" custScaleX="449940" custScaleY="321328" custLinFactY="34818" custLinFactNeighborX="6723" custLinFactNeighborY="100000">
        <dgm:presLayoutVars>
          <dgm:chPref val="3"/>
        </dgm:presLayoutVars>
      </dgm:prSet>
      <dgm:spPr/>
      <dgm:t>
        <a:bodyPr/>
        <a:lstStyle/>
        <a:p>
          <a:endParaRPr lang="fr-FR"/>
        </a:p>
      </dgm:t>
    </dgm:pt>
    <dgm:pt modelId="{FA1E745F-2BF9-4409-BFA9-96635C36857A}" type="pres">
      <dgm:prSet presAssocID="{22C5A55A-4F9F-4C16-9C80-FCAC1DB3A6C0}" presName="level3hierChild" presStyleCnt="0"/>
      <dgm:spPr/>
    </dgm:pt>
    <dgm:pt modelId="{762406BC-CB76-49E2-B94D-A19B43D2865B}" type="pres">
      <dgm:prSet presAssocID="{668D00BE-5165-4050-ABEE-B06CF7B268C8}" presName="conn2-1" presStyleLbl="parChTrans1D3" presStyleIdx="6" presStyleCnt="8" custScaleX="2000000" custScaleY="2000000"/>
      <dgm:spPr/>
      <dgm:t>
        <a:bodyPr/>
        <a:lstStyle/>
        <a:p>
          <a:endParaRPr lang="fr-FR"/>
        </a:p>
      </dgm:t>
    </dgm:pt>
    <dgm:pt modelId="{B739A630-918E-4CDB-AB71-BFD01370D0F0}" type="pres">
      <dgm:prSet presAssocID="{668D00BE-5165-4050-ABEE-B06CF7B268C8}" presName="connTx" presStyleLbl="parChTrans1D3" presStyleIdx="6" presStyleCnt="8"/>
      <dgm:spPr/>
      <dgm:t>
        <a:bodyPr/>
        <a:lstStyle/>
        <a:p>
          <a:endParaRPr lang="fr-FR"/>
        </a:p>
      </dgm:t>
    </dgm:pt>
    <dgm:pt modelId="{85BDF7DE-4FAB-4543-9ACB-00A2597B6588}" type="pres">
      <dgm:prSet presAssocID="{A626EC2F-0A6D-486B-BCBD-EDA380F6DB50}" presName="root2" presStyleCnt="0"/>
      <dgm:spPr/>
    </dgm:pt>
    <dgm:pt modelId="{8D167D27-F464-4397-BFB8-C9C1F42F47AF}" type="pres">
      <dgm:prSet presAssocID="{A626EC2F-0A6D-486B-BCBD-EDA380F6DB50}" presName="LevelTwoTextNode" presStyleLbl="node3" presStyleIdx="6" presStyleCnt="8" custScaleX="748087" custScaleY="197608" custLinFactNeighborX="2151" custLinFactNeighborY="-6236">
        <dgm:presLayoutVars>
          <dgm:chPref val="3"/>
        </dgm:presLayoutVars>
      </dgm:prSet>
      <dgm:spPr/>
      <dgm:t>
        <a:bodyPr/>
        <a:lstStyle/>
        <a:p>
          <a:endParaRPr lang="fr-FR"/>
        </a:p>
      </dgm:t>
    </dgm:pt>
    <dgm:pt modelId="{EB53049C-4F2A-46A4-8270-D8BF935810B6}" type="pres">
      <dgm:prSet presAssocID="{A626EC2F-0A6D-486B-BCBD-EDA380F6DB50}" presName="level3hierChild" presStyleCnt="0"/>
      <dgm:spPr/>
    </dgm:pt>
    <dgm:pt modelId="{9EDACB4A-711A-4E82-BBC8-4A75B70A188A}" type="pres">
      <dgm:prSet presAssocID="{B645BC3D-D224-433A-90CB-561BC5D4FC79}" presName="conn2-1" presStyleLbl="parChTrans1D3" presStyleIdx="7" presStyleCnt="8" custScaleX="2000000" custScaleY="2000000"/>
      <dgm:spPr/>
      <dgm:t>
        <a:bodyPr/>
        <a:lstStyle/>
        <a:p>
          <a:endParaRPr lang="fr-FR"/>
        </a:p>
      </dgm:t>
    </dgm:pt>
    <dgm:pt modelId="{8C04C27A-516C-4358-8DE2-02CCC956EEB3}" type="pres">
      <dgm:prSet presAssocID="{B645BC3D-D224-433A-90CB-561BC5D4FC79}" presName="connTx" presStyleLbl="parChTrans1D3" presStyleIdx="7" presStyleCnt="8"/>
      <dgm:spPr/>
      <dgm:t>
        <a:bodyPr/>
        <a:lstStyle/>
        <a:p>
          <a:endParaRPr lang="fr-FR"/>
        </a:p>
      </dgm:t>
    </dgm:pt>
    <dgm:pt modelId="{FB1BEF9A-B8A9-4350-BF93-3DAA1FBACE2F}" type="pres">
      <dgm:prSet presAssocID="{411F5518-758E-40A0-A3A3-6AD6BC23DA59}" presName="root2" presStyleCnt="0"/>
      <dgm:spPr/>
    </dgm:pt>
    <dgm:pt modelId="{C79A7C39-3B59-42C8-8A00-C89C2F65E88E}" type="pres">
      <dgm:prSet presAssocID="{411F5518-758E-40A0-A3A3-6AD6BC23DA59}" presName="LevelTwoTextNode" presStyleLbl="node3" presStyleIdx="7" presStyleCnt="8" custScaleX="748087" custScaleY="197608" custLinFactNeighborX="-1445" custLinFactNeighborY="95753">
        <dgm:presLayoutVars>
          <dgm:chPref val="3"/>
        </dgm:presLayoutVars>
      </dgm:prSet>
      <dgm:spPr/>
      <dgm:t>
        <a:bodyPr/>
        <a:lstStyle/>
        <a:p>
          <a:endParaRPr lang="fr-FR"/>
        </a:p>
      </dgm:t>
    </dgm:pt>
    <dgm:pt modelId="{9390E15A-8240-4E7D-A578-2C1BBA329CAA}" type="pres">
      <dgm:prSet presAssocID="{411F5518-758E-40A0-A3A3-6AD6BC23DA59}" presName="level3hierChild" presStyleCnt="0"/>
      <dgm:spPr/>
    </dgm:pt>
  </dgm:ptLst>
  <dgm:cxnLst>
    <dgm:cxn modelId="{915E7C8E-C693-4054-B695-9C27D4D8EB53}" type="presOf" srcId="{ADBB26C9-101B-4C58-B7C3-46502A6427AA}" destId="{B64250D8-44F2-4263-8C64-3D0CB86FB702}" srcOrd="0" destOrd="0" presId="urn:microsoft.com/office/officeart/2005/8/layout/hierarchy2"/>
    <dgm:cxn modelId="{A48C77DA-186E-4EC2-BB32-96AC18AF08AE}" srcId="{166EB8A9-CBD5-47AE-89EF-19C8CB0C1632}" destId="{201A67BC-F830-433C-8301-F771390EB1C3}" srcOrd="0" destOrd="0" parTransId="{113103B1-BD46-4C93-A004-37118F39D262}" sibTransId="{2C27A7F7-C124-40A5-AB90-C6230E1FD921}"/>
    <dgm:cxn modelId="{3A4BE2AC-B7F2-41DA-B50D-0A0DA8EC798B}" type="presOf" srcId="{7C4F613A-6C58-4B71-9CFE-BB595359B242}" destId="{5D328AD3-DD00-480D-9C86-8E430023C028}" srcOrd="0" destOrd="0" presId="urn:microsoft.com/office/officeart/2005/8/layout/hierarchy2"/>
    <dgm:cxn modelId="{3088F88A-5495-4171-9924-9B168877DCF0}" type="presOf" srcId="{0C845AFE-DC95-4EAF-AED8-64FED8B70776}" destId="{FDB750BA-B20B-4203-83DA-35A9A80F478B}" srcOrd="1" destOrd="0" presId="urn:microsoft.com/office/officeart/2005/8/layout/hierarchy2"/>
    <dgm:cxn modelId="{5A8371F4-4FFC-47A7-9B40-0DDF606C465D}" srcId="{2BDF84E1-9C5E-4C24-92DA-C6E8F0477E29}" destId="{166EB8A9-CBD5-47AE-89EF-19C8CB0C1632}" srcOrd="0" destOrd="0" parTransId="{64F6F27B-CC95-4160-8A38-479665E465A8}" sibTransId="{AC180809-D8C6-4EFB-90F6-635C3FB1C7F9}"/>
    <dgm:cxn modelId="{93B0962C-CF94-4DE9-8D84-111515A3189B}" type="presOf" srcId="{668D00BE-5165-4050-ABEE-B06CF7B268C8}" destId="{B739A630-918E-4CDB-AB71-BFD01370D0F0}" srcOrd="1" destOrd="0" presId="urn:microsoft.com/office/officeart/2005/8/layout/hierarchy2"/>
    <dgm:cxn modelId="{6DAEE3D9-2CE0-42E4-BDF0-A52269172671}" type="presOf" srcId="{6F2C6E61-0177-412E-AA43-B78E36391279}" destId="{B29CF517-7701-49C5-9501-059C8C56EF96}" srcOrd="0" destOrd="0" presId="urn:microsoft.com/office/officeart/2005/8/layout/hierarchy2"/>
    <dgm:cxn modelId="{A5474FBA-758E-4FE9-A142-4D1EA43D5F51}" srcId="{166EB8A9-CBD5-47AE-89EF-19C8CB0C1632}" destId="{ADBB26C9-101B-4C58-B7C3-46502A6427AA}" srcOrd="1" destOrd="0" parTransId="{7EAD7136-3FEC-4C5F-8F39-228780E1B473}" sibTransId="{B0B684F8-C30E-4AC0-BDB0-AEC1CEF6411E}"/>
    <dgm:cxn modelId="{1F26CE9C-3AF0-4124-8CC7-B5C41EE68819}" type="presOf" srcId="{166EB8A9-CBD5-47AE-89EF-19C8CB0C1632}" destId="{F8BE1088-0F6F-4D78-A917-932B5B73531E}" srcOrd="0" destOrd="0" presId="urn:microsoft.com/office/officeart/2005/8/layout/hierarchy2"/>
    <dgm:cxn modelId="{1F4BF0C9-336A-4DE8-A8F8-87184B4C70CA}" type="presOf" srcId="{645F6EB4-A981-4F27-A788-5B4D27AF2168}" destId="{1827F5FA-44C8-43BE-BE67-AF703E0656B1}" srcOrd="1" destOrd="0" presId="urn:microsoft.com/office/officeart/2005/8/layout/hierarchy2"/>
    <dgm:cxn modelId="{977D7F80-1063-417B-B138-6188DD172E80}" type="presOf" srcId="{113103B1-BD46-4C93-A004-37118F39D262}" destId="{340543B4-D3C4-4C72-B365-2C13E9F49EF7}" srcOrd="1" destOrd="0" presId="urn:microsoft.com/office/officeart/2005/8/layout/hierarchy2"/>
    <dgm:cxn modelId="{6501C878-F038-42E7-854A-E7342A8A6EC7}" type="presOf" srcId="{645F6EB4-A981-4F27-A788-5B4D27AF2168}" destId="{0A1E06F9-F9A8-4CCA-9D9A-3ED620F7C9EF}" srcOrd="0" destOrd="0" presId="urn:microsoft.com/office/officeart/2005/8/layout/hierarchy2"/>
    <dgm:cxn modelId="{E5EDC67E-7777-483C-8987-2EA91C7CFF41}" srcId="{201A67BC-F830-433C-8301-F771390EB1C3}" destId="{76341818-5FB9-4D87-862C-96885F70A8B9}" srcOrd="1" destOrd="0" parTransId="{6F2C6E61-0177-412E-AA43-B78E36391279}" sibTransId="{63C3F78B-A54E-4013-8FE2-CF75BE90A925}"/>
    <dgm:cxn modelId="{7770A2BD-460B-4B8B-8978-1128F82B41F3}" srcId="{201A67BC-F830-433C-8301-F771390EB1C3}" destId="{7C4F613A-6C58-4B71-9CFE-BB595359B242}" srcOrd="2" destOrd="0" parTransId="{28345F4D-B961-4164-9745-AF41BE5EBE55}" sibTransId="{04DAEF0E-0721-47D1-A871-A8C52FA825EB}"/>
    <dgm:cxn modelId="{6F575E2A-435E-41E1-8B49-63B4741D2ABF}" srcId="{22C5A55A-4F9F-4C16-9C80-FCAC1DB3A6C0}" destId="{A626EC2F-0A6D-486B-BCBD-EDA380F6DB50}" srcOrd="0" destOrd="0" parTransId="{668D00BE-5165-4050-ABEE-B06CF7B268C8}" sibTransId="{1CAC877F-730F-4683-B308-498BA96080E4}"/>
    <dgm:cxn modelId="{A3D1FF85-2B25-499C-8B63-AAF44C9E3275}" type="presOf" srcId="{3CBB47E8-1188-4654-ADFD-AAF7483542FE}" destId="{2BF8869F-9097-443A-9ED8-C3D21206A9DC}" srcOrd="0" destOrd="0" presId="urn:microsoft.com/office/officeart/2005/8/layout/hierarchy2"/>
    <dgm:cxn modelId="{57310F21-037E-4329-8949-010867652119}" type="presOf" srcId="{B645BC3D-D224-433A-90CB-561BC5D4FC79}" destId="{9EDACB4A-711A-4E82-BBC8-4A75B70A188A}" srcOrd="0" destOrd="0" presId="urn:microsoft.com/office/officeart/2005/8/layout/hierarchy2"/>
    <dgm:cxn modelId="{B95BC266-6110-4212-AD23-257A68C67C0C}" type="presOf" srcId="{7264622B-6DB8-4F30-9F47-B637BC3F85BF}" destId="{63BEA7A8-6C57-4635-82F4-47C3FECA1EB9}" srcOrd="0" destOrd="0" presId="urn:microsoft.com/office/officeart/2005/8/layout/hierarchy2"/>
    <dgm:cxn modelId="{58CC83EE-8664-4570-B103-72FBE4F0A76C}" type="presOf" srcId="{28345F4D-B961-4164-9745-AF41BE5EBE55}" destId="{C39BF84A-EEA9-41D8-9FD7-7241433DD0BA}" srcOrd="1" destOrd="0" presId="urn:microsoft.com/office/officeart/2005/8/layout/hierarchy2"/>
    <dgm:cxn modelId="{4AA6971A-4252-401D-892B-FD16C35ECBC1}" srcId="{166EB8A9-CBD5-47AE-89EF-19C8CB0C1632}" destId="{22C5A55A-4F9F-4C16-9C80-FCAC1DB3A6C0}" srcOrd="2" destOrd="0" parTransId="{7264622B-6DB8-4F30-9F47-B637BC3F85BF}" sibTransId="{159DDF6B-D8AF-4DCC-81B8-FEA8EFCCB535}"/>
    <dgm:cxn modelId="{5F983DEE-54E1-4A77-818B-A94C49982594}" type="presOf" srcId="{411F5518-758E-40A0-A3A3-6AD6BC23DA59}" destId="{C79A7C39-3B59-42C8-8A00-C89C2F65E88E}" srcOrd="0" destOrd="0" presId="urn:microsoft.com/office/officeart/2005/8/layout/hierarchy2"/>
    <dgm:cxn modelId="{8848B065-C8EE-47A9-9E80-DFBD7346F909}" type="presOf" srcId="{2BDF84E1-9C5E-4C24-92DA-C6E8F0477E29}" destId="{00D300C4-8D66-40A1-92CB-A49DC2678D66}" srcOrd="0" destOrd="0" presId="urn:microsoft.com/office/officeart/2005/8/layout/hierarchy2"/>
    <dgm:cxn modelId="{AAFF67A3-C8BB-47D7-BD40-44952DCD94FA}" type="presOf" srcId="{C0CBC4EF-BE07-47CF-A4B1-DC8578175DB0}" destId="{FA49DC62-2349-4E16-A309-B465E506CA18}" srcOrd="0" destOrd="0" presId="urn:microsoft.com/office/officeart/2005/8/layout/hierarchy2"/>
    <dgm:cxn modelId="{F23BBD9C-BBC8-4E12-9D89-341A49A34BC5}" type="presOf" srcId="{A626EC2F-0A6D-486B-BCBD-EDA380F6DB50}" destId="{8D167D27-F464-4397-BFB8-C9C1F42F47AF}" srcOrd="0" destOrd="0" presId="urn:microsoft.com/office/officeart/2005/8/layout/hierarchy2"/>
    <dgm:cxn modelId="{629927D4-3780-4C35-B1BD-9D5B1B30F348}" type="presOf" srcId="{B645BC3D-D224-433A-90CB-561BC5D4FC79}" destId="{8C04C27A-516C-4358-8DE2-02CCC956EEB3}" srcOrd="1" destOrd="0" presId="urn:microsoft.com/office/officeart/2005/8/layout/hierarchy2"/>
    <dgm:cxn modelId="{6BFF0196-C2D5-47C5-B036-A9EF60BABDB2}" type="presOf" srcId="{E40D43E9-B29C-4F0C-B311-1574D3BAC914}" destId="{37384673-CB90-4FFE-A9E6-AE898DD6CBBD}" srcOrd="0" destOrd="0" presId="urn:microsoft.com/office/officeart/2005/8/layout/hierarchy2"/>
    <dgm:cxn modelId="{E15ACF97-18BF-453A-A93A-588094A7FD02}" type="presOf" srcId="{D27BCA61-D2CC-4004-81BE-E9D561B7B229}" destId="{5B8E09C7-A396-4609-95FE-7D86AB62EAE5}" srcOrd="1" destOrd="0" presId="urn:microsoft.com/office/officeart/2005/8/layout/hierarchy2"/>
    <dgm:cxn modelId="{B5267D98-10A0-4234-979C-E5873BE91DE7}" type="presOf" srcId="{7264622B-6DB8-4F30-9F47-B637BC3F85BF}" destId="{04D6DFC3-8068-46A1-AB3B-D65CAAF0A919}" srcOrd="1" destOrd="0" presId="urn:microsoft.com/office/officeart/2005/8/layout/hierarchy2"/>
    <dgm:cxn modelId="{6B56E4EA-25A2-4E19-B223-53069FB1F21F}" type="presOf" srcId="{D790BE80-C25E-4E92-82F3-9591097DA694}" destId="{33641A26-2A87-4D95-97E1-4F17B09B1A70}" srcOrd="0" destOrd="0" presId="urn:microsoft.com/office/officeart/2005/8/layout/hierarchy2"/>
    <dgm:cxn modelId="{55F45E2C-7D88-402B-893F-6252C445F889}" type="presOf" srcId="{D27BCA61-D2CC-4004-81BE-E9D561B7B229}" destId="{686C147E-74F1-48A9-AFAB-41DF6A9AAA5C}" srcOrd="0" destOrd="0" presId="urn:microsoft.com/office/officeart/2005/8/layout/hierarchy2"/>
    <dgm:cxn modelId="{05B3000B-C028-4FAF-8C2A-EA2E3815355A}" srcId="{ADBB26C9-101B-4C58-B7C3-46502A6427AA}" destId="{D790BE80-C25E-4E92-82F3-9591097DA694}" srcOrd="1" destOrd="0" parTransId="{D27BCA61-D2CC-4004-81BE-E9D561B7B229}" sibTransId="{EFF86CD6-D3B1-41DD-85C8-DDB656069E3A}"/>
    <dgm:cxn modelId="{34056DAD-F223-46C5-A5A8-D77D8A551410}" type="presOf" srcId="{201A67BC-F830-433C-8301-F771390EB1C3}" destId="{A254BC71-12AE-46F3-A6E7-52C5613A863B}" srcOrd="0" destOrd="0" presId="urn:microsoft.com/office/officeart/2005/8/layout/hierarchy2"/>
    <dgm:cxn modelId="{505CAABE-4C9D-4B39-84D5-D3ADBBF66935}" type="presOf" srcId="{76341818-5FB9-4D87-862C-96885F70A8B9}" destId="{9820B52E-A368-4E5D-A7E1-9D6CFF0F40E6}" srcOrd="0" destOrd="0" presId="urn:microsoft.com/office/officeart/2005/8/layout/hierarchy2"/>
    <dgm:cxn modelId="{F2730B5A-18D1-46E1-AE3D-9DC275FE50CB}" type="presOf" srcId="{28345F4D-B961-4164-9745-AF41BE5EBE55}" destId="{C9F93065-37CD-4A41-9D00-E5663F86E7F0}" srcOrd="0" destOrd="0" presId="urn:microsoft.com/office/officeart/2005/8/layout/hierarchy2"/>
    <dgm:cxn modelId="{DC141691-5E35-4761-A555-D239567834BF}" type="presOf" srcId="{22C5A55A-4F9F-4C16-9C80-FCAC1DB3A6C0}" destId="{CC39EC04-3386-4870-A861-132A8504E6A8}" srcOrd="0" destOrd="0" presId="urn:microsoft.com/office/officeart/2005/8/layout/hierarchy2"/>
    <dgm:cxn modelId="{D05C8DE1-30E8-47FF-81A7-484727EF8EE9}" srcId="{201A67BC-F830-433C-8301-F771390EB1C3}" destId="{323A2E85-ABA7-4EA9-B835-B5901C3C337B}" srcOrd="0" destOrd="0" parTransId="{E40D43E9-B29C-4F0C-B311-1574D3BAC914}" sibTransId="{7FBABB0E-F8EB-46EE-A207-B30809005245}"/>
    <dgm:cxn modelId="{A20FA144-AE2A-41D7-BBEF-4F1D2F826FDF}" type="presOf" srcId="{323A2E85-ABA7-4EA9-B835-B5901C3C337B}" destId="{45B0AEF1-66C3-48D7-91B3-945100FD53B3}" srcOrd="0" destOrd="0" presId="urn:microsoft.com/office/officeart/2005/8/layout/hierarchy2"/>
    <dgm:cxn modelId="{53741BD3-43C3-4755-A050-561EC2949F49}" type="presOf" srcId="{668D00BE-5165-4050-ABEE-B06CF7B268C8}" destId="{762406BC-CB76-49E2-B94D-A19B43D2865B}" srcOrd="0" destOrd="0" presId="urn:microsoft.com/office/officeart/2005/8/layout/hierarchy2"/>
    <dgm:cxn modelId="{BA7C026B-4C62-4490-A3CF-075CAB1747C4}" srcId="{22C5A55A-4F9F-4C16-9C80-FCAC1DB3A6C0}" destId="{411F5518-758E-40A0-A3A3-6AD6BC23DA59}" srcOrd="1" destOrd="0" parTransId="{B645BC3D-D224-433A-90CB-561BC5D4FC79}" sibTransId="{B6925C4B-6A27-45EA-AA18-3B03B9D36160}"/>
    <dgm:cxn modelId="{B48191BC-7A02-4B5B-9BBF-F28F642FE3DD}" type="presOf" srcId="{E40D43E9-B29C-4F0C-B311-1574D3BAC914}" destId="{5CAB18D7-830B-4A86-8631-4E173A963BE4}" srcOrd="1" destOrd="0" presId="urn:microsoft.com/office/officeart/2005/8/layout/hierarchy2"/>
    <dgm:cxn modelId="{4C1071AD-7339-494A-AF15-E5737FAE71E6}" type="presOf" srcId="{0C845AFE-DC95-4EAF-AED8-64FED8B70776}" destId="{3DE6D932-9709-49ED-8AD8-4B7E349AFA7C}" srcOrd="0" destOrd="0" presId="urn:microsoft.com/office/officeart/2005/8/layout/hierarchy2"/>
    <dgm:cxn modelId="{9C2DD5C3-2E1F-4BBC-8FF9-74532D20AE47}" type="presOf" srcId="{113103B1-BD46-4C93-A004-37118F39D262}" destId="{FBB48AC0-472E-40B2-8B17-65EF9F68C031}" srcOrd="0" destOrd="0" presId="urn:microsoft.com/office/officeart/2005/8/layout/hierarchy2"/>
    <dgm:cxn modelId="{0DA231F7-EC72-49DB-B97C-BD9635BBD2C0}" srcId="{ADBB26C9-101B-4C58-B7C3-46502A6427AA}" destId="{3CBB47E8-1188-4654-ADFD-AAF7483542FE}" srcOrd="0" destOrd="0" parTransId="{0C845AFE-DC95-4EAF-AED8-64FED8B70776}" sibTransId="{A1D3955C-1BFF-4FEE-8494-88A069473954}"/>
    <dgm:cxn modelId="{93043A41-9F6A-46C0-B7BA-47AE0F228A75}" type="presOf" srcId="{7EAD7136-3FEC-4C5F-8F39-228780E1B473}" destId="{239415E5-C6CB-4303-981B-46FBA414F152}" srcOrd="0" destOrd="0" presId="urn:microsoft.com/office/officeart/2005/8/layout/hierarchy2"/>
    <dgm:cxn modelId="{04DCD122-D7B9-443A-8B2A-E46066863634}" type="presOf" srcId="{7EAD7136-3FEC-4C5F-8F39-228780E1B473}" destId="{2576A75D-7006-4113-B9E1-569498584598}" srcOrd="1" destOrd="0" presId="urn:microsoft.com/office/officeart/2005/8/layout/hierarchy2"/>
    <dgm:cxn modelId="{1762ADB1-0B6D-4B71-9B0A-743267469EC8}" srcId="{ADBB26C9-101B-4C58-B7C3-46502A6427AA}" destId="{C0CBC4EF-BE07-47CF-A4B1-DC8578175DB0}" srcOrd="2" destOrd="0" parTransId="{645F6EB4-A981-4F27-A788-5B4D27AF2168}" sibTransId="{B85803FB-64FE-41AE-8918-373685BF8E43}"/>
    <dgm:cxn modelId="{8F003608-5262-4CEE-8FBF-6DFC8BB9507A}" type="presOf" srcId="{6F2C6E61-0177-412E-AA43-B78E36391279}" destId="{35DC8719-B54B-4ECD-B5B3-F5F3BF5B3215}" srcOrd="1" destOrd="0" presId="urn:microsoft.com/office/officeart/2005/8/layout/hierarchy2"/>
    <dgm:cxn modelId="{F63E311F-C3B0-46CE-B4DC-A65A7CD3591F}" type="presParOf" srcId="{00D300C4-8D66-40A1-92CB-A49DC2678D66}" destId="{9FEFE2E9-0A59-4456-A6FB-C7224C5697FE}" srcOrd="0" destOrd="0" presId="urn:microsoft.com/office/officeart/2005/8/layout/hierarchy2"/>
    <dgm:cxn modelId="{562584FA-BDB0-47A7-9618-FCFC9C39C61E}" type="presParOf" srcId="{9FEFE2E9-0A59-4456-A6FB-C7224C5697FE}" destId="{F8BE1088-0F6F-4D78-A917-932B5B73531E}" srcOrd="0" destOrd="0" presId="urn:microsoft.com/office/officeart/2005/8/layout/hierarchy2"/>
    <dgm:cxn modelId="{60259128-4CF2-4F7F-AD41-503435CEF5AD}" type="presParOf" srcId="{9FEFE2E9-0A59-4456-A6FB-C7224C5697FE}" destId="{0A949F45-ACEB-471A-9CF1-973A2CECBBB9}" srcOrd="1" destOrd="0" presId="urn:microsoft.com/office/officeart/2005/8/layout/hierarchy2"/>
    <dgm:cxn modelId="{0F024CC4-AF3B-475F-81CA-FF0ECD186907}" type="presParOf" srcId="{0A949F45-ACEB-471A-9CF1-973A2CECBBB9}" destId="{FBB48AC0-472E-40B2-8B17-65EF9F68C031}" srcOrd="0" destOrd="0" presId="urn:microsoft.com/office/officeart/2005/8/layout/hierarchy2"/>
    <dgm:cxn modelId="{BF88FDBB-636B-478B-9848-A098DA081D52}" type="presParOf" srcId="{FBB48AC0-472E-40B2-8B17-65EF9F68C031}" destId="{340543B4-D3C4-4C72-B365-2C13E9F49EF7}" srcOrd="0" destOrd="0" presId="urn:microsoft.com/office/officeart/2005/8/layout/hierarchy2"/>
    <dgm:cxn modelId="{120B406A-048C-4854-A7E4-168D31ABCF90}" type="presParOf" srcId="{0A949F45-ACEB-471A-9CF1-973A2CECBBB9}" destId="{E5A7BEF7-F3CB-46A3-A15E-35AF5D340817}" srcOrd="1" destOrd="0" presId="urn:microsoft.com/office/officeart/2005/8/layout/hierarchy2"/>
    <dgm:cxn modelId="{85E8E7A4-BBD2-4914-B65C-7010845EABC3}" type="presParOf" srcId="{E5A7BEF7-F3CB-46A3-A15E-35AF5D340817}" destId="{A254BC71-12AE-46F3-A6E7-52C5613A863B}" srcOrd="0" destOrd="0" presId="urn:microsoft.com/office/officeart/2005/8/layout/hierarchy2"/>
    <dgm:cxn modelId="{B154C82F-58FD-47AC-87BD-5FCD06594FC2}" type="presParOf" srcId="{E5A7BEF7-F3CB-46A3-A15E-35AF5D340817}" destId="{EF870DC5-63E8-4303-8587-14BCDE29988A}" srcOrd="1" destOrd="0" presId="urn:microsoft.com/office/officeart/2005/8/layout/hierarchy2"/>
    <dgm:cxn modelId="{8EE5F7E5-A721-43AD-BC7B-764F981D5FF1}" type="presParOf" srcId="{EF870DC5-63E8-4303-8587-14BCDE29988A}" destId="{37384673-CB90-4FFE-A9E6-AE898DD6CBBD}" srcOrd="0" destOrd="0" presId="urn:microsoft.com/office/officeart/2005/8/layout/hierarchy2"/>
    <dgm:cxn modelId="{07888FAE-C7D0-4790-8D65-82EE270317D1}" type="presParOf" srcId="{37384673-CB90-4FFE-A9E6-AE898DD6CBBD}" destId="{5CAB18D7-830B-4A86-8631-4E173A963BE4}" srcOrd="0" destOrd="0" presId="urn:microsoft.com/office/officeart/2005/8/layout/hierarchy2"/>
    <dgm:cxn modelId="{B1E11978-FE0C-4735-AD23-3ABA7CE35DE0}" type="presParOf" srcId="{EF870DC5-63E8-4303-8587-14BCDE29988A}" destId="{3BFB257C-744F-4D85-998D-49543A20A79E}" srcOrd="1" destOrd="0" presId="urn:microsoft.com/office/officeart/2005/8/layout/hierarchy2"/>
    <dgm:cxn modelId="{0783BA06-0ED7-44A1-91C0-ADF28DAFB150}" type="presParOf" srcId="{3BFB257C-744F-4D85-998D-49543A20A79E}" destId="{45B0AEF1-66C3-48D7-91B3-945100FD53B3}" srcOrd="0" destOrd="0" presId="urn:microsoft.com/office/officeart/2005/8/layout/hierarchy2"/>
    <dgm:cxn modelId="{E6339706-9BC1-41AA-9296-C6A120AAA5DE}" type="presParOf" srcId="{3BFB257C-744F-4D85-998D-49543A20A79E}" destId="{52B51479-E3BB-4E3D-99A1-D605968EA1D4}" srcOrd="1" destOrd="0" presId="urn:microsoft.com/office/officeart/2005/8/layout/hierarchy2"/>
    <dgm:cxn modelId="{93935721-EE54-4229-8AF7-53EA98405038}" type="presParOf" srcId="{EF870DC5-63E8-4303-8587-14BCDE29988A}" destId="{B29CF517-7701-49C5-9501-059C8C56EF96}" srcOrd="2" destOrd="0" presId="urn:microsoft.com/office/officeart/2005/8/layout/hierarchy2"/>
    <dgm:cxn modelId="{D7300B96-A79C-4D46-B683-B9613E5BA6EC}" type="presParOf" srcId="{B29CF517-7701-49C5-9501-059C8C56EF96}" destId="{35DC8719-B54B-4ECD-B5B3-F5F3BF5B3215}" srcOrd="0" destOrd="0" presId="urn:microsoft.com/office/officeart/2005/8/layout/hierarchy2"/>
    <dgm:cxn modelId="{052273BD-8DEC-4ECF-B165-8F4655861F3C}" type="presParOf" srcId="{EF870DC5-63E8-4303-8587-14BCDE29988A}" destId="{AEFE5A7A-26B2-41CE-B664-1137907500EF}" srcOrd="3" destOrd="0" presId="urn:microsoft.com/office/officeart/2005/8/layout/hierarchy2"/>
    <dgm:cxn modelId="{BD680DD5-6652-4A7B-BB71-B805AAC6DEB1}" type="presParOf" srcId="{AEFE5A7A-26B2-41CE-B664-1137907500EF}" destId="{9820B52E-A368-4E5D-A7E1-9D6CFF0F40E6}" srcOrd="0" destOrd="0" presId="urn:microsoft.com/office/officeart/2005/8/layout/hierarchy2"/>
    <dgm:cxn modelId="{AA6D9BB4-7EE0-4BF0-A8E8-6F5BE3DD3296}" type="presParOf" srcId="{AEFE5A7A-26B2-41CE-B664-1137907500EF}" destId="{2D00A7DF-7DA8-4BAD-8B2A-AD7C090BF898}" srcOrd="1" destOrd="0" presId="urn:microsoft.com/office/officeart/2005/8/layout/hierarchy2"/>
    <dgm:cxn modelId="{DB04597F-F7D4-48CC-8464-F603C396272A}" type="presParOf" srcId="{EF870DC5-63E8-4303-8587-14BCDE29988A}" destId="{C9F93065-37CD-4A41-9D00-E5663F86E7F0}" srcOrd="4" destOrd="0" presId="urn:microsoft.com/office/officeart/2005/8/layout/hierarchy2"/>
    <dgm:cxn modelId="{501D90DE-C0EC-4D9C-BDA6-35AC1DE8A20A}" type="presParOf" srcId="{C9F93065-37CD-4A41-9D00-E5663F86E7F0}" destId="{C39BF84A-EEA9-41D8-9FD7-7241433DD0BA}" srcOrd="0" destOrd="0" presId="urn:microsoft.com/office/officeart/2005/8/layout/hierarchy2"/>
    <dgm:cxn modelId="{5706B5CF-359A-4727-90BA-87B62B221336}" type="presParOf" srcId="{EF870DC5-63E8-4303-8587-14BCDE29988A}" destId="{7D3DFE93-CA02-4A28-9BC3-A0A4B29A2D1B}" srcOrd="5" destOrd="0" presId="urn:microsoft.com/office/officeart/2005/8/layout/hierarchy2"/>
    <dgm:cxn modelId="{704DE652-A268-494D-B91A-048B5F52DB14}" type="presParOf" srcId="{7D3DFE93-CA02-4A28-9BC3-A0A4B29A2D1B}" destId="{5D328AD3-DD00-480D-9C86-8E430023C028}" srcOrd="0" destOrd="0" presId="urn:microsoft.com/office/officeart/2005/8/layout/hierarchy2"/>
    <dgm:cxn modelId="{79063B40-5754-4162-94C2-0EC370246675}" type="presParOf" srcId="{7D3DFE93-CA02-4A28-9BC3-A0A4B29A2D1B}" destId="{31822D49-328B-4948-A30E-5A9689023102}" srcOrd="1" destOrd="0" presId="urn:microsoft.com/office/officeart/2005/8/layout/hierarchy2"/>
    <dgm:cxn modelId="{A740882A-7007-4308-9E98-CBAB1CD58B97}" type="presParOf" srcId="{0A949F45-ACEB-471A-9CF1-973A2CECBBB9}" destId="{239415E5-C6CB-4303-981B-46FBA414F152}" srcOrd="2" destOrd="0" presId="urn:microsoft.com/office/officeart/2005/8/layout/hierarchy2"/>
    <dgm:cxn modelId="{C8DE7DE3-1843-4E2F-8A57-D079F22ADF3F}" type="presParOf" srcId="{239415E5-C6CB-4303-981B-46FBA414F152}" destId="{2576A75D-7006-4113-B9E1-569498584598}" srcOrd="0" destOrd="0" presId="urn:microsoft.com/office/officeart/2005/8/layout/hierarchy2"/>
    <dgm:cxn modelId="{105D71CE-BA18-4DA5-875F-FDA963D3B2F4}" type="presParOf" srcId="{0A949F45-ACEB-471A-9CF1-973A2CECBBB9}" destId="{430CE282-9505-4926-9343-590B60BB5A4C}" srcOrd="3" destOrd="0" presId="urn:microsoft.com/office/officeart/2005/8/layout/hierarchy2"/>
    <dgm:cxn modelId="{4F14D99B-2BE3-47B8-848F-BFD6B78484C4}" type="presParOf" srcId="{430CE282-9505-4926-9343-590B60BB5A4C}" destId="{B64250D8-44F2-4263-8C64-3D0CB86FB702}" srcOrd="0" destOrd="0" presId="urn:microsoft.com/office/officeart/2005/8/layout/hierarchy2"/>
    <dgm:cxn modelId="{29E24B14-CEED-4854-8069-76C11C5A51EE}" type="presParOf" srcId="{430CE282-9505-4926-9343-590B60BB5A4C}" destId="{C515F468-1909-490A-8B93-B5DE2CE5429A}" srcOrd="1" destOrd="0" presId="urn:microsoft.com/office/officeart/2005/8/layout/hierarchy2"/>
    <dgm:cxn modelId="{534E7C33-F6FF-480B-9C37-5660544CACC8}" type="presParOf" srcId="{C515F468-1909-490A-8B93-B5DE2CE5429A}" destId="{3DE6D932-9709-49ED-8AD8-4B7E349AFA7C}" srcOrd="0" destOrd="0" presId="urn:microsoft.com/office/officeart/2005/8/layout/hierarchy2"/>
    <dgm:cxn modelId="{91B4DDE9-AA71-451D-BB83-B1CC8A5C9E4E}" type="presParOf" srcId="{3DE6D932-9709-49ED-8AD8-4B7E349AFA7C}" destId="{FDB750BA-B20B-4203-83DA-35A9A80F478B}" srcOrd="0" destOrd="0" presId="urn:microsoft.com/office/officeart/2005/8/layout/hierarchy2"/>
    <dgm:cxn modelId="{E1303756-0331-4B4D-816B-D1A536998E47}" type="presParOf" srcId="{C515F468-1909-490A-8B93-B5DE2CE5429A}" destId="{6C863C44-E0AE-48CB-AD6A-FD58E99A10A2}" srcOrd="1" destOrd="0" presId="urn:microsoft.com/office/officeart/2005/8/layout/hierarchy2"/>
    <dgm:cxn modelId="{71EF2313-F064-4018-AD1E-EA85A4CE9CD6}" type="presParOf" srcId="{6C863C44-E0AE-48CB-AD6A-FD58E99A10A2}" destId="{2BF8869F-9097-443A-9ED8-C3D21206A9DC}" srcOrd="0" destOrd="0" presId="urn:microsoft.com/office/officeart/2005/8/layout/hierarchy2"/>
    <dgm:cxn modelId="{C5DB8A66-DAC4-4BAA-8A15-146220404464}" type="presParOf" srcId="{6C863C44-E0AE-48CB-AD6A-FD58E99A10A2}" destId="{BA09BA1F-DB77-45AA-AD3A-6D35E0554DB0}" srcOrd="1" destOrd="0" presId="urn:microsoft.com/office/officeart/2005/8/layout/hierarchy2"/>
    <dgm:cxn modelId="{FB8762BD-5D26-4421-9650-B4DAF6CDCF99}" type="presParOf" srcId="{C515F468-1909-490A-8B93-B5DE2CE5429A}" destId="{686C147E-74F1-48A9-AFAB-41DF6A9AAA5C}" srcOrd="2" destOrd="0" presId="urn:microsoft.com/office/officeart/2005/8/layout/hierarchy2"/>
    <dgm:cxn modelId="{A703CB82-8A08-44D4-A163-EE56FFCE002A}" type="presParOf" srcId="{686C147E-74F1-48A9-AFAB-41DF6A9AAA5C}" destId="{5B8E09C7-A396-4609-95FE-7D86AB62EAE5}" srcOrd="0" destOrd="0" presId="urn:microsoft.com/office/officeart/2005/8/layout/hierarchy2"/>
    <dgm:cxn modelId="{77D80172-E1D3-4815-963A-B34711F5DB29}" type="presParOf" srcId="{C515F468-1909-490A-8B93-B5DE2CE5429A}" destId="{10C75493-24A1-4CB2-89ED-191193FF997A}" srcOrd="3" destOrd="0" presId="urn:microsoft.com/office/officeart/2005/8/layout/hierarchy2"/>
    <dgm:cxn modelId="{0B69EE8B-BE44-4B43-AC29-407D67E3D082}" type="presParOf" srcId="{10C75493-24A1-4CB2-89ED-191193FF997A}" destId="{33641A26-2A87-4D95-97E1-4F17B09B1A70}" srcOrd="0" destOrd="0" presId="urn:microsoft.com/office/officeart/2005/8/layout/hierarchy2"/>
    <dgm:cxn modelId="{27AEB32F-45C5-4946-B709-A012620101B0}" type="presParOf" srcId="{10C75493-24A1-4CB2-89ED-191193FF997A}" destId="{D30E6C65-2716-4062-80BC-AF722875010B}" srcOrd="1" destOrd="0" presId="urn:microsoft.com/office/officeart/2005/8/layout/hierarchy2"/>
    <dgm:cxn modelId="{2F594814-D5FC-47B1-A8D2-39937E68E957}" type="presParOf" srcId="{C515F468-1909-490A-8B93-B5DE2CE5429A}" destId="{0A1E06F9-F9A8-4CCA-9D9A-3ED620F7C9EF}" srcOrd="4" destOrd="0" presId="urn:microsoft.com/office/officeart/2005/8/layout/hierarchy2"/>
    <dgm:cxn modelId="{0AB35638-2A82-4CA8-A927-685729B4B3AF}" type="presParOf" srcId="{0A1E06F9-F9A8-4CCA-9D9A-3ED620F7C9EF}" destId="{1827F5FA-44C8-43BE-BE67-AF703E0656B1}" srcOrd="0" destOrd="0" presId="urn:microsoft.com/office/officeart/2005/8/layout/hierarchy2"/>
    <dgm:cxn modelId="{98FA7351-6F53-4622-9FDB-B560F3360E8A}" type="presParOf" srcId="{C515F468-1909-490A-8B93-B5DE2CE5429A}" destId="{80630414-8D03-4AC8-B312-D3857CF183B2}" srcOrd="5" destOrd="0" presId="urn:microsoft.com/office/officeart/2005/8/layout/hierarchy2"/>
    <dgm:cxn modelId="{9F5AD777-45AB-407E-91A1-FF82DC57D172}" type="presParOf" srcId="{80630414-8D03-4AC8-B312-D3857CF183B2}" destId="{FA49DC62-2349-4E16-A309-B465E506CA18}" srcOrd="0" destOrd="0" presId="urn:microsoft.com/office/officeart/2005/8/layout/hierarchy2"/>
    <dgm:cxn modelId="{AB4462E4-3A62-4C90-B182-85C76A7602B3}" type="presParOf" srcId="{80630414-8D03-4AC8-B312-D3857CF183B2}" destId="{AE2A3375-4925-4A59-9823-65F68547867C}" srcOrd="1" destOrd="0" presId="urn:microsoft.com/office/officeart/2005/8/layout/hierarchy2"/>
    <dgm:cxn modelId="{9CC344A6-B326-41AE-B355-7739ED1F7E0F}" type="presParOf" srcId="{0A949F45-ACEB-471A-9CF1-973A2CECBBB9}" destId="{63BEA7A8-6C57-4635-82F4-47C3FECA1EB9}" srcOrd="4" destOrd="0" presId="urn:microsoft.com/office/officeart/2005/8/layout/hierarchy2"/>
    <dgm:cxn modelId="{2381BAEE-245C-4BAA-9C46-D5B1B3FFDCA0}" type="presParOf" srcId="{63BEA7A8-6C57-4635-82F4-47C3FECA1EB9}" destId="{04D6DFC3-8068-46A1-AB3B-D65CAAF0A919}" srcOrd="0" destOrd="0" presId="urn:microsoft.com/office/officeart/2005/8/layout/hierarchy2"/>
    <dgm:cxn modelId="{001672C0-8457-4BE0-88C4-AAD736FB5798}" type="presParOf" srcId="{0A949F45-ACEB-471A-9CF1-973A2CECBBB9}" destId="{B6901ED8-B0DA-49CC-9AC6-11F1721879B1}" srcOrd="5" destOrd="0" presId="urn:microsoft.com/office/officeart/2005/8/layout/hierarchy2"/>
    <dgm:cxn modelId="{B99033C8-064E-44AE-A458-9F56FEE9712E}" type="presParOf" srcId="{B6901ED8-B0DA-49CC-9AC6-11F1721879B1}" destId="{CC39EC04-3386-4870-A861-132A8504E6A8}" srcOrd="0" destOrd="0" presId="urn:microsoft.com/office/officeart/2005/8/layout/hierarchy2"/>
    <dgm:cxn modelId="{EF3BD055-5803-4445-93B7-2D265A8C0AED}" type="presParOf" srcId="{B6901ED8-B0DA-49CC-9AC6-11F1721879B1}" destId="{FA1E745F-2BF9-4409-BFA9-96635C36857A}" srcOrd="1" destOrd="0" presId="urn:microsoft.com/office/officeart/2005/8/layout/hierarchy2"/>
    <dgm:cxn modelId="{1AD93CF6-F1D4-4200-9C38-55D35E876BE4}" type="presParOf" srcId="{FA1E745F-2BF9-4409-BFA9-96635C36857A}" destId="{762406BC-CB76-49E2-B94D-A19B43D2865B}" srcOrd="0" destOrd="0" presId="urn:microsoft.com/office/officeart/2005/8/layout/hierarchy2"/>
    <dgm:cxn modelId="{BCEF673E-AAD1-4DA7-8252-B6DB5C426684}" type="presParOf" srcId="{762406BC-CB76-49E2-B94D-A19B43D2865B}" destId="{B739A630-918E-4CDB-AB71-BFD01370D0F0}" srcOrd="0" destOrd="0" presId="urn:microsoft.com/office/officeart/2005/8/layout/hierarchy2"/>
    <dgm:cxn modelId="{723A6B44-B998-4E57-9E30-DEF7B0CEBBEC}" type="presParOf" srcId="{FA1E745F-2BF9-4409-BFA9-96635C36857A}" destId="{85BDF7DE-4FAB-4543-9ACB-00A2597B6588}" srcOrd="1" destOrd="0" presId="urn:microsoft.com/office/officeart/2005/8/layout/hierarchy2"/>
    <dgm:cxn modelId="{E1AD8B87-5EF4-47D0-AE1F-2FF35C5BC0B4}" type="presParOf" srcId="{85BDF7DE-4FAB-4543-9ACB-00A2597B6588}" destId="{8D167D27-F464-4397-BFB8-C9C1F42F47AF}" srcOrd="0" destOrd="0" presId="urn:microsoft.com/office/officeart/2005/8/layout/hierarchy2"/>
    <dgm:cxn modelId="{3555F03B-D0D7-43A2-B0DA-0392F9ED6ED0}" type="presParOf" srcId="{85BDF7DE-4FAB-4543-9ACB-00A2597B6588}" destId="{EB53049C-4F2A-46A4-8270-D8BF935810B6}" srcOrd="1" destOrd="0" presId="urn:microsoft.com/office/officeart/2005/8/layout/hierarchy2"/>
    <dgm:cxn modelId="{844CADD3-E5AA-4B8B-945A-4A6A312B388E}" type="presParOf" srcId="{FA1E745F-2BF9-4409-BFA9-96635C36857A}" destId="{9EDACB4A-711A-4E82-BBC8-4A75B70A188A}" srcOrd="2" destOrd="0" presId="urn:microsoft.com/office/officeart/2005/8/layout/hierarchy2"/>
    <dgm:cxn modelId="{2FDFF9A6-1AD2-48C7-B720-E18FE5B8BA76}" type="presParOf" srcId="{9EDACB4A-711A-4E82-BBC8-4A75B70A188A}" destId="{8C04C27A-516C-4358-8DE2-02CCC956EEB3}" srcOrd="0" destOrd="0" presId="urn:microsoft.com/office/officeart/2005/8/layout/hierarchy2"/>
    <dgm:cxn modelId="{A52968F5-007A-4797-A0CA-0B9D8028D5FB}" type="presParOf" srcId="{FA1E745F-2BF9-4409-BFA9-96635C36857A}" destId="{FB1BEF9A-B8A9-4350-BF93-3DAA1FBACE2F}" srcOrd="3" destOrd="0" presId="urn:microsoft.com/office/officeart/2005/8/layout/hierarchy2"/>
    <dgm:cxn modelId="{9204E034-15EF-47DA-81A7-51CB9EB20F22}" type="presParOf" srcId="{FB1BEF9A-B8A9-4350-BF93-3DAA1FBACE2F}" destId="{C79A7C39-3B59-42C8-8A00-C89C2F65E88E}" srcOrd="0" destOrd="0" presId="urn:microsoft.com/office/officeart/2005/8/layout/hierarchy2"/>
    <dgm:cxn modelId="{FA053AE0-4E5C-4E88-86D1-8B426C7A8B8F}" type="presParOf" srcId="{FB1BEF9A-B8A9-4350-BF93-3DAA1FBACE2F}" destId="{9390E15A-8240-4E7D-A578-2C1BBA329CAA}"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4.xml><?xml version="1.0" encoding="utf-8"?>
<dgm:dataModel xmlns:dgm="http://schemas.openxmlformats.org/drawingml/2006/diagram" xmlns:a="http://schemas.openxmlformats.org/drawingml/2006/main">
  <dgm:ptLst>
    <dgm:pt modelId="{2BDF84E1-9C5E-4C24-92DA-C6E8F0477E29}"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fr-FR"/>
        </a:p>
      </dgm:t>
    </dgm:pt>
    <dgm:pt modelId="{166EB8A9-CBD5-47AE-89EF-19C8CB0C1632}">
      <dgm:prSet phldrT="[Texte]" custT="1"/>
      <dgm:spPr>
        <a:solidFill>
          <a:schemeClr val="accent6"/>
        </a:solidFill>
      </dgm:spPr>
      <dgm:t>
        <a:bodyPr/>
        <a:lstStyle/>
        <a:p>
          <a:pPr algn="ctr"/>
          <a:r>
            <a:rPr lang="ar-SA" altLang="fr-FR" sz="1000" b="1" dirty="0">
              <a:cs typeface="+mj-cs"/>
            </a:rPr>
            <a:t>وزارة الثقافة والفنون</a:t>
          </a:r>
          <a:r>
            <a:rPr lang="fr-FR" altLang="fr-FR" sz="1000" b="1" dirty="0">
              <a:cs typeface="+mj-cs"/>
            </a:rPr>
            <a:t> </a:t>
          </a:r>
        </a:p>
        <a:p>
          <a:pPr algn="ctr"/>
          <a:r>
            <a:rPr lang="fr-FR" sz="1000" b="1" dirty="0">
              <a:cs typeface="+mj-cs"/>
            </a:rPr>
            <a:t>Ministère de la Culture et des Arts </a:t>
          </a:r>
          <a:endParaRPr lang="fr-FR" sz="1000" b="1" i="0" dirty="0">
            <a:solidFill>
              <a:schemeClr val="bg1"/>
            </a:solidFill>
            <a:effectLst/>
            <a:latin typeface="Times New Roman" panose="02020603050405020304" pitchFamily="18" charset="0"/>
            <a:ea typeface="+mn-ea"/>
            <a:cs typeface="+mj-cs"/>
          </a:endParaRPr>
        </a:p>
      </dgm:t>
    </dgm:pt>
    <dgm:pt modelId="{64F6F27B-CC95-4160-8A38-479665E465A8}" type="parTrans" cxnId="{5A8371F4-4FFC-47A7-9B40-0DDF606C465D}">
      <dgm:prSet/>
      <dgm:spPr/>
      <dgm:t>
        <a:bodyPr/>
        <a:lstStyle/>
        <a:p>
          <a:endParaRPr lang="fr-FR"/>
        </a:p>
      </dgm:t>
    </dgm:pt>
    <dgm:pt modelId="{AC180809-D8C6-4EFB-90F6-635C3FB1C7F9}" type="sibTrans" cxnId="{5A8371F4-4FFC-47A7-9B40-0DDF606C465D}">
      <dgm:prSet/>
      <dgm:spPr/>
      <dgm:t>
        <a:bodyPr/>
        <a:lstStyle/>
        <a:p>
          <a:endParaRPr lang="fr-FR"/>
        </a:p>
      </dgm:t>
    </dgm:pt>
    <dgm:pt modelId="{201A67BC-F830-433C-8301-F771390EB1C3}">
      <dgm:prSet phldrT="[Texte]" custT="1"/>
      <dgm:spPr>
        <a:solidFill>
          <a:srgbClr val="552F13"/>
        </a:solidFill>
      </dgm:spPr>
      <dgm:t>
        <a:bodyPr/>
        <a:lstStyle/>
        <a:p>
          <a:pPr algn="r"/>
          <a:r>
            <a:rPr lang="ar-AE" sz="1000" b="1" dirty="0">
              <a:solidFill>
                <a:schemeClr val="bg1"/>
              </a:solidFill>
            </a:rPr>
            <a:t>البرنامج الأول: المنتج الثقافي والفني.</a:t>
          </a:r>
          <a:endParaRPr lang="fr-FR" sz="1000" b="1" dirty="0">
            <a:solidFill>
              <a:schemeClr val="bg1"/>
            </a:solidFill>
          </a:endParaRPr>
        </a:p>
        <a:p>
          <a:pPr algn="l"/>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PROG 01 : PRODUIT CULTUREL ET ARTISTIQUE. </a:t>
          </a:r>
          <a:endParaRPr lang="fr-FR" sz="1000" b="1" i="0" dirty="0">
            <a:solidFill>
              <a:schemeClr val="bg1"/>
            </a:solidFill>
          </a:endParaRPr>
        </a:p>
      </dgm:t>
    </dgm:pt>
    <dgm:pt modelId="{113103B1-BD46-4C93-A004-37118F39D262}" type="parTrans" cxnId="{A48C77DA-186E-4EC2-BB32-96AC18AF08AE}">
      <dgm:prSet custT="1"/>
      <dgm:spPr/>
      <dgm:t>
        <a:bodyPr/>
        <a:lstStyle/>
        <a:p>
          <a:endParaRPr lang="fr-FR" sz="1000" b="1">
            <a:solidFill>
              <a:schemeClr val="bg1"/>
            </a:solidFill>
          </a:endParaRPr>
        </a:p>
      </dgm:t>
    </dgm:pt>
    <dgm:pt modelId="{2C27A7F7-C124-40A5-AB90-C6230E1FD921}" type="sibTrans" cxnId="{A48C77DA-186E-4EC2-BB32-96AC18AF08AE}">
      <dgm:prSet/>
      <dgm:spPr/>
      <dgm:t>
        <a:bodyPr/>
        <a:lstStyle/>
        <a:p>
          <a:endParaRPr lang="fr-FR"/>
        </a:p>
      </dgm:t>
    </dgm:pt>
    <dgm:pt modelId="{323A2E85-ABA7-4EA9-B835-B5901C3C337B}">
      <dgm:prSet phldrT="[Texte]" custT="1"/>
      <dgm:spPr>
        <a:solidFill>
          <a:srgbClr val="C00000"/>
        </a:solidFill>
      </dgm:spPr>
      <dgm:t>
        <a:bodyPr/>
        <a:lstStyle/>
        <a:p>
          <a:pPr algn="r"/>
          <a:r>
            <a:rPr lang="ar-AE" sz="1000" b="1" dirty="0">
              <a:solidFill>
                <a:schemeClr val="bg1"/>
              </a:solidFill>
            </a:rPr>
            <a:t>البرنامج الفرعي 1.1: الكتب والثقافة العامة</a:t>
          </a:r>
          <a:endParaRPr lang="fr-FR"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1.1</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livre et culture publique </a:t>
          </a:r>
          <a:endParaRPr lang="fr-FR" sz="1000" b="1" dirty="0">
            <a:solidFill>
              <a:schemeClr val="bg1"/>
            </a:solidFill>
          </a:endParaRPr>
        </a:p>
      </dgm:t>
    </dgm:pt>
    <dgm:pt modelId="{E40D43E9-B29C-4F0C-B311-1574D3BAC914}" type="parTrans" cxnId="{D05C8DE1-30E8-47FF-81A7-484727EF8EE9}">
      <dgm:prSet custT="1"/>
      <dgm:spPr/>
      <dgm:t>
        <a:bodyPr/>
        <a:lstStyle/>
        <a:p>
          <a:endParaRPr lang="fr-FR" sz="1000" b="1">
            <a:solidFill>
              <a:schemeClr val="bg1"/>
            </a:solidFill>
          </a:endParaRPr>
        </a:p>
      </dgm:t>
    </dgm:pt>
    <dgm:pt modelId="{7FBABB0E-F8EB-46EE-A207-B30809005245}" type="sibTrans" cxnId="{D05C8DE1-30E8-47FF-81A7-484727EF8EE9}">
      <dgm:prSet/>
      <dgm:spPr/>
      <dgm:t>
        <a:bodyPr/>
        <a:lstStyle/>
        <a:p>
          <a:endParaRPr lang="fr-FR"/>
        </a:p>
      </dgm:t>
    </dgm:pt>
    <dgm:pt modelId="{22C5A55A-4F9F-4C16-9C80-FCAC1DB3A6C0}">
      <dgm:prSet phldrT="[Texte]" custT="1"/>
      <dgm:spPr>
        <a:solidFill>
          <a:schemeClr val="bg2">
            <a:lumMod val="75000"/>
          </a:schemeClr>
        </a:solidFill>
      </dgm:spPr>
      <dgm:t>
        <a:bodyPr/>
        <a:lstStyle/>
        <a:p>
          <a:pPr algn="r"/>
          <a:r>
            <a:rPr lang="ar-AE" sz="1000" b="1" dirty="0">
              <a:solidFill>
                <a:schemeClr val="bg1"/>
              </a:solidFill>
            </a:rPr>
            <a:t>البرنامج الثالث: الإدارة العامة</a:t>
          </a:r>
          <a:endParaRPr lang="fr-FR" sz="1000" b="1" dirty="0">
            <a:solidFill>
              <a:schemeClr val="bg1"/>
            </a:solidFill>
          </a:endParaRPr>
        </a:p>
        <a:p>
          <a:pPr algn="l"/>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PROG 03 : ADMINISTRATION GENERALE.</a:t>
          </a:r>
          <a:endParaRPr lang="fr-FR" sz="1000" b="1" dirty="0">
            <a:solidFill>
              <a:schemeClr val="bg1"/>
            </a:solidFill>
          </a:endParaRPr>
        </a:p>
      </dgm:t>
    </dgm:pt>
    <dgm:pt modelId="{7264622B-6DB8-4F30-9F47-B637BC3F85BF}" type="parTrans" cxnId="{4AA6971A-4252-401D-892B-FD16C35ECBC1}">
      <dgm:prSet custT="1"/>
      <dgm:spPr/>
      <dgm:t>
        <a:bodyPr/>
        <a:lstStyle/>
        <a:p>
          <a:endParaRPr lang="fr-FR" sz="1000" b="1">
            <a:solidFill>
              <a:schemeClr val="bg1"/>
            </a:solidFill>
          </a:endParaRPr>
        </a:p>
      </dgm:t>
    </dgm:pt>
    <dgm:pt modelId="{159DDF6B-D8AF-4DCC-81B8-FEA8EFCCB535}" type="sibTrans" cxnId="{4AA6971A-4252-401D-892B-FD16C35ECBC1}">
      <dgm:prSet/>
      <dgm:spPr/>
      <dgm:t>
        <a:bodyPr/>
        <a:lstStyle/>
        <a:p>
          <a:endParaRPr lang="fr-FR"/>
        </a:p>
      </dgm:t>
    </dgm:pt>
    <dgm:pt modelId="{ADBB26C9-101B-4C58-B7C3-46502A6427AA}">
      <dgm:prSet custT="1"/>
      <dgm:spPr>
        <a:solidFill>
          <a:srgbClr val="292664"/>
        </a:solidFill>
      </dgm:spPr>
      <dgm:t>
        <a:bodyPr/>
        <a:lstStyle/>
        <a:p>
          <a:pPr algn="r"/>
          <a:r>
            <a:rPr lang="ar-AE" sz="1000" b="1" dirty="0">
              <a:solidFill>
                <a:schemeClr val="bg1"/>
              </a:solidFill>
            </a:rPr>
            <a:t>البرنامج 02: التراث الثقافي</a:t>
          </a:r>
          <a:endParaRPr lang="fr-FR" sz="1000" b="1" dirty="0">
            <a:solidFill>
              <a:schemeClr val="bg1"/>
            </a:solidFill>
          </a:endParaRPr>
        </a:p>
        <a:p>
          <a:pPr algn="l"/>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PROG</a:t>
          </a:r>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02</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PATRIMOINE CULTUREL  </a:t>
          </a:r>
          <a:endParaRPr lang="fr-FR" sz="1000" b="1" i="0" dirty="0">
            <a:solidFill>
              <a:schemeClr val="bg1"/>
            </a:solidFill>
          </a:endParaRPr>
        </a:p>
      </dgm:t>
    </dgm:pt>
    <dgm:pt modelId="{7EAD7136-3FEC-4C5F-8F39-228780E1B473}" type="parTrans" cxnId="{A5474FBA-758E-4FE9-A142-4D1EA43D5F51}">
      <dgm:prSet custT="1"/>
      <dgm:spPr/>
      <dgm:t>
        <a:bodyPr/>
        <a:lstStyle/>
        <a:p>
          <a:endParaRPr lang="fr-FR" sz="1000" b="1">
            <a:solidFill>
              <a:schemeClr val="bg1"/>
            </a:solidFill>
          </a:endParaRPr>
        </a:p>
      </dgm:t>
    </dgm:pt>
    <dgm:pt modelId="{B0B684F8-C30E-4AC0-BDB0-AEC1CEF6411E}" type="sibTrans" cxnId="{A5474FBA-758E-4FE9-A142-4D1EA43D5F51}">
      <dgm:prSet/>
      <dgm:spPr/>
      <dgm:t>
        <a:bodyPr/>
        <a:lstStyle/>
        <a:p>
          <a:endParaRPr lang="fr-FR"/>
        </a:p>
      </dgm:t>
    </dgm:pt>
    <dgm:pt modelId="{76341818-5FB9-4D87-862C-96885F70A8B9}">
      <dgm:prSet custT="1"/>
      <dgm:spPr>
        <a:solidFill>
          <a:srgbClr val="C00000"/>
        </a:solidFill>
      </dgm:spPr>
      <dgm:t>
        <a:bodyPr/>
        <a:lstStyle/>
        <a:p>
          <a:pPr algn="r"/>
          <a:r>
            <a:rPr lang="ar-AE" sz="1000" b="1" dirty="0">
              <a:solidFill>
                <a:schemeClr val="bg1"/>
              </a:solidFill>
            </a:rPr>
            <a:t>البرنامج الفرعي 1.2: دعم الفنون</a:t>
          </a:r>
          <a:endParaRPr lang="fr-FR"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1.2</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soutien des arts   </a:t>
          </a:r>
          <a:endParaRPr lang="fr-FR" sz="1000" b="1" dirty="0">
            <a:solidFill>
              <a:schemeClr val="bg1"/>
            </a:solidFill>
          </a:endParaRPr>
        </a:p>
      </dgm:t>
    </dgm:pt>
    <dgm:pt modelId="{6F2C6E61-0177-412E-AA43-B78E36391279}" type="parTrans" cxnId="{E5EDC67E-7777-483C-8987-2EA91C7CFF41}">
      <dgm:prSet custT="1"/>
      <dgm:spPr/>
      <dgm:t>
        <a:bodyPr/>
        <a:lstStyle/>
        <a:p>
          <a:endParaRPr lang="fr-FR" sz="1000" b="1">
            <a:solidFill>
              <a:schemeClr val="bg1"/>
            </a:solidFill>
          </a:endParaRPr>
        </a:p>
      </dgm:t>
    </dgm:pt>
    <dgm:pt modelId="{63C3F78B-A54E-4013-8FE2-CF75BE90A925}" type="sibTrans" cxnId="{E5EDC67E-7777-483C-8987-2EA91C7CFF41}">
      <dgm:prSet/>
      <dgm:spPr/>
      <dgm:t>
        <a:bodyPr/>
        <a:lstStyle/>
        <a:p>
          <a:endParaRPr lang="fr-FR"/>
        </a:p>
      </dgm:t>
    </dgm:pt>
    <dgm:pt modelId="{3CBB47E8-1188-4654-ADFD-AAF7483542FE}">
      <dgm:prSet custT="1"/>
      <dgm:spPr>
        <a:solidFill>
          <a:srgbClr val="0070C0"/>
        </a:solidFill>
      </dgm:spPr>
      <dgm:t>
        <a:bodyPr/>
        <a:lstStyle/>
        <a:p>
          <a:pPr algn="r"/>
          <a:r>
            <a:rPr lang="ar-AE" sz="1000" b="1" dirty="0">
              <a:solidFill>
                <a:schemeClr val="bg1"/>
              </a:solidFill>
            </a:rPr>
            <a:t>البرنامج الفرعي 2.1: حماية التراث الثقافي</a:t>
          </a:r>
          <a:endParaRPr lang="fr-FR"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2.1</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protection du patrimoine culturel </a:t>
          </a:r>
          <a:endParaRPr lang="fr-FR" sz="1000" b="1" dirty="0">
            <a:solidFill>
              <a:schemeClr val="bg1"/>
            </a:solidFill>
          </a:endParaRPr>
        </a:p>
      </dgm:t>
    </dgm:pt>
    <dgm:pt modelId="{0C845AFE-DC95-4EAF-AED8-64FED8B70776}" type="parTrans" cxnId="{0DA231F7-EC72-49DB-B97C-BD9635BBD2C0}">
      <dgm:prSet custT="1"/>
      <dgm:spPr/>
      <dgm:t>
        <a:bodyPr/>
        <a:lstStyle/>
        <a:p>
          <a:endParaRPr lang="fr-FR" sz="1000" b="1">
            <a:solidFill>
              <a:schemeClr val="bg1"/>
            </a:solidFill>
          </a:endParaRPr>
        </a:p>
      </dgm:t>
    </dgm:pt>
    <dgm:pt modelId="{A1D3955C-1BFF-4FEE-8494-88A069473954}" type="sibTrans" cxnId="{0DA231F7-EC72-49DB-B97C-BD9635BBD2C0}">
      <dgm:prSet/>
      <dgm:spPr/>
      <dgm:t>
        <a:bodyPr/>
        <a:lstStyle/>
        <a:p>
          <a:endParaRPr lang="fr-FR"/>
        </a:p>
      </dgm:t>
    </dgm:pt>
    <dgm:pt modelId="{A626EC2F-0A6D-486B-BCBD-EDA380F6DB50}">
      <dgm:prSet custT="1"/>
      <dgm:spPr>
        <a:solidFill>
          <a:srgbClr val="00642D"/>
        </a:solidFill>
      </dgm:spPr>
      <dgm:t>
        <a:bodyPr/>
        <a:lstStyle/>
        <a:p>
          <a:pPr algn="r"/>
          <a:r>
            <a:rPr lang="ar-AE" sz="1000" b="1" dirty="0">
              <a:solidFill>
                <a:schemeClr val="bg1"/>
              </a:solidFill>
            </a:rPr>
            <a:t>البرنامج الفرعي 3.1: إدارة الوزارة</a:t>
          </a:r>
          <a:endParaRPr lang="fr-FR"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3.1</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gestion du ministère</a:t>
          </a:r>
          <a:endParaRPr lang="fr-FR" sz="1000" b="1" dirty="0">
            <a:solidFill>
              <a:schemeClr val="bg1"/>
            </a:solidFill>
          </a:endParaRPr>
        </a:p>
      </dgm:t>
    </dgm:pt>
    <dgm:pt modelId="{668D00BE-5165-4050-ABEE-B06CF7B268C8}" type="parTrans" cxnId="{6F575E2A-435E-41E1-8B49-63B4741D2ABF}">
      <dgm:prSet custT="1"/>
      <dgm:spPr/>
      <dgm:t>
        <a:bodyPr/>
        <a:lstStyle/>
        <a:p>
          <a:endParaRPr lang="fr-FR" sz="1000" b="1">
            <a:solidFill>
              <a:schemeClr val="bg1"/>
            </a:solidFill>
          </a:endParaRPr>
        </a:p>
      </dgm:t>
    </dgm:pt>
    <dgm:pt modelId="{1CAC877F-730F-4683-B308-498BA96080E4}" type="sibTrans" cxnId="{6F575E2A-435E-41E1-8B49-63B4741D2ABF}">
      <dgm:prSet/>
      <dgm:spPr/>
      <dgm:t>
        <a:bodyPr/>
        <a:lstStyle/>
        <a:p>
          <a:endParaRPr lang="fr-FR"/>
        </a:p>
      </dgm:t>
    </dgm:pt>
    <dgm:pt modelId="{D790BE80-C25E-4E92-82F3-9591097DA694}">
      <dgm:prSet custT="1"/>
      <dgm:spPr>
        <a:solidFill>
          <a:srgbClr val="0070C0"/>
        </a:solidFill>
      </dgm:spPr>
      <dgm:t>
        <a:bodyPr/>
        <a:lstStyle/>
        <a:p>
          <a:pPr algn="r"/>
          <a:r>
            <a:rPr lang="ar-AE" sz="1000" b="1" dirty="0">
              <a:solidFill>
                <a:schemeClr val="bg1"/>
              </a:solidFill>
            </a:rPr>
            <a:t>البرنامج الفرعي 2.2: ترميم التراث الثقافي</a:t>
          </a:r>
          <a:endParaRPr lang="fr-FR"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2.2</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restauration du patrimoine culturel  </a:t>
          </a:r>
          <a:endParaRPr lang="fr-FR" sz="1000" b="1" dirty="0">
            <a:solidFill>
              <a:schemeClr val="bg1"/>
            </a:solidFill>
          </a:endParaRPr>
        </a:p>
      </dgm:t>
    </dgm:pt>
    <dgm:pt modelId="{EFF86CD6-D3B1-41DD-85C8-DDB656069E3A}" type="sibTrans" cxnId="{05B3000B-C028-4FAF-8C2A-EA2E3815355A}">
      <dgm:prSet/>
      <dgm:spPr/>
      <dgm:t>
        <a:bodyPr/>
        <a:lstStyle/>
        <a:p>
          <a:endParaRPr lang="fr-FR"/>
        </a:p>
      </dgm:t>
    </dgm:pt>
    <dgm:pt modelId="{D27BCA61-D2CC-4004-81BE-E9D561B7B229}" type="parTrans" cxnId="{05B3000B-C028-4FAF-8C2A-EA2E3815355A}">
      <dgm:prSet custT="1"/>
      <dgm:spPr/>
      <dgm:t>
        <a:bodyPr/>
        <a:lstStyle/>
        <a:p>
          <a:endParaRPr lang="fr-FR" sz="1000" b="1">
            <a:solidFill>
              <a:schemeClr val="bg1"/>
            </a:solidFill>
          </a:endParaRPr>
        </a:p>
      </dgm:t>
    </dgm:pt>
    <dgm:pt modelId="{411F5518-758E-40A0-A3A3-6AD6BC23DA59}">
      <dgm:prSet custT="1"/>
      <dgm:spPr>
        <a:solidFill>
          <a:srgbClr val="00642D"/>
        </a:solidFill>
      </dgm:spPr>
      <dgm:t>
        <a:bodyPr/>
        <a:lstStyle/>
        <a:p>
          <a:pPr algn="r" rtl="0"/>
          <a:r>
            <a:rPr lang="ar-AE" sz="1000" b="1" dirty="0">
              <a:solidFill>
                <a:schemeClr val="bg1"/>
              </a:solidFill>
            </a:rPr>
            <a:t>البرنامج الفرعي 3-2: الدعم الإداري</a:t>
          </a:r>
          <a:endParaRPr lang="fr-FR" sz="1000" b="1" dirty="0">
            <a:solidFill>
              <a:schemeClr val="bg1"/>
            </a:solidFill>
          </a:endParaRPr>
        </a:p>
        <a:p>
          <a:pPr algn="l" rtl="0"/>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3.2</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soutien administratif </a:t>
          </a:r>
          <a:endParaRPr lang="fr-FR" sz="1000" b="1" dirty="0">
            <a:solidFill>
              <a:schemeClr val="bg1"/>
            </a:solidFill>
          </a:endParaRPr>
        </a:p>
      </dgm:t>
    </dgm:pt>
    <dgm:pt modelId="{B645BC3D-D224-433A-90CB-561BC5D4FC79}" type="parTrans" cxnId="{BA7C026B-4C62-4490-A3CF-075CAB1747C4}">
      <dgm:prSet custT="1"/>
      <dgm:spPr/>
      <dgm:t>
        <a:bodyPr/>
        <a:lstStyle/>
        <a:p>
          <a:endParaRPr lang="fr-FR" sz="1000" b="1">
            <a:solidFill>
              <a:schemeClr val="bg1"/>
            </a:solidFill>
          </a:endParaRPr>
        </a:p>
      </dgm:t>
    </dgm:pt>
    <dgm:pt modelId="{B6925C4B-6A27-45EA-AA18-3B03B9D36160}" type="sibTrans" cxnId="{BA7C026B-4C62-4490-A3CF-075CAB1747C4}">
      <dgm:prSet/>
      <dgm:spPr/>
      <dgm:t>
        <a:bodyPr/>
        <a:lstStyle/>
        <a:p>
          <a:endParaRPr lang="fr-FR"/>
        </a:p>
      </dgm:t>
    </dgm:pt>
    <dgm:pt modelId="{7C4F613A-6C58-4B71-9CFE-BB595359B242}">
      <dgm:prSet custT="1"/>
      <dgm:spPr>
        <a:solidFill>
          <a:srgbClr val="C00000"/>
        </a:solidFill>
      </dgm:spPr>
      <dgm:t>
        <a:bodyPr/>
        <a:lstStyle/>
        <a:p>
          <a:pPr algn="r"/>
          <a:r>
            <a:rPr lang="ar-AE" sz="1000" b="1" dirty="0">
              <a:solidFill>
                <a:schemeClr val="bg1"/>
              </a:solidFill>
            </a:rPr>
            <a:t>البرنامج الفرعي 1.3: منتج ثقافي وفني</a:t>
          </a:r>
          <a:endParaRPr lang="fr-FR"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1.3</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produit culturel et artistique </a:t>
          </a:r>
          <a:endParaRPr lang="fr-FR" sz="1000" b="1" dirty="0">
            <a:solidFill>
              <a:schemeClr val="bg1"/>
            </a:solidFill>
          </a:endParaRPr>
        </a:p>
      </dgm:t>
    </dgm:pt>
    <dgm:pt modelId="{28345F4D-B961-4164-9745-AF41BE5EBE55}" type="parTrans" cxnId="{7770A2BD-460B-4B8B-8978-1128F82B41F3}">
      <dgm:prSet custT="1"/>
      <dgm:spPr/>
      <dgm:t>
        <a:bodyPr/>
        <a:lstStyle/>
        <a:p>
          <a:endParaRPr lang="fr-FR" sz="1000" b="1">
            <a:solidFill>
              <a:schemeClr val="bg1"/>
            </a:solidFill>
          </a:endParaRPr>
        </a:p>
      </dgm:t>
    </dgm:pt>
    <dgm:pt modelId="{04DAEF0E-0721-47D1-A871-A8C52FA825EB}" type="sibTrans" cxnId="{7770A2BD-460B-4B8B-8978-1128F82B41F3}">
      <dgm:prSet/>
      <dgm:spPr/>
      <dgm:t>
        <a:bodyPr/>
        <a:lstStyle/>
        <a:p>
          <a:endParaRPr lang="fr-FR"/>
        </a:p>
      </dgm:t>
    </dgm:pt>
    <dgm:pt modelId="{00D300C4-8D66-40A1-92CB-A49DC2678D66}" type="pres">
      <dgm:prSet presAssocID="{2BDF84E1-9C5E-4C24-92DA-C6E8F0477E29}" presName="diagram" presStyleCnt="0">
        <dgm:presLayoutVars>
          <dgm:chPref val="1"/>
          <dgm:dir/>
          <dgm:animOne val="branch"/>
          <dgm:animLvl val="lvl"/>
          <dgm:resizeHandles val="exact"/>
        </dgm:presLayoutVars>
      </dgm:prSet>
      <dgm:spPr/>
      <dgm:t>
        <a:bodyPr/>
        <a:lstStyle/>
        <a:p>
          <a:endParaRPr lang="fr-FR"/>
        </a:p>
      </dgm:t>
    </dgm:pt>
    <dgm:pt modelId="{9FEFE2E9-0A59-4456-A6FB-C7224C5697FE}" type="pres">
      <dgm:prSet presAssocID="{166EB8A9-CBD5-47AE-89EF-19C8CB0C1632}" presName="root1" presStyleCnt="0"/>
      <dgm:spPr/>
    </dgm:pt>
    <dgm:pt modelId="{F8BE1088-0F6F-4D78-A917-932B5B73531E}" type="pres">
      <dgm:prSet presAssocID="{166EB8A9-CBD5-47AE-89EF-19C8CB0C1632}" presName="LevelOneTextNode" presStyleLbl="node0" presStyleIdx="0" presStyleCnt="1" custScaleX="472598" custScaleY="298564" custLinFactNeighborX="-43929" custLinFactNeighborY="-13145">
        <dgm:presLayoutVars>
          <dgm:chPref val="3"/>
        </dgm:presLayoutVars>
      </dgm:prSet>
      <dgm:spPr/>
      <dgm:t>
        <a:bodyPr/>
        <a:lstStyle/>
        <a:p>
          <a:endParaRPr lang="fr-FR"/>
        </a:p>
      </dgm:t>
    </dgm:pt>
    <dgm:pt modelId="{0A949F45-ACEB-471A-9CF1-973A2CECBBB9}" type="pres">
      <dgm:prSet presAssocID="{166EB8A9-CBD5-47AE-89EF-19C8CB0C1632}" presName="level2hierChild" presStyleCnt="0"/>
      <dgm:spPr/>
    </dgm:pt>
    <dgm:pt modelId="{FBB48AC0-472E-40B2-8B17-65EF9F68C031}" type="pres">
      <dgm:prSet presAssocID="{113103B1-BD46-4C93-A004-37118F39D262}" presName="conn2-1" presStyleLbl="parChTrans1D2" presStyleIdx="0" presStyleCnt="3" custScaleY="123802"/>
      <dgm:spPr/>
      <dgm:t>
        <a:bodyPr/>
        <a:lstStyle/>
        <a:p>
          <a:endParaRPr lang="fr-FR"/>
        </a:p>
      </dgm:t>
    </dgm:pt>
    <dgm:pt modelId="{340543B4-D3C4-4C72-B365-2C13E9F49EF7}" type="pres">
      <dgm:prSet presAssocID="{113103B1-BD46-4C93-A004-37118F39D262}" presName="connTx" presStyleLbl="parChTrans1D2" presStyleIdx="0" presStyleCnt="3"/>
      <dgm:spPr/>
      <dgm:t>
        <a:bodyPr/>
        <a:lstStyle/>
        <a:p>
          <a:endParaRPr lang="fr-FR"/>
        </a:p>
      </dgm:t>
    </dgm:pt>
    <dgm:pt modelId="{E5A7BEF7-F3CB-46A3-A15E-35AF5D340817}" type="pres">
      <dgm:prSet presAssocID="{201A67BC-F830-433C-8301-F771390EB1C3}" presName="root2" presStyleCnt="0"/>
      <dgm:spPr/>
    </dgm:pt>
    <dgm:pt modelId="{A254BC71-12AE-46F3-A6E7-52C5613A863B}" type="pres">
      <dgm:prSet presAssocID="{201A67BC-F830-433C-8301-F771390EB1C3}" presName="LevelTwoTextNode" presStyleLbl="node2" presStyleIdx="0" presStyleCnt="3" custScaleX="449940" custScaleY="264429" custLinFactNeighborX="-6282" custLinFactNeighborY="-10660">
        <dgm:presLayoutVars>
          <dgm:chPref val="3"/>
        </dgm:presLayoutVars>
      </dgm:prSet>
      <dgm:spPr/>
      <dgm:t>
        <a:bodyPr/>
        <a:lstStyle/>
        <a:p>
          <a:endParaRPr lang="fr-FR"/>
        </a:p>
      </dgm:t>
    </dgm:pt>
    <dgm:pt modelId="{EF870DC5-63E8-4303-8587-14BCDE29988A}" type="pres">
      <dgm:prSet presAssocID="{201A67BC-F830-433C-8301-F771390EB1C3}" presName="level3hierChild" presStyleCnt="0"/>
      <dgm:spPr/>
    </dgm:pt>
    <dgm:pt modelId="{37384673-CB90-4FFE-A9E6-AE898DD6CBBD}" type="pres">
      <dgm:prSet presAssocID="{E40D43E9-B29C-4F0C-B311-1574D3BAC914}" presName="conn2-1" presStyleLbl="parChTrans1D3" presStyleIdx="0" presStyleCnt="7" custScaleX="2000000" custScaleY="2000000"/>
      <dgm:spPr/>
      <dgm:t>
        <a:bodyPr/>
        <a:lstStyle/>
        <a:p>
          <a:endParaRPr lang="fr-FR"/>
        </a:p>
      </dgm:t>
    </dgm:pt>
    <dgm:pt modelId="{5CAB18D7-830B-4A86-8631-4E173A963BE4}" type="pres">
      <dgm:prSet presAssocID="{E40D43E9-B29C-4F0C-B311-1574D3BAC914}" presName="connTx" presStyleLbl="parChTrans1D3" presStyleIdx="0" presStyleCnt="7"/>
      <dgm:spPr/>
      <dgm:t>
        <a:bodyPr/>
        <a:lstStyle/>
        <a:p>
          <a:endParaRPr lang="fr-FR"/>
        </a:p>
      </dgm:t>
    </dgm:pt>
    <dgm:pt modelId="{3BFB257C-744F-4D85-998D-49543A20A79E}" type="pres">
      <dgm:prSet presAssocID="{323A2E85-ABA7-4EA9-B835-B5901C3C337B}" presName="root2" presStyleCnt="0"/>
      <dgm:spPr/>
    </dgm:pt>
    <dgm:pt modelId="{45B0AEF1-66C3-48D7-91B3-945100FD53B3}" type="pres">
      <dgm:prSet presAssocID="{323A2E85-ABA7-4EA9-B835-B5901C3C337B}" presName="LevelTwoTextNode" presStyleLbl="node3" presStyleIdx="0" presStyleCnt="7" custScaleX="749900" custScaleY="198017" custLinFactNeighborX="-5" custLinFactNeighborY="9848">
        <dgm:presLayoutVars>
          <dgm:chPref val="3"/>
        </dgm:presLayoutVars>
      </dgm:prSet>
      <dgm:spPr/>
      <dgm:t>
        <a:bodyPr/>
        <a:lstStyle/>
        <a:p>
          <a:endParaRPr lang="fr-FR"/>
        </a:p>
      </dgm:t>
    </dgm:pt>
    <dgm:pt modelId="{52B51479-E3BB-4E3D-99A1-D605968EA1D4}" type="pres">
      <dgm:prSet presAssocID="{323A2E85-ABA7-4EA9-B835-B5901C3C337B}" presName="level3hierChild" presStyleCnt="0"/>
      <dgm:spPr/>
    </dgm:pt>
    <dgm:pt modelId="{B29CF517-7701-49C5-9501-059C8C56EF96}" type="pres">
      <dgm:prSet presAssocID="{6F2C6E61-0177-412E-AA43-B78E36391279}" presName="conn2-1" presStyleLbl="parChTrans1D3" presStyleIdx="1" presStyleCnt="7" custScaleX="2000000" custScaleY="2000000"/>
      <dgm:spPr/>
      <dgm:t>
        <a:bodyPr/>
        <a:lstStyle/>
        <a:p>
          <a:endParaRPr lang="fr-FR"/>
        </a:p>
      </dgm:t>
    </dgm:pt>
    <dgm:pt modelId="{35DC8719-B54B-4ECD-B5B3-F5F3BF5B3215}" type="pres">
      <dgm:prSet presAssocID="{6F2C6E61-0177-412E-AA43-B78E36391279}" presName="connTx" presStyleLbl="parChTrans1D3" presStyleIdx="1" presStyleCnt="7"/>
      <dgm:spPr/>
      <dgm:t>
        <a:bodyPr/>
        <a:lstStyle/>
        <a:p>
          <a:endParaRPr lang="fr-FR"/>
        </a:p>
      </dgm:t>
    </dgm:pt>
    <dgm:pt modelId="{AEFE5A7A-26B2-41CE-B664-1137907500EF}" type="pres">
      <dgm:prSet presAssocID="{76341818-5FB9-4D87-862C-96885F70A8B9}" presName="root2" presStyleCnt="0"/>
      <dgm:spPr/>
    </dgm:pt>
    <dgm:pt modelId="{9820B52E-A368-4E5D-A7E1-9D6CFF0F40E6}" type="pres">
      <dgm:prSet presAssocID="{76341818-5FB9-4D87-862C-96885F70A8B9}" presName="LevelTwoTextNode" presStyleLbl="node3" presStyleIdx="1" presStyleCnt="7" custScaleX="749636" custScaleY="197608" custLinFactNeighborX="-116" custLinFactNeighborY="17599">
        <dgm:presLayoutVars>
          <dgm:chPref val="3"/>
        </dgm:presLayoutVars>
      </dgm:prSet>
      <dgm:spPr/>
      <dgm:t>
        <a:bodyPr/>
        <a:lstStyle/>
        <a:p>
          <a:endParaRPr lang="fr-FR"/>
        </a:p>
      </dgm:t>
    </dgm:pt>
    <dgm:pt modelId="{2D00A7DF-7DA8-4BAD-8B2A-AD7C090BF898}" type="pres">
      <dgm:prSet presAssocID="{76341818-5FB9-4D87-862C-96885F70A8B9}" presName="level3hierChild" presStyleCnt="0"/>
      <dgm:spPr/>
    </dgm:pt>
    <dgm:pt modelId="{C9F93065-37CD-4A41-9D00-E5663F86E7F0}" type="pres">
      <dgm:prSet presAssocID="{28345F4D-B961-4164-9745-AF41BE5EBE55}" presName="conn2-1" presStyleLbl="parChTrans1D3" presStyleIdx="2" presStyleCnt="7" custScaleY="123802"/>
      <dgm:spPr/>
      <dgm:t>
        <a:bodyPr/>
        <a:lstStyle/>
        <a:p>
          <a:endParaRPr lang="fr-FR"/>
        </a:p>
      </dgm:t>
    </dgm:pt>
    <dgm:pt modelId="{C39BF84A-EEA9-41D8-9FD7-7241433DD0BA}" type="pres">
      <dgm:prSet presAssocID="{28345F4D-B961-4164-9745-AF41BE5EBE55}" presName="connTx" presStyleLbl="parChTrans1D3" presStyleIdx="2" presStyleCnt="7"/>
      <dgm:spPr/>
      <dgm:t>
        <a:bodyPr/>
        <a:lstStyle/>
        <a:p>
          <a:endParaRPr lang="fr-FR"/>
        </a:p>
      </dgm:t>
    </dgm:pt>
    <dgm:pt modelId="{7D3DFE93-CA02-4A28-9BC3-A0A4B29A2D1B}" type="pres">
      <dgm:prSet presAssocID="{7C4F613A-6C58-4B71-9CFE-BB595359B242}" presName="root2" presStyleCnt="0"/>
      <dgm:spPr/>
    </dgm:pt>
    <dgm:pt modelId="{5D328AD3-DD00-480D-9C86-8E430023C028}" type="pres">
      <dgm:prSet presAssocID="{7C4F613A-6C58-4B71-9CFE-BB595359B242}" presName="LevelTwoTextNode" presStyleLbl="node3" presStyleIdx="2" presStyleCnt="7" custScaleX="748087" custScaleY="198017">
        <dgm:presLayoutVars>
          <dgm:chPref val="3"/>
        </dgm:presLayoutVars>
      </dgm:prSet>
      <dgm:spPr/>
      <dgm:t>
        <a:bodyPr/>
        <a:lstStyle/>
        <a:p>
          <a:endParaRPr lang="fr-FR"/>
        </a:p>
      </dgm:t>
    </dgm:pt>
    <dgm:pt modelId="{31822D49-328B-4948-A30E-5A9689023102}" type="pres">
      <dgm:prSet presAssocID="{7C4F613A-6C58-4B71-9CFE-BB595359B242}" presName="level3hierChild" presStyleCnt="0"/>
      <dgm:spPr/>
    </dgm:pt>
    <dgm:pt modelId="{239415E5-C6CB-4303-981B-46FBA414F152}" type="pres">
      <dgm:prSet presAssocID="{7EAD7136-3FEC-4C5F-8F39-228780E1B473}" presName="conn2-1" presStyleLbl="parChTrans1D2" presStyleIdx="1" presStyleCnt="3" custScaleY="123802"/>
      <dgm:spPr/>
      <dgm:t>
        <a:bodyPr/>
        <a:lstStyle/>
        <a:p>
          <a:endParaRPr lang="fr-FR"/>
        </a:p>
      </dgm:t>
    </dgm:pt>
    <dgm:pt modelId="{2576A75D-7006-4113-B9E1-569498584598}" type="pres">
      <dgm:prSet presAssocID="{7EAD7136-3FEC-4C5F-8F39-228780E1B473}" presName="connTx" presStyleLbl="parChTrans1D2" presStyleIdx="1" presStyleCnt="3"/>
      <dgm:spPr/>
      <dgm:t>
        <a:bodyPr/>
        <a:lstStyle/>
        <a:p>
          <a:endParaRPr lang="fr-FR"/>
        </a:p>
      </dgm:t>
    </dgm:pt>
    <dgm:pt modelId="{430CE282-9505-4926-9343-590B60BB5A4C}" type="pres">
      <dgm:prSet presAssocID="{ADBB26C9-101B-4C58-B7C3-46502A6427AA}" presName="root2" presStyleCnt="0"/>
      <dgm:spPr/>
    </dgm:pt>
    <dgm:pt modelId="{B64250D8-44F2-4263-8C64-3D0CB86FB702}" type="pres">
      <dgm:prSet presAssocID="{ADBB26C9-101B-4C58-B7C3-46502A6427AA}" presName="LevelTwoTextNode" presStyleLbl="node2" presStyleIdx="1" presStyleCnt="3" custScaleX="449940" custScaleY="263230" custLinFactNeighborX="-9201" custLinFactNeighborY="41379">
        <dgm:presLayoutVars>
          <dgm:chPref val="3"/>
        </dgm:presLayoutVars>
      </dgm:prSet>
      <dgm:spPr/>
      <dgm:t>
        <a:bodyPr/>
        <a:lstStyle/>
        <a:p>
          <a:endParaRPr lang="fr-FR"/>
        </a:p>
      </dgm:t>
    </dgm:pt>
    <dgm:pt modelId="{C515F468-1909-490A-8B93-B5DE2CE5429A}" type="pres">
      <dgm:prSet presAssocID="{ADBB26C9-101B-4C58-B7C3-46502A6427AA}" presName="level3hierChild" presStyleCnt="0"/>
      <dgm:spPr/>
    </dgm:pt>
    <dgm:pt modelId="{3DE6D932-9709-49ED-8AD8-4B7E349AFA7C}" type="pres">
      <dgm:prSet presAssocID="{0C845AFE-DC95-4EAF-AED8-64FED8B70776}" presName="conn2-1" presStyleLbl="parChTrans1D3" presStyleIdx="3" presStyleCnt="7" custScaleX="2000000" custScaleY="2000000"/>
      <dgm:spPr/>
      <dgm:t>
        <a:bodyPr/>
        <a:lstStyle/>
        <a:p>
          <a:endParaRPr lang="fr-FR"/>
        </a:p>
      </dgm:t>
    </dgm:pt>
    <dgm:pt modelId="{FDB750BA-B20B-4203-83DA-35A9A80F478B}" type="pres">
      <dgm:prSet presAssocID="{0C845AFE-DC95-4EAF-AED8-64FED8B70776}" presName="connTx" presStyleLbl="parChTrans1D3" presStyleIdx="3" presStyleCnt="7"/>
      <dgm:spPr/>
      <dgm:t>
        <a:bodyPr/>
        <a:lstStyle/>
        <a:p>
          <a:endParaRPr lang="fr-FR"/>
        </a:p>
      </dgm:t>
    </dgm:pt>
    <dgm:pt modelId="{6C863C44-E0AE-48CB-AD6A-FD58E99A10A2}" type="pres">
      <dgm:prSet presAssocID="{3CBB47E8-1188-4654-ADFD-AAF7483542FE}" presName="root2" presStyleCnt="0"/>
      <dgm:spPr/>
    </dgm:pt>
    <dgm:pt modelId="{2BF8869F-9097-443A-9ED8-C3D21206A9DC}" type="pres">
      <dgm:prSet presAssocID="{3CBB47E8-1188-4654-ADFD-AAF7483542FE}" presName="LevelTwoTextNode" presStyleLbl="node3" presStyleIdx="3" presStyleCnt="7" custScaleX="748087" custScaleY="197608" custLinFactNeighborX="-745" custLinFactNeighborY="935">
        <dgm:presLayoutVars>
          <dgm:chPref val="3"/>
        </dgm:presLayoutVars>
      </dgm:prSet>
      <dgm:spPr/>
      <dgm:t>
        <a:bodyPr/>
        <a:lstStyle/>
        <a:p>
          <a:endParaRPr lang="fr-FR"/>
        </a:p>
      </dgm:t>
    </dgm:pt>
    <dgm:pt modelId="{BA09BA1F-DB77-45AA-AD3A-6D35E0554DB0}" type="pres">
      <dgm:prSet presAssocID="{3CBB47E8-1188-4654-ADFD-AAF7483542FE}" presName="level3hierChild" presStyleCnt="0"/>
      <dgm:spPr/>
    </dgm:pt>
    <dgm:pt modelId="{686C147E-74F1-48A9-AFAB-41DF6A9AAA5C}" type="pres">
      <dgm:prSet presAssocID="{D27BCA61-D2CC-4004-81BE-E9D561B7B229}" presName="conn2-1" presStyleLbl="parChTrans1D3" presStyleIdx="4" presStyleCnt="7" custScaleX="2000000" custScaleY="2000000"/>
      <dgm:spPr/>
      <dgm:t>
        <a:bodyPr/>
        <a:lstStyle/>
        <a:p>
          <a:endParaRPr lang="fr-FR"/>
        </a:p>
      </dgm:t>
    </dgm:pt>
    <dgm:pt modelId="{5B8E09C7-A396-4609-95FE-7D86AB62EAE5}" type="pres">
      <dgm:prSet presAssocID="{D27BCA61-D2CC-4004-81BE-E9D561B7B229}" presName="connTx" presStyleLbl="parChTrans1D3" presStyleIdx="4" presStyleCnt="7"/>
      <dgm:spPr/>
      <dgm:t>
        <a:bodyPr/>
        <a:lstStyle/>
        <a:p>
          <a:endParaRPr lang="fr-FR"/>
        </a:p>
      </dgm:t>
    </dgm:pt>
    <dgm:pt modelId="{10C75493-24A1-4CB2-89ED-191193FF997A}" type="pres">
      <dgm:prSet presAssocID="{D790BE80-C25E-4E92-82F3-9591097DA694}" presName="root2" presStyleCnt="0"/>
      <dgm:spPr/>
    </dgm:pt>
    <dgm:pt modelId="{33641A26-2A87-4D95-97E1-4F17B09B1A70}" type="pres">
      <dgm:prSet presAssocID="{D790BE80-C25E-4E92-82F3-9591097DA694}" presName="LevelTwoTextNode" presStyleLbl="node3" presStyleIdx="4" presStyleCnt="7" custScaleX="748087" custScaleY="197608" custLinFactNeighborX="-27" custLinFactNeighborY="3320">
        <dgm:presLayoutVars>
          <dgm:chPref val="3"/>
        </dgm:presLayoutVars>
      </dgm:prSet>
      <dgm:spPr/>
      <dgm:t>
        <a:bodyPr/>
        <a:lstStyle/>
        <a:p>
          <a:endParaRPr lang="fr-FR"/>
        </a:p>
      </dgm:t>
    </dgm:pt>
    <dgm:pt modelId="{D30E6C65-2716-4062-80BC-AF722875010B}" type="pres">
      <dgm:prSet presAssocID="{D790BE80-C25E-4E92-82F3-9591097DA694}" presName="level3hierChild" presStyleCnt="0"/>
      <dgm:spPr/>
    </dgm:pt>
    <dgm:pt modelId="{63BEA7A8-6C57-4635-82F4-47C3FECA1EB9}" type="pres">
      <dgm:prSet presAssocID="{7264622B-6DB8-4F30-9F47-B637BC3F85BF}" presName="conn2-1" presStyleLbl="parChTrans1D2" presStyleIdx="2" presStyleCnt="3" custScaleY="123802"/>
      <dgm:spPr/>
      <dgm:t>
        <a:bodyPr/>
        <a:lstStyle/>
        <a:p>
          <a:endParaRPr lang="fr-FR"/>
        </a:p>
      </dgm:t>
    </dgm:pt>
    <dgm:pt modelId="{04D6DFC3-8068-46A1-AB3B-D65CAAF0A919}" type="pres">
      <dgm:prSet presAssocID="{7264622B-6DB8-4F30-9F47-B637BC3F85BF}" presName="connTx" presStyleLbl="parChTrans1D2" presStyleIdx="2" presStyleCnt="3"/>
      <dgm:spPr/>
      <dgm:t>
        <a:bodyPr/>
        <a:lstStyle/>
        <a:p>
          <a:endParaRPr lang="fr-FR"/>
        </a:p>
      </dgm:t>
    </dgm:pt>
    <dgm:pt modelId="{B6901ED8-B0DA-49CC-9AC6-11F1721879B1}" type="pres">
      <dgm:prSet presAssocID="{22C5A55A-4F9F-4C16-9C80-FCAC1DB3A6C0}" presName="root2" presStyleCnt="0"/>
      <dgm:spPr/>
    </dgm:pt>
    <dgm:pt modelId="{CC39EC04-3386-4870-A861-132A8504E6A8}" type="pres">
      <dgm:prSet presAssocID="{22C5A55A-4F9F-4C16-9C80-FCAC1DB3A6C0}" presName="LevelTwoTextNode" presStyleLbl="node2" presStyleIdx="2" presStyleCnt="3" custScaleX="449940" custScaleY="321328" custLinFactNeighborX="-5768" custLinFactNeighborY="34858">
        <dgm:presLayoutVars>
          <dgm:chPref val="3"/>
        </dgm:presLayoutVars>
      </dgm:prSet>
      <dgm:spPr/>
      <dgm:t>
        <a:bodyPr/>
        <a:lstStyle/>
        <a:p>
          <a:endParaRPr lang="fr-FR"/>
        </a:p>
      </dgm:t>
    </dgm:pt>
    <dgm:pt modelId="{FA1E745F-2BF9-4409-BFA9-96635C36857A}" type="pres">
      <dgm:prSet presAssocID="{22C5A55A-4F9F-4C16-9C80-FCAC1DB3A6C0}" presName="level3hierChild" presStyleCnt="0"/>
      <dgm:spPr/>
    </dgm:pt>
    <dgm:pt modelId="{762406BC-CB76-49E2-B94D-A19B43D2865B}" type="pres">
      <dgm:prSet presAssocID="{668D00BE-5165-4050-ABEE-B06CF7B268C8}" presName="conn2-1" presStyleLbl="parChTrans1D3" presStyleIdx="5" presStyleCnt="7" custScaleX="2000000" custScaleY="2000000"/>
      <dgm:spPr/>
      <dgm:t>
        <a:bodyPr/>
        <a:lstStyle/>
        <a:p>
          <a:endParaRPr lang="fr-FR"/>
        </a:p>
      </dgm:t>
    </dgm:pt>
    <dgm:pt modelId="{B739A630-918E-4CDB-AB71-BFD01370D0F0}" type="pres">
      <dgm:prSet presAssocID="{668D00BE-5165-4050-ABEE-B06CF7B268C8}" presName="connTx" presStyleLbl="parChTrans1D3" presStyleIdx="5" presStyleCnt="7"/>
      <dgm:spPr/>
      <dgm:t>
        <a:bodyPr/>
        <a:lstStyle/>
        <a:p>
          <a:endParaRPr lang="fr-FR"/>
        </a:p>
      </dgm:t>
    </dgm:pt>
    <dgm:pt modelId="{85BDF7DE-4FAB-4543-9ACB-00A2597B6588}" type="pres">
      <dgm:prSet presAssocID="{A626EC2F-0A6D-486B-BCBD-EDA380F6DB50}" presName="root2" presStyleCnt="0"/>
      <dgm:spPr/>
    </dgm:pt>
    <dgm:pt modelId="{8D167D27-F464-4397-BFB8-C9C1F42F47AF}" type="pres">
      <dgm:prSet presAssocID="{A626EC2F-0A6D-486B-BCBD-EDA380F6DB50}" presName="LevelTwoTextNode" presStyleLbl="node3" presStyleIdx="5" presStyleCnt="7" custScaleX="748087" custScaleY="197608" custLinFactNeighborX="-2695" custLinFactNeighborY="6667">
        <dgm:presLayoutVars>
          <dgm:chPref val="3"/>
        </dgm:presLayoutVars>
      </dgm:prSet>
      <dgm:spPr/>
      <dgm:t>
        <a:bodyPr/>
        <a:lstStyle/>
        <a:p>
          <a:endParaRPr lang="fr-FR"/>
        </a:p>
      </dgm:t>
    </dgm:pt>
    <dgm:pt modelId="{EB53049C-4F2A-46A4-8270-D8BF935810B6}" type="pres">
      <dgm:prSet presAssocID="{A626EC2F-0A6D-486B-BCBD-EDA380F6DB50}" presName="level3hierChild" presStyleCnt="0"/>
      <dgm:spPr/>
    </dgm:pt>
    <dgm:pt modelId="{9EDACB4A-711A-4E82-BBC8-4A75B70A188A}" type="pres">
      <dgm:prSet presAssocID="{B645BC3D-D224-433A-90CB-561BC5D4FC79}" presName="conn2-1" presStyleLbl="parChTrans1D3" presStyleIdx="6" presStyleCnt="7" custScaleX="2000000" custScaleY="2000000"/>
      <dgm:spPr/>
      <dgm:t>
        <a:bodyPr/>
        <a:lstStyle/>
        <a:p>
          <a:endParaRPr lang="fr-FR"/>
        </a:p>
      </dgm:t>
    </dgm:pt>
    <dgm:pt modelId="{8C04C27A-516C-4358-8DE2-02CCC956EEB3}" type="pres">
      <dgm:prSet presAssocID="{B645BC3D-D224-433A-90CB-561BC5D4FC79}" presName="connTx" presStyleLbl="parChTrans1D3" presStyleIdx="6" presStyleCnt="7"/>
      <dgm:spPr/>
      <dgm:t>
        <a:bodyPr/>
        <a:lstStyle/>
        <a:p>
          <a:endParaRPr lang="fr-FR"/>
        </a:p>
      </dgm:t>
    </dgm:pt>
    <dgm:pt modelId="{FB1BEF9A-B8A9-4350-BF93-3DAA1FBACE2F}" type="pres">
      <dgm:prSet presAssocID="{411F5518-758E-40A0-A3A3-6AD6BC23DA59}" presName="root2" presStyleCnt="0"/>
      <dgm:spPr/>
    </dgm:pt>
    <dgm:pt modelId="{C79A7C39-3B59-42C8-8A00-C89C2F65E88E}" type="pres">
      <dgm:prSet presAssocID="{411F5518-758E-40A0-A3A3-6AD6BC23DA59}" presName="LevelTwoTextNode" presStyleLbl="node3" presStyleIdx="6" presStyleCnt="7" custScaleX="748087" custScaleY="197608">
        <dgm:presLayoutVars>
          <dgm:chPref val="3"/>
        </dgm:presLayoutVars>
      </dgm:prSet>
      <dgm:spPr/>
      <dgm:t>
        <a:bodyPr/>
        <a:lstStyle/>
        <a:p>
          <a:endParaRPr lang="fr-FR"/>
        </a:p>
      </dgm:t>
    </dgm:pt>
    <dgm:pt modelId="{9390E15A-8240-4E7D-A578-2C1BBA329CAA}" type="pres">
      <dgm:prSet presAssocID="{411F5518-758E-40A0-A3A3-6AD6BC23DA59}" presName="level3hierChild" presStyleCnt="0"/>
      <dgm:spPr/>
    </dgm:pt>
  </dgm:ptLst>
  <dgm:cxnLst>
    <dgm:cxn modelId="{E4AFED53-9FB2-413A-82FB-BDCD043C01F1}" type="presOf" srcId="{28345F4D-B961-4164-9745-AF41BE5EBE55}" destId="{C39BF84A-EEA9-41D8-9FD7-7241433DD0BA}" srcOrd="1" destOrd="0" presId="urn:microsoft.com/office/officeart/2005/8/layout/hierarchy2"/>
    <dgm:cxn modelId="{6F575E2A-435E-41E1-8B49-63B4741D2ABF}" srcId="{22C5A55A-4F9F-4C16-9C80-FCAC1DB3A6C0}" destId="{A626EC2F-0A6D-486B-BCBD-EDA380F6DB50}" srcOrd="0" destOrd="0" parTransId="{668D00BE-5165-4050-ABEE-B06CF7B268C8}" sibTransId="{1CAC877F-730F-4683-B308-498BA96080E4}"/>
    <dgm:cxn modelId="{9FD649F4-A05F-4739-BB6D-89360E30FDAE}" type="presOf" srcId="{668D00BE-5165-4050-ABEE-B06CF7B268C8}" destId="{762406BC-CB76-49E2-B94D-A19B43D2865B}" srcOrd="0" destOrd="0" presId="urn:microsoft.com/office/officeart/2005/8/layout/hierarchy2"/>
    <dgm:cxn modelId="{06E05195-C47F-4BAA-A358-F1E91C771CEA}" type="presOf" srcId="{D27BCA61-D2CC-4004-81BE-E9D561B7B229}" destId="{5B8E09C7-A396-4609-95FE-7D86AB62EAE5}" srcOrd="1" destOrd="0" presId="urn:microsoft.com/office/officeart/2005/8/layout/hierarchy2"/>
    <dgm:cxn modelId="{D05C8DE1-30E8-47FF-81A7-484727EF8EE9}" srcId="{201A67BC-F830-433C-8301-F771390EB1C3}" destId="{323A2E85-ABA7-4EA9-B835-B5901C3C337B}" srcOrd="0" destOrd="0" parTransId="{E40D43E9-B29C-4F0C-B311-1574D3BAC914}" sibTransId="{7FBABB0E-F8EB-46EE-A207-B30809005245}"/>
    <dgm:cxn modelId="{4BC73252-3E59-4898-B953-9124990DDEA7}" type="presOf" srcId="{113103B1-BD46-4C93-A004-37118F39D262}" destId="{FBB48AC0-472E-40B2-8B17-65EF9F68C031}" srcOrd="0" destOrd="0" presId="urn:microsoft.com/office/officeart/2005/8/layout/hierarchy2"/>
    <dgm:cxn modelId="{9C12EFA6-C7E5-4B9F-8FCA-4CB81C22633B}" type="presOf" srcId="{D27BCA61-D2CC-4004-81BE-E9D561B7B229}" destId="{686C147E-74F1-48A9-AFAB-41DF6A9AAA5C}" srcOrd="0" destOrd="0" presId="urn:microsoft.com/office/officeart/2005/8/layout/hierarchy2"/>
    <dgm:cxn modelId="{5A8371F4-4FFC-47A7-9B40-0DDF606C465D}" srcId="{2BDF84E1-9C5E-4C24-92DA-C6E8F0477E29}" destId="{166EB8A9-CBD5-47AE-89EF-19C8CB0C1632}" srcOrd="0" destOrd="0" parTransId="{64F6F27B-CC95-4160-8A38-479665E465A8}" sibTransId="{AC180809-D8C6-4EFB-90F6-635C3FB1C7F9}"/>
    <dgm:cxn modelId="{2DC0DCE3-E4AD-40E1-9911-66B60B56F6DC}" type="presOf" srcId="{7C4F613A-6C58-4B71-9CFE-BB595359B242}" destId="{5D328AD3-DD00-480D-9C86-8E430023C028}" srcOrd="0" destOrd="0" presId="urn:microsoft.com/office/officeart/2005/8/layout/hierarchy2"/>
    <dgm:cxn modelId="{860A7F10-DAE2-4222-9A40-685B1C26FD80}" type="presOf" srcId="{668D00BE-5165-4050-ABEE-B06CF7B268C8}" destId="{B739A630-918E-4CDB-AB71-BFD01370D0F0}" srcOrd="1" destOrd="0" presId="urn:microsoft.com/office/officeart/2005/8/layout/hierarchy2"/>
    <dgm:cxn modelId="{C83A06C8-364F-49E0-8C7A-324105BEC9FB}" type="presOf" srcId="{3CBB47E8-1188-4654-ADFD-AAF7483542FE}" destId="{2BF8869F-9097-443A-9ED8-C3D21206A9DC}" srcOrd="0" destOrd="0" presId="urn:microsoft.com/office/officeart/2005/8/layout/hierarchy2"/>
    <dgm:cxn modelId="{47264FA3-729A-450D-8B72-A5CDF0A2D86E}" type="presOf" srcId="{6F2C6E61-0177-412E-AA43-B78E36391279}" destId="{B29CF517-7701-49C5-9501-059C8C56EF96}" srcOrd="0" destOrd="0" presId="urn:microsoft.com/office/officeart/2005/8/layout/hierarchy2"/>
    <dgm:cxn modelId="{A5474FBA-758E-4FE9-A142-4D1EA43D5F51}" srcId="{166EB8A9-CBD5-47AE-89EF-19C8CB0C1632}" destId="{ADBB26C9-101B-4C58-B7C3-46502A6427AA}" srcOrd="1" destOrd="0" parTransId="{7EAD7136-3FEC-4C5F-8F39-228780E1B473}" sibTransId="{B0B684F8-C30E-4AC0-BDB0-AEC1CEF6411E}"/>
    <dgm:cxn modelId="{22D80D37-9080-4257-9300-07B9E8651FBD}" type="presOf" srcId="{7EAD7136-3FEC-4C5F-8F39-228780E1B473}" destId="{2576A75D-7006-4113-B9E1-569498584598}" srcOrd="1" destOrd="0" presId="urn:microsoft.com/office/officeart/2005/8/layout/hierarchy2"/>
    <dgm:cxn modelId="{EE064D50-8A95-43D0-A969-8AE464AF22AF}" type="presOf" srcId="{ADBB26C9-101B-4C58-B7C3-46502A6427AA}" destId="{B64250D8-44F2-4263-8C64-3D0CB86FB702}" srcOrd="0" destOrd="0" presId="urn:microsoft.com/office/officeart/2005/8/layout/hierarchy2"/>
    <dgm:cxn modelId="{6BE3AD6F-03E9-4986-8671-95040D824B37}" type="presOf" srcId="{7EAD7136-3FEC-4C5F-8F39-228780E1B473}" destId="{239415E5-C6CB-4303-981B-46FBA414F152}" srcOrd="0" destOrd="0" presId="urn:microsoft.com/office/officeart/2005/8/layout/hierarchy2"/>
    <dgm:cxn modelId="{4AA6971A-4252-401D-892B-FD16C35ECBC1}" srcId="{166EB8A9-CBD5-47AE-89EF-19C8CB0C1632}" destId="{22C5A55A-4F9F-4C16-9C80-FCAC1DB3A6C0}" srcOrd="2" destOrd="0" parTransId="{7264622B-6DB8-4F30-9F47-B637BC3F85BF}" sibTransId="{159DDF6B-D8AF-4DCC-81B8-FEA8EFCCB535}"/>
    <dgm:cxn modelId="{B49BD237-4A11-4B9F-AF50-826E12CE8B76}" type="presOf" srcId="{B645BC3D-D224-433A-90CB-561BC5D4FC79}" destId="{9EDACB4A-711A-4E82-BBC8-4A75B70A188A}" srcOrd="0" destOrd="0" presId="urn:microsoft.com/office/officeart/2005/8/layout/hierarchy2"/>
    <dgm:cxn modelId="{C29262BF-65DF-44B7-84F2-F66424AC878D}" type="presOf" srcId="{D790BE80-C25E-4E92-82F3-9591097DA694}" destId="{33641A26-2A87-4D95-97E1-4F17B09B1A70}" srcOrd="0" destOrd="0" presId="urn:microsoft.com/office/officeart/2005/8/layout/hierarchy2"/>
    <dgm:cxn modelId="{35D3E1EF-85D5-4A3D-B21F-7ADE449982BC}" type="presOf" srcId="{2BDF84E1-9C5E-4C24-92DA-C6E8F0477E29}" destId="{00D300C4-8D66-40A1-92CB-A49DC2678D66}" srcOrd="0" destOrd="0" presId="urn:microsoft.com/office/officeart/2005/8/layout/hierarchy2"/>
    <dgm:cxn modelId="{BA7C026B-4C62-4490-A3CF-075CAB1747C4}" srcId="{22C5A55A-4F9F-4C16-9C80-FCAC1DB3A6C0}" destId="{411F5518-758E-40A0-A3A3-6AD6BC23DA59}" srcOrd="1" destOrd="0" parTransId="{B645BC3D-D224-433A-90CB-561BC5D4FC79}" sibTransId="{B6925C4B-6A27-45EA-AA18-3B03B9D36160}"/>
    <dgm:cxn modelId="{B2CF1362-F1F1-44E6-8A5A-890FBE927677}" type="presOf" srcId="{323A2E85-ABA7-4EA9-B835-B5901C3C337B}" destId="{45B0AEF1-66C3-48D7-91B3-945100FD53B3}" srcOrd="0" destOrd="0" presId="urn:microsoft.com/office/officeart/2005/8/layout/hierarchy2"/>
    <dgm:cxn modelId="{08591BE4-6ADF-4C15-9886-513C2D0627A3}" type="presOf" srcId="{0C845AFE-DC95-4EAF-AED8-64FED8B70776}" destId="{FDB750BA-B20B-4203-83DA-35A9A80F478B}" srcOrd="1" destOrd="0" presId="urn:microsoft.com/office/officeart/2005/8/layout/hierarchy2"/>
    <dgm:cxn modelId="{E5EDC67E-7777-483C-8987-2EA91C7CFF41}" srcId="{201A67BC-F830-433C-8301-F771390EB1C3}" destId="{76341818-5FB9-4D87-862C-96885F70A8B9}" srcOrd="1" destOrd="0" parTransId="{6F2C6E61-0177-412E-AA43-B78E36391279}" sibTransId="{63C3F78B-A54E-4013-8FE2-CF75BE90A925}"/>
    <dgm:cxn modelId="{7CBCE8E5-ED7B-472F-93F0-7FD79993C3D5}" type="presOf" srcId="{B645BC3D-D224-433A-90CB-561BC5D4FC79}" destId="{8C04C27A-516C-4358-8DE2-02CCC956EEB3}" srcOrd="1" destOrd="0" presId="urn:microsoft.com/office/officeart/2005/8/layout/hierarchy2"/>
    <dgm:cxn modelId="{0DA231F7-EC72-49DB-B97C-BD9635BBD2C0}" srcId="{ADBB26C9-101B-4C58-B7C3-46502A6427AA}" destId="{3CBB47E8-1188-4654-ADFD-AAF7483542FE}" srcOrd="0" destOrd="0" parTransId="{0C845AFE-DC95-4EAF-AED8-64FED8B70776}" sibTransId="{A1D3955C-1BFF-4FEE-8494-88A069473954}"/>
    <dgm:cxn modelId="{33412783-32EE-46A2-9FF8-994EAD1F406E}" type="presOf" srcId="{0C845AFE-DC95-4EAF-AED8-64FED8B70776}" destId="{3DE6D932-9709-49ED-8AD8-4B7E349AFA7C}" srcOrd="0" destOrd="0" presId="urn:microsoft.com/office/officeart/2005/8/layout/hierarchy2"/>
    <dgm:cxn modelId="{05B3000B-C028-4FAF-8C2A-EA2E3815355A}" srcId="{ADBB26C9-101B-4C58-B7C3-46502A6427AA}" destId="{D790BE80-C25E-4E92-82F3-9591097DA694}" srcOrd="1" destOrd="0" parTransId="{D27BCA61-D2CC-4004-81BE-E9D561B7B229}" sibTransId="{EFF86CD6-D3B1-41DD-85C8-DDB656069E3A}"/>
    <dgm:cxn modelId="{A01102E1-3826-4F38-8FB1-B0C12792EFE1}" type="presOf" srcId="{6F2C6E61-0177-412E-AA43-B78E36391279}" destId="{35DC8719-B54B-4ECD-B5B3-F5F3BF5B3215}" srcOrd="1" destOrd="0" presId="urn:microsoft.com/office/officeart/2005/8/layout/hierarchy2"/>
    <dgm:cxn modelId="{A48C77DA-186E-4EC2-BB32-96AC18AF08AE}" srcId="{166EB8A9-CBD5-47AE-89EF-19C8CB0C1632}" destId="{201A67BC-F830-433C-8301-F771390EB1C3}" srcOrd="0" destOrd="0" parTransId="{113103B1-BD46-4C93-A004-37118F39D262}" sibTransId="{2C27A7F7-C124-40A5-AB90-C6230E1FD921}"/>
    <dgm:cxn modelId="{7770A2BD-460B-4B8B-8978-1128F82B41F3}" srcId="{201A67BC-F830-433C-8301-F771390EB1C3}" destId="{7C4F613A-6C58-4B71-9CFE-BB595359B242}" srcOrd="2" destOrd="0" parTransId="{28345F4D-B961-4164-9745-AF41BE5EBE55}" sibTransId="{04DAEF0E-0721-47D1-A871-A8C52FA825EB}"/>
    <dgm:cxn modelId="{4C119A25-8E75-4212-85D7-9052DEC2DBA0}" type="presOf" srcId="{E40D43E9-B29C-4F0C-B311-1574D3BAC914}" destId="{5CAB18D7-830B-4A86-8631-4E173A963BE4}" srcOrd="1" destOrd="0" presId="urn:microsoft.com/office/officeart/2005/8/layout/hierarchy2"/>
    <dgm:cxn modelId="{E97FA2A8-771B-40FC-B3BF-EC0CB59BF93A}" type="presOf" srcId="{7264622B-6DB8-4F30-9F47-B637BC3F85BF}" destId="{04D6DFC3-8068-46A1-AB3B-D65CAAF0A919}" srcOrd="1" destOrd="0" presId="urn:microsoft.com/office/officeart/2005/8/layout/hierarchy2"/>
    <dgm:cxn modelId="{EB47D340-F8E4-41D5-9A36-F253D39612D3}" type="presOf" srcId="{E40D43E9-B29C-4F0C-B311-1574D3BAC914}" destId="{37384673-CB90-4FFE-A9E6-AE898DD6CBBD}" srcOrd="0" destOrd="0" presId="urn:microsoft.com/office/officeart/2005/8/layout/hierarchy2"/>
    <dgm:cxn modelId="{2A42B868-E0A9-4D69-B163-25C55D85599F}" type="presOf" srcId="{411F5518-758E-40A0-A3A3-6AD6BC23DA59}" destId="{C79A7C39-3B59-42C8-8A00-C89C2F65E88E}" srcOrd="0" destOrd="0" presId="urn:microsoft.com/office/officeart/2005/8/layout/hierarchy2"/>
    <dgm:cxn modelId="{FFCF2231-309A-4824-97C1-49D1AAC97777}" type="presOf" srcId="{22C5A55A-4F9F-4C16-9C80-FCAC1DB3A6C0}" destId="{CC39EC04-3386-4870-A861-132A8504E6A8}" srcOrd="0" destOrd="0" presId="urn:microsoft.com/office/officeart/2005/8/layout/hierarchy2"/>
    <dgm:cxn modelId="{E0DBEA4F-1D83-4334-BEF1-552998A15FC5}" type="presOf" srcId="{76341818-5FB9-4D87-862C-96885F70A8B9}" destId="{9820B52E-A368-4E5D-A7E1-9D6CFF0F40E6}" srcOrd="0" destOrd="0" presId="urn:microsoft.com/office/officeart/2005/8/layout/hierarchy2"/>
    <dgm:cxn modelId="{D1BA5C79-4979-4101-85B4-DFEC072619FA}" type="presOf" srcId="{166EB8A9-CBD5-47AE-89EF-19C8CB0C1632}" destId="{F8BE1088-0F6F-4D78-A917-932B5B73531E}" srcOrd="0" destOrd="0" presId="urn:microsoft.com/office/officeart/2005/8/layout/hierarchy2"/>
    <dgm:cxn modelId="{2C516249-5FF9-4CDB-ADA6-8FF5A420384D}" type="presOf" srcId="{7264622B-6DB8-4F30-9F47-B637BC3F85BF}" destId="{63BEA7A8-6C57-4635-82F4-47C3FECA1EB9}" srcOrd="0" destOrd="0" presId="urn:microsoft.com/office/officeart/2005/8/layout/hierarchy2"/>
    <dgm:cxn modelId="{B23C09DC-49C8-4F3F-B1EF-7A0140B857AE}" type="presOf" srcId="{A626EC2F-0A6D-486B-BCBD-EDA380F6DB50}" destId="{8D167D27-F464-4397-BFB8-C9C1F42F47AF}" srcOrd="0" destOrd="0" presId="urn:microsoft.com/office/officeart/2005/8/layout/hierarchy2"/>
    <dgm:cxn modelId="{763FF252-5608-42A9-9D49-35AB2E3153AF}" type="presOf" srcId="{28345F4D-B961-4164-9745-AF41BE5EBE55}" destId="{C9F93065-37CD-4A41-9D00-E5663F86E7F0}" srcOrd="0" destOrd="0" presId="urn:microsoft.com/office/officeart/2005/8/layout/hierarchy2"/>
    <dgm:cxn modelId="{C4C37474-B4CD-48BE-AEB8-AAD067A57220}" type="presOf" srcId="{201A67BC-F830-433C-8301-F771390EB1C3}" destId="{A254BC71-12AE-46F3-A6E7-52C5613A863B}" srcOrd="0" destOrd="0" presId="urn:microsoft.com/office/officeart/2005/8/layout/hierarchy2"/>
    <dgm:cxn modelId="{FA50D0DF-1818-4A72-8250-23822CC016F3}" type="presOf" srcId="{113103B1-BD46-4C93-A004-37118F39D262}" destId="{340543B4-D3C4-4C72-B365-2C13E9F49EF7}" srcOrd="1" destOrd="0" presId="urn:microsoft.com/office/officeart/2005/8/layout/hierarchy2"/>
    <dgm:cxn modelId="{A898D934-8EEF-470F-9A0C-957F72AD596A}" type="presParOf" srcId="{00D300C4-8D66-40A1-92CB-A49DC2678D66}" destId="{9FEFE2E9-0A59-4456-A6FB-C7224C5697FE}" srcOrd="0" destOrd="0" presId="urn:microsoft.com/office/officeart/2005/8/layout/hierarchy2"/>
    <dgm:cxn modelId="{FFFAB499-80F4-4478-B5EC-7B77D6EFDD7A}" type="presParOf" srcId="{9FEFE2E9-0A59-4456-A6FB-C7224C5697FE}" destId="{F8BE1088-0F6F-4D78-A917-932B5B73531E}" srcOrd="0" destOrd="0" presId="urn:microsoft.com/office/officeart/2005/8/layout/hierarchy2"/>
    <dgm:cxn modelId="{CB7AAA2A-C803-43C7-89A3-53E7E4A1011A}" type="presParOf" srcId="{9FEFE2E9-0A59-4456-A6FB-C7224C5697FE}" destId="{0A949F45-ACEB-471A-9CF1-973A2CECBBB9}" srcOrd="1" destOrd="0" presId="urn:microsoft.com/office/officeart/2005/8/layout/hierarchy2"/>
    <dgm:cxn modelId="{2D73526A-DF31-4435-AAEF-7337C476F9FA}" type="presParOf" srcId="{0A949F45-ACEB-471A-9CF1-973A2CECBBB9}" destId="{FBB48AC0-472E-40B2-8B17-65EF9F68C031}" srcOrd="0" destOrd="0" presId="urn:microsoft.com/office/officeart/2005/8/layout/hierarchy2"/>
    <dgm:cxn modelId="{AF48A079-93D4-4CE9-95EC-50A395DA1996}" type="presParOf" srcId="{FBB48AC0-472E-40B2-8B17-65EF9F68C031}" destId="{340543B4-D3C4-4C72-B365-2C13E9F49EF7}" srcOrd="0" destOrd="0" presId="urn:microsoft.com/office/officeart/2005/8/layout/hierarchy2"/>
    <dgm:cxn modelId="{6D7183FE-830E-4E5D-ADC1-AB67E5271767}" type="presParOf" srcId="{0A949F45-ACEB-471A-9CF1-973A2CECBBB9}" destId="{E5A7BEF7-F3CB-46A3-A15E-35AF5D340817}" srcOrd="1" destOrd="0" presId="urn:microsoft.com/office/officeart/2005/8/layout/hierarchy2"/>
    <dgm:cxn modelId="{AF9D594F-619D-42E0-8E01-DBAAC2119FC8}" type="presParOf" srcId="{E5A7BEF7-F3CB-46A3-A15E-35AF5D340817}" destId="{A254BC71-12AE-46F3-A6E7-52C5613A863B}" srcOrd="0" destOrd="0" presId="urn:microsoft.com/office/officeart/2005/8/layout/hierarchy2"/>
    <dgm:cxn modelId="{6436B7BD-0BB9-4607-A05C-3B2FB933925E}" type="presParOf" srcId="{E5A7BEF7-F3CB-46A3-A15E-35AF5D340817}" destId="{EF870DC5-63E8-4303-8587-14BCDE29988A}" srcOrd="1" destOrd="0" presId="urn:microsoft.com/office/officeart/2005/8/layout/hierarchy2"/>
    <dgm:cxn modelId="{E7127E69-290D-4D8E-9E90-16E19A3BB842}" type="presParOf" srcId="{EF870DC5-63E8-4303-8587-14BCDE29988A}" destId="{37384673-CB90-4FFE-A9E6-AE898DD6CBBD}" srcOrd="0" destOrd="0" presId="urn:microsoft.com/office/officeart/2005/8/layout/hierarchy2"/>
    <dgm:cxn modelId="{13C91272-737D-4892-AD98-624D5AE77A94}" type="presParOf" srcId="{37384673-CB90-4FFE-A9E6-AE898DD6CBBD}" destId="{5CAB18D7-830B-4A86-8631-4E173A963BE4}" srcOrd="0" destOrd="0" presId="urn:microsoft.com/office/officeart/2005/8/layout/hierarchy2"/>
    <dgm:cxn modelId="{A8A23122-1F6F-4574-A827-EE7187BED49A}" type="presParOf" srcId="{EF870DC5-63E8-4303-8587-14BCDE29988A}" destId="{3BFB257C-744F-4D85-998D-49543A20A79E}" srcOrd="1" destOrd="0" presId="urn:microsoft.com/office/officeart/2005/8/layout/hierarchy2"/>
    <dgm:cxn modelId="{574C4831-93CA-4023-A3F4-2D565BD188CA}" type="presParOf" srcId="{3BFB257C-744F-4D85-998D-49543A20A79E}" destId="{45B0AEF1-66C3-48D7-91B3-945100FD53B3}" srcOrd="0" destOrd="0" presId="urn:microsoft.com/office/officeart/2005/8/layout/hierarchy2"/>
    <dgm:cxn modelId="{56DC7061-8E42-42F0-AB7F-3AE3E155C77A}" type="presParOf" srcId="{3BFB257C-744F-4D85-998D-49543A20A79E}" destId="{52B51479-E3BB-4E3D-99A1-D605968EA1D4}" srcOrd="1" destOrd="0" presId="urn:microsoft.com/office/officeart/2005/8/layout/hierarchy2"/>
    <dgm:cxn modelId="{139A5A3D-9441-4846-9182-C44C0CE487ED}" type="presParOf" srcId="{EF870DC5-63E8-4303-8587-14BCDE29988A}" destId="{B29CF517-7701-49C5-9501-059C8C56EF96}" srcOrd="2" destOrd="0" presId="urn:microsoft.com/office/officeart/2005/8/layout/hierarchy2"/>
    <dgm:cxn modelId="{8F49AFF4-456F-4C84-8EE8-C1A7123E13DA}" type="presParOf" srcId="{B29CF517-7701-49C5-9501-059C8C56EF96}" destId="{35DC8719-B54B-4ECD-B5B3-F5F3BF5B3215}" srcOrd="0" destOrd="0" presId="urn:microsoft.com/office/officeart/2005/8/layout/hierarchy2"/>
    <dgm:cxn modelId="{907A8993-E92E-45B3-A8CF-3915DA84C590}" type="presParOf" srcId="{EF870DC5-63E8-4303-8587-14BCDE29988A}" destId="{AEFE5A7A-26B2-41CE-B664-1137907500EF}" srcOrd="3" destOrd="0" presId="urn:microsoft.com/office/officeart/2005/8/layout/hierarchy2"/>
    <dgm:cxn modelId="{C938C80C-4863-47EF-A67A-28FEBFDF8FCD}" type="presParOf" srcId="{AEFE5A7A-26B2-41CE-B664-1137907500EF}" destId="{9820B52E-A368-4E5D-A7E1-9D6CFF0F40E6}" srcOrd="0" destOrd="0" presId="urn:microsoft.com/office/officeart/2005/8/layout/hierarchy2"/>
    <dgm:cxn modelId="{18F5D6F2-8CE7-4867-A3CA-BDB8E5F8B632}" type="presParOf" srcId="{AEFE5A7A-26B2-41CE-B664-1137907500EF}" destId="{2D00A7DF-7DA8-4BAD-8B2A-AD7C090BF898}" srcOrd="1" destOrd="0" presId="urn:microsoft.com/office/officeart/2005/8/layout/hierarchy2"/>
    <dgm:cxn modelId="{EDD83873-68DD-4EAB-A81D-D2953E39DA1C}" type="presParOf" srcId="{EF870DC5-63E8-4303-8587-14BCDE29988A}" destId="{C9F93065-37CD-4A41-9D00-E5663F86E7F0}" srcOrd="4" destOrd="0" presId="urn:microsoft.com/office/officeart/2005/8/layout/hierarchy2"/>
    <dgm:cxn modelId="{BB9122DF-04D1-4D7B-B503-30D6E305BC13}" type="presParOf" srcId="{C9F93065-37CD-4A41-9D00-E5663F86E7F0}" destId="{C39BF84A-EEA9-41D8-9FD7-7241433DD0BA}" srcOrd="0" destOrd="0" presId="urn:microsoft.com/office/officeart/2005/8/layout/hierarchy2"/>
    <dgm:cxn modelId="{6910EE37-C599-4837-AEAF-D45B9ADE0A8F}" type="presParOf" srcId="{EF870DC5-63E8-4303-8587-14BCDE29988A}" destId="{7D3DFE93-CA02-4A28-9BC3-A0A4B29A2D1B}" srcOrd="5" destOrd="0" presId="urn:microsoft.com/office/officeart/2005/8/layout/hierarchy2"/>
    <dgm:cxn modelId="{5F127D20-B121-4DF3-9685-9CE5116CAC87}" type="presParOf" srcId="{7D3DFE93-CA02-4A28-9BC3-A0A4B29A2D1B}" destId="{5D328AD3-DD00-480D-9C86-8E430023C028}" srcOrd="0" destOrd="0" presId="urn:microsoft.com/office/officeart/2005/8/layout/hierarchy2"/>
    <dgm:cxn modelId="{870D634F-6625-4B6C-967D-715303AAF394}" type="presParOf" srcId="{7D3DFE93-CA02-4A28-9BC3-A0A4B29A2D1B}" destId="{31822D49-328B-4948-A30E-5A9689023102}" srcOrd="1" destOrd="0" presId="urn:microsoft.com/office/officeart/2005/8/layout/hierarchy2"/>
    <dgm:cxn modelId="{DDC29D67-1750-4E5E-BBD6-9CD40ED883DA}" type="presParOf" srcId="{0A949F45-ACEB-471A-9CF1-973A2CECBBB9}" destId="{239415E5-C6CB-4303-981B-46FBA414F152}" srcOrd="2" destOrd="0" presId="urn:microsoft.com/office/officeart/2005/8/layout/hierarchy2"/>
    <dgm:cxn modelId="{4D0AC160-30E8-4516-9C73-6E7F53DE652E}" type="presParOf" srcId="{239415E5-C6CB-4303-981B-46FBA414F152}" destId="{2576A75D-7006-4113-B9E1-569498584598}" srcOrd="0" destOrd="0" presId="urn:microsoft.com/office/officeart/2005/8/layout/hierarchy2"/>
    <dgm:cxn modelId="{B885EEBE-093E-4579-B3B5-2FEB7A0C0894}" type="presParOf" srcId="{0A949F45-ACEB-471A-9CF1-973A2CECBBB9}" destId="{430CE282-9505-4926-9343-590B60BB5A4C}" srcOrd="3" destOrd="0" presId="urn:microsoft.com/office/officeart/2005/8/layout/hierarchy2"/>
    <dgm:cxn modelId="{A84E6B34-877F-47EA-913D-46BCC3760B3B}" type="presParOf" srcId="{430CE282-9505-4926-9343-590B60BB5A4C}" destId="{B64250D8-44F2-4263-8C64-3D0CB86FB702}" srcOrd="0" destOrd="0" presId="urn:microsoft.com/office/officeart/2005/8/layout/hierarchy2"/>
    <dgm:cxn modelId="{ECD0FFC5-3152-4DF1-9104-A8B70F17BCCB}" type="presParOf" srcId="{430CE282-9505-4926-9343-590B60BB5A4C}" destId="{C515F468-1909-490A-8B93-B5DE2CE5429A}" srcOrd="1" destOrd="0" presId="urn:microsoft.com/office/officeart/2005/8/layout/hierarchy2"/>
    <dgm:cxn modelId="{8C32D821-3820-4651-89F5-0C1B476AD76E}" type="presParOf" srcId="{C515F468-1909-490A-8B93-B5DE2CE5429A}" destId="{3DE6D932-9709-49ED-8AD8-4B7E349AFA7C}" srcOrd="0" destOrd="0" presId="urn:microsoft.com/office/officeart/2005/8/layout/hierarchy2"/>
    <dgm:cxn modelId="{9500E3C1-33DD-4B43-AE68-BF0075F3A305}" type="presParOf" srcId="{3DE6D932-9709-49ED-8AD8-4B7E349AFA7C}" destId="{FDB750BA-B20B-4203-83DA-35A9A80F478B}" srcOrd="0" destOrd="0" presId="urn:microsoft.com/office/officeart/2005/8/layout/hierarchy2"/>
    <dgm:cxn modelId="{0BACB224-C64D-4DC5-AAF8-E71644F35939}" type="presParOf" srcId="{C515F468-1909-490A-8B93-B5DE2CE5429A}" destId="{6C863C44-E0AE-48CB-AD6A-FD58E99A10A2}" srcOrd="1" destOrd="0" presId="urn:microsoft.com/office/officeart/2005/8/layout/hierarchy2"/>
    <dgm:cxn modelId="{9D378C8E-D65C-4753-ACBA-E5000D68E855}" type="presParOf" srcId="{6C863C44-E0AE-48CB-AD6A-FD58E99A10A2}" destId="{2BF8869F-9097-443A-9ED8-C3D21206A9DC}" srcOrd="0" destOrd="0" presId="urn:microsoft.com/office/officeart/2005/8/layout/hierarchy2"/>
    <dgm:cxn modelId="{711AB56B-8B36-4011-87ED-3C440A6A3831}" type="presParOf" srcId="{6C863C44-E0AE-48CB-AD6A-FD58E99A10A2}" destId="{BA09BA1F-DB77-45AA-AD3A-6D35E0554DB0}" srcOrd="1" destOrd="0" presId="urn:microsoft.com/office/officeart/2005/8/layout/hierarchy2"/>
    <dgm:cxn modelId="{EF540968-4711-4982-A29C-E0E7B691477D}" type="presParOf" srcId="{C515F468-1909-490A-8B93-B5DE2CE5429A}" destId="{686C147E-74F1-48A9-AFAB-41DF6A9AAA5C}" srcOrd="2" destOrd="0" presId="urn:microsoft.com/office/officeart/2005/8/layout/hierarchy2"/>
    <dgm:cxn modelId="{88B78A44-E19A-4F7D-BBC4-C403FEA0D5D0}" type="presParOf" srcId="{686C147E-74F1-48A9-AFAB-41DF6A9AAA5C}" destId="{5B8E09C7-A396-4609-95FE-7D86AB62EAE5}" srcOrd="0" destOrd="0" presId="urn:microsoft.com/office/officeart/2005/8/layout/hierarchy2"/>
    <dgm:cxn modelId="{9AF7D075-0110-48D3-AB78-D0C2BD74BC3D}" type="presParOf" srcId="{C515F468-1909-490A-8B93-B5DE2CE5429A}" destId="{10C75493-24A1-4CB2-89ED-191193FF997A}" srcOrd="3" destOrd="0" presId="urn:microsoft.com/office/officeart/2005/8/layout/hierarchy2"/>
    <dgm:cxn modelId="{F8C46A78-3E0A-4C35-9512-10B082415837}" type="presParOf" srcId="{10C75493-24A1-4CB2-89ED-191193FF997A}" destId="{33641A26-2A87-4D95-97E1-4F17B09B1A70}" srcOrd="0" destOrd="0" presId="urn:microsoft.com/office/officeart/2005/8/layout/hierarchy2"/>
    <dgm:cxn modelId="{0DCE9125-9EE0-4271-A3AB-31D5E621EE3D}" type="presParOf" srcId="{10C75493-24A1-4CB2-89ED-191193FF997A}" destId="{D30E6C65-2716-4062-80BC-AF722875010B}" srcOrd="1" destOrd="0" presId="urn:microsoft.com/office/officeart/2005/8/layout/hierarchy2"/>
    <dgm:cxn modelId="{312C1FD1-CB76-4496-A91E-6B17199FAEF8}" type="presParOf" srcId="{0A949F45-ACEB-471A-9CF1-973A2CECBBB9}" destId="{63BEA7A8-6C57-4635-82F4-47C3FECA1EB9}" srcOrd="4" destOrd="0" presId="urn:microsoft.com/office/officeart/2005/8/layout/hierarchy2"/>
    <dgm:cxn modelId="{D959BF77-AEF7-4E72-B99A-AD4F54F17FD0}" type="presParOf" srcId="{63BEA7A8-6C57-4635-82F4-47C3FECA1EB9}" destId="{04D6DFC3-8068-46A1-AB3B-D65CAAF0A919}" srcOrd="0" destOrd="0" presId="urn:microsoft.com/office/officeart/2005/8/layout/hierarchy2"/>
    <dgm:cxn modelId="{41B04554-A413-477B-93D3-C380D19F3496}" type="presParOf" srcId="{0A949F45-ACEB-471A-9CF1-973A2CECBBB9}" destId="{B6901ED8-B0DA-49CC-9AC6-11F1721879B1}" srcOrd="5" destOrd="0" presId="urn:microsoft.com/office/officeart/2005/8/layout/hierarchy2"/>
    <dgm:cxn modelId="{1F3F8CAE-6FDE-4B5F-A5AA-E5503685A6B6}" type="presParOf" srcId="{B6901ED8-B0DA-49CC-9AC6-11F1721879B1}" destId="{CC39EC04-3386-4870-A861-132A8504E6A8}" srcOrd="0" destOrd="0" presId="urn:microsoft.com/office/officeart/2005/8/layout/hierarchy2"/>
    <dgm:cxn modelId="{EFFD742E-AAF6-4446-9EA1-9E01ED5E3DF9}" type="presParOf" srcId="{B6901ED8-B0DA-49CC-9AC6-11F1721879B1}" destId="{FA1E745F-2BF9-4409-BFA9-96635C36857A}" srcOrd="1" destOrd="0" presId="urn:microsoft.com/office/officeart/2005/8/layout/hierarchy2"/>
    <dgm:cxn modelId="{9CDCD164-3B0E-47ED-BE84-08AE048925F9}" type="presParOf" srcId="{FA1E745F-2BF9-4409-BFA9-96635C36857A}" destId="{762406BC-CB76-49E2-B94D-A19B43D2865B}" srcOrd="0" destOrd="0" presId="urn:microsoft.com/office/officeart/2005/8/layout/hierarchy2"/>
    <dgm:cxn modelId="{45890CD2-7313-44BE-A474-09C8425A8EEC}" type="presParOf" srcId="{762406BC-CB76-49E2-B94D-A19B43D2865B}" destId="{B739A630-918E-4CDB-AB71-BFD01370D0F0}" srcOrd="0" destOrd="0" presId="urn:microsoft.com/office/officeart/2005/8/layout/hierarchy2"/>
    <dgm:cxn modelId="{70EAB806-E499-4CE1-8BFC-8278AC2E7BC8}" type="presParOf" srcId="{FA1E745F-2BF9-4409-BFA9-96635C36857A}" destId="{85BDF7DE-4FAB-4543-9ACB-00A2597B6588}" srcOrd="1" destOrd="0" presId="urn:microsoft.com/office/officeart/2005/8/layout/hierarchy2"/>
    <dgm:cxn modelId="{32B8ABF5-E742-4421-8837-8C8D5FE7477A}" type="presParOf" srcId="{85BDF7DE-4FAB-4543-9ACB-00A2597B6588}" destId="{8D167D27-F464-4397-BFB8-C9C1F42F47AF}" srcOrd="0" destOrd="0" presId="urn:microsoft.com/office/officeart/2005/8/layout/hierarchy2"/>
    <dgm:cxn modelId="{9A94533B-6F21-40ED-85F6-B4AFE4226FB6}" type="presParOf" srcId="{85BDF7DE-4FAB-4543-9ACB-00A2597B6588}" destId="{EB53049C-4F2A-46A4-8270-D8BF935810B6}" srcOrd="1" destOrd="0" presId="urn:microsoft.com/office/officeart/2005/8/layout/hierarchy2"/>
    <dgm:cxn modelId="{13DCC424-0A64-4D32-9243-0DCB68499DC9}" type="presParOf" srcId="{FA1E745F-2BF9-4409-BFA9-96635C36857A}" destId="{9EDACB4A-711A-4E82-BBC8-4A75B70A188A}" srcOrd="2" destOrd="0" presId="urn:microsoft.com/office/officeart/2005/8/layout/hierarchy2"/>
    <dgm:cxn modelId="{FECE7EA6-485A-4159-A3A4-BF4B1C4FE568}" type="presParOf" srcId="{9EDACB4A-711A-4E82-BBC8-4A75B70A188A}" destId="{8C04C27A-516C-4358-8DE2-02CCC956EEB3}" srcOrd="0" destOrd="0" presId="urn:microsoft.com/office/officeart/2005/8/layout/hierarchy2"/>
    <dgm:cxn modelId="{D76E5D70-8882-4E5E-A473-AE03B4DA3B08}" type="presParOf" srcId="{FA1E745F-2BF9-4409-BFA9-96635C36857A}" destId="{FB1BEF9A-B8A9-4350-BF93-3DAA1FBACE2F}" srcOrd="3" destOrd="0" presId="urn:microsoft.com/office/officeart/2005/8/layout/hierarchy2"/>
    <dgm:cxn modelId="{24E63D15-30DE-4503-9C00-37E57E878FD9}" type="presParOf" srcId="{FB1BEF9A-B8A9-4350-BF93-3DAA1FBACE2F}" destId="{C79A7C39-3B59-42C8-8A00-C89C2F65E88E}" srcOrd="0" destOrd="0" presId="urn:microsoft.com/office/officeart/2005/8/layout/hierarchy2"/>
    <dgm:cxn modelId="{14E55F8F-2124-4685-B640-83C2ACB25B2D}" type="presParOf" srcId="{FB1BEF9A-B8A9-4350-BF93-3DAA1FBACE2F}" destId="{9390E15A-8240-4E7D-A578-2C1BBA329CAA}"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5.xml><?xml version="1.0" encoding="utf-8"?>
<dgm:dataModel xmlns:dgm="http://schemas.openxmlformats.org/drawingml/2006/diagram" xmlns:a="http://schemas.openxmlformats.org/drawingml/2006/main">
  <dgm:ptLst>
    <dgm:pt modelId="{2BDF84E1-9C5E-4C24-92DA-C6E8F0477E29}"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fr-FR"/>
        </a:p>
      </dgm:t>
    </dgm:pt>
    <dgm:pt modelId="{166EB8A9-CBD5-47AE-89EF-19C8CB0C1632}">
      <dgm:prSet phldrT="[Texte]" custT="1"/>
      <dgm:spPr>
        <a:solidFill>
          <a:schemeClr val="accent6"/>
        </a:solidFill>
      </dgm:spPr>
      <dgm:t>
        <a:bodyPr/>
        <a:lstStyle/>
        <a:p>
          <a:pPr algn="ctr"/>
          <a:r>
            <a:rPr lang="ar-SA" altLang="fr-FR" sz="1000" b="1" i="0" dirty="0">
              <a:latin typeface="Times New Roman" panose="02020603050405020304" pitchFamily="18" charset="0"/>
              <a:ea typeface="+mn-ea"/>
              <a:cs typeface="Times New Roman" panose="02020603050405020304" pitchFamily="18" charset="0"/>
            </a:rPr>
            <a:t>وزارة الصحة والسكان وإصلاح المستشفيات</a:t>
          </a:r>
          <a:endParaRPr lang="fr-FR" altLang="fr-FR" sz="1000" b="1" i="0" dirty="0">
            <a:latin typeface="Times New Roman" panose="02020603050405020304" pitchFamily="18" charset="0"/>
            <a:ea typeface="+mn-ea"/>
            <a:cs typeface="Times New Roman" panose="02020603050405020304" pitchFamily="18" charset="0"/>
          </a:endParaRPr>
        </a:p>
        <a:p>
          <a:pPr algn="ctr"/>
          <a:r>
            <a:rPr lang="fr-FR" altLang="fr-FR" sz="1000" b="1" i="0" dirty="0">
              <a:latin typeface="Times New Roman" panose="02020603050405020304" pitchFamily="18" charset="0"/>
              <a:ea typeface="+mn-ea"/>
              <a:cs typeface="Times New Roman" panose="02020603050405020304" pitchFamily="18" charset="0"/>
            </a:rPr>
            <a:t> </a:t>
          </a:r>
          <a:r>
            <a:rPr lang="fr-FR" sz="1000" b="1" i="0" dirty="0">
              <a:effectLst/>
              <a:latin typeface="Times New Roman" panose="02020603050405020304" pitchFamily="18" charset="0"/>
              <a:ea typeface="+mn-ea"/>
              <a:cs typeface="Times New Roman" panose="02020603050405020304" pitchFamily="18" charset="0"/>
            </a:rPr>
            <a:t>MINISTÈRE DE LA SANTE, POPULATION ET RÉFORME HOSPITALIÈRE</a:t>
          </a:r>
        </a:p>
      </dgm:t>
    </dgm:pt>
    <dgm:pt modelId="{64F6F27B-CC95-4160-8A38-479665E465A8}" type="parTrans" cxnId="{5A8371F4-4FFC-47A7-9B40-0DDF606C465D}">
      <dgm:prSet/>
      <dgm:spPr/>
      <dgm:t>
        <a:bodyPr/>
        <a:lstStyle/>
        <a:p>
          <a:endParaRPr lang="fr-FR"/>
        </a:p>
      </dgm:t>
    </dgm:pt>
    <dgm:pt modelId="{AC180809-D8C6-4EFB-90F6-635C3FB1C7F9}" type="sibTrans" cxnId="{5A8371F4-4FFC-47A7-9B40-0DDF606C465D}">
      <dgm:prSet/>
      <dgm:spPr/>
      <dgm:t>
        <a:bodyPr/>
        <a:lstStyle/>
        <a:p>
          <a:endParaRPr lang="fr-FR"/>
        </a:p>
      </dgm:t>
    </dgm:pt>
    <dgm:pt modelId="{201A67BC-F830-433C-8301-F771390EB1C3}">
      <dgm:prSet phldrT="[Texte]" custT="1"/>
      <dgm:spPr>
        <a:solidFill>
          <a:srgbClr val="007635"/>
        </a:solidFill>
      </dgm:spPr>
      <dgm:t>
        <a:bodyPr/>
        <a:lstStyle/>
        <a:p>
          <a:pPr algn="r"/>
          <a:r>
            <a:rPr lang="ar-AE" sz="900" b="1" dirty="0"/>
            <a:t>البرنامج 01: سياسة الوقاية العامة</a:t>
          </a:r>
          <a:endParaRPr lang="fr-FR" sz="900" b="1" dirty="0"/>
        </a:p>
        <a:p>
          <a:pPr algn="l"/>
          <a:r>
            <a:rPr lang="fr-FR" sz="900" b="1" i="0" dirty="0">
              <a:latin typeface="Times New Roman" panose="02020603050405020304" pitchFamily="18" charset="0"/>
              <a:cs typeface="Times New Roman" panose="02020603050405020304" pitchFamily="18" charset="0"/>
            </a:rPr>
            <a:t>PROGRAMME 01 :  POLITIQUE   PUBLIQUE DE PREVENTION </a:t>
          </a:r>
          <a:endParaRPr lang="fr-FR" sz="900" b="1" i="0" dirty="0"/>
        </a:p>
      </dgm:t>
    </dgm:pt>
    <dgm:pt modelId="{113103B1-BD46-4C93-A004-37118F39D262}" type="parTrans" cxnId="{A48C77DA-186E-4EC2-BB32-96AC18AF08AE}">
      <dgm:prSet/>
      <dgm:spPr/>
      <dgm:t>
        <a:bodyPr/>
        <a:lstStyle/>
        <a:p>
          <a:endParaRPr lang="fr-FR"/>
        </a:p>
      </dgm:t>
    </dgm:pt>
    <dgm:pt modelId="{2C27A7F7-C124-40A5-AB90-C6230E1FD921}" type="sibTrans" cxnId="{A48C77DA-186E-4EC2-BB32-96AC18AF08AE}">
      <dgm:prSet/>
      <dgm:spPr/>
      <dgm:t>
        <a:bodyPr/>
        <a:lstStyle/>
        <a:p>
          <a:endParaRPr lang="fr-FR"/>
        </a:p>
      </dgm:t>
    </dgm:pt>
    <dgm:pt modelId="{323A2E85-ABA7-4EA9-B835-B5901C3C337B}">
      <dgm:prSet phldrT="[Texte]" custT="1"/>
      <dgm:spPr>
        <a:solidFill>
          <a:srgbClr val="3B5F4B"/>
        </a:solidFill>
      </dgm:spPr>
      <dgm:t>
        <a:bodyPr/>
        <a:lstStyle/>
        <a:p>
          <a:pPr algn="r"/>
          <a:r>
            <a:rPr lang="ar-AE" sz="1000" b="1" dirty="0">
              <a:solidFill>
                <a:schemeClr val="bg1"/>
              </a:solidFill>
            </a:rPr>
            <a:t>البرنامج الفرعي 1-2: الوقاية من الأمراض</a:t>
          </a:r>
          <a:endParaRPr lang="fr-FR" sz="1000" b="1" dirty="0">
            <a:solidFill>
              <a:schemeClr val="bg1"/>
            </a:solidFill>
          </a:endParaRPr>
        </a:p>
        <a:p>
          <a:pPr algn="l"/>
          <a:r>
            <a:rPr lang="fr-FR" sz="1000" b="1" i="1" dirty="0">
              <a:solidFill>
                <a:schemeClr val="bg1"/>
              </a:solidFill>
              <a:effectLst/>
              <a:latin typeface="Times New Roman" panose="02020603050405020304" pitchFamily="18" charset="0"/>
              <a:ea typeface="+mn-ea"/>
              <a:cs typeface="Times New Roman" panose="02020603050405020304" pitchFamily="18" charset="0"/>
            </a:rPr>
            <a:t>Sous- programme 1.2 :  </a:t>
          </a:r>
          <a:r>
            <a:rPr lang="fr-FR" sz="1000" b="1" dirty="0">
              <a:solidFill>
                <a:schemeClr val="bg1"/>
              </a:solidFill>
              <a:effectLst/>
              <a:latin typeface="Times New Roman" panose="02020603050405020304" pitchFamily="18" charset="0"/>
              <a:ea typeface="+mn-ea"/>
              <a:cs typeface="Times New Roman" panose="02020603050405020304" pitchFamily="18" charset="0"/>
            </a:rPr>
            <a:t>prévention   des maladies</a:t>
          </a:r>
          <a:r>
            <a:rPr lang="fr-FR" sz="1000" b="1" i="1"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dirty="0">
            <a:solidFill>
              <a:schemeClr val="bg1"/>
            </a:solidFill>
          </a:endParaRPr>
        </a:p>
      </dgm:t>
    </dgm:pt>
    <dgm:pt modelId="{E40D43E9-B29C-4F0C-B311-1574D3BAC914}" type="parTrans" cxnId="{D05C8DE1-30E8-47FF-81A7-484727EF8EE9}">
      <dgm:prSet/>
      <dgm:spPr/>
      <dgm:t>
        <a:bodyPr/>
        <a:lstStyle/>
        <a:p>
          <a:endParaRPr lang="fr-FR"/>
        </a:p>
      </dgm:t>
    </dgm:pt>
    <dgm:pt modelId="{7FBABB0E-F8EB-46EE-A207-B30809005245}" type="sibTrans" cxnId="{D05C8DE1-30E8-47FF-81A7-484727EF8EE9}">
      <dgm:prSet/>
      <dgm:spPr/>
      <dgm:t>
        <a:bodyPr/>
        <a:lstStyle/>
        <a:p>
          <a:endParaRPr lang="fr-FR"/>
        </a:p>
      </dgm:t>
    </dgm:pt>
    <dgm:pt modelId="{22C5A55A-4F9F-4C16-9C80-FCAC1DB3A6C0}">
      <dgm:prSet phldrT="[Texte]" custT="1"/>
      <dgm:spPr>
        <a:solidFill>
          <a:srgbClr val="4A206A"/>
        </a:solidFill>
      </dgm:spPr>
      <dgm:t>
        <a:bodyPr/>
        <a:lstStyle/>
        <a:p>
          <a:pPr algn="r"/>
          <a:r>
            <a:rPr lang="ar-AE" sz="1000" b="1" dirty="0">
              <a:solidFill>
                <a:schemeClr val="bg1"/>
              </a:solidFill>
            </a:rPr>
            <a:t>البرنامج الفرعي 3.1: إدارة الوزارة</a:t>
          </a:r>
          <a:endParaRPr lang="fr-FR" sz="1000" b="1" dirty="0">
            <a:solidFill>
              <a:schemeClr val="bg1"/>
            </a:solidFill>
          </a:endParaRPr>
        </a:p>
        <a:p>
          <a:pPr algn="l"/>
          <a:r>
            <a:rPr lang="fr-FR" sz="1000" b="1" i="1" dirty="0">
              <a:solidFill>
                <a:schemeClr val="bg1"/>
              </a:solidFill>
              <a:effectLst/>
              <a:latin typeface="Times New Roman" panose="02020603050405020304" pitchFamily="18" charset="0"/>
              <a:ea typeface="+mn-ea"/>
              <a:cs typeface="Times New Roman" panose="02020603050405020304" pitchFamily="18" charset="0"/>
            </a:rPr>
            <a:t>Sous- programme 3.1 : </a:t>
          </a:r>
          <a:r>
            <a:rPr lang="fr-FR" sz="1000" b="1" dirty="0">
              <a:solidFill>
                <a:schemeClr val="bg1"/>
              </a:solidFill>
              <a:effectLst/>
              <a:latin typeface="Times New Roman" panose="02020603050405020304" pitchFamily="18" charset="0"/>
              <a:ea typeface="+mn-ea"/>
              <a:cs typeface="Times New Roman" panose="02020603050405020304" pitchFamily="18" charset="0"/>
            </a:rPr>
            <a:t>gestion du ministère</a:t>
          </a:r>
          <a:r>
            <a:rPr lang="fr-FR" sz="1000" b="1" i="1"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dirty="0">
            <a:solidFill>
              <a:schemeClr val="bg1"/>
            </a:solidFill>
          </a:endParaRPr>
        </a:p>
      </dgm:t>
    </dgm:pt>
    <dgm:pt modelId="{7264622B-6DB8-4F30-9F47-B637BC3F85BF}" type="parTrans" cxnId="{4AA6971A-4252-401D-892B-FD16C35ECBC1}">
      <dgm:prSet/>
      <dgm:spPr/>
      <dgm:t>
        <a:bodyPr/>
        <a:lstStyle/>
        <a:p>
          <a:endParaRPr lang="fr-FR"/>
        </a:p>
      </dgm:t>
    </dgm:pt>
    <dgm:pt modelId="{159DDF6B-D8AF-4DCC-81B8-FEA8EFCCB535}" type="sibTrans" cxnId="{4AA6971A-4252-401D-892B-FD16C35ECBC1}">
      <dgm:prSet/>
      <dgm:spPr/>
      <dgm:t>
        <a:bodyPr/>
        <a:lstStyle/>
        <a:p>
          <a:endParaRPr lang="fr-FR"/>
        </a:p>
      </dgm:t>
    </dgm:pt>
    <dgm:pt modelId="{ADBB26C9-101B-4C58-B7C3-46502A6427AA}">
      <dgm:prSet custT="1"/>
      <dgm:spPr>
        <a:solidFill>
          <a:srgbClr val="8A0000"/>
        </a:solidFill>
      </dgm:spPr>
      <dgm:t>
        <a:bodyPr/>
        <a:lstStyle/>
        <a:p>
          <a:pPr algn="r"/>
          <a:r>
            <a:rPr lang="ar-AE" sz="900" b="1" dirty="0"/>
            <a:t>البرنامج 02: الرعاية و </a:t>
          </a:r>
          <a:r>
            <a:rPr lang="ar-DZ" sz="900" b="1" dirty="0"/>
            <a:t>ال</a:t>
          </a:r>
          <a:r>
            <a:rPr lang="ar-AE" sz="900" b="1" dirty="0"/>
            <a:t>مؤسسات الاستشفائية</a:t>
          </a:r>
          <a:endParaRPr lang="fr-FR" sz="900" b="1" dirty="0"/>
        </a:p>
        <a:p>
          <a:pPr algn="l"/>
          <a:r>
            <a:rPr lang="fr-FR" sz="900" b="1" i="0" dirty="0">
              <a:effectLst/>
              <a:latin typeface="Times New Roman" panose="02020603050405020304" pitchFamily="18" charset="0"/>
              <a:ea typeface="+mn-ea"/>
              <a:cs typeface="Times New Roman" panose="02020603050405020304" pitchFamily="18" charset="0"/>
            </a:rPr>
            <a:t>PROGRAMME 02 :   SOINS ET ETABLISSEMENTS HOSPITALIERS    </a:t>
          </a:r>
          <a:endParaRPr lang="fr-FR" sz="900" b="1" i="0" dirty="0"/>
        </a:p>
      </dgm:t>
    </dgm:pt>
    <dgm:pt modelId="{7EAD7136-3FEC-4C5F-8F39-228780E1B473}" type="parTrans" cxnId="{A5474FBA-758E-4FE9-A142-4D1EA43D5F51}">
      <dgm:prSet/>
      <dgm:spPr/>
      <dgm:t>
        <a:bodyPr/>
        <a:lstStyle/>
        <a:p>
          <a:endParaRPr lang="fr-FR"/>
        </a:p>
      </dgm:t>
    </dgm:pt>
    <dgm:pt modelId="{B0B684F8-C30E-4AC0-BDB0-AEC1CEF6411E}" type="sibTrans" cxnId="{A5474FBA-758E-4FE9-A142-4D1EA43D5F51}">
      <dgm:prSet/>
      <dgm:spPr/>
      <dgm:t>
        <a:bodyPr/>
        <a:lstStyle/>
        <a:p>
          <a:endParaRPr lang="fr-FR"/>
        </a:p>
      </dgm:t>
    </dgm:pt>
    <dgm:pt modelId="{76341818-5FB9-4D87-862C-96885F70A8B9}">
      <dgm:prSet custT="1"/>
      <dgm:spPr>
        <a:solidFill>
          <a:srgbClr val="3B5F4B"/>
        </a:solidFill>
      </dgm:spPr>
      <dgm:t>
        <a:bodyPr/>
        <a:lstStyle/>
        <a:p>
          <a:pPr algn="r"/>
          <a:r>
            <a:rPr lang="ar-AE" sz="1000" b="1" dirty="0">
              <a:solidFill>
                <a:schemeClr val="bg1"/>
              </a:solidFill>
            </a:rPr>
            <a:t>البرنامج الفرعي 1-2: السكان</a:t>
          </a:r>
          <a:endParaRPr lang="fr-FR" sz="1000" b="1" dirty="0">
            <a:solidFill>
              <a:schemeClr val="bg1"/>
            </a:solidFill>
          </a:endParaRPr>
        </a:p>
        <a:p>
          <a:pPr algn="l"/>
          <a:r>
            <a:rPr lang="fr-FR" sz="1000" b="1" i="1" dirty="0">
              <a:solidFill>
                <a:schemeClr val="bg1"/>
              </a:solidFill>
              <a:effectLst/>
              <a:latin typeface="Times New Roman" panose="02020603050405020304" pitchFamily="18" charset="0"/>
              <a:ea typeface="+mn-ea"/>
              <a:cs typeface="Times New Roman" panose="02020603050405020304" pitchFamily="18" charset="0"/>
            </a:rPr>
            <a:t>Sous- programme 1.2 : </a:t>
          </a:r>
          <a:r>
            <a:rPr lang="fr-FR" sz="1000" b="1" dirty="0">
              <a:solidFill>
                <a:schemeClr val="bg1"/>
              </a:solidFill>
              <a:effectLst/>
              <a:latin typeface="Times New Roman" panose="02020603050405020304" pitchFamily="18" charset="0"/>
              <a:ea typeface="+mn-ea"/>
              <a:cs typeface="Times New Roman" panose="02020603050405020304" pitchFamily="18" charset="0"/>
            </a:rPr>
            <a:t>population</a:t>
          </a:r>
          <a:r>
            <a:rPr lang="fr-FR" sz="1000" b="1" i="1"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dirty="0">
            <a:solidFill>
              <a:schemeClr val="bg1"/>
            </a:solidFill>
          </a:endParaRPr>
        </a:p>
      </dgm:t>
    </dgm:pt>
    <dgm:pt modelId="{6F2C6E61-0177-412E-AA43-B78E36391279}" type="parTrans" cxnId="{E5EDC67E-7777-483C-8987-2EA91C7CFF41}">
      <dgm:prSet/>
      <dgm:spPr/>
      <dgm:t>
        <a:bodyPr/>
        <a:lstStyle/>
        <a:p>
          <a:endParaRPr lang="fr-FR"/>
        </a:p>
      </dgm:t>
    </dgm:pt>
    <dgm:pt modelId="{63C3F78B-A54E-4013-8FE2-CF75BE90A925}" type="sibTrans" cxnId="{E5EDC67E-7777-483C-8987-2EA91C7CFF41}">
      <dgm:prSet/>
      <dgm:spPr/>
      <dgm:t>
        <a:bodyPr/>
        <a:lstStyle/>
        <a:p>
          <a:endParaRPr lang="fr-FR"/>
        </a:p>
      </dgm:t>
    </dgm:pt>
    <dgm:pt modelId="{3CBB47E8-1188-4654-ADFD-AAF7483542FE}">
      <dgm:prSet custT="1"/>
      <dgm:spPr>
        <a:solidFill>
          <a:srgbClr val="A35B25"/>
        </a:solidFill>
      </dgm:spPr>
      <dgm:t>
        <a:bodyPr/>
        <a:lstStyle/>
        <a:p>
          <a:pPr algn="r"/>
          <a:r>
            <a:rPr lang="ar-AE" sz="1000" b="1" dirty="0">
              <a:solidFill>
                <a:schemeClr val="bg1"/>
              </a:solidFill>
            </a:rPr>
            <a:t>البرنامج الفرعي 2-1: الأمراض المزمنة والنادرة</a:t>
          </a:r>
          <a:endParaRPr lang="fr-FR" sz="1000" b="1" dirty="0">
            <a:solidFill>
              <a:schemeClr val="bg1"/>
            </a:solidFill>
          </a:endParaRPr>
        </a:p>
        <a:p>
          <a:pPr algn="l"/>
          <a:r>
            <a:rPr lang="fr-FR" sz="1000" b="1" i="1" dirty="0">
              <a:solidFill>
                <a:schemeClr val="bg1"/>
              </a:solidFill>
              <a:effectLst/>
              <a:latin typeface="Times New Roman" panose="02020603050405020304" pitchFamily="18" charset="0"/>
              <a:ea typeface="+mn-ea"/>
              <a:cs typeface="Times New Roman" panose="02020603050405020304" pitchFamily="18" charset="0"/>
            </a:rPr>
            <a:t>Sous- programme 2.1 :  </a:t>
          </a:r>
          <a:r>
            <a:rPr lang="fr-FR" sz="1000" b="1" dirty="0">
              <a:solidFill>
                <a:schemeClr val="bg1"/>
              </a:solidFill>
              <a:effectLst/>
              <a:latin typeface="Times New Roman" panose="02020603050405020304" pitchFamily="18" charset="0"/>
              <a:ea typeface="+mn-ea"/>
              <a:cs typeface="Times New Roman" panose="02020603050405020304" pitchFamily="18" charset="0"/>
            </a:rPr>
            <a:t>pathologies chroniques et rares</a:t>
          </a:r>
          <a:r>
            <a:rPr lang="fr-FR" sz="1000" b="1" i="1"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dirty="0">
            <a:solidFill>
              <a:schemeClr val="bg1"/>
            </a:solidFill>
          </a:endParaRPr>
        </a:p>
      </dgm:t>
    </dgm:pt>
    <dgm:pt modelId="{0C845AFE-DC95-4EAF-AED8-64FED8B70776}" type="parTrans" cxnId="{0DA231F7-EC72-49DB-B97C-BD9635BBD2C0}">
      <dgm:prSet/>
      <dgm:spPr/>
      <dgm:t>
        <a:bodyPr/>
        <a:lstStyle/>
        <a:p>
          <a:endParaRPr lang="fr-FR"/>
        </a:p>
      </dgm:t>
    </dgm:pt>
    <dgm:pt modelId="{A1D3955C-1BFF-4FEE-8494-88A069473954}" type="sibTrans" cxnId="{0DA231F7-EC72-49DB-B97C-BD9635BBD2C0}">
      <dgm:prSet/>
      <dgm:spPr/>
      <dgm:t>
        <a:bodyPr/>
        <a:lstStyle/>
        <a:p>
          <a:endParaRPr lang="fr-FR"/>
        </a:p>
      </dgm:t>
    </dgm:pt>
    <dgm:pt modelId="{CAC79889-801D-4BFD-A7D3-268C3C8F7640}">
      <dgm:prSet custT="1"/>
      <dgm:spPr>
        <a:solidFill>
          <a:srgbClr val="A35B25"/>
        </a:solidFill>
      </dgm:spPr>
      <dgm:t>
        <a:bodyPr/>
        <a:lstStyle/>
        <a:p>
          <a:pPr algn="r"/>
          <a:r>
            <a:rPr lang="ar-AE" sz="1000" b="1" dirty="0">
              <a:solidFill>
                <a:schemeClr val="bg1"/>
              </a:solidFill>
            </a:rPr>
            <a:t>البرنامج الفرعي 2-3: المؤسسات الصحية</a:t>
          </a:r>
          <a:endParaRPr lang="fr-FR" sz="1000" b="1" dirty="0">
            <a:solidFill>
              <a:schemeClr val="bg1"/>
            </a:solidFill>
          </a:endParaRPr>
        </a:p>
        <a:p>
          <a:pPr algn="l"/>
          <a:r>
            <a:rPr lang="fr-FR" sz="1000" b="1" i="1" dirty="0">
              <a:solidFill>
                <a:schemeClr val="bg1"/>
              </a:solidFill>
              <a:effectLst/>
              <a:latin typeface="Times New Roman" panose="02020603050405020304" pitchFamily="18" charset="0"/>
              <a:ea typeface="+mn-ea"/>
              <a:cs typeface="Times New Roman" panose="02020603050405020304" pitchFamily="18" charset="0"/>
            </a:rPr>
            <a:t>Sous- programme 2.3 : </a:t>
          </a:r>
          <a:r>
            <a:rPr lang="fr-FR" sz="1000" b="1" dirty="0">
              <a:solidFill>
                <a:schemeClr val="bg1"/>
              </a:solidFill>
              <a:effectLst/>
              <a:latin typeface="Times New Roman" panose="02020603050405020304" pitchFamily="18" charset="0"/>
              <a:ea typeface="+mn-ea"/>
              <a:cs typeface="Times New Roman" panose="02020603050405020304" pitchFamily="18" charset="0"/>
            </a:rPr>
            <a:t>établissements de sante</a:t>
          </a:r>
          <a:r>
            <a:rPr lang="fr-FR" sz="1000" b="1" i="1"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dirty="0">
            <a:solidFill>
              <a:schemeClr val="bg1"/>
            </a:solidFill>
          </a:endParaRPr>
        </a:p>
      </dgm:t>
    </dgm:pt>
    <dgm:pt modelId="{256425AC-1697-44EB-BE4B-69C758DAF3B9}" type="parTrans" cxnId="{87D14B86-E829-4687-B064-1AF8820DD117}">
      <dgm:prSet/>
      <dgm:spPr/>
      <dgm:t>
        <a:bodyPr/>
        <a:lstStyle/>
        <a:p>
          <a:endParaRPr lang="fr-FR"/>
        </a:p>
      </dgm:t>
    </dgm:pt>
    <dgm:pt modelId="{B5307112-E36A-4BA8-ABD7-B7A52670B585}" type="sibTrans" cxnId="{87D14B86-E829-4687-B064-1AF8820DD117}">
      <dgm:prSet/>
      <dgm:spPr/>
      <dgm:t>
        <a:bodyPr/>
        <a:lstStyle/>
        <a:p>
          <a:endParaRPr lang="fr-FR"/>
        </a:p>
      </dgm:t>
    </dgm:pt>
    <dgm:pt modelId="{A626EC2F-0A6D-486B-BCBD-EDA380F6DB50}">
      <dgm:prSet custT="1"/>
      <dgm:spPr>
        <a:solidFill>
          <a:srgbClr val="4A206A"/>
        </a:solidFill>
      </dgm:spPr>
      <dgm:t>
        <a:bodyPr/>
        <a:lstStyle/>
        <a:p>
          <a:pPr algn="r"/>
          <a:endParaRPr lang="fr-FR" sz="1000" b="1" dirty="0">
            <a:solidFill>
              <a:schemeClr val="bg1"/>
            </a:solidFill>
          </a:endParaRPr>
        </a:p>
        <a:p>
          <a:pPr algn="r"/>
          <a:r>
            <a:rPr lang="ar-AE" sz="1000" b="1" dirty="0">
              <a:solidFill>
                <a:schemeClr val="bg1"/>
              </a:solidFill>
            </a:rPr>
            <a:t>برنامج الفرعي 3-2: الدعم الإداري</a:t>
          </a:r>
          <a:endParaRPr lang="fr-FR" sz="1000" b="1" dirty="0">
            <a:solidFill>
              <a:schemeClr val="bg1"/>
            </a:solidFill>
          </a:endParaRPr>
        </a:p>
        <a:p>
          <a:pPr algn="l"/>
          <a:r>
            <a:rPr lang="fr-FR" sz="1000" b="1" i="1" dirty="0">
              <a:solidFill>
                <a:schemeClr val="bg1"/>
              </a:solidFill>
              <a:effectLst/>
              <a:latin typeface="Times New Roman" panose="02020603050405020304" pitchFamily="18" charset="0"/>
              <a:ea typeface="+mn-ea"/>
              <a:cs typeface="Times New Roman" panose="02020603050405020304" pitchFamily="18" charset="0"/>
            </a:rPr>
            <a:t>Sous- programme 3.2 : </a:t>
          </a:r>
          <a:r>
            <a:rPr lang="fr-FR" sz="1000" b="1" dirty="0">
              <a:solidFill>
                <a:schemeClr val="bg1"/>
              </a:solidFill>
              <a:effectLst/>
              <a:latin typeface="Times New Roman" panose="02020603050405020304" pitchFamily="18" charset="0"/>
              <a:ea typeface="+mn-ea"/>
              <a:cs typeface="Times New Roman" panose="02020603050405020304" pitchFamily="18" charset="0"/>
            </a:rPr>
            <a:t>soutien administratif</a:t>
          </a:r>
          <a:r>
            <a:rPr lang="fr-FR" sz="1000" b="1" i="1"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dirty="0">
            <a:solidFill>
              <a:schemeClr val="bg1"/>
            </a:solidFill>
          </a:endParaRPr>
        </a:p>
      </dgm:t>
    </dgm:pt>
    <dgm:pt modelId="{668D00BE-5165-4050-ABEE-B06CF7B268C8}" type="parTrans" cxnId="{6F575E2A-435E-41E1-8B49-63B4741D2ABF}">
      <dgm:prSet/>
      <dgm:spPr/>
      <dgm:t>
        <a:bodyPr/>
        <a:lstStyle/>
        <a:p>
          <a:endParaRPr lang="fr-FR"/>
        </a:p>
      </dgm:t>
    </dgm:pt>
    <dgm:pt modelId="{1CAC877F-730F-4683-B308-498BA96080E4}" type="sibTrans" cxnId="{6F575E2A-435E-41E1-8B49-63B4741D2ABF}">
      <dgm:prSet/>
      <dgm:spPr/>
      <dgm:t>
        <a:bodyPr/>
        <a:lstStyle/>
        <a:p>
          <a:endParaRPr lang="fr-FR"/>
        </a:p>
      </dgm:t>
    </dgm:pt>
    <dgm:pt modelId="{BF8FCD51-4CE4-4A14-814F-35C3C348DCF6}">
      <dgm:prSet custT="1"/>
      <dgm:spPr>
        <a:solidFill>
          <a:srgbClr val="3B5F4B"/>
        </a:solidFill>
      </dgm:spPr>
      <dgm:t>
        <a:bodyPr/>
        <a:lstStyle/>
        <a:p>
          <a:pPr algn="r"/>
          <a:r>
            <a:rPr lang="ar-AE" sz="1000" b="1" dirty="0">
              <a:solidFill>
                <a:schemeClr val="bg1"/>
              </a:solidFill>
            </a:rPr>
            <a:t>البرنامج الفرعي 1.3 التطعيم</a:t>
          </a:r>
          <a:endParaRPr lang="fr-FR" sz="1000" b="1" dirty="0">
            <a:solidFill>
              <a:schemeClr val="bg1"/>
            </a:solidFill>
          </a:endParaRPr>
        </a:p>
        <a:p>
          <a:pPr algn="l"/>
          <a:r>
            <a:rPr lang="fr-FR" sz="1000" b="1" i="1" dirty="0">
              <a:solidFill>
                <a:schemeClr val="bg1"/>
              </a:solidFill>
              <a:effectLst/>
              <a:latin typeface="Times New Roman" panose="02020603050405020304" pitchFamily="18" charset="0"/>
              <a:ea typeface="+mn-ea"/>
              <a:cs typeface="Times New Roman" panose="02020603050405020304" pitchFamily="18" charset="0"/>
            </a:rPr>
            <a:t>Sous programme 1.3    </a:t>
          </a:r>
          <a:r>
            <a:rPr lang="fr-FR" sz="1000" b="1" dirty="0">
              <a:solidFill>
                <a:schemeClr val="bg1"/>
              </a:solidFill>
              <a:effectLst/>
              <a:latin typeface="Times New Roman" panose="02020603050405020304" pitchFamily="18" charset="0"/>
              <a:ea typeface="+mn-ea"/>
              <a:cs typeface="Times New Roman" panose="02020603050405020304" pitchFamily="18" charset="0"/>
            </a:rPr>
            <a:t>vaccination</a:t>
          </a:r>
          <a:r>
            <a:rPr lang="fr-FR" sz="1000" b="1" i="1"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dirty="0">
            <a:solidFill>
              <a:schemeClr val="bg1"/>
            </a:solidFill>
          </a:endParaRPr>
        </a:p>
      </dgm:t>
    </dgm:pt>
    <dgm:pt modelId="{BCED8B10-950A-416A-9752-69C9BA2B06CA}" type="parTrans" cxnId="{7F6AE94F-4F96-46F3-835D-0130893C338C}">
      <dgm:prSet/>
      <dgm:spPr/>
      <dgm:t>
        <a:bodyPr/>
        <a:lstStyle/>
        <a:p>
          <a:endParaRPr lang="fr-FR"/>
        </a:p>
      </dgm:t>
    </dgm:pt>
    <dgm:pt modelId="{37A25158-30AC-44D8-A016-F0B4644A8D45}" type="sibTrans" cxnId="{7F6AE94F-4F96-46F3-835D-0130893C338C}">
      <dgm:prSet/>
      <dgm:spPr/>
      <dgm:t>
        <a:bodyPr/>
        <a:lstStyle/>
        <a:p>
          <a:endParaRPr lang="fr-FR"/>
        </a:p>
      </dgm:t>
    </dgm:pt>
    <dgm:pt modelId="{D790BE80-C25E-4E92-82F3-9591097DA694}">
      <dgm:prSet custT="1"/>
      <dgm:spPr>
        <a:solidFill>
          <a:srgbClr val="A35B25"/>
        </a:solidFill>
      </dgm:spPr>
      <dgm:t>
        <a:bodyPr/>
        <a:lstStyle/>
        <a:p>
          <a:pPr algn="r"/>
          <a:r>
            <a:rPr lang="ar-AE" sz="1000" b="1" dirty="0">
              <a:solidFill>
                <a:schemeClr val="bg1"/>
              </a:solidFill>
            </a:rPr>
            <a:t>البرنامج الفرعي 2-2: صحة المجتمع</a:t>
          </a:r>
          <a:endParaRPr lang="fr-FR" sz="1000" b="1" dirty="0">
            <a:solidFill>
              <a:schemeClr val="bg1"/>
            </a:solidFill>
          </a:endParaRPr>
        </a:p>
        <a:p>
          <a:pPr algn="l"/>
          <a:r>
            <a:rPr lang="fr-FR" sz="1000" b="1" i="1" dirty="0">
              <a:solidFill>
                <a:schemeClr val="bg1"/>
              </a:solidFill>
              <a:effectLst/>
              <a:latin typeface="Times New Roman" panose="02020603050405020304" pitchFamily="18" charset="0"/>
              <a:ea typeface="+mn-ea"/>
              <a:cs typeface="Times New Roman" panose="02020603050405020304" pitchFamily="18" charset="0"/>
            </a:rPr>
            <a:t>Sous- programme 2.2 :  </a:t>
          </a:r>
          <a:r>
            <a:rPr lang="fr-FR" sz="1000" b="1" dirty="0">
              <a:solidFill>
                <a:schemeClr val="bg1"/>
              </a:solidFill>
              <a:effectLst/>
              <a:latin typeface="Times New Roman" panose="02020603050405020304" pitchFamily="18" charset="0"/>
              <a:ea typeface="+mn-ea"/>
              <a:cs typeface="Times New Roman" panose="02020603050405020304" pitchFamily="18" charset="0"/>
            </a:rPr>
            <a:t>sante de proximité</a:t>
          </a:r>
          <a:r>
            <a:rPr lang="fr-FR" sz="1000" b="1" i="1"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dirty="0">
            <a:solidFill>
              <a:schemeClr val="bg1"/>
            </a:solidFill>
          </a:endParaRPr>
        </a:p>
      </dgm:t>
    </dgm:pt>
    <dgm:pt modelId="{EFF86CD6-D3B1-41DD-85C8-DDB656069E3A}" type="sibTrans" cxnId="{05B3000B-C028-4FAF-8C2A-EA2E3815355A}">
      <dgm:prSet/>
      <dgm:spPr/>
      <dgm:t>
        <a:bodyPr/>
        <a:lstStyle/>
        <a:p>
          <a:endParaRPr lang="fr-FR"/>
        </a:p>
      </dgm:t>
    </dgm:pt>
    <dgm:pt modelId="{D27BCA61-D2CC-4004-81BE-E9D561B7B229}" type="parTrans" cxnId="{05B3000B-C028-4FAF-8C2A-EA2E3815355A}">
      <dgm:prSet/>
      <dgm:spPr/>
      <dgm:t>
        <a:bodyPr/>
        <a:lstStyle/>
        <a:p>
          <a:endParaRPr lang="fr-FR"/>
        </a:p>
      </dgm:t>
    </dgm:pt>
    <dgm:pt modelId="{95B96967-3DED-42E4-9226-548275E116DA}">
      <dgm:prSet phldrT="[Texte]" custT="1"/>
      <dgm:spPr>
        <a:solidFill>
          <a:srgbClr val="210E30"/>
        </a:solidFill>
      </dgm:spPr>
      <dgm:t>
        <a:bodyPr/>
        <a:lstStyle/>
        <a:p>
          <a:pPr algn="r"/>
          <a:r>
            <a:rPr lang="ar-AE" sz="900" b="1" dirty="0"/>
            <a:t>البرنامج الثالث: الإدارة العامة</a:t>
          </a:r>
          <a:endParaRPr lang="fr-FR" sz="900" b="1" dirty="0"/>
        </a:p>
        <a:p>
          <a:pPr algn="l"/>
          <a:r>
            <a:rPr lang="fr-FR" sz="900" b="1" i="0" dirty="0">
              <a:effectLst/>
              <a:latin typeface="Times New Roman" panose="02020603050405020304" pitchFamily="18" charset="0"/>
              <a:ea typeface="+mn-ea"/>
              <a:cs typeface="Times New Roman" panose="02020603050405020304" pitchFamily="18" charset="0"/>
            </a:rPr>
            <a:t>PROGRAMME 03 : ADMINISTRATION GENERALE</a:t>
          </a:r>
          <a:endParaRPr lang="fr-FR" sz="900" b="1" i="0" dirty="0"/>
        </a:p>
      </dgm:t>
    </dgm:pt>
    <dgm:pt modelId="{91BECC98-BF1E-4245-9DC3-A2CDB012A89B}" type="sibTrans" cxnId="{72AC2E61-0A89-4EB0-A6D5-C76E580B6E9A}">
      <dgm:prSet/>
      <dgm:spPr/>
      <dgm:t>
        <a:bodyPr/>
        <a:lstStyle/>
        <a:p>
          <a:endParaRPr lang="fr-FR"/>
        </a:p>
      </dgm:t>
    </dgm:pt>
    <dgm:pt modelId="{E146B175-BEEE-406C-B343-B6D1B4FA20EF}" type="parTrans" cxnId="{72AC2E61-0A89-4EB0-A6D5-C76E580B6E9A}">
      <dgm:prSet/>
      <dgm:spPr/>
      <dgm:t>
        <a:bodyPr/>
        <a:lstStyle/>
        <a:p>
          <a:endParaRPr lang="fr-FR"/>
        </a:p>
      </dgm:t>
    </dgm:pt>
    <dgm:pt modelId="{00D300C4-8D66-40A1-92CB-A49DC2678D66}" type="pres">
      <dgm:prSet presAssocID="{2BDF84E1-9C5E-4C24-92DA-C6E8F0477E29}" presName="diagram" presStyleCnt="0">
        <dgm:presLayoutVars>
          <dgm:chPref val="1"/>
          <dgm:dir/>
          <dgm:animOne val="branch"/>
          <dgm:animLvl val="lvl"/>
          <dgm:resizeHandles val="exact"/>
        </dgm:presLayoutVars>
      </dgm:prSet>
      <dgm:spPr/>
      <dgm:t>
        <a:bodyPr/>
        <a:lstStyle/>
        <a:p>
          <a:endParaRPr lang="fr-FR"/>
        </a:p>
      </dgm:t>
    </dgm:pt>
    <dgm:pt modelId="{9FEFE2E9-0A59-4456-A6FB-C7224C5697FE}" type="pres">
      <dgm:prSet presAssocID="{166EB8A9-CBD5-47AE-89EF-19C8CB0C1632}" presName="root1" presStyleCnt="0"/>
      <dgm:spPr/>
    </dgm:pt>
    <dgm:pt modelId="{F8BE1088-0F6F-4D78-A917-932B5B73531E}" type="pres">
      <dgm:prSet presAssocID="{166EB8A9-CBD5-47AE-89EF-19C8CB0C1632}" presName="LevelOneTextNode" presStyleLbl="node0" presStyleIdx="0" presStyleCnt="1" custScaleX="255334" custScaleY="156998" custLinFactNeighborX="-90975" custLinFactNeighborY="-9318">
        <dgm:presLayoutVars>
          <dgm:chPref val="3"/>
        </dgm:presLayoutVars>
      </dgm:prSet>
      <dgm:spPr/>
      <dgm:t>
        <a:bodyPr/>
        <a:lstStyle/>
        <a:p>
          <a:endParaRPr lang="fr-FR"/>
        </a:p>
      </dgm:t>
    </dgm:pt>
    <dgm:pt modelId="{0A949F45-ACEB-471A-9CF1-973A2CECBBB9}" type="pres">
      <dgm:prSet presAssocID="{166EB8A9-CBD5-47AE-89EF-19C8CB0C1632}" presName="level2hierChild" presStyleCnt="0"/>
      <dgm:spPr/>
    </dgm:pt>
    <dgm:pt modelId="{FBB48AC0-472E-40B2-8B17-65EF9F68C031}" type="pres">
      <dgm:prSet presAssocID="{113103B1-BD46-4C93-A004-37118F39D262}" presName="conn2-1" presStyleLbl="parChTrans1D2" presStyleIdx="0" presStyleCnt="3"/>
      <dgm:spPr/>
      <dgm:t>
        <a:bodyPr/>
        <a:lstStyle/>
        <a:p>
          <a:endParaRPr lang="fr-FR"/>
        </a:p>
      </dgm:t>
    </dgm:pt>
    <dgm:pt modelId="{340543B4-D3C4-4C72-B365-2C13E9F49EF7}" type="pres">
      <dgm:prSet presAssocID="{113103B1-BD46-4C93-A004-37118F39D262}" presName="connTx" presStyleLbl="parChTrans1D2" presStyleIdx="0" presStyleCnt="3"/>
      <dgm:spPr/>
      <dgm:t>
        <a:bodyPr/>
        <a:lstStyle/>
        <a:p>
          <a:endParaRPr lang="fr-FR"/>
        </a:p>
      </dgm:t>
    </dgm:pt>
    <dgm:pt modelId="{E5A7BEF7-F3CB-46A3-A15E-35AF5D340817}" type="pres">
      <dgm:prSet presAssocID="{201A67BC-F830-433C-8301-F771390EB1C3}" presName="root2" presStyleCnt="0"/>
      <dgm:spPr/>
    </dgm:pt>
    <dgm:pt modelId="{A254BC71-12AE-46F3-A6E7-52C5613A863B}" type="pres">
      <dgm:prSet presAssocID="{201A67BC-F830-433C-8301-F771390EB1C3}" presName="LevelTwoTextNode" presStyleLbl="node2" presStyleIdx="0" presStyleCnt="3" custScaleX="284180" custLinFactNeighborX="-6282" custLinFactNeighborY="-10660">
        <dgm:presLayoutVars>
          <dgm:chPref val="3"/>
        </dgm:presLayoutVars>
      </dgm:prSet>
      <dgm:spPr/>
      <dgm:t>
        <a:bodyPr/>
        <a:lstStyle/>
        <a:p>
          <a:endParaRPr lang="fr-FR"/>
        </a:p>
      </dgm:t>
    </dgm:pt>
    <dgm:pt modelId="{EF870DC5-63E8-4303-8587-14BCDE29988A}" type="pres">
      <dgm:prSet presAssocID="{201A67BC-F830-433C-8301-F771390EB1C3}" presName="level3hierChild" presStyleCnt="0"/>
      <dgm:spPr/>
    </dgm:pt>
    <dgm:pt modelId="{37384673-CB90-4FFE-A9E6-AE898DD6CBBD}" type="pres">
      <dgm:prSet presAssocID="{E40D43E9-B29C-4F0C-B311-1574D3BAC914}" presName="conn2-1" presStyleLbl="parChTrans1D3" presStyleIdx="0" presStyleCnt="8"/>
      <dgm:spPr/>
      <dgm:t>
        <a:bodyPr/>
        <a:lstStyle/>
        <a:p>
          <a:endParaRPr lang="fr-FR"/>
        </a:p>
      </dgm:t>
    </dgm:pt>
    <dgm:pt modelId="{5CAB18D7-830B-4A86-8631-4E173A963BE4}" type="pres">
      <dgm:prSet presAssocID="{E40D43E9-B29C-4F0C-B311-1574D3BAC914}" presName="connTx" presStyleLbl="parChTrans1D3" presStyleIdx="0" presStyleCnt="8"/>
      <dgm:spPr/>
      <dgm:t>
        <a:bodyPr/>
        <a:lstStyle/>
        <a:p>
          <a:endParaRPr lang="fr-FR"/>
        </a:p>
      </dgm:t>
    </dgm:pt>
    <dgm:pt modelId="{3BFB257C-744F-4D85-998D-49543A20A79E}" type="pres">
      <dgm:prSet presAssocID="{323A2E85-ABA7-4EA9-B835-B5901C3C337B}" presName="root2" presStyleCnt="0"/>
      <dgm:spPr/>
    </dgm:pt>
    <dgm:pt modelId="{45B0AEF1-66C3-48D7-91B3-945100FD53B3}" type="pres">
      <dgm:prSet presAssocID="{323A2E85-ABA7-4EA9-B835-B5901C3C337B}" presName="LevelTwoTextNode" presStyleLbl="node3" presStyleIdx="0" presStyleCnt="8" custScaleX="360699" custScaleY="94272" custLinFactNeighborX="-1477" custLinFactNeighborY="9848">
        <dgm:presLayoutVars>
          <dgm:chPref val="3"/>
        </dgm:presLayoutVars>
      </dgm:prSet>
      <dgm:spPr/>
      <dgm:t>
        <a:bodyPr/>
        <a:lstStyle/>
        <a:p>
          <a:endParaRPr lang="fr-FR"/>
        </a:p>
      </dgm:t>
    </dgm:pt>
    <dgm:pt modelId="{52B51479-E3BB-4E3D-99A1-D605968EA1D4}" type="pres">
      <dgm:prSet presAssocID="{323A2E85-ABA7-4EA9-B835-B5901C3C337B}" presName="level3hierChild" presStyleCnt="0"/>
      <dgm:spPr/>
    </dgm:pt>
    <dgm:pt modelId="{B29CF517-7701-49C5-9501-059C8C56EF96}" type="pres">
      <dgm:prSet presAssocID="{6F2C6E61-0177-412E-AA43-B78E36391279}" presName="conn2-1" presStyleLbl="parChTrans1D3" presStyleIdx="1" presStyleCnt="8"/>
      <dgm:spPr/>
      <dgm:t>
        <a:bodyPr/>
        <a:lstStyle/>
        <a:p>
          <a:endParaRPr lang="fr-FR"/>
        </a:p>
      </dgm:t>
    </dgm:pt>
    <dgm:pt modelId="{35DC8719-B54B-4ECD-B5B3-F5F3BF5B3215}" type="pres">
      <dgm:prSet presAssocID="{6F2C6E61-0177-412E-AA43-B78E36391279}" presName="connTx" presStyleLbl="parChTrans1D3" presStyleIdx="1" presStyleCnt="8"/>
      <dgm:spPr/>
      <dgm:t>
        <a:bodyPr/>
        <a:lstStyle/>
        <a:p>
          <a:endParaRPr lang="fr-FR"/>
        </a:p>
      </dgm:t>
    </dgm:pt>
    <dgm:pt modelId="{AEFE5A7A-26B2-41CE-B664-1137907500EF}" type="pres">
      <dgm:prSet presAssocID="{76341818-5FB9-4D87-862C-96885F70A8B9}" presName="root2" presStyleCnt="0"/>
      <dgm:spPr/>
    </dgm:pt>
    <dgm:pt modelId="{9820B52E-A368-4E5D-A7E1-9D6CFF0F40E6}" type="pres">
      <dgm:prSet presAssocID="{76341818-5FB9-4D87-862C-96885F70A8B9}" presName="LevelTwoTextNode" presStyleLbl="node3" presStyleIdx="1" presStyleCnt="8" custScaleX="360699" custScaleY="94272" custLinFactNeighborX="-1475" custLinFactNeighborY="-1428">
        <dgm:presLayoutVars>
          <dgm:chPref val="3"/>
        </dgm:presLayoutVars>
      </dgm:prSet>
      <dgm:spPr/>
      <dgm:t>
        <a:bodyPr/>
        <a:lstStyle/>
        <a:p>
          <a:endParaRPr lang="fr-FR"/>
        </a:p>
      </dgm:t>
    </dgm:pt>
    <dgm:pt modelId="{2D00A7DF-7DA8-4BAD-8B2A-AD7C090BF898}" type="pres">
      <dgm:prSet presAssocID="{76341818-5FB9-4D87-862C-96885F70A8B9}" presName="level3hierChild" presStyleCnt="0"/>
      <dgm:spPr/>
    </dgm:pt>
    <dgm:pt modelId="{672015D0-92CB-4B4B-98B9-5B0C5B71E7E2}" type="pres">
      <dgm:prSet presAssocID="{BCED8B10-950A-416A-9752-69C9BA2B06CA}" presName="conn2-1" presStyleLbl="parChTrans1D3" presStyleIdx="2" presStyleCnt="8"/>
      <dgm:spPr/>
      <dgm:t>
        <a:bodyPr/>
        <a:lstStyle/>
        <a:p>
          <a:endParaRPr lang="fr-FR"/>
        </a:p>
      </dgm:t>
    </dgm:pt>
    <dgm:pt modelId="{5EDA1997-CE5F-40EB-A118-8EC98A23A80B}" type="pres">
      <dgm:prSet presAssocID="{BCED8B10-950A-416A-9752-69C9BA2B06CA}" presName="connTx" presStyleLbl="parChTrans1D3" presStyleIdx="2" presStyleCnt="8"/>
      <dgm:spPr/>
      <dgm:t>
        <a:bodyPr/>
        <a:lstStyle/>
        <a:p>
          <a:endParaRPr lang="fr-FR"/>
        </a:p>
      </dgm:t>
    </dgm:pt>
    <dgm:pt modelId="{E70BB0C9-5B89-4B6C-9FE4-21508F19BCAB}" type="pres">
      <dgm:prSet presAssocID="{BF8FCD51-4CE4-4A14-814F-35C3C348DCF6}" presName="root2" presStyleCnt="0"/>
      <dgm:spPr/>
    </dgm:pt>
    <dgm:pt modelId="{7487C5A9-4FC9-4C97-9101-8B0D2CE44303}" type="pres">
      <dgm:prSet presAssocID="{BF8FCD51-4CE4-4A14-814F-35C3C348DCF6}" presName="LevelTwoTextNode" presStyleLbl="node3" presStyleIdx="2" presStyleCnt="8" custScaleX="360761" custScaleY="94272" custLinFactNeighborX="1878" custLinFactNeighborY="-7578">
        <dgm:presLayoutVars>
          <dgm:chPref val="3"/>
        </dgm:presLayoutVars>
      </dgm:prSet>
      <dgm:spPr/>
      <dgm:t>
        <a:bodyPr/>
        <a:lstStyle/>
        <a:p>
          <a:endParaRPr lang="fr-FR"/>
        </a:p>
      </dgm:t>
    </dgm:pt>
    <dgm:pt modelId="{7E40A932-C9DD-43E7-9665-B7A283DF26AD}" type="pres">
      <dgm:prSet presAssocID="{BF8FCD51-4CE4-4A14-814F-35C3C348DCF6}" presName="level3hierChild" presStyleCnt="0"/>
      <dgm:spPr/>
    </dgm:pt>
    <dgm:pt modelId="{239415E5-C6CB-4303-981B-46FBA414F152}" type="pres">
      <dgm:prSet presAssocID="{7EAD7136-3FEC-4C5F-8F39-228780E1B473}" presName="conn2-1" presStyleLbl="parChTrans1D2" presStyleIdx="1" presStyleCnt="3"/>
      <dgm:spPr/>
      <dgm:t>
        <a:bodyPr/>
        <a:lstStyle/>
        <a:p>
          <a:endParaRPr lang="fr-FR"/>
        </a:p>
      </dgm:t>
    </dgm:pt>
    <dgm:pt modelId="{2576A75D-7006-4113-B9E1-569498584598}" type="pres">
      <dgm:prSet presAssocID="{7EAD7136-3FEC-4C5F-8F39-228780E1B473}" presName="connTx" presStyleLbl="parChTrans1D2" presStyleIdx="1" presStyleCnt="3"/>
      <dgm:spPr/>
      <dgm:t>
        <a:bodyPr/>
        <a:lstStyle/>
        <a:p>
          <a:endParaRPr lang="fr-FR"/>
        </a:p>
      </dgm:t>
    </dgm:pt>
    <dgm:pt modelId="{430CE282-9505-4926-9343-590B60BB5A4C}" type="pres">
      <dgm:prSet presAssocID="{ADBB26C9-101B-4C58-B7C3-46502A6427AA}" presName="root2" presStyleCnt="0"/>
      <dgm:spPr/>
    </dgm:pt>
    <dgm:pt modelId="{B64250D8-44F2-4263-8C64-3D0CB86FB702}" type="pres">
      <dgm:prSet presAssocID="{ADBB26C9-101B-4C58-B7C3-46502A6427AA}" presName="LevelTwoTextNode" presStyleLbl="node2" presStyleIdx="1" presStyleCnt="3" custScaleX="284180" custLinFactNeighborX="-8150" custLinFactNeighborY="-10092">
        <dgm:presLayoutVars>
          <dgm:chPref val="3"/>
        </dgm:presLayoutVars>
      </dgm:prSet>
      <dgm:spPr/>
      <dgm:t>
        <a:bodyPr/>
        <a:lstStyle/>
        <a:p>
          <a:endParaRPr lang="fr-FR"/>
        </a:p>
      </dgm:t>
    </dgm:pt>
    <dgm:pt modelId="{C515F468-1909-490A-8B93-B5DE2CE5429A}" type="pres">
      <dgm:prSet presAssocID="{ADBB26C9-101B-4C58-B7C3-46502A6427AA}" presName="level3hierChild" presStyleCnt="0"/>
      <dgm:spPr/>
    </dgm:pt>
    <dgm:pt modelId="{3DE6D932-9709-49ED-8AD8-4B7E349AFA7C}" type="pres">
      <dgm:prSet presAssocID="{0C845AFE-DC95-4EAF-AED8-64FED8B70776}" presName="conn2-1" presStyleLbl="parChTrans1D3" presStyleIdx="3" presStyleCnt="8"/>
      <dgm:spPr/>
      <dgm:t>
        <a:bodyPr/>
        <a:lstStyle/>
        <a:p>
          <a:endParaRPr lang="fr-FR"/>
        </a:p>
      </dgm:t>
    </dgm:pt>
    <dgm:pt modelId="{FDB750BA-B20B-4203-83DA-35A9A80F478B}" type="pres">
      <dgm:prSet presAssocID="{0C845AFE-DC95-4EAF-AED8-64FED8B70776}" presName="connTx" presStyleLbl="parChTrans1D3" presStyleIdx="3" presStyleCnt="8"/>
      <dgm:spPr/>
      <dgm:t>
        <a:bodyPr/>
        <a:lstStyle/>
        <a:p>
          <a:endParaRPr lang="fr-FR"/>
        </a:p>
      </dgm:t>
    </dgm:pt>
    <dgm:pt modelId="{6C863C44-E0AE-48CB-AD6A-FD58E99A10A2}" type="pres">
      <dgm:prSet presAssocID="{3CBB47E8-1188-4654-ADFD-AAF7483542FE}" presName="root2" presStyleCnt="0"/>
      <dgm:spPr/>
    </dgm:pt>
    <dgm:pt modelId="{2BF8869F-9097-443A-9ED8-C3D21206A9DC}" type="pres">
      <dgm:prSet presAssocID="{3CBB47E8-1188-4654-ADFD-AAF7483542FE}" presName="LevelTwoTextNode" presStyleLbl="node3" presStyleIdx="3" presStyleCnt="8" custScaleX="368610" custScaleY="94272" custLinFactNeighborX="-5851" custLinFactNeighborY="4339">
        <dgm:presLayoutVars>
          <dgm:chPref val="3"/>
        </dgm:presLayoutVars>
      </dgm:prSet>
      <dgm:spPr/>
      <dgm:t>
        <a:bodyPr/>
        <a:lstStyle/>
        <a:p>
          <a:endParaRPr lang="fr-FR"/>
        </a:p>
      </dgm:t>
    </dgm:pt>
    <dgm:pt modelId="{BA09BA1F-DB77-45AA-AD3A-6D35E0554DB0}" type="pres">
      <dgm:prSet presAssocID="{3CBB47E8-1188-4654-ADFD-AAF7483542FE}" presName="level3hierChild" presStyleCnt="0"/>
      <dgm:spPr/>
    </dgm:pt>
    <dgm:pt modelId="{686C147E-74F1-48A9-AFAB-41DF6A9AAA5C}" type="pres">
      <dgm:prSet presAssocID="{D27BCA61-D2CC-4004-81BE-E9D561B7B229}" presName="conn2-1" presStyleLbl="parChTrans1D3" presStyleIdx="4" presStyleCnt="8"/>
      <dgm:spPr/>
      <dgm:t>
        <a:bodyPr/>
        <a:lstStyle/>
        <a:p>
          <a:endParaRPr lang="fr-FR"/>
        </a:p>
      </dgm:t>
    </dgm:pt>
    <dgm:pt modelId="{5B8E09C7-A396-4609-95FE-7D86AB62EAE5}" type="pres">
      <dgm:prSet presAssocID="{D27BCA61-D2CC-4004-81BE-E9D561B7B229}" presName="connTx" presStyleLbl="parChTrans1D3" presStyleIdx="4" presStyleCnt="8"/>
      <dgm:spPr/>
      <dgm:t>
        <a:bodyPr/>
        <a:lstStyle/>
        <a:p>
          <a:endParaRPr lang="fr-FR"/>
        </a:p>
      </dgm:t>
    </dgm:pt>
    <dgm:pt modelId="{10C75493-24A1-4CB2-89ED-191193FF997A}" type="pres">
      <dgm:prSet presAssocID="{D790BE80-C25E-4E92-82F3-9591097DA694}" presName="root2" presStyleCnt="0"/>
      <dgm:spPr/>
    </dgm:pt>
    <dgm:pt modelId="{33641A26-2A87-4D95-97E1-4F17B09B1A70}" type="pres">
      <dgm:prSet presAssocID="{D790BE80-C25E-4E92-82F3-9591097DA694}" presName="LevelTwoTextNode" presStyleLbl="node3" presStyleIdx="4" presStyleCnt="8" custScaleX="368610" custScaleY="94272" custLinFactNeighborX="-7293" custLinFactNeighborY="-10078">
        <dgm:presLayoutVars>
          <dgm:chPref val="3"/>
        </dgm:presLayoutVars>
      </dgm:prSet>
      <dgm:spPr/>
      <dgm:t>
        <a:bodyPr/>
        <a:lstStyle/>
        <a:p>
          <a:endParaRPr lang="fr-FR"/>
        </a:p>
      </dgm:t>
    </dgm:pt>
    <dgm:pt modelId="{D30E6C65-2716-4062-80BC-AF722875010B}" type="pres">
      <dgm:prSet presAssocID="{D790BE80-C25E-4E92-82F3-9591097DA694}" presName="level3hierChild" presStyleCnt="0"/>
      <dgm:spPr/>
    </dgm:pt>
    <dgm:pt modelId="{913CDE5D-C2D5-4CB7-A00D-041A920EFCAA}" type="pres">
      <dgm:prSet presAssocID="{256425AC-1697-44EB-BE4B-69C758DAF3B9}" presName="conn2-1" presStyleLbl="parChTrans1D3" presStyleIdx="5" presStyleCnt="8"/>
      <dgm:spPr/>
      <dgm:t>
        <a:bodyPr/>
        <a:lstStyle/>
        <a:p>
          <a:endParaRPr lang="fr-FR"/>
        </a:p>
      </dgm:t>
    </dgm:pt>
    <dgm:pt modelId="{ED6DBEFD-5D39-42DB-A90F-82B2B786A6E9}" type="pres">
      <dgm:prSet presAssocID="{256425AC-1697-44EB-BE4B-69C758DAF3B9}" presName="connTx" presStyleLbl="parChTrans1D3" presStyleIdx="5" presStyleCnt="8"/>
      <dgm:spPr/>
      <dgm:t>
        <a:bodyPr/>
        <a:lstStyle/>
        <a:p>
          <a:endParaRPr lang="fr-FR"/>
        </a:p>
      </dgm:t>
    </dgm:pt>
    <dgm:pt modelId="{FC96FEDB-9E3A-4A6A-8459-99163E882970}" type="pres">
      <dgm:prSet presAssocID="{CAC79889-801D-4BFD-A7D3-268C3C8F7640}" presName="root2" presStyleCnt="0"/>
      <dgm:spPr/>
    </dgm:pt>
    <dgm:pt modelId="{3E847F29-6BC1-4493-B630-3834908E22CA}" type="pres">
      <dgm:prSet presAssocID="{CAC79889-801D-4BFD-A7D3-268C3C8F7640}" presName="LevelTwoTextNode" presStyleLbl="node3" presStyleIdx="5" presStyleCnt="8" custScaleX="368610" custScaleY="94272" custLinFactNeighborX="-7293" custLinFactNeighborY="-24495">
        <dgm:presLayoutVars>
          <dgm:chPref val="3"/>
        </dgm:presLayoutVars>
      </dgm:prSet>
      <dgm:spPr/>
      <dgm:t>
        <a:bodyPr/>
        <a:lstStyle/>
        <a:p>
          <a:endParaRPr lang="fr-FR"/>
        </a:p>
      </dgm:t>
    </dgm:pt>
    <dgm:pt modelId="{69E22EB4-D488-43F3-90ED-94CF8E59B7E9}" type="pres">
      <dgm:prSet presAssocID="{CAC79889-801D-4BFD-A7D3-268C3C8F7640}" presName="level3hierChild" presStyleCnt="0"/>
      <dgm:spPr/>
    </dgm:pt>
    <dgm:pt modelId="{EF7E7F55-7D2A-4555-A2FA-E7BDA46C4D0F}" type="pres">
      <dgm:prSet presAssocID="{E146B175-BEEE-406C-B343-B6D1B4FA20EF}" presName="conn2-1" presStyleLbl="parChTrans1D2" presStyleIdx="2" presStyleCnt="3"/>
      <dgm:spPr/>
      <dgm:t>
        <a:bodyPr/>
        <a:lstStyle/>
        <a:p>
          <a:endParaRPr lang="fr-FR"/>
        </a:p>
      </dgm:t>
    </dgm:pt>
    <dgm:pt modelId="{A8EA7C93-9C08-4F59-8D7C-14A470AF4983}" type="pres">
      <dgm:prSet presAssocID="{E146B175-BEEE-406C-B343-B6D1B4FA20EF}" presName="connTx" presStyleLbl="parChTrans1D2" presStyleIdx="2" presStyleCnt="3"/>
      <dgm:spPr/>
      <dgm:t>
        <a:bodyPr/>
        <a:lstStyle/>
        <a:p>
          <a:endParaRPr lang="fr-FR"/>
        </a:p>
      </dgm:t>
    </dgm:pt>
    <dgm:pt modelId="{72616DDF-A7FB-4A1E-83C8-519B759C6775}" type="pres">
      <dgm:prSet presAssocID="{95B96967-3DED-42E4-9226-548275E116DA}" presName="root2" presStyleCnt="0"/>
      <dgm:spPr/>
    </dgm:pt>
    <dgm:pt modelId="{D443CF04-DE64-420A-8F12-8C8CC4A5130E}" type="pres">
      <dgm:prSet presAssocID="{95B96967-3DED-42E4-9226-548275E116DA}" presName="LevelTwoTextNode" presStyleLbl="node2" presStyleIdx="2" presStyleCnt="3" custScaleX="284180" custLinFactNeighborX="-6282" custLinFactNeighborY="-10660">
        <dgm:presLayoutVars>
          <dgm:chPref val="3"/>
        </dgm:presLayoutVars>
      </dgm:prSet>
      <dgm:spPr/>
      <dgm:t>
        <a:bodyPr/>
        <a:lstStyle/>
        <a:p>
          <a:endParaRPr lang="fr-FR"/>
        </a:p>
      </dgm:t>
    </dgm:pt>
    <dgm:pt modelId="{D45217B8-8ED8-4FC3-803B-441598DE9554}" type="pres">
      <dgm:prSet presAssocID="{95B96967-3DED-42E4-9226-548275E116DA}" presName="level3hierChild" presStyleCnt="0"/>
      <dgm:spPr/>
    </dgm:pt>
    <dgm:pt modelId="{63BEA7A8-6C57-4635-82F4-47C3FECA1EB9}" type="pres">
      <dgm:prSet presAssocID="{7264622B-6DB8-4F30-9F47-B637BC3F85BF}" presName="conn2-1" presStyleLbl="parChTrans1D3" presStyleIdx="6" presStyleCnt="8"/>
      <dgm:spPr/>
      <dgm:t>
        <a:bodyPr/>
        <a:lstStyle/>
        <a:p>
          <a:endParaRPr lang="fr-FR"/>
        </a:p>
      </dgm:t>
    </dgm:pt>
    <dgm:pt modelId="{04D6DFC3-8068-46A1-AB3B-D65CAAF0A919}" type="pres">
      <dgm:prSet presAssocID="{7264622B-6DB8-4F30-9F47-B637BC3F85BF}" presName="connTx" presStyleLbl="parChTrans1D3" presStyleIdx="6" presStyleCnt="8"/>
      <dgm:spPr/>
      <dgm:t>
        <a:bodyPr/>
        <a:lstStyle/>
        <a:p>
          <a:endParaRPr lang="fr-FR"/>
        </a:p>
      </dgm:t>
    </dgm:pt>
    <dgm:pt modelId="{B6901ED8-B0DA-49CC-9AC6-11F1721879B1}" type="pres">
      <dgm:prSet presAssocID="{22C5A55A-4F9F-4C16-9C80-FCAC1DB3A6C0}" presName="root2" presStyleCnt="0"/>
      <dgm:spPr/>
    </dgm:pt>
    <dgm:pt modelId="{CC39EC04-3386-4870-A861-132A8504E6A8}" type="pres">
      <dgm:prSet presAssocID="{22C5A55A-4F9F-4C16-9C80-FCAC1DB3A6C0}" presName="LevelTwoTextNode" presStyleLbl="node3" presStyleIdx="6" presStyleCnt="8" custScaleX="360670" custScaleY="127984" custLinFactNeighborX="-5768" custLinFactNeighborY="1455">
        <dgm:presLayoutVars>
          <dgm:chPref val="3"/>
        </dgm:presLayoutVars>
      </dgm:prSet>
      <dgm:spPr/>
      <dgm:t>
        <a:bodyPr/>
        <a:lstStyle/>
        <a:p>
          <a:endParaRPr lang="fr-FR"/>
        </a:p>
      </dgm:t>
    </dgm:pt>
    <dgm:pt modelId="{FA1E745F-2BF9-4409-BFA9-96635C36857A}" type="pres">
      <dgm:prSet presAssocID="{22C5A55A-4F9F-4C16-9C80-FCAC1DB3A6C0}" presName="level3hierChild" presStyleCnt="0"/>
      <dgm:spPr/>
    </dgm:pt>
    <dgm:pt modelId="{762406BC-CB76-49E2-B94D-A19B43D2865B}" type="pres">
      <dgm:prSet presAssocID="{668D00BE-5165-4050-ABEE-B06CF7B268C8}" presName="conn2-1" presStyleLbl="parChTrans1D3" presStyleIdx="7" presStyleCnt="8"/>
      <dgm:spPr/>
      <dgm:t>
        <a:bodyPr/>
        <a:lstStyle/>
        <a:p>
          <a:endParaRPr lang="fr-FR"/>
        </a:p>
      </dgm:t>
    </dgm:pt>
    <dgm:pt modelId="{B739A630-918E-4CDB-AB71-BFD01370D0F0}" type="pres">
      <dgm:prSet presAssocID="{668D00BE-5165-4050-ABEE-B06CF7B268C8}" presName="connTx" presStyleLbl="parChTrans1D3" presStyleIdx="7" presStyleCnt="8"/>
      <dgm:spPr/>
      <dgm:t>
        <a:bodyPr/>
        <a:lstStyle/>
        <a:p>
          <a:endParaRPr lang="fr-FR"/>
        </a:p>
      </dgm:t>
    </dgm:pt>
    <dgm:pt modelId="{85BDF7DE-4FAB-4543-9ACB-00A2597B6588}" type="pres">
      <dgm:prSet presAssocID="{A626EC2F-0A6D-486B-BCBD-EDA380F6DB50}" presName="root2" presStyleCnt="0"/>
      <dgm:spPr/>
    </dgm:pt>
    <dgm:pt modelId="{8D167D27-F464-4397-BFB8-C9C1F42F47AF}" type="pres">
      <dgm:prSet presAssocID="{A626EC2F-0A6D-486B-BCBD-EDA380F6DB50}" presName="LevelTwoTextNode" presStyleLbl="node3" presStyleIdx="7" presStyleCnt="8" custScaleX="361323" custScaleY="127984" custLinFactNeighborX="-3713" custLinFactNeighborY="-10078">
        <dgm:presLayoutVars>
          <dgm:chPref val="3"/>
        </dgm:presLayoutVars>
      </dgm:prSet>
      <dgm:spPr/>
      <dgm:t>
        <a:bodyPr/>
        <a:lstStyle/>
        <a:p>
          <a:endParaRPr lang="fr-FR"/>
        </a:p>
      </dgm:t>
    </dgm:pt>
    <dgm:pt modelId="{EB53049C-4F2A-46A4-8270-D8BF935810B6}" type="pres">
      <dgm:prSet presAssocID="{A626EC2F-0A6D-486B-BCBD-EDA380F6DB50}" presName="level3hierChild" presStyleCnt="0"/>
      <dgm:spPr/>
    </dgm:pt>
  </dgm:ptLst>
  <dgm:cxnLst>
    <dgm:cxn modelId="{BA95D701-174B-40C4-82AC-8A57F0DEE7D9}" type="presOf" srcId="{E40D43E9-B29C-4F0C-B311-1574D3BAC914}" destId="{5CAB18D7-830B-4A86-8631-4E173A963BE4}" srcOrd="1" destOrd="0" presId="urn:microsoft.com/office/officeart/2005/8/layout/hierarchy2"/>
    <dgm:cxn modelId="{CF3956E5-19A3-4204-806A-13CC7720BB31}" type="presOf" srcId="{E146B175-BEEE-406C-B343-B6D1B4FA20EF}" destId="{A8EA7C93-9C08-4F59-8D7C-14A470AF4983}" srcOrd="1" destOrd="0" presId="urn:microsoft.com/office/officeart/2005/8/layout/hierarchy2"/>
    <dgm:cxn modelId="{A48C77DA-186E-4EC2-BB32-96AC18AF08AE}" srcId="{166EB8A9-CBD5-47AE-89EF-19C8CB0C1632}" destId="{201A67BC-F830-433C-8301-F771390EB1C3}" srcOrd="0" destOrd="0" parTransId="{113103B1-BD46-4C93-A004-37118F39D262}" sibTransId="{2C27A7F7-C124-40A5-AB90-C6230E1FD921}"/>
    <dgm:cxn modelId="{34879A54-5CBA-49A6-B662-CB94EBCADE86}" type="presOf" srcId="{A626EC2F-0A6D-486B-BCBD-EDA380F6DB50}" destId="{8D167D27-F464-4397-BFB8-C9C1F42F47AF}" srcOrd="0" destOrd="0" presId="urn:microsoft.com/office/officeart/2005/8/layout/hierarchy2"/>
    <dgm:cxn modelId="{2A0AA125-BA0E-4600-B976-3B9EF536C5BF}" type="presOf" srcId="{0C845AFE-DC95-4EAF-AED8-64FED8B70776}" destId="{3DE6D932-9709-49ED-8AD8-4B7E349AFA7C}" srcOrd="0" destOrd="0" presId="urn:microsoft.com/office/officeart/2005/8/layout/hierarchy2"/>
    <dgm:cxn modelId="{2748C757-F397-48C5-B804-1122656AE412}" type="presOf" srcId="{256425AC-1697-44EB-BE4B-69C758DAF3B9}" destId="{913CDE5D-C2D5-4CB7-A00D-041A920EFCAA}" srcOrd="0" destOrd="0" presId="urn:microsoft.com/office/officeart/2005/8/layout/hierarchy2"/>
    <dgm:cxn modelId="{5A8371F4-4FFC-47A7-9B40-0DDF606C465D}" srcId="{2BDF84E1-9C5E-4C24-92DA-C6E8F0477E29}" destId="{166EB8A9-CBD5-47AE-89EF-19C8CB0C1632}" srcOrd="0" destOrd="0" parTransId="{64F6F27B-CC95-4160-8A38-479665E465A8}" sibTransId="{AC180809-D8C6-4EFB-90F6-635C3FB1C7F9}"/>
    <dgm:cxn modelId="{90B37C02-1473-46C6-885F-769C1FFF46FE}" type="presOf" srcId="{668D00BE-5165-4050-ABEE-B06CF7B268C8}" destId="{B739A630-918E-4CDB-AB71-BFD01370D0F0}" srcOrd="1" destOrd="0" presId="urn:microsoft.com/office/officeart/2005/8/layout/hierarchy2"/>
    <dgm:cxn modelId="{B6F492E1-52E0-4B06-B1B2-8B1A0657C75F}" type="presOf" srcId="{7264622B-6DB8-4F30-9F47-B637BC3F85BF}" destId="{04D6DFC3-8068-46A1-AB3B-D65CAAF0A919}" srcOrd="1" destOrd="0" presId="urn:microsoft.com/office/officeart/2005/8/layout/hierarchy2"/>
    <dgm:cxn modelId="{A5474FBA-758E-4FE9-A142-4D1EA43D5F51}" srcId="{166EB8A9-CBD5-47AE-89EF-19C8CB0C1632}" destId="{ADBB26C9-101B-4C58-B7C3-46502A6427AA}" srcOrd="1" destOrd="0" parTransId="{7EAD7136-3FEC-4C5F-8F39-228780E1B473}" sibTransId="{B0B684F8-C30E-4AC0-BDB0-AEC1CEF6411E}"/>
    <dgm:cxn modelId="{D1D6EF7E-4D4C-4FA0-907F-F5E3A0D05B46}" type="presOf" srcId="{166EB8A9-CBD5-47AE-89EF-19C8CB0C1632}" destId="{F8BE1088-0F6F-4D78-A917-932B5B73531E}" srcOrd="0" destOrd="0" presId="urn:microsoft.com/office/officeart/2005/8/layout/hierarchy2"/>
    <dgm:cxn modelId="{55F5136E-026E-4FCD-AC2A-556BCF47797B}" type="presOf" srcId="{256425AC-1697-44EB-BE4B-69C758DAF3B9}" destId="{ED6DBEFD-5D39-42DB-A90F-82B2B786A6E9}" srcOrd="1" destOrd="0" presId="urn:microsoft.com/office/officeart/2005/8/layout/hierarchy2"/>
    <dgm:cxn modelId="{1F7D3C57-99AE-4D13-A0C3-EC70F600CB71}" type="presOf" srcId="{ADBB26C9-101B-4C58-B7C3-46502A6427AA}" destId="{B64250D8-44F2-4263-8C64-3D0CB86FB702}" srcOrd="0" destOrd="0" presId="urn:microsoft.com/office/officeart/2005/8/layout/hierarchy2"/>
    <dgm:cxn modelId="{F34F7373-AFFF-438B-9F82-B09DEB03FE1A}" type="presOf" srcId="{95B96967-3DED-42E4-9226-548275E116DA}" destId="{D443CF04-DE64-420A-8F12-8C8CC4A5130E}" srcOrd="0" destOrd="0" presId="urn:microsoft.com/office/officeart/2005/8/layout/hierarchy2"/>
    <dgm:cxn modelId="{34A54177-1850-41DD-BA55-D1BFAACF2F02}" type="presOf" srcId="{BCED8B10-950A-416A-9752-69C9BA2B06CA}" destId="{5EDA1997-CE5F-40EB-A118-8EC98A23A80B}" srcOrd="1" destOrd="0" presId="urn:microsoft.com/office/officeart/2005/8/layout/hierarchy2"/>
    <dgm:cxn modelId="{706F5944-36D6-44AC-A562-8989FC30A0A0}" type="presOf" srcId="{668D00BE-5165-4050-ABEE-B06CF7B268C8}" destId="{762406BC-CB76-49E2-B94D-A19B43D2865B}" srcOrd="0" destOrd="0" presId="urn:microsoft.com/office/officeart/2005/8/layout/hierarchy2"/>
    <dgm:cxn modelId="{A44A7726-45BF-4E55-A955-93B8248F2EF7}" type="presOf" srcId="{201A67BC-F830-433C-8301-F771390EB1C3}" destId="{A254BC71-12AE-46F3-A6E7-52C5613A863B}" srcOrd="0" destOrd="0" presId="urn:microsoft.com/office/officeart/2005/8/layout/hierarchy2"/>
    <dgm:cxn modelId="{E5EDC67E-7777-483C-8987-2EA91C7CFF41}" srcId="{201A67BC-F830-433C-8301-F771390EB1C3}" destId="{76341818-5FB9-4D87-862C-96885F70A8B9}" srcOrd="1" destOrd="0" parTransId="{6F2C6E61-0177-412E-AA43-B78E36391279}" sibTransId="{63C3F78B-A54E-4013-8FE2-CF75BE90A925}"/>
    <dgm:cxn modelId="{3FFC4E49-4566-4BC2-B49F-AFF7B25771D5}" type="presOf" srcId="{E40D43E9-B29C-4F0C-B311-1574D3BAC914}" destId="{37384673-CB90-4FFE-A9E6-AE898DD6CBBD}" srcOrd="0" destOrd="0" presId="urn:microsoft.com/office/officeart/2005/8/layout/hierarchy2"/>
    <dgm:cxn modelId="{5B42FC19-E9C0-4099-B1B9-89402E244F2B}" type="presOf" srcId="{BF8FCD51-4CE4-4A14-814F-35C3C348DCF6}" destId="{7487C5A9-4FC9-4C97-9101-8B0D2CE44303}" srcOrd="0" destOrd="0" presId="urn:microsoft.com/office/officeart/2005/8/layout/hierarchy2"/>
    <dgm:cxn modelId="{A10E7BA0-105B-4645-BE86-C228B185DE93}" type="presOf" srcId="{22C5A55A-4F9F-4C16-9C80-FCAC1DB3A6C0}" destId="{CC39EC04-3386-4870-A861-132A8504E6A8}" srcOrd="0" destOrd="0" presId="urn:microsoft.com/office/officeart/2005/8/layout/hierarchy2"/>
    <dgm:cxn modelId="{C5E0AC26-BF43-4861-BB28-B1E916C5A287}" type="presOf" srcId="{CAC79889-801D-4BFD-A7D3-268C3C8F7640}" destId="{3E847F29-6BC1-4493-B630-3834908E22CA}" srcOrd="0" destOrd="0" presId="urn:microsoft.com/office/officeart/2005/8/layout/hierarchy2"/>
    <dgm:cxn modelId="{6F575E2A-435E-41E1-8B49-63B4741D2ABF}" srcId="{95B96967-3DED-42E4-9226-548275E116DA}" destId="{A626EC2F-0A6D-486B-BCBD-EDA380F6DB50}" srcOrd="1" destOrd="0" parTransId="{668D00BE-5165-4050-ABEE-B06CF7B268C8}" sibTransId="{1CAC877F-730F-4683-B308-498BA96080E4}"/>
    <dgm:cxn modelId="{447DEAA3-08E1-433E-B9D7-07F2F095FFEB}" type="presOf" srcId="{7EAD7136-3FEC-4C5F-8F39-228780E1B473}" destId="{239415E5-C6CB-4303-981B-46FBA414F152}" srcOrd="0" destOrd="0" presId="urn:microsoft.com/office/officeart/2005/8/layout/hierarchy2"/>
    <dgm:cxn modelId="{87D14B86-E829-4687-B064-1AF8820DD117}" srcId="{ADBB26C9-101B-4C58-B7C3-46502A6427AA}" destId="{CAC79889-801D-4BFD-A7D3-268C3C8F7640}" srcOrd="2" destOrd="0" parTransId="{256425AC-1697-44EB-BE4B-69C758DAF3B9}" sibTransId="{B5307112-E36A-4BA8-ABD7-B7A52670B585}"/>
    <dgm:cxn modelId="{4AA6971A-4252-401D-892B-FD16C35ECBC1}" srcId="{95B96967-3DED-42E4-9226-548275E116DA}" destId="{22C5A55A-4F9F-4C16-9C80-FCAC1DB3A6C0}" srcOrd="0" destOrd="0" parTransId="{7264622B-6DB8-4F30-9F47-B637BC3F85BF}" sibTransId="{159DDF6B-D8AF-4DCC-81B8-FEA8EFCCB535}"/>
    <dgm:cxn modelId="{2165C961-69C9-4312-B5C3-26C7C377DD88}" type="presOf" srcId="{0C845AFE-DC95-4EAF-AED8-64FED8B70776}" destId="{FDB750BA-B20B-4203-83DA-35A9A80F478B}" srcOrd="1" destOrd="0" presId="urn:microsoft.com/office/officeart/2005/8/layout/hierarchy2"/>
    <dgm:cxn modelId="{72AC2E61-0A89-4EB0-A6D5-C76E580B6E9A}" srcId="{166EB8A9-CBD5-47AE-89EF-19C8CB0C1632}" destId="{95B96967-3DED-42E4-9226-548275E116DA}" srcOrd="2" destOrd="0" parTransId="{E146B175-BEEE-406C-B343-B6D1B4FA20EF}" sibTransId="{91BECC98-BF1E-4245-9DC3-A2CDB012A89B}"/>
    <dgm:cxn modelId="{89B3B905-809C-4C6C-8E3B-4208C7B0370F}" type="presOf" srcId="{76341818-5FB9-4D87-862C-96885F70A8B9}" destId="{9820B52E-A368-4E5D-A7E1-9D6CFF0F40E6}" srcOrd="0" destOrd="0" presId="urn:microsoft.com/office/officeart/2005/8/layout/hierarchy2"/>
    <dgm:cxn modelId="{4156749D-E698-47E4-B611-BCDA05AA51C8}" type="presOf" srcId="{323A2E85-ABA7-4EA9-B835-B5901C3C337B}" destId="{45B0AEF1-66C3-48D7-91B3-945100FD53B3}" srcOrd="0" destOrd="0" presId="urn:microsoft.com/office/officeart/2005/8/layout/hierarchy2"/>
    <dgm:cxn modelId="{05B3000B-C028-4FAF-8C2A-EA2E3815355A}" srcId="{ADBB26C9-101B-4C58-B7C3-46502A6427AA}" destId="{D790BE80-C25E-4E92-82F3-9591097DA694}" srcOrd="1" destOrd="0" parTransId="{D27BCA61-D2CC-4004-81BE-E9D561B7B229}" sibTransId="{EFF86CD6-D3B1-41DD-85C8-DDB656069E3A}"/>
    <dgm:cxn modelId="{E42E2D26-B725-452D-B910-8DE145A48AD7}" type="presOf" srcId="{D790BE80-C25E-4E92-82F3-9591097DA694}" destId="{33641A26-2A87-4D95-97E1-4F17B09B1A70}" srcOrd="0" destOrd="0" presId="urn:microsoft.com/office/officeart/2005/8/layout/hierarchy2"/>
    <dgm:cxn modelId="{B7B21BC1-C348-42DC-BEF1-5C8B7316EA9B}" type="presOf" srcId="{6F2C6E61-0177-412E-AA43-B78E36391279}" destId="{35DC8719-B54B-4ECD-B5B3-F5F3BF5B3215}" srcOrd="1" destOrd="0" presId="urn:microsoft.com/office/officeart/2005/8/layout/hierarchy2"/>
    <dgm:cxn modelId="{6A48BE79-231E-46E8-A553-0C7CC9ABD5CF}" type="presOf" srcId="{2BDF84E1-9C5E-4C24-92DA-C6E8F0477E29}" destId="{00D300C4-8D66-40A1-92CB-A49DC2678D66}" srcOrd="0" destOrd="0" presId="urn:microsoft.com/office/officeart/2005/8/layout/hierarchy2"/>
    <dgm:cxn modelId="{D05C8DE1-30E8-47FF-81A7-484727EF8EE9}" srcId="{201A67BC-F830-433C-8301-F771390EB1C3}" destId="{323A2E85-ABA7-4EA9-B835-B5901C3C337B}" srcOrd="0" destOrd="0" parTransId="{E40D43E9-B29C-4F0C-B311-1574D3BAC914}" sibTransId="{7FBABB0E-F8EB-46EE-A207-B30809005245}"/>
    <dgm:cxn modelId="{4277D22F-F07F-484B-A2F7-3B1720BDAA2A}" type="presOf" srcId="{D27BCA61-D2CC-4004-81BE-E9D561B7B229}" destId="{686C147E-74F1-48A9-AFAB-41DF6A9AAA5C}" srcOrd="0" destOrd="0" presId="urn:microsoft.com/office/officeart/2005/8/layout/hierarchy2"/>
    <dgm:cxn modelId="{B6504D60-7DA0-45ED-84F2-C733F27217AD}" type="presOf" srcId="{3CBB47E8-1188-4654-ADFD-AAF7483542FE}" destId="{2BF8869F-9097-443A-9ED8-C3D21206A9DC}" srcOrd="0" destOrd="0" presId="urn:microsoft.com/office/officeart/2005/8/layout/hierarchy2"/>
    <dgm:cxn modelId="{D3F5E6AA-E11C-4383-8F14-A722E6297268}" type="presOf" srcId="{D27BCA61-D2CC-4004-81BE-E9D561B7B229}" destId="{5B8E09C7-A396-4609-95FE-7D86AB62EAE5}" srcOrd="1" destOrd="0" presId="urn:microsoft.com/office/officeart/2005/8/layout/hierarchy2"/>
    <dgm:cxn modelId="{7F6AE94F-4F96-46F3-835D-0130893C338C}" srcId="{201A67BC-F830-433C-8301-F771390EB1C3}" destId="{BF8FCD51-4CE4-4A14-814F-35C3C348DCF6}" srcOrd="2" destOrd="0" parTransId="{BCED8B10-950A-416A-9752-69C9BA2B06CA}" sibTransId="{37A25158-30AC-44D8-A016-F0B4644A8D45}"/>
    <dgm:cxn modelId="{33C3AEE7-AE6D-44FC-823A-E787A798D16D}" type="presOf" srcId="{113103B1-BD46-4C93-A004-37118F39D262}" destId="{340543B4-D3C4-4C72-B365-2C13E9F49EF7}" srcOrd="1" destOrd="0" presId="urn:microsoft.com/office/officeart/2005/8/layout/hierarchy2"/>
    <dgm:cxn modelId="{30785AE1-EFCF-462E-A64A-9AD3960D36C1}" type="presOf" srcId="{113103B1-BD46-4C93-A004-37118F39D262}" destId="{FBB48AC0-472E-40B2-8B17-65EF9F68C031}" srcOrd="0" destOrd="0" presId="urn:microsoft.com/office/officeart/2005/8/layout/hierarchy2"/>
    <dgm:cxn modelId="{0DA231F7-EC72-49DB-B97C-BD9635BBD2C0}" srcId="{ADBB26C9-101B-4C58-B7C3-46502A6427AA}" destId="{3CBB47E8-1188-4654-ADFD-AAF7483542FE}" srcOrd="0" destOrd="0" parTransId="{0C845AFE-DC95-4EAF-AED8-64FED8B70776}" sibTransId="{A1D3955C-1BFF-4FEE-8494-88A069473954}"/>
    <dgm:cxn modelId="{D7E2DA8B-D729-4008-A663-CD5EE2BF93D7}" type="presOf" srcId="{E146B175-BEEE-406C-B343-B6D1B4FA20EF}" destId="{EF7E7F55-7D2A-4555-A2FA-E7BDA46C4D0F}" srcOrd="0" destOrd="0" presId="urn:microsoft.com/office/officeart/2005/8/layout/hierarchy2"/>
    <dgm:cxn modelId="{3B4EBB02-EA23-4DDF-B1B6-69F446C45513}" type="presOf" srcId="{7EAD7136-3FEC-4C5F-8F39-228780E1B473}" destId="{2576A75D-7006-4113-B9E1-569498584598}" srcOrd="1" destOrd="0" presId="urn:microsoft.com/office/officeart/2005/8/layout/hierarchy2"/>
    <dgm:cxn modelId="{015546EA-6268-4A89-8AFC-AB2B611222C5}" type="presOf" srcId="{6F2C6E61-0177-412E-AA43-B78E36391279}" destId="{B29CF517-7701-49C5-9501-059C8C56EF96}" srcOrd="0" destOrd="0" presId="urn:microsoft.com/office/officeart/2005/8/layout/hierarchy2"/>
    <dgm:cxn modelId="{A30566A1-85BF-4CB4-80B7-F6F11303A3A6}" type="presOf" srcId="{BCED8B10-950A-416A-9752-69C9BA2B06CA}" destId="{672015D0-92CB-4B4B-98B9-5B0C5B71E7E2}" srcOrd="0" destOrd="0" presId="urn:microsoft.com/office/officeart/2005/8/layout/hierarchy2"/>
    <dgm:cxn modelId="{285B47D7-BB84-4148-9325-5710453872B2}" type="presOf" srcId="{7264622B-6DB8-4F30-9F47-B637BC3F85BF}" destId="{63BEA7A8-6C57-4635-82F4-47C3FECA1EB9}" srcOrd="0" destOrd="0" presId="urn:microsoft.com/office/officeart/2005/8/layout/hierarchy2"/>
    <dgm:cxn modelId="{C79FA930-936E-40EC-8236-77182C82EC05}" type="presParOf" srcId="{00D300C4-8D66-40A1-92CB-A49DC2678D66}" destId="{9FEFE2E9-0A59-4456-A6FB-C7224C5697FE}" srcOrd="0" destOrd="0" presId="urn:microsoft.com/office/officeart/2005/8/layout/hierarchy2"/>
    <dgm:cxn modelId="{08338279-4FF5-48EA-8D79-EF861432CC23}" type="presParOf" srcId="{9FEFE2E9-0A59-4456-A6FB-C7224C5697FE}" destId="{F8BE1088-0F6F-4D78-A917-932B5B73531E}" srcOrd="0" destOrd="0" presId="urn:microsoft.com/office/officeart/2005/8/layout/hierarchy2"/>
    <dgm:cxn modelId="{377E2A03-8401-450A-B4E2-7BE728C5FFA7}" type="presParOf" srcId="{9FEFE2E9-0A59-4456-A6FB-C7224C5697FE}" destId="{0A949F45-ACEB-471A-9CF1-973A2CECBBB9}" srcOrd="1" destOrd="0" presId="urn:microsoft.com/office/officeart/2005/8/layout/hierarchy2"/>
    <dgm:cxn modelId="{5F234A43-CD85-4802-954E-E0399AE01C94}" type="presParOf" srcId="{0A949F45-ACEB-471A-9CF1-973A2CECBBB9}" destId="{FBB48AC0-472E-40B2-8B17-65EF9F68C031}" srcOrd="0" destOrd="0" presId="urn:microsoft.com/office/officeart/2005/8/layout/hierarchy2"/>
    <dgm:cxn modelId="{5DEEA872-23B4-4869-99C1-DF63B9646E4F}" type="presParOf" srcId="{FBB48AC0-472E-40B2-8B17-65EF9F68C031}" destId="{340543B4-D3C4-4C72-B365-2C13E9F49EF7}" srcOrd="0" destOrd="0" presId="urn:microsoft.com/office/officeart/2005/8/layout/hierarchy2"/>
    <dgm:cxn modelId="{F36D3E71-ED6C-4004-91D4-87DFE212B971}" type="presParOf" srcId="{0A949F45-ACEB-471A-9CF1-973A2CECBBB9}" destId="{E5A7BEF7-F3CB-46A3-A15E-35AF5D340817}" srcOrd="1" destOrd="0" presId="urn:microsoft.com/office/officeart/2005/8/layout/hierarchy2"/>
    <dgm:cxn modelId="{D974F4FD-B505-435E-BE16-C5265280C94C}" type="presParOf" srcId="{E5A7BEF7-F3CB-46A3-A15E-35AF5D340817}" destId="{A254BC71-12AE-46F3-A6E7-52C5613A863B}" srcOrd="0" destOrd="0" presId="urn:microsoft.com/office/officeart/2005/8/layout/hierarchy2"/>
    <dgm:cxn modelId="{79B52C0B-DBA0-459A-8859-DB71079CEE12}" type="presParOf" srcId="{E5A7BEF7-F3CB-46A3-A15E-35AF5D340817}" destId="{EF870DC5-63E8-4303-8587-14BCDE29988A}" srcOrd="1" destOrd="0" presId="urn:microsoft.com/office/officeart/2005/8/layout/hierarchy2"/>
    <dgm:cxn modelId="{93769A59-B276-48ED-B593-58E246E9DC35}" type="presParOf" srcId="{EF870DC5-63E8-4303-8587-14BCDE29988A}" destId="{37384673-CB90-4FFE-A9E6-AE898DD6CBBD}" srcOrd="0" destOrd="0" presId="urn:microsoft.com/office/officeart/2005/8/layout/hierarchy2"/>
    <dgm:cxn modelId="{2FCC92F8-CBB1-48D8-AFF9-85E3C71F1DE1}" type="presParOf" srcId="{37384673-CB90-4FFE-A9E6-AE898DD6CBBD}" destId="{5CAB18D7-830B-4A86-8631-4E173A963BE4}" srcOrd="0" destOrd="0" presId="urn:microsoft.com/office/officeart/2005/8/layout/hierarchy2"/>
    <dgm:cxn modelId="{7090BB3D-7196-4925-8841-AA597C1DD046}" type="presParOf" srcId="{EF870DC5-63E8-4303-8587-14BCDE29988A}" destId="{3BFB257C-744F-4D85-998D-49543A20A79E}" srcOrd="1" destOrd="0" presId="urn:microsoft.com/office/officeart/2005/8/layout/hierarchy2"/>
    <dgm:cxn modelId="{40234680-4453-492F-8813-5EC235D44472}" type="presParOf" srcId="{3BFB257C-744F-4D85-998D-49543A20A79E}" destId="{45B0AEF1-66C3-48D7-91B3-945100FD53B3}" srcOrd="0" destOrd="0" presId="urn:microsoft.com/office/officeart/2005/8/layout/hierarchy2"/>
    <dgm:cxn modelId="{A99A0ECB-4B47-4571-9CB1-70A8015A79E1}" type="presParOf" srcId="{3BFB257C-744F-4D85-998D-49543A20A79E}" destId="{52B51479-E3BB-4E3D-99A1-D605968EA1D4}" srcOrd="1" destOrd="0" presId="urn:microsoft.com/office/officeart/2005/8/layout/hierarchy2"/>
    <dgm:cxn modelId="{39751EF2-FE56-42F2-B9EB-5FA739688BBB}" type="presParOf" srcId="{EF870DC5-63E8-4303-8587-14BCDE29988A}" destId="{B29CF517-7701-49C5-9501-059C8C56EF96}" srcOrd="2" destOrd="0" presId="urn:microsoft.com/office/officeart/2005/8/layout/hierarchy2"/>
    <dgm:cxn modelId="{570C011E-219C-4A7E-B047-4C3AC30D0878}" type="presParOf" srcId="{B29CF517-7701-49C5-9501-059C8C56EF96}" destId="{35DC8719-B54B-4ECD-B5B3-F5F3BF5B3215}" srcOrd="0" destOrd="0" presId="urn:microsoft.com/office/officeart/2005/8/layout/hierarchy2"/>
    <dgm:cxn modelId="{92B18233-74FF-4F0E-BA1A-20824F86F5D3}" type="presParOf" srcId="{EF870DC5-63E8-4303-8587-14BCDE29988A}" destId="{AEFE5A7A-26B2-41CE-B664-1137907500EF}" srcOrd="3" destOrd="0" presId="urn:microsoft.com/office/officeart/2005/8/layout/hierarchy2"/>
    <dgm:cxn modelId="{F28A4312-A109-493F-B18A-061DF3587123}" type="presParOf" srcId="{AEFE5A7A-26B2-41CE-B664-1137907500EF}" destId="{9820B52E-A368-4E5D-A7E1-9D6CFF0F40E6}" srcOrd="0" destOrd="0" presId="urn:microsoft.com/office/officeart/2005/8/layout/hierarchy2"/>
    <dgm:cxn modelId="{ADA12F49-C564-41D1-B8BD-67E24E8ACB86}" type="presParOf" srcId="{AEFE5A7A-26B2-41CE-B664-1137907500EF}" destId="{2D00A7DF-7DA8-4BAD-8B2A-AD7C090BF898}" srcOrd="1" destOrd="0" presId="urn:microsoft.com/office/officeart/2005/8/layout/hierarchy2"/>
    <dgm:cxn modelId="{61EE72F4-F708-4C36-9EB3-93B9E6DA6950}" type="presParOf" srcId="{EF870DC5-63E8-4303-8587-14BCDE29988A}" destId="{672015D0-92CB-4B4B-98B9-5B0C5B71E7E2}" srcOrd="4" destOrd="0" presId="urn:microsoft.com/office/officeart/2005/8/layout/hierarchy2"/>
    <dgm:cxn modelId="{68577C26-0406-4DB9-AF1C-DB0162166E2C}" type="presParOf" srcId="{672015D0-92CB-4B4B-98B9-5B0C5B71E7E2}" destId="{5EDA1997-CE5F-40EB-A118-8EC98A23A80B}" srcOrd="0" destOrd="0" presId="urn:microsoft.com/office/officeart/2005/8/layout/hierarchy2"/>
    <dgm:cxn modelId="{675F1188-1B0F-40E9-8458-26436A252815}" type="presParOf" srcId="{EF870DC5-63E8-4303-8587-14BCDE29988A}" destId="{E70BB0C9-5B89-4B6C-9FE4-21508F19BCAB}" srcOrd="5" destOrd="0" presId="urn:microsoft.com/office/officeart/2005/8/layout/hierarchy2"/>
    <dgm:cxn modelId="{B55195F9-3A05-426E-A601-142CCDCEBA2D}" type="presParOf" srcId="{E70BB0C9-5B89-4B6C-9FE4-21508F19BCAB}" destId="{7487C5A9-4FC9-4C97-9101-8B0D2CE44303}" srcOrd="0" destOrd="0" presId="urn:microsoft.com/office/officeart/2005/8/layout/hierarchy2"/>
    <dgm:cxn modelId="{0C82A2A8-A2B6-42AB-A8B4-7DA68A9D3EE1}" type="presParOf" srcId="{E70BB0C9-5B89-4B6C-9FE4-21508F19BCAB}" destId="{7E40A932-C9DD-43E7-9665-B7A283DF26AD}" srcOrd="1" destOrd="0" presId="urn:microsoft.com/office/officeart/2005/8/layout/hierarchy2"/>
    <dgm:cxn modelId="{4034786A-BA99-4AFF-9D87-93F7DF86954B}" type="presParOf" srcId="{0A949F45-ACEB-471A-9CF1-973A2CECBBB9}" destId="{239415E5-C6CB-4303-981B-46FBA414F152}" srcOrd="2" destOrd="0" presId="urn:microsoft.com/office/officeart/2005/8/layout/hierarchy2"/>
    <dgm:cxn modelId="{5199FAD2-4943-4EF4-A0CF-5A459BC9BBD6}" type="presParOf" srcId="{239415E5-C6CB-4303-981B-46FBA414F152}" destId="{2576A75D-7006-4113-B9E1-569498584598}" srcOrd="0" destOrd="0" presId="urn:microsoft.com/office/officeart/2005/8/layout/hierarchy2"/>
    <dgm:cxn modelId="{4FC4FB31-2181-4768-A8D4-E0844930FBAB}" type="presParOf" srcId="{0A949F45-ACEB-471A-9CF1-973A2CECBBB9}" destId="{430CE282-9505-4926-9343-590B60BB5A4C}" srcOrd="3" destOrd="0" presId="urn:microsoft.com/office/officeart/2005/8/layout/hierarchy2"/>
    <dgm:cxn modelId="{3714FB55-4868-401F-8CB1-E4805A8971EC}" type="presParOf" srcId="{430CE282-9505-4926-9343-590B60BB5A4C}" destId="{B64250D8-44F2-4263-8C64-3D0CB86FB702}" srcOrd="0" destOrd="0" presId="urn:microsoft.com/office/officeart/2005/8/layout/hierarchy2"/>
    <dgm:cxn modelId="{C0BBF7AC-438E-4C40-B2DE-68D0048DFCDD}" type="presParOf" srcId="{430CE282-9505-4926-9343-590B60BB5A4C}" destId="{C515F468-1909-490A-8B93-B5DE2CE5429A}" srcOrd="1" destOrd="0" presId="urn:microsoft.com/office/officeart/2005/8/layout/hierarchy2"/>
    <dgm:cxn modelId="{571BCCD3-5797-4850-BC71-2E174D143DD7}" type="presParOf" srcId="{C515F468-1909-490A-8B93-B5DE2CE5429A}" destId="{3DE6D932-9709-49ED-8AD8-4B7E349AFA7C}" srcOrd="0" destOrd="0" presId="urn:microsoft.com/office/officeart/2005/8/layout/hierarchy2"/>
    <dgm:cxn modelId="{F274EDE0-E059-4124-A3BD-58EE1BC3FC2C}" type="presParOf" srcId="{3DE6D932-9709-49ED-8AD8-4B7E349AFA7C}" destId="{FDB750BA-B20B-4203-83DA-35A9A80F478B}" srcOrd="0" destOrd="0" presId="urn:microsoft.com/office/officeart/2005/8/layout/hierarchy2"/>
    <dgm:cxn modelId="{3DDB770D-1FA8-446F-8BF4-ED5B92DA456C}" type="presParOf" srcId="{C515F468-1909-490A-8B93-B5DE2CE5429A}" destId="{6C863C44-E0AE-48CB-AD6A-FD58E99A10A2}" srcOrd="1" destOrd="0" presId="urn:microsoft.com/office/officeart/2005/8/layout/hierarchy2"/>
    <dgm:cxn modelId="{A3D3FCDA-E191-4535-B61C-18AB6451D84B}" type="presParOf" srcId="{6C863C44-E0AE-48CB-AD6A-FD58E99A10A2}" destId="{2BF8869F-9097-443A-9ED8-C3D21206A9DC}" srcOrd="0" destOrd="0" presId="urn:microsoft.com/office/officeart/2005/8/layout/hierarchy2"/>
    <dgm:cxn modelId="{BB1DBE22-1790-4EDF-84AB-E5E107499DD2}" type="presParOf" srcId="{6C863C44-E0AE-48CB-AD6A-FD58E99A10A2}" destId="{BA09BA1F-DB77-45AA-AD3A-6D35E0554DB0}" srcOrd="1" destOrd="0" presId="urn:microsoft.com/office/officeart/2005/8/layout/hierarchy2"/>
    <dgm:cxn modelId="{939E855F-2F95-4F1E-8734-AD09282AE981}" type="presParOf" srcId="{C515F468-1909-490A-8B93-B5DE2CE5429A}" destId="{686C147E-74F1-48A9-AFAB-41DF6A9AAA5C}" srcOrd="2" destOrd="0" presId="urn:microsoft.com/office/officeart/2005/8/layout/hierarchy2"/>
    <dgm:cxn modelId="{FFC707D7-481B-45DB-ADBE-C8FCC544341A}" type="presParOf" srcId="{686C147E-74F1-48A9-AFAB-41DF6A9AAA5C}" destId="{5B8E09C7-A396-4609-95FE-7D86AB62EAE5}" srcOrd="0" destOrd="0" presId="urn:microsoft.com/office/officeart/2005/8/layout/hierarchy2"/>
    <dgm:cxn modelId="{FB453A56-B3F5-454C-912A-E0A998876105}" type="presParOf" srcId="{C515F468-1909-490A-8B93-B5DE2CE5429A}" destId="{10C75493-24A1-4CB2-89ED-191193FF997A}" srcOrd="3" destOrd="0" presId="urn:microsoft.com/office/officeart/2005/8/layout/hierarchy2"/>
    <dgm:cxn modelId="{9F9B18FB-3997-4AEF-8321-596756C46821}" type="presParOf" srcId="{10C75493-24A1-4CB2-89ED-191193FF997A}" destId="{33641A26-2A87-4D95-97E1-4F17B09B1A70}" srcOrd="0" destOrd="0" presId="urn:microsoft.com/office/officeart/2005/8/layout/hierarchy2"/>
    <dgm:cxn modelId="{C3A60789-FE66-4887-8D0D-1F9D7F5DDA42}" type="presParOf" srcId="{10C75493-24A1-4CB2-89ED-191193FF997A}" destId="{D30E6C65-2716-4062-80BC-AF722875010B}" srcOrd="1" destOrd="0" presId="urn:microsoft.com/office/officeart/2005/8/layout/hierarchy2"/>
    <dgm:cxn modelId="{91AC811B-E430-468D-A446-1A7D29BFDF15}" type="presParOf" srcId="{C515F468-1909-490A-8B93-B5DE2CE5429A}" destId="{913CDE5D-C2D5-4CB7-A00D-041A920EFCAA}" srcOrd="4" destOrd="0" presId="urn:microsoft.com/office/officeart/2005/8/layout/hierarchy2"/>
    <dgm:cxn modelId="{10488FDC-6442-4759-B005-537BF501684A}" type="presParOf" srcId="{913CDE5D-C2D5-4CB7-A00D-041A920EFCAA}" destId="{ED6DBEFD-5D39-42DB-A90F-82B2B786A6E9}" srcOrd="0" destOrd="0" presId="urn:microsoft.com/office/officeart/2005/8/layout/hierarchy2"/>
    <dgm:cxn modelId="{36F895F5-C60E-414F-8679-1A36E121D86B}" type="presParOf" srcId="{C515F468-1909-490A-8B93-B5DE2CE5429A}" destId="{FC96FEDB-9E3A-4A6A-8459-99163E882970}" srcOrd="5" destOrd="0" presId="urn:microsoft.com/office/officeart/2005/8/layout/hierarchy2"/>
    <dgm:cxn modelId="{B20CE1AD-FBFA-4782-928D-A0AE45FF0240}" type="presParOf" srcId="{FC96FEDB-9E3A-4A6A-8459-99163E882970}" destId="{3E847F29-6BC1-4493-B630-3834908E22CA}" srcOrd="0" destOrd="0" presId="urn:microsoft.com/office/officeart/2005/8/layout/hierarchy2"/>
    <dgm:cxn modelId="{4FC0DEAC-E1B9-4202-9F9F-2AEBD0F6FC7A}" type="presParOf" srcId="{FC96FEDB-9E3A-4A6A-8459-99163E882970}" destId="{69E22EB4-D488-43F3-90ED-94CF8E59B7E9}" srcOrd="1" destOrd="0" presId="urn:microsoft.com/office/officeart/2005/8/layout/hierarchy2"/>
    <dgm:cxn modelId="{B98B16C3-61F3-4EFC-9D8C-87D12BB71AEC}" type="presParOf" srcId="{0A949F45-ACEB-471A-9CF1-973A2CECBBB9}" destId="{EF7E7F55-7D2A-4555-A2FA-E7BDA46C4D0F}" srcOrd="4" destOrd="0" presId="urn:microsoft.com/office/officeart/2005/8/layout/hierarchy2"/>
    <dgm:cxn modelId="{9F5C89AC-B3C9-4041-8342-B79D3E71EBB2}" type="presParOf" srcId="{EF7E7F55-7D2A-4555-A2FA-E7BDA46C4D0F}" destId="{A8EA7C93-9C08-4F59-8D7C-14A470AF4983}" srcOrd="0" destOrd="0" presId="urn:microsoft.com/office/officeart/2005/8/layout/hierarchy2"/>
    <dgm:cxn modelId="{9B86C0BD-203C-4C65-A487-1FC6C8C03750}" type="presParOf" srcId="{0A949F45-ACEB-471A-9CF1-973A2CECBBB9}" destId="{72616DDF-A7FB-4A1E-83C8-519B759C6775}" srcOrd="5" destOrd="0" presId="urn:microsoft.com/office/officeart/2005/8/layout/hierarchy2"/>
    <dgm:cxn modelId="{40CB16E8-2DDC-4E5A-BC41-CE2BC077E993}" type="presParOf" srcId="{72616DDF-A7FB-4A1E-83C8-519B759C6775}" destId="{D443CF04-DE64-420A-8F12-8C8CC4A5130E}" srcOrd="0" destOrd="0" presId="urn:microsoft.com/office/officeart/2005/8/layout/hierarchy2"/>
    <dgm:cxn modelId="{57CBB54A-7B31-4030-95DD-661C9E2571EF}" type="presParOf" srcId="{72616DDF-A7FB-4A1E-83C8-519B759C6775}" destId="{D45217B8-8ED8-4FC3-803B-441598DE9554}" srcOrd="1" destOrd="0" presId="urn:microsoft.com/office/officeart/2005/8/layout/hierarchy2"/>
    <dgm:cxn modelId="{F4E1B2FC-4149-4609-BF53-B7F1C33269F4}" type="presParOf" srcId="{D45217B8-8ED8-4FC3-803B-441598DE9554}" destId="{63BEA7A8-6C57-4635-82F4-47C3FECA1EB9}" srcOrd="0" destOrd="0" presId="urn:microsoft.com/office/officeart/2005/8/layout/hierarchy2"/>
    <dgm:cxn modelId="{694A0253-5005-417A-B7D9-0C49433CD247}" type="presParOf" srcId="{63BEA7A8-6C57-4635-82F4-47C3FECA1EB9}" destId="{04D6DFC3-8068-46A1-AB3B-D65CAAF0A919}" srcOrd="0" destOrd="0" presId="urn:microsoft.com/office/officeart/2005/8/layout/hierarchy2"/>
    <dgm:cxn modelId="{08C7750C-5C68-4687-9479-83E30AB6CF5F}" type="presParOf" srcId="{D45217B8-8ED8-4FC3-803B-441598DE9554}" destId="{B6901ED8-B0DA-49CC-9AC6-11F1721879B1}" srcOrd="1" destOrd="0" presId="urn:microsoft.com/office/officeart/2005/8/layout/hierarchy2"/>
    <dgm:cxn modelId="{DEDDA57C-53A5-4B39-8AB2-EF88DDA02AC5}" type="presParOf" srcId="{B6901ED8-B0DA-49CC-9AC6-11F1721879B1}" destId="{CC39EC04-3386-4870-A861-132A8504E6A8}" srcOrd="0" destOrd="0" presId="urn:microsoft.com/office/officeart/2005/8/layout/hierarchy2"/>
    <dgm:cxn modelId="{C2146802-2F1B-47FB-83E7-AA2A28E2F01A}" type="presParOf" srcId="{B6901ED8-B0DA-49CC-9AC6-11F1721879B1}" destId="{FA1E745F-2BF9-4409-BFA9-96635C36857A}" srcOrd="1" destOrd="0" presId="urn:microsoft.com/office/officeart/2005/8/layout/hierarchy2"/>
    <dgm:cxn modelId="{4B77CFAA-BD1E-4851-968D-81D7205DCC2D}" type="presParOf" srcId="{D45217B8-8ED8-4FC3-803B-441598DE9554}" destId="{762406BC-CB76-49E2-B94D-A19B43D2865B}" srcOrd="2" destOrd="0" presId="urn:microsoft.com/office/officeart/2005/8/layout/hierarchy2"/>
    <dgm:cxn modelId="{A535A2DC-7765-4AA1-8B6D-EFEE5D3BA569}" type="presParOf" srcId="{762406BC-CB76-49E2-B94D-A19B43D2865B}" destId="{B739A630-918E-4CDB-AB71-BFD01370D0F0}" srcOrd="0" destOrd="0" presId="urn:microsoft.com/office/officeart/2005/8/layout/hierarchy2"/>
    <dgm:cxn modelId="{62D51B52-E6AA-45D6-BC06-3DE436CF4189}" type="presParOf" srcId="{D45217B8-8ED8-4FC3-803B-441598DE9554}" destId="{85BDF7DE-4FAB-4543-9ACB-00A2597B6588}" srcOrd="3" destOrd="0" presId="urn:microsoft.com/office/officeart/2005/8/layout/hierarchy2"/>
    <dgm:cxn modelId="{6E2E973C-3C8B-4D62-BE4C-351C1A0F4E2E}" type="presParOf" srcId="{85BDF7DE-4FAB-4543-9ACB-00A2597B6588}" destId="{8D167D27-F464-4397-BFB8-C9C1F42F47AF}" srcOrd="0" destOrd="0" presId="urn:microsoft.com/office/officeart/2005/8/layout/hierarchy2"/>
    <dgm:cxn modelId="{CA7248C4-368B-45D6-B30F-D338659FFFE2}" type="presParOf" srcId="{85BDF7DE-4FAB-4543-9ACB-00A2597B6588}" destId="{EB53049C-4F2A-46A4-8270-D8BF935810B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6.xml><?xml version="1.0" encoding="utf-8"?>
<dgm:dataModel xmlns:dgm="http://schemas.openxmlformats.org/drawingml/2006/diagram" xmlns:a="http://schemas.openxmlformats.org/drawingml/2006/main">
  <dgm:ptLst>
    <dgm:pt modelId="{2BDF84E1-9C5E-4C24-92DA-C6E8F0477E29}"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fr-FR"/>
        </a:p>
      </dgm:t>
    </dgm:pt>
    <dgm:pt modelId="{166EB8A9-CBD5-47AE-89EF-19C8CB0C1632}">
      <dgm:prSet phldrT="[Texte]" custT="1"/>
      <dgm:spPr>
        <a:solidFill>
          <a:schemeClr val="accent6"/>
        </a:solidFill>
      </dgm:spPr>
      <dgm:t>
        <a:bodyPr/>
        <a:lstStyle/>
        <a:p>
          <a:pPr algn="ctr"/>
          <a:r>
            <a:rPr lang="ar-SA" altLang="fr-FR" sz="1000" b="1" i="1" dirty="0">
              <a:solidFill>
                <a:schemeClr val="bg1"/>
              </a:solidFill>
              <a:latin typeface="Times New Roman" panose="02020603050405020304" pitchFamily="18" charset="0"/>
              <a:ea typeface="+mn-ea"/>
              <a:cs typeface="Times New Roman" panose="02020603050405020304" pitchFamily="18" charset="0"/>
            </a:rPr>
            <a:t>وزارة التربية الوطنية</a:t>
          </a:r>
          <a:r>
            <a:rPr lang="fr-FR" altLang="fr-FR" sz="1000" b="1" i="1" dirty="0">
              <a:solidFill>
                <a:schemeClr val="bg1"/>
              </a:solidFill>
              <a:latin typeface="Times New Roman" panose="02020603050405020304" pitchFamily="18" charset="0"/>
              <a:ea typeface="+mn-ea"/>
              <a:cs typeface="Times New Roman" panose="02020603050405020304" pitchFamily="18" charset="0"/>
            </a:rPr>
            <a:t> </a:t>
          </a:r>
          <a:r>
            <a:rPr lang="fr-FR" altLang="fr-FR" sz="1000" b="1" i="0" dirty="0">
              <a:solidFill>
                <a:schemeClr val="bg1"/>
              </a:solidFill>
              <a:latin typeface="Times New Roman" panose="02020603050405020304" pitchFamily="18" charset="0"/>
              <a:ea typeface="+mn-ea"/>
              <a:cs typeface="Times New Roman" panose="02020603050405020304" pitchFamily="18" charset="0"/>
            </a:rPr>
            <a:t> </a:t>
          </a:r>
        </a:p>
        <a:p>
          <a:pPr algn="ctr"/>
          <a:r>
            <a:rPr lang="fr-FR" sz="1000" b="1" i="1" dirty="0">
              <a:solidFill>
                <a:schemeClr val="bg1"/>
              </a:solidFill>
              <a:latin typeface="Times New Roman" panose="02020603050405020304" pitchFamily="18" charset="0"/>
              <a:ea typeface="+mn-ea"/>
              <a:cs typeface="Times New Roman" panose="02020603050405020304" pitchFamily="18" charset="0"/>
            </a:rPr>
            <a:t>Ministère de l’Education Nationale  </a:t>
          </a:r>
          <a:endParaRPr lang="fr-FR" sz="1000" b="1" i="0" dirty="0">
            <a:solidFill>
              <a:schemeClr val="bg1"/>
            </a:solidFill>
            <a:effectLst/>
            <a:latin typeface="Times New Roman" panose="02020603050405020304" pitchFamily="18" charset="0"/>
            <a:ea typeface="+mn-ea"/>
            <a:cs typeface="Times New Roman" panose="02020603050405020304" pitchFamily="18" charset="0"/>
          </a:endParaRPr>
        </a:p>
      </dgm:t>
    </dgm:pt>
    <dgm:pt modelId="{64F6F27B-CC95-4160-8A38-479665E465A8}" type="parTrans" cxnId="{5A8371F4-4FFC-47A7-9B40-0DDF606C465D}">
      <dgm:prSet/>
      <dgm:spPr/>
      <dgm:t>
        <a:bodyPr/>
        <a:lstStyle/>
        <a:p>
          <a:endParaRPr lang="fr-FR"/>
        </a:p>
      </dgm:t>
    </dgm:pt>
    <dgm:pt modelId="{AC180809-D8C6-4EFB-90F6-635C3FB1C7F9}" type="sibTrans" cxnId="{5A8371F4-4FFC-47A7-9B40-0DDF606C465D}">
      <dgm:prSet/>
      <dgm:spPr/>
      <dgm:t>
        <a:bodyPr/>
        <a:lstStyle/>
        <a:p>
          <a:endParaRPr lang="fr-FR"/>
        </a:p>
      </dgm:t>
    </dgm:pt>
    <dgm:pt modelId="{201A67BC-F830-433C-8301-F771390EB1C3}">
      <dgm:prSet phldrT="[Texte]" custT="1"/>
      <dgm:spPr>
        <a:solidFill>
          <a:srgbClr val="007635"/>
        </a:solidFill>
      </dgm:spPr>
      <dgm:t>
        <a:bodyPr/>
        <a:lstStyle/>
        <a:p>
          <a:pPr algn="r"/>
          <a:r>
            <a:rPr lang="ar-AE" sz="700" b="1" dirty="0">
              <a:solidFill>
                <a:schemeClr val="bg1"/>
              </a:solidFill>
            </a:rPr>
            <a:t>البرنامج 01: </a:t>
          </a:r>
          <a:r>
            <a:rPr lang="ar-AE" sz="700" dirty="0">
              <a:solidFill>
                <a:schemeClr val="bg1"/>
              </a:solidFill>
            </a:rPr>
            <a:t>: التعليم الأساسي</a:t>
          </a:r>
          <a:endParaRPr lang="fr-FR" sz="700" b="1" dirty="0">
            <a:solidFill>
              <a:schemeClr val="bg1"/>
            </a:solidFill>
          </a:endParaRPr>
        </a:p>
        <a:p>
          <a:pPr algn="l"/>
          <a:r>
            <a:rPr lang="fr-FR" sz="700" b="1" i="0" dirty="0">
              <a:solidFill>
                <a:schemeClr val="bg1"/>
              </a:solidFill>
              <a:latin typeface="Times New Roman" panose="02020603050405020304" pitchFamily="18" charset="0"/>
              <a:cs typeface="Times New Roman" panose="02020603050405020304" pitchFamily="18" charset="0"/>
            </a:rPr>
            <a:t>PROG 01 :  </a:t>
          </a:r>
          <a:r>
            <a:rPr lang="fr-FR" sz="7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ENSEIGNEMENT FONDAMENTAL. </a:t>
          </a:r>
          <a:endParaRPr lang="fr-FR" sz="700" b="1" i="0" dirty="0">
            <a:solidFill>
              <a:schemeClr val="bg1"/>
            </a:solidFill>
          </a:endParaRPr>
        </a:p>
      </dgm:t>
    </dgm:pt>
    <dgm:pt modelId="{113103B1-BD46-4C93-A004-37118F39D262}" type="parTrans" cxnId="{A48C77DA-186E-4EC2-BB32-96AC18AF08AE}">
      <dgm:prSet/>
      <dgm:spPr/>
      <dgm:t>
        <a:bodyPr/>
        <a:lstStyle/>
        <a:p>
          <a:endParaRPr lang="fr-FR"/>
        </a:p>
      </dgm:t>
    </dgm:pt>
    <dgm:pt modelId="{2C27A7F7-C124-40A5-AB90-C6230E1FD921}" type="sibTrans" cxnId="{A48C77DA-186E-4EC2-BB32-96AC18AF08AE}">
      <dgm:prSet/>
      <dgm:spPr/>
      <dgm:t>
        <a:bodyPr/>
        <a:lstStyle/>
        <a:p>
          <a:endParaRPr lang="fr-FR"/>
        </a:p>
      </dgm:t>
    </dgm:pt>
    <dgm:pt modelId="{323A2E85-ABA7-4EA9-B835-B5901C3C337B}">
      <dgm:prSet phldrT="[Texte]" custT="1"/>
      <dgm:spPr>
        <a:solidFill>
          <a:srgbClr val="3B5F4B"/>
        </a:solidFill>
      </dgm:spPr>
      <dgm:t>
        <a:bodyPr anchor="t" anchorCtr="0"/>
        <a:lstStyle/>
        <a:p>
          <a:pPr algn="r"/>
          <a:r>
            <a:rPr lang="ar-AE" sz="1000" dirty="0">
              <a:solidFill>
                <a:schemeClr val="bg1"/>
              </a:solidFill>
            </a:rPr>
            <a:t>البرنامج الفرعي 1.1: التعليم التحضيري</a:t>
          </a:r>
          <a:endParaRPr lang="ar-DZ" sz="1000"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1.1</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éducation préparatoire </a:t>
          </a:r>
          <a:endParaRPr lang="fr-FR" sz="1000" b="1" dirty="0">
            <a:solidFill>
              <a:schemeClr val="bg1"/>
            </a:solidFill>
          </a:endParaRPr>
        </a:p>
      </dgm:t>
    </dgm:pt>
    <dgm:pt modelId="{E40D43E9-B29C-4F0C-B311-1574D3BAC914}" type="parTrans" cxnId="{D05C8DE1-30E8-47FF-81A7-484727EF8EE9}">
      <dgm:prSet custT="1"/>
      <dgm:spPr/>
      <dgm:t>
        <a:bodyPr/>
        <a:lstStyle/>
        <a:p>
          <a:endParaRPr lang="fr-FR" sz="1000"/>
        </a:p>
      </dgm:t>
    </dgm:pt>
    <dgm:pt modelId="{7FBABB0E-F8EB-46EE-A207-B30809005245}" type="sibTrans" cxnId="{D05C8DE1-30E8-47FF-81A7-484727EF8EE9}">
      <dgm:prSet/>
      <dgm:spPr/>
      <dgm:t>
        <a:bodyPr/>
        <a:lstStyle/>
        <a:p>
          <a:endParaRPr lang="fr-FR"/>
        </a:p>
      </dgm:t>
    </dgm:pt>
    <dgm:pt modelId="{22C5A55A-4F9F-4C16-9C80-FCAC1DB3A6C0}">
      <dgm:prSet phldrT="[Texte]" custT="1"/>
      <dgm:spPr>
        <a:solidFill>
          <a:srgbClr val="210E30"/>
        </a:solidFill>
      </dgm:spPr>
      <dgm:t>
        <a:bodyPr/>
        <a:lstStyle/>
        <a:p>
          <a:pPr algn="r"/>
          <a:r>
            <a:rPr lang="ar-AE" sz="1000" dirty="0">
              <a:solidFill>
                <a:schemeClr val="bg1"/>
              </a:solidFill>
            </a:rPr>
            <a:t>البرنامج 03: التمهين</a:t>
          </a:r>
          <a:endParaRPr lang="ar-DZ" sz="1000"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PROG 03</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PROFESSIONNALISATION</a:t>
          </a:r>
          <a:r>
            <a:rPr lang="fr-FR" sz="10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a:t>
          </a:r>
          <a:endParaRPr lang="fr-FR" sz="1000" b="1" dirty="0">
            <a:solidFill>
              <a:schemeClr val="bg1"/>
            </a:solidFill>
          </a:endParaRPr>
        </a:p>
      </dgm:t>
    </dgm:pt>
    <dgm:pt modelId="{7264622B-6DB8-4F30-9F47-B637BC3F85BF}" type="parTrans" cxnId="{4AA6971A-4252-401D-892B-FD16C35ECBC1}">
      <dgm:prSet/>
      <dgm:spPr/>
      <dgm:t>
        <a:bodyPr/>
        <a:lstStyle/>
        <a:p>
          <a:endParaRPr lang="fr-FR"/>
        </a:p>
      </dgm:t>
    </dgm:pt>
    <dgm:pt modelId="{159DDF6B-D8AF-4DCC-81B8-FEA8EFCCB535}" type="sibTrans" cxnId="{4AA6971A-4252-401D-892B-FD16C35ECBC1}">
      <dgm:prSet/>
      <dgm:spPr/>
      <dgm:t>
        <a:bodyPr/>
        <a:lstStyle/>
        <a:p>
          <a:endParaRPr lang="fr-FR"/>
        </a:p>
      </dgm:t>
    </dgm:pt>
    <dgm:pt modelId="{ADBB26C9-101B-4C58-B7C3-46502A6427AA}">
      <dgm:prSet custT="1"/>
      <dgm:spPr>
        <a:solidFill>
          <a:srgbClr val="8A0000"/>
        </a:solidFill>
      </dgm:spPr>
      <dgm:t>
        <a:bodyPr/>
        <a:lstStyle/>
        <a:p>
          <a:pPr algn="r"/>
          <a:r>
            <a:rPr lang="ar-AE" sz="900" dirty="0">
              <a:solidFill>
                <a:schemeClr val="bg1"/>
              </a:solidFill>
            </a:rPr>
            <a:t>برنامج 02: التعليم الثانوي.</a:t>
          </a:r>
          <a:endParaRPr lang="ar-DZ" sz="900" dirty="0">
            <a:solidFill>
              <a:schemeClr val="bg1"/>
            </a:solidFill>
          </a:endParaRPr>
        </a:p>
        <a:p>
          <a:pPr algn="l"/>
          <a:r>
            <a:rPr lang="fr-FR" sz="9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PROG 02</a:t>
          </a:r>
          <a:r>
            <a:rPr lang="fr-FR" sz="9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SECONDAIRE. </a:t>
          </a:r>
          <a:endParaRPr lang="fr-FR" sz="900" b="1" i="0" dirty="0">
            <a:solidFill>
              <a:schemeClr val="bg1"/>
            </a:solidFill>
          </a:endParaRPr>
        </a:p>
      </dgm:t>
    </dgm:pt>
    <dgm:pt modelId="{7EAD7136-3FEC-4C5F-8F39-228780E1B473}" type="parTrans" cxnId="{A5474FBA-758E-4FE9-A142-4D1EA43D5F51}">
      <dgm:prSet/>
      <dgm:spPr/>
      <dgm:t>
        <a:bodyPr/>
        <a:lstStyle/>
        <a:p>
          <a:endParaRPr lang="fr-FR"/>
        </a:p>
      </dgm:t>
    </dgm:pt>
    <dgm:pt modelId="{B0B684F8-C30E-4AC0-BDB0-AEC1CEF6411E}" type="sibTrans" cxnId="{A5474FBA-758E-4FE9-A142-4D1EA43D5F51}">
      <dgm:prSet/>
      <dgm:spPr/>
      <dgm:t>
        <a:bodyPr/>
        <a:lstStyle/>
        <a:p>
          <a:endParaRPr lang="fr-FR"/>
        </a:p>
      </dgm:t>
    </dgm:pt>
    <dgm:pt modelId="{76341818-5FB9-4D87-862C-96885F70A8B9}">
      <dgm:prSet custT="1"/>
      <dgm:spPr>
        <a:solidFill>
          <a:srgbClr val="3B5F4B"/>
        </a:solidFill>
      </dgm:spPr>
      <dgm:t>
        <a:bodyPr/>
        <a:lstStyle/>
        <a:p>
          <a:pPr algn="r"/>
          <a:r>
            <a:rPr lang="ar-AE" sz="1000" dirty="0">
              <a:solidFill>
                <a:schemeClr val="bg1"/>
              </a:solidFill>
            </a:rPr>
            <a:t>البرنامج الفرعي 1-2: التعليم الابتدائي</a:t>
          </a:r>
          <a:endParaRPr lang="ar-DZ" sz="1000"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1.2</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primaire  </a:t>
          </a:r>
          <a:endParaRPr lang="fr-FR" sz="1000" b="1" dirty="0">
            <a:solidFill>
              <a:schemeClr val="bg1"/>
            </a:solidFill>
          </a:endParaRPr>
        </a:p>
      </dgm:t>
    </dgm:pt>
    <dgm:pt modelId="{6F2C6E61-0177-412E-AA43-B78E36391279}" type="parTrans" cxnId="{E5EDC67E-7777-483C-8987-2EA91C7CFF41}">
      <dgm:prSet custT="1"/>
      <dgm:spPr/>
      <dgm:t>
        <a:bodyPr/>
        <a:lstStyle/>
        <a:p>
          <a:endParaRPr lang="fr-FR" sz="1000"/>
        </a:p>
      </dgm:t>
    </dgm:pt>
    <dgm:pt modelId="{63C3F78B-A54E-4013-8FE2-CF75BE90A925}" type="sibTrans" cxnId="{E5EDC67E-7777-483C-8987-2EA91C7CFF41}">
      <dgm:prSet/>
      <dgm:spPr/>
      <dgm:t>
        <a:bodyPr/>
        <a:lstStyle/>
        <a:p>
          <a:endParaRPr lang="fr-FR"/>
        </a:p>
      </dgm:t>
    </dgm:pt>
    <dgm:pt modelId="{3CBB47E8-1188-4654-ADFD-AAF7483542FE}">
      <dgm:prSet custT="1"/>
      <dgm:spPr>
        <a:solidFill>
          <a:srgbClr val="A35B25"/>
        </a:solidFill>
      </dgm:spPr>
      <dgm:t>
        <a:bodyPr/>
        <a:lstStyle/>
        <a:p>
          <a:pPr algn="r"/>
          <a:r>
            <a:rPr lang="ar-AE" sz="1000" b="1" dirty="0" err="1">
              <a:solidFill>
                <a:schemeClr val="bg1"/>
              </a:solidFill>
            </a:rPr>
            <a:t>ا</a:t>
          </a:r>
          <a:r>
            <a:rPr lang="ar-AE" sz="1000" dirty="0" err="1">
              <a:solidFill>
                <a:schemeClr val="bg1"/>
              </a:solidFill>
            </a:rPr>
            <a:t>البرنامج</a:t>
          </a:r>
          <a:r>
            <a:rPr lang="ar-AE" sz="1000" dirty="0">
              <a:solidFill>
                <a:schemeClr val="bg1"/>
              </a:solidFill>
            </a:rPr>
            <a:t> الفرعي </a:t>
          </a:r>
          <a:r>
            <a:rPr lang="ar-DZ" sz="1000" dirty="0">
              <a:solidFill>
                <a:schemeClr val="bg1"/>
              </a:solidFill>
            </a:rPr>
            <a:t>1</a:t>
          </a:r>
          <a:r>
            <a:rPr lang="ar-AE" sz="1000" dirty="0">
              <a:solidFill>
                <a:schemeClr val="bg1"/>
              </a:solidFill>
            </a:rPr>
            <a:t>.</a:t>
          </a:r>
          <a:r>
            <a:rPr lang="ar-DZ" sz="1000" dirty="0">
              <a:solidFill>
                <a:schemeClr val="bg1"/>
              </a:solidFill>
            </a:rPr>
            <a:t>2</a:t>
          </a:r>
          <a:r>
            <a:rPr lang="ar-AE" sz="1000" dirty="0">
              <a:solidFill>
                <a:schemeClr val="bg1"/>
              </a:solidFill>
            </a:rPr>
            <a:t>: التعليم الثانوي العادي</a:t>
          </a:r>
          <a:endParaRPr lang="ar-DZ" sz="1000"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2.1</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secondaire normal  </a:t>
          </a:r>
          <a:endParaRPr lang="fr-FR" sz="1000" b="1" dirty="0">
            <a:solidFill>
              <a:schemeClr val="bg1"/>
            </a:solidFill>
          </a:endParaRPr>
        </a:p>
      </dgm:t>
    </dgm:pt>
    <dgm:pt modelId="{0C845AFE-DC95-4EAF-AED8-64FED8B70776}" type="parTrans" cxnId="{0DA231F7-EC72-49DB-B97C-BD9635BBD2C0}">
      <dgm:prSet custT="1"/>
      <dgm:spPr/>
      <dgm:t>
        <a:bodyPr/>
        <a:lstStyle/>
        <a:p>
          <a:endParaRPr lang="fr-FR" sz="1000"/>
        </a:p>
      </dgm:t>
    </dgm:pt>
    <dgm:pt modelId="{A1D3955C-1BFF-4FEE-8494-88A069473954}" type="sibTrans" cxnId="{0DA231F7-EC72-49DB-B97C-BD9635BBD2C0}">
      <dgm:prSet/>
      <dgm:spPr/>
      <dgm:t>
        <a:bodyPr/>
        <a:lstStyle/>
        <a:p>
          <a:endParaRPr lang="fr-FR"/>
        </a:p>
      </dgm:t>
    </dgm:pt>
    <dgm:pt modelId="{CAC79889-801D-4BFD-A7D3-268C3C8F7640}">
      <dgm:prSet custT="1"/>
      <dgm:spPr>
        <a:solidFill>
          <a:srgbClr val="A35B25"/>
        </a:solidFill>
      </dgm:spPr>
      <dgm:t>
        <a:bodyPr/>
        <a:lstStyle/>
        <a:p>
          <a:pPr algn="r"/>
          <a:r>
            <a:rPr lang="ar-AE" sz="1000" dirty="0">
              <a:solidFill>
                <a:schemeClr val="bg1"/>
              </a:solidFill>
            </a:rPr>
            <a:t>البرنامج الفرعي 2-3: تعليم محدد ومتخصص</a:t>
          </a:r>
          <a:r>
            <a:rPr lang="ar-DZ" sz="1000" dirty="0">
              <a:solidFill>
                <a:schemeClr val="bg1"/>
              </a:solidFill>
            </a:rPr>
            <a:t> </a:t>
          </a: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2.3</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spécifique et spécialisé </a:t>
          </a:r>
          <a:endParaRPr lang="fr-FR" sz="1000" b="1" dirty="0">
            <a:solidFill>
              <a:schemeClr val="bg1"/>
            </a:solidFill>
          </a:endParaRPr>
        </a:p>
      </dgm:t>
    </dgm:pt>
    <dgm:pt modelId="{256425AC-1697-44EB-BE4B-69C758DAF3B9}" type="parTrans" cxnId="{87D14B86-E829-4687-B064-1AF8820DD117}">
      <dgm:prSet custT="1"/>
      <dgm:spPr/>
      <dgm:t>
        <a:bodyPr/>
        <a:lstStyle/>
        <a:p>
          <a:endParaRPr lang="fr-FR" sz="1000"/>
        </a:p>
      </dgm:t>
    </dgm:pt>
    <dgm:pt modelId="{B5307112-E36A-4BA8-ABD7-B7A52670B585}" type="sibTrans" cxnId="{87D14B86-E829-4687-B064-1AF8820DD117}">
      <dgm:prSet/>
      <dgm:spPr/>
      <dgm:t>
        <a:bodyPr/>
        <a:lstStyle/>
        <a:p>
          <a:endParaRPr lang="fr-FR"/>
        </a:p>
      </dgm:t>
    </dgm:pt>
    <dgm:pt modelId="{A626EC2F-0A6D-486B-BCBD-EDA380F6DB50}">
      <dgm:prSet custT="1"/>
      <dgm:spPr>
        <a:solidFill>
          <a:srgbClr val="4A206A"/>
        </a:solidFill>
      </dgm:spPr>
      <dgm:t>
        <a:bodyPr/>
        <a:lstStyle/>
        <a:p>
          <a:pPr algn="r"/>
          <a:r>
            <a:rPr lang="ar-AE" sz="1000" dirty="0">
              <a:solidFill>
                <a:schemeClr val="bg1"/>
              </a:solidFill>
            </a:rPr>
            <a:t>البرنامج الفرعي </a:t>
          </a:r>
          <a:r>
            <a:rPr lang="ar-DZ" sz="1000" dirty="0">
              <a:solidFill>
                <a:schemeClr val="bg1"/>
              </a:solidFill>
            </a:rPr>
            <a:t>1</a:t>
          </a:r>
          <a:r>
            <a:rPr lang="ar-AE" sz="1000" dirty="0">
              <a:solidFill>
                <a:schemeClr val="bg1"/>
              </a:solidFill>
            </a:rPr>
            <a:t>.</a:t>
          </a:r>
          <a:r>
            <a:rPr lang="ar-DZ" sz="1000" dirty="0">
              <a:solidFill>
                <a:schemeClr val="bg1"/>
              </a:solidFill>
            </a:rPr>
            <a:t>3</a:t>
          </a:r>
          <a:r>
            <a:rPr lang="ar-AE" sz="1000" dirty="0">
              <a:solidFill>
                <a:schemeClr val="bg1"/>
              </a:solidFill>
            </a:rPr>
            <a:t>:التدريب المستمر للمعلمين</a:t>
          </a:r>
          <a:endParaRPr lang="ar-DZ" sz="1000"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3.1</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formation continue des enseignants</a:t>
          </a:r>
          <a:endParaRPr lang="fr-FR" sz="1000" b="1" dirty="0">
            <a:solidFill>
              <a:schemeClr val="bg1"/>
            </a:solidFill>
          </a:endParaRPr>
        </a:p>
      </dgm:t>
    </dgm:pt>
    <dgm:pt modelId="{668D00BE-5165-4050-ABEE-B06CF7B268C8}" type="parTrans" cxnId="{6F575E2A-435E-41E1-8B49-63B4741D2ABF}">
      <dgm:prSet custT="1"/>
      <dgm:spPr/>
      <dgm:t>
        <a:bodyPr/>
        <a:lstStyle/>
        <a:p>
          <a:endParaRPr lang="fr-FR" sz="1000"/>
        </a:p>
      </dgm:t>
    </dgm:pt>
    <dgm:pt modelId="{1CAC877F-730F-4683-B308-498BA96080E4}" type="sibTrans" cxnId="{6F575E2A-435E-41E1-8B49-63B4741D2ABF}">
      <dgm:prSet/>
      <dgm:spPr/>
      <dgm:t>
        <a:bodyPr/>
        <a:lstStyle/>
        <a:p>
          <a:endParaRPr lang="fr-FR"/>
        </a:p>
      </dgm:t>
    </dgm:pt>
    <dgm:pt modelId="{BF8FCD51-4CE4-4A14-814F-35C3C348DCF6}">
      <dgm:prSet custT="1"/>
      <dgm:spPr>
        <a:solidFill>
          <a:srgbClr val="3B5F4B"/>
        </a:solidFill>
      </dgm:spPr>
      <dgm:t>
        <a:bodyPr/>
        <a:lstStyle/>
        <a:p>
          <a:pPr algn="r"/>
          <a:r>
            <a:rPr lang="ar-AE" sz="1000" dirty="0">
              <a:solidFill>
                <a:schemeClr val="bg1"/>
              </a:solidFill>
            </a:rPr>
            <a:t>البرنامج الفرعي 1</a:t>
          </a:r>
          <a:r>
            <a:rPr lang="ar-DZ" sz="1000" dirty="0">
              <a:solidFill>
                <a:schemeClr val="bg1"/>
              </a:solidFill>
            </a:rPr>
            <a:t>-3</a:t>
          </a:r>
          <a:r>
            <a:rPr lang="ar-AE" sz="1000" dirty="0">
              <a:solidFill>
                <a:schemeClr val="bg1"/>
              </a:solidFill>
            </a:rPr>
            <a:t>: التعليم المتوسط ​​العادي</a:t>
          </a:r>
          <a:endParaRPr lang="ar-DZ" sz="1000"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1.3</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moyen normal  </a:t>
          </a:r>
          <a:endParaRPr lang="fr-FR" sz="1000" b="1" dirty="0">
            <a:solidFill>
              <a:schemeClr val="bg1"/>
            </a:solidFill>
          </a:endParaRPr>
        </a:p>
      </dgm:t>
    </dgm:pt>
    <dgm:pt modelId="{BCED8B10-950A-416A-9752-69C9BA2B06CA}" type="parTrans" cxnId="{7F6AE94F-4F96-46F3-835D-0130893C338C}">
      <dgm:prSet custT="1"/>
      <dgm:spPr/>
      <dgm:t>
        <a:bodyPr/>
        <a:lstStyle/>
        <a:p>
          <a:endParaRPr lang="fr-FR" sz="1000"/>
        </a:p>
      </dgm:t>
    </dgm:pt>
    <dgm:pt modelId="{37A25158-30AC-44D8-A016-F0B4644A8D45}" type="sibTrans" cxnId="{7F6AE94F-4F96-46F3-835D-0130893C338C}">
      <dgm:prSet/>
      <dgm:spPr/>
      <dgm:t>
        <a:bodyPr/>
        <a:lstStyle/>
        <a:p>
          <a:endParaRPr lang="fr-FR"/>
        </a:p>
      </dgm:t>
    </dgm:pt>
    <dgm:pt modelId="{D790BE80-C25E-4E92-82F3-9591097DA694}">
      <dgm:prSet custT="1"/>
      <dgm:spPr>
        <a:solidFill>
          <a:srgbClr val="A35B25"/>
        </a:solidFill>
      </dgm:spPr>
      <dgm:t>
        <a:bodyPr/>
        <a:lstStyle/>
        <a:p>
          <a:pPr algn="r"/>
          <a:r>
            <a:rPr lang="ar-AE" sz="1000" dirty="0">
              <a:solidFill>
                <a:schemeClr val="bg1"/>
              </a:solidFill>
            </a:rPr>
            <a:t>البرنامج الفرعي 2.2: التعليم الثانوي عن بعد</a:t>
          </a:r>
          <a:endParaRPr lang="ar-DZ" sz="1000"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2.2</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secondaire a distance</a:t>
          </a:r>
          <a:endParaRPr lang="fr-FR" sz="1000" b="1" dirty="0">
            <a:solidFill>
              <a:schemeClr val="bg1"/>
            </a:solidFill>
          </a:endParaRPr>
        </a:p>
      </dgm:t>
    </dgm:pt>
    <dgm:pt modelId="{EFF86CD6-D3B1-41DD-85C8-DDB656069E3A}" type="sibTrans" cxnId="{05B3000B-C028-4FAF-8C2A-EA2E3815355A}">
      <dgm:prSet/>
      <dgm:spPr/>
      <dgm:t>
        <a:bodyPr/>
        <a:lstStyle/>
        <a:p>
          <a:endParaRPr lang="fr-FR"/>
        </a:p>
      </dgm:t>
    </dgm:pt>
    <dgm:pt modelId="{D27BCA61-D2CC-4004-81BE-E9D561B7B229}" type="parTrans" cxnId="{05B3000B-C028-4FAF-8C2A-EA2E3815355A}">
      <dgm:prSet custT="1"/>
      <dgm:spPr/>
      <dgm:t>
        <a:bodyPr/>
        <a:lstStyle/>
        <a:p>
          <a:endParaRPr lang="fr-FR" sz="1000"/>
        </a:p>
      </dgm:t>
    </dgm:pt>
    <dgm:pt modelId="{52F54A0B-53B7-4D80-85D0-83252E117689}">
      <dgm:prSet custT="1"/>
      <dgm:spPr>
        <a:solidFill>
          <a:srgbClr val="3B5F4B"/>
        </a:solidFill>
      </dgm:spPr>
      <dgm:t>
        <a:bodyPr/>
        <a:lstStyle/>
        <a:p>
          <a:pPr algn="r"/>
          <a:r>
            <a:rPr lang="ar-AE" sz="1000" dirty="0">
              <a:solidFill>
                <a:schemeClr val="bg1"/>
              </a:solidFill>
            </a:rPr>
            <a:t>البرنامج الفرعي 1</a:t>
          </a:r>
          <a:r>
            <a:rPr lang="ar-DZ" sz="1000" dirty="0">
              <a:solidFill>
                <a:schemeClr val="bg1"/>
              </a:solidFill>
            </a:rPr>
            <a:t>-4</a:t>
          </a:r>
          <a:r>
            <a:rPr lang="ar-AE" sz="1000" dirty="0">
              <a:solidFill>
                <a:schemeClr val="bg1"/>
              </a:solidFill>
            </a:rPr>
            <a:t>: التعليم المتوسط ​​عن بعد</a:t>
          </a:r>
          <a:endParaRPr lang="ar-DZ" sz="1000"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1.4</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moyen a distance </a:t>
          </a:r>
          <a:endParaRPr lang="fr-FR" sz="1000" dirty="0">
            <a:solidFill>
              <a:schemeClr val="bg1"/>
            </a:solidFill>
          </a:endParaRPr>
        </a:p>
      </dgm:t>
    </dgm:pt>
    <dgm:pt modelId="{2BE55887-A304-4DB8-A0A8-476B098ECE89}" type="parTrans" cxnId="{682B4EA4-158E-4D9A-B423-BE4BCDE4C59E}">
      <dgm:prSet custT="1"/>
      <dgm:spPr/>
      <dgm:t>
        <a:bodyPr/>
        <a:lstStyle/>
        <a:p>
          <a:endParaRPr lang="fr-FR" sz="1000"/>
        </a:p>
      </dgm:t>
    </dgm:pt>
    <dgm:pt modelId="{29D43428-29C2-46FC-8269-589FC061FC49}" type="sibTrans" cxnId="{682B4EA4-158E-4D9A-B423-BE4BCDE4C59E}">
      <dgm:prSet/>
      <dgm:spPr/>
      <dgm:t>
        <a:bodyPr/>
        <a:lstStyle/>
        <a:p>
          <a:endParaRPr lang="fr-FR"/>
        </a:p>
      </dgm:t>
    </dgm:pt>
    <dgm:pt modelId="{37D661EE-A660-4CD1-B1F7-9F0643167625}">
      <dgm:prSet custT="1"/>
      <dgm:spPr>
        <a:solidFill>
          <a:srgbClr val="3B5F4B"/>
        </a:solidFill>
      </dgm:spPr>
      <dgm:t>
        <a:bodyPr/>
        <a:lstStyle/>
        <a:p>
          <a:pPr algn="r"/>
          <a:r>
            <a:rPr lang="ar-AE" sz="1000" dirty="0">
              <a:solidFill>
                <a:schemeClr val="bg1"/>
              </a:solidFill>
            </a:rPr>
            <a:t>البرنامج الفرعي 1</a:t>
          </a:r>
          <a:r>
            <a:rPr lang="ar-DZ" sz="1000" dirty="0">
              <a:solidFill>
                <a:schemeClr val="bg1"/>
              </a:solidFill>
            </a:rPr>
            <a:t>-5</a:t>
          </a:r>
          <a:r>
            <a:rPr lang="ar-AE" sz="1000" dirty="0">
              <a:solidFill>
                <a:schemeClr val="bg1"/>
              </a:solidFill>
            </a:rPr>
            <a:t>: التعليم المتخصص</a:t>
          </a:r>
          <a:endParaRPr lang="ar-DZ" sz="1000"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1.5</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spécialisé  </a:t>
          </a:r>
          <a:endParaRPr lang="fr-FR" sz="1000" dirty="0">
            <a:solidFill>
              <a:schemeClr val="bg1"/>
            </a:solidFill>
          </a:endParaRPr>
        </a:p>
      </dgm:t>
    </dgm:pt>
    <dgm:pt modelId="{04F4FF46-0F02-48FD-966C-A9777D9EB2CF}" type="parTrans" cxnId="{A28500F9-F98A-4D04-8F42-5DBA6718936A}">
      <dgm:prSet custT="1"/>
      <dgm:spPr/>
      <dgm:t>
        <a:bodyPr/>
        <a:lstStyle/>
        <a:p>
          <a:endParaRPr lang="fr-FR" sz="1000"/>
        </a:p>
      </dgm:t>
    </dgm:pt>
    <dgm:pt modelId="{3B4AF1D7-F04F-4CE5-89D4-C9642B713B29}" type="sibTrans" cxnId="{A28500F9-F98A-4D04-8F42-5DBA6718936A}">
      <dgm:prSet/>
      <dgm:spPr/>
      <dgm:t>
        <a:bodyPr/>
        <a:lstStyle/>
        <a:p>
          <a:endParaRPr lang="fr-FR"/>
        </a:p>
      </dgm:t>
    </dgm:pt>
    <dgm:pt modelId="{7511997E-5276-4833-BB3C-3668D42DBB95}">
      <dgm:prSet custT="1"/>
      <dgm:spPr>
        <a:solidFill>
          <a:srgbClr val="3B5F4B"/>
        </a:solidFill>
      </dgm:spPr>
      <dgm:t>
        <a:bodyPr/>
        <a:lstStyle/>
        <a:p>
          <a:pPr algn="r"/>
          <a:r>
            <a:rPr lang="ar-AE" sz="1000" dirty="0">
              <a:solidFill>
                <a:schemeClr val="bg1"/>
              </a:solidFill>
            </a:rPr>
            <a:t>البرنامج الفرعي 1</a:t>
          </a:r>
          <a:r>
            <a:rPr lang="ar-DZ" sz="1000" dirty="0">
              <a:solidFill>
                <a:schemeClr val="bg1"/>
              </a:solidFill>
            </a:rPr>
            <a:t>-6</a:t>
          </a:r>
          <a:r>
            <a:rPr lang="ar-AE" sz="1000" dirty="0">
              <a:solidFill>
                <a:schemeClr val="bg1"/>
              </a:solidFill>
            </a:rPr>
            <a:t>: محو الأمية</a:t>
          </a:r>
          <a:endParaRPr lang="ar-DZ" sz="1000"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1.6</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alphabétisation </a:t>
          </a:r>
          <a:endParaRPr lang="fr-FR" sz="1000" dirty="0">
            <a:solidFill>
              <a:schemeClr val="bg1"/>
            </a:solidFill>
          </a:endParaRPr>
        </a:p>
      </dgm:t>
    </dgm:pt>
    <dgm:pt modelId="{A29AB41C-91B5-47FE-9990-B0188673E7CF}" type="parTrans" cxnId="{E6D4314B-E250-4A2A-8760-7239276E1B6D}">
      <dgm:prSet custT="1"/>
      <dgm:spPr/>
      <dgm:t>
        <a:bodyPr/>
        <a:lstStyle/>
        <a:p>
          <a:endParaRPr lang="fr-FR" sz="1000"/>
        </a:p>
      </dgm:t>
    </dgm:pt>
    <dgm:pt modelId="{33B5D72D-90D1-4795-89D2-BFF5B67A83A0}" type="sibTrans" cxnId="{E6D4314B-E250-4A2A-8760-7239276E1B6D}">
      <dgm:prSet/>
      <dgm:spPr/>
      <dgm:t>
        <a:bodyPr/>
        <a:lstStyle/>
        <a:p>
          <a:endParaRPr lang="fr-FR"/>
        </a:p>
      </dgm:t>
    </dgm:pt>
    <dgm:pt modelId="{411F5518-758E-40A0-A3A3-6AD6BC23DA59}">
      <dgm:prSet custT="1"/>
      <dgm:spPr>
        <a:solidFill>
          <a:srgbClr val="4A206A"/>
        </a:solidFill>
      </dgm:spPr>
      <dgm:t>
        <a:bodyPr/>
        <a:lstStyle/>
        <a:p>
          <a:pPr algn="r"/>
          <a:r>
            <a:rPr lang="ar-AE" sz="1000" dirty="0">
              <a:solidFill>
                <a:schemeClr val="bg1"/>
              </a:solidFill>
            </a:rPr>
            <a:t>البرنامج الفرعي 3-2: التدريب المتخصص</a:t>
          </a:r>
          <a:endParaRPr lang="ar-DZ" sz="1000"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3.2</a:t>
          </a:r>
          <a:r>
            <a:rPr lang="fr-FR" sz="10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formation spécialisée</a:t>
          </a:r>
          <a:endParaRPr lang="fr-FR" sz="1000" dirty="0">
            <a:solidFill>
              <a:schemeClr val="bg1"/>
            </a:solidFill>
          </a:endParaRPr>
        </a:p>
      </dgm:t>
    </dgm:pt>
    <dgm:pt modelId="{B645BC3D-D224-433A-90CB-561BC5D4FC79}" type="parTrans" cxnId="{BA7C026B-4C62-4490-A3CF-075CAB1747C4}">
      <dgm:prSet custT="1"/>
      <dgm:spPr/>
      <dgm:t>
        <a:bodyPr/>
        <a:lstStyle/>
        <a:p>
          <a:endParaRPr lang="fr-FR" sz="1000"/>
        </a:p>
      </dgm:t>
    </dgm:pt>
    <dgm:pt modelId="{B6925C4B-6A27-45EA-AA18-3B03B9D36160}" type="sibTrans" cxnId="{BA7C026B-4C62-4490-A3CF-075CAB1747C4}">
      <dgm:prSet/>
      <dgm:spPr/>
      <dgm:t>
        <a:bodyPr/>
        <a:lstStyle/>
        <a:p>
          <a:endParaRPr lang="fr-FR"/>
        </a:p>
      </dgm:t>
    </dgm:pt>
    <dgm:pt modelId="{00D300C4-8D66-40A1-92CB-A49DC2678D66}" type="pres">
      <dgm:prSet presAssocID="{2BDF84E1-9C5E-4C24-92DA-C6E8F0477E29}" presName="diagram" presStyleCnt="0">
        <dgm:presLayoutVars>
          <dgm:chPref val="1"/>
          <dgm:dir/>
          <dgm:animOne val="branch"/>
          <dgm:animLvl val="lvl"/>
          <dgm:resizeHandles val="exact"/>
        </dgm:presLayoutVars>
      </dgm:prSet>
      <dgm:spPr/>
      <dgm:t>
        <a:bodyPr/>
        <a:lstStyle/>
        <a:p>
          <a:endParaRPr lang="fr-FR"/>
        </a:p>
      </dgm:t>
    </dgm:pt>
    <dgm:pt modelId="{9FEFE2E9-0A59-4456-A6FB-C7224C5697FE}" type="pres">
      <dgm:prSet presAssocID="{166EB8A9-CBD5-47AE-89EF-19C8CB0C1632}" presName="root1" presStyleCnt="0"/>
      <dgm:spPr/>
    </dgm:pt>
    <dgm:pt modelId="{F8BE1088-0F6F-4D78-A917-932B5B73531E}" type="pres">
      <dgm:prSet presAssocID="{166EB8A9-CBD5-47AE-89EF-19C8CB0C1632}" presName="LevelOneTextNode" presStyleLbl="node0" presStyleIdx="0" presStyleCnt="1" custScaleX="472598" custScaleY="298564" custLinFactNeighborX="-43929" custLinFactNeighborY="-13145">
        <dgm:presLayoutVars>
          <dgm:chPref val="3"/>
        </dgm:presLayoutVars>
      </dgm:prSet>
      <dgm:spPr/>
      <dgm:t>
        <a:bodyPr/>
        <a:lstStyle/>
        <a:p>
          <a:endParaRPr lang="fr-FR"/>
        </a:p>
      </dgm:t>
    </dgm:pt>
    <dgm:pt modelId="{0A949F45-ACEB-471A-9CF1-973A2CECBBB9}" type="pres">
      <dgm:prSet presAssocID="{166EB8A9-CBD5-47AE-89EF-19C8CB0C1632}" presName="level2hierChild" presStyleCnt="0"/>
      <dgm:spPr/>
    </dgm:pt>
    <dgm:pt modelId="{FBB48AC0-472E-40B2-8B17-65EF9F68C031}" type="pres">
      <dgm:prSet presAssocID="{113103B1-BD46-4C93-A004-37118F39D262}" presName="conn2-1" presStyleLbl="parChTrans1D2" presStyleIdx="0" presStyleCnt="3"/>
      <dgm:spPr/>
      <dgm:t>
        <a:bodyPr/>
        <a:lstStyle/>
        <a:p>
          <a:endParaRPr lang="fr-FR"/>
        </a:p>
      </dgm:t>
    </dgm:pt>
    <dgm:pt modelId="{340543B4-D3C4-4C72-B365-2C13E9F49EF7}" type="pres">
      <dgm:prSet presAssocID="{113103B1-BD46-4C93-A004-37118F39D262}" presName="connTx" presStyleLbl="parChTrans1D2" presStyleIdx="0" presStyleCnt="3"/>
      <dgm:spPr/>
      <dgm:t>
        <a:bodyPr/>
        <a:lstStyle/>
        <a:p>
          <a:endParaRPr lang="fr-FR"/>
        </a:p>
      </dgm:t>
    </dgm:pt>
    <dgm:pt modelId="{E5A7BEF7-F3CB-46A3-A15E-35AF5D340817}" type="pres">
      <dgm:prSet presAssocID="{201A67BC-F830-433C-8301-F771390EB1C3}" presName="root2" presStyleCnt="0"/>
      <dgm:spPr/>
    </dgm:pt>
    <dgm:pt modelId="{A254BC71-12AE-46F3-A6E7-52C5613A863B}" type="pres">
      <dgm:prSet presAssocID="{201A67BC-F830-433C-8301-F771390EB1C3}" presName="LevelTwoTextNode" presStyleLbl="node2" presStyleIdx="0" presStyleCnt="3" custScaleX="449940" custScaleY="213589" custLinFactNeighborX="-6282" custLinFactNeighborY="-10660">
        <dgm:presLayoutVars>
          <dgm:chPref val="3"/>
        </dgm:presLayoutVars>
      </dgm:prSet>
      <dgm:spPr/>
      <dgm:t>
        <a:bodyPr/>
        <a:lstStyle/>
        <a:p>
          <a:endParaRPr lang="fr-FR"/>
        </a:p>
      </dgm:t>
    </dgm:pt>
    <dgm:pt modelId="{EF870DC5-63E8-4303-8587-14BCDE29988A}" type="pres">
      <dgm:prSet presAssocID="{201A67BC-F830-433C-8301-F771390EB1C3}" presName="level3hierChild" presStyleCnt="0"/>
      <dgm:spPr/>
    </dgm:pt>
    <dgm:pt modelId="{37384673-CB90-4FFE-A9E6-AE898DD6CBBD}" type="pres">
      <dgm:prSet presAssocID="{E40D43E9-B29C-4F0C-B311-1574D3BAC914}" presName="conn2-1" presStyleLbl="parChTrans1D3" presStyleIdx="0" presStyleCnt="11" custScaleX="2000000" custScaleY="2000000"/>
      <dgm:spPr/>
      <dgm:t>
        <a:bodyPr/>
        <a:lstStyle/>
        <a:p>
          <a:endParaRPr lang="fr-FR"/>
        </a:p>
      </dgm:t>
    </dgm:pt>
    <dgm:pt modelId="{5CAB18D7-830B-4A86-8631-4E173A963BE4}" type="pres">
      <dgm:prSet presAssocID="{E40D43E9-B29C-4F0C-B311-1574D3BAC914}" presName="connTx" presStyleLbl="parChTrans1D3" presStyleIdx="0" presStyleCnt="11"/>
      <dgm:spPr/>
      <dgm:t>
        <a:bodyPr/>
        <a:lstStyle/>
        <a:p>
          <a:endParaRPr lang="fr-FR"/>
        </a:p>
      </dgm:t>
    </dgm:pt>
    <dgm:pt modelId="{3BFB257C-744F-4D85-998D-49543A20A79E}" type="pres">
      <dgm:prSet presAssocID="{323A2E85-ABA7-4EA9-B835-B5901C3C337B}" presName="root2" presStyleCnt="0"/>
      <dgm:spPr/>
    </dgm:pt>
    <dgm:pt modelId="{45B0AEF1-66C3-48D7-91B3-945100FD53B3}" type="pres">
      <dgm:prSet presAssocID="{323A2E85-ABA7-4EA9-B835-B5901C3C337B}" presName="LevelTwoTextNode" presStyleLbl="node3" presStyleIdx="0" presStyleCnt="11" custScaleX="749900" custScaleY="149816" custLinFactNeighborX="-5" custLinFactNeighborY="9848">
        <dgm:presLayoutVars>
          <dgm:chPref val="3"/>
        </dgm:presLayoutVars>
      </dgm:prSet>
      <dgm:spPr/>
      <dgm:t>
        <a:bodyPr/>
        <a:lstStyle/>
        <a:p>
          <a:endParaRPr lang="fr-FR"/>
        </a:p>
      </dgm:t>
    </dgm:pt>
    <dgm:pt modelId="{52B51479-E3BB-4E3D-99A1-D605968EA1D4}" type="pres">
      <dgm:prSet presAssocID="{323A2E85-ABA7-4EA9-B835-B5901C3C337B}" presName="level3hierChild" presStyleCnt="0"/>
      <dgm:spPr/>
    </dgm:pt>
    <dgm:pt modelId="{B29CF517-7701-49C5-9501-059C8C56EF96}" type="pres">
      <dgm:prSet presAssocID="{6F2C6E61-0177-412E-AA43-B78E36391279}" presName="conn2-1" presStyleLbl="parChTrans1D3" presStyleIdx="1" presStyleCnt="11" custScaleX="2000000" custScaleY="2000000"/>
      <dgm:spPr/>
      <dgm:t>
        <a:bodyPr/>
        <a:lstStyle/>
        <a:p>
          <a:endParaRPr lang="fr-FR"/>
        </a:p>
      </dgm:t>
    </dgm:pt>
    <dgm:pt modelId="{35DC8719-B54B-4ECD-B5B3-F5F3BF5B3215}" type="pres">
      <dgm:prSet presAssocID="{6F2C6E61-0177-412E-AA43-B78E36391279}" presName="connTx" presStyleLbl="parChTrans1D3" presStyleIdx="1" presStyleCnt="11"/>
      <dgm:spPr/>
      <dgm:t>
        <a:bodyPr/>
        <a:lstStyle/>
        <a:p>
          <a:endParaRPr lang="fr-FR"/>
        </a:p>
      </dgm:t>
    </dgm:pt>
    <dgm:pt modelId="{AEFE5A7A-26B2-41CE-B664-1137907500EF}" type="pres">
      <dgm:prSet presAssocID="{76341818-5FB9-4D87-862C-96885F70A8B9}" presName="root2" presStyleCnt="0"/>
      <dgm:spPr/>
    </dgm:pt>
    <dgm:pt modelId="{9820B52E-A368-4E5D-A7E1-9D6CFF0F40E6}" type="pres">
      <dgm:prSet presAssocID="{76341818-5FB9-4D87-862C-96885F70A8B9}" presName="LevelTwoTextNode" presStyleLbl="node3" presStyleIdx="1" presStyleCnt="11" custScaleX="749900" custScaleY="149816" custLinFactNeighborX="-116" custLinFactNeighborY="17599">
        <dgm:presLayoutVars>
          <dgm:chPref val="3"/>
        </dgm:presLayoutVars>
      </dgm:prSet>
      <dgm:spPr/>
      <dgm:t>
        <a:bodyPr/>
        <a:lstStyle/>
        <a:p>
          <a:endParaRPr lang="fr-FR"/>
        </a:p>
      </dgm:t>
    </dgm:pt>
    <dgm:pt modelId="{2D00A7DF-7DA8-4BAD-8B2A-AD7C090BF898}" type="pres">
      <dgm:prSet presAssocID="{76341818-5FB9-4D87-862C-96885F70A8B9}" presName="level3hierChild" presStyleCnt="0"/>
      <dgm:spPr/>
    </dgm:pt>
    <dgm:pt modelId="{672015D0-92CB-4B4B-98B9-5B0C5B71E7E2}" type="pres">
      <dgm:prSet presAssocID="{BCED8B10-950A-416A-9752-69C9BA2B06CA}" presName="conn2-1" presStyleLbl="parChTrans1D3" presStyleIdx="2" presStyleCnt="11" custScaleX="2000000" custScaleY="2000000"/>
      <dgm:spPr/>
      <dgm:t>
        <a:bodyPr/>
        <a:lstStyle/>
        <a:p>
          <a:endParaRPr lang="fr-FR"/>
        </a:p>
      </dgm:t>
    </dgm:pt>
    <dgm:pt modelId="{5EDA1997-CE5F-40EB-A118-8EC98A23A80B}" type="pres">
      <dgm:prSet presAssocID="{BCED8B10-950A-416A-9752-69C9BA2B06CA}" presName="connTx" presStyleLbl="parChTrans1D3" presStyleIdx="2" presStyleCnt="11"/>
      <dgm:spPr/>
      <dgm:t>
        <a:bodyPr/>
        <a:lstStyle/>
        <a:p>
          <a:endParaRPr lang="fr-FR"/>
        </a:p>
      </dgm:t>
    </dgm:pt>
    <dgm:pt modelId="{E70BB0C9-5B89-4B6C-9FE4-21508F19BCAB}" type="pres">
      <dgm:prSet presAssocID="{BF8FCD51-4CE4-4A14-814F-35C3C348DCF6}" presName="root2" presStyleCnt="0"/>
      <dgm:spPr/>
    </dgm:pt>
    <dgm:pt modelId="{7487C5A9-4FC9-4C97-9101-8B0D2CE44303}" type="pres">
      <dgm:prSet presAssocID="{BF8FCD51-4CE4-4A14-814F-35C3C348DCF6}" presName="LevelTwoTextNode" presStyleLbl="node3" presStyleIdx="2" presStyleCnt="11" custScaleX="749900" custScaleY="149816" custLinFactNeighborX="-662" custLinFactNeighborY="16885">
        <dgm:presLayoutVars>
          <dgm:chPref val="3"/>
        </dgm:presLayoutVars>
      </dgm:prSet>
      <dgm:spPr/>
      <dgm:t>
        <a:bodyPr/>
        <a:lstStyle/>
        <a:p>
          <a:endParaRPr lang="fr-FR"/>
        </a:p>
      </dgm:t>
    </dgm:pt>
    <dgm:pt modelId="{7E40A932-C9DD-43E7-9665-B7A283DF26AD}" type="pres">
      <dgm:prSet presAssocID="{BF8FCD51-4CE4-4A14-814F-35C3C348DCF6}" presName="level3hierChild" presStyleCnt="0"/>
      <dgm:spPr/>
    </dgm:pt>
    <dgm:pt modelId="{BE33D86B-298D-46E4-AA4B-9035C5604882}" type="pres">
      <dgm:prSet presAssocID="{2BE55887-A304-4DB8-A0A8-476B098ECE89}" presName="conn2-1" presStyleLbl="parChTrans1D3" presStyleIdx="3" presStyleCnt="11" custScaleX="2000000" custScaleY="2000000"/>
      <dgm:spPr/>
      <dgm:t>
        <a:bodyPr/>
        <a:lstStyle/>
        <a:p>
          <a:endParaRPr lang="fr-FR"/>
        </a:p>
      </dgm:t>
    </dgm:pt>
    <dgm:pt modelId="{B50CF8B5-78F8-41A0-9B92-0BED41EAD2F0}" type="pres">
      <dgm:prSet presAssocID="{2BE55887-A304-4DB8-A0A8-476B098ECE89}" presName="connTx" presStyleLbl="parChTrans1D3" presStyleIdx="3" presStyleCnt="11"/>
      <dgm:spPr/>
      <dgm:t>
        <a:bodyPr/>
        <a:lstStyle/>
        <a:p>
          <a:endParaRPr lang="fr-FR"/>
        </a:p>
      </dgm:t>
    </dgm:pt>
    <dgm:pt modelId="{FC18F5DB-44C1-4EF2-B7C6-197DE3A178AC}" type="pres">
      <dgm:prSet presAssocID="{52F54A0B-53B7-4D80-85D0-83252E117689}" presName="root2" presStyleCnt="0"/>
      <dgm:spPr/>
    </dgm:pt>
    <dgm:pt modelId="{9532D9AE-51B3-4718-8F35-AC5DDD9A7C13}" type="pres">
      <dgm:prSet presAssocID="{52F54A0B-53B7-4D80-85D0-83252E117689}" presName="LevelTwoTextNode" presStyleLbl="node3" presStyleIdx="3" presStyleCnt="11" custScaleX="749900" custScaleY="149816" custLinFactNeighborX="4412" custLinFactNeighborY="13591">
        <dgm:presLayoutVars>
          <dgm:chPref val="3"/>
        </dgm:presLayoutVars>
      </dgm:prSet>
      <dgm:spPr/>
      <dgm:t>
        <a:bodyPr/>
        <a:lstStyle/>
        <a:p>
          <a:endParaRPr lang="fr-FR"/>
        </a:p>
      </dgm:t>
    </dgm:pt>
    <dgm:pt modelId="{6F5EA000-069B-4A97-8747-654398AD0A08}" type="pres">
      <dgm:prSet presAssocID="{52F54A0B-53B7-4D80-85D0-83252E117689}" presName="level3hierChild" presStyleCnt="0"/>
      <dgm:spPr/>
    </dgm:pt>
    <dgm:pt modelId="{50D40DF8-980C-45AC-A833-A8C3C7324869}" type="pres">
      <dgm:prSet presAssocID="{04F4FF46-0F02-48FD-966C-A9777D9EB2CF}" presName="conn2-1" presStyleLbl="parChTrans1D3" presStyleIdx="4" presStyleCnt="11" custScaleX="2000000" custScaleY="2000000"/>
      <dgm:spPr/>
      <dgm:t>
        <a:bodyPr/>
        <a:lstStyle/>
        <a:p>
          <a:endParaRPr lang="fr-FR"/>
        </a:p>
      </dgm:t>
    </dgm:pt>
    <dgm:pt modelId="{E6826437-C1B1-410C-A307-C0BFB871D02F}" type="pres">
      <dgm:prSet presAssocID="{04F4FF46-0F02-48FD-966C-A9777D9EB2CF}" presName="connTx" presStyleLbl="parChTrans1D3" presStyleIdx="4" presStyleCnt="11"/>
      <dgm:spPr/>
      <dgm:t>
        <a:bodyPr/>
        <a:lstStyle/>
        <a:p>
          <a:endParaRPr lang="fr-FR"/>
        </a:p>
      </dgm:t>
    </dgm:pt>
    <dgm:pt modelId="{2473BCF2-F747-4686-954F-B8D6D4D68AB1}" type="pres">
      <dgm:prSet presAssocID="{37D661EE-A660-4CD1-B1F7-9F0643167625}" presName="root2" presStyleCnt="0"/>
      <dgm:spPr/>
    </dgm:pt>
    <dgm:pt modelId="{B00B2C5A-6997-4905-9E6E-1D9A4C7740F4}" type="pres">
      <dgm:prSet presAssocID="{37D661EE-A660-4CD1-B1F7-9F0643167625}" presName="LevelTwoTextNode" presStyleLbl="node3" presStyleIdx="4" presStyleCnt="11" custScaleX="749900" custScaleY="149816">
        <dgm:presLayoutVars>
          <dgm:chPref val="3"/>
        </dgm:presLayoutVars>
      </dgm:prSet>
      <dgm:spPr/>
      <dgm:t>
        <a:bodyPr/>
        <a:lstStyle/>
        <a:p>
          <a:endParaRPr lang="fr-FR"/>
        </a:p>
      </dgm:t>
    </dgm:pt>
    <dgm:pt modelId="{3566226F-1E35-42DC-A0FE-48213024501B}" type="pres">
      <dgm:prSet presAssocID="{37D661EE-A660-4CD1-B1F7-9F0643167625}" presName="level3hierChild" presStyleCnt="0"/>
      <dgm:spPr/>
    </dgm:pt>
    <dgm:pt modelId="{CB7C124A-8A37-402E-8271-889A0FA217AE}" type="pres">
      <dgm:prSet presAssocID="{A29AB41C-91B5-47FE-9990-B0188673E7CF}" presName="conn2-1" presStyleLbl="parChTrans1D3" presStyleIdx="5" presStyleCnt="11" custScaleX="2000000" custScaleY="2000000"/>
      <dgm:spPr/>
      <dgm:t>
        <a:bodyPr/>
        <a:lstStyle/>
        <a:p>
          <a:endParaRPr lang="fr-FR"/>
        </a:p>
      </dgm:t>
    </dgm:pt>
    <dgm:pt modelId="{A084E5D5-8895-414C-9CFF-443CCA9052D0}" type="pres">
      <dgm:prSet presAssocID="{A29AB41C-91B5-47FE-9990-B0188673E7CF}" presName="connTx" presStyleLbl="parChTrans1D3" presStyleIdx="5" presStyleCnt="11"/>
      <dgm:spPr/>
      <dgm:t>
        <a:bodyPr/>
        <a:lstStyle/>
        <a:p>
          <a:endParaRPr lang="fr-FR"/>
        </a:p>
      </dgm:t>
    </dgm:pt>
    <dgm:pt modelId="{19142084-F86D-4842-83ED-30DEEE407292}" type="pres">
      <dgm:prSet presAssocID="{7511997E-5276-4833-BB3C-3668D42DBB95}" presName="root2" presStyleCnt="0"/>
      <dgm:spPr/>
    </dgm:pt>
    <dgm:pt modelId="{AB24A8D1-F8E8-4840-B87D-BCD59CC572A2}" type="pres">
      <dgm:prSet presAssocID="{7511997E-5276-4833-BB3C-3668D42DBB95}" presName="LevelTwoTextNode" presStyleLbl="node3" presStyleIdx="5" presStyleCnt="11" custScaleX="749900" custScaleY="149816">
        <dgm:presLayoutVars>
          <dgm:chPref val="3"/>
        </dgm:presLayoutVars>
      </dgm:prSet>
      <dgm:spPr/>
      <dgm:t>
        <a:bodyPr/>
        <a:lstStyle/>
        <a:p>
          <a:endParaRPr lang="fr-FR"/>
        </a:p>
      </dgm:t>
    </dgm:pt>
    <dgm:pt modelId="{7F2B0C24-235A-4CD7-930E-B2386AF64A7B}" type="pres">
      <dgm:prSet presAssocID="{7511997E-5276-4833-BB3C-3668D42DBB95}" presName="level3hierChild" presStyleCnt="0"/>
      <dgm:spPr/>
    </dgm:pt>
    <dgm:pt modelId="{239415E5-C6CB-4303-981B-46FBA414F152}" type="pres">
      <dgm:prSet presAssocID="{7EAD7136-3FEC-4C5F-8F39-228780E1B473}" presName="conn2-1" presStyleLbl="parChTrans1D2" presStyleIdx="1" presStyleCnt="3"/>
      <dgm:spPr/>
      <dgm:t>
        <a:bodyPr/>
        <a:lstStyle/>
        <a:p>
          <a:endParaRPr lang="fr-FR"/>
        </a:p>
      </dgm:t>
    </dgm:pt>
    <dgm:pt modelId="{2576A75D-7006-4113-B9E1-569498584598}" type="pres">
      <dgm:prSet presAssocID="{7EAD7136-3FEC-4C5F-8F39-228780E1B473}" presName="connTx" presStyleLbl="parChTrans1D2" presStyleIdx="1" presStyleCnt="3"/>
      <dgm:spPr/>
      <dgm:t>
        <a:bodyPr/>
        <a:lstStyle/>
        <a:p>
          <a:endParaRPr lang="fr-FR"/>
        </a:p>
      </dgm:t>
    </dgm:pt>
    <dgm:pt modelId="{430CE282-9505-4926-9343-590B60BB5A4C}" type="pres">
      <dgm:prSet presAssocID="{ADBB26C9-101B-4C58-B7C3-46502A6427AA}" presName="root2" presStyleCnt="0"/>
      <dgm:spPr/>
    </dgm:pt>
    <dgm:pt modelId="{B64250D8-44F2-4263-8C64-3D0CB86FB702}" type="pres">
      <dgm:prSet presAssocID="{ADBB26C9-101B-4C58-B7C3-46502A6427AA}" presName="LevelTwoTextNode" presStyleLbl="node2" presStyleIdx="1" presStyleCnt="3" custScaleX="449940" custScaleY="212621" custLinFactNeighborX="-2962" custLinFactNeighborY="-12687">
        <dgm:presLayoutVars>
          <dgm:chPref val="3"/>
        </dgm:presLayoutVars>
      </dgm:prSet>
      <dgm:spPr/>
      <dgm:t>
        <a:bodyPr/>
        <a:lstStyle/>
        <a:p>
          <a:endParaRPr lang="fr-FR"/>
        </a:p>
      </dgm:t>
    </dgm:pt>
    <dgm:pt modelId="{C515F468-1909-490A-8B93-B5DE2CE5429A}" type="pres">
      <dgm:prSet presAssocID="{ADBB26C9-101B-4C58-B7C3-46502A6427AA}" presName="level3hierChild" presStyleCnt="0"/>
      <dgm:spPr/>
    </dgm:pt>
    <dgm:pt modelId="{3DE6D932-9709-49ED-8AD8-4B7E349AFA7C}" type="pres">
      <dgm:prSet presAssocID="{0C845AFE-DC95-4EAF-AED8-64FED8B70776}" presName="conn2-1" presStyleLbl="parChTrans1D3" presStyleIdx="6" presStyleCnt="11" custScaleX="2000000" custScaleY="2000000"/>
      <dgm:spPr/>
      <dgm:t>
        <a:bodyPr/>
        <a:lstStyle/>
        <a:p>
          <a:endParaRPr lang="fr-FR"/>
        </a:p>
      </dgm:t>
    </dgm:pt>
    <dgm:pt modelId="{FDB750BA-B20B-4203-83DA-35A9A80F478B}" type="pres">
      <dgm:prSet presAssocID="{0C845AFE-DC95-4EAF-AED8-64FED8B70776}" presName="connTx" presStyleLbl="parChTrans1D3" presStyleIdx="6" presStyleCnt="11"/>
      <dgm:spPr/>
      <dgm:t>
        <a:bodyPr/>
        <a:lstStyle/>
        <a:p>
          <a:endParaRPr lang="fr-FR"/>
        </a:p>
      </dgm:t>
    </dgm:pt>
    <dgm:pt modelId="{6C863C44-E0AE-48CB-AD6A-FD58E99A10A2}" type="pres">
      <dgm:prSet presAssocID="{3CBB47E8-1188-4654-ADFD-AAF7483542FE}" presName="root2" presStyleCnt="0"/>
      <dgm:spPr/>
    </dgm:pt>
    <dgm:pt modelId="{2BF8869F-9097-443A-9ED8-C3D21206A9DC}" type="pres">
      <dgm:prSet presAssocID="{3CBB47E8-1188-4654-ADFD-AAF7483542FE}" presName="LevelTwoTextNode" presStyleLbl="node3" presStyleIdx="6" presStyleCnt="11" custScaleX="749900" custScaleY="149816" custLinFactNeighborX="-745" custLinFactNeighborY="935">
        <dgm:presLayoutVars>
          <dgm:chPref val="3"/>
        </dgm:presLayoutVars>
      </dgm:prSet>
      <dgm:spPr/>
      <dgm:t>
        <a:bodyPr/>
        <a:lstStyle/>
        <a:p>
          <a:endParaRPr lang="fr-FR"/>
        </a:p>
      </dgm:t>
    </dgm:pt>
    <dgm:pt modelId="{BA09BA1F-DB77-45AA-AD3A-6D35E0554DB0}" type="pres">
      <dgm:prSet presAssocID="{3CBB47E8-1188-4654-ADFD-AAF7483542FE}" presName="level3hierChild" presStyleCnt="0"/>
      <dgm:spPr/>
    </dgm:pt>
    <dgm:pt modelId="{686C147E-74F1-48A9-AFAB-41DF6A9AAA5C}" type="pres">
      <dgm:prSet presAssocID="{D27BCA61-D2CC-4004-81BE-E9D561B7B229}" presName="conn2-1" presStyleLbl="parChTrans1D3" presStyleIdx="7" presStyleCnt="11" custScaleX="2000000" custScaleY="2000000"/>
      <dgm:spPr/>
      <dgm:t>
        <a:bodyPr/>
        <a:lstStyle/>
        <a:p>
          <a:endParaRPr lang="fr-FR"/>
        </a:p>
      </dgm:t>
    </dgm:pt>
    <dgm:pt modelId="{5B8E09C7-A396-4609-95FE-7D86AB62EAE5}" type="pres">
      <dgm:prSet presAssocID="{D27BCA61-D2CC-4004-81BE-E9D561B7B229}" presName="connTx" presStyleLbl="parChTrans1D3" presStyleIdx="7" presStyleCnt="11"/>
      <dgm:spPr/>
      <dgm:t>
        <a:bodyPr/>
        <a:lstStyle/>
        <a:p>
          <a:endParaRPr lang="fr-FR"/>
        </a:p>
      </dgm:t>
    </dgm:pt>
    <dgm:pt modelId="{10C75493-24A1-4CB2-89ED-191193FF997A}" type="pres">
      <dgm:prSet presAssocID="{D790BE80-C25E-4E92-82F3-9591097DA694}" presName="root2" presStyleCnt="0"/>
      <dgm:spPr/>
    </dgm:pt>
    <dgm:pt modelId="{33641A26-2A87-4D95-97E1-4F17B09B1A70}" type="pres">
      <dgm:prSet presAssocID="{D790BE80-C25E-4E92-82F3-9591097DA694}" presName="LevelTwoTextNode" presStyleLbl="node3" presStyleIdx="7" presStyleCnt="11" custScaleX="749900" custScaleY="137679" custLinFactNeighborX="-8563" custLinFactNeighborY="3320">
        <dgm:presLayoutVars>
          <dgm:chPref val="3"/>
        </dgm:presLayoutVars>
      </dgm:prSet>
      <dgm:spPr/>
      <dgm:t>
        <a:bodyPr/>
        <a:lstStyle/>
        <a:p>
          <a:endParaRPr lang="fr-FR"/>
        </a:p>
      </dgm:t>
    </dgm:pt>
    <dgm:pt modelId="{D30E6C65-2716-4062-80BC-AF722875010B}" type="pres">
      <dgm:prSet presAssocID="{D790BE80-C25E-4E92-82F3-9591097DA694}" presName="level3hierChild" presStyleCnt="0"/>
      <dgm:spPr/>
    </dgm:pt>
    <dgm:pt modelId="{913CDE5D-C2D5-4CB7-A00D-041A920EFCAA}" type="pres">
      <dgm:prSet presAssocID="{256425AC-1697-44EB-BE4B-69C758DAF3B9}" presName="conn2-1" presStyleLbl="parChTrans1D3" presStyleIdx="8" presStyleCnt="11" custScaleX="2000000" custScaleY="2000000"/>
      <dgm:spPr/>
      <dgm:t>
        <a:bodyPr/>
        <a:lstStyle/>
        <a:p>
          <a:endParaRPr lang="fr-FR"/>
        </a:p>
      </dgm:t>
    </dgm:pt>
    <dgm:pt modelId="{ED6DBEFD-5D39-42DB-A90F-82B2B786A6E9}" type="pres">
      <dgm:prSet presAssocID="{256425AC-1697-44EB-BE4B-69C758DAF3B9}" presName="connTx" presStyleLbl="parChTrans1D3" presStyleIdx="8" presStyleCnt="11"/>
      <dgm:spPr/>
      <dgm:t>
        <a:bodyPr/>
        <a:lstStyle/>
        <a:p>
          <a:endParaRPr lang="fr-FR"/>
        </a:p>
      </dgm:t>
    </dgm:pt>
    <dgm:pt modelId="{FC96FEDB-9E3A-4A6A-8459-99163E882970}" type="pres">
      <dgm:prSet presAssocID="{CAC79889-801D-4BFD-A7D3-268C3C8F7640}" presName="root2" presStyleCnt="0"/>
      <dgm:spPr/>
    </dgm:pt>
    <dgm:pt modelId="{3E847F29-6BC1-4493-B630-3834908E22CA}" type="pres">
      <dgm:prSet presAssocID="{CAC79889-801D-4BFD-A7D3-268C3C8F7640}" presName="LevelTwoTextNode" presStyleLbl="node3" presStyleIdx="8" presStyleCnt="11" custScaleX="749900" custScaleY="149816" custLinFactNeighborX="-5200" custLinFactNeighborY="4809">
        <dgm:presLayoutVars>
          <dgm:chPref val="3"/>
        </dgm:presLayoutVars>
      </dgm:prSet>
      <dgm:spPr/>
      <dgm:t>
        <a:bodyPr/>
        <a:lstStyle/>
        <a:p>
          <a:endParaRPr lang="fr-FR"/>
        </a:p>
      </dgm:t>
    </dgm:pt>
    <dgm:pt modelId="{69E22EB4-D488-43F3-90ED-94CF8E59B7E9}" type="pres">
      <dgm:prSet presAssocID="{CAC79889-801D-4BFD-A7D3-268C3C8F7640}" presName="level3hierChild" presStyleCnt="0"/>
      <dgm:spPr/>
    </dgm:pt>
    <dgm:pt modelId="{63BEA7A8-6C57-4635-82F4-47C3FECA1EB9}" type="pres">
      <dgm:prSet presAssocID="{7264622B-6DB8-4F30-9F47-B637BC3F85BF}" presName="conn2-1" presStyleLbl="parChTrans1D2" presStyleIdx="2" presStyleCnt="3"/>
      <dgm:spPr/>
      <dgm:t>
        <a:bodyPr/>
        <a:lstStyle/>
        <a:p>
          <a:endParaRPr lang="fr-FR"/>
        </a:p>
      </dgm:t>
    </dgm:pt>
    <dgm:pt modelId="{04D6DFC3-8068-46A1-AB3B-D65CAAF0A919}" type="pres">
      <dgm:prSet presAssocID="{7264622B-6DB8-4F30-9F47-B637BC3F85BF}" presName="connTx" presStyleLbl="parChTrans1D2" presStyleIdx="2" presStyleCnt="3"/>
      <dgm:spPr/>
      <dgm:t>
        <a:bodyPr/>
        <a:lstStyle/>
        <a:p>
          <a:endParaRPr lang="fr-FR"/>
        </a:p>
      </dgm:t>
    </dgm:pt>
    <dgm:pt modelId="{B6901ED8-B0DA-49CC-9AC6-11F1721879B1}" type="pres">
      <dgm:prSet presAssocID="{22C5A55A-4F9F-4C16-9C80-FCAC1DB3A6C0}" presName="root2" presStyleCnt="0"/>
      <dgm:spPr/>
    </dgm:pt>
    <dgm:pt modelId="{CC39EC04-3386-4870-A861-132A8504E6A8}" type="pres">
      <dgm:prSet presAssocID="{22C5A55A-4F9F-4C16-9C80-FCAC1DB3A6C0}" presName="LevelTwoTextNode" presStyleLbl="node2" presStyleIdx="2" presStyleCnt="3" custScaleX="449940" custScaleY="259549" custLinFactNeighborX="-5768" custLinFactNeighborY="1455">
        <dgm:presLayoutVars>
          <dgm:chPref val="3"/>
        </dgm:presLayoutVars>
      </dgm:prSet>
      <dgm:spPr/>
      <dgm:t>
        <a:bodyPr/>
        <a:lstStyle/>
        <a:p>
          <a:endParaRPr lang="fr-FR"/>
        </a:p>
      </dgm:t>
    </dgm:pt>
    <dgm:pt modelId="{FA1E745F-2BF9-4409-BFA9-96635C36857A}" type="pres">
      <dgm:prSet presAssocID="{22C5A55A-4F9F-4C16-9C80-FCAC1DB3A6C0}" presName="level3hierChild" presStyleCnt="0"/>
      <dgm:spPr/>
    </dgm:pt>
    <dgm:pt modelId="{762406BC-CB76-49E2-B94D-A19B43D2865B}" type="pres">
      <dgm:prSet presAssocID="{668D00BE-5165-4050-ABEE-B06CF7B268C8}" presName="conn2-1" presStyleLbl="parChTrans1D3" presStyleIdx="9" presStyleCnt="11" custScaleX="2000000" custScaleY="2000000"/>
      <dgm:spPr/>
      <dgm:t>
        <a:bodyPr/>
        <a:lstStyle/>
        <a:p>
          <a:endParaRPr lang="fr-FR"/>
        </a:p>
      </dgm:t>
    </dgm:pt>
    <dgm:pt modelId="{B739A630-918E-4CDB-AB71-BFD01370D0F0}" type="pres">
      <dgm:prSet presAssocID="{668D00BE-5165-4050-ABEE-B06CF7B268C8}" presName="connTx" presStyleLbl="parChTrans1D3" presStyleIdx="9" presStyleCnt="11"/>
      <dgm:spPr/>
      <dgm:t>
        <a:bodyPr/>
        <a:lstStyle/>
        <a:p>
          <a:endParaRPr lang="fr-FR"/>
        </a:p>
      </dgm:t>
    </dgm:pt>
    <dgm:pt modelId="{85BDF7DE-4FAB-4543-9ACB-00A2597B6588}" type="pres">
      <dgm:prSet presAssocID="{A626EC2F-0A6D-486B-BCBD-EDA380F6DB50}" presName="root2" presStyleCnt="0"/>
      <dgm:spPr/>
    </dgm:pt>
    <dgm:pt modelId="{8D167D27-F464-4397-BFB8-C9C1F42F47AF}" type="pres">
      <dgm:prSet presAssocID="{A626EC2F-0A6D-486B-BCBD-EDA380F6DB50}" presName="LevelTwoTextNode" presStyleLbl="node3" presStyleIdx="9" presStyleCnt="11" custScaleX="749900" custScaleY="149816" custLinFactNeighborX="-2695" custLinFactNeighborY="6667">
        <dgm:presLayoutVars>
          <dgm:chPref val="3"/>
        </dgm:presLayoutVars>
      </dgm:prSet>
      <dgm:spPr/>
      <dgm:t>
        <a:bodyPr/>
        <a:lstStyle/>
        <a:p>
          <a:endParaRPr lang="fr-FR"/>
        </a:p>
      </dgm:t>
    </dgm:pt>
    <dgm:pt modelId="{EB53049C-4F2A-46A4-8270-D8BF935810B6}" type="pres">
      <dgm:prSet presAssocID="{A626EC2F-0A6D-486B-BCBD-EDA380F6DB50}" presName="level3hierChild" presStyleCnt="0"/>
      <dgm:spPr/>
    </dgm:pt>
    <dgm:pt modelId="{9EDACB4A-711A-4E82-BBC8-4A75B70A188A}" type="pres">
      <dgm:prSet presAssocID="{B645BC3D-D224-433A-90CB-561BC5D4FC79}" presName="conn2-1" presStyleLbl="parChTrans1D3" presStyleIdx="10" presStyleCnt="11" custScaleX="2000000" custScaleY="2000000"/>
      <dgm:spPr/>
      <dgm:t>
        <a:bodyPr/>
        <a:lstStyle/>
        <a:p>
          <a:endParaRPr lang="fr-FR"/>
        </a:p>
      </dgm:t>
    </dgm:pt>
    <dgm:pt modelId="{8C04C27A-516C-4358-8DE2-02CCC956EEB3}" type="pres">
      <dgm:prSet presAssocID="{B645BC3D-D224-433A-90CB-561BC5D4FC79}" presName="connTx" presStyleLbl="parChTrans1D3" presStyleIdx="10" presStyleCnt="11"/>
      <dgm:spPr/>
      <dgm:t>
        <a:bodyPr/>
        <a:lstStyle/>
        <a:p>
          <a:endParaRPr lang="fr-FR"/>
        </a:p>
      </dgm:t>
    </dgm:pt>
    <dgm:pt modelId="{FB1BEF9A-B8A9-4350-BF93-3DAA1FBACE2F}" type="pres">
      <dgm:prSet presAssocID="{411F5518-758E-40A0-A3A3-6AD6BC23DA59}" presName="root2" presStyleCnt="0"/>
      <dgm:spPr/>
    </dgm:pt>
    <dgm:pt modelId="{C79A7C39-3B59-42C8-8A00-C89C2F65E88E}" type="pres">
      <dgm:prSet presAssocID="{411F5518-758E-40A0-A3A3-6AD6BC23DA59}" presName="LevelTwoTextNode" presStyleLbl="node3" presStyleIdx="10" presStyleCnt="11" custScaleX="749900" custScaleY="149816">
        <dgm:presLayoutVars>
          <dgm:chPref val="3"/>
        </dgm:presLayoutVars>
      </dgm:prSet>
      <dgm:spPr/>
      <dgm:t>
        <a:bodyPr/>
        <a:lstStyle/>
        <a:p>
          <a:endParaRPr lang="fr-FR"/>
        </a:p>
      </dgm:t>
    </dgm:pt>
    <dgm:pt modelId="{9390E15A-8240-4E7D-A578-2C1BBA329CAA}" type="pres">
      <dgm:prSet presAssocID="{411F5518-758E-40A0-A3A3-6AD6BC23DA59}" presName="level3hierChild" presStyleCnt="0"/>
      <dgm:spPr/>
    </dgm:pt>
  </dgm:ptLst>
  <dgm:cxnLst>
    <dgm:cxn modelId="{682B4EA4-158E-4D9A-B423-BE4BCDE4C59E}" srcId="{201A67BC-F830-433C-8301-F771390EB1C3}" destId="{52F54A0B-53B7-4D80-85D0-83252E117689}" srcOrd="3" destOrd="0" parTransId="{2BE55887-A304-4DB8-A0A8-476B098ECE89}" sibTransId="{29D43428-29C2-46FC-8269-589FC061FC49}"/>
    <dgm:cxn modelId="{36659929-1EE9-4F81-A91F-177357123E65}" type="presOf" srcId="{CAC79889-801D-4BFD-A7D3-268C3C8F7640}" destId="{3E847F29-6BC1-4493-B630-3834908E22CA}" srcOrd="0" destOrd="0" presId="urn:microsoft.com/office/officeart/2005/8/layout/hierarchy2"/>
    <dgm:cxn modelId="{05B3000B-C028-4FAF-8C2A-EA2E3815355A}" srcId="{ADBB26C9-101B-4C58-B7C3-46502A6427AA}" destId="{D790BE80-C25E-4E92-82F3-9591097DA694}" srcOrd="1" destOrd="0" parTransId="{D27BCA61-D2CC-4004-81BE-E9D561B7B229}" sibTransId="{EFF86CD6-D3B1-41DD-85C8-DDB656069E3A}"/>
    <dgm:cxn modelId="{A7D69123-8EC0-44AA-A303-0FBCAD802404}" type="presOf" srcId="{668D00BE-5165-4050-ABEE-B06CF7B268C8}" destId="{762406BC-CB76-49E2-B94D-A19B43D2865B}" srcOrd="0" destOrd="0" presId="urn:microsoft.com/office/officeart/2005/8/layout/hierarchy2"/>
    <dgm:cxn modelId="{607ABE47-E8C9-4B34-AE4D-41EA40700F32}" type="presOf" srcId="{6F2C6E61-0177-412E-AA43-B78E36391279}" destId="{B29CF517-7701-49C5-9501-059C8C56EF96}" srcOrd="0" destOrd="0" presId="urn:microsoft.com/office/officeart/2005/8/layout/hierarchy2"/>
    <dgm:cxn modelId="{D31138F7-71A6-435C-BC31-DEC9805DD753}" type="presOf" srcId="{ADBB26C9-101B-4C58-B7C3-46502A6427AA}" destId="{B64250D8-44F2-4263-8C64-3D0CB86FB702}" srcOrd="0" destOrd="0" presId="urn:microsoft.com/office/officeart/2005/8/layout/hierarchy2"/>
    <dgm:cxn modelId="{ED8A2D03-3E65-43B4-B978-2BC361934BE1}" type="presOf" srcId="{2BDF84E1-9C5E-4C24-92DA-C6E8F0477E29}" destId="{00D300C4-8D66-40A1-92CB-A49DC2678D66}" srcOrd="0" destOrd="0" presId="urn:microsoft.com/office/officeart/2005/8/layout/hierarchy2"/>
    <dgm:cxn modelId="{BA7C026B-4C62-4490-A3CF-075CAB1747C4}" srcId="{22C5A55A-4F9F-4C16-9C80-FCAC1DB3A6C0}" destId="{411F5518-758E-40A0-A3A3-6AD6BC23DA59}" srcOrd="1" destOrd="0" parTransId="{B645BC3D-D224-433A-90CB-561BC5D4FC79}" sibTransId="{B6925C4B-6A27-45EA-AA18-3B03B9D36160}"/>
    <dgm:cxn modelId="{49F98722-3D55-423E-8E08-7C0A2E288C83}" type="presOf" srcId="{37D661EE-A660-4CD1-B1F7-9F0643167625}" destId="{B00B2C5A-6997-4905-9E6E-1D9A4C7740F4}" srcOrd="0" destOrd="0" presId="urn:microsoft.com/office/officeart/2005/8/layout/hierarchy2"/>
    <dgm:cxn modelId="{177EC3B6-98B4-4954-B498-93E769B60C27}" type="presOf" srcId="{BF8FCD51-4CE4-4A14-814F-35C3C348DCF6}" destId="{7487C5A9-4FC9-4C97-9101-8B0D2CE44303}" srcOrd="0" destOrd="0" presId="urn:microsoft.com/office/officeart/2005/8/layout/hierarchy2"/>
    <dgm:cxn modelId="{81707B5E-C24B-402A-9AD1-508AD88098F1}" type="presOf" srcId="{E40D43E9-B29C-4F0C-B311-1574D3BAC914}" destId="{37384673-CB90-4FFE-A9E6-AE898DD6CBBD}" srcOrd="0" destOrd="0" presId="urn:microsoft.com/office/officeart/2005/8/layout/hierarchy2"/>
    <dgm:cxn modelId="{70A402F4-4903-452B-B120-18E4566269F0}" type="presOf" srcId="{BCED8B10-950A-416A-9752-69C9BA2B06CA}" destId="{672015D0-92CB-4B4B-98B9-5B0C5B71E7E2}" srcOrd="0" destOrd="0" presId="urn:microsoft.com/office/officeart/2005/8/layout/hierarchy2"/>
    <dgm:cxn modelId="{16FF81A7-1B74-47D3-88B5-F1D676D6A625}" type="presOf" srcId="{7EAD7136-3FEC-4C5F-8F39-228780E1B473}" destId="{2576A75D-7006-4113-B9E1-569498584598}" srcOrd="1" destOrd="0" presId="urn:microsoft.com/office/officeart/2005/8/layout/hierarchy2"/>
    <dgm:cxn modelId="{8E595EA0-3134-4205-B552-29373F499134}" type="presOf" srcId="{04F4FF46-0F02-48FD-966C-A9777D9EB2CF}" destId="{E6826437-C1B1-410C-A307-C0BFB871D02F}" srcOrd="1" destOrd="0" presId="urn:microsoft.com/office/officeart/2005/8/layout/hierarchy2"/>
    <dgm:cxn modelId="{A5474FBA-758E-4FE9-A142-4D1EA43D5F51}" srcId="{166EB8A9-CBD5-47AE-89EF-19C8CB0C1632}" destId="{ADBB26C9-101B-4C58-B7C3-46502A6427AA}" srcOrd="1" destOrd="0" parTransId="{7EAD7136-3FEC-4C5F-8F39-228780E1B473}" sibTransId="{B0B684F8-C30E-4AC0-BDB0-AEC1CEF6411E}"/>
    <dgm:cxn modelId="{A48C77DA-186E-4EC2-BB32-96AC18AF08AE}" srcId="{166EB8A9-CBD5-47AE-89EF-19C8CB0C1632}" destId="{201A67BC-F830-433C-8301-F771390EB1C3}" srcOrd="0" destOrd="0" parTransId="{113103B1-BD46-4C93-A004-37118F39D262}" sibTransId="{2C27A7F7-C124-40A5-AB90-C6230E1FD921}"/>
    <dgm:cxn modelId="{5A8371F4-4FFC-47A7-9B40-0DDF606C465D}" srcId="{2BDF84E1-9C5E-4C24-92DA-C6E8F0477E29}" destId="{166EB8A9-CBD5-47AE-89EF-19C8CB0C1632}" srcOrd="0" destOrd="0" parTransId="{64F6F27B-CC95-4160-8A38-479665E465A8}" sibTransId="{AC180809-D8C6-4EFB-90F6-635C3FB1C7F9}"/>
    <dgm:cxn modelId="{D8965284-1B11-46EA-B1C2-5B431506F7DE}" type="presOf" srcId="{76341818-5FB9-4D87-862C-96885F70A8B9}" destId="{9820B52E-A368-4E5D-A7E1-9D6CFF0F40E6}" srcOrd="0" destOrd="0" presId="urn:microsoft.com/office/officeart/2005/8/layout/hierarchy2"/>
    <dgm:cxn modelId="{4EFFD5D4-F8D4-41EB-9E79-A4FA62FFA156}" type="presOf" srcId="{B645BC3D-D224-433A-90CB-561BC5D4FC79}" destId="{8C04C27A-516C-4358-8DE2-02CCC956EEB3}" srcOrd="1" destOrd="0" presId="urn:microsoft.com/office/officeart/2005/8/layout/hierarchy2"/>
    <dgm:cxn modelId="{03B153BD-F2C9-48E7-9433-43533DAFC89F}" type="presOf" srcId="{E40D43E9-B29C-4F0C-B311-1574D3BAC914}" destId="{5CAB18D7-830B-4A86-8631-4E173A963BE4}" srcOrd="1" destOrd="0" presId="urn:microsoft.com/office/officeart/2005/8/layout/hierarchy2"/>
    <dgm:cxn modelId="{A28500F9-F98A-4D04-8F42-5DBA6718936A}" srcId="{201A67BC-F830-433C-8301-F771390EB1C3}" destId="{37D661EE-A660-4CD1-B1F7-9F0643167625}" srcOrd="4" destOrd="0" parTransId="{04F4FF46-0F02-48FD-966C-A9777D9EB2CF}" sibTransId="{3B4AF1D7-F04F-4CE5-89D4-C9642B713B29}"/>
    <dgm:cxn modelId="{7982599E-352F-4DEC-85C2-09011FF16F0B}" type="presOf" srcId="{3CBB47E8-1188-4654-ADFD-AAF7483542FE}" destId="{2BF8869F-9097-443A-9ED8-C3D21206A9DC}" srcOrd="0" destOrd="0" presId="urn:microsoft.com/office/officeart/2005/8/layout/hierarchy2"/>
    <dgm:cxn modelId="{E6D4314B-E250-4A2A-8760-7239276E1B6D}" srcId="{201A67BC-F830-433C-8301-F771390EB1C3}" destId="{7511997E-5276-4833-BB3C-3668D42DBB95}" srcOrd="5" destOrd="0" parTransId="{A29AB41C-91B5-47FE-9990-B0188673E7CF}" sibTransId="{33B5D72D-90D1-4795-89D2-BFF5B67A83A0}"/>
    <dgm:cxn modelId="{8C75CFC8-10EC-4A14-8B3F-6CF78C8FE24E}" type="presOf" srcId="{22C5A55A-4F9F-4C16-9C80-FCAC1DB3A6C0}" destId="{CC39EC04-3386-4870-A861-132A8504E6A8}" srcOrd="0" destOrd="0" presId="urn:microsoft.com/office/officeart/2005/8/layout/hierarchy2"/>
    <dgm:cxn modelId="{C81E0B3B-49CA-47C4-8443-9F103FC3A54E}" type="presOf" srcId="{201A67BC-F830-433C-8301-F771390EB1C3}" destId="{A254BC71-12AE-46F3-A6E7-52C5613A863B}" srcOrd="0" destOrd="0" presId="urn:microsoft.com/office/officeart/2005/8/layout/hierarchy2"/>
    <dgm:cxn modelId="{87D14B86-E829-4687-B064-1AF8820DD117}" srcId="{ADBB26C9-101B-4C58-B7C3-46502A6427AA}" destId="{CAC79889-801D-4BFD-A7D3-268C3C8F7640}" srcOrd="2" destOrd="0" parTransId="{256425AC-1697-44EB-BE4B-69C758DAF3B9}" sibTransId="{B5307112-E36A-4BA8-ABD7-B7A52670B585}"/>
    <dgm:cxn modelId="{2FE4A154-95D4-41B4-A368-B2E0C2FD5713}" type="presOf" srcId="{411F5518-758E-40A0-A3A3-6AD6BC23DA59}" destId="{C79A7C39-3B59-42C8-8A00-C89C2F65E88E}" srcOrd="0" destOrd="0" presId="urn:microsoft.com/office/officeart/2005/8/layout/hierarchy2"/>
    <dgm:cxn modelId="{E5EDC67E-7777-483C-8987-2EA91C7CFF41}" srcId="{201A67BC-F830-433C-8301-F771390EB1C3}" destId="{76341818-5FB9-4D87-862C-96885F70A8B9}" srcOrd="1" destOrd="0" parTransId="{6F2C6E61-0177-412E-AA43-B78E36391279}" sibTransId="{63C3F78B-A54E-4013-8FE2-CF75BE90A925}"/>
    <dgm:cxn modelId="{0D1CDF34-906D-4D56-91AA-959176819E77}" type="presOf" srcId="{D790BE80-C25E-4E92-82F3-9591097DA694}" destId="{33641A26-2A87-4D95-97E1-4F17B09B1A70}" srcOrd="0" destOrd="0" presId="urn:microsoft.com/office/officeart/2005/8/layout/hierarchy2"/>
    <dgm:cxn modelId="{1C392F90-A10E-4018-A49F-2ADF3F013844}" type="presOf" srcId="{04F4FF46-0F02-48FD-966C-A9777D9EB2CF}" destId="{50D40DF8-980C-45AC-A833-A8C3C7324869}" srcOrd="0" destOrd="0" presId="urn:microsoft.com/office/officeart/2005/8/layout/hierarchy2"/>
    <dgm:cxn modelId="{C47748A4-5B83-4339-BC1D-071BDD68D162}" type="presOf" srcId="{6F2C6E61-0177-412E-AA43-B78E36391279}" destId="{35DC8719-B54B-4ECD-B5B3-F5F3BF5B3215}" srcOrd="1" destOrd="0" presId="urn:microsoft.com/office/officeart/2005/8/layout/hierarchy2"/>
    <dgm:cxn modelId="{9D1CCF99-6116-48E0-A0B2-86E2A6961D9F}" type="presOf" srcId="{323A2E85-ABA7-4EA9-B835-B5901C3C337B}" destId="{45B0AEF1-66C3-48D7-91B3-945100FD53B3}" srcOrd="0" destOrd="0" presId="urn:microsoft.com/office/officeart/2005/8/layout/hierarchy2"/>
    <dgm:cxn modelId="{8FCBF668-AD49-4845-9EF8-D0CD99B51DF8}" type="presOf" srcId="{2BE55887-A304-4DB8-A0A8-476B098ECE89}" destId="{BE33D86B-298D-46E4-AA4B-9035C5604882}" srcOrd="0" destOrd="0" presId="urn:microsoft.com/office/officeart/2005/8/layout/hierarchy2"/>
    <dgm:cxn modelId="{6798F465-E2A7-4ED4-937C-409C369FC67F}" type="presOf" srcId="{A29AB41C-91B5-47FE-9990-B0188673E7CF}" destId="{A084E5D5-8895-414C-9CFF-443CCA9052D0}" srcOrd="1" destOrd="0" presId="urn:microsoft.com/office/officeart/2005/8/layout/hierarchy2"/>
    <dgm:cxn modelId="{61432A83-4634-47A9-AA75-1D4BE40D864D}" type="presOf" srcId="{2BE55887-A304-4DB8-A0A8-476B098ECE89}" destId="{B50CF8B5-78F8-41A0-9B92-0BED41EAD2F0}" srcOrd="1" destOrd="0" presId="urn:microsoft.com/office/officeart/2005/8/layout/hierarchy2"/>
    <dgm:cxn modelId="{2187F79D-160B-4C71-A2E6-70E9D5C4EF67}" type="presOf" srcId="{D27BCA61-D2CC-4004-81BE-E9D561B7B229}" destId="{686C147E-74F1-48A9-AFAB-41DF6A9AAA5C}" srcOrd="0" destOrd="0" presId="urn:microsoft.com/office/officeart/2005/8/layout/hierarchy2"/>
    <dgm:cxn modelId="{D05C8DE1-30E8-47FF-81A7-484727EF8EE9}" srcId="{201A67BC-F830-433C-8301-F771390EB1C3}" destId="{323A2E85-ABA7-4EA9-B835-B5901C3C337B}" srcOrd="0" destOrd="0" parTransId="{E40D43E9-B29C-4F0C-B311-1574D3BAC914}" sibTransId="{7FBABB0E-F8EB-46EE-A207-B30809005245}"/>
    <dgm:cxn modelId="{84119A56-CD8A-4920-9EFA-89BE70C1D956}" type="presOf" srcId="{7264622B-6DB8-4F30-9F47-B637BC3F85BF}" destId="{63BEA7A8-6C57-4635-82F4-47C3FECA1EB9}" srcOrd="0" destOrd="0" presId="urn:microsoft.com/office/officeart/2005/8/layout/hierarchy2"/>
    <dgm:cxn modelId="{80FB3BBA-7C85-4079-A26A-264D883AE767}" type="presOf" srcId="{B645BC3D-D224-433A-90CB-561BC5D4FC79}" destId="{9EDACB4A-711A-4E82-BBC8-4A75B70A188A}" srcOrd="0" destOrd="0" presId="urn:microsoft.com/office/officeart/2005/8/layout/hierarchy2"/>
    <dgm:cxn modelId="{7F6AE94F-4F96-46F3-835D-0130893C338C}" srcId="{201A67BC-F830-433C-8301-F771390EB1C3}" destId="{BF8FCD51-4CE4-4A14-814F-35C3C348DCF6}" srcOrd="2" destOrd="0" parTransId="{BCED8B10-950A-416A-9752-69C9BA2B06CA}" sibTransId="{37A25158-30AC-44D8-A016-F0B4644A8D45}"/>
    <dgm:cxn modelId="{0FFF5ED4-9CC2-48FC-9990-1948BF5A5D49}" type="presOf" srcId="{7264622B-6DB8-4F30-9F47-B637BC3F85BF}" destId="{04D6DFC3-8068-46A1-AB3B-D65CAAF0A919}" srcOrd="1" destOrd="0" presId="urn:microsoft.com/office/officeart/2005/8/layout/hierarchy2"/>
    <dgm:cxn modelId="{7FBC949A-473E-4BDC-860D-0CE0EE449A42}" type="presOf" srcId="{0C845AFE-DC95-4EAF-AED8-64FED8B70776}" destId="{3DE6D932-9709-49ED-8AD8-4B7E349AFA7C}" srcOrd="0" destOrd="0" presId="urn:microsoft.com/office/officeart/2005/8/layout/hierarchy2"/>
    <dgm:cxn modelId="{B46DE2F8-B3CB-4417-B430-45A2418C1BCF}" type="presOf" srcId="{256425AC-1697-44EB-BE4B-69C758DAF3B9}" destId="{913CDE5D-C2D5-4CB7-A00D-041A920EFCAA}" srcOrd="0" destOrd="0" presId="urn:microsoft.com/office/officeart/2005/8/layout/hierarchy2"/>
    <dgm:cxn modelId="{0DA231F7-EC72-49DB-B97C-BD9635BBD2C0}" srcId="{ADBB26C9-101B-4C58-B7C3-46502A6427AA}" destId="{3CBB47E8-1188-4654-ADFD-AAF7483542FE}" srcOrd="0" destOrd="0" parTransId="{0C845AFE-DC95-4EAF-AED8-64FED8B70776}" sibTransId="{A1D3955C-1BFF-4FEE-8494-88A069473954}"/>
    <dgm:cxn modelId="{AA192990-0050-433A-8AFA-362D8ACC3897}" type="presOf" srcId="{256425AC-1697-44EB-BE4B-69C758DAF3B9}" destId="{ED6DBEFD-5D39-42DB-A90F-82B2B786A6E9}" srcOrd="1" destOrd="0" presId="urn:microsoft.com/office/officeart/2005/8/layout/hierarchy2"/>
    <dgm:cxn modelId="{43F6585C-08CA-400F-9642-EFDDA0CD6A71}" type="presOf" srcId="{A626EC2F-0A6D-486B-BCBD-EDA380F6DB50}" destId="{8D167D27-F464-4397-BFB8-C9C1F42F47AF}" srcOrd="0" destOrd="0" presId="urn:microsoft.com/office/officeart/2005/8/layout/hierarchy2"/>
    <dgm:cxn modelId="{7CEEF9A5-E83C-4BA0-94A5-3D663BCD0D5A}" type="presOf" srcId="{166EB8A9-CBD5-47AE-89EF-19C8CB0C1632}" destId="{F8BE1088-0F6F-4D78-A917-932B5B73531E}" srcOrd="0" destOrd="0" presId="urn:microsoft.com/office/officeart/2005/8/layout/hierarchy2"/>
    <dgm:cxn modelId="{452D01A6-0ED7-4476-9E09-532391C4AC90}" type="presOf" srcId="{D27BCA61-D2CC-4004-81BE-E9D561B7B229}" destId="{5B8E09C7-A396-4609-95FE-7D86AB62EAE5}" srcOrd="1" destOrd="0" presId="urn:microsoft.com/office/officeart/2005/8/layout/hierarchy2"/>
    <dgm:cxn modelId="{A7608A14-77D2-4DCB-8730-0323CDBBC347}" type="presOf" srcId="{BCED8B10-950A-416A-9752-69C9BA2B06CA}" destId="{5EDA1997-CE5F-40EB-A118-8EC98A23A80B}" srcOrd="1" destOrd="0" presId="urn:microsoft.com/office/officeart/2005/8/layout/hierarchy2"/>
    <dgm:cxn modelId="{5B942CA4-0722-4B8B-B524-7DC89ECBB610}" type="presOf" srcId="{113103B1-BD46-4C93-A004-37118F39D262}" destId="{340543B4-D3C4-4C72-B365-2C13E9F49EF7}" srcOrd="1" destOrd="0" presId="urn:microsoft.com/office/officeart/2005/8/layout/hierarchy2"/>
    <dgm:cxn modelId="{EAF5616B-089C-477D-873D-9CECBA836695}" type="presOf" srcId="{7EAD7136-3FEC-4C5F-8F39-228780E1B473}" destId="{239415E5-C6CB-4303-981B-46FBA414F152}" srcOrd="0" destOrd="0" presId="urn:microsoft.com/office/officeart/2005/8/layout/hierarchy2"/>
    <dgm:cxn modelId="{8E4E70E0-F790-4F89-9981-E726553826A7}" type="presOf" srcId="{113103B1-BD46-4C93-A004-37118F39D262}" destId="{FBB48AC0-472E-40B2-8B17-65EF9F68C031}" srcOrd="0" destOrd="0" presId="urn:microsoft.com/office/officeart/2005/8/layout/hierarchy2"/>
    <dgm:cxn modelId="{4AA6971A-4252-401D-892B-FD16C35ECBC1}" srcId="{166EB8A9-CBD5-47AE-89EF-19C8CB0C1632}" destId="{22C5A55A-4F9F-4C16-9C80-FCAC1DB3A6C0}" srcOrd="2" destOrd="0" parTransId="{7264622B-6DB8-4F30-9F47-B637BC3F85BF}" sibTransId="{159DDF6B-D8AF-4DCC-81B8-FEA8EFCCB535}"/>
    <dgm:cxn modelId="{E9301364-ABF7-4F97-92A6-6A25505DEB2A}" type="presOf" srcId="{A29AB41C-91B5-47FE-9990-B0188673E7CF}" destId="{CB7C124A-8A37-402E-8271-889A0FA217AE}" srcOrd="0" destOrd="0" presId="urn:microsoft.com/office/officeart/2005/8/layout/hierarchy2"/>
    <dgm:cxn modelId="{B33F5E05-0A16-48AB-85AC-51C39B9C8C5D}" type="presOf" srcId="{0C845AFE-DC95-4EAF-AED8-64FED8B70776}" destId="{FDB750BA-B20B-4203-83DA-35A9A80F478B}" srcOrd="1" destOrd="0" presId="urn:microsoft.com/office/officeart/2005/8/layout/hierarchy2"/>
    <dgm:cxn modelId="{6F575E2A-435E-41E1-8B49-63B4741D2ABF}" srcId="{22C5A55A-4F9F-4C16-9C80-FCAC1DB3A6C0}" destId="{A626EC2F-0A6D-486B-BCBD-EDA380F6DB50}" srcOrd="0" destOrd="0" parTransId="{668D00BE-5165-4050-ABEE-B06CF7B268C8}" sibTransId="{1CAC877F-730F-4683-B308-498BA96080E4}"/>
    <dgm:cxn modelId="{3035AFC5-5749-4F5C-9CA8-7E090AF60A82}" type="presOf" srcId="{7511997E-5276-4833-BB3C-3668D42DBB95}" destId="{AB24A8D1-F8E8-4840-B87D-BCD59CC572A2}" srcOrd="0" destOrd="0" presId="urn:microsoft.com/office/officeart/2005/8/layout/hierarchy2"/>
    <dgm:cxn modelId="{9564302C-0914-48C8-B6CB-6EC4FD4D9849}" type="presOf" srcId="{52F54A0B-53B7-4D80-85D0-83252E117689}" destId="{9532D9AE-51B3-4718-8F35-AC5DDD9A7C13}" srcOrd="0" destOrd="0" presId="urn:microsoft.com/office/officeart/2005/8/layout/hierarchy2"/>
    <dgm:cxn modelId="{4A14CBEC-B181-4025-BF30-380EB908A2BA}" type="presOf" srcId="{668D00BE-5165-4050-ABEE-B06CF7B268C8}" destId="{B739A630-918E-4CDB-AB71-BFD01370D0F0}" srcOrd="1" destOrd="0" presId="urn:microsoft.com/office/officeart/2005/8/layout/hierarchy2"/>
    <dgm:cxn modelId="{4E62B413-B30A-4B00-834A-5DBE5C4E9A42}" type="presParOf" srcId="{00D300C4-8D66-40A1-92CB-A49DC2678D66}" destId="{9FEFE2E9-0A59-4456-A6FB-C7224C5697FE}" srcOrd="0" destOrd="0" presId="urn:microsoft.com/office/officeart/2005/8/layout/hierarchy2"/>
    <dgm:cxn modelId="{9CD545F7-1188-42F2-A952-AF563C19AE6F}" type="presParOf" srcId="{9FEFE2E9-0A59-4456-A6FB-C7224C5697FE}" destId="{F8BE1088-0F6F-4D78-A917-932B5B73531E}" srcOrd="0" destOrd="0" presId="urn:microsoft.com/office/officeart/2005/8/layout/hierarchy2"/>
    <dgm:cxn modelId="{43F9497E-91D5-4416-BC60-A50FFBF21DE1}" type="presParOf" srcId="{9FEFE2E9-0A59-4456-A6FB-C7224C5697FE}" destId="{0A949F45-ACEB-471A-9CF1-973A2CECBBB9}" srcOrd="1" destOrd="0" presId="urn:microsoft.com/office/officeart/2005/8/layout/hierarchy2"/>
    <dgm:cxn modelId="{C2E891F2-2702-4A70-A4FD-AFFE6AA534EC}" type="presParOf" srcId="{0A949F45-ACEB-471A-9CF1-973A2CECBBB9}" destId="{FBB48AC0-472E-40B2-8B17-65EF9F68C031}" srcOrd="0" destOrd="0" presId="urn:microsoft.com/office/officeart/2005/8/layout/hierarchy2"/>
    <dgm:cxn modelId="{0DB15FF8-7078-41A8-B87B-F1056D442FBE}" type="presParOf" srcId="{FBB48AC0-472E-40B2-8B17-65EF9F68C031}" destId="{340543B4-D3C4-4C72-B365-2C13E9F49EF7}" srcOrd="0" destOrd="0" presId="urn:microsoft.com/office/officeart/2005/8/layout/hierarchy2"/>
    <dgm:cxn modelId="{2FDF66C5-943F-4B91-A2BC-67CED25A94DB}" type="presParOf" srcId="{0A949F45-ACEB-471A-9CF1-973A2CECBBB9}" destId="{E5A7BEF7-F3CB-46A3-A15E-35AF5D340817}" srcOrd="1" destOrd="0" presId="urn:microsoft.com/office/officeart/2005/8/layout/hierarchy2"/>
    <dgm:cxn modelId="{D73FC53C-3853-44AE-AD4E-141217ABB47F}" type="presParOf" srcId="{E5A7BEF7-F3CB-46A3-A15E-35AF5D340817}" destId="{A254BC71-12AE-46F3-A6E7-52C5613A863B}" srcOrd="0" destOrd="0" presId="urn:microsoft.com/office/officeart/2005/8/layout/hierarchy2"/>
    <dgm:cxn modelId="{8E1E49A8-E425-4309-933E-3F8B408DDF34}" type="presParOf" srcId="{E5A7BEF7-F3CB-46A3-A15E-35AF5D340817}" destId="{EF870DC5-63E8-4303-8587-14BCDE29988A}" srcOrd="1" destOrd="0" presId="urn:microsoft.com/office/officeart/2005/8/layout/hierarchy2"/>
    <dgm:cxn modelId="{B71E0F71-3FDF-4809-9EBE-DC3291BAE299}" type="presParOf" srcId="{EF870DC5-63E8-4303-8587-14BCDE29988A}" destId="{37384673-CB90-4FFE-A9E6-AE898DD6CBBD}" srcOrd="0" destOrd="0" presId="urn:microsoft.com/office/officeart/2005/8/layout/hierarchy2"/>
    <dgm:cxn modelId="{D735A734-3852-40ED-833B-2DACF761999A}" type="presParOf" srcId="{37384673-CB90-4FFE-A9E6-AE898DD6CBBD}" destId="{5CAB18D7-830B-4A86-8631-4E173A963BE4}" srcOrd="0" destOrd="0" presId="urn:microsoft.com/office/officeart/2005/8/layout/hierarchy2"/>
    <dgm:cxn modelId="{A78719F8-D076-43CA-89E7-03BC55CAA303}" type="presParOf" srcId="{EF870DC5-63E8-4303-8587-14BCDE29988A}" destId="{3BFB257C-744F-4D85-998D-49543A20A79E}" srcOrd="1" destOrd="0" presId="urn:microsoft.com/office/officeart/2005/8/layout/hierarchy2"/>
    <dgm:cxn modelId="{E4630818-27EB-46BA-9ED0-D1C445A6EE54}" type="presParOf" srcId="{3BFB257C-744F-4D85-998D-49543A20A79E}" destId="{45B0AEF1-66C3-48D7-91B3-945100FD53B3}" srcOrd="0" destOrd="0" presId="urn:microsoft.com/office/officeart/2005/8/layout/hierarchy2"/>
    <dgm:cxn modelId="{97FAE242-C057-4639-BC78-F8B79A5349D0}" type="presParOf" srcId="{3BFB257C-744F-4D85-998D-49543A20A79E}" destId="{52B51479-E3BB-4E3D-99A1-D605968EA1D4}" srcOrd="1" destOrd="0" presId="urn:microsoft.com/office/officeart/2005/8/layout/hierarchy2"/>
    <dgm:cxn modelId="{DA2101A2-BF7E-4269-9DE5-4DFE0BFF50D9}" type="presParOf" srcId="{EF870DC5-63E8-4303-8587-14BCDE29988A}" destId="{B29CF517-7701-49C5-9501-059C8C56EF96}" srcOrd="2" destOrd="0" presId="urn:microsoft.com/office/officeart/2005/8/layout/hierarchy2"/>
    <dgm:cxn modelId="{30FF87F9-3FB4-4E3E-9E5E-A7F2EA10C901}" type="presParOf" srcId="{B29CF517-7701-49C5-9501-059C8C56EF96}" destId="{35DC8719-B54B-4ECD-B5B3-F5F3BF5B3215}" srcOrd="0" destOrd="0" presId="urn:microsoft.com/office/officeart/2005/8/layout/hierarchy2"/>
    <dgm:cxn modelId="{4516E1A3-0060-426C-8EE9-203F6AAC11D3}" type="presParOf" srcId="{EF870DC5-63E8-4303-8587-14BCDE29988A}" destId="{AEFE5A7A-26B2-41CE-B664-1137907500EF}" srcOrd="3" destOrd="0" presId="urn:microsoft.com/office/officeart/2005/8/layout/hierarchy2"/>
    <dgm:cxn modelId="{30FD430E-A0AE-4133-A492-A7B4B5107C24}" type="presParOf" srcId="{AEFE5A7A-26B2-41CE-B664-1137907500EF}" destId="{9820B52E-A368-4E5D-A7E1-9D6CFF0F40E6}" srcOrd="0" destOrd="0" presId="urn:microsoft.com/office/officeart/2005/8/layout/hierarchy2"/>
    <dgm:cxn modelId="{809E4A2D-DF18-4046-8FA7-DBCC0E8C530C}" type="presParOf" srcId="{AEFE5A7A-26B2-41CE-B664-1137907500EF}" destId="{2D00A7DF-7DA8-4BAD-8B2A-AD7C090BF898}" srcOrd="1" destOrd="0" presId="urn:microsoft.com/office/officeart/2005/8/layout/hierarchy2"/>
    <dgm:cxn modelId="{E055B834-B242-4ED2-8F84-7BE71CD0CC0A}" type="presParOf" srcId="{EF870DC5-63E8-4303-8587-14BCDE29988A}" destId="{672015D0-92CB-4B4B-98B9-5B0C5B71E7E2}" srcOrd="4" destOrd="0" presId="urn:microsoft.com/office/officeart/2005/8/layout/hierarchy2"/>
    <dgm:cxn modelId="{BE2A59C1-55B3-4B16-BCA2-57F1C8AF77E2}" type="presParOf" srcId="{672015D0-92CB-4B4B-98B9-5B0C5B71E7E2}" destId="{5EDA1997-CE5F-40EB-A118-8EC98A23A80B}" srcOrd="0" destOrd="0" presId="urn:microsoft.com/office/officeart/2005/8/layout/hierarchy2"/>
    <dgm:cxn modelId="{6EF44FF4-D5BF-4015-AD46-55A92CBC4123}" type="presParOf" srcId="{EF870DC5-63E8-4303-8587-14BCDE29988A}" destId="{E70BB0C9-5B89-4B6C-9FE4-21508F19BCAB}" srcOrd="5" destOrd="0" presId="urn:microsoft.com/office/officeart/2005/8/layout/hierarchy2"/>
    <dgm:cxn modelId="{19EE9344-EF73-428A-82AC-FF42650015B8}" type="presParOf" srcId="{E70BB0C9-5B89-4B6C-9FE4-21508F19BCAB}" destId="{7487C5A9-4FC9-4C97-9101-8B0D2CE44303}" srcOrd="0" destOrd="0" presId="urn:microsoft.com/office/officeart/2005/8/layout/hierarchy2"/>
    <dgm:cxn modelId="{B5C7DEF1-3266-4137-A111-6CF11F5F5A25}" type="presParOf" srcId="{E70BB0C9-5B89-4B6C-9FE4-21508F19BCAB}" destId="{7E40A932-C9DD-43E7-9665-B7A283DF26AD}" srcOrd="1" destOrd="0" presId="urn:microsoft.com/office/officeart/2005/8/layout/hierarchy2"/>
    <dgm:cxn modelId="{167783FB-E825-4DF5-A38B-CA2EF972649C}" type="presParOf" srcId="{EF870DC5-63E8-4303-8587-14BCDE29988A}" destId="{BE33D86B-298D-46E4-AA4B-9035C5604882}" srcOrd="6" destOrd="0" presId="urn:microsoft.com/office/officeart/2005/8/layout/hierarchy2"/>
    <dgm:cxn modelId="{904E5F08-C560-4125-8916-3DB4C1038279}" type="presParOf" srcId="{BE33D86B-298D-46E4-AA4B-9035C5604882}" destId="{B50CF8B5-78F8-41A0-9B92-0BED41EAD2F0}" srcOrd="0" destOrd="0" presId="urn:microsoft.com/office/officeart/2005/8/layout/hierarchy2"/>
    <dgm:cxn modelId="{414185A5-888D-46EC-92FC-9766A3189FBC}" type="presParOf" srcId="{EF870DC5-63E8-4303-8587-14BCDE29988A}" destId="{FC18F5DB-44C1-4EF2-B7C6-197DE3A178AC}" srcOrd="7" destOrd="0" presId="urn:microsoft.com/office/officeart/2005/8/layout/hierarchy2"/>
    <dgm:cxn modelId="{5841CAD1-D2E9-4A61-86AF-ECBC94DB9506}" type="presParOf" srcId="{FC18F5DB-44C1-4EF2-B7C6-197DE3A178AC}" destId="{9532D9AE-51B3-4718-8F35-AC5DDD9A7C13}" srcOrd="0" destOrd="0" presId="urn:microsoft.com/office/officeart/2005/8/layout/hierarchy2"/>
    <dgm:cxn modelId="{A13BB1E4-B303-460C-B252-D641AD752562}" type="presParOf" srcId="{FC18F5DB-44C1-4EF2-B7C6-197DE3A178AC}" destId="{6F5EA000-069B-4A97-8747-654398AD0A08}" srcOrd="1" destOrd="0" presId="urn:microsoft.com/office/officeart/2005/8/layout/hierarchy2"/>
    <dgm:cxn modelId="{7E611409-A492-4B2F-8CD1-EFE3C2D3918D}" type="presParOf" srcId="{EF870DC5-63E8-4303-8587-14BCDE29988A}" destId="{50D40DF8-980C-45AC-A833-A8C3C7324869}" srcOrd="8" destOrd="0" presId="urn:microsoft.com/office/officeart/2005/8/layout/hierarchy2"/>
    <dgm:cxn modelId="{074915EC-8F66-47E1-B7B3-592AC65B9F83}" type="presParOf" srcId="{50D40DF8-980C-45AC-A833-A8C3C7324869}" destId="{E6826437-C1B1-410C-A307-C0BFB871D02F}" srcOrd="0" destOrd="0" presId="urn:microsoft.com/office/officeart/2005/8/layout/hierarchy2"/>
    <dgm:cxn modelId="{A2ACF5C2-EB71-4AF1-82F9-4B850A5E626B}" type="presParOf" srcId="{EF870DC5-63E8-4303-8587-14BCDE29988A}" destId="{2473BCF2-F747-4686-954F-B8D6D4D68AB1}" srcOrd="9" destOrd="0" presId="urn:microsoft.com/office/officeart/2005/8/layout/hierarchy2"/>
    <dgm:cxn modelId="{6A41075E-FB65-481A-9145-D13C4A3CD6CA}" type="presParOf" srcId="{2473BCF2-F747-4686-954F-B8D6D4D68AB1}" destId="{B00B2C5A-6997-4905-9E6E-1D9A4C7740F4}" srcOrd="0" destOrd="0" presId="urn:microsoft.com/office/officeart/2005/8/layout/hierarchy2"/>
    <dgm:cxn modelId="{6A297C08-D40A-4B3E-A869-6EC33E6B8A32}" type="presParOf" srcId="{2473BCF2-F747-4686-954F-B8D6D4D68AB1}" destId="{3566226F-1E35-42DC-A0FE-48213024501B}" srcOrd="1" destOrd="0" presId="urn:microsoft.com/office/officeart/2005/8/layout/hierarchy2"/>
    <dgm:cxn modelId="{21E613CC-0136-45D8-9123-3BBF5F932CC3}" type="presParOf" srcId="{EF870DC5-63E8-4303-8587-14BCDE29988A}" destId="{CB7C124A-8A37-402E-8271-889A0FA217AE}" srcOrd="10" destOrd="0" presId="urn:microsoft.com/office/officeart/2005/8/layout/hierarchy2"/>
    <dgm:cxn modelId="{0B60302C-8E49-4EDB-8B53-DAA8F6C7E7D7}" type="presParOf" srcId="{CB7C124A-8A37-402E-8271-889A0FA217AE}" destId="{A084E5D5-8895-414C-9CFF-443CCA9052D0}" srcOrd="0" destOrd="0" presId="urn:microsoft.com/office/officeart/2005/8/layout/hierarchy2"/>
    <dgm:cxn modelId="{18479DAB-90ED-4C76-A10B-8905A0185C6C}" type="presParOf" srcId="{EF870DC5-63E8-4303-8587-14BCDE29988A}" destId="{19142084-F86D-4842-83ED-30DEEE407292}" srcOrd="11" destOrd="0" presId="urn:microsoft.com/office/officeart/2005/8/layout/hierarchy2"/>
    <dgm:cxn modelId="{FF31F89A-2B13-43CD-A095-E3D6EC1B928B}" type="presParOf" srcId="{19142084-F86D-4842-83ED-30DEEE407292}" destId="{AB24A8D1-F8E8-4840-B87D-BCD59CC572A2}" srcOrd="0" destOrd="0" presId="urn:microsoft.com/office/officeart/2005/8/layout/hierarchy2"/>
    <dgm:cxn modelId="{F41F91B2-D650-4A3D-A01D-0658ABA26CE2}" type="presParOf" srcId="{19142084-F86D-4842-83ED-30DEEE407292}" destId="{7F2B0C24-235A-4CD7-930E-B2386AF64A7B}" srcOrd="1" destOrd="0" presId="urn:microsoft.com/office/officeart/2005/8/layout/hierarchy2"/>
    <dgm:cxn modelId="{C940B29F-FE91-4C75-A93D-3108049653BE}" type="presParOf" srcId="{0A949F45-ACEB-471A-9CF1-973A2CECBBB9}" destId="{239415E5-C6CB-4303-981B-46FBA414F152}" srcOrd="2" destOrd="0" presId="urn:microsoft.com/office/officeart/2005/8/layout/hierarchy2"/>
    <dgm:cxn modelId="{E4D595C0-481D-44A4-B090-097FC1B667F4}" type="presParOf" srcId="{239415E5-C6CB-4303-981B-46FBA414F152}" destId="{2576A75D-7006-4113-B9E1-569498584598}" srcOrd="0" destOrd="0" presId="urn:microsoft.com/office/officeart/2005/8/layout/hierarchy2"/>
    <dgm:cxn modelId="{032A45E2-4B5C-492E-87AF-1427917B23FB}" type="presParOf" srcId="{0A949F45-ACEB-471A-9CF1-973A2CECBBB9}" destId="{430CE282-9505-4926-9343-590B60BB5A4C}" srcOrd="3" destOrd="0" presId="urn:microsoft.com/office/officeart/2005/8/layout/hierarchy2"/>
    <dgm:cxn modelId="{FC8AC5DC-CF7F-45AD-A7B7-E50EE3FD9567}" type="presParOf" srcId="{430CE282-9505-4926-9343-590B60BB5A4C}" destId="{B64250D8-44F2-4263-8C64-3D0CB86FB702}" srcOrd="0" destOrd="0" presId="urn:microsoft.com/office/officeart/2005/8/layout/hierarchy2"/>
    <dgm:cxn modelId="{454D66CF-2867-47F4-9B8A-8E9E88CC7F58}" type="presParOf" srcId="{430CE282-9505-4926-9343-590B60BB5A4C}" destId="{C515F468-1909-490A-8B93-B5DE2CE5429A}" srcOrd="1" destOrd="0" presId="urn:microsoft.com/office/officeart/2005/8/layout/hierarchy2"/>
    <dgm:cxn modelId="{42B60B98-BC66-4344-BA66-78F02BB8FEA9}" type="presParOf" srcId="{C515F468-1909-490A-8B93-B5DE2CE5429A}" destId="{3DE6D932-9709-49ED-8AD8-4B7E349AFA7C}" srcOrd="0" destOrd="0" presId="urn:microsoft.com/office/officeart/2005/8/layout/hierarchy2"/>
    <dgm:cxn modelId="{F27D7137-E002-4D6F-9F7C-1494BA0B0259}" type="presParOf" srcId="{3DE6D932-9709-49ED-8AD8-4B7E349AFA7C}" destId="{FDB750BA-B20B-4203-83DA-35A9A80F478B}" srcOrd="0" destOrd="0" presId="urn:microsoft.com/office/officeart/2005/8/layout/hierarchy2"/>
    <dgm:cxn modelId="{1AD79493-C623-44B7-A31E-5436E7027596}" type="presParOf" srcId="{C515F468-1909-490A-8B93-B5DE2CE5429A}" destId="{6C863C44-E0AE-48CB-AD6A-FD58E99A10A2}" srcOrd="1" destOrd="0" presId="urn:microsoft.com/office/officeart/2005/8/layout/hierarchy2"/>
    <dgm:cxn modelId="{25829B60-495A-40B0-AFAC-CD41A086122C}" type="presParOf" srcId="{6C863C44-E0AE-48CB-AD6A-FD58E99A10A2}" destId="{2BF8869F-9097-443A-9ED8-C3D21206A9DC}" srcOrd="0" destOrd="0" presId="urn:microsoft.com/office/officeart/2005/8/layout/hierarchy2"/>
    <dgm:cxn modelId="{F40B5418-DDDE-4877-9D68-85E58D981187}" type="presParOf" srcId="{6C863C44-E0AE-48CB-AD6A-FD58E99A10A2}" destId="{BA09BA1F-DB77-45AA-AD3A-6D35E0554DB0}" srcOrd="1" destOrd="0" presId="urn:microsoft.com/office/officeart/2005/8/layout/hierarchy2"/>
    <dgm:cxn modelId="{FC7928E2-57D9-4485-9C03-C5C8F30EFD02}" type="presParOf" srcId="{C515F468-1909-490A-8B93-B5DE2CE5429A}" destId="{686C147E-74F1-48A9-AFAB-41DF6A9AAA5C}" srcOrd="2" destOrd="0" presId="urn:microsoft.com/office/officeart/2005/8/layout/hierarchy2"/>
    <dgm:cxn modelId="{4A7998DF-EBF2-4569-B86E-038CEA6BA9DF}" type="presParOf" srcId="{686C147E-74F1-48A9-AFAB-41DF6A9AAA5C}" destId="{5B8E09C7-A396-4609-95FE-7D86AB62EAE5}" srcOrd="0" destOrd="0" presId="urn:microsoft.com/office/officeart/2005/8/layout/hierarchy2"/>
    <dgm:cxn modelId="{165160F5-2C70-451C-A40E-5CBF6AC2A99C}" type="presParOf" srcId="{C515F468-1909-490A-8B93-B5DE2CE5429A}" destId="{10C75493-24A1-4CB2-89ED-191193FF997A}" srcOrd="3" destOrd="0" presId="urn:microsoft.com/office/officeart/2005/8/layout/hierarchy2"/>
    <dgm:cxn modelId="{3DAB3877-2A0A-47A7-B3E0-4F245DCD2B91}" type="presParOf" srcId="{10C75493-24A1-4CB2-89ED-191193FF997A}" destId="{33641A26-2A87-4D95-97E1-4F17B09B1A70}" srcOrd="0" destOrd="0" presId="urn:microsoft.com/office/officeart/2005/8/layout/hierarchy2"/>
    <dgm:cxn modelId="{F131970F-357B-4293-B056-84F4DAD6E026}" type="presParOf" srcId="{10C75493-24A1-4CB2-89ED-191193FF997A}" destId="{D30E6C65-2716-4062-80BC-AF722875010B}" srcOrd="1" destOrd="0" presId="urn:microsoft.com/office/officeart/2005/8/layout/hierarchy2"/>
    <dgm:cxn modelId="{D4D7197D-EB2C-4C9F-8EEB-E98AA92A1CDF}" type="presParOf" srcId="{C515F468-1909-490A-8B93-B5DE2CE5429A}" destId="{913CDE5D-C2D5-4CB7-A00D-041A920EFCAA}" srcOrd="4" destOrd="0" presId="urn:microsoft.com/office/officeart/2005/8/layout/hierarchy2"/>
    <dgm:cxn modelId="{0F89C49C-0BC1-4F38-8E0A-9BBD11231AD5}" type="presParOf" srcId="{913CDE5D-C2D5-4CB7-A00D-041A920EFCAA}" destId="{ED6DBEFD-5D39-42DB-A90F-82B2B786A6E9}" srcOrd="0" destOrd="0" presId="urn:microsoft.com/office/officeart/2005/8/layout/hierarchy2"/>
    <dgm:cxn modelId="{635D2415-6E16-4970-9D42-1543C76D1F57}" type="presParOf" srcId="{C515F468-1909-490A-8B93-B5DE2CE5429A}" destId="{FC96FEDB-9E3A-4A6A-8459-99163E882970}" srcOrd="5" destOrd="0" presId="urn:microsoft.com/office/officeart/2005/8/layout/hierarchy2"/>
    <dgm:cxn modelId="{9A569FC9-0B90-4A24-92E4-0A8C18DC1609}" type="presParOf" srcId="{FC96FEDB-9E3A-4A6A-8459-99163E882970}" destId="{3E847F29-6BC1-4493-B630-3834908E22CA}" srcOrd="0" destOrd="0" presId="urn:microsoft.com/office/officeart/2005/8/layout/hierarchy2"/>
    <dgm:cxn modelId="{99D29D4D-124E-49D4-B441-921123EE349F}" type="presParOf" srcId="{FC96FEDB-9E3A-4A6A-8459-99163E882970}" destId="{69E22EB4-D488-43F3-90ED-94CF8E59B7E9}" srcOrd="1" destOrd="0" presId="urn:microsoft.com/office/officeart/2005/8/layout/hierarchy2"/>
    <dgm:cxn modelId="{10FA3CFF-2913-4BA7-8FD3-5A4A3D686A31}" type="presParOf" srcId="{0A949F45-ACEB-471A-9CF1-973A2CECBBB9}" destId="{63BEA7A8-6C57-4635-82F4-47C3FECA1EB9}" srcOrd="4" destOrd="0" presId="urn:microsoft.com/office/officeart/2005/8/layout/hierarchy2"/>
    <dgm:cxn modelId="{FFEFBA19-8F1B-4B7B-B78B-30F3FA82B4F6}" type="presParOf" srcId="{63BEA7A8-6C57-4635-82F4-47C3FECA1EB9}" destId="{04D6DFC3-8068-46A1-AB3B-D65CAAF0A919}" srcOrd="0" destOrd="0" presId="urn:microsoft.com/office/officeart/2005/8/layout/hierarchy2"/>
    <dgm:cxn modelId="{6CAC5A34-FA9C-499F-B193-E4C9B716F8C9}" type="presParOf" srcId="{0A949F45-ACEB-471A-9CF1-973A2CECBBB9}" destId="{B6901ED8-B0DA-49CC-9AC6-11F1721879B1}" srcOrd="5" destOrd="0" presId="urn:microsoft.com/office/officeart/2005/8/layout/hierarchy2"/>
    <dgm:cxn modelId="{410BD70B-162F-4A9B-A6DA-E735D18BBACD}" type="presParOf" srcId="{B6901ED8-B0DA-49CC-9AC6-11F1721879B1}" destId="{CC39EC04-3386-4870-A861-132A8504E6A8}" srcOrd="0" destOrd="0" presId="urn:microsoft.com/office/officeart/2005/8/layout/hierarchy2"/>
    <dgm:cxn modelId="{034CDC97-01EC-4F43-BB88-F74C9B3071A4}" type="presParOf" srcId="{B6901ED8-B0DA-49CC-9AC6-11F1721879B1}" destId="{FA1E745F-2BF9-4409-BFA9-96635C36857A}" srcOrd="1" destOrd="0" presId="urn:microsoft.com/office/officeart/2005/8/layout/hierarchy2"/>
    <dgm:cxn modelId="{C6202460-AB98-4CF8-8C85-7F4A667DF1C8}" type="presParOf" srcId="{FA1E745F-2BF9-4409-BFA9-96635C36857A}" destId="{762406BC-CB76-49E2-B94D-A19B43D2865B}" srcOrd="0" destOrd="0" presId="urn:microsoft.com/office/officeart/2005/8/layout/hierarchy2"/>
    <dgm:cxn modelId="{A9341F71-E9C4-4BEA-8322-AFC39129FDDA}" type="presParOf" srcId="{762406BC-CB76-49E2-B94D-A19B43D2865B}" destId="{B739A630-918E-4CDB-AB71-BFD01370D0F0}" srcOrd="0" destOrd="0" presId="urn:microsoft.com/office/officeart/2005/8/layout/hierarchy2"/>
    <dgm:cxn modelId="{6E744E74-EF32-409C-88AA-08F8DE485296}" type="presParOf" srcId="{FA1E745F-2BF9-4409-BFA9-96635C36857A}" destId="{85BDF7DE-4FAB-4543-9ACB-00A2597B6588}" srcOrd="1" destOrd="0" presId="urn:microsoft.com/office/officeart/2005/8/layout/hierarchy2"/>
    <dgm:cxn modelId="{9D48A167-CBE6-4EC0-A287-2C68DA83E8E8}" type="presParOf" srcId="{85BDF7DE-4FAB-4543-9ACB-00A2597B6588}" destId="{8D167D27-F464-4397-BFB8-C9C1F42F47AF}" srcOrd="0" destOrd="0" presId="urn:microsoft.com/office/officeart/2005/8/layout/hierarchy2"/>
    <dgm:cxn modelId="{20BA15BA-C39E-42A5-9651-C6E0C8FD1A5D}" type="presParOf" srcId="{85BDF7DE-4FAB-4543-9ACB-00A2597B6588}" destId="{EB53049C-4F2A-46A4-8270-D8BF935810B6}" srcOrd="1" destOrd="0" presId="urn:microsoft.com/office/officeart/2005/8/layout/hierarchy2"/>
    <dgm:cxn modelId="{83376F6D-A8CD-47AE-BDEF-EC7704836AC5}" type="presParOf" srcId="{FA1E745F-2BF9-4409-BFA9-96635C36857A}" destId="{9EDACB4A-711A-4E82-BBC8-4A75B70A188A}" srcOrd="2" destOrd="0" presId="urn:microsoft.com/office/officeart/2005/8/layout/hierarchy2"/>
    <dgm:cxn modelId="{8B52473C-B2ED-4CFC-83C4-CFC95C8B5713}" type="presParOf" srcId="{9EDACB4A-711A-4E82-BBC8-4A75B70A188A}" destId="{8C04C27A-516C-4358-8DE2-02CCC956EEB3}" srcOrd="0" destOrd="0" presId="urn:microsoft.com/office/officeart/2005/8/layout/hierarchy2"/>
    <dgm:cxn modelId="{D4C58BCB-4017-4BB7-AC93-78077A56EC93}" type="presParOf" srcId="{FA1E745F-2BF9-4409-BFA9-96635C36857A}" destId="{FB1BEF9A-B8A9-4350-BF93-3DAA1FBACE2F}" srcOrd="3" destOrd="0" presId="urn:microsoft.com/office/officeart/2005/8/layout/hierarchy2"/>
    <dgm:cxn modelId="{925D7588-A8CC-4230-8444-5539DFB1A5B1}" type="presParOf" srcId="{FB1BEF9A-B8A9-4350-BF93-3DAA1FBACE2F}" destId="{C79A7C39-3B59-42C8-8A00-C89C2F65E88E}" srcOrd="0" destOrd="0" presId="urn:microsoft.com/office/officeart/2005/8/layout/hierarchy2"/>
    <dgm:cxn modelId="{726D01AA-941D-4640-8CFF-43CBA1EEBE7F}" type="presParOf" srcId="{FB1BEF9A-B8A9-4350-BF93-3DAA1FBACE2F}" destId="{9390E15A-8240-4E7D-A578-2C1BBA329CAA}"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7.xml><?xml version="1.0" encoding="utf-8"?>
<dgm:dataModel xmlns:dgm="http://schemas.openxmlformats.org/drawingml/2006/diagram" xmlns:a="http://schemas.openxmlformats.org/drawingml/2006/main">
  <dgm:ptLst>
    <dgm:pt modelId="{2BDF84E1-9C5E-4C24-92DA-C6E8F0477E29}"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fr-FR"/>
        </a:p>
      </dgm:t>
    </dgm:pt>
    <dgm:pt modelId="{166EB8A9-CBD5-47AE-89EF-19C8CB0C1632}">
      <dgm:prSet phldrT="[Texte]" custT="1"/>
      <dgm:spPr>
        <a:solidFill>
          <a:schemeClr val="accent6"/>
        </a:solidFill>
      </dgm:spPr>
      <dgm:t>
        <a:bodyPr/>
        <a:lstStyle/>
        <a:p>
          <a:pPr algn="ctr"/>
          <a:r>
            <a:rPr lang="ar-SA" altLang="fr-FR" sz="1000" b="1" i="1" dirty="0">
              <a:solidFill>
                <a:schemeClr val="bg1"/>
              </a:solidFill>
              <a:latin typeface="Times New Roman" panose="02020603050405020304" pitchFamily="18" charset="0"/>
              <a:ea typeface="+mn-ea"/>
              <a:cs typeface="Times New Roman" panose="02020603050405020304" pitchFamily="18" charset="0"/>
            </a:rPr>
            <a:t>وزارة التربية الوطنية</a:t>
          </a:r>
          <a:r>
            <a:rPr lang="fr-FR" altLang="fr-FR" sz="1000" b="1" i="1" dirty="0">
              <a:solidFill>
                <a:schemeClr val="bg1"/>
              </a:solidFill>
              <a:latin typeface="Times New Roman" panose="02020603050405020304" pitchFamily="18" charset="0"/>
              <a:ea typeface="+mn-ea"/>
              <a:cs typeface="Times New Roman" panose="02020603050405020304" pitchFamily="18" charset="0"/>
            </a:rPr>
            <a:t> </a:t>
          </a:r>
          <a:r>
            <a:rPr lang="fr-FR" altLang="fr-FR" sz="1000" b="1" i="0" dirty="0">
              <a:solidFill>
                <a:schemeClr val="bg1"/>
              </a:solidFill>
              <a:latin typeface="Times New Roman" panose="02020603050405020304" pitchFamily="18" charset="0"/>
              <a:ea typeface="+mn-ea"/>
              <a:cs typeface="Times New Roman" panose="02020603050405020304" pitchFamily="18" charset="0"/>
            </a:rPr>
            <a:t> </a:t>
          </a:r>
        </a:p>
        <a:p>
          <a:pPr algn="ctr"/>
          <a:r>
            <a:rPr lang="fr-FR" sz="1000" b="1" i="1" dirty="0">
              <a:solidFill>
                <a:schemeClr val="bg1"/>
              </a:solidFill>
              <a:latin typeface="Times New Roman" panose="02020603050405020304" pitchFamily="18" charset="0"/>
              <a:ea typeface="+mn-ea"/>
              <a:cs typeface="Times New Roman" panose="02020603050405020304" pitchFamily="18" charset="0"/>
            </a:rPr>
            <a:t>Ministère de l’Education Nationale  </a:t>
          </a:r>
          <a:endParaRPr lang="fr-FR" sz="1000" b="1" i="0" dirty="0">
            <a:solidFill>
              <a:schemeClr val="bg1"/>
            </a:solidFill>
            <a:effectLst/>
            <a:latin typeface="Times New Roman" panose="02020603050405020304" pitchFamily="18" charset="0"/>
            <a:ea typeface="+mn-ea"/>
            <a:cs typeface="Times New Roman" panose="02020603050405020304" pitchFamily="18" charset="0"/>
          </a:endParaRPr>
        </a:p>
      </dgm:t>
    </dgm:pt>
    <dgm:pt modelId="{64F6F27B-CC95-4160-8A38-479665E465A8}" type="parTrans" cxnId="{5A8371F4-4FFC-47A7-9B40-0DDF606C465D}">
      <dgm:prSet/>
      <dgm:spPr/>
      <dgm:t>
        <a:bodyPr/>
        <a:lstStyle/>
        <a:p>
          <a:endParaRPr lang="fr-FR"/>
        </a:p>
      </dgm:t>
    </dgm:pt>
    <dgm:pt modelId="{AC180809-D8C6-4EFB-90F6-635C3FB1C7F9}" type="sibTrans" cxnId="{5A8371F4-4FFC-47A7-9B40-0DDF606C465D}">
      <dgm:prSet/>
      <dgm:spPr/>
      <dgm:t>
        <a:bodyPr/>
        <a:lstStyle/>
        <a:p>
          <a:endParaRPr lang="fr-FR"/>
        </a:p>
      </dgm:t>
    </dgm:pt>
    <dgm:pt modelId="{201A67BC-F830-433C-8301-F771390EB1C3}">
      <dgm:prSet phldrT="[Texte]" custT="1"/>
      <dgm:spPr>
        <a:solidFill>
          <a:srgbClr val="552F13"/>
        </a:solidFill>
      </dgm:spPr>
      <dgm:t>
        <a:bodyPr/>
        <a:lstStyle/>
        <a:p>
          <a:pPr algn="r"/>
          <a:r>
            <a:rPr lang="ar-AE" sz="700" b="1" dirty="0">
              <a:solidFill>
                <a:schemeClr val="bg1"/>
              </a:solidFill>
            </a:rPr>
            <a:t>البرنامج 04: الحياة المدرسية</a:t>
          </a:r>
          <a:endParaRPr lang="ar-DZ" sz="700" b="1" dirty="0">
            <a:solidFill>
              <a:schemeClr val="bg1"/>
            </a:solidFill>
          </a:endParaRPr>
        </a:p>
        <a:p>
          <a:pPr algn="l"/>
          <a:r>
            <a:rPr lang="en-US" sz="7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PROG</a:t>
          </a:r>
          <a:r>
            <a:rPr lang="fr-FR" sz="7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04</a:t>
          </a:r>
          <a:r>
            <a:rPr lang="fr-FR" sz="7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VIE SCOLAIRE</a:t>
          </a:r>
          <a:endParaRPr lang="fr-FR" sz="700" b="1" i="0" dirty="0">
            <a:solidFill>
              <a:schemeClr val="bg1"/>
            </a:solidFill>
          </a:endParaRPr>
        </a:p>
      </dgm:t>
    </dgm:pt>
    <dgm:pt modelId="{113103B1-BD46-4C93-A004-37118F39D262}" type="parTrans" cxnId="{A48C77DA-186E-4EC2-BB32-96AC18AF08AE}">
      <dgm:prSet/>
      <dgm:spPr/>
      <dgm:t>
        <a:bodyPr/>
        <a:lstStyle/>
        <a:p>
          <a:endParaRPr lang="fr-FR" b="1">
            <a:solidFill>
              <a:schemeClr val="bg1"/>
            </a:solidFill>
          </a:endParaRPr>
        </a:p>
      </dgm:t>
    </dgm:pt>
    <dgm:pt modelId="{2C27A7F7-C124-40A5-AB90-C6230E1FD921}" type="sibTrans" cxnId="{A48C77DA-186E-4EC2-BB32-96AC18AF08AE}">
      <dgm:prSet/>
      <dgm:spPr/>
      <dgm:t>
        <a:bodyPr/>
        <a:lstStyle/>
        <a:p>
          <a:endParaRPr lang="fr-FR"/>
        </a:p>
      </dgm:t>
    </dgm:pt>
    <dgm:pt modelId="{323A2E85-ABA7-4EA9-B835-B5901C3C337B}">
      <dgm:prSet phldrT="[Texte]" custT="1"/>
      <dgm:spPr>
        <a:solidFill>
          <a:srgbClr val="708218"/>
        </a:solidFill>
      </dgm:spPr>
      <dgm:t>
        <a:bodyPr/>
        <a:lstStyle/>
        <a:p>
          <a:pPr algn="r"/>
          <a:r>
            <a:rPr lang="ar-AE" sz="1000" b="1" dirty="0">
              <a:solidFill>
                <a:schemeClr val="bg1"/>
              </a:solidFill>
            </a:rPr>
            <a:t>البرنامج الفرعي 4.1: الأنشطة الثقافية والرياضية</a:t>
          </a:r>
          <a:endParaRPr lang="ar-DZ"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4.1</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activités culturelles et sportives </a:t>
          </a:r>
          <a:endParaRPr lang="fr-FR" sz="1000" b="1" dirty="0">
            <a:solidFill>
              <a:schemeClr val="bg1"/>
            </a:solidFill>
          </a:endParaRPr>
        </a:p>
      </dgm:t>
    </dgm:pt>
    <dgm:pt modelId="{E40D43E9-B29C-4F0C-B311-1574D3BAC914}" type="parTrans" cxnId="{D05C8DE1-30E8-47FF-81A7-484727EF8EE9}">
      <dgm:prSet custT="1"/>
      <dgm:spPr/>
      <dgm:t>
        <a:bodyPr/>
        <a:lstStyle/>
        <a:p>
          <a:endParaRPr lang="fr-FR" sz="1000" b="1">
            <a:solidFill>
              <a:schemeClr val="bg1"/>
            </a:solidFill>
          </a:endParaRPr>
        </a:p>
      </dgm:t>
    </dgm:pt>
    <dgm:pt modelId="{7FBABB0E-F8EB-46EE-A207-B30809005245}" type="sibTrans" cxnId="{D05C8DE1-30E8-47FF-81A7-484727EF8EE9}">
      <dgm:prSet/>
      <dgm:spPr/>
      <dgm:t>
        <a:bodyPr/>
        <a:lstStyle/>
        <a:p>
          <a:endParaRPr lang="fr-FR"/>
        </a:p>
      </dgm:t>
    </dgm:pt>
    <dgm:pt modelId="{22C5A55A-4F9F-4C16-9C80-FCAC1DB3A6C0}">
      <dgm:prSet phldrT="[Texte]" custT="1"/>
      <dgm:spPr>
        <a:solidFill>
          <a:srgbClr val="282816"/>
        </a:solidFill>
      </dgm:spPr>
      <dgm:t>
        <a:bodyPr/>
        <a:lstStyle/>
        <a:p>
          <a:pPr algn="r"/>
          <a:r>
            <a:rPr lang="ar-AE" sz="1000" b="1" dirty="0" err="1">
              <a:solidFill>
                <a:schemeClr val="bg1"/>
              </a:solidFill>
            </a:rPr>
            <a:t>االبرنامج</a:t>
          </a:r>
          <a:r>
            <a:rPr lang="ar-AE" sz="1000" b="1" dirty="0">
              <a:solidFill>
                <a:schemeClr val="bg1"/>
              </a:solidFill>
            </a:rPr>
            <a:t> 06: الإدارة العامة.</a:t>
          </a:r>
          <a:endParaRPr lang="ar-DZ"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PROG06</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ADMINISTRATION GENERALE.</a:t>
          </a:r>
          <a:endParaRPr lang="fr-FR" sz="1000" b="1" dirty="0">
            <a:solidFill>
              <a:schemeClr val="bg1"/>
            </a:solidFill>
          </a:endParaRPr>
        </a:p>
      </dgm:t>
    </dgm:pt>
    <dgm:pt modelId="{7264622B-6DB8-4F30-9F47-B637BC3F85BF}" type="parTrans" cxnId="{4AA6971A-4252-401D-892B-FD16C35ECBC1}">
      <dgm:prSet/>
      <dgm:spPr/>
      <dgm:t>
        <a:bodyPr/>
        <a:lstStyle/>
        <a:p>
          <a:endParaRPr lang="fr-FR" b="1">
            <a:solidFill>
              <a:schemeClr val="bg1"/>
            </a:solidFill>
          </a:endParaRPr>
        </a:p>
      </dgm:t>
    </dgm:pt>
    <dgm:pt modelId="{159DDF6B-D8AF-4DCC-81B8-FEA8EFCCB535}" type="sibTrans" cxnId="{4AA6971A-4252-401D-892B-FD16C35ECBC1}">
      <dgm:prSet/>
      <dgm:spPr/>
      <dgm:t>
        <a:bodyPr/>
        <a:lstStyle/>
        <a:p>
          <a:endParaRPr lang="fr-FR"/>
        </a:p>
      </dgm:t>
    </dgm:pt>
    <dgm:pt modelId="{ADBB26C9-101B-4C58-B7C3-46502A6427AA}">
      <dgm:prSet custT="1"/>
      <dgm:spPr>
        <a:solidFill>
          <a:srgbClr val="292664"/>
        </a:solidFill>
      </dgm:spPr>
      <dgm:t>
        <a:bodyPr/>
        <a:lstStyle/>
        <a:p>
          <a:pPr algn="r"/>
          <a:r>
            <a:rPr lang="ar-AE" sz="900" b="1" dirty="0">
              <a:solidFill>
                <a:schemeClr val="bg1"/>
              </a:solidFill>
            </a:rPr>
            <a:t>البرنامج 05: الوسائل البيداغوجية</a:t>
          </a:r>
          <a:endParaRPr lang="ar-DZ" sz="900" b="1" dirty="0">
            <a:solidFill>
              <a:schemeClr val="bg1"/>
            </a:solidFill>
          </a:endParaRPr>
        </a:p>
        <a:p>
          <a:pPr algn="l"/>
          <a:r>
            <a:rPr lang="fr-FR" sz="9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PROG 05</a:t>
          </a:r>
          <a:r>
            <a:rPr lang="fr-FR" sz="9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MOYENS PEDAGOGIQUES. </a:t>
          </a:r>
          <a:endParaRPr lang="fr-FR" sz="900" b="1" i="0" dirty="0">
            <a:solidFill>
              <a:schemeClr val="bg1"/>
            </a:solidFill>
          </a:endParaRPr>
        </a:p>
      </dgm:t>
    </dgm:pt>
    <dgm:pt modelId="{7EAD7136-3FEC-4C5F-8F39-228780E1B473}" type="parTrans" cxnId="{A5474FBA-758E-4FE9-A142-4D1EA43D5F51}">
      <dgm:prSet/>
      <dgm:spPr/>
      <dgm:t>
        <a:bodyPr/>
        <a:lstStyle/>
        <a:p>
          <a:endParaRPr lang="fr-FR" b="1">
            <a:solidFill>
              <a:schemeClr val="bg1"/>
            </a:solidFill>
          </a:endParaRPr>
        </a:p>
      </dgm:t>
    </dgm:pt>
    <dgm:pt modelId="{B0B684F8-C30E-4AC0-BDB0-AEC1CEF6411E}" type="sibTrans" cxnId="{A5474FBA-758E-4FE9-A142-4D1EA43D5F51}">
      <dgm:prSet/>
      <dgm:spPr/>
      <dgm:t>
        <a:bodyPr/>
        <a:lstStyle/>
        <a:p>
          <a:endParaRPr lang="fr-FR"/>
        </a:p>
      </dgm:t>
    </dgm:pt>
    <dgm:pt modelId="{76341818-5FB9-4D87-862C-96885F70A8B9}">
      <dgm:prSet custT="1"/>
      <dgm:spPr>
        <a:solidFill>
          <a:srgbClr val="708218"/>
        </a:solidFill>
      </dgm:spPr>
      <dgm:t>
        <a:bodyPr/>
        <a:lstStyle/>
        <a:p>
          <a:pPr algn="r"/>
          <a:r>
            <a:rPr lang="ar-AE" sz="1000" b="1" dirty="0">
              <a:solidFill>
                <a:schemeClr val="bg1"/>
              </a:solidFill>
            </a:rPr>
            <a:t>البرنامج الفرعي 4-2: الصحة المدرسية</a:t>
          </a:r>
          <a:endParaRPr lang="ar-DZ" sz="1000" b="1" dirty="0">
            <a:solidFill>
              <a:srgbClr val="708218"/>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4.2</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la sante scolaire </a:t>
          </a:r>
          <a:endParaRPr lang="fr-FR" sz="1000" b="1" dirty="0">
            <a:solidFill>
              <a:schemeClr val="bg1"/>
            </a:solidFill>
          </a:endParaRPr>
        </a:p>
      </dgm:t>
    </dgm:pt>
    <dgm:pt modelId="{6F2C6E61-0177-412E-AA43-B78E36391279}" type="parTrans" cxnId="{E5EDC67E-7777-483C-8987-2EA91C7CFF41}">
      <dgm:prSet custT="1"/>
      <dgm:spPr/>
      <dgm:t>
        <a:bodyPr/>
        <a:lstStyle/>
        <a:p>
          <a:endParaRPr lang="fr-FR" sz="1000" b="1">
            <a:solidFill>
              <a:schemeClr val="bg1"/>
            </a:solidFill>
          </a:endParaRPr>
        </a:p>
      </dgm:t>
    </dgm:pt>
    <dgm:pt modelId="{63C3F78B-A54E-4013-8FE2-CF75BE90A925}" type="sibTrans" cxnId="{E5EDC67E-7777-483C-8987-2EA91C7CFF41}">
      <dgm:prSet/>
      <dgm:spPr/>
      <dgm:t>
        <a:bodyPr/>
        <a:lstStyle/>
        <a:p>
          <a:endParaRPr lang="fr-FR"/>
        </a:p>
      </dgm:t>
    </dgm:pt>
    <dgm:pt modelId="{3CBB47E8-1188-4654-ADFD-AAF7483542FE}">
      <dgm:prSet custT="1"/>
      <dgm:spPr>
        <a:solidFill>
          <a:srgbClr val="0070C0"/>
        </a:solidFill>
      </dgm:spPr>
      <dgm:t>
        <a:bodyPr/>
        <a:lstStyle/>
        <a:p>
          <a:pPr algn="r"/>
          <a:r>
            <a:rPr lang="ar-AE" sz="1000" b="1" dirty="0">
              <a:solidFill>
                <a:schemeClr val="bg1"/>
              </a:solidFill>
            </a:rPr>
            <a:t>البرنامج الفرعي 5.1: الكتب المدرسية</a:t>
          </a:r>
          <a:endParaRPr lang="ar-DZ"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5.1</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manuels scolaires  </a:t>
          </a:r>
          <a:endParaRPr lang="fr-FR" sz="1000" b="1" dirty="0">
            <a:solidFill>
              <a:schemeClr val="bg1"/>
            </a:solidFill>
          </a:endParaRPr>
        </a:p>
      </dgm:t>
    </dgm:pt>
    <dgm:pt modelId="{0C845AFE-DC95-4EAF-AED8-64FED8B70776}" type="parTrans" cxnId="{0DA231F7-EC72-49DB-B97C-BD9635BBD2C0}">
      <dgm:prSet custT="1"/>
      <dgm:spPr/>
      <dgm:t>
        <a:bodyPr/>
        <a:lstStyle/>
        <a:p>
          <a:endParaRPr lang="fr-FR" sz="1000" b="1">
            <a:solidFill>
              <a:schemeClr val="bg1"/>
            </a:solidFill>
          </a:endParaRPr>
        </a:p>
      </dgm:t>
    </dgm:pt>
    <dgm:pt modelId="{A1D3955C-1BFF-4FEE-8494-88A069473954}" type="sibTrans" cxnId="{0DA231F7-EC72-49DB-B97C-BD9635BBD2C0}">
      <dgm:prSet/>
      <dgm:spPr/>
      <dgm:t>
        <a:bodyPr/>
        <a:lstStyle/>
        <a:p>
          <a:endParaRPr lang="fr-FR"/>
        </a:p>
      </dgm:t>
    </dgm:pt>
    <dgm:pt modelId="{A626EC2F-0A6D-486B-BCBD-EDA380F6DB50}">
      <dgm:prSet custT="1"/>
      <dgm:spPr>
        <a:solidFill>
          <a:srgbClr val="00642D"/>
        </a:solidFill>
      </dgm:spPr>
      <dgm:t>
        <a:bodyPr/>
        <a:lstStyle/>
        <a:p>
          <a:pPr algn="r"/>
          <a:r>
            <a:rPr lang="ar-AE" sz="1000" b="1" dirty="0">
              <a:solidFill>
                <a:schemeClr val="bg1"/>
              </a:solidFill>
            </a:rPr>
            <a:t>البرنامج الفرعي 6.1: إدارة الوزارة</a:t>
          </a:r>
          <a:endParaRPr lang="ar-DZ"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6.1</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gestion du ministère</a:t>
          </a:r>
          <a:endParaRPr lang="fr-FR" sz="1000" b="1" dirty="0">
            <a:solidFill>
              <a:schemeClr val="bg1"/>
            </a:solidFill>
          </a:endParaRPr>
        </a:p>
      </dgm:t>
    </dgm:pt>
    <dgm:pt modelId="{668D00BE-5165-4050-ABEE-B06CF7B268C8}" type="parTrans" cxnId="{6F575E2A-435E-41E1-8B49-63B4741D2ABF}">
      <dgm:prSet custT="1"/>
      <dgm:spPr/>
      <dgm:t>
        <a:bodyPr/>
        <a:lstStyle/>
        <a:p>
          <a:endParaRPr lang="fr-FR" sz="1000" b="1">
            <a:solidFill>
              <a:schemeClr val="bg1"/>
            </a:solidFill>
          </a:endParaRPr>
        </a:p>
      </dgm:t>
    </dgm:pt>
    <dgm:pt modelId="{1CAC877F-730F-4683-B308-498BA96080E4}" type="sibTrans" cxnId="{6F575E2A-435E-41E1-8B49-63B4741D2ABF}">
      <dgm:prSet/>
      <dgm:spPr/>
      <dgm:t>
        <a:bodyPr/>
        <a:lstStyle/>
        <a:p>
          <a:endParaRPr lang="fr-FR"/>
        </a:p>
      </dgm:t>
    </dgm:pt>
    <dgm:pt modelId="{D790BE80-C25E-4E92-82F3-9591097DA694}">
      <dgm:prSet custT="1"/>
      <dgm:spPr>
        <a:solidFill>
          <a:srgbClr val="0070C0"/>
        </a:solidFill>
      </dgm:spPr>
      <dgm:t>
        <a:bodyPr/>
        <a:lstStyle/>
        <a:p>
          <a:pPr algn="r"/>
          <a:r>
            <a:rPr lang="ar-AE" sz="1000" b="1" dirty="0">
              <a:solidFill>
                <a:schemeClr val="bg1"/>
              </a:solidFill>
            </a:rPr>
            <a:t>البرنامج الفرعي 5.2: وسائل تعليمية أخرى</a:t>
          </a:r>
          <a:endParaRPr lang="ar-DZ"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5.2</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autres moyens didactiques </a:t>
          </a:r>
          <a:endParaRPr lang="fr-FR" sz="1000" b="1" dirty="0">
            <a:solidFill>
              <a:schemeClr val="bg1"/>
            </a:solidFill>
          </a:endParaRPr>
        </a:p>
      </dgm:t>
    </dgm:pt>
    <dgm:pt modelId="{EFF86CD6-D3B1-41DD-85C8-DDB656069E3A}" type="sibTrans" cxnId="{05B3000B-C028-4FAF-8C2A-EA2E3815355A}">
      <dgm:prSet/>
      <dgm:spPr/>
      <dgm:t>
        <a:bodyPr/>
        <a:lstStyle/>
        <a:p>
          <a:endParaRPr lang="fr-FR"/>
        </a:p>
      </dgm:t>
    </dgm:pt>
    <dgm:pt modelId="{D27BCA61-D2CC-4004-81BE-E9D561B7B229}" type="parTrans" cxnId="{05B3000B-C028-4FAF-8C2A-EA2E3815355A}">
      <dgm:prSet custT="1"/>
      <dgm:spPr/>
      <dgm:t>
        <a:bodyPr/>
        <a:lstStyle/>
        <a:p>
          <a:endParaRPr lang="fr-FR" sz="1000" b="1">
            <a:solidFill>
              <a:schemeClr val="bg1"/>
            </a:solidFill>
          </a:endParaRPr>
        </a:p>
      </dgm:t>
    </dgm:pt>
    <dgm:pt modelId="{411F5518-758E-40A0-A3A3-6AD6BC23DA59}">
      <dgm:prSet custT="1"/>
      <dgm:spPr>
        <a:solidFill>
          <a:srgbClr val="00642D"/>
        </a:solidFill>
      </dgm:spPr>
      <dgm:t>
        <a:bodyPr/>
        <a:lstStyle/>
        <a:p>
          <a:pPr algn="r"/>
          <a:r>
            <a:rPr lang="ar-AE" sz="1000" b="1" dirty="0">
              <a:solidFill>
                <a:schemeClr val="bg1"/>
              </a:solidFill>
            </a:rPr>
            <a:t>البرنامج الفرعي 6-2: الدعم الإداري</a:t>
          </a:r>
          <a:endParaRPr lang="ar-DZ" sz="1000" b="1" dirty="0">
            <a:solidFill>
              <a:schemeClr val="bg1"/>
            </a:solidFill>
          </a:endParaRPr>
        </a:p>
        <a:p>
          <a:pPr algn="l"/>
          <a:r>
            <a:rPr lang="fr-FR" sz="1000" b="1" i="1"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SP 6.2</a:t>
          </a:r>
          <a:r>
            <a:rPr lang="fr-FR" sz="1000" b="1"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 soutien administratif </a:t>
          </a:r>
          <a:endParaRPr lang="fr-FR" sz="1000" b="1" dirty="0">
            <a:solidFill>
              <a:schemeClr val="bg1"/>
            </a:solidFill>
          </a:endParaRPr>
        </a:p>
      </dgm:t>
    </dgm:pt>
    <dgm:pt modelId="{B645BC3D-D224-433A-90CB-561BC5D4FC79}" type="parTrans" cxnId="{BA7C026B-4C62-4490-A3CF-075CAB1747C4}">
      <dgm:prSet custT="1"/>
      <dgm:spPr/>
      <dgm:t>
        <a:bodyPr/>
        <a:lstStyle/>
        <a:p>
          <a:endParaRPr lang="fr-FR" sz="1000" b="1">
            <a:solidFill>
              <a:schemeClr val="bg1"/>
            </a:solidFill>
          </a:endParaRPr>
        </a:p>
      </dgm:t>
    </dgm:pt>
    <dgm:pt modelId="{B6925C4B-6A27-45EA-AA18-3B03B9D36160}" type="sibTrans" cxnId="{BA7C026B-4C62-4490-A3CF-075CAB1747C4}">
      <dgm:prSet/>
      <dgm:spPr/>
      <dgm:t>
        <a:bodyPr/>
        <a:lstStyle/>
        <a:p>
          <a:endParaRPr lang="fr-FR"/>
        </a:p>
      </dgm:t>
    </dgm:pt>
    <dgm:pt modelId="{00D300C4-8D66-40A1-92CB-A49DC2678D66}" type="pres">
      <dgm:prSet presAssocID="{2BDF84E1-9C5E-4C24-92DA-C6E8F0477E29}" presName="diagram" presStyleCnt="0">
        <dgm:presLayoutVars>
          <dgm:chPref val="1"/>
          <dgm:dir/>
          <dgm:animOne val="branch"/>
          <dgm:animLvl val="lvl"/>
          <dgm:resizeHandles val="exact"/>
        </dgm:presLayoutVars>
      </dgm:prSet>
      <dgm:spPr/>
      <dgm:t>
        <a:bodyPr/>
        <a:lstStyle/>
        <a:p>
          <a:endParaRPr lang="fr-FR"/>
        </a:p>
      </dgm:t>
    </dgm:pt>
    <dgm:pt modelId="{9FEFE2E9-0A59-4456-A6FB-C7224C5697FE}" type="pres">
      <dgm:prSet presAssocID="{166EB8A9-CBD5-47AE-89EF-19C8CB0C1632}" presName="root1" presStyleCnt="0"/>
      <dgm:spPr/>
    </dgm:pt>
    <dgm:pt modelId="{F8BE1088-0F6F-4D78-A917-932B5B73531E}" type="pres">
      <dgm:prSet presAssocID="{166EB8A9-CBD5-47AE-89EF-19C8CB0C1632}" presName="LevelOneTextNode" presStyleLbl="node0" presStyleIdx="0" presStyleCnt="1" custScaleX="472598" custScaleY="298564" custLinFactNeighborX="-43929" custLinFactNeighborY="-13145">
        <dgm:presLayoutVars>
          <dgm:chPref val="3"/>
        </dgm:presLayoutVars>
      </dgm:prSet>
      <dgm:spPr/>
      <dgm:t>
        <a:bodyPr/>
        <a:lstStyle/>
        <a:p>
          <a:endParaRPr lang="fr-FR"/>
        </a:p>
      </dgm:t>
    </dgm:pt>
    <dgm:pt modelId="{0A949F45-ACEB-471A-9CF1-973A2CECBBB9}" type="pres">
      <dgm:prSet presAssocID="{166EB8A9-CBD5-47AE-89EF-19C8CB0C1632}" presName="level2hierChild" presStyleCnt="0"/>
      <dgm:spPr/>
    </dgm:pt>
    <dgm:pt modelId="{FBB48AC0-472E-40B2-8B17-65EF9F68C031}" type="pres">
      <dgm:prSet presAssocID="{113103B1-BD46-4C93-A004-37118F39D262}" presName="conn2-1" presStyleLbl="parChTrans1D2" presStyleIdx="0" presStyleCnt="3"/>
      <dgm:spPr/>
      <dgm:t>
        <a:bodyPr/>
        <a:lstStyle/>
        <a:p>
          <a:endParaRPr lang="fr-FR"/>
        </a:p>
      </dgm:t>
    </dgm:pt>
    <dgm:pt modelId="{340543B4-D3C4-4C72-B365-2C13E9F49EF7}" type="pres">
      <dgm:prSet presAssocID="{113103B1-BD46-4C93-A004-37118F39D262}" presName="connTx" presStyleLbl="parChTrans1D2" presStyleIdx="0" presStyleCnt="3"/>
      <dgm:spPr/>
      <dgm:t>
        <a:bodyPr/>
        <a:lstStyle/>
        <a:p>
          <a:endParaRPr lang="fr-FR"/>
        </a:p>
      </dgm:t>
    </dgm:pt>
    <dgm:pt modelId="{E5A7BEF7-F3CB-46A3-A15E-35AF5D340817}" type="pres">
      <dgm:prSet presAssocID="{201A67BC-F830-433C-8301-F771390EB1C3}" presName="root2" presStyleCnt="0"/>
      <dgm:spPr/>
    </dgm:pt>
    <dgm:pt modelId="{A254BC71-12AE-46F3-A6E7-52C5613A863B}" type="pres">
      <dgm:prSet presAssocID="{201A67BC-F830-433C-8301-F771390EB1C3}" presName="LevelTwoTextNode" presStyleLbl="node2" presStyleIdx="0" presStyleCnt="3" custScaleX="449940" custScaleY="213589" custLinFactNeighborX="-6282" custLinFactNeighborY="-10660">
        <dgm:presLayoutVars>
          <dgm:chPref val="3"/>
        </dgm:presLayoutVars>
      </dgm:prSet>
      <dgm:spPr/>
      <dgm:t>
        <a:bodyPr/>
        <a:lstStyle/>
        <a:p>
          <a:endParaRPr lang="fr-FR"/>
        </a:p>
      </dgm:t>
    </dgm:pt>
    <dgm:pt modelId="{EF870DC5-63E8-4303-8587-14BCDE29988A}" type="pres">
      <dgm:prSet presAssocID="{201A67BC-F830-433C-8301-F771390EB1C3}" presName="level3hierChild" presStyleCnt="0"/>
      <dgm:spPr/>
    </dgm:pt>
    <dgm:pt modelId="{37384673-CB90-4FFE-A9E6-AE898DD6CBBD}" type="pres">
      <dgm:prSet presAssocID="{E40D43E9-B29C-4F0C-B311-1574D3BAC914}" presName="conn2-1" presStyleLbl="parChTrans1D3" presStyleIdx="0" presStyleCnt="6" custScaleX="2000000" custScaleY="2000000"/>
      <dgm:spPr/>
      <dgm:t>
        <a:bodyPr/>
        <a:lstStyle/>
        <a:p>
          <a:endParaRPr lang="fr-FR"/>
        </a:p>
      </dgm:t>
    </dgm:pt>
    <dgm:pt modelId="{5CAB18D7-830B-4A86-8631-4E173A963BE4}" type="pres">
      <dgm:prSet presAssocID="{E40D43E9-B29C-4F0C-B311-1574D3BAC914}" presName="connTx" presStyleLbl="parChTrans1D3" presStyleIdx="0" presStyleCnt="6"/>
      <dgm:spPr/>
      <dgm:t>
        <a:bodyPr/>
        <a:lstStyle/>
        <a:p>
          <a:endParaRPr lang="fr-FR"/>
        </a:p>
      </dgm:t>
    </dgm:pt>
    <dgm:pt modelId="{3BFB257C-744F-4D85-998D-49543A20A79E}" type="pres">
      <dgm:prSet presAssocID="{323A2E85-ABA7-4EA9-B835-B5901C3C337B}" presName="root2" presStyleCnt="0"/>
      <dgm:spPr/>
    </dgm:pt>
    <dgm:pt modelId="{45B0AEF1-66C3-48D7-91B3-945100FD53B3}" type="pres">
      <dgm:prSet presAssocID="{323A2E85-ABA7-4EA9-B835-B5901C3C337B}" presName="LevelTwoTextNode" presStyleLbl="node3" presStyleIdx="0" presStyleCnt="6" custScaleX="749900" custScaleY="149816" custLinFactNeighborX="-5" custLinFactNeighborY="9848">
        <dgm:presLayoutVars>
          <dgm:chPref val="3"/>
        </dgm:presLayoutVars>
      </dgm:prSet>
      <dgm:spPr/>
      <dgm:t>
        <a:bodyPr/>
        <a:lstStyle/>
        <a:p>
          <a:endParaRPr lang="fr-FR"/>
        </a:p>
      </dgm:t>
    </dgm:pt>
    <dgm:pt modelId="{52B51479-E3BB-4E3D-99A1-D605968EA1D4}" type="pres">
      <dgm:prSet presAssocID="{323A2E85-ABA7-4EA9-B835-B5901C3C337B}" presName="level3hierChild" presStyleCnt="0"/>
      <dgm:spPr/>
    </dgm:pt>
    <dgm:pt modelId="{B29CF517-7701-49C5-9501-059C8C56EF96}" type="pres">
      <dgm:prSet presAssocID="{6F2C6E61-0177-412E-AA43-B78E36391279}" presName="conn2-1" presStyleLbl="parChTrans1D3" presStyleIdx="1" presStyleCnt="6" custScaleX="2000000" custScaleY="2000000"/>
      <dgm:spPr/>
      <dgm:t>
        <a:bodyPr/>
        <a:lstStyle/>
        <a:p>
          <a:endParaRPr lang="fr-FR"/>
        </a:p>
      </dgm:t>
    </dgm:pt>
    <dgm:pt modelId="{35DC8719-B54B-4ECD-B5B3-F5F3BF5B3215}" type="pres">
      <dgm:prSet presAssocID="{6F2C6E61-0177-412E-AA43-B78E36391279}" presName="connTx" presStyleLbl="parChTrans1D3" presStyleIdx="1" presStyleCnt="6"/>
      <dgm:spPr/>
      <dgm:t>
        <a:bodyPr/>
        <a:lstStyle/>
        <a:p>
          <a:endParaRPr lang="fr-FR"/>
        </a:p>
      </dgm:t>
    </dgm:pt>
    <dgm:pt modelId="{AEFE5A7A-26B2-41CE-B664-1137907500EF}" type="pres">
      <dgm:prSet presAssocID="{76341818-5FB9-4D87-862C-96885F70A8B9}" presName="root2" presStyleCnt="0"/>
      <dgm:spPr/>
    </dgm:pt>
    <dgm:pt modelId="{9820B52E-A368-4E5D-A7E1-9D6CFF0F40E6}" type="pres">
      <dgm:prSet presAssocID="{76341818-5FB9-4D87-862C-96885F70A8B9}" presName="LevelTwoTextNode" presStyleLbl="node3" presStyleIdx="1" presStyleCnt="6" custScaleX="749900" custScaleY="149816" custLinFactNeighborX="-116" custLinFactNeighborY="17599">
        <dgm:presLayoutVars>
          <dgm:chPref val="3"/>
        </dgm:presLayoutVars>
      </dgm:prSet>
      <dgm:spPr/>
      <dgm:t>
        <a:bodyPr/>
        <a:lstStyle/>
        <a:p>
          <a:endParaRPr lang="fr-FR"/>
        </a:p>
      </dgm:t>
    </dgm:pt>
    <dgm:pt modelId="{2D00A7DF-7DA8-4BAD-8B2A-AD7C090BF898}" type="pres">
      <dgm:prSet presAssocID="{76341818-5FB9-4D87-862C-96885F70A8B9}" presName="level3hierChild" presStyleCnt="0"/>
      <dgm:spPr/>
    </dgm:pt>
    <dgm:pt modelId="{239415E5-C6CB-4303-981B-46FBA414F152}" type="pres">
      <dgm:prSet presAssocID="{7EAD7136-3FEC-4C5F-8F39-228780E1B473}" presName="conn2-1" presStyleLbl="parChTrans1D2" presStyleIdx="1" presStyleCnt="3"/>
      <dgm:spPr/>
      <dgm:t>
        <a:bodyPr/>
        <a:lstStyle/>
        <a:p>
          <a:endParaRPr lang="fr-FR"/>
        </a:p>
      </dgm:t>
    </dgm:pt>
    <dgm:pt modelId="{2576A75D-7006-4113-B9E1-569498584598}" type="pres">
      <dgm:prSet presAssocID="{7EAD7136-3FEC-4C5F-8F39-228780E1B473}" presName="connTx" presStyleLbl="parChTrans1D2" presStyleIdx="1" presStyleCnt="3"/>
      <dgm:spPr/>
      <dgm:t>
        <a:bodyPr/>
        <a:lstStyle/>
        <a:p>
          <a:endParaRPr lang="fr-FR"/>
        </a:p>
      </dgm:t>
    </dgm:pt>
    <dgm:pt modelId="{430CE282-9505-4926-9343-590B60BB5A4C}" type="pres">
      <dgm:prSet presAssocID="{ADBB26C9-101B-4C58-B7C3-46502A6427AA}" presName="root2" presStyleCnt="0"/>
      <dgm:spPr/>
    </dgm:pt>
    <dgm:pt modelId="{B64250D8-44F2-4263-8C64-3D0CB86FB702}" type="pres">
      <dgm:prSet presAssocID="{ADBB26C9-101B-4C58-B7C3-46502A6427AA}" presName="LevelTwoTextNode" presStyleLbl="node2" presStyleIdx="1" presStyleCnt="3" custScaleX="449940" custScaleY="212621" custLinFactNeighborX="-9201" custLinFactNeighborY="41379">
        <dgm:presLayoutVars>
          <dgm:chPref val="3"/>
        </dgm:presLayoutVars>
      </dgm:prSet>
      <dgm:spPr/>
      <dgm:t>
        <a:bodyPr/>
        <a:lstStyle/>
        <a:p>
          <a:endParaRPr lang="fr-FR"/>
        </a:p>
      </dgm:t>
    </dgm:pt>
    <dgm:pt modelId="{C515F468-1909-490A-8B93-B5DE2CE5429A}" type="pres">
      <dgm:prSet presAssocID="{ADBB26C9-101B-4C58-B7C3-46502A6427AA}" presName="level3hierChild" presStyleCnt="0"/>
      <dgm:spPr/>
    </dgm:pt>
    <dgm:pt modelId="{3DE6D932-9709-49ED-8AD8-4B7E349AFA7C}" type="pres">
      <dgm:prSet presAssocID="{0C845AFE-DC95-4EAF-AED8-64FED8B70776}" presName="conn2-1" presStyleLbl="parChTrans1D3" presStyleIdx="2" presStyleCnt="6" custScaleX="2000000" custScaleY="2000000"/>
      <dgm:spPr/>
      <dgm:t>
        <a:bodyPr/>
        <a:lstStyle/>
        <a:p>
          <a:endParaRPr lang="fr-FR"/>
        </a:p>
      </dgm:t>
    </dgm:pt>
    <dgm:pt modelId="{FDB750BA-B20B-4203-83DA-35A9A80F478B}" type="pres">
      <dgm:prSet presAssocID="{0C845AFE-DC95-4EAF-AED8-64FED8B70776}" presName="connTx" presStyleLbl="parChTrans1D3" presStyleIdx="2" presStyleCnt="6"/>
      <dgm:spPr/>
      <dgm:t>
        <a:bodyPr/>
        <a:lstStyle/>
        <a:p>
          <a:endParaRPr lang="fr-FR"/>
        </a:p>
      </dgm:t>
    </dgm:pt>
    <dgm:pt modelId="{6C863C44-E0AE-48CB-AD6A-FD58E99A10A2}" type="pres">
      <dgm:prSet presAssocID="{3CBB47E8-1188-4654-ADFD-AAF7483542FE}" presName="root2" presStyleCnt="0"/>
      <dgm:spPr/>
    </dgm:pt>
    <dgm:pt modelId="{2BF8869F-9097-443A-9ED8-C3D21206A9DC}" type="pres">
      <dgm:prSet presAssocID="{3CBB47E8-1188-4654-ADFD-AAF7483542FE}" presName="LevelTwoTextNode" presStyleLbl="node3" presStyleIdx="2" presStyleCnt="6" custScaleX="749900" custScaleY="149816" custLinFactNeighborX="-745" custLinFactNeighborY="935">
        <dgm:presLayoutVars>
          <dgm:chPref val="3"/>
        </dgm:presLayoutVars>
      </dgm:prSet>
      <dgm:spPr/>
      <dgm:t>
        <a:bodyPr/>
        <a:lstStyle/>
        <a:p>
          <a:endParaRPr lang="fr-FR"/>
        </a:p>
      </dgm:t>
    </dgm:pt>
    <dgm:pt modelId="{BA09BA1F-DB77-45AA-AD3A-6D35E0554DB0}" type="pres">
      <dgm:prSet presAssocID="{3CBB47E8-1188-4654-ADFD-AAF7483542FE}" presName="level3hierChild" presStyleCnt="0"/>
      <dgm:spPr/>
    </dgm:pt>
    <dgm:pt modelId="{686C147E-74F1-48A9-AFAB-41DF6A9AAA5C}" type="pres">
      <dgm:prSet presAssocID="{D27BCA61-D2CC-4004-81BE-E9D561B7B229}" presName="conn2-1" presStyleLbl="parChTrans1D3" presStyleIdx="3" presStyleCnt="6" custScaleX="2000000" custScaleY="2000000"/>
      <dgm:spPr/>
      <dgm:t>
        <a:bodyPr/>
        <a:lstStyle/>
        <a:p>
          <a:endParaRPr lang="fr-FR"/>
        </a:p>
      </dgm:t>
    </dgm:pt>
    <dgm:pt modelId="{5B8E09C7-A396-4609-95FE-7D86AB62EAE5}" type="pres">
      <dgm:prSet presAssocID="{D27BCA61-D2CC-4004-81BE-E9D561B7B229}" presName="connTx" presStyleLbl="parChTrans1D3" presStyleIdx="3" presStyleCnt="6"/>
      <dgm:spPr/>
      <dgm:t>
        <a:bodyPr/>
        <a:lstStyle/>
        <a:p>
          <a:endParaRPr lang="fr-FR"/>
        </a:p>
      </dgm:t>
    </dgm:pt>
    <dgm:pt modelId="{10C75493-24A1-4CB2-89ED-191193FF997A}" type="pres">
      <dgm:prSet presAssocID="{D790BE80-C25E-4E92-82F3-9591097DA694}" presName="root2" presStyleCnt="0"/>
      <dgm:spPr/>
    </dgm:pt>
    <dgm:pt modelId="{33641A26-2A87-4D95-97E1-4F17B09B1A70}" type="pres">
      <dgm:prSet presAssocID="{D790BE80-C25E-4E92-82F3-9591097DA694}" presName="LevelTwoTextNode" presStyleLbl="node3" presStyleIdx="3" presStyleCnt="6" custScaleX="749900" custScaleY="137679" custLinFactNeighborX="-8563" custLinFactNeighborY="3320">
        <dgm:presLayoutVars>
          <dgm:chPref val="3"/>
        </dgm:presLayoutVars>
      </dgm:prSet>
      <dgm:spPr/>
      <dgm:t>
        <a:bodyPr/>
        <a:lstStyle/>
        <a:p>
          <a:endParaRPr lang="fr-FR"/>
        </a:p>
      </dgm:t>
    </dgm:pt>
    <dgm:pt modelId="{D30E6C65-2716-4062-80BC-AF722875010B}" type="pres">
      <dgm:prSet presAssocID="{D790BE80-C25E-4E92-82F3-9591097DA694}" presName="level3hierChild" presStyleCnt="0"/>
      <dgm:spPr/>
    </dgm:pt>
    <dgm:pt modelId="{63BEA7A8-6C57-4635-82F4-47C3FECA1EB9}" type="pres">
      <dgm:prSet presAssocID="{7264622B-6DB8-4F30-9F47-B637BC3F85BF}" presName="conn2-1" presStyleLbl="parChTrans1D2" presStyleIdx="2" presStyleCnt="3"/>
      <dgm:spPr/>
      <dgm:t>
        <a:bodyPr/>
        <a:lstStyle/>
        <a:p>
          <a:endParaRPr lang="fr-FR"/>
        </a:p>
      </dgm:t>
    </dgm:pt>
    <dgm:pt modelId="{04D6DFC3-8068-46A1-AB3B-D65CAAF0A919}" type="pres">
      <dgm:prSet presAssocID="{7264622B-6DB8-4F30-9F47-B637BC3F85BF}" presName="connTx" presStyleLbl="parChTrans1D2" presStyleIdx="2" presStyleCnt="3"/>
      <dgm:spPr/>
      <dgm:t>
        <a:bodyPr/>
        <a:lstStyle/>
        <a:p>
          <a:endParaRPr lang="fr-FR"/>
        </a:p>
      </dgm:t>
    </dgm:pt>
    <dgm:pt modelId="{B6901ED8-B0DA-49CC-9AC6-11F1721879B1}" type="pres">
      <dgm:prSet presAssocID="{22C5A55A-4F9F-4C16-9C80-FCAC1DB3A6C0}" presName="root2" presStyleCnt="0"/>
      <dgm:spPr/>
    </dgm:pt>
    <dgm:pt modelId="{CC39EC04-3386-4870-A861-132A8504E6A8}" type="pres">
      <dgm:prSet presAssocID="{22C5A55A-4F9F-4C16-9C80-FCAC1DB3A6C0}" presName="LevelTwoTextNode" presStyleLbl="node2" presStyleIdx="2" presStyleCnt="3" custScaleX="449940" custScaleY="259549" custLinFactNeighborX="-5768" custLinFactNeighborY="34858">
        <dgm:presLayoutVars>
          <dgm:chPref val="3"/>
        </dgm:presLayoutVars>
      </dgm:prSet>
      <dgm:spPr/>
      <dgm:t>
        <a:bodyPr/>
        <a:lstStyle/>
        <a:p>
          <a:endParaRPr lang="fr-FR"/>
        </a:p>
      </dgm:t>
    </dgm:pt>
    <dgm:pt modelId="{FA1E745F-2BF9-4409-BFA9-96635C36857A}" type="pres">
      <dgm:prSet presAssocID="{22C5A55A-4F9F-4C16-9C80-FCAC1DB3A6C0}" presName="level3hierChild" presStyleCnt="0"/>
      <dgm:spPr/>
    </dgm:pt>
    <dgm:pt modelId="{762406BC-CB76-49E2-B94D-A19B43D2865B}" type="pres">
      <dgm:prSet presAssocID="{668D00BE-5165-4050-ABEE-B06CF7B268C8}" presName="conn2-1" presStyleLbl="parChTrans1D3" presStyleIdx="4" presStyleCnt="6" custScaleX="2000000" custScaleY="2000000"/>
      <dgm:spPr/>
      <dgm:t>
        <a:bodyPr/>
        <a:lstStyle/>
        <a:p>
          <a:endParaRPr lang="fr-FR"/>
        </a:p>
      </dgm:t>
    </dgm:pt>
    <dgm:pt modelId="{B739A630-918E-4CDB-AB71-BFD01370D0F0}" type="pres">
      <dgm:prSet presAssocID="{668D00BE-5165-4050-ABEE-B06CF7B268C8}" presName="connTx" presStyleLbl="parChTrans1D3" presStyleIdx="4" presStyleCnt="6"/>
      <dgm:spPr/>
      <dgm:t>
        <a:bodyPr/>
        <a:lstStyle/>
        <a:p>
          <a:endParaRPr lang="fr-FR"/>
        </a:p>
      </dgm:t>
    </dgm:pt>
    <dgm:pt modelId="{85BDF7DE-4FAB-4543-9ACB-00A2597B6588}" type="pres">
      <dgm:prSet presAssocID="{A626EC2F-0A6D-486B-BCBD-EDA380F6DB50}" presName="root2" presStyleCnt="0"/>
      <dgm:spPr/>
    </dgm:pt>
    <dgm:pt modelId="{8D167D27-F464-4397-BFB8-C9C1F42F47AF}" type="pres">
      <dgm:prSet presAssocID="{A626EC2F-0A6D-486B-BCBD-EDA380F6DB50}" presName="LevelTwoTextNode" presStyleLbl="node3" presStyleIdx="4" presStyleCnt="6" custScaleX="749900" custScaleY="149816" custLinFactNeighborX="-2695" custLinFactNeighborY="6667">
        <dgm:presLayoutVars>
          <dgm:chPref val="3"/>
        </dgm:presLayoutVars>
      </dgm:prSet>
      <dgm:spPr/>
      <dgm:t>
        <a:bodyPr/>
        <a:lstStyle/>
        <a:p>
          <a:endParaRPr lang="fr-FR"/>
        </a:p>
      </dgm:t>
    </dgm:pt>
    <dgm:pt modelId="{EB53049C-4F2A-46A4-8270-D8BF935810B6}" type="pres">
      <dgm:prSet presAssocID="{A626EC2F-0A6D-486B-BCBD-EDA380F6DB50}" presName="level3hierChild" presStyleCnt="0"/>
      <dgm:spPr/>
    </dgm:pt>
    <dgm:pt modelId="{9EDACB4A-711A-4E82-BBC8-4A75B70A188A}" type="pres">
      <dgm:prSet presAssocID="{B645BC3D-D224-433A-90CB-561BC5D4FC79}" presName="conn2-1" presStyleLbl="parChTrans1D3" presStyleIdx="5" presStyleCnt="6" custScaleX="2000000" custScaleY="2000000"/>
      <dgm:spPr/>
      <dgm:t>
        <a:bodyPr/>
        <a:lstStyle/>
        <a:p>
          <a:endParaRPr lang="fr-FR"/>
        </a:p>
      </dgm:t>
    </dgm:pt>
    <dgm:pt modelId="{8C04C27A-516C-4358-8DE2-02CCC956EEB3}" type="pres">
      <dgm:prSet presAssocID="{B645BC3D-D224-433A-90CB-561BC5D4FC79}" presName="connTx" presStyleLbl="parChTrans1D3" presStyleIdx="5" presStyleCnt="6"/>
      <dgm:spPr/>
      <dgm:t>
        <a:bodyPr/>
        <a:lstStyle/>
        <a:p>
          <a:endParaRPr lang="fr-FR"/>
        </a:p>
      </dgm:t>
    </dgm:pt>
    <dgm:pt modelId="{FB1BEF9A-B8A9-4350-BF93-3DAA1FBACE2F}" type="pres">
      <dgm:prSet presAssocID="{411F5518-758E-40A0-A3A3-6AD6BC23DA59}" presName="root2" presStyleCnt="0"/>
      <dgm:spPr/>
    </dgm:pt>
    <dgm:pt modelId="{C79A7C39-3B59-42C8-8A00-C89C2F65E88E}" type="pres">
      <dgm:prSet presAssocID="{411F5518-758E-40A0-A3A3-6AD6BC23DA59}" presName="LevelTwoTextNode" presStyleLbl="node3" presStyleIdx="5" presStyleCnt="6" custScaleX="749900" custScaleY="149816">
        <dgm:presLayoutVars>
          <dgm:chPref val="3"/>
        </dgm:presLayoutVars>
      </dgm:prSet>
      <dgm:spPr/>
      <dgm:t>
        <a:bodyPr/>
        <a:lstStyle/>
        <a:p>
          <a:endParaRPr lang="fr-FR"/>
        </a:p>
      </dgm:t>
    </dgm:pt>
    <dgm:pt modelId="{9390E15A-8240-4E7D-A578-2C1BBA329CAA}" type="pres">
      <dgm:prSet presAssocID="{411F5518-758E-40A0-A3A3-6AD6BC23DA59}" presName="level3hierChild" presStyleCnt="0"/>
      <dgm:spPr/>
    </dgm:pt>
  </dgm:ptLst>
  <dgm:cxnLst>
    <dgm:cxn modelId="{804BBE65-CF8F-420B-8084-BC11DE16A0B4}" type="presOf" srcId="{323A2E85-ABA7-4EA9-B835-B5901C3C337B}" destId="{45B0AEF1-66C3-48D7-91B3-945100FD53B3}" srcOrd="0" destOrd="0" presId="urn:microsoft.com/office/officeart/2005/8/layout/hierarchy2"/>
    <dgm:cxn modelId="{6F575E2A-435E-41E1-8B49-63B4741D2ABF}" srcId="{22C5A55A-4F9F-4C16-9C80-FCAC1DB3A6C0}" destId="{A626EC2F-0A6D-486B-BCBD-EDA380F6DB50}" srcOrd="0" destOrd="0" parTransId="{668D00BE-5165-4050-ABEE-B06CF7B268C8}" sibTransId="{1CAC877F-730F-4683-B308-498BA96080E4}"/>
    <dgm:cxn modelId="{6B540323-28FC-49F1-850A-C234CA96FA8A}" type="presOf" srcId="{113103B1-BD46-4C93-A004-37118F39D262}" destId="{340543B4-D3C4-4C72-B365-2C13E9F49EF7}" srcOrd="1" destOrd="0" presId="urn:microsoft.com/office/officeart/2005/8/layout/hierarchy2"/>
    <dgm:cxn modelId="{A48C77DA-186E-4EC2-BB32-96AC18AF08AE}" srcId="{166EB8A9-CBD5-47AE-89EF-19C8CB0C1632}" destId="{201A67BC-F830-433C-8301-F771390EB1C3}" srcOrd="0" destOrd="0" parTransId="{113103B1-BD46-4C93-A004-37118F39D262}" sibTransId="{2C27A7F7-C124-40A5-AB90-C6230E1FD921}"/>
    <dgm:cxn modelId="{4AA6971A-4252-401D-892B-FD16C35ECBC1}" srcId="{166EB8A9-CBD5-47AE-89EF-19C8CB0C1632}" destId="{22C5A55A-4F9F-4C16-9C80-FCAC1DB3A6C0}" srcOrd="2" destOrd="0" parTransId="{7264622B-6DB8-4F30-9F47-B637BC3F85BF}" sibTransId="{159DDF6B-D8AF-4DCC-81B8-FEA8EFCCB535}"/>
    <dgm:cxn modelId="{A574256C-DD13-4D66-A893-79BB1FB0A570}" type="presOf" srcId="{668D00BE-5165-4050-ABEE-B06CF7B268C8}" destId="{B739A630-918E-4CDB-AB71-BFD01370D0F0}" srcOrd="1" destOrd="0" presId="urn:microsoft.com/office/officeart/2005/8/layout/hierarchy2"/>
    <dgm:cxn modelId="{6BE24138-E720-427B-95B7-B31BF8872725}" type="presOf" srcId="{D27BCA61-D2CC-4004-81BE-E9D561B7B229}" destId="{5B8E09C7-A396-4609-95FE-7D86AB62EAE5}" srcOrd="1" destOrd="0" presId="urn:microsoft.com/office/officeart/2005/8/layout/hierarchy2"/>
    <dgm:cxn modelId="{BDE3449E-AEE1-47C8-BCC2-04CEB5C097EE}" type="presOf" srcId="{7264622B-6DB8-4F30-9F47-B637BC3F85BF}" destId="{63BEA7A8-6C57-4635-82F4-47C3FECA1EB9}" srcOrd="0" destOrd="0" presId="urn:microsoft.com/office/officeart/2005/8/layout/hierarchy2"/>
    <dgm:cxn modelId="{7774E734-49EC-4D4E-99EA-BD77A78D352B}" type="presOf" srcId="{A626EC2F-0A6D-486B-BCBD-EDA380F6DB50}" destId="{8D167D27-F464-4397-BFB8-C9C1F42F47AF}" srcOrd="0" destOrd="0" presId="urn:microsoft.com/office/officeart/2005/8/layout/hierarchy2"/>
    <dgm:cxn modelId="{C66E7750-319F-41F2-A312-3CEF54DA419F}" type="presOf" srcId="{668D00BE-5165-4050-ABEE-B06CF7B268C8}" destId="{762406BC-CB76-49E2-B94D-A19B43D2865B}" srcOrd="0" destOrd="0" presId="urn:microsoft.com/office/officeart/2005/8/layout/hierarchy2"/>
    <dgm:cxn modelId="{05B3000B-C028-4FAF-8C2A-EA2E3815355A}" srcId="{ADBB26C9-101B-4C58-B7C3-46502A6427AA}" destId="{D790BE80-C25E-4E92-82F3-9591097DA694}" srcOrd="1" destOrd="0" parTransId="{D27BCA61-D2CC-4004-81BE-E9D561B7B229}" sibTransId="{EFF86CD6-D3B1-41DD-85C8-DDB656069E3A}"/>
    <dgm:cxn modelId="{B52FFE74-AC25-476B-8E47-C82B661CBABE}" type="presOf" srcId="{E40D43E9-B29C-4F0C-B311-1574D3BAC914}" destId="{5CAB18D7-830B-4A86-8631-4E173A963BE4}" srcOrd="1" destOrd="0" presId="urn:microsoft.com/office/officeart/2005/8/layout/hierarchy2"/>
    <dgm:cxn modelId="{D05C8DE1-30E8-47FF-81A7-484727EF8EE9}" srcId="{201A67BC-F830-433C-8301-F771390EB1C3}" destId="{323A2E85-ABA7-4EA9-B835-B5901C3C337B}" srcOrd="0" destOrd="0" parTransId="{E40D43E9-B29C-4F0C-B311-1574D3BAC914}" sibTransId="{7FBABB0E-F8EB-46EE-A207-B30809005245}"/>
    <dgm:cxn modelId="{CD83ED55-3ECF-463E-A405-62BAF2681506}" type="presOf" srcId="{0C845AFE-DC95-4EAF-AED8-64FED8B70776}" destId="{FDB750BA-B20B-4203-83DA-35A9A80F478B}" srcOrd="1" destOrd="0" presId="urn:microsoft.com/office/officeart/2005/8/layout/hierarchy2"/>
    <dgm:cxn modelId="{6A931D28-072C-48BD-B117-E21169688E34}" type="presOf" srcId="{7EAD7136-3FEC-4C5F-8F39-228780E1B473}" destId="{2576A75D-7006-4113-B9E1-569498584598}" srcOrd="1" destOrd="0" presId="urn:microsoft.com/office/officeart/2005/8/layout/hierarchy2"/>
    <dgm:cxn modelId="{3B7F43C1-B517-47FC-BCC9-47D29060F68F}" type="presOf" srcId="{B645BC3D-D224-433A-90CB-561BC5D4FC79}" destId="{9EDACB4A-711A-4E82-BBC8-4A75B70A188A}" srcOrd="0" destOrd="0" presId="urn:microsoft.com/office/officeart/2005/8/layout/hierarchy2"/>
    <dgm:cxn modelId="{CC0DE694-E7D7-4C5A-889F-A986725EC1C6}" type="presOf" srcId="{B645BC3D-D224-433A-90CB-561BC5D4FC79}" destId="{8C04C27A-516C-4358-8DE2-02CCC956EEB3}" srcOrd="1" destOrd="0" presId="urn:microsoft.com/office/officeart/2005/8/layout/hierarchy2"/>
    <dgm:cxn modelId="{BAAC9A21-C045-4FD5-A0CC-F651E0695202}" type="presOf" srcId="{76341818-5FB9-4D87-862C-96885F70A8B9}" destId="{9820B52E-A368-4E5D-A7E1-9D6CFF0F40E6}" srcOrd="0" destOrd="0" presId="urn:microsoft.com/office/officeart/2005/8/layout/hierarchy2"/>
    <dgm:cxn modelId="{EE5B4AA0-B88F-4F78-B8C9-6EF3E253E037}" type="presOf" srcId="{D27BCA61-D2CC-4004-81BE-E9D561B7B229}" destId="{686C147E-74F1-48A9-AFAB-41DF6A9AAA5C}" srcOrd="0" destOrd="0" presId="urn:microsoft.com/office/officeart/2005/8/layout/hierarchy2"/>
    <dgm:cxn modelId="{CA389F0C-7BD5-4874-BDE6-6E31337B9518}" type="presOf" srcId="{166EB8A9-CBD5-47AE-89EF-19C8CB0C1632}" destId="{F8BE1088-0F6F-4D78-A917-932B5B73531E}" srcOrd="0" destOrd="0" presId="urn:microsoft.com/office/officeart/2005/8/layout/hierarchy2"/>
    <dgm:cxn modelId="{BA7C026B-4C62-4490-A3CF-075CAB1747C4}" srcId="{22C5A55A-4F9F-4C16-9C80-FCAC1DB3A6C0}" destId="{411F5518-758E-40A0-A3A3-6AD6BC23DA59}" srcOrd="1" destOrd="0" parTransId="{B645BC3D-D224-433A-90CB-561BC5D4FC79}" sibTransId="{B6925C4B-6A27-45EA-AA18-3B03B9D36160}"/>
    <dgm:cxn modelId="{8FCE7430-4295-47C9-B497-3952CF1F8902}" type="presOf" srcId="{6F2C6E61-0177-412E-AA43-B78E36391279}" destId="{B29CF517-7701-49C5-9501-059C8C56EF96}" srcOrd="0" destOrd="0" presId="urn:microsoft.com/office/officeart/2005/8/layout/hierarchy2"/>
    <dgm:cxn modelId="{0507F83F-311D-496C-AD98-A81349425F11}" type="presOf" srcId="{0C845AFE-DC95-4EAF-AED8-64FED8B70776}" destId="{3DE6D932-9709-49ED-8AD8-4B7E349AFA7C}" srcOrd="0" destOrd="0" presId="urn:microsoft.com/office/officeart/2005/8/layout/hierarchy2"/>
    <dgm:cxn modelId="{A5474FBA-758E-4FE9-A142-4D1EA43D5F51}" srcId="{166EB8A9-CBD5-47AE-89EF-19C8CB0C1632}" destId="{ADBB26C9-101B-4C58-B7C3-46502A6427AA}" srcOrd="1" destOrd="0" parTransId="{7EAD7136-3FEC-4C5F-8F39-228780E1B473}" sibTransId="{B0B684F8-C30E-4AC0-BDB0-AEC1CEF6411E}"/>
    <dgm:cxn modelId="{38BA7D29-507D-4897-B951-2A721806EDE4}" type="presOf" srcId="{113103B1-BD46-4C93-A004-37118F39D262}" destId="{FBB48AC0-472E-40B2-8B17-65EF9F68C031}" srcOrd="0" destOrd="0" presId="urn:microsoft.com/office/officeart/2005/8/layout/hierarchy2"/>
    <dgm:cxn modelId="{E5EDC67E-7777-483C-8987-2EA91C7CFF41}" srcId="{201A67BC-F830-433C-8301-F771390EB1C3}" destId="{76341818-5FB9-4D87-862C-96885F70A8B9}" srcOrd="1" destOrd="0" parTransId="{6F2C6E61-0177-412E-AA43-B78E36391279}" sibTransId="{63C3F78B-A54E-4013-8FE2-CF75BE90A925}"/>
    <dgm:cxn modelId="{3714ED52-DA9B-401A-BFDA-6D54A7205AF4}" type="presOf" srcId="{6F2C6E61-0177-412E-AA43-B78E36391279}" destId="{35DC8719-B54B-4ECD-B5B3-F5F3BF5B3215}" srcOrd="1" destOrd="0" presId="urn:microsoft.com/office/officeart/2005/8/layout/hierarchy2"/>
    <dgm:cxn modelId="{1C2E0EA5-B2CA-492C-BB7B-BF05B86C3E4A}" type="presOf" srcId="{E40D43E9-B29C-4F0C-B311-1574D3BAC914}" destId="{37384673-CB90-4FFE-A9E6-AE898DD6CBBD}" srcOrd="0" destOrd="0" presId="urn:microsoft.com/office/officeart/2005/8/layout/hierarchy2"/>
    <dgm:cxn modelId="{466E4F26-E3D2-482C-A842-AACF0F148BCC}" type="presOf" srcId="{7264622B-6DB8-4F30-9F47-B637BC3F85BF}" destId="{04D6DFC3-8068-46A1-AB3B-D65CAAF0A919}" srcOrd="1" destOrd="0" presId="urn:microsoft.com/office/officeart/2005/8/layout/hierarchy2"/>
    <dgm:cxn modelId="{1B720AFB-687A-42B6-9165-1E6A24740D44}" type="presOf" srcId="{D790BE80-C25E-4E92-82F3-9591097DA694}" destId="{33641A26-2A87-4D95-97E1-4F17B09B1A70}" srcOrd="0" destOrd="0" presId="urn:microsoft.com/office/officeart/2005/8/layout/hierarchy2"/>
    <dgm:cxn modelId="{22A69B4A-00D9-4342-A546-6A341E0C7F00}" type="presOf" srcId="{201A67BC-F830-433C-8301-F771390EB1C3}" destId="{A254BC71-12AE-46F3-A6E7-52C5613A863B}" srcOrd="0" destOrd="0" presId="urn:microsoft.com/office/officeart/2005/8/layout/hierarchy2"/>
    <dgm:cxn modelId="{C450272B-1821-4086-B7B2-64565FC64CDB}" type="presOf" srcId="{2BDF84E1-9C5E-4C24-92DA-C6E8F0477E29}" destId="{00D300C4-8D66-40A1-92CB-A49DC2678D66}" srcOrd="0" destOrd="0" presId="urn:microsoft.com/office/officeart/2005/8/layout/hierarchy2"/>
    <dgm:cxn modelId="{9B99AC3E-99EE-4FAA-ADC6-9D9788249781}" type="presOf" srcId="{ADBB26C9-101B-4C58-B7C3-46502A6427AA}" destId="{B64250D8-44F2-4263-8C64-3D0CB86FB702}" srcOrd="0" destOrd="0" presId="urn:microsoft.com/office/officeart/2005/8/layout/hierarchy2"/>
    <dgm:cxn modelId="{0835A7E5-A757-4519-A388-0BE933535E0E}" type="presOf" srcId="{3CBB47E8-1188-4654-ADFD-AAF7483542FE}" destId="{2BF8869F-9097-443A-9ED8-C3D21206A9DC}" srcOrd="0" destOrd="0" presId="urn:microsoft.com/office/officeart/2005/8/layout/hierarchy2"/>
    <dgm:cxn modelId="{19460423-BDB6-4D73-9B24-EC00CBB9B0B0}" type="presOf" srcId="{7EAD7136-3FEC-4C5F-8F39-228780E1B473}" destId="{239415E5-C6CB-4303-981B-46FBA414F152}" srcOrd="0" destOrd="0" presId="urn:microsoft.com/office/officeart/2005/8/layout/hierarchy2"/>
    <dgm:cxn modelId="{7B2193C5-188A-4853-8F88-03C111AB715E}" type="presOf" srcId="{22C5A55A-4F9F-4C16-9C80-FCAC1DB3A6C0}" destId="{CC39EC04-3386-4870-A861-132A8504E6A8}" srcOrd="0" destOrd="0" presId="urn:microsoft.com/office/officeart/2005/8/layout/hierarchy2"/>
    <dgm:cxn modelId="{0DA231F7-EC72-49DB-B97C-BD9635BBD2C0}" srcId="{ADBB26C9-101B-4C58-B7C3-46502A6427AA}" destId="{3CBB47E8-1188-4654-ADFD-AAF7483542FE}" srcOrd="0" destOrd="0" parTransId="{0C845AFE-DC95-4EAF-AED8-64FED8B70776}" sibTransId="{A1D3955C-1BFF-4FEE-8494-88A069473954}"/>
    <dgm:cxn modelId="{4022F14B-899C-43E9-943A-8E85D7A8441F}" type="presOf" srcId="{411F5518-758E-40A0-A3A3-6AD6BC23DA59}" destId="{C79A7C39-3B59-42C8-8A00-C89C2F65E88E}" srcOrd="0" destOrd="0" presId="urn:microsoft.com/office/officeart/2005/8/layout/hierarchy2"/>
    <dgm:cxn modelId="{5A8371F4-4FFC-47A7-9B40-0DDF606C465D}" srcId="{2BDF84E1-9C5E-4C24-92DA-C6E8F0477E29}" destId="{166EB8A9-CBD5-47AE-89EF-19C8CB0C1632}" srcOrd="0" destOrd="0" parTransId="{64F6F27B-CC95-4160-8A38-479665E465A8}" sibTransId="{AC180809-D8C6-4EFB-90F6-635C3FB1C7F9}"/>
    <dgm:cxn modelId="{8F2FF48B-95F0-42CC-9D62-9E05D4AC2CB7}" type="presParOf" srcId="{00D300C4-8D66-40A1-92CB-A49DC2678D66}" destId="{9FEFE2E9-0A59-4456-A6FB-C7224C5697FE}" srcOrd="0" destOrd="0" presId="urn:microsoft.com/office/officeart/2005/8/layout/hierarchy2"/>
    <dgm:cxn modelId="{8B6DF2F9-CD9C-47D8-98F5-7170E9C778BD}" type="presParOf" srcId="{9FEFE2E9-0A59-4456-A6FB-C7224C5697FE}" destId="{F8BE1088-0F6F-4D78-A917-932B5B73531E}" srcOrd="0" destOrd="0" presId="urn:microsoft.com/office/officeart/2005/8/layout/hierarchy2"/>
    <dgm:cxn modelId="{90A1903B-5C08-4859-B720-651FD4DF853D}" type="presParOf" srcId="{9FEFE2E9-0A59-4456-A6FB-C7224C5697FE}" destId="{0A949F45-ACEB-471A-9CF1-973A2CECBBB9}" srcOrd="1" destOrd="0" presId="urn:microsoft.com/office/officeart/2005/8/layout/hierarchy2"/>
    <dgm:cxn modelId="{22BA72A9-E8AE-4928-A1AB-B7095C875490}" type="presParOf" srcId="{0A949F45-ACEB-471A-9CF1-973A2CECBBB9}" destId="{FBB48AC0-472E-40B2-8B17-65EF9F68C031}" srcOrd="0" destOrd="0" presId="urn:microsoft.com/office/officeart/2005/8/layout/hierarchy2"/>
    <dgm:cxn modelId="{14372BC0-027B-4EE1-9480-FD2CE533FFB8}" type="presParOf" srcId="{FBB48AC0-472E-40B2-8B17-65EF9F68C031}" destId="{340543B4-D3C4-4C72-B365-2C13E9F49EF7}" srcOrd="0" destOrd="0" presId="urn:microsoft.com/office/officeart/2005/8/layout/hierarchy2"/>
    <dgm:cxn modelId="{80E3B530-5894-4EF1-9A6B-E6B836EED0E6}" type="presParOf" srcId="{0A949F45-ACEB-471A-9CF1-973A2CECBBB9}" destId="{E5A7BEF7-F3CB-46A3-A15E-35AF5D340817}" srcOrd="1" destOrd="0" presId="urn:microsoft.com/office/officeart/2005/8/layout/hierarchy2"/>
    <dgm:cxn modelId="{4C5FEF0C-164D-4A68-911F-9ECD28665B6E}" type="presParOf" srcId="{E5A7BEF7-F3CB-46A3-A15E-35AF5D340817}" destId="{A254BC71-12AE-46F3-A6E7-52C5613A863B}" srcOrd="0" destOrd="0" presId="urn:microsoft.com/office/officeart/2005/8/layout/hierarchy2"/>
    <dgm:cxn modelId="{BD32854A-A675-4F61-8EB8-CE483499D07A}" type="presParOf" srcId="{E5A7BEF7-F3CB-46A3-A15E-35AF5D340817}" destId="{EF870DC5-63E8-4303-8587-14BCDE29988A}" srcOrd="1" destOrd="0" presId="urn:microsoft.com/office/officeart/2005/8/layout/hierarchy2"/>
    <dgm:cxn modelId="{E7FD1528-4D59-412B-9E31-202A9E382DB5}" type="presParOf" srcId="{EF870DC5-63E8-4303-8587-14BCDE29988A}" destId="{37384673-CB90-4FFE-A9E6-AE898DD6CBBD}" srcOrd="0" destOrd="0" presId="urn:microsoft.com/office/officeart/2005/8/layout/hierarchy2"/>
    <dgm:cxn modelId="{B1C9B527-12C1-4ED8-8434-14EA7BA16D6A}" type="presParOf" srcId="{37384673-CB90-4FFE-A9E6-AE898DD6CBBD}" destId="{5CAB18D7-830B-4A86-8631-4E173A963BE4}" srcOrd="0" destOrd="0" presId="urn:microsoft.com/office/officeart/2005/8/layout/hierarchy2"/>
    <dgm:cxn modelId="{BD9F48E5-4F24-4DC2-B258-B1A59EC4722B}" type="presParOf" srcId="{EF870DC5-63E8-4303-8587-14BCDE29988A}" destId="{3BFB257C-744F-4D85-998D-49543A20A79E}" srcOrd="1" destOrd="0" presId="urn:microsoft.com/office/officeart/2005/8/layout/hierarchy2"/>
    <dgm:cxn modelId="{21C98448-57EB-49A2-A808-D587F8E42586}" type="presParOf" srcId="{3BFB257C-744F-4D85-998D-49543A20A79E}" destId="{45B0AEF1-66C3-48D7-91B3-945100FD53B3}" srcOrd="0" destOrd="0" presId="urn:microsoft.com/office/officeart/2005/8/layout/hierarchy2"/>
    <dgm:cxn modelId="{31EFBCFA-E726-4AAF-ACA2-E3A253088961}" type="presParOf" srcId="{3BFB257C-744F-4D85-998D-49543A20A79E}" destId="{52B51479-E3BB-4E3D-99A1-D605968EA1D4}" srcOrd="1" destOrd="0" presId="urn:microsoft.com/office/officeart/2005/8/layout/hierarchy2"/>
    <dgm:cxn modelId="{53125ADA-AA49-4141-82C0-57F03CE1DB79}" type="presParOf" srcId="{EF870DC5-63E8-4303-8587-14BCDE29988A}" destId="{B29CF517-7701-49C5-9501-059C8C56EF96}" srcOrd="2" destOrd="0" presId="urn:microsoft.com/office/officeart/2005/8/layout/hierarchy2"/>
    <dgm:cxn modelId="{32D095A3-9DD1-40B1-8FE2-A9074795598C}" type="presParOf" srcId="{B29CF517-7701-49C5-9501-059C8C56EF96}" destId="{35DC8719-B54B-4ECD-B5B3-F5F3BF5B3215}" srcOrd="0" destOrd="0" presId="urn:microsoft.com/office/officeart/2005/8/layout/hierarchy2"/>
    <dgm:cxn modelId="{F09B5B76-692C-444C-BC80-749EAFB5AF8B}" type="presParOf" srcId="{EF870DC5-63E8-4303-8587-14BCDE29988A}" destId="{AEFE5A7A-26B2-41CE-B664-1137907500EF}" srcOrd="3" destOrd="0" presId="urn:microsoft.com/office/officeart/2005/8/layout/hierarchy2"/>
    <dgm:cxn modelId="{A17EA726-CD59-4AB2-8BE7-9223B30420CB}" type="presParOf" srcId="{AEFE5A7A-26B2-41CE-B664-1137907500EF}" destId="{9820B52E-A368-4E5D-A7E1-9D6CFF0F40E6}" srcOrd="0" destOrd="0" presId="urn:microsoft.com/office/officeart/2005/8/layout/hierarchy2"/>
    <dgm:cxn modelId="{1B6142A1-9017-4573-B9C3-7E8B3505C5A6}" type="presParOf" srcId="{AEFE5A7A-26B2-41CE-B664-1137907500EF}" destId="{2D00A7DF-7DA8-4BAD-8B2A-AD7C090BF898}" srcOrd="1" destOrd="0" presId="urn:microsoft.com/office/officeart/2005/8/layout/hierarchy2"/>
    <dgm:cxn modelId="{A36D4136-7818-4514-875A-5F43BE6AC1B4}" type="presParOf" srcId="{0A949F45-ACEB-471A-9CF1-973A2CECBBB9}" destId="{239415E5-C6CB-4303-981B-46FBA414F152}" srcOrd="2" destOrd="0" presId="urn:microsoft.com/office/officeart/2005/8/layout/hierarchy2"/>
    <dgm:cxn modelId="{F0EB657B-F5EF-4888-AB58-D49CEB66938A}" type="presParOf" srcId="{239415E5-C6CB-4303-981B-46FBA414F152}" destId="{2576A75D-7006-4113-B9E1-569498584598}" srcOrd="0" destOrd="0" presId="urn:microsoft.com/office/officeart/2005/8/layout/hierarchy2"/>
    <dgm:cxn modelId="{8F806379-FDFD-4E08-BF9E-E23BE246D00F}" type="presParOf" srcId="{0A949F45-ACEB-471A-9CF1-973A2CECBBB9}" destId="{430CE282-9505-4926-9343-590B60BB5A4C}" srcOrd="3" destOrd="0" presId="urn:microsoft.com/office/officeart/2005/8/layout/hierarchy2"/>
    <dgm:cxn modelId="{E24C32B9-7949-4302-9C5B-4BA8E3830E46}" type="presParOf" srcId="{430CE282-9505-4926-9343-590B60BB5A4C}" destId="{B64250D8-44F2-4263-8C64-3D0CB86FB702}" srcOrd="0" destOrd="0" presId="urn:microsoft.com/office/officeart/2005/8/layout/hierarchy2"/>
    <dgm:cxn modelId="{64A686DA-62C4-459E-9823-BE1604270714}" type="presParOf" srcId="{430CE282-9505-4926-9343-590B60BB5A4C}" destId="{C515F468-1909-490A-8B93-B5DE2CE5429A}" srcOrd="1" destOrd="0" presId="urn:microsoft.com/office/officeart/2005/8/layout/hierarchy2"/>
    <dgm:cxn modelId="{58DBE189-A2BC-45B1-94FF-D11145C9C8C7}" type="presParOf" srcId="{C515F468-1909-490A-8B93-B5DE2CE5429A}" destId="{3DE6D932-9709-49ED-8AD8-4B7E349AFA7C}" srcOrd="0" destOrd="0" presId="urn:microsoft.com/office/officeart/2005/8/layout/hierarchy2"/>
    <dgm:cxn modelId="{EA594317-3109-4131-B262-EF4D8B99BFE8}" type="presParOf" srcId="{3DE6D932-9709-49ED-8AD8-4B7E349AFA7C}" destId="{FDB750BA-B20B-4203-83DA-35A9A80F478B}" srcOrd="0" destOrd="0" presId="urn:microsoft.com/office/officeart/2005/8/layout/hierarchy2"/>
    <dgm:cxn modelId="{58762D06-78A3-429D-80C7-944DF01513F7}" type="presParOf" srcId="{C515F468-1909-490A-8B93-B5DE2CE5429A}" destId="{6C863C44-E0AE-48CB-AD6A-FD58E99A10A2}" srcOrd="1" destOrd="0" presId="urn:microsoft.com/office/officeart/2005/8/layout/hierarchy2"/>
    <dgm:cxn modelId="{7F19D164-EA1D-46A3-8D1D-326A948E793A}" type="presParOf" srcId="{6C863C44-E0AE-48CB-AD6A-FD58E99A10A2}" destId="{2BF8869F-9097-443A-9ED8-C3D21206A9DC}" srcOrd="0" destOrd="0" presId="urn:microsoft.com/office/officeart/2005/8/layout/hierarchy2"/>
    <dgm:cxn modelId="{29D97781-A94D-48F4-9AB3-AE12FF3E6244}" type="presParOf" srcId="{6C863C44-E0AE-48CB-AD6A-FD58E99A10A2}" destId="{BA09BA1F-DB77-45AA-AD3A-6D35E0554DB0}" srcOrd="1" destOrd="0" presId="urn:microsoft.com/office/officeart/2005/8/layout/hierarchy2"/>
    <dgm:cxn modelId="{1B353A28-0D9A-441B-BFD3-43A50F8EC967}" type="presParOf" srcId="{C515F468-1909-490A-8B93-B5DE2CE5429A}" destId="{686C147E-74F1-48A9-AFAB-41DF6A9AAA5C}" srcOrd="2" destOrd="0" presId="urn:microsoft.com/office/officeart/2005/8/layout/hierarchy2"/>
    <dgm:cxn modelId="{2E85C6D2-83FD-43B4-B71D-D71C046E27BC}" type="presParOf" srcId="{686C147E-74F1-48A9-AFAB-41DF6A9AAA5C}" destId="{5B8E09C7-A396-4609-95FE-7D86AB62EAE5}" srcOrd="0" destOrd="0" presId="urn:microsoft.com/office/officeart/2005/8/layout/hierarchy2"/>
    <dgm:cxn modelId="{DDE3B23B-40D1-4F2B-9662-92190680A0EB}" type="presParOf" srcId="{C515F468-1909-490A-8B93-B5DE2CE5429A}" destId="{10C75493-24A1-4CB2-89ED-191193FF997A}" srcOrd="3" destOrd="0" presId="urn:microsoft.com/office/officeart/2005/8/layout/hierarchy2"/>
    <dgm:cxn modelId="{0A77AD2E-5359-478B-BED3-6A56D9E9207B}" type="presParOf" srcId="{10C75493-24A1-4CB2-89ED-191193FF997A}" destId="{33641A26-2A87-4D95-97E1-4F17B09B1A70}" srcOrd="0" destOrd="0" presId="urn:microsoft.com/office/officeart/2005/8/layout/hierarchy2"/>
    <dgm:cxn modelId="{4D9F8AD1-DFC1-4409-8CFC-4962EF574927}" type="presParOf" srcId="{10C75493-24A1-4CB2-89ED-191193FF997A}" destId="{D30E6C65-2716-4062-80BC-AF722875010B}" srcOrd="1" destOrd="0" presId="urn:microsoft.com/office/officeart/2005/8/layout/hierarchy2"/>
    <dgm:cxn modelId="{B08457F8-3859-420B-831C-AE5C4FA711C0}" type="presParOf" srcId="{0A949F45-ACEB-471A-9CF1-973A2CECBBB9}" destId="{63BEA7A8-6C57-4635-82F4-47C3FECA1EB9}" srcOrd="4" destOrd="0" presId="urn:microsoft.com/office/officeart/2005/8/layout/hierarchy2"/>
    <dgm:cxn modelId="{420A6C03-211F-4EE9-A5CA-D402D8C2E3ED}" type="presParOf" srcId="{63BEA7A8-6C57-4635-82F4-47C3FECA1EB9}" destId="{04D6DFC3-8068-46A1-AB3B-D65CAAF0A919}" srcOrd="0" destOrd="0" presId="urn:microsoft.com/office/officeart/2005/8/layout/hierarchy2"/>
    <dgm:cxn modelId="{3A9E65D0-31C7-41BE-BEF8-1E748F48C221}" type="presParOf" srcId="{0A949F45-ACEB-471A-9CF1-973A2CECBBB9}" destId="{B6901ED8-B0DA-49CC-9AC6-11F1721879B1}" srcOrd="5" destOrd="0" presId="urn:microsoft.com/office/officeart/2005/8/layout/hierarchy2"/>
    <dgm:cxn modelId="{DA24DAA7-0580-4855-9695-D321FE4AFA02}" type="presParOf" srcId="{B6901ED8-B0DA-49CC-9AC6-11F1721879B1}" destId="{CC39EC04-3386-4870-A861-132A8504E6A8}" srcOrd="0" destOrd="0" presId="urn:microsoft.com/office/officeart/2005/8/layout/hierarchy2"/>
    <dgm:cxn modelId="{EBA2A787-691A-41BD-8890-C7F6432CF75F}" type="presParOf" srcId="{B6901ED8-B0DA-49CC-9AC6-11F1721879B1}" destId="{FA1E745F-2BF9-4409-BFA9-96635C36857A}" srcOrd="1" destOrd="0" presId="urn:microsoft.com/office/officeart/2005/8/layout/hierarchy2"/>
    <dgm:cxn modelId="{15CB7C00-8A3A-401D-A656-5A9825B367B0}" type="presParOf" srcId="{FA1E745F-2BF9-4409-BFA9-96635C36857A}" destId="{762406BC-CB76-49E2-B94D-A19B43D2865B}" srcOrd="0" destOrd="0" presId="urn:microsoft.com/office/officeart/2005/8/layout/hierarchy2"/>
    <dgm:cxn modelId="{E3D705FF-F98B-497A-963B-C57D29A95FA6}" type="presParOf" srcId="{762406BC-CB76-49E2-B94D-A19B43D2865B}" destId="{B739A630-918E-4CDB-AB71-BFD01370D0F0}" srcOrd="0" destOrd="0" presId="urn:microsoft.com/office/officeart/2005/8/layout/hierarchy2"/>
    <dgm:cxn modelId="{AB6ADCBC-961C-4DB2-82A7-F4494E5C99A0}" type="presParOf" srcId="{FA1E745F-2BF9-4409-BFA9-96635C36857A}" destId="{85BDF7DE-4FAB-4543-9ACB-00A2597B6588}" srcOrd="1" destOrd="0" presId="urn:microsoft.com/office/officeart/2005/8/layout/hierarchy2"/>
    <dgm:cxn modelId="{614C2D0C-A0FE-47E1-9433-96B9D3B7A71F}" type="presParOf" srcId="{85BDF7DE-4FAB-4543-9ACB-00A2597B6588}" destId="{8D167D27-F464-4397-BFB8-C9C1F42F47AF}" srcOrd="0" destOrd="0" presId="urn:microsoft.com/office/officeart/2005/8/layout/hierarchy2"/>
    <dgm:cxn modelId="{BE94C4B3-7EC8-4988-9FCB-94117B55A8A6}" type="presParOf" srcId="{85BDF7DE-4FAB-4543-9ACB-00A2597B6588}" destId="{EB53049C-4F2A-46A4-8270-D8BF935810B6}" srcOrd="1" destOrd="0" presId="urn:microsoft.com/office/officeart/2005/8/layout/hierarchy2"/>
    <dgm:cxn modelId="{06D1113F-82E8-490F-B122-3779DD94ADE2}" type="presParOf" srcId="{FA1E745F-2BF9-4409-BFA9-96635C36857A}" destId="{9EDACB4A-711A-4E82-BBC8-4A75B70A188A}" srcOrd="2" destOrd="0" presId="urn:microsoft.com/office/officeart/2005/8/layout/hierarchy2"/>
    <dgm:cxn modelId="{A11D4AC8-6D41-47AA-AA17-BB00C4920413}" type="presParOf" srcId="{9EDACB4A-711A-4E82-BBC8-4A75B70A188A}" destId="{8C04C27A-516C-4358-8DE2-02CCC956EEB3}" srcOrd="0" destOrd="0" presId="urn:microsoft.com/office/officeart/2005/8/layout/hierarchy2"/>
    <dgm:cxn modelId="{0B0A2615-74F4-4C4C-8A4F-655022F14A44}" type="presParOf" srcId="{FA1E745F-2BF9-4409-BFA9-96635C36857A}" destId="{FB1BEF9A-B8A9-4350-BF93-3DAA1FBACE2F}" srcOrd="3" destOrd="0" presId="urn:microsoft.com/office/officeart/2005/8/layout/hierarchy2"/>
    <dgm:cxn modelId="{DDC3F0D2-A4C5-4DE0-9C49-ABAD802A02F0}" type="presParOf" srcId="{FB1BEF9A-B8A9-4350-BF93-3DAA1FBACE2F}" destId="{C79A7C39-3B59-42C8-8A00-C89C2F65E88E}" srcOrd="0" destOrd="0" presId="urn:microsoft.com/office/officeart/2005/8/layout/hierarchy2"/>
    <dgm:cxn modelId="{8C8CF66C-0492-4145-94CF-EF8236C1046C}" type="presParOf" srcId="{FB1BEF9A-B8A9-4350-BF93-3DAA1FBACE2F}" destId="{9390E15A-8240-4E7D-A578-2C1BBA329CAA}"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8.xml><?xml version="1.0" encoding="utf-8"?>
<dgm:dataModel xmlns:dgm="http://schemas.openxmlformats.org/drawingml/2006/diagram" xmlns:a="http://schemas.openxmlformats.org/drawingml/2006/main">
  <dgm:ptLst>
    <dgm:pt modelId="{674CDD4F-CE9A-44B5-8CD5-E90F73092B6E}"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fr-FR"/>
        </a:p>
      </dgm:t>
    </dgm:pt>
    <dgm:pt modelId="{C307C5E6-9F61-4F69-872D-B771356724AE}">
      <dgm:prSet phldrT="[Texte]" custT="1"/>
      <dgm:spPr/>
      <dgm:t>
        <a:bodyPr/>
        <a:lstStyle/>
        <a:p>
          <a:pPr algn="ctr"/>
          <a:r>
            <a:rPr lang="fr-FR" sz="1600" b="1" u="none" dirty="0">
              <a:solidFill>
                <a:srgbClr val="002060"/>
              </a:solidFill>
              <a:latin typeface="Times New Roman" panose="02020603050405020304" pitchFamily="18" charset="0"/>
              <a:cs typeface="Times New Roman" panose="02020603050405020304" pitchFamily="18" charset="0"/>
            </a:rPr>
            <a:t> </a:t>
          </a:r>
          <a:r>
            <a:rPr lang="ar-DZ" sz="1600" b="1" u="sng" dirty="0">
              <a:solidFill>
                <a:schemeClr val="bg1"/>
              </a:solidFill>
              <a:latin typeface="Times New Roman" panose="02020603050405020304" pitchFamily="18" charset="0"/>
              <a:cs typeface="Times New Roman" panose="02020603050405020304" pitchFamily="18" charset="0"/>
            </a:rPr>
            <a:t>القطاع</a:t>
          </a:r>
          <a:r>
            <a:rPr lang="fr-FR" sz="1600" b="1" u="none" dirty="0">
              <a:solidFill>
                <a:schemeClr val="bg1"/>
              </a:solidFill>
              <a:latin typeface="Times New Roman" panose="02020603050405020304" pitchFamily="18" charset="0"/>
              <a:cs typeface="Times New Roman" panose="02020603050405020304" pitchFamily="18" charset="0"/>
            </a:rPr>
            <a:t> </a:t>
          </a:r>
        </a:p>
        <a:p>
          <a:pPr algn="ctr"/>
          <a:r>
            <a:rPr lang="fr-FR" sz="1600" b="1" dirty="0">
              <a:solidFill>
                <a:schemeClr val="bg1"/>
              </a:solidFill>
              <a:latin typeface="Times New Roman" panose="02020603050405020304" pitchFamily="18" charset="0"/>
              <a:cs typeface="Times New Roman" panose="02020603050405020304" pitchFamily="18" charset="0"/>
            </a:rPr>
            <a:t>Secteur</a:t>
          </a:r>
          <a:endParaRPr lang="fr-FR" sz="1600" dirty="0">
            <a:solidFill>
              <a:schemeClr val="bg1"/>
            </a:solidFill>
          </a:endParaRPr>
        </a:p>
      </dgm:t>
    </dgm:pt>
    <dgm:pt modelId="{28EE60A8-B814-4894-AAE2-F5A4EF021F64}" type="parTrans" cxnId="{3667CE91-7150-4BF1-A12C-E05DD8ECBCCD}">
      <dgm:prSet/>
      <dgm:spPr/>
      <dgm:t>
        <a:bodyPr/>
        <a:lstStyle/>
        <a:p>
          <a:endParaRPr lang="fr-FR" sz="1600"/>
        </a:p>
      </dgm:t>
    </dgm:pt>
    <dgm:pt modelId="{3372254B-6190-4B08-8AE7-E1DF2D22B8A2}" type="sibTrans" cxnId="{3667CE91-7150-4BF1-A12C-E05DD8ECBCCD}">
      <dgm:prSet/>
      <dgm:spPr/>
      <dgm:t>
        <a:bodyPr/>
        <a:lstStyle/>
        <a:p>
          <a:endParaRPr lang="fr-FR" sz="1600"/>
        </a:p>
      </dgm:t>
    </dgm:pt>
    <dgm:pt modelId="{5DD08EA5-B35A-4E23-BB8D-78C68DA8610D}">
      <dgm:prSet phldrT="[Texte]" custT="1"/>
      <dgm:spPr/>
      <dgm:t>
        <a:bodyPr/>
        <a:lstStyle/>
        <a:p>
          <a:r>
            <a:rPr lang="ar-DZ" sz="1400" b="1" u="sng" dirty="0">
              <a:solidFill>
                <a:schemeClr val="bg1"/>
              </a:solidFill>
              <a:latin typeface="Times New Roman" panose="02020603050405020304" pitchFamily="18" charset="0"/>
              <a:cs typeface="Times New Roman" panose="02020603050405020304" pitchFamily="18" charset="0"/>
            </a:rPr>
            <a:t>الوظيفة الأساسية</a:t>
          </a:r>
          <a:r>
            <a:rPr lang="fr-FR" sz="1400" b="1" u="sng" dirty="0">
              <a:solidFill>
                <a:schemeClr val="bg1"/>
              </a:solidFill>
              <a:latin typeface="Times New Roman" panose="02020603050405020304" pitchFamily="18" charset="0"/>
              <a:cs typeface="Times New Roman" panose="02020603050405020304" pitchFamily="18" charset="0"/>
            </a:rPr>
            <a:t>                 </a:t>
          </a:r>
          <a:r>
            <a:rPr lang="fr-FR" sz="1400" b="1" dirty="0">
              <a:solidFill>
                <a:schemeClr val="bg1"/>
              </a:solidFill>
              <a:latin typeface="Times New Roman" panose="02020603050405020304" pitchFamily="18" charset="0"/>
              <a:cs typeface="Times New Roman" panose="02020603050405020304" pitchFamily="18" charset="0"/>
            </a:rPr>
            <a:t>Fonction principale</a:t>
          </a:r>
          <a:endParaRPr lang="fr-FR" sz="1400" dirty="0">
            <a:solidFill>
              <a:schemeClr val="bg1"/>
            </a:solidFill>
          </a:endParaRPr>
        </a:p>
      </dgm:t>
    </dgm:pt>
    <dgm:pt modelId="{D1507EEA-1C6F-4991-A966-2A0B464DEC36}" type="parTrans" cxnId="{0DF51BD6-E8AD-4E41-B198-380483831864}">
      <dgm:prSet/>
      <dgm:spPr/>
      <dgm:t>
        <a:bodyPr/>
        <a:lstStyle/>
        <a:p>
          <a:endParaRPr lang="fr-FR" sz="1600"/>
        </a:p>
      </dgm:t>
    </dgm:pt>
    <dgm:pt modelId="{923C8AD7-AD44-4BD6-A96A-9810FBC29B44}" type="sibTrans" cxnId="{0DF51BD6-E8AD-4E41-B198-380483831864}">
      <dgm:prSet/>
      <dgm:spPr/>
      <dgm:t>
        <a:bodyPr/>
        <a:lstStyle/>
        <a:p>
          <a:endParaRPr lang="fr-FR" sz="1600"/>
        </a:p>
      </dgm:t>
    </dgm:pt>
    <dgm:pt modelId="{3729BEF1-3195-4516-8CF6-CFFFC5725E6D}">
      <dgm:prSet phldrT="[Texte]" custT="1"/>
      <dgm:spPr/>
      <dgm:t>
        <a:bodyPr/>
        <a:lstStyle/>
        <a:p>
          <a:r>
            <a:rPr lang="ar-DZ" sz="1400" b="1" u="sng" dirty="0">
              <a:solidFill>
                <a:schemeClr val="bg1"/>
              </a:solidFill>
              <a:latin typeface="Times New Roman" panose="02020603050405020304" pitchFamily="18" charset="0"/>
              <a:cs typeface="Times New Roman" panose="02020603050405020304" pitchFamily="18" charset="0"/>
            </a:rPr>
            <a:t>الوظيفة</a:t>
          </a:r>
          <a:r>
            <a:rPr lang="ar-DZ" sz="1800" b="1" u="sng" dirty="0">
              <a:solidFill>
                <a:schemeClr val="bg1"/>
              </a:solidFill>
              <a:latin typeface="Times New Roman" panose="02020603050405020304" pitchFamily="18" charset="0"/>
              <a:cs typeface="Times New Roman" panose="02020603050405020304" pitchFamily="18" charset="0"/>
            </a:rPr>
            <a:t> </a:t>
          </a:r>
          <a:r>
            <a:rPr lang="fr-FR" sz="1800" b="1" u="sng" dirty="0">
              <a:solidFill>
                <a:schemeClr val="bg1"/>
              </a:solidFill>
              <a:latin typeface="Times New Roman" panose="02020603050405020304" pitchFamily="18" charset="0"/>
              <a:cs typeface="Times New Roman" panose="02020603050405020304" pitchFamily="18" charset="0"/>
            </a:rPr>
            <a:t> </a:t>
          </a:r>
          <a:r>
            <a:rPr lang="ar-DZ" sz="1400" b="1" u="sng" dirty="0">
              <a:solidFill>
                <a:schemeClr val="bg1"/>
              </a:solidFill>
              <a:latin typeface="Times New Roman" panose="02020603050405020304" pitchFamily="18" charset="0"/>
              <a:cs typeface="Times New Roman" panose="02020603050405020304" pitchFamily="18" charset="0"/>
            </a:rPr>
            <a:t>الثانوية</a:t>
          </a:r>
          <a:r>
            <a:rPr lang="ar-DZ" sz="1800" b="1" u="sng" dirty="0">
              <a:solidFill>
                <a:schemeClr val="bg1"/>
              </a:solidFill>
              <a:latin typeface="Times New Roman" panose="02020603050405020304" pitchFamily="18" charset="0"/>
              <a:cs typeface="Times New Roman" panose="02020603050405020304" pitchFamily="18" charset="0"/>
            </a:rPr>
            <a:t> </a:t>
          </a:r>
          <a:r>
            <a:rPr lang="fr-FR" sz="1200" b="1" dirty="0">
              <a:solidFill>
                <a:schemeClr val="bg1"/>
              </a:solidFill>
              <a:latin typeface="Times New Roman" panose="02020603050405020304" pitchFamily="18" charset="0"/>
              <a:cs typeface="Times New Roman" panose="02020603050405020304" pitchFamily="18" charset="0"/>
            </a:rPr>
            <a:t>Fonction secondaire</a:t>
          </a:r>
          <a:endParaRPr lang="fr-FR" sz="1800" b="1" dirty="0">
            <a:solidFill>
              <a:schemeClr val="bg1"/>
            </a:solidFill>
          </a:endParaRPr>
        </a:p>
      </dgm:t>
    </dgm:pt>
    <dgm:pt modelId="{A64CE52D-AD50-4FA3-A184-FA2978EFF13D}" type="parTrans" cxnId="{88CEB90B-9A41-4BED-B1F3-A03FC7890FDE}">
      <dgm:prSet/>
      <dgm:spPr/>
      <dgm:t>
        <a:bodyPr/>
        <a:lstStyle/>
        <a:p>
          <a:endParaRPr lang="fr-FR" sz="1600"/>
        </a:p>
      </dgm:t>
    </dgm:pt>
    <dgm:pt modelId="{88F396D0-FD5D-4570-B312-125A43A8A412}" type="sibTrans" cxnId="{88CEB90B-9A41-4BED-B1F3-A03FC7890FDE}">
      <dgm:prSet/>
      <dgm:spPr/>
      <dgm:t>
        <a:bodyPr/>
        <a:lstStyle/>
        <a:p>
          <a:endParaRPr lang="fr-FR" sz="1600"/>
        </a:p>
      </dgm:t>
    </dgm:pt>
    <dgm:pt modelId="{E4FA76E5-DA87-4DB9-84E5-E2110913DE49}" type="pres">
      <dgm:prSet presAssocID="{674CDD4F-CE9A-44B5-8CD5-E90F73092B6E}" presName="hierChild1" presStyleCnt="0">
        <dgm:presLayoutVars>
          <dgm:chPref val="1"/>
          <dgm:dir/>
          <dgm:animOne val="branch"/>
          <dgm:animLvl val="lvl"/>
          <dgm:resizeHandles/>
        </dgm:presLayoutVars>
      </dgm:prSet>
      <dgm:spPr/>
      <dgm:t>
        <a:bodyPr/>
        <a:lstStyle/>
        <a:p>
          <a:endParaRPr lang="fr-FR"/>
        </a:p>
      </dgm:t>
    </dgm:pt>
    <dgm:pt modelId="{54DB5A75-5451-4FC0-9A94-51F4C88CDC4A}" type="pres">
      <dgm:prSet presAssocID="{C307C5E6-9F61-4F69-872D-B771356724AE}" presName="hierRoot1" presStyleCnt="0"/>
      <dgm:spPr/>
    </dgm:pt>
    <dgm:pt modelId="{C7BCBE2D-74E8-4D17-9A1C-ECC3E02C1525}" type="pres">
      <dgm:prSet presAssocID="{C307C5E6-9F61-4F69-872D-B771356724AE}" presName="composite" presStyleCnt="0"/>
      <dgm:spPr/>
    </dgm:pt>
    <dgm:pt modelId="{EEF422D7-1844-4437-8521-71A3C866EEDC}" type="pres">
      <dgm:prSet presAssocID="{C307C5E6-9F61-4F69-872D-B771356724AE}" presName="image" presStyleLbl="node0" presStyleIdx="0" presStyleCnt="1" custScaleX="228818" custLinFactX="-100000" custLinFactNeighborX="-122715" custLinFactNeighborY="12735"/>
      <dgm:spPr>
        <a:solidFill>
          <a:srgbClr val="2039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pt>
    <dgm:pt modelId="{2C992E37-871B-465D-B663-174C1B12D113}" type="pres">
      <dgm:prSet presAssocID="{C307C5E6-9F61-4F69-872D-B771356724AE}" presName="text" presStyleLbl="revTx" presStyleIdx="0" presStyleCnt="3" custScaleX="100272" custScaleY="48101" custLinFactX="-100000" custLinFactNeighborX="-130400" custLinFactNeighborY="12943">
        <dgm:presLayoutVars>
          <dgm:chPref val="3"/>
        </dgm:presLayoutVars>
      </dgm:prSet>
      <dgm:spPr/>
      <dgm:t>
        <a:bodyPr/>
        <a:lstStyle/>
        <a:p>
          <a:endParaRPr lang="fr-FR"/>
        </a:p>
      </dgm:t>
    </dgm:pt>
    <dgm:pt modelId="{B8D88B9A-8560-4B6B-AB69-E994F050C44A}" type="pres">
      <dgm:prSet presAssocID="{C307C5E6-9F61-4F69-872D-B771356724AE}" presName="hierChild2" presStyleCnt="0"/>
      <dgm:spPr/>
    </dgm:pt>
    <dgm:pt modelId="{2796B1C5-D5F1-4126-8CAC-9FFB996882A8}" type="pres">
      <dgm:prSet presAssocID="{D1507EEA-1C6F-4991-A966-2A0B464DEC36}" presName="Name10" presStyleLbl="parChTrans1D2" presStyleIdx="0" presStyleCnt="1"/>
      <dgm:spPr/>
      <dgm:t>
        <a:bodyPr/>
        <a:lstStyle/>
        <a:p>
          <a:endParaRPr lang="fr-FR"/>
        </a:p>
      </dgm:t>
    </dgm:pt>
    <dgm:pt modelId="{037BFF27-0C3D-44C1-A3C3-2D42B3766860}" type="pres">
      <dgm:prSet presAssocID="{5DD08EA5-B35A-4E23-BB8D-78C68DA8610D}" presName="hierRoot2" presStyleCnt="0"/>
      <dgm:spPr/>
    </dgm:pt>
    <dgm:pt modelId="{9342E021-4CFF-4FD0-BD36-68237B2B7D20}" type="pres">
      <dgm:prSet presAssocID="{5DD08EA5-B35A-4E23-BB8D-78C68DA8610D}" presName="composite2" presStyleCnt="0"/>
      <dgm:spPr/>
    </dgm:pt>
    <dgm:pt modelId="{ECB802CA-0383-4959-8475-CBFE7DCB4224}" type="pres">
      <dgm:prSet presAssocID="{5DD08EA5-B35A-4E23-BB8D-78C68DA8610D}" presName="image2" presStyleLbl="node2" presStyleIdx="0" presStyleCnt="1" custScaleX="281354" custLinFactNeighborX="-30907" custLinFactNeighborY="19040"/>
      <dgm:spPr>
        <a:solidFill>
          <a:srgbClr val="2B24A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pt>
    <dgm:pt modelId="{01DD97D3-ECC2-4EB9-BC38-9F6A8D278329}" type="pres">
      <dgm:prSet presAssocID="{5DD08EA5-B35A-4E23-BB8D-78C68DA8610D}" presName="text2" presStyleLbl="revTx" presStyleIdx="1" presStyleCnt="3" custScaleX="107146" custScaleY="23465" custLinFactNeighborX="-93069" custLinFactNeighborY="24329">
        <dgm:presLayoutVars>
          <dgm:chPref val="3"/>
        </dgm:presLayoutVars>
      </dgm:prSet>
      <dgm:spPr/>
      <dgm:t>
        <a:bodyPr/>
        <a:lstStyle/>
        <a:p>
          <a:endParaRPr lang="fr-FR"/>
        </a:p>
      </dgm:t>
    </dgm:pt>
    <dgm:pt modelId="{099522CB-B916-4935-A639-B8CAA6AA69EF}" type="pres">
      <dgm:prSet presAssocID="{5DD08EA5-B35A-4E23-BB8D-78C68DA8610D}" presName="hierChild3" presStyleCnt="0"/>
      <dgm:spPr/>
    </dgm:pt>
    <dgm:pt modelId="{394B705B-1E48-43F3-AE8F-04579E16A217}" type="pres">
      <dgm:prSet presAssocID="{A64CE52D-AD50-4FA3-A184-FA2978EFF13D}" presName="Name17" presStyleLbl="parChTrans1D3" presStyleIdx="0" presStyleCnt="1"/>
      <dgm:spPr/>
      <dgm:t>
        <a:bodyPr/>
        <a:lstStyle/>
        <a:p>
          <a:endParaRPr lang="fr-FR"/>
        </a:p>
      </dgm:t>
    </dgm:pt>
    <dgm:pt modelId="{740CCB67-CB17-4B61-8200-BA39A7536D48}" type="pres">
      <dgm:prSet presAssocID="{3729BEF1-3195-4516-8CF6-CFFFC5725E6D}" presName="hierRoot3" presStyleCnt="0"/>
      <dgm:spPr/>
    </dgm:pt>
    <dgm:pt modelId="{C0F6CE66-4DCC-4D63-8FBC-755A6127D8B9}" type="pres">
      <dgm:prSet presAssocID="{3729BEF1-3195-4516-8CF6-CFFFC5725E6D}" presName="composite3" presStyleCnt="0"/>
      <dgm:spPr/>
    </dgm:pt>
    <dgm:pt modelId="{9599508B-3C8C-47BE-93D6-EB1FC1E94F3B}" type="pres">
      <dgm:prSet presAssocID="{3729BEF1-3195-4516-8CF6-CFFFC5725E6D}" presName="image3" presStyleLbl="node3" presStyleIdx="0" presStyleCnt="1" custScaleX="244819" custLinFactX="59343" custLinFactNeighborX="100000" custLinFactNeighborY="-4721"/>
      <dgm:spPr>
        <a:solidFill>
          <a:srgbClr val="3A195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dgm:spPr>
    </dgm:pt>
    <dgm:pt modelId="{A0A39A20-023E-410E-B8B0-6C531051F759}" type="pres">
      <dgm:prSet presAssocID="{3729BEF1-3195-4516-8CF6-CFFFC5725E6D}" presName="text3" presStyleLbl="revTx" presStyleIdx="2" presStyleCnt="3" custScaleX="146935" custScaleY="73059" custLinFactNeighborX="34098" custLinFactNeighborY="-8478">
        <dgm:presLayoutVars>
          <dgm:chPref val="3"/>
        </dgm:presLayoutVars>
      </dgm:prSet>
      <dgm:spPr/>
      <dgm:t>
        <a:bodyPr/>
        <a:lstStyle/>
        <a:p>
          <a:endParaRPr lang="fr-FR"/>
        </a:p>
      </dgm:t>
    </dgm:pt>
    <dgm:pt modelId="{569562EC-20C9-4F5E-A429-602876222BC2}" type="pres">
      <dgm:prSet presAssocID="{3729BEF1-3195-4516-8CF6-CFFFC5725E6D}" presName="hierChild4" presStyleCnt="0"/>
      <dgm:spPr/>
    </dgm:pt>
  </dgm:ptLst>
  <dgm:cxnLst>
    <dgm:cxn modelId="{3667CE91-7150-4BF1-A12C-E05DD8ECBCCD}" srcId="{674CDD4F-CE9A-44B5-8CD5-E90F73092B6E}" destId="{C307C5E6-9F61-4F69-872D-B771356724AE}" srcOrd="0" destOrd="0" parTransId="{28EE60A8-B814-4894-AAE2-F5A4EF021F64}" sibTransId="{3372254B-6190-4B08-8AE7-E1DF2D22B8A2}"/>
    <dgm:cxn modelId="{504C7E9C-39B4-4E40-A52E-373DEC06550D}" type="presOf" srcId="{3729BEF1-3195-4516-8CF6-CFFFC5725E6D}" destId="{A0A39A20-023E-410E-B8B0-6C531051F759}" srcOrd="0" destOrd="0" presId="urn:microsoft.com/office/officeart/2009/layout/CirclePictureHierarchy"/>
    <dgm:cxn modelId="{1E6370C0-7076-4B76-A61C-D46AEF8175DF}" type="presOf" srcId="{C307C5E6-9F61-4F69-872D-B771356724AE}" destId="{2C992E37-871B-465D-B663-174C1B12D113}" srcOrd="0" destOrd="0" presId="urn:microsoft.com/office/officeart/2009/layout/CirclePictureHierarchy"/>
    <dgm:cxn modelId="{E5ED3389-19E7-45A3-9992-A6732CDE3795}" type="presOf" srcId="{D1507EEA-1C6F-4991-A966-2A0B464DEC36}" destId="{2796B1C5-D5F1-4126-8CAC-9FFB996882A8}" srcOrd="0" destOrd="0" presId="urn:microsoft.com/office/officeart/2009/layout/CirclePictureHierarchy"/>
    <dgm:cxn modelId="{73562786-A148-4D13-8C85-F439D85A876F}" type="presOf" srcId="{5DD08EA5-B35A-4E23-BB8D-78C68DA8610D}" destId="{01DD97D3-ECC2-4EB9-BC38-9F6A8D278329}" srcOrd="0" destOrd="0" presId="urn:microsoft.com/office/officeart/2009/layout/CirclePictureHierarchy"/>
    <dgm:cxn modelId="{0DF51BD6-E8AD-4E41-B198-380483831864}" srcId="{C307C5E6-9F61-4F69-872D-B771356724AE}" destId="{5DD08EA5-B35A-4E23-BB8D-78C68DA8610D}" srcOrd="0" destOrd="0" parTransId="{D1507EEA-1C6F-4991-A966-2A0B464DEC36}" sibTransId="{923C8AD7-AD44-4BD6-A96A-9810FBC29B44}"/>
    <dgm:cxn modelId="{142DACA9-6688-426C-A9B0-3573C58BC255}" type="presOf" srcId="{A64CE52D-AD50-4FA3-A184-FA2978EFF13D}" destId="{394B705B-1E48-43F3-AE8F-04579E16A217}" srcOrd="0" destOrd="0" presId="urn:microsoft.com/office/officeart/2009/layout/CirclePictureHierarchy"/>
    <dgm:cxn modelId="{88CEB90B-9A41-4BED-B1F3-A03FC7890FDE}" srcId="{5DD08EA5-B35A-4E23-BB8D-78C68DA8610D}" destId="{3729BEF1-3195-4516-8CF6-CFFFC5725E6D}" srcOrd="0" destOrd="0" parTransId="{A64CE52D-AD50-4FA3-A184-FA2978EFF13D}" sibTransId="{88F396D0-FD5D-4570-B312-125A43A8A412}"/>
    <dgm:cxn modelId="{F810BB67-A9C6-4600-AE03-8A67AA473475}" type="presOf" srcId="{674CDD4F-CE9A-44B5-8CD5-E90F73092B6E}" destId="{E4FA76E5-DA87-4DB9-84E5-E2110913DE49}" srcOrd="0" destOrd="0" presId="urn:microsoft.com/office/officeart/2009/layout/CirclePictureHierarchy"/>
    <dgm:cxn modelId="{5395CF12-0C5F-4BE2-B31E-609C474AD325}" type="presParOf" srcId="{E4FA76E5-DA87-4DB9-84E5-E2110913DE49}" destId="{54DB5A75-5451-4FC0-9A94-51F4C88CDC4A}" srcOrd="0" destOrd="0" presId="urn:microsoft.com/office/officeart/2009/layout/CirclePictureHierarchy"/>
    <dgm:cxn modelId="{FEFD0D0A-6992-4792-AA2E-2C425504A7F9}" type="presParOf" srcId="{54DB5A75-5451-4FC0-9A94-51F4C88CDC4A}" destId="{C7BCBE2D-74E8-4D17-9A1C-ECC3E02C1525}" srcOrd="0" destOrd="0" presId="urn:microsoft.com/office/officeart/2009/layout/CirclePictureHierarchy"/>
    <dgm:cxn modelId="{B7703EF5-6CF6-462D-BD24-D9B7A9472BD6}" type="presParOf" srcId="{C7BCBE2D-74E8-4D17-9A1C-ECC3E02C1525}" destId="{EEF422D7-1844-4437-8521-71A3C866EEDC}" srcOrd="0" destOrd="0" presId="urn:microsoft.com/office/officeart/2009/layout/CirclePictureHierarchy"/>
    <dgm:cxn modelId="{4CB376E4-26FE-4AE8-AB2D-BA4EC3E778CB}" type="presParOf" srcId="{C7BCBE2D-74E8-4D17-9A1C-ECC3E02C1525}" destId="{2C992E37-871B-465D-B663-174C1B12D113}" srcOrd="1" destOrd="0" presId="urn:microsoft.com/office/officeart/2009/layout/CirclePictureHierarchy"/>
    <dgm:cxn modelId="{E01643EB-C60D-43A3-8F1B-88EECB51DAA0}" type="presParOf" srcId="{54DB5A75-5451-4FC0-9A94-51F4C88CDC4A}" destId="{B8D88B9A-8560-4B6B-AB69-E994F050C44A}" srcOrd="1" destOrd="0" presId="urn:microsoft.com/office/officeart/2009/layout/CirclePictureHierarchy"/>
    <dgm:cxn modelId="{8ECA3B2C-6C35-4BE7-B9AF-5E98A8258A99}" type="presParOf" srcId="{B8D88B9A-8560-4B6B-AB69-E994F050C44A}" destId="{2796B1C5-D5F1-4126-8CAC-9FFB996882A8}" srcOrd="0" destOrd="0" presId="urn:microsoft.com/office/officeart/2009/layout/CirclePictureHierarchy"/>
    <dgm:cxn modelId="{58E45445-654B-4907-AE09-E34861C5A962}" type="presParOf" srcId="{B8D88B9A-8560-4B6B-AB69-E994F050C44A}" destId="{037BFF27-0C3D-44C1-A3C3-2D42B3766860}" srcOrd="1" destOrd="0" presId="urn:microsoft.com/office/officeart/2009/layout/CirclePictureHierarchy"/>
    <dgm:cxn modelId="{61A3A8F1-C137-4137-A364-740F8FC85BD9}" type="presParOf" srcId="{037BFF27-0C3D-44C1-A3C3-2D42B3766860}" destId="{9342E021-4CFF-4FD0-BD36-68237B2B7D20}" srcOrd="0" destOrd="0" presId="urn:microsoft.com/office/officeart/2009/layout/CirclePictureHierarchy"/>
    <dgm:cxn modelId="{4E3D0BEC-D871-4F8B-82E7-6A4B05B12DE8}" type="presParOf" srcId="{9342E021-4CFF-4FD0-BD36-68237B2B7D20}" destId="{ECB802CA-0383-4959-8475-CBFE7DCB4224}" srcOrd="0" destOrd="0" presId="urn:microsoft.com/office/officeart/2009/layout/CirclePictureHierarchy"/>
    <dgm:cxn modelId="{60BA6F71-FE06-4CE2-8936-BF299EAB2F6C}" type="presParOf" srcId="{9342E021-4CFF-4FD0-BD36-68237B2B7D20}" destId="{01DD97D3-ECC2-4EB9-BC38-9F6A8D278329}" srcOrd="1" destOrd="0" presId="urn:microsoft.com/office/officeart/2009/layout/CirclePictureHierarchy"/>
    <dgm:cxn modelId="{5F8D0838-7F88-4504-9E2F-2A41C8D92E59}" type="presParOf" srcId="{037BFF27-0C3D-44C1-A3C3-2D42B3766860}" destId="{099522CB-B916-4935-A639-B8CAA6AA69EF}" srcOrd="1" destOrd="0" presId="urn:microsoft.com/office/officeart/2009/layout/CirclePictureHierarchy"/>
    <dgm:cxn modelId="{A16CD5E5-1F8C-40D8-8354-0C0F06C0BBCA}" type="presParOf" srcId="{099522CB-B916-4935-A639-B8CAA6AA69EF}" destId="{394B705B-1E48-43F3-AE8F-04579E16A217}" srcOrd="0" destOrd="0" presId="urn:microsoft.com/office/officeart/2009/layout/CirclePictureHierarchy"/>
    <dgm:cxn modelId="{A42CECAC-5F84-4B54-8D25-44AFF6A3F3F8}" type="presParOf" srcId="{099522CB-B916-4935-A639-B8CAA6AA69EF}" destId="{740CCB67-CB17-4B61-8200-BA39A7536D48}" srcOrd="1" destOrd="0" presId="urn:microsoft.com/office/officeart/2009/layout/CirclePictureHierarchy"/>
    <dgm:cxn modelId="{73E8E55C-CA2A-45CD-B92F-244E76AA367A}" type="presParOf" srcId="{740CCB67-CB17-4B61-8200-BA39A7536D48}" destId="{C0F6CE66-4DCC-4D63-8FBC-755A6127D8B9}" srcOrd="0" destOrd="0" presId="urn:microsoft.com/office/officeart/2009/layout/CirclePictureHierarchy"/>
    <dgm:cxn modelId="{524A705E-952C-4DE6-A798-C7A6438726BA}" type="presParOf" srcId="{C0F6CE66-4DCC-4D63-8FBC-755A6127D8B9}" destId="{9599508B-3C8C-47BE-93D6-EB1FC1E94F3B}" srcOrd="0" destOrd="0" presId="urn:microsoft.com/office/officeart/2009/layout/CirclePictureHierarchy"/>
    <dgm:cxn modelId="{F02C8E38-E30D-4793-926F-5B084664B121}" type="presParOf" srcId="{C0F6CE66-4DCC-4D63-8FBC-755A6127D8B9}" destId="{A0A39A20-023E-410E-B8B0-6C531051F759}" srcOrd="1" destOrd="0" presId="urn:microsoft.com/office/officeart/2009/layout/CirclePictureHierarchy"/>
    <dgm:cxn modelId="{EA575A40-05E4-4E25-A935-581EC0C5A455}" type="presParOf" srcId="{740CCB67-CB17-4B61-8200-BA39A7536D48}" destId="{569562EC-20C9-4F5E-A429-602876222BC2}" srcOrd="1" destOrd="0" presId="urn:microsoft.com/office/officeart/2009/layout/CirclePicture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7BB450-EFDB-4AC4-A953-7D8B2B904706}" type="doc">
      <dgm:prSet loTypeId="urn:microsoft.com/office/officeart/2005/8/layout/cycle1" loCatId="cycle"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pt>
    <dgm:pt modelId="{6FD89323-3A27-4501-9675-5637DE02096A}">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ar-DZ" sz="1200" b="1" i="0" u="none" strike="noStrike" cap="none" normalizeH="0" baseline="0" dirty="0">
              <a:ln>
                <a:noFill/>
              </a:ln>
              <a:solidFill>
                <a:srgbClr val="002060"/>
              </a:solidFill>
              <a:effectLst/>
              <a:latin typeface="Times New Roman" pitchFamily="18" charset="0"/>
              <a:cs typeface="Times New Roman" pitchFamily="18" charset="0"/>
            </a:rPr>
            <a:t>التخطيط وإعداد الميزانية</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rgbClr val="002060"/>
              </a:solidFill>
              <a:effectLst/>
              <a:latin typeface="Times New Roman" pitchFamily="18" charset="0"/>
              <a:cs typeface="Times New Roman" pitchFamily="18" charset="0"/>
            </a:rPr>
            <a:t>(n-1</a:t>
          </a:r>
          <a:r>
            <a:rPr kumimoji="0" lang="ar-DZ" sz="1200" b="1" i="0" u="none" strike="noStrike" cap="none" normalizeH="0" baseline="0" dirty="0">
              <a:ln>
                <a:noFill/>
              </a:ln>
              <a:solidFill>
                <a:srgbClr val="002060"/>
              </a:solidFill>
              <a:effectLst/>
              <a:latin typeface="Times New Roman" pitchFamily="18" charset="0"/>
              <a:cs typeface="Times New Roman" pitchFamily="18" charset="0"/>
            </a:rPr>
            <a:t>و </a:t>
          </a:r>
          <a:r>
            <a:rPr kumimoji="0" lang="fr-FR" sz="1200" b="1" i="0" u="none" strike="noStrike" cap="none" normalizeH="0" baseline="0" dirty="0">
              <a:ln>
                <a:noFill/>
              </a:ln>
              <a:solidFill>
                <a:srgbClr val="002060"/>
              </a:solidFill>
              <a:effectLst/>
              <a:latin typeface="Times New Roman" pitchFamily="18" charset="0"/>
              <a:cs typeface="Times New Roman" pitchFamily="18" charset="0"/>
            </a:rPr>
            <a:t> n-2)</a:t>
          </a:r>
          <a:endParaRPr kumimoji="0" lang="ar-DZ" sz="1200" b="1"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pPr>
          <a:r>
            <a:rPr kumimoji="0" lang="fr-CA" sz="1200" b="1" i="0" u="none" strike="noStrike" cap="none" normalizeH="0" baseline="0" dirty="0">
              <a:ln>
                <a:noFill/>
              </a:ln>
              <a:solidFill>
                <a:srgbClr val="002060"/>
              </a:solidFill>
              <a:effectLst/>
              <a:latin typeface="Times New Roman" pitchFamily="18" charset="0"/>
              <a:cs typeface="Times New Roman" pitchFamily="18" charset="0"/>
            </a:rPr>
            <a:t>Planification et Élaboration du budget</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fr-CA" sz="1200" b="1" i="0" u="none" strike="noStrike" cap="none" normalizeH="0" baseline="0" dirty="0">
              <a:ln>
                <a:noFill/>
              </a:ln>
              <a:solidFill>
                <a:srgbClr val="002060"/>
              </a:solidFill>
              <a:effectLst/>
              <a:latin typeface="Times New Roman" pitchFamily="18" charset="0"/>
              <a:cs typeface="Times New Roman" pitchFamily="18" charset="0"/>
            </a:rPr>
            <a:t>(Année n-2 et n-1)</a:t>
          </a:r>
          <a:endParaRPr kumimoji="0" lang="fr-FR" sz="1200" b="1" i="0" u="none" strike="noStrike" cap="none" normalizeH="0" baseline="0" dirty="0">
            <a:ln>
              <a:noFill/>
            </a:ln>
            <a:solidFill>
              <a:srgbClr val="002060"/>
            </a:solidFill>
            <a:effectLst/>
            <a:latin typeface="Times New Roman" pitchFamily="18" charset="0"/>
            <a:cs typeface="Times New Roman" pitchFamily="18" charset="0"/>
          </a:endParaRPr>
        </a:p>
      </dgm:t>
    </dgm:pt>
    <dgm:pt modelId="{E562D59B-9ECA-43C8-8821-225551BD8C07}" type="parTrans" cxnId="{8B0A2477-51B5-4DF9-AC12-7EE3805FC748}">
      <dgm:prSet/>
      <dgm:spPr/>
      <dgm:t>
        <a:bodyPr/>
        <a:lstStyle/>
        <a:p>
          <a:endParaRPr lang="fr-FR" sz="1200">
            <a:latin typeface="Times New Roman" pitchFamily="18" charset="0"/>
            <a:cs typeface="Times New Roman" pitchFamily="18" charset="0"/>
          </a:endParaRPr>
        </a:p>
      </dgm:t>
    </dgm:pt>
    <dgm:pt modelId="{BA6EABE0-6559-4837-91AE-8F9DA0A7EAFA}" type="sibTrans" cxnId="{8B0A2477-51B5-4DF9-AC12-7EE3805FC748}">
      <dgm:prSet/>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fr-FR" sz="1200">
            <a:latin typeface="Times New Roman" pitchFamily="18" charset="0"/>
            <a:cs typeface="Times New Roman" pitchFamily="18" charset="0"/>
          </a:endParaRPr>
        </a:p>
      </dgm:t>
    </dgm:pt>
    <dgm:pt modelId="{D0AC77F1-F009-4BAF-9D49-1B3E9989829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ar-DZ" sz="1200" b="1" i="0" u="none" strike="noStrike" cap="none" normalizeH="0" baseline="0" dirty="0">
              <a:ln>
                <a:noFill/>
              </a:ln>
              <a:solidFill>
                <a:srgbClr val="002060"/>
              </a:solidFill>
              <a:effectLst/>
              <a:latin typeface="Times New Roman" pitchFamily="18" charset="0"/>
              <a:cs typeface="Times New Roman" pitchFamily="18" charset="0"/>
            </a:rPr>
            <a:t>تنفيذ الميزانية</a:t>
          </a:r>
        </a:p>
        <a:p>
          <a:pPr marL="0" marR="0" lvl="0" indent="0" algn="ctr" defTabSz="914400" rtl="1" eaLnBrk="1" fontAlgn="base" latinLnBrk="0" hangingPunct="1">
            <a:lnSpc>
              <a:spcPct val="100000"/>
            </a:lnSpc>
            <a:spcBef>
              <a:spcPct val="50000"/>
            </a:spcBef>
            <a:spcAft>
              <a:spcPct val="0"/>
            </a:spcAft>
            <a:buClrTx/>
            <a:buSzTx/>
            <a:buFontTx/>
            <a:buNone/>
            <a:tabLst/>
          </a:pPr>
          <a:r>
            <a:rPr kumimoji="0" lang="ar-DZ" sz="1200" b="1" i="0" u="none" strike="noStrike" cap="none" normalizeH="0" baseline="0" dirty="0">
              <a:ln>
                <a:noFill/>
              </a:ln>
              <a:solidFill>
                <a:srgbClr val="002060"/>
              </a:solidFill>
              <a:effectLst/>
              <a:latin typeface="Times New Roman" pitchFamily="18" charset="0"/>
              <a:cs typeface="Times New Roman" pitchFamily="18" charset="0"/>
            </a:rPr>
            <a:t>(السنة </a:t>
          </a:r>
          <a:r>
            <a:rPr kumimoji="0" lang="fr-FR" sz="1200" b="1" i="0" u="none" strike="noStrike" cap="none" normalizeH="0" baseline="0" dirty="0">
              <a:ln>
                <a:noFill/>
              </a:ln>
              <a:solidFill>
                <a:srgbClr val="002060"/>
              </a:solidFill>
              <a:effectLst/>
              <a:latin typeface="Times New Roman" pitchFamily="18" charset="0"/>
              <a:cs typeface="Times New Roman" pitchFamily="18" charset="0"/>
            </a:rPr>
            <a:t>(n</a:t>
          </a:r>
          <a:endParaRPr kumimoji="0" lang="fr-CA" sz="1200" b="1"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pPr>
          <a:r>
            <a:rPr kumimoji="0" lang="fr-CA" sz="1200" b="1" i="0" u="none" strike="noStrike" cap="none" normalizeH="0" baseline="0" dirty="0">
              <a:ln>
                <a:noFill/>
              </a:ln>
              <a:solidFill>
                <a:srgbClr val="002060"/>
              </a:solidFill>
              <a:effectLst/>
              <a:latin typeface="Times New Roman" pitchFamily="18" charset="0"/>
              <a:cs typeface="Times New Roman" pitchFamily="18" charset="0"/>
            </a:rPr>
            <a:t>Exécution </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fr-CA" sz="1200" b="1" i="0" u="none" strike="noStrike" cap="none" normalizeH="0" baseline="0" dirty="0">
              <a:ln>
                <a:noFill/>
              </a:ln>
              <a:solidFill>
                <a:srgbClr val="002060"/>
              </a:solidFill>
              <a:effectLst/>
              <a:latin typeface="Times New Roman" pitchFamily="18" charset="0"/>
              <a:cs typeface="Times New Roman" pitchFamily="18" charset="0"/>
            </a:rPr>
            <a:t>du budget</a:t>
          </a:r>
          <a:endParaRPr kumimoji="0" lang="fr-FR" sz="1200" b="1"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pPr>
          <a:r>
            <a:rPr kumimoji="0" lang="fr-CA" sz="1200" b="1" i="0" u="none" strike="noStrike" cap="none" normalizeH="0" baseline="0" dirty="0">
              <a:ln>
                <a:noFill/>
              </a:ln>
              <a:solidFill>
                <a:srgbClr val="002060"/>
              </a:solidFill>
              <a:effectLst/>
              <a:latin typeface="Times New Roman" pitchFamily="18" charset="0"/>
              <a:cs typeface="Times New Roman" pitchFamily="18" charset="0"/>
            </a:rPr>
            <a:t>(Année n)</a:t>
          </a:r>
          <a:endParaRPr kumimoji="0" lang="fr-FR" sz="1200" b="1" i="0" u="none" strike="noStrike" cap="none" normalizeH="0" baseline="0" dirty="0">
            <a:ln>
              <a:noFill/>
            </a:ln>
            <a:solidFill>
              <a:srgbClr val="002060"/>
            </a:solidFill>
            <a:effectLst/>
            <a:latin typeface="Times New Roman" pitchFamily="18" charset="0"/>
            <a:cs typeface="Times New Roman" pitchFamily="18" charset="0"/>
          </a:endParaRPr>
        </a:p>
      </dgm:t>
    </dgm:pt>
    <dgm:pt modelId="{736D9EB3-3568-4026-A208-04EA58479E99}" type="parTrans" cxnId="{05D7363D-FE73-4510-9A76-F03876EA6075}">
      <dgm:prSet/>
      <dgm:spPr/>
      <dgm:t>
        <a:bodyPr/>
        <a:lstStyle/>
        <a:p>
          <a:endParaRPr lang="fr-FR" sz="1200">
            <a:latin typeface="Times New Roman" pitchFamily="18" charset="0"/>
            <a:cs typeface="Times New Roman" pitchFamily="18" charset="0"/>
          </a:endParaRPr>
        </a:p>
      </dgm:t>
    </dgm:pt>
    <dgm:pt modelId="{FF0131D6-0BF1-4C28-99E7-AF71ECECC970}" type="sibTrans" cxnId="{05D7363D-FE73-4510-9A76-F03876EA6075}">
      <dgm:prSet/>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fr-FR" sz="1200">
            <a:latin typeface="Times New Roman" pitchFamily="18" charset="0"/>
            <a:cs typeface="Times New Roman" pitchFamily="18" charset="0"/>
          </a:endParaRPr>
        </a:p>
      </dgm:t>
    </dgm:pt>
    <dgm:pt modelId="{385D6613-CD47-4DBB-BCC5-FB1C7C88081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ar-DZ" sz="1200" b="1" i="0" u="none" strike="noStrike" cap="none" normalizeH="0" baseline="0" dirty="0">
              <a:ln>
                <a:noFill/>
              </a:ln>
              <a:solidFill>
                <a:srgbClr val="002060"/>
              </a:solidFill>
              <a:effectLst/>
              <a:latin typeface="Times New Roman" pitchFamily="18" charset="0"/>
              <a:cs typeface="Times New Roman" pitchFamily="18" charset="0"/>
            </a:rPr>
            <a:t>تقديم الحسابات</a:t>
          </a:r>
        </a:p>
        <a:p>
          <a:pPr marL="0" marR="0" lvl="0" indent="0" algn="ctr" defTabSz="914400" rtl="1" eaLnBrk="1" fontAlgn="base" latinLnBrk="0" hangingPunct="1">
            <a:lnSpc>
              <a:spcPct val="100000"/>
            </a:lnSpc>
            <a:spcBef>
              <a:spcPct val="50000"/>
            </a:spcBef>
            <a:spcAft>
              <a:spcPct val="0"/>
            </a:spcAft>
            <a:buClrTx/>
            <a:buSzTx/>
            <a:buFontTx/>
            <a:buNone/>
            <a:tabLst/>
          </a:pPr>
          <a:r>
            <a:rPr kumimoji="0" lang="ar-DZ" sz="1200" b="1" i="0" u="none" strike="noStrike" cap="none" normalizeH="0" baseline="0" dirty="0">
              <a:ln>
                <a:noFill/>
              </a:ln>
              <a:solidFill>
                <a:srgbClr val="002060"/>
              </a:solidFill>
              <a:effectLst/>
              <a:latin typeface="Times New Roman" pitchFamily="18" charset="0"/>
              <a:cs typeface="Times New Roman" pitchFamily="18" charset="0"/>
            </a:rPr>
            <a:t>(السنة </a:t>
          </a:r>
          <a:r>
            <a:rPr kumimoji="0" lang="fr-FR" sz="1200" b="1" i="0" u="none" strike="noStrike" cap="none" normalizeH="0" baseline="0" dirty="0">
              <a:ln>
                <a:noFill/>
              </a:ln>
              <a:solidFill>
                <a:srgbClr val="002060"/>
              </a:solidFill>
              <a:effectLst/>
              <a:latin typeface="Times New Roman" pitchFamily="18" charset="0"/>
              <a:cs typeface="Times New Roman" pitchFamily="18" charset="0"/>
            </a:rPr>
            <a:t>n+1</a:t>
          </a:r>
          <a:r>
            <a:rPr kumimoji="0" lang="ar-DZ" sz="1200" b="1" i="0" u="none" strike="noStrike" cap="none" normalizeH="0" baseline="0" dirty="0">
              <a:ln>
                <a:noFill/>
              </a:ln>
              <a:solidFill>
                <a:srgbClr val="002060"/>
              </a:solidFill>
              <a:effectLst/>
              <a:latin typeface="Times New Roman" pitchFamily="18" charset="0"/>
              <a:cs typeface="Times New Roman" pitchFamily="18" charset="0"/>
            </a:rPr>
            <a:t> </a:t>
          </a:r>
          <a:r>
            <a:rPr kumimoji="0" lang="fr-FR" sz="1200" b="1" i="0" u="none" strike="noStrike" cap="none" normalizeH="0" baseline="0" dirty="0">
              <a:ln>
                <a:noFill/>
              </a:ln>
              <a:solidFill>
                <a:srgbClr val="002060"/>
              </a:solidFill>
              <a:effectLst/>
              <a:latin typeface="Times New Roman" pitchFamily="18" charset="0"/>
              <a:cs typeface="Times New Roman" pitchFamily="18" charset="0"/>
            </a:rPr>
            <a:t> </a:t>
          </a:r>
          <a:r>
            <a:rPr kumimoji="0" lang="ar-DZ" sz="1200" b="1" i="0" u="none" strike="noStrike" cap="none" normalizeH="0" baseline="0" dirty="0">
              <a:ln>
                <a:noFill/>
              </a:ln>
              <a:solidFill>
                <a:srgbClr val="002060"/>
              </a:solidFill>
              <a:effectLst/>
              <a:latin typeface="Times New Roman" pitchFamily="18" charset="0"/>
              <a:cs typeface="Times New Roman" pitchFamily="18" charset="0"/>
            </a:rPr>
            <a:t>والسنوات الموالية)</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fr-CA" sz="1200" b="1" i="0" u="none" strike="noStrike" cap="none" normalizeH="0" baseline="0" dirty="0">
              <a:ln>
                <a:noFill/>
              </a:ln>
              <a:solidFill>
                <a:srgbClr val="002060"/>
              </a:solidFill>
              <a:effectLst/>
              <a:latin typeface="Times New Roman" pitchFamily="18" charset="0"/>
              <a:cs typeface="Times New Roman" pitchFamily="18" charset="0"/>
            </a:rPr>
            <a:t>Reddition des</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fr-CA" sz="1200" b="1" i="0" u="none" strike="noStrike" cap="none" normalizeH="0" baseline="0" dirty="0">
              <a:ln>
                <a:noFill/>
              </a:ln>
              <a:solidFill>
                <a:srgbClr val="002060"/>
              </a:solidFill>
              <a:effectLst/>
              <a:latin typeface="Times New Roman" pitchFamily="18" charset="0"/>
              <a:cs typeface="Times New Roman" pitchFamily="18" charset="0"/>
            </a:rPr>
            <a:t> comptes</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fr-CA" sz="1200" b="1" i="0" u="none" strike="noStrike" cap="none" normalizeH="0" baseline="0" dirty="0">
              <a:ln>
                <a:noFill/>
              </a:ln>
              <a:solidFill>
                <a:srgbClr val="002060"/>
              </a:solidFill>
              <a:effectLst/>
              <a:latin typeface="Times New Roman" pitchFamily="18" charset="0"/>
              <a:cs typeface="Times New Roman" pitchFamily="18" charset="0"/>
            </a:rPr>
            <a:t>(Année n+1 et suivantes)</a:t>
          </a:r>
          <a:endParaRPr kumimoji="0" lang="fr-FR" sz="1200" b="1" i="0" u="none" strike="noStrike" cap="none" normalizeH="0" baseline="0" dirty="0">
            <a:ln>
              <a:noFill/>
            </a:ln>
            <a:solidFill>
              <a:srgbClr val="002060"/>
            </a:solidFill>
            <a:effectLst/>
            <a:latin typeface="Times New Roman" pitchFamily="18" charset="0"/>
            <a:cs typeface="Times New Roman" pitchFamily="18" charset="0"/>
          </a:endParaRPr>
        </a:p>
      </dgm:t>
    </dgm:pt>
    <dgm:pt modelId="{6E757488-143C-4495-8519-97B97A7EED2E}" type="parTrans" cxnId="{5B71F263-4C3C-4705-9FBE-67A1AC0DC8FE}">
      <dgm:prSet/>
      <dgm:spPr/>
      <dgm:t>
        <a:bodyPr/>
        <a:lstStyle/>
        <a:p>
          <a:endParaRPr lang="fr-FR" sz="1200">
            <a:latin typeface="Times New Roman" pitchFamily="18" charset="0"/>
            <a:cs typeface="Times New Roman" pitchFamily="18" charset="0"/>
          </a:endParaRPr>
        </a:p>
      </dgm:t>
    </dgm:pt>
    <dgm:pt modelId="{4E0111B5-E91D-4DE0-BAAD-3D75E1590F79}" type="sibTrans" cxnId="{5B71F263-4C3C-4705-9FBE-67A1AC0DC8FE}">
      <dgm:prSet/>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fr-FR" sz="1200">
            <a:latin typeface="Times New Roman" pitchFamily="18" charset="0"/>
            <a:cs typeface="Times New Roman" pitchFamily="18" charset="0"/>
          </a:endParaRPr>
        </a:p>
      </dgm:t>
    </dgm:pt>
    <dgm:pt modelId="{2ACA9B40-0C24-4E37-A59E-66E7621BBC77}" type="pres">
      <dgm:prSet presAssocID="{0C7BB450-EFDB-4AC4-A953-7D8B2B904706}" presName="cycle" presStyleCnt="0">
        <dgm:presLayoutVars>
          <dgm:dir/>
          <dgm:resizeHandles val="exact"/>
        </dgm:presLayoutVars>
      </dgm:prSet>
      <dgm:spPr/>
    </dgm:pt>
    <dgm:pt modelId="{F6E1A609-ED6A-42BC-A560-2D19D3C4CF89}" type="pres">
      <dgm:prSet presAssocID="{6FD89323-3A27-4501-9675-5637DE02096A}" presName="dummy"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8A5CC2B-B5E1-4EDC-8D42-3DD983DDF093}" type="pres">
      <dgm:prSet presAssocID="{6FD89323-3A27-4501-9675-5637DE02096A}" presName="node" presStyleLbl="revTx" presStyleIdx="0" presStyleCnt="3" custScaleX="135388">
        <dgm:presLayoutVars>
          <dgm:bulletEnabled val="1"/>
        </dgm:presLayoutVars>
      </dgm:prSet>
      <dgm:spPr/>
      <dgm:t>
        <a:bodyPr/>
        <a:lstStyle/>
        <a:p>
          <a:endParaRPr lang="fr-FR"/>
        </a:p>
      </dgm:t>
    </dgm:pt>
    <dgm:pt modelId="{BFD5A87F-DB13-41D4-8933-82FE471529CF}" type="pres">
      <dgm:prSet presAssocID="{BA6EABE0-6559-4837-91AE-8F9DA0A7EAFA}" presName="sibTrans" presStyleLbl="node1" presStyleIdx="0" presStyleCnt="3" custScaleX="100616" custLinFactNeighborX="3608" custLinFactNeighborY="3365"/>
      <dgm:spPr/>
      <dgm:t>
        <a:bodyPr/>
        <a:lstStyle/>
        <a:p>
          <a:endParaRPr lang="fr-FR"/>
        </a:p>
      </dgm:t>
    </dgm:pt>
    <dgm:pt modelId="{AE8B31BB-99B6-4867-B0CD-D1BE50E816DF}" type="pres">
      <dgm:prSet presAssocID="{D0AC77F1-F009-4BAF-9D49-1B3E99898294}" presName="dummy"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9BFFC23-56DB-407A-BD64-BDB18526ADD8}" type="pres">
      <dgm:prSet presAssocID="{D0AC77F1-F009-4BAF-9D49-1B3E99898294}" presName="node" presStyleLbl="revTx" presStyleIdx="1" presStyleCnt="3">
        <dgm:presLayoutVars>
          <dgm:bulletEnabled val="1"/>
        </dgm:presLayoutVars>
      </dgm:prSet>
      <dgm:spPr/>
      <dgm:t>
        <a:bodyPr/>
        <a:lstStyle/>
        <a:p>
          <a:endParaRPr lang="fr-FR"/>
        </a:p>
      </dgm:t>
    </dgm:pt>
    <dgm:pt modelId="{B7C19A7C-C126-4787-A63F-A3F4163F234B}" type="pres">
      <dgm:prSet presAssocID="{FF0131D6-0BF1-4C28-99E7-AF71ECECC970}" presName="sibTrans" presStyleLbl="node1" presStyleIdx="1" presStyleCnt="3" custLinFactNeighborY="4278"/>
      <dgm:spPr/>
      <dgm:t>
        <a:bodyPr/>
        <a:lstStyle/>
        <a:p>
          <a:endParaRPr lang="fr-FR"/>
        </a:p>
      </dgm:t>
    </dgm:pt>
    <dgm:pt modelId="{52A6C832-599F-41B6-B880-5C1F54C19279}" type="pres">
      <dgm:prSet presAssocID="{385D6613-CD47-4DBB-BCC5-FB1C7C880819}" presName="dummy"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8CF1A31-6111-4A37-B4D9-79A949D475B9}" type="pres">
      <dgm:prSet presAssocID="{385D6613-CD47-4DBB-BCC5-FB1C7C880819}" presName="node" presStyleLbl="revTx" presStyleIdx="2" presStyleCnt="3" custScaleX="117564" custRadScaleRad="99919" custRadScaleInc="-2223">
        <dgm:presLayoutVars>
          <dgm:bulletEnabled val="1"/>
        </dgm:presLayoutVars>
      </dgm:prSet>
      <dgm:spPr/>
      <dgm:t>
        <a:bodyPr/>
        <a:lstStyle/>
        <a:p>
          <a:endParaRPr lang="fr-FR"/>
        </a:p>
      </dgm:t>
    </dgm:pt>
    <dgm:pt modelId="{272DB6D4-D2AE-45CA-99A3-CFF8BD058AD8}" type="pres">
      <dgm:prSet presAssocID="{4E0111B5-E91D-4DE0-BAAD-3D75E1590F79}" presName="sibTrans" presStyleLbl="node1" presStyleIdx="2" presStyleCnt="3" custScaleX="124580" custLinFactNeighborX="2852"/>
      <dgm:spPr/>
      <dgm:t>
        <a:bodyPr/>
        <a:lstStyle/>
        <a:p>
          <a:endParaRPr lang="fr-FR"/>
        </a:p>
      </dgm:t>
    </dgm:pt>
  </dgm:ptLst>
  <dgm:cxnLst>
    <dgm:cxn modelId="{0C0B79B8-120B-4566-8701-D8EAB8808CB9}" type="presOf" srcId="{4E0111B5-E91D-4DE0-BAAD-3D75E1590F79}" destId="{272DB6D4-D2AE-45CA-99A3-CFF8BD058AD8}" srcOrd="0" destOrd="0" presId="urn:microsoft.com/office/officeart/2005/8/layout/cycle1"/>
    <dgm:cxn modelId="{B6F18194-0D03-4985-9BBC-F01FA1ECA2B3}" type="presOf" srcId="{0C7BB450-EFDB-4AC4-A953-7D8B2B904706}" destId="{2ACA9B40-0C24-4E37-A59E-66E7621BBC77}" srcOrd="0" destOrd="0" presId="urn:microsoft.com/office/officeart/2005/8/layout/cycle1"/>
    <dgm:cxn modelId="{780E5B19-33CE-43A1-BB6C-1537C1397AED}" type="presOf" srcId="{385D6613-CD47-4DBB-BCC5-FB1C7C880819}" destId="{F8CF1A31-6111-4A37-B4D9-79A949D475B9}" srcOrd="0" destOrd="0" presId="urn:microsoft.com/office/officeart/2005/8/layout/cycle1"/>
    <dgm:cxn modelId="{9C816611-8E1C-4895-A468-97D43D787A81}" type="presOf" srcId="{6FD89323-3A27-4501-9675-5637DE02096A}" destId="{38A5CC2B-B5E1-4EDC-8D42-3DD983DDF093}" srcOrd="0" destOrd="0" presId="urn:microsoft.com/office/officeart/2005/8/layout/cycle1"/>
    <dgm:cxn modelId="{05D7363D-FE73-4510-9A76-F03876EA6075}" srcId="{0C7BB450-EFDB-4AC4-A953-7D8B2B904706}" destId="{D0AC77F1-F009-4BAF-9D49-1B3E99898294}" srcOrd="1" destOrd="0" parTransId="{736D9EB3-3568-4026-A208-04EA58479E99}" sibTransId="{FF0131D6-0BF1-4C28-99E7-AF71ECECC970}"/>
    <dgm:cxn modelId="{BC32CA05-EC77-4582-8EDF-A160B1B3F492}" type="presOf" srcId="{FF0131D6-0BF1-4C28-99E7-AF71ECECC970}" destId="{B7C19A7C-C126-4787-A63F-A3F4163F234B}" srcOrd="0" destOrd="0" presId="urn:microsoft.com/office/officeart/2005/8/layout/cycle1"/>
    <dgm:cxn modelId="{A89EBF70-0E64-4C96-8714-E50859BA6273}" type="presOf" srcId="{BA6EABE0-6559-4837-91AE-8F9DA0A7EAFA}" destId="{BFD5A87F-DB13-41D4-8933-82FE471529CF}" srcOrd="0" destOrd="0" presId="urn:microsoft.com/office/officeart/2005/8/layout/cycle1"/>
    <dgm:cxn modelId="{7CD0123A-6B29-4B7D-83D1-40B97D75939C}" type="presOf" srcId="{D0AC77F1-F009-4BAF-9D49-1B3E99898294}" destId="{09BFFC23-56DB-407A-BD64-BDB18526ADD8}" srcOrd="0" destOrd="0" presId="urn:microsoft.com/office/officeart/2005/8/layout/cycle1"/>
    <dgm:cxn modelId="{5B71F263-4C3C-4705-9FBE-67A1AC0DC8FE}" srcId="{0C7BB450-EFDB-4AC4-A953-7D8B2B904706}" destId="{385D6613-CD47-4DBB-BCC5-FB1C7C880819}" srcOrd="2" destOrd="0" parTransId="{6E757488-143C-4495-8519-97B97A7EED2E}" sibTransId="{4E0111B5-E91D-4DE0-BAAD-3D75E1590F79}"/>
    <dgm:cxn modelId="{8B0A2477-51B5-4DF9-AC12-7EE3805FC748}" srcId="{0C7BB450-EFDB-4AC4-A953-7D8B2B904706}" destId="{6FD89323-3A27-4501-9675-5637DE02096A}" srcOrd="0" destOrd="0" parTransId="{E562D59B-9ECA-43C8-8821-225551BD8C07}" sibTransId="{BA6EABE0-6559-4837-91AE-8F9DA0A7EAFA}"/>
    <dgm:cxn modelId="{8FF883B8-A9C8-4A52-87CF-306805299C4A}" type="presParOf" srcId="{2ACA9B40-0C24-4E37-A59E-66E7621BBC77}" destId="{F6E1A609-ED6A-42BC-A560-2D19D3C4CF89}" srcOrd="0" destOrd="0" presId="urn:microsoft.com/office/officeart/2005/8/layout/cycle1"/>
    <dgm:cxn modelId="{A21F903A-BA9F-4540-9D11-0C4D9C356614}" type="presParOf" srcId="{2ACA9B40-0C24-4E37-A59E-66E7621BBC77}" destId="{38A5CC2B-B5E1-4EDC-8D42-3DD983DDF093}" srcOrd="1" destOrd="0" presId="urn:microsoft.com/office/officeart/2005/8/layout/cycle1"/>
    <dgm:cxn modelId="{AB60508F-BBAD-42C0-A726-9A18976552E3}" type="presParOf" srcId="{2ACA9B40-0C24-4E37-A59E-66E7621BBC77}" destId="{BFD5A87F-DB13-41D4-8933-82FE471529CF}" srcOrd="2" destOrd="0" presId="urn:microsoft.com/office/officeart/2005/8/layout/cycle1"/>
    <dgm:cxn modelId="{A17DDF57-B65D-48DB-8D6E-66B2A7FD3D5F}" type="presParOf" srcId="{2ACA9B40-0C24-4E37-A59E-66E7621BBC77}" destId="{AE8B31BB-99B6-4867-B0CD-D1BE50E816DF}" srcOrd="3" destOrd="0" presId="urn:microsoft.com/office/officeart/2005/8/layout/cycle1"/>
    <dgm:cxn modelId="{B0ED1314-7E49-437C-BCD3-DE33ABF1BB97}" type="presParOf" srcId="{2ACA9B40-0C24-4E37-A59E-66E7621BBC77}" destId="{09BFFC23-56DB-407A-BD64-BDB18526ADD8}" srcOrd="4" destOrd="0" presId="urn:microsoft.com/office/officeart/2005/8/layout/cycle1"/>
    <dgm:cxn modelId="{BDCC62DE-9B83-4FF3-80F2-84D4CE34198C}" type="presParOf" srcId="{2ACA9B40-0C24-4E37-A59E-66E7621BBC77}" destId="{B7C19A7C-C126-4787-A63F-A3F4163F234B}" srcOrd="5" destOrd="0" presId="urn:microsoft.com/office/officeart/2005/8/layout/cycle1"/>
    <dgm:cxn modelId="{C72B563C-5CD9-410F-B4BC-98A3059829FC}" type="presParOf" srcId="{2ACA9B40-0C24-4E37-A59E-66E7621BBC77}" destId="{52A6C832-599F-41B6-B880-5C1F54C19279}" srcOrd="6" destOrd="0" presId="urn:microsoft.com/office/officeart/2005/8/layout/cycle1"/>
    <dgm:cxn modelId="{A3EFA8FF-0907-4123-BA88-E0E479806A67}" type="presParOf" srcId="{2ACA9B40-0C24-4E37-A59E-66E7621BBC77}" destId="{F8CF1A31-6111-4A37-B4D9-79A949D475B9}" srcOrd="7" destOrd="0" presId="urn:microsoft.com/office/officeart/2005/8/layout/cycle1"/>
    <dgm:cxn modelId="{C104AE36-2F61-4BBC-9BA2-974D6AA01BEE}" type="presParOf" srcId="{2ACA9B40-0C24-4E37-A59E-66E7621BBC77}" destId="{272DB6D4-D2AE-45CA-99A3-CFF8BD058AD8}" srcOrd="8" destOrd="0" presId="urn:microsoft.com/office/officeart/2005/8/layout/cycle1"/>
  </dgm:cxnLst>
  <dgm:bg>
    <a:solidFill>
      <a:schemeClr val="tx2">
        <a:alpha val="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399A2-3F25-4A37-937E-5BCA6EB749EB}">
      <dsp:nvSpPr>
        <dsp:cNvPr id="0" name=""/>
        <dsp:cNvSpPr/>
      </dsp:nvSpPr>
      <dsp:spPr>
        <a:xfrm>
          <a:off x="2766351" y="1319040"/>
          <a:ext cx="1421800" cy="1063573"/>
        </a:xfrm>
        <a:prstGeom prst="ellipse">
          <a:avLst/>
        </a:prstGeom>
        <a:solidFill>
          <a:schemeClr val="tx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DZ" sz="2400" u="sng" kern="1200" dirty="0">
              <a:solidFill>
                <a:schemeClr val="bg1"/>
              </a:solidFill>
            </a:rPr>
            <a:t>الميزانية</a:t>
          </a:r>
          <a:endParaRPr lang="fr-CA" sz="2400" u="sng" kern="1200" dirty="0">
            <a:solidFill>
              <a:schemeClr val="bg1"/>
            </a:solidFill>
          </a:endParaRPr>
        </a:p>
        <a:p>
          <a:pPr marL="0" lvl="0" algn="ctr" defTabSz="1066800">
            <a:lnSpc>
              <a:spcPct val="90000"/>
            </a:lnSpc>
            <a:spcBef>
              <a:spcPct val="0"/>
            </a:spcBef>
            <a:spcAft>
              <a:spcPct val="35000"/>
            </a:spcAft>
            <a:buNone/>
          </a:pPr>
          <a:r>
            <a:rPr lang="fr-CA" sz="2400" u="sng" kern="1200" dirty="0">
              <a:solidFill>
                <a:schemeClr val="bg1"/>
              </a:solidFill>
            </a:rPr>
            <a:t>Budget</a:t>
          </a:r>
          <a:endParaRPr lang="ar-DZ" sz="2400" u="sng" kern="1200" dirty="0">
            <a:solidFill>
              <a:schemeClr val="bg1"/>
            </a:solidFill>
          </a:endParaRPr>
        </a:p>
      </dsp:txBody>
      <dsp:txXfrm>
        <a:off x="2974569" y="1474797"/>
        <a:ext cx="1005364" cy="752059"/>
      </dsp:txXfrm>
    </dsp:sp>
    <dsp:sp modelId="{FF96C6B9-FACD-4ED8-A1AF-240E7A66EC63}">
      <dsp:nvSpPr>
        <dsp:cNvPr id="0" name=""/>
        <dsp:cNvSpPr/>
      </dsp:nvSpPr>
      <dsp:spPr>
        <a:xfrm rot="16200000">
          <a:off x="3282348" y="1114260"/>
          <a:ext cx="389806" cy="19751"/>
        </a:xfrm>
        <a:custGeom>
          <a:avLst/>
          <a:gdLst/>
          <a:ahLst/>
          <a:cxnLst/>
          <a:rect l="0" t="0" r="0" b="0"/>
          <a:pathLst>
            <a:path>
              <a:moveTo>
                <a:pt x="0" y="9875"/>
              </a:moveTo>
              <a:lnTo>
                <a:pt x="389806" y="9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3282348" y="1110559"/>
        <a:ext cx="389806" cy="27154"/>
      </dsp:txXfrm>
    </dsp:sp>
    <dsp:sp modelId="{C2517E93-2F03-48D4-8CD8-DDECF8C0CC1E}">
      <dsp:nvSpPr>
        <dsp:cNvPr id="0" name=""/>
        <dsp:cNvSpPr/>
      </dsp:nvSpPr>
      <dsp:spPr>
        <a:xfrm>
          <a:off x="2835888" y="-134339"/>
          <a:ext cx="1282727" cy="106357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DZ" sz="1600" kern="1200" dirty="0">
              <a:latin typeface="Times New Roman" panose="02020603050405020304" pitchFamily="18" charset="0"/>
              <a:cs typeface="Times New Roman" panose="02020603050405020304" pitchFamily="18" charset="0"/>
            </a:rPr>
            <a:t>السنوية</a:t>
          </a:r>
          <a:endParaRPr lang="fr-CA" sz="1600" kern="1200" dirty="0">
            <a:latin typeface="Times New Roman" panose="02020603050405020304" pitchFamily="18" charset="0"/>
            <a:cs typeface="Times New Roman" panose="02020603050405020304" pitchFamily="18" charset="0"/>
          </a:endParaRPr>
        </a:p>
        <a:p>
          <a:pPr marL="0" lvl="0" algn="ctr" defTabSz="711200">
            <a:lnSpc>
              <a:spcPct val="90000"/>
            </a:lnSpc>
            <a:spcBef>
              <a:spcPct val="0"/>
            </a:spcBef>
            <a:spcAft>
              <a:spcPct val="35000"/>
            </a:spcAft>
            <a:buNone/>
          </a:pPr>
          <a:r>
            <a:rPr lang="fr-CA" sz="1600" kern="1200" dirty="0">
              <a:latin typeface="Times New Roman" panose="02020603050405020304" pitchFamily="18" charset="0"/>
              <a:cs typeface="Times New Roman" panose="02020603050405020304" pitchFamily="18" charset="0"/>
            </a:rPr>
            <a:t>Annualité</a:t>
          </a:r>
          <a:endParaRPr lang="ar-DZ" sz="1600" kern="1200" dirty="0">
            <a:latin typeface="Times New Roman" panose="02020603050405020304" pitchFamily="18" charset="0"/>
            <a:cs typeface="Times New Roman" panose="02020603050405020304" pitchFamily="18" charset="0"/>
          </a:endParaRPr>
        </a:p>
      </dsp:txBody>
      <dsp:txXfrm>
        <a:off x="3023739" y="21418"/>
        <a:ext cx="907025" cy="752059"/>
      </dsp:txXfrm>
    </dsp:sp>
    <dsp:sp modelId="{8849633E-88D7-4B9A-BFAE-EF7EA8BCAFE4}">
      <dsp:nvSpPr>
        <dsp:cNvPr id="0" name=""/>
        <dsp:cNvSpPr/>
      </dsp:nvSpPr>
      <dsp:spPr>
        <a:xfrm rot="19512060">
          <a:off x="3910656" y="1200063"/>
          <a:ext cx="977493" cy="19751"/>
        </a:xfrm>
        <a:custGeom>
          <a:avLst/>
          <a:gdLst/>
          <a:ahLst/>
          <a:cxnLst/>
          <a:rect l="0" t="0" r="0" b="0"/>
          <a:pathLst>
            <a:path>
              <a:moveTo>
                <a:pt x="0" y="9875"/>
              </a:moveTo>
              <a:lnTo>
                <a:pt x="977493" y="9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3910656" y="1175891"/>
        <a:ext cx="977493" cy="68094"/>
      </dsp:txXfrm>
    </dsp:sp>
    <dsp:sp modelId="{A1D2100C-CABE-4F2E-A92F-3ACC66716520}">
      <dsp:nvSpPr>
        <dsp:cNvPr id="0" name=""/>
        <dsp:cNvSpPr/>
      </dsp:nvSpPr>
      <dsp:spPr>
        <a:xfrm>
          <a:off x="4505635" y="0"/>
          <a:ext cx="1739073" cy="106357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AE" sz="1600" kern="1200" dirty="0">
              <a:latin typeface="Times New Roman" panose="02020603050405020304" pitchFamily="18" charset="0"/>
              <a:cs typeface="Times New Roman" panose="02020603050405020304" pitchFamily="18" charset="0"/>
            </a:rPr>
            <a:t>الشمولية</a:t>
          </a:r>
          <a:endParaRPr lang="fr-FR" sz="1600" kern="1200" dirty="0">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fr-CA" sz="1600" kern="1200" dirty="0">
              <a:latin typeface="Times New Roman" panose="02020603050405020304" pitchFamily="18" charset="0"/>
              <a:cs typeface="Times New Roman" panose="02020603050405020304" pitchFamily="18" charset="0"/>
            </a:rPr>
            <a:t>Universalité</a:t>
          </a:r>
          <a:endParaRPr lang="ar-DZ" sz="1600" kern="1200" dirty="0">
            <a:latin typeface="Times New Roman" panose="02020603050405020304" pitchFamily="18" charset="0"/>
            <a:cs typeface="Times New Roman" panose="02020603050405020304" pitchFamily="18" charset="0"/>
          </a:endParaRPr>
        </a:p>
      </dsp:txBody>
      <dsp:txXfrm>
        <a:off x="4760316" y="155757"/>
        <a:ext cx="1229711" cy="752059"/>
      </dsp:txXfrm>
    </dsp:sp>
    <dsp:sp modelId="{956D3F8A-1849-4D5B-A0DE-0A977A0C4E43}">
      <dsp:nvSpPr>
        <dsp:cNvPr id="0" name=""/>
        <dsp:cNvSpPr/>
      </dsp:nvSpPr>
      <dsp:spPr>
        <a:xfrm rot="21030099">
          <a:off x="4161850" y="1614617"/>
          <a:ext cx="1336316" cy="19751"/>
        </a:xfrm>
        <a:custGeom>
          <a:avLst/>
          <a:gdLst/>
          <a:ahLst/>
          <a:cxnLst/>
          <a:rect l="0" t="0" r="0" b="0"/>
          <a:pathLst>
            <a:path>
              <a:moveTo>
                <a:pt x="0" y="9875"/>
              </a:moveTo>
              <a:lnTo>
                <a:pt x="1336316" y="9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CA" sz="700" kern="1200"/>
        </a:p>
      </dsp:txBody>
      <dsp:txXfrm>
        <a:off x="4161850" y="1577947"/>
        <a:ext cx="1336316" cy="93090"/>
      </dsp:txXfrm>
    </dsp:sp>
    <dsp:sp modelId="{E6B4E592-11A3-4312-8B49-8C16B44BA36F}">
      <dsp:nvSpPr>
        <dsp:cNvPr id="0" name=""/>
        <dsp:cNvSpPr/>
      </dsp:nvSpPr>
      <dsp:spPr>
        <a:xfrm>
          <a:off x="5469465" y="861325"/>
          <a:ext cx="1486935" cy="1063573"/>
        </a:xfrm>
        <a:prstGeom prst="ellipse">
          <a:avLst/>
        </a:prstGeom>
        <a:gradFill rotWithShape="0">
          <a:gsLst>
            <a:gs pos="0">
              <a:srgbClr val="3F5378">
                <a:hueOff val="0"/>
                <a:satOff val="0"/>
                <a:lumOff val="0"/>
                <a:alphaOff val="0"/>
                <a:tint val="50000"/>
                <a:satMod val="300000"/>
              </a:srgbClr>
            </a:gs>
            <a:gs pos="35000">
              <a:srgbClr val="3F5378">
                <a:hueOff val="0"/>
                <a:satOff val="0"/>
                <a:lumOff val="0"/>
                <a:alphaOff val="0"/>
                <a:tint val="37000"/>
                <a:satMod val="300000"/>
              </a:srgbClr>
            </a:gs>
            <a:gs pos="100000">
              <a:srgbClr val="3F5378">
                <a:hueOff val="0"/>
                <a:satOff val="0"/>
                <a:lumOff val="0"/>
                <a:alphaOff val="0"/>
                <a:tint val="15000"/>
                <a:satMod val="350000"/>
              </a:srgb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889000">
            <a:lnSpc>
              <a:spcPct val="90000"/>
            </a:lnSpc>
            <a:spcBef>
              <a:spcPct val="0"/>
            </a:spcBef>
            <a:spcAft>
              <a:spcPct val="35000"/>
            </a:spcAft>
            <a:buNone/>
          </a:pPr>
          <a:r>
            <a:rPr lang="ar-DZ" sz="2000" kern="1200" dirty="0">
              <a:latin typeface="Times New Roman" panose="02020603050405020304" pitchFamily="18" charset="0"/>
              <a:cs typeface="Times New Roman" panose="02020603050405020304" pitchFamily="18" charset="0"/>
            </a:rPr>
            <a:t>وحدة </a:t>
          </a:r>
          <a:r>
            <a:rPr lang="ar-DZ" sz="1600" kern="1200" dirty="0">
              <a:latin typeface="Times New Roman" panose="02020603050405020304" pitchFamily="18" charset="0"/>
              <a:cs typeface="Times New Roman" panose="02020603050405020304" pitchFamily="18" charset="0"/>
            </a:rPr>
            <a:t>الميزانية</a:t>
          </a:r>
          <a:endParaRPr lang="fr-FR" sz="1600"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fr-CA" sz="1600" kern="1200" dirty="0">
              <a:latin typeface="Times New Roman" panose="02020603050405020304" pitchFamily="18" charset="0"/>
              <a:cs typeface="Times New Roman" panose="02020603050405020304" pitchFamily="18" charset="0"/>
            </a:rPr>
            <a:t>Unité budgétaire</a:t>
          </a:r>
        </a:p>
      </dsp:txBody>
      <dsp:txXfrm>
        <a:off x="5687222" y="1017082"/>
        <a:ext cx="1051421" cy="752059"/>
      </dsp:txXfrm>
    </dsp:sp>
    <dsp:sp modelId="{6315F081-D392-465A-9C5F-88847E6C751A}">
      <dsp:nvSpPr>
        <dsp:cNvPr id="0" name=""/>
        <dsp:cNvSpPr/>
      </dsp:nvSpPr>
      <dsp:spPr>
        <a:xfrm rot="1041132">
          <a:off x="4106357" y="2221991"/>
          <a:ext cx="1180719" cy="19751"/>
        </a:xfrm>
        <a:custGeom>
          <a:avLst/>
          <a:gdLst/>
          <a:ahLst/>
          <a:cxnLst/>
          <a:rect l="0" t="0" r="0" b="0"/>
          <a:pathLst>
            <a:path>
              <a:moveTo>
                <a:pt x="0" y="9875"/>
              </a:moveTo>
              <a:lnTo>
                <a:pt x="1180719" y="9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CA" sz="600" kern="1200"/>
        </a:p>
      </dsp:txBody>
      <dsp:txXfrm>
        <a:off x="4106357" y="2190741"/>
        <a:ext cx="1180719" cy="82251"/>
      </dsp:txXfrm>
    </dsp:sp>
    <dsp:sp modelId="{D8879D95-385E-4F13-A430-D1FDD9FF457F}">
      <dsp:nvSpPr>
        <dsp:cNvPr id="0" name=""/>
        <dsp:cNvSpPr/>
      </dsp:nvSpPr>
      <dsp:spPr>
        <a:xfrm>
          <a:off x="5219006" y="2063681"/>
          <a:ext cx="1282727" cy="106357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DZ" sz="1600" kern="1200" dirty="0">
              <a:latin typeface="Times New Roman" panose="02020603050405020304" pitchFamily="18" charset="0"/>
              <a:cs typeface="Times New Roman" panose="02020603050405020304" pitchFamily="18" charset="0"/>
            </a:rPr>
            <a:t>تخصص</a:t>
          </a:r>
          <a:endParaRPr lang="fr-CA" sz="1600" kern="1200" dirty="0">
            <a:latin typeface="Times New Roman" panose="02020603050405020304" pitchFamily="18" charset="0"/>
            <a:cs typeface="Times New Roman" panose="02020603050405020304" pitchFamily="18" charset="0"/>
          </a:endParaRPr>
        </a:p>
        <a:p>
          <a:pPr marL="0" lvl="0" algn="ctr" defTabSz="711200">
            <a:lnSpc>
              <a:spcPct val="90000"/>
            </a:lnSpc>
            <a:spcBef>
              <a:spcPct val="0"/>
            </a:spcBef>
            <a:spcAft>
              <a:spcPct val="35000"/>
            </a:spcAft>
            <a:buNone/>
          </a:pPr>
          <a:r>
            <a:rPr lang="fr-CA" sz="1600" kern="1200" dirty="0">
              <a:latin typeface="Times New Roman" panose="02020603050405020304" pitchFamily="18" charset="0"/>
              <a:cs typeface="Times New Roman" panose="02020603050405020304" pitchFamily="18" charset="0"/>
            </a:rPr>
            <a:t>Spécialité</a:t>
          </a:r>
          <a:endParaRPr lang="ar-DZ" sz="1600" kern="1200" dirty="0">
            <a:latin typeface="Times New Roman" panose="02020603050405020304" pitchFamily="18" charset="0"/>
            <a:cs typeface="Times New Roman" panose="02020603050405020304" pitchFamily="18" charset="0"/>
          </a:endParaRPr>
        </a:p>
      </dsp:txBody>
      <dsp:txXfrm>
        <a:off x="5406857" y="2219438"/>
        <a:ext cx="907025" cy="752059"/>
      </dsp:txXfrm>
    </dsp:sp>
    <dsp:sp modelId="{F660E20C-18E0-4BB3-9B7A-2AF19FD3EFF6}">
      <dsp:nvSpPr>
        <dsp:cNvPr id="0" name=""/>
        <dsp:cNvSpPr/>
      </dsp:nvSpPr>
      <dsp:spPr>
        <a:xfrm rot="3946607">
          <a:off x="3591063" y="2519623"/>
          <a:ext cx="383053" cy="19751"/>
        </a:xfrm>
        <a:custGeom>
          <a:avLst/>
          <a:gdLst/>
          <a:ahLst/>
          <a:cxnLst/>
          <a:rect l="0" t="0" r="0" b="0"/>
          <a:pathLst>
            <a:path>
              <a:moveTo>
                <a:pt x="0" y="9875"/>
              </a:moveTo>
              <a:lnTo>
                <a:pt x="383053" y="9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3591063" y="2516156"/>
        <a:ext cx="383053" cy="26684"/>
      </dsp:txXfrm>
    </dsp:sp>
    <dsp:sp modelId="{9D3F52FA-8C48-4D53-8850-6E97AE65828E}">
      <dsp:nvSpPr>
        <dsp:cNvPr id="0" name=""/>
        <dsp:cNvSpPr/>
      </dsp:nvSpPr>
      <dsp:spPr>
        <a:xfrm>
          <a:off x="3230186" y="2684770"/>
          <a:ext cx="1723028" cy="1063573"/>
        </a:xfrm>
        <a:prstGeom prst="ellipse">
          <a:avLst/>
        </a:prstGeom>
        <a:solidFill>
          <a:srgbClr val="005426"/>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0" tIns="10160" rIns="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DZ" sz="1600" kern="1200" dirty="0">
              <a:solidFill>
                <a:schemeClr val="bg1"/>
              </a:solidFill>
              <a:latin typeface="Times New Roman" panose="02020603050405020304" pitchFamily="18" charset="0"/>
              <a:cs typeface="Times New Roman" panose="02020603050405020304" pitchFamily="18" charset="0"/>
            </a:rPr>
            <a:t>مسؤولية</a:t>
          </a:r>
          <a:endParaRPr lang="fr-CA" sz="1600" kern="1200" dirty="0">
            <a:solidFill>
              <a:schemeClr val="bg1"/>
            </a:solidFill>
            <a:latin typeface="Times New Roman" panose="02020603050405020304" pitchFamily="18" charset="0"/>
            <a:cs typeface="Times New Roman" panose="02020603050405020304" pitchFamily="18" charset="0"/>
          </a:endParaRPr>
        </a:p>
        <a:p>
          <a:pPr marL="0" lvl="0" algn="ctr" defTabSz="711200">
            <a:lnSpc>
              <a:spcPct val="90000"/>
            </a:lnSpc>
            <a:spcBef>
              <a:spcPct val="0"/>
            </a:spcBef>
            <a:spcAft>
              <a:spcPct val="35000"/>
            </a:spcAft>
            <a:buNone/>
          </a:pPr>
          <a:r>
            <a:rPr lang="fr-CA" sz="1600" kern="1200" dirty="0">
              <a:solidFill>
                <a:schemeClr val="bg1"/>
              </a:solidFill>
              <a:latin typeface="Times New Roman" panose="02020603050405020304" pitchFamily="18" charset="0"/>
              <a:cs typeface="Times New Roman" panose="02020603050405020304" pitchFamily="18" charset="0"/>
            </a:rPr>
            <a:t>Responsabilité</a:t>
          </a:r>
          <a:endParaRPr lang="ar-DZ" sz="1600" kern="1200" dirty="0">
            <a:solidFill>
              <a:schemeClr val="bg1"/>
            </a:solidFill>
            <a:latin typeface="Times New Roman" panose="02020603050405020304" pitchFamily="18" charset="0"/>
            <a:cs typeface="Times New Roman" panose="02020603050405020304" pitchFamily="18" charset="0"/>
          </a:endParaRPr>
        </a:p>
      </dsp:txBody>
      <dsp:txXfrm>
        <a:off x="3482518" y="2840527"/>
        <a:ext cx="1218364" cy="752059"/>
      </dsp:txXfrm>
    </dsp:sp>
    <dsp:sp modelId="{D630C924-1D22-4C3A-A14D-3EB6333A997F}">
      <dsp:nvSpPr>
        <dsp:cNvPr id="0" name=""/>
        <dsp:cNvSpPr/>
      </dsp:nvSpPr>
      <dsp:spPr>
        <a:xfrm rot="7839531">
          <a:off x="2596835" y="2516247"/>
          <a:ext cx="600826" cy="19751"/>
        </a:xfrm>
        <a:custGeom>
          <a:avLst/>
          <a:gdLst/>
          <a:ahLst/>
          <a:cxnLst/>
          <a:rect l="0" t="0" r="0" b="0"/>
          <a:pathLst>
            <a:path>
              <a:moveTo>
                <a:pt x="0" y="9875"/>
              </a:moveTo>
              <a:lnTo>
                <a:pt x="600826" y="9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rot="10800000">
        <a:off x="2596835" y="2505196"/>
        <a:ext cx="600826" cy="41854"/>
      </dsp:txXfrm>
    </dsp:sp>
    <dsp:sp modelId="{0D24A4B1-A959-470F-A024-51E3588F54C5}">
      <dsp:nvSpPr>
        <dsp:cNvPr id="0" name=""/>
        <dsp:cNvSpPr/>
      </dsp:nvSpPr>
      <dsp:spPr>
        <a:xfrm>
          <a:off x="1499133" y="2684770"/>
          <a:ext cx="1610222" cy="1063573"/>
        </a:xfrm>
        <a:prstGeom prst="ellipse">
          <a:avLst/>
        </a:prstGeom>
        <a:solidFill>
          <a:srgbClr val="005426"/>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DZ" sz="1600" b="1" kern="1200" dirty="0">
              <a:solidFill>
                <a:schemeClr val="bg1"/>
              </a:solidFill>
              <a:latin typeface="Times New Roman" panose="02020603050405020304" pitchFamily="18" charset="0"/>
              <a:cs typeface="Times New Roman" panose="02020603050405020304" pitchFamily="18" charset="0"/>
            </a:rPr>
            <a:t>ا</a:t>
          </a:r>
          <a:r>
            <a:rPr lang="ar-DZ" sz="1600" b="0" kern="1200" dirty="0">
              <a:solidFill>
                <a:schemeClr val="bg1"/>
              </a:solidFill>
              <a:latin typeface="Times New Roman" panose="02020603050405020304" pitchFamily="18" charset="0"/>
              <a:cs typeface="Times New Roman" panose="02020603050405020304" pitchFamily="18" charset="0"/>
            </a:rPr>
            <a:t>لشفافية</a:t>
          </a:r>
          <a:r>
            <a:rPr lang="ar-DZ" sz="1200" kern="1200" dirty="0">
              <a:solidFill>
                <a:schemeClr val="bg1"/>
              </a:solidFill>
              <a:latin typeface="Times New Roman" panose="02020603050405020304" pitchFamily="18" charset="0"/>
              <a:cs typeface="Times New Roman" panose="02020603050405020304" pitchFamily="18" charset="0"/>
            </a:rPr>
            <a:t> </a:t>
          </a:r>
          <a:endParaRPr lang="fr-CA" sz="1200" kern="1200" dirty="0">
            <a:solidFill>
              <a:schemeClr val="bg1"/>
            </a:solidFill>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fr-CA" sz="1600" kern="1200" dirty="0">
              <a:solidFill>
                <a:schemeClr val="bg1"/>
              </a:solidFill>
              <a:latin typeface="Times New Roman" panose="02020603050405020304" pitchFamily="18" charset="0"/>
              <a:cs typeface="Times New Roman" panose="02020603050405020304" pitchFamily="18" charset="0"/>
            </a:rPr>
            <a:t>Transparence</a:t>
          </a:r>
          <a:endParaRPr lang="ar-DZ" sz="1600" kern="1200" dirty="0">
            <a:solidFill>
              <a:schemeClr val="bg1"/>
            </a:solidFill>
            <a:latin typeface="Times New Roman" panose="02020603050405020304" pitchFamily="18" charset="0"/>
            <a:cs typeface="Times New Roman" panose="02020603050405020304" pitchFamily="18" charset="0"/>
          </a:endParaRPr>
        </a:p>
      </dsp:txBody>
      <dsp:txXfrm>
        <a:off x="1734945" y="2840527"/>
        <a:ext cx="1138598" cy="752059"/>
      </dsp:txXfrm>
    </dsp:sp>
    <dsp:sp modelId="{A824CB05-69AF-438B-8957-2BF53DF18271}">
      <dsp:nvSpPr>
        <dsp:cNvPr id="0" name=""/>
        <dsp:cNvSpPr/>
      </dsp:nvSpPr>
      <dsp:spPr>
        <a:xfrm rot="9858492">
          <a:off x="1413449" y="2220598"/>
          <a:ext cx="1424838" cy="19751"/>
        </a:xfrm>
        <a:custGeom>
          <a:avLst/>
          <a:gdLst/>
          <a:ahLst/>
          <a:cxnLst/>
          <a:rect l="0" t="0" r="0" b="0"/>
          <a:pathLst>
            <a:path>
              <a:moveTo>
                <a:pt x="0" y="9875"/>
              </a:moveTo>
              <a:lnTo>
                <a:pt x="1424838" y="9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CA" sz="700" kern="1200"/>
        </a:p>
      </dsp:txBody>
      <dsp:txXfrm rot="10800000">
        <a:off x="1413449" y="2180846"/>
        <a:ext cx="1424838" cy="99257"/>
      </dsp:txXfrm>
    </dsp:sp>
    <dsp:sp modelId="{6D58952D-8436-473B-B456-432BA11E5211}">
      <dsp:nvSpPr>
        <dsp:cNvPr id="0" name=""/>
        <dsp:cNvSpPr/>
      </dsp:nvSpPr>
      <dsp:spPr>
        <a:xfrm>
          <a:off x="191193" y="2062021"/>
          <a:ext cx="1282727" cy="1063573"/>
        </a:xfrm>
        <a:prstGeom prst="ellipse">
          <a:avLst/>
        </a:prstGeom>
        <a:solidFill>
          <a:srgbClr val="005426"/>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algn="ctr" defTabSz="711200">
            <a:lnSpc>
              <a:spcPct val="90000"/>
            </a:lnSpc>
            <a:spcBef>
              <a:spcPct val="0"/>
            </a:spcBef>
            <a:spcAft>
              <a:spcPct val="35000"/>
            </a:spcAft>
            <a:buNone/>
          </a:pPr>
          <a:endParaRPr lang="ar-DZ" sz="1600" kern="1200" dirty="0">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ar-DZ" sz="1600" kern="1200" dirty="0">
              <a:solidFill>
                <a:schemeClr val="bg1"/>
              </a:solidFill>
              <a:latin typeface="Times New Roman" panose="02020603050405020304" pitchFamily="18" charset="0"/>
              <a:cs typeface="Times New Roman" panose="02020603050405020304" pitchFamily="18" charset="0"/>
            </a:rPr>
            <a:t>الاستقرار</a:t>
          </a:r>
        </a:p>
        <a:p>
          <a:pPr marL="0" lvl="0" algn="ctr" defTabSz="711200">
            <a:lnSpc>
              <a:spcPct val="90000"/>
            </a:lnSpc>
            <a:spcBef>
              <a:spcPct val="0"/>
            </a:spcBef>
            <a:spcAft>
              <a:spcPct val="35000"/>
            </a:spcAft>
            <a:buNone/>
          </a:pPr>
          <a:r>
            <a:rPr lang="fr-CA" sz="1600" kern="1200" dirty="0">
              <a:solidFill>
                <a:schemeClr val="bg1"/>
              </a:solidFill>
              <a:latin typeface="Times New Roman" panose="02020603050405020304" pitchFamily="18" charset="0"/>
              <a:cs typeface="Times New Roman" panose="02020603050405020304" pitchFamily="18" charset="0"/>
            </a:rPr>
            <a:t>Stabilité</a:t>
          </a:r>
          <a:endParaRPr lang="ar-DZ" sz="1600" kern="1200" dirty="0">
            <a:solidFill>
              <a:schemeClr val="bg1"/>
            </a:solidFill>
            <a:latin typeface="Times New Roman" panose="02020603050405020304" pitchFamily="18" charset="0"/>
            <a:cs typeface="Times New Roman" panose="02020603050405020304" pitchFamily="18" charset="0"/>
          </a:endParaRPr>
        </a:p>
        <a:p>
          <a:pPr marL="0" lvl="0" algn="ctr" defTabSz="711200">
            <a:lnSpc>
              <a:spcPct val="90000"/>
            </a:lnSpc>
            <a:spcBef>
              <a:spcPct val="0"/>
            </a:spcBef>
            <a:spcAft>
              <a:spcPct val="35000"/>
            </a:spcAft>
            <a:buNone/>
          </a:pPr>
          <a:endParaRPr lang="fr-CA" sz="1600" kern="1200" dirty="0">
            <a:latin typeface="Times New Roman" panose="02020603050405020304" pitchFamily="18" charset="0"/>
            <a:cs typeface="Times New Roman" panose="02020603050405020304" pitchFamily="18" charset="0"/>
          </a:endParaRPr>
        </a:p>
      </dsp:txBody>
      <dsp:txXfrm>
        <a:off x="379044" y="2217778"/>
        <a:ext cx="907025" cy="752059"/>
      </dsp:txXfrm>
    </dsp:sp>
    <dsp:sp modelId="{0CFEBEA2-E0EF-400E-B943-FAB18B2F27CC}">
      <dsp:nvSpPr>
        <dsp:cNvPr id="0" name=""/>
        <dsp:cNvSpPr/>
      </dsp:nvSpPr>
      <dsp:spPr>
        <a:xfrm rot="11227380">
          <a:off x="1711863" y="1687091"/>
          <a:ext cx="1068327" cy="19751"/>
        </a:xfrm>
        <a:custGeom>
          <a:avLst/>
          <a:gdLst/>
          <a:ahLst/>
          <a:cxnLst/>
          <a:rect l="0" t="0" r="0" b="0"/>
          <a:pathLst>
            <a:path>
              <a:moveTo>
                <a:pt x="0" y="9875"/>
              </a:moveTo>
              <a:lnTo>
                <a:pt x="1068327" y="9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rot="10800000">
        <a:off x="1711863" y="1659756"/>
        <a:ext cx="1068327" cy="74421"/>
      </dsp:txXfrm>
    </dsp:sp>
    <dsp:sp modelId="{9B7A273F-404A-4135-91E0-D47F9B9B560F}">
      <dsp:nvSpPr>
        <dsp:cNvPr id="0" name=""/>
        <dsp:cNvSpPr/>
      </dsp:nvSpPr>
      <dsp:spPr>
        <a:xfrm>
          <a:off x="243854" y="1007650"/>
          <a:ext cx="1483141" cy="1063573"/>
        </a:xfrm>
        <a:prstGeom prst="ellipse">
          <a:avLst/>
        </a:prstGeom>
        <a:solidFill>
          <a:srgbClr val="005426"/>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DZ" sz="1600" b="0" kern="1200" dirty="0">
              <a:solidFill>
                <a:schemeClr val="bg1"/>
              </a:solidFill>
              <a:latin typeface="Times New Roman" panose="02020603050405020304" pitchFamily="18" charset="0"/>
              <a:cs typeface="Times New Roman" panose="02020603050405020304" pitchFamily="18" charset="0"/>
            </a:rPr>
            <a:t>الأداء</a:t>
          </a:r>
          <a:endParaRPr lang="fr-CA" sz="1600" b="0" kern="1200" dirty="0">
            <a:solidFill>
              <a:schemeClr val="bg1"/>
            </a:solidFill>
            <a:latin typeface="Times New Roman" panose="02020603050405020304" pitchFamily="18" charset="0"/>
            <a:cs typeface="Times New Roman" panose="02020603050405020304" pitchFamily="18" charset="0"/>
          </a:endParaRPr>
        </a:p>
        <a:p>
          <a:pPr marL="0" lvl="0" algn="ctr" defTabSz="711200">
            <a:lnSpc>
              <a:spcPct val="90000"/>
            </a:lnSpc>
            <a:spcBef>
              <a:spcPct val="0"/>
            </a:spcBef>
            <a:spcAft>
              <a:spcPct val="35000"/>
            </a:spcAft>
            <a:buNone/>
          </a:pPr>
          <a:r>
            <a:rPr lang="fr-CA" sz="1600" kern="1200" dirty="0">
              <a:solidFill>
                <a:schemeClr val="bg1"/>
              </a:solidFill>
              <a:latin typeface="Times New Roman" panose="02020603050405020304" pitchFamily="18" charset="0"/>
              <a:cs typeface="Times New Roman" panose="02020603050405020304" pitchFamily="18" charset="0"/>
            </a:rPr>
            <a:t>Performance</a:t>
          </a:r>
          <a:endParaRPr lang="ar-DZ" sz="1600" kern="1200" dirty="0">
            <a:solidFill>
              <a:schemeClr val="bg1"/>
            </a:solidFill>
            <a:latin typeface="Times New Roman" panose="02020603050405020304" pitchFamily="18" charset="0"/>
            <a:cs typeface="Times New Roman" panose="02020603050405020304" pitchFamily="18" charset="0"/>
          </a:endParaRPr>
        </a:p>
      </dsp:txBody>
      <dsp:txXfrm>
        <a:off x="461055" y="1163407"/>
        <a:ext cx="1048739" cy="752059"/>
      </dsp:txXfrm>
    </dsp:sp>
    <dsp:sp modelId="{6FDA4521-09F4-4927-94C8-34757A77B66E}">
      <dsp:nvSpPr>
        <dsp:cNvPr id="0" name=""/>
        <dsp:cNvSpPr/>
      </dsp:nvSpPr>
      <dsp:spPr>
        <a:xfrm rot="13328611">
          <a:off x="2209682" y="1117189"/>
          <a:ext cx="935576" cy="19751"/>
        </a:xfrm>
        <a:custGeom>
          <a:avLst/>
          <a:gdLst/>
          <a:ahLst/>
          <a:cxnLst/>
          <a:rect l="0" t="0" r="0" b="0"/>
          <a:pathLst>
            <a:path>
              <a:moveTo>
                <a:pt x="0" y="9875"/>
              </a:moveTo>
              <a:lnTo>
                <a:pt x="935576" y="9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654081" y="1103675"/>
        <a:ext cx="46778" cy="46778"/>
      </dsp:txXfrm>
    </dsp:sp>
    <dsp:sp modelId="{A1964FEE-D143-4F06-ACF9-F724991BB10D}">
      <dsp:nvSpPr>
        <dsp:cNvPr id="0" name=""/>
        <dsp:cNvSpPr/>
      </dsp:nvSpPr>
      <dsp:spPr>
        <a:xfrm>
          <a:off x="1168814" y="0"/>
          <a:ext cx="1503981" cy="884639"/>
        </a:xfrm>
        <a:prstGeom prst="ellipse">
          <a:avLst/>
        </a:prstGeom>
        <a:solidFill>
          <a:schemeClr val="accent2">
            <a:lumMod val="20000"/>
            <a:lumOff val="8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r-DZ" sz="2000" b="0" kern="1200" dirty="0">
              <a:solidFill>
                <a:srgbClr val="3A1953"/>
              </a:solidFill>
              <a:latin typeface="Times New Roman" panose="02020603050405020304" pitchFamily="18" charset="0"/>
              <a:cs typeface="Times New Roman" panose="02020603050405020304" pitchFamily="18" charset="0"/>
            </a:rPr>
            <a:t>التوازن</a:t>
          </a:r>
          <a:endParaRPr lang="fr-CA" sz="2000" b="0" kern="1200" dirty="0">
            <a:solidFill>
              <a:srgbClr val="3A1953"/>
            </a:solidFill>
            <a:latin typeface="Times New Roman" panose="02020603050405020304" pitchFamily="18" charset="0"/>
            <a:cs typeface="Times New Roman" panose="02020603050405020304" pitchFamily="18" charset="0"/>
          </a:endParaRPr>
        </a:p>
        <a:p>
          <a:pPr marL="0" lvl="0" algn="ctr" defTabSz="889000">
            <a:lnSpc>
              <a:spcPct val="90000"/>
            </a:lnSpc>
            <a:spcBef>
              <a:spcPct val="0"/>
            </a:spcBef>
            <a:spcAft>
              <a:spcPct val="35000"/>
            </a:spcAft>
            <a:buNone/>
          </a:pPr>
          <a:r>
            <a:rPr lang="fr-CA" sz="2000" b="0" kern="1200" dirty="0">
              <a:solidFill>
                <a:srgbClr val="3A1953"/>
              </a:solidFill>
              <a:latin typeface="Times New Roman" panose="02020603050405020304" pitchFamily="18" charset="0"/>
              <a:cs typeface="Times New Roman" panose="02020603050405020304" pitchFamily="18" charset="0"/>
            </a:rPr>
            <a:t>Équilibre</a:t>
          </a:r>
        </a:p>
      </dsp:txBody>
      <dsp:txXfrm>
        <a:off x="1389067" y="129552"/>
        <a:ext cx="1063475" cy="6255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4376E-1BCA-421A-BFB8-F7935E563ED9}">
      <dsp:nvSpPr>
        <dsp:cNvPr id="0" name=""/>
        <dsp:cNvSpPr/>
      </dsp:nvSpPr>
      <dsp:spPr>
        <a:xfrm>
          <a:off x="33620" y="91302"/>
          <a:ext cx="3313030" cy="1368455"/>
        </a:xfrm>
        <a:prstGeom prst="chevron">
          <a:avLst/>
        </a:prstGeom>
        <a:solidFill>
          <a:srgbClr val="0018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FFFF00"/>
              </a:solidFill>
              <a:effectLst/>
              <a:latin typeface="Times New Roman" panose="02020603050405020304" pitchFamily="18" charset="0"/>
              <a:cs typeface="Times New Roman" panose="02020603050405020304" pitchFamily="18" charset="0"/>
            </a:rPr>
            <a:t> </a:t>
          </a:r>
          <a:r>
            <a:rPr lang="ar-DZ" sz="1800" b="1" kern="1200" dirty="0">
              <a:solidFill>
                <a:schemeClr val="bg1"/>
              </a:solidFill>
              <a:latin typeface="Times New Roman" panose="02020603050405020304" pitchFamily="18" charset="0"/>
              <a:cs typeface="Times New Roman" panose="02020603050405020304" pitchFamily="18" charset="0"/>
            </a:rPr>
            <a:t>صدور</a:t>
          </a:r>
          <a:r>
            <a:rPr lang="ar-DZ" sz="1800" b="1" kern="1200" dirty="0">
              <a:solidFill>
                <a:srgbClr val="FFFF00"/>
              </a:solidFill>
              <a:latin typeface="Times New Roman" panose="02020603050405020304" pitchFamily="18" charset="0"/>
              <a:cs typeface="Times New Roman" panose="02020603050405020304" pitchFamily="18" charset="0"/>
            </a:rPr>
            <a:t> </a:t>
          </a:r>
          <a:r>
            <a:rPr lang="ar-DZ" sz="1800" b="1" kern="1200" dirty="0">
              <a:solidFill>
                <a:schemeClr val="bg1"/>
              </a:solidFill>
              <a:latin typeface="Times New Roman" panose="02020603050405020304" pitchFamily="18" charset="0"/>
              <a:cs typeface="Times New Roman" panose="02020603050405020304" pitchFamily="18" charset="0"/>
            </a:rPr>
            <a:t>قانون </a:t>
          </a:r>
          <a:r>
            <a:rPr lang="fr-FR" sz="1800" b="1" kern="1200" dirty="0">
              <a:solidFill>
                <a:schemeClr val="bg1"/>
              </a:solidFill>
              <a:latin typeface="Times New Roman" panose="02020603050405020304" pitchFamily="18" charset="0"/>
              <a:cs typeface="Times New Roman" panose="02020603050405020304" pitchFamily="18" charset="0"/>
            </a:rPr>
            <a:t>          </a:t>
          </a:r>
          <a:r>
            <a:rPr lang="ar-DZ" sz="1800" b="1" kern="1200" dirty="0">
              <a:solidFill>
                <a:schemeClr val="bg1"/>
              </a:solidFill>
              <a:latin typeface="Times New Roman" panose="02020603050405020304" pitchFamily="18" charset="0"/>
              <a:cs typeface="Times New Roman" panose="02020603050405020304" pitchFamily="18" charset="0"/>
            </a:rPr>
            <a:t>المالية</a:t>
          </a:r>
          <a:r>
            <a:rPr lang="ar-DZ" sz="1200" kern="1200" dirty="0">
              <a:solidFill>
                <a:schemeClr val="bg1"/>
              </a:solidFill>
              <a:latin typeface="Times New Roman" panose="02020603050405020304" pitchFamily="18" charset="0"/>
              <a:cs typeface="Times New Roman" panose="02020603050405020304" pitchFamily="18" charset="0"/>
            </a:rPr>
            <a:t>.</a:t>
          </a:r>
          <a:r>
            <a:rPr lang="fr-FR" sz="1200" kern="1200" dirty="0">
              <a:solidFill>
                <a:schemeClr val="bg1"/>
              </a:solidFill>
              <a:latin typeface="Times New Roman" panose="02020603050405020304" pitchFamily="18" charset="0"/>
              <a:cs typeface="Times New Roman" panose="02020603050405020304" pitchFamily="18" charset="0"/>
            </a:rPr>
            <a:t>  </a:t>
          </a:r>
          <a:r>
            <a:rPr lang="fr-FR" sz="1800" b="1" kern="1200" dirty="0">
              <a:solidFill>
                <a:schemeClr val="bg1"/>
              </a:solidFill>
              <a:effectLst/>
              <a:latin typeface="Times New Roman" panose="02020603050405020304" pitchFamily="18" charset="0"/>
              <a:cs typeface="Times New Roman" panose="02020603050405020304" pitchFamily="18" charset="0"/>
            </a:rPr>
            <a:t>Promulgation de la loi de finances</a:t>
          </a:r>
          <a:endParaRPr lang="fr-FR" sz="1200" b="1" kern="1200" dirty="0">
            <a:solidFill>
              <a:schemeClr val="bg1"/>
            </a:solidFill>
          </a:endParaRPr>
        </a:p>
      </dsp:txBody>
      <dsp:txXfrm>
        <a:off x="717848" y="91302"/>
        <a:ext cx="1944575" cy="1368455"/>
      </dsp:txXfrm>
    </dsp:sp>
    <dsp:sp modelId="{9817F54E-A58A-468F-97F2-7A9E1FDCB0D8}">
      <dsp:nvSpPr>
        <dsp:cNvPr id="0" name=""/>
        <dsp:cNvSpPr/>
      </dsp:nvSpPr>
      <dsp:spPr>
        <a:xfrm>
          <a:off x="2971294" y="119930"/>
          <a:ext cx="4562566" cy="1368455"/>
        </a:xfrm>
        <a:prstGeom prst="chevron">
          <a:avLst/>
        </a:prstGeom>
        <a:solidFill>
          <a:srgbClr val="0018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ar-DZ" sz="2000" b="1" kern="1200" dirty="0">
              <a:solidFill>
                <a:schemeClr val="bg1"/>
              </a:solidFill>
              <a:latin typeface="Times New Roman" panose="02020603050405020304" pitchFamily="18" charset="0"/>
              <a:cs typeface="Times New Roman" panose="02020603050405020304" pitchFamily="18" charset="0"/>
            </a:rPr>
            <a:t>مرسوم لتوزيع  للاعتمادات المالية عليها</a:t>
          </a:r>
          <a:r>
            <a:rPr lang="fr-FR" sz="2000" b="1" kern="1200" dirty="0">
              <a:solidFill>
                <a:schemeClr val="bg1"/>
              </a:solidFill>
              <a:latin typeface="Times New Roman" panose="02020603050405020304" pitchFamily="18" charset="0"/>
              <a:cs typeface="Times New Roman" panose="02020603050405020304" pitchFamily="18" charset="0"/>
            </a:rPr>
            <a:t> </a:t>
          </a:r>
          <a:r>
            <a:rPr lang="ar-DZ" sz="2000" b="1" kern="1200" dirty="0">
              <a:solidFill>
                <a:schemeClr val="bg1"/>
              </a:solidFill>
              <a:latin typeface="Times New Roman" panose="02020603050405020304" pitchFamily="18" charset="0"/>
              <a:cs typeface="Times New Roman" panose="02020603050405020304" pitchFamily="18" charset="0"/>
            </a:rPr>
            <a:t>المصوت</a:t>
          </a:r>
          <a:r>
            <a:rPr lang="fr-FR" sz="2000" b="1" kern="1200" dirty="0">
              <a:solidFill>
                <a:schemeClr val="bg1"/>
              </a:solidFill>
              <a:latin typeface="Times New Roman" panose="02020603050405020304" pitchFamily="18" charset="0"/>
              <a:cs typeface="Times New Roman" panose="02020603050405020304" pitchFamily="18" charset="0"/>
            </a:rPr>
            <a:t>  </a:t>
          </a:r>
        </a:p>
        <a:p>
          <a:pPr marL="0" lvl="0" indent="0" algn="ctr" defTabSz="889000">
            <a:lnSpc>
              <a:spcPct val="90000"/>
            </a:lnSpc>
            <a:spcBef>
              <a:spcPct val="0"/>
            </a:spcBef>
            <a:spcAft>
              <a:spcPct val="35000"/>
            </a:spcAft>
            <a:buNone/>
          </a:pPr>
          <a:r>
            <a:rPr lang="fr-FR" sz="2000" b="1" kern="1200" dirty="0">
              <a:solidFill>
                <a:schemeClr val="bg1"/>
              </a:solidFill>
              <a:effectLst/>
              <a:latin typeface="Times New Roman" panose="02020603050405020304" pitchFamily="18" charset="0"/>
              <a:cs typeface="Times New Roman" panose="02020603050405020304" pitchFamily="18" charset="0"/>
            </a:rPr>
            <a:t>Décret</a:t>
          </a:r>
          <a:r>
            <a:rPr lang="fr-FR" sz="2000" kern="1200" dirty="0">
              <a:solidFill>
                <a:schemeClr val="bg1"/>
              </a:solidFill>
              <a:effectLst/>
              <a:latin typeface="Times New Roman" panose="02020603050405020304" pitchFamily="18" charset="0"/>
              <a:cs typeface="Times New Roman" panose="02020603050405020304" pitchFamily="18" charset="0"/>
            </a:rPr>
            <a:t> </a:t>
          </a:r>
          <a:r>
            <a:rPr lang="fr-FR" sz="2000" b="1" kern="1200" dirty="0">
              <a:solidFill>
                <a:schemeClr val="bg1"/>
              </a:solidFill>
              <a:effectLst/>
              <a:latin typeface="Times New Roman" panose="02020603050405020304" pitchFamily="18" charset="0"/>
              <a:cs typeface="Times New Roman" panose="02020603050405020304" pitchFamily="18" charset="0"/>
            </a:rPr>
            <a:t>de </a:t>
          </a:r>
          <a:r>
            <a:rPr lang="fr-FR" sz="2000" b="1" kern="1200" baseline="0" dirty="0">
              <a:solidFill>
                <a:schemeClr val="bg1"/>
              </a:solidFill>
              <a:effectLst/>
              <a:latin typeface="Times New Roman" panose="02020603050405020304" pitchFamily="18" charset="0"/>
              <a:cs typeface="Times New Roman" panose="02020603050405020304" pitchFamily="18" charset="0"/>
            </a:rPr>
            <a:t> </a:t>
          </a:r>
          <a:r>
            <a:rPr lang="fr-FR" sz="2000" b="1" i="0" u="none" strike="noStrike" kern="1200" cap="none" dirty="0">
              <a:solidFill>
                <a:schemeClr val="bg1"/>
              </a:solidFill>
              <a:effectLst/>
              <a:latin typeface="Times New Roman" panose="02020603050405020304" pitchFamily="18" charset="0"/>
              <a:cs typeface="Times New Roman" panose="02020603050405020304" pitchFamily="18" charset="0"/>
              <a:sym typeface="Arial"/>
            </a:rPr>
            <a:t>répartition  des crédits votés</a:t>
          </a:r>
          <a:endParaRPr lang="fr-FR" sz="2000" kern="1200" dirty="0">
            <a:solidFill>
              <a:schemeClr val="bg1"/>
            </a:solidFill>
          </a:endParaRPr>
        </a:p>
      </dsp:txBody>
      <dsp:txXfrm>
        <a:off x="3655522" y="119930"/>
        <a:ext cx="3194111" cy="1368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D16CF-B3CB-4CA8-BA4D-D199F84229D2}">
      <dsp:nvSpPr>
        <dsp:cNvPr id="0" name=""/>
        <dsp:cNvSpPr/>
      </dsp:nvSpPr>
      <dsp:spPr>
        <a:xfrm>
          <a:off x="744955" y="1850910"/>
          <a:ext cx="482607" cy="1355838"/>
        </a:xfrm>
        <a:custGeom>
          <a:avLst/>
          <a:gdLst/>
          <a:ahLst/>
          <a:cxnLst/>
          <a:rect l="0" t="0" r="0" b="0"/>
          <a:pathLst>
            <a:path>
              <a:moveTo>
                <a:pt x="0" y="0"/>
              </a:moveTo>
              <a:lnTo>
                <a:pt x="241303" y="0"/>
              </a:lnTo>
              <a:lnTo>
                <a:pt x="241303" y="1355838"/>
              </a:lnTo>
              <a:lnTo>
                <a:pt x="482607" y="1355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solidFill>
              <a:schemeClr val="tx2">
                <a:lumMod val="25000"/>
              </a:schemeClr>
            </a:solidFill>
          </a:endParaRPr>
        </a:p>
      </dsp:txBody>
      <dsp:txXfrm>
        <a:off x="950279" y="2492850"/>
        <a:ext cx="71958" cy="71958"/>
      </dsp:txXfrm>
    </dsp:sp>
    <dsp:sp modelId="{6BBE07C7-5E35-4A72-B240-16540E649223}">
      <dsp:nvSpPr>
        <dsp:cNvPr id="0" name=""/>
        <dsp:cNvSpPr/>
      </dsp:nvSpPr>
      <dsp:spPr>
        <a:xfrm>
          <a:off x="744955" y="1850910"/>
          <a:ext cx="428984" cy="728410"/>
        </a:xfrm>
        <a:custGeom>
          <a:avLst/>
          <a:gdLst/>
          <a:ahLst/>
          <a:cxnLst/>
          <a:rect l="0" t="0" r="0" b="0"/>
          <a:pathLst>
            <a:path>
              <a:moveTo>
                <a:pt x="0" y="0"/>
              </a:moveTo>
              <a:lnTo>
                <a:pt x="214492" y="0"/>
              </a:lnTo>
              <a:lnTo>
                <a:pt x="214492" y="728410"/>
              </a:lnTo>
              <a:lnTo>
                <a:pt x="428984" y="728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solidFill>
              <a:schemeClr val="tx2">
                <a:lumMod val="25000"/>
              </a:schemeClr>
            </a:solidFill>
          </a:endParaRPr>
        </a:p>
      </dsp:txBody>
      <dsp:txXfrm>
        <a:off x="938314" y="2193981"/>
        <a:ext cx="42267" cy="42267"/>
      </dsp:txXfrm>
    </dsp:sp>
    <dsp:sp modelId="{59B64CE7-2695-406D-B382-156EA73669DF}">
      <dsp:nvSpPr>
        <dsp:cNvPr id="0" name=""/>
        <dsp:cNvSpPr/>
      </dsp:nvSpPr>
      <dsp:spPr>
        <a:xfrm>
          <a:off x="744955" y="1805190"/>
          <a:ext cx="536230" cy="91440"/>
        </a:xfrm>
        <a:custGeom>
          <a:avLst/>
          <a:gdLst/>
          <a:ahLst/>
          <a:cxnLst/>
          <a:rect l="0" t="0" r="0" b="0"/>
          <a:pathLst>
            <a:path>
              <a:moveTo>
                <a:pt x="0" y="45720"/>
              </a:moveTo>
              <a:lnTo>
                <a:pt x="268115" y="45720"/>
              </a:lnTo>
              <a:lnTo>
                <a:pt x="268115" y="52141"/>
              </a:lnTo>
              <a:lnTo>
                <a:pt x="536230" y="52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fr-FR" sz="1600" kern="1200">
            <a:solidFill>
              <a:schemeClr val="tx2">
                <a:lumMod val="25000"/>
              </a:schemeClr>
            </a:solidFill>
            <a:latin typeface="Times New Roman" panose="02020603050405020304" pitchFamily="18" charset="0"/>
            <a:cs typeface="Times New Roman" panose="02020603050405020304" pitchFamily="18" charset="0"/>
          </a:endParaRPr>
        </a:p>
      </dsp:txBody>
      <dsp:txXfrm>
        <a:off x="999663" y="1837503"/>
        <a:ext cx="26813" cy="26813"/>
      </dsp:txXfrm>
    </dsp:sp>
    <dsp:sp modelId="{FA7C25C8-C779-42D8-A2ED-B827C00B8DA2}">
      <dsp:nvSpPr>
        <dsp:cNvPr id="0" name=""/>
        <dsp:cNvSpPr/>
      </dsp:nvSpPr>
      <dsp:spPr>
        <a:xfrm>
          <a:off x="744955" y="1115313"/>
          <a:ext cx="471882" cy="735596"/>
        </a:xfrm>
        <a:custGeom>
          <a:avLst/>
          <a:gdLst/>
          <a:ahLst/>
          <a:cxnLst/>
          <a:rect l="0" t="0" r="0" b="0"/>
          <a:pathLst>
            <a:path>
              <a:moveTo>
                <a:pt x="0" y="735596"/>
              </a:moveTo>
              <a:lnTo>
                <a:pt x="235941" y="735596"/>
              </a:lnTo>
              <a:lnTo>
                <a:pt x="235941" y="0"/>
              </a:lnTo>
              <a:lnTo>
                <a:pt x="47188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fr-FR" sz="1600" kern="1200">
            <a:solidFill>
              <a:schemeClr val="tx2">
                <a:lumMod val="25000"/>
              </a:schemeClr>
            </a:solidFill>
            <a:latin typeface="Times New Roman" panose="02020603050405020304" pitchFamily="18" charset="0"/>
            <a:cs typeface="Times New Roman" panose="02020603050405020304" pitchFamily="18" charset="0"/>
          </a:endParaRPr>
        </a:p>
      </dsp:txBody>
      <dsp:txXfrm>
        <a:off x="959048" y="1461263"/>
        <a:ext cx="43697" cy="43697"/>
      </dsp:txXfrm>
    </dsp:sp>
    <dsp:sp modelId="{6CECBEAA-F80C-47D3-8ACA-E4225054207E}">
      <dsp:nvSpPr>
        <dsp:cNvPr id="0" name=""/>
        <dsp:cNvSpPr/>
      </dsp:nvSpPr>
      <dsp:spPr>
        <a:xfrm>
          <a:off x="744955" y="371045"/>
          <a:ext cx="428984" cy="1479864"/>
        </a:xfrm>
        <a:custGeom>
          <a:avLst/>
          <a:gdLst/>
          <a:ahLst/>
          <a:cxnLst/>
          <a:rect l="0" t="0" r="0" b="0"/>
          <a:pathLst>
            <a:path>
              <a:moveTo>
                <a:pt x="0" y="1479864"/>
              </a:moveTo>
              <a:lnTo>
                <a:pt x="214492" y="1479864"/>
              </a:lnTo>
              <a:lnTo>
                <a:pt x="214492" y="0"/>
              </a:lnTo>
              <a:lnTo>
                <a:pt x="42898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fr-FR" sz="1600" kern="1200">
            <a:solidFill>
              <a:schemeClr val="tx2">
                <a:lumMod val="25000"/>
              </a:schemeClr>
            </a:solidFill>
            <a:latin typeface="Times New Roman" panose="02020603050405020304" pitchFamily="18" charset="0"/>
            <a:cs typeface="Times New Roman" panose="02020603050405020304" pitchFamily="18" charset="0"/>
          </a:endParaRPr>
        </a:p>
      </dsp:txBody>
      <dsp:txXfrm>
        <a:off x="920927" y="1072457"/>
        <a:ext cx="77039" cy="77039"/>
      </dsp:txXfrm>
    </dsp:sp>
    <dsp:sp modelId="{E6D0622F-E8E8-44D7-91EA-E0AACDD0541F}">
      <dsp:nvSpPr>
        <dsp:cNvPr id="0" name=""/>
        <dsp:cNvSpPr/>
      </dsp:nvSpPr>
      <dsp:spPr>
        <a:xfrm rot="16200000">
          <a:off x="-1302907" y="1523940"/>
          <a:ext cx="3441786" cy="653939"/>
        </a:xfrm>
        <a:prstGeom prst="rect">
          <a:avLst/>
        </a:prstGeom>
        <a:solidFill>
          <a:srgbClr val="20393C"/>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lumMod val="95000"/>
                </a:schemeClr>
              </a:solidFill>
              <a:latin typeface="Times New Roman" panose="02020603050405020304" pitchFamily="18" charset="0"/>
              <a:cs typeface="Times New Roman" panose="02020603050405020304" pitchFamily="18" charset="0"/>
            </a:rPr>
            <a:t>Le Programme </a:t>
          </a:r>
          <a:r>
            <a:rPr lang="ar-DZ" sz="1600" kern="12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البرنامج</a:t>
          </a:r>
          <a:endParaRPr lang="fr-FR" sz="1600" kern="1200" dirty="0">
            <a:solidFill>
              <a:schemeClr val="bg1">
                <a:lumMod val="95000"/>
              </a:schemeClr>
            </a:solidFill>
            <a:latin typeface="Times New Roman" panose="02020603050405020304" pitchFamily="18" charset="0"/>
            <a:cs typeface="Times New Roman" panose="02020603050405020304" pitchFamily="18" charset="0"/>
          </a:endParaRPr>
        </a:p>
      </dsp:txBody>
      <dsp:txXfrm>
        <a:off x="-1302907" y="1523940"/>
        <a:ext cx="3441786" cy="653939"/>
      </dsp:txXfrm>
    </dsp:sp>
    <dsp:sp modelId="{DE89703A-B39D-488C-A9BA-283F1D9048FE}">
      <dsp:nvSpPr>
        <dsp:cNvPr id="0" name=""/>
        <dsp:cNvSpPr/>
      </dsp:nvSpPr>
      <dsp:spPr>
        <a:xfrm>
          <a:off x="1173939" y="44075"/>
          <a:ext cx="5443467" cy="653939"/>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fr-FR" sz="1600" kern="1200" dirty="0">
              <a:solidFill>
                <a:schemeClr val="tx2">
                  <a:lumMod val="25000"/>
                </a:schemeClr>
              </a:solidFill>
              <a:latin typeface="Times New Roman" panose="02020603050405020304" pitchFamily="18" charset="0"/>
              <a:cs typeface="Times New Roman" panose="02020603050405020304" pitchFamily="18" charset="0"/>
            </a:rPr>
            <a:t> </a:t>
          </a:r>
          <a:r>
            <a:rPr lang="ar-DZ" sz="1600" b="0" i="0" u="none" strike="noStrike" kern="1200" cap="none" dirty="0">
              <a:solidFill>
                <a:schemeClr val="bg1"/>
              </a:solidFill>
              <a:latin typeface="Times New Roman" panose="02020603050405020304" pitchFamily="18" charset="0"/>
              <a:ea typeface="Arial"/>
              <a:cs typeface="Times New Roman" panose="02020603050405020304" pitchFamily="18" charset="0"/>
              <a:sym typeface="Arial"/>
            </a:rPr>
            <a:t>استراتيجية</a:t>
          </a:r>
          <a:r>
            <a:rPr lang="fr-FR" sz="1600" b="0" i="0" u="none" strike="noStrike" kern="1200" cap="none" dirty="0">
              <a:solidFill>
                <a:schemeClr val="bg1"/>
              </a:solidFill>
              <a:latin typeface="Times New Roman" panose="02020603050405020304" pitchFamily="18" charset="0"/>
              <a:ea typeface="Arial"/>
              <a:cs typeface="Times New Roman" panose="02020603050405020304" pitchFamily="18" charset="0"/>
              <a:sym typeface="Arial"/>
            </a:rPr>
            <a:t> </a:t>
          </a:r>
          <a:r>
            <a:rPr lang="ar-DZ" sz="1600" b="0" i="0" u="none" strike="noStrike" kern="1200" cap="none" dirty="0">
              <a:solidFill>
                <a:schemeClr val="bg1"/>
              </a:solidFill>
              <a:latin typeface="Times New Roman" panose="02020603050405020304" pitchFamily="18" charset="0"/>
              <a:ea typeface="Arial"/>
              <a:cs typeface="Times New Roman" panose="02020603050405020304" pitchFamily="18" charset="0"/>
              <a:sym typeface="Arial"/>
            </a:rPr>
            <a:t>التعبير عن سياسة عامة تشتمل على</a:t>
          </a:r>
          <a:r>
            <a:rPr lang="fr-FR" sz="1600" b="0" i="0" u="none" strike="noStrike" kern="1200" cap="none" dirty="0">
              <a:solidFill>
                <a:schemeClr val="bg1"/>
              </a:solidFill>
              <a:latin typeface="Times New Roman" panose="02020603050405020304" pitchFamily="18" charset="0"/>
              <a:ea typeface="Arial"/>
              <a:cs typeface="Times New Roman" panose="02020603050405020304" pitchFamily="18" charset="0"/>
              <a:sym typeface="Arial"/>
            </a:rPr>
            <a:t>                              </a:t>
          </a:r>
          <a:r>
            <a:rPr lang="fr-FR" sz="1600" kern="1200" dirty="0">
              <a:solidFill>
                <a:schemeClr val="bg1"/>
              </a:solidFill>
              <a:latin typeface="Times New Roman" panose="02020603050405020304" pitchFamily="18" charset="0"/>
              <a:cs typeface="Times New Roman" panose="02020603050405020304" pitchFamily="18" charset="0"/>
            </a:rPr>
            <a:t>L'expression d'une politique publique, impliquant une stratégie</a:t>
          </a:r>
        </a:p>
      </dsp:txBody>
      <dsp:txXfrm>
        <a:off x="1173939" y="44075"/>
        <a:ext cx="5443467" cy="653939"/>
      </dsp:txXfrm>
    </dsp:sp>
    <dsp:sp modelId="{A3892C5C-62DD-463D-9B95-158D154F8649}">
      <dsp:nvSpPr>
        <dsp:cNvPr id="0" name=""/>
        <dsp:cNvSpPr/>
      </dsp:nvSpPr>
      <dsp:spPr>
        <a:xfrm>
          <a:off x="1216838" y="788343"/>
          <a:ext cx="5290469" cy="653939"/>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DZ" sz="1600" kern="1200" dirty="0">
              <a:solidFill>
                <a:schemeClr val="bg1"/>
              </a:solidFill>
              <a:latin typeface="Times New Roman" panose="02020603050405020304" pitchFamily="18" charset="0"/>
              <a:cs typeface="Times New Roman" panose="02020603050405020304" pitchFamily="18" charset="0"/>
            </a:rPr>
            <a:t>مجموعة متناسقة من الإجراءات والتدابير لصالح هذه الاستراتيجية</a:t>
          </a:r>
          <a:r>
            <a:rPr lang="fr-FR" sz="1600" kern="1200" dirty="0">
              <a:solidFill>
                <a:schemeClr val="bg1"/>
              </a:solidFill>
              <a:latin typeface="Times New Roman" panose="02020603050405020304" pitchFamily="18" charset="0"/>
              <a:cs typeface="Times New Roman" panose="02020603050405020304" pitchFamily="18" charset="0"/>
            </a:rPr>
            <a:t>                    Un ensemble cohérent de dispositifs et de mesures au service de cette stratégie</a:t>
          </a:r>
        </a:p>
      </dsp:txBody>
      <dsp:txXfrm>
        <a:off x="1216838" y="788343"/>
        <a:ext cx="5290469" cy="653939"/>
      </dsp:txXfrm>
    </dsp:sp>
    <dsp:sp modelId="{2C2D543E-57C8-493A-9E5A-C4849CB7A6FF}">
      <dsp:nvSpPr>
        <dsp:cNvPr id="0" name=""/>
        <dsp:cNvSpPr/>
      </dsp:nvSpPr>
      <dsp:spPr>
        <a:xfrm>
          <a:off x="1281185" y="1530361"/>
          <a:ext cx="5262349" cy="653939"/>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latin typeface="Times New Roman" panose="02020603050405020304" pitchFamily="18" charset="0"/>
              <a:cs typeface="Times New Roman" panose="02020603050405020304" pitchFamily="18" charset="0"/>
            </a:rPr>
            <a:t> </a:t>
          </a:r>
          <a:r>
            <a:rPr lang="ar-DZ" sz="1600" kern="1200" dirty="0">
              <a:solidFill>
                <a:schemeClr val="bg1"/>
              </a:solidFill>
              <a:latin typeface="Times New Roman" panose="02020603050405020304" pitchFamily="18" charset="0"/>
              <a:cs typeface="Times New Roman" panose="02020603050405020304" pitchFamily="18" charset="0"/>
            </a:rPr>
            <a:t>خاضع لمسؤولية موظفي الدولة</a:t>
          </a:r>
          <a:r>
            <a:rPr lang="fr-FR" sz="1600" kern="1200" dirty="0">
              <a:solidFill>
                <a:schemeClr val="bg1"/>
              </a:solidFill>
              <a:latin typeface="Times New Roman" panose="02020603050405020304" pitchFamily="18" charset="0"/>
              <a:cs typeface="Times New Roman" panose="02020603050405020304" pitchFamily="18" charset="0"/>
            </a:rPr>
            <a:t>                                                             Placé sous la responsabilité d’agents de l’Etat </a:t>
          </a:r>
        </a:p>
      </dsp:txBody>
      <dsp:txXfrm>
        <a:off x="1281185" y="1530361"/>
        <a:ext cx="5262349" cy="653939"/>
      </dsp:txXfrm>
    </dsp:sp>
    <dsp:sp modelId="{9DC11422-67E9-4415-9F66-A65BE900108B}">
      <dsp:nvSpPr>
        <dsp:cNvPr id="0" name=""/>
        <dsp:cNvSpPr/>
      </dsp:nvSpPr>
      <dsp:spPr>
        <a:xfrm>
          <a:off x="1173939" y="2252350"/>
          <a:ext cx="5377853" cy="653939"/>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DZ" sz="1600" kern="1200" dirty="0">
              <a:solidFill>
                <a:schemeClr val="bg1"/>
              </a:solidFill>
              <a:latin typeface="Times New Roman" panose="02020603050405020304" pitchFamily="18" charset="0"/>
              <a:cs typeface="Times New Roman" panose="02020603050405020304" pitchFamily="18" charset="0"/>
            </a:rPr>
            <a:t>تحقيق أهداف محددة تقاس بمؤشرات الأداء</a:t>
          </a:r>
          <a:r>
            <a:rPr lang="fr-FR" sz="1600" kern="1200" dirty="0">
              <a:solidFill>
                <a:schemeClr val="bg1"/>
              </a:solidFill>
              <a:latin typeface="Times New Roman" panose="02020603050405020304" pitchFamily="18" charset="0"/>
              <a:cs typeface="Times New Roman" panose="02020603050405020304" pitchFamily="18" charset="0"/>
            </a:rPr>
            <a:t>                                                      Poursuivant des objectifs spécifiques, mesurés par des indicateurs de performance</a:t>
          </a:r>
        </a:p>
      </dsp:txBody>
      <dsp:txXfrm>
        <a:off x="1173939" y="2252350"/>
        <a:ext cx="5377853" cy="653939"/>
      </dsp:txXfrm>
    </dsp:sp>
    <dsp:sp modelId="{C844D6D4-5CCB-4821-ADCE-23EAF1CDBFDC}">
      <dsp:nvSpPr>
        <dsp:cNvPr id="0" name=""/>
        <dsp:cNvSpPr/>
      </dsp:nvSpPr>
      <dsp:spPr>
        <a:xfrm>
          <a:off x="1227562" y="2993512"/>
          <a:ext cx="5196200" cy="426473"/>
        </a:xfrm>
        <a:prstGeom prst="rect">
          <a:avLst/>
        </a:prstGeom>
        <a:solidFill>
          <a:srgbClr val="00206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DZ" sz="1600" kern="1200" dirty="0">
              <a:solidFill>
                <a:schemeClr val="bg1"/>
              </a:solidFill>
              <a:latin typeface="Times New Roman" panose="02020603050405020304" pitchFamily="18" charset="0"/>
              <a:cs typeface="Times New Roman" panose="02020603050405020304" pitchFamily="18" charset="0"/>
            </a:rPr>
            <a:t>مزود بموارد كافية</a:t>
          </a:r>
          <a:r>
            <a:rPr lang="fr-FR" sz="1600" kern="1200" dirty="0">
              <a:solidFill>
                <a:schemeClr val="bg1"/>
              </a:solidFill>
              <a:latin typeface="Times New Roman" panose="02020603050405020304" pitchFamily="18" charset="0"/>
              <a:cs typeface="Times New Roman" panose="02020603050405020304" pitchFamily="18" charset="0"/>
            </a:rPr>
            <a:t>.                                                                  Disposant de moyens adéquats</a:t>
          </a:r>
        </a:p>
      </dsp:txBody>
      <dsp:txXfrm>
        <a:off x="1227562" y="2993512"/>
        <a:ext cx="5196200" cy="426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E1088-0F6F-4D78-A917-932B5B73531E}">
      <dsp:nvSpPr>
        <dsp:cNvPr id="0" name=""/>
        <dsp:cNvSpPr/>
      </dsp:nvSpPr>
      <dsp:spPr>
        <a:xfrm>
          <a:off x="0" y="1842291"/>
          <a:ext cx="2322867" cy="733736"/>
        </a:xfrm>
        <a:prstGeom prst="roundRect">
          <a:avLst>
            <a:gd name="adj" fmla="val 10000"/>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ar-SA" altLang="fr-FR" sz="1000" b="1" kern="1200" dirty="0">
              <a:cs typeface="+mj-cs"/>
            </a:rPr>
            <a:t>وزارة </a:t>
          </a:r>
          <a:r>
            <a:rPr lang="ar-DZ" altLang="fr-FR" sz="1000" b="1" kern="1200" dirty="0">
              <a:cs typeface="+mj-cs"/>
            </a:rPr>
            <a:t>الشباب</a:t>
          </a:r>
          <a:r>
            <a:rPr lang="ar-SA" altLang="fr-FR" sz="1000" b="1" kern="1200" dirty="0">
              <a:cs typeface="+mj-cs"/>
            </a:rPr>
            <a:t> و</a:t>
          </a:r>
          <a:r>
            <a:rPr lang="ar-DZ" altLang="fr-FR" sz="1000" b="1" kern="1200" dirty="0">
              <a:cs typeface="+mj-cs"/>
            </a:rPr>
            <a:t>الرياضة</a:t>
          </a:r>
          <a:r>
            <a:rPr lang="fr-FR" altLang="fr-FR" sz="1000" b="1" kern="1200" dirty="0">
              <a:cs typeface="+mj-cs"/>
            </a:rPr>
            <a:t> </a:t>
          </a:r>
        </a:p>
        <a:p>
          <a:pPr marL="0" lvl="0" indent="0" algn="ctr" defTabSz="444500">
            <a:lnSpc>
              <a:spcPct val="90000"/>
            </a:lnSpc>
            <a:spcBef>
              <a:spcPct val="0"/>
            </a:spcBef>
            <a:spcAft>
              <a:spcPct val="35000"/>
            </a:spcAft>
            <a:buNone/>
          </a:pPr>
          <a:r>
            <a:rPr lang="fr-FR" sz="1200" b="1" kern="1200" dirty="0">
              <a:latin typeface="Times New Roman" panose="02020603050405020304" pitchFamily="18" charset="0"/>
              <a:cs typeface="Times New Roman" panose="02020603050405020304" pitchFamily="18" charset="0"/>
            </a:rPr>
            <a:t>Ministère de la jeunesse et des sports </a:t>
          </a:r>
          <a:endParaRPr lang="fr-FR" sz="1200" b="1" i="0" kern="1200" dirty="0">
            <a:solidFill>
              <a:schemeClr val="bg1"/>
            </a:solidFill>
            <a:effectLst/>
            <a:latin typeface="Times New Roman" panose="02020603050405020304" pitchFamily="18" charset="0"/>
            <a:ea typeface="+mn-ea"/>
            <a:cs typeface="Times New Roman" panose="02020603050405020304" pitchFamily="18" charset="0"/>
          </a:endParaRPr>
        </a:p>
      </dsp:txBody>
      <dsp:txXfrm>
        <a:off x="21490" y="1863781"/>
        <a:ext cx="2279887" cy="690756"/>
      </dsp:txXfrm>
    </dsp:sp>
    <dsp:sp modelId="{FBB48AC0-472E-40B2-8B17-65EF9F68C031}">
      <dsp:nvSpPr>
        <dsp:cNvPr id="0" name=""/>
        <dsp:cNvSpPr/>
      </dsp:nvSpPr>
      <dsp:spPr>
        <a:xfrm rot="16638260">
          <a:off x="1677731" y="1470723"/>
          <a:ext cx="1478210" cy="10657"/>
        </a:xfrm>
        <a:custGeom>
          <a:avLst/>
          <a:gdLst/>
          <a:ahLst/>
          <a:cxnLst/>
          <a:rect l="0" t="0" r="0" b="0"/>
          <a:pathLst>
            <a:path>
              <a:moveTo>
                <a:pt x="0" y="5328"/>
              </a:moveTo>
              <a:lnTo>
                <a:pt x="1478210" y="53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cs typeface="+mj-cs"/>
          </a:endParaRPr>
        </a:p>
      </dsp:txBody>
      <dsp:txXfrm>
        <a:off x="2379881" y="1430300"/>
        <a:ext cx="73910" cy="91502"/>
      </dsp:txXfrm>
    </dsp:sp>
    <dsp:sp modelId="{A254BC71-12AE-46F3-A6E7-52C5613A863B}">
      <dsp:nvSpPr>
        <dsp:cNvPr id="0" name=""/>
        <dsp:cNvSpPr/>
      </dsp:nvSpPr>
      <dsp:spPr>
        <a:xfrm>
          <a:off x="2510806" y="418020"/>
          <a:ext cx="2211501" cy="649847"/>
        </a:xfrm>
        <a:prstGeom prst="roundRect">
          <a:avLst>
            <a:gd name="adj" fmla="val 10000"/>
          </a:avLst>
        </a:prstGeom>
        <a:solidFill>
          <a:srgbClr val="552F13"/>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cs typeface="+mj-cs"/>
            </a:rPr>
            <a:t>البرنامج الأول: </a:t>
          </a:r>
          <a:r>
            <a:rPr lang="ar-DZ" sz="1000" b="1" i="0" u="none" strike="noStrike" kern="1200" cap="none" dirty="0">
              <a:solidFill>
                <a:schemeClr val="bg1"/>
              </a:solidFill>
              <a:effectLst/>
              <a:latin typeface="Times New Roman" panose="02020603050405020304" pitchFamily="18" charset="0"/>
              <a:ea typeface="Arial"/>
              <a:cs typeface="+mj-cs"/>
              <a:sym typeface="Arial"/>
            </a:rPr>
            <a:t>الشباب</a:t>
          </a:r>
          <a:r>
            <a:rPr lang="ar-AE" sz="1000" b="1" kern="1200" dirty="0">
              <a:solidFill>
                <a:schemeClr val="bg1"/>
              </a:solidFill>
              <a:cs typeface="+mj-cs"/>
            </a:rPr>
            <a:t>.</a:t>
          </a:r>
          <a:endParaRPr lang="fr-FR" sz="1000" b="1" kern="1200" dirty="0">
            <a:solidFill>
              <a:schemeClr val="bg1"/>
            </a:solidFill>
            <a:cs typeface="+mj-cs"/>
          </a:endParaRPr>
        </a:p>
        <a:p>
          <a:pPr marL="0" lvl="0" indent="0" algn="l" defTabSz="444500">
            <a:lnSpc>
              <a:spcPct val="90000"/>
            </a:lnSpc>
            <a:spcBef>
              <a:spcPct val="0"/>
            </a:spcBef>
            <a:spcAft>
              <a:spcPct val="35000"/>
            </a:spcAft>
            <a:buNone/>
          </a:pPr>
          <a:r>
            <a:rPr lang="fr-FR" sz="1000" b="1" i="0" u="none" strike="noStrike" kern="1200" cap="none" dirty="0">
              <a:solidFill>
                <a:schemeClr val="bg1"/>
              </a:solidFill>
              <a:effectLst/>
              <a:latin typeface="Times New Roman" panose="02020603050405020304" pitchFamily="18" charset="0"/>
              <a:ea typeface="Arial"/>
              <a:cs typeface="+mj-cs"/>
              <a:sym typeface="Arial"/>
            </a:rPr>
            <a:t>PROG 01 : JEUNESSE</a:t>
          </a:r>
          <a:endParaRPr lang="fr-FR" sz="1000" b="1" i="0" kern="1200" dirty="0">
            <a:solidFill>
              <a:schemeClr val="bg1"/>
            </a:solidFill>
            <a:cs typeface="+mj-cs"/>
          </a:endParaRPr>
        </a:p>
      </dsp:txBody>
      <dsp:txXfrm>
        <a:off x="2529839" y="437053"/>
        <a:ext cx="2173435" cy="611781"/>
      </dsp:txXfrm>
    </dsp:sp>
    <dsp:sp modelId="{37384673-CB90-4FFE-A9E6-AE898DD6CBBD}">
      <dsp:nvSpPr>
        <dsp:cNvPr id="0" name=""/>
        <dsp:cNvSpPr/>
      </dsp:nvSpPr>
      <dsp:spPr>
        <a:xfrm rot="17742059">
          <a:off x="4573793" y="501317"/>
          <a:ext cx="524485" cy="10657"/>
        </a:xfrm>
        <a:custGeom>
          <a:avLst/>
          <a:gdLst/>
          <a:ahLst/>
          <a:cxnLst/>
          <a:rect l="0" t="0" r="0" b="0"/>
          <a:pathLst>
            <a:path>
              <a:moveTo>
                <a:pt x="0" y="5328"/>
              </a:moveTo>
              <a:lnTo>
                <a:pt x="524485" y="53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cs typeface="+mj-cs"/>
          </a:endParaRPr>
        </a:p>
      </dsp:txBody>
      <dsp:txXfrm>
        <a:off x="4573793" y="244402"/>
        <a:ext cx="524485" cy="524485"/>
      </dsp:txXfrm>
    </dsp:sp>
    <dsp:sp modelId="{45B0AEF1-66C3-48D7-91B3-945100FD53B3}">
      <dsp:nvSpPr>
        <dsp:cNvPr id="0" name=""/>
        <dsp:cNvSpPr/>
      </dsp:nvSpPr>
      <dsp:spPr>
        <a:xfrm>
          <a:off x="4949764" y="27028"/>
          <a:ext cx="3685835" cy="486636"/>
        </a:xfrm>
        <a:prstGeom prst="roundRect">
          <a:avLst>
            <a:gd name="adj" fmla="val 10000"/>
          </a:avLst>
        </a:prstGeom>
        <a:solidFill>
          <a:srgbClr val="C000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cs typeface="+mj-cs"/>
            </a:rPr>
            <a:t>البرنامج الفرعي 1.1: </a:t>
          </a:r>
          <a:r>
            <a:rPr lang="ar-DZ" sz="1200" b="1" kern="1200" dirty="0">
              <a:solidFill>
                <a:schemeClr val="bg1"/>
              </a:solidFill>
              <a:latin typeface="+mj-lt"/>
            </a:rPr>
            <a:t>الترويج التربوي الاجتماعي</a:t>
          </a:r>
          <a:endParaRPr lang="fr-FR" sz="1100" b="1" kern="1200" dirty="0">
            <a:solidFill>
              <a:schemeClr val="bg1"/>
            </a:solidFill>
            <a:latin typeface="+mj-lt"/>
            <a:cs typeface="Times New Roman" panose="02020603050405020304" pitchFamily="18" charset="0"/>
          </a:endParaRPr>
        </a:p>
        <a:p>
          <a:pPr marL="0" lvl="0" indent="0" algn="l" defTabSz="444500">
            <a:lnSpc>
              <a:spcPct val="90000"/>
            </a:lnSpc>
            <a:spcBef>
              <a:spcPct val="0"/>
            </a:spcBef>
            <a:spcAft>
              <a:spcPct val="35000"/>
            </a:spcAft>
            <a:buNone/>
          </a:pPr>
          <a:r>
            <a:rPr lang="fr-FR" sz="11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1.1</a:t>
          </a:r>
          <a:r>
            <a:rPr lang="fr-FR" sz="11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100" kern="1200" dirty="0">
              <a:latin typeface="Times New Roman" panose="02020603050405020304" pitchFamily="18" charset="0"/>
              <a:cs typeface="Times New Roman" panose="02020603050405020304" pitchFamily="18" charset="0"/>
            </a:rPr>
            <a:t>Promotion socio-éducative</a:t>
          </a:r>
          <a:r>
            <a:rPr lang="fr-FR" sz="1100" i="1" kern="1200" dirty="0">
              <a:latin typeface="Times New Roman" panose="02020603050405020304" pitchFamily="18" charset="0"/>
              <a:cs typeface="Times New Roman" panose="02020603050405020304" pitchFamily="18" charset="0"/>
            </a:rPr>
            <a:t>  </a:t>
          </a:r>
          <a:endParaRPr lang="fr-FR" sz="1100" b="1" kern="1200" dirty="0">
            <a:solidFill>
              <a:schemeClr val="bg1"/>
            </a:solidFill>
            <a:latin typeface="Times New Roman" panose="02020603050405020304" pitchFamily="18" charset="0"/>
            <a:cs typeface="Times New Roman" panose="02020603050405020304" pitchFamily="18" charset="0"/>
          </a:endParaRPr>
        </a:p>
      </dsp:txBody>
      <dsp:txXfrm>
        <a:off x="4964017" y="41281"/>
        <a:ext cx="3657329" cy="458130"/>
      </dsp:txXfrm>
    </dsp:sp>
    <dsp:sp modelId="{B29CF517-7701-49C5-9501-059C8C56EF96}">
      <dsp:nvSpPr>
        <dsp:cNvPr id="0" name=""/>
        <dsp:cNvSpPr/>
      </dsp:nvSpPr>
      <dsp:spPr>
        <a:xfrm rot="1021031">
          <a:off x="4717113" y="772340"/>
          <a:ext cx="237300" cy="10657"/>
        </a:xfrm>
        <a:custGeom>
          <a:avLst/>
          <a:gdLst/>
          <a:ahLst/>
          <a:cxnLst/>
          <a:rect l="0" t="0" r="0" b="0"/>
          <a:pathLst>
            <a:path>
              <a:moveTo>
                <a:pt x="0" y="5328"/>
              </a:moveTo>
              <a:lnTo>
                <a:pt x="237300" y="53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cs typeface="+mj-cs"/>
          </a:endParaRPr>
        </a:p>
      </dsp:txBody>
      <dsp:txXfrm>
        <a:off x="4717113" y="659018"/>
        <a:ext cx="237300" cy="237300"/>
      </dsp:txXfrm>
    </dsp:sp>
    <dsp:sp modelId="{9820B52E-A368-4E5D-A7E1-9D6CFF0F40E6}">
      <dsp:nvSpPr>
        <dsp:cNvPr id="0" name=""/>
        <dsp:cNvSpPr/>
      </dsp:nvSpPr>
      <dsp:spPr>
        <a:xfrm>
          <a:off x="4949218" y="569576"/>
          <a:ext cx="3684537" cy="485631"/>
        </a:xfrm>
        <a:prstGeom prst="roundRect">
          <a:avLst>
            <a:gd name="adj" fmla="val 10000"/>
          </a:avLst>
        </a:prstGeom>
        <a:solidFill>
          <a:srgbClr val="C000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cs typeface="+mj-cs"/>
            </a:rPr>
            <a:t>البرنامج الفرعي 1.2: </a:t>
          </a:r>
          <a:r>
            <a:rPr lang="ar-DZ" sz="1050" b="1" kern="1200" dirty="0"/>
            <a:t>مؤسسات الشباب</a:t>
          </a:r>
          <a:endParaRPr lang="fr-FR" sz="1000" b="1" kern="1200" dirty="0">
            <a:solidFill>
              <a:schemeClr val="bg1"/>
            </a:solidFill>
            <a:cs typeface="+mj-cs"/>
          </a:endParaRPr>
        </a:p>
        <a:p>
          <a:pPr marL="0" lvl="0" indent="0" algn="l" defTabSz="444500">
            <a:lnSpc>
              <a:spcPct val="90000"/>
            </a:lnSpc>
            <a:spcBef>
              <a:spcPct val="0"/>
            </a:spcBef>
            <a:spcAft>
              <a:spcPct val="35000"/>
            </a:spcAft>
            <a:buNone/>
          </a:pPr>
          <a:r>
            <a:rPr lang="fr-FR" sz="12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1.2</a:t>
          </a:r>
          <a:r>
            <a:rPr lang="fr-FR" sz="12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200" i="1" kern="1200" dirty="0">
              <a:latin typeface="Times New Roman" panose="02020603050405020304" pitchFamily="18" charset="0"/>
              <a:cs typeface="Times New Roman" panose="02020603050405020304" pitchFamily="18" charset="0"/>
            </a:rPr>
            <a:t>Etablissements</a:t>
          </a:r>
          <a:r>
            <a:rPr lang="fr-FR" sz="1200" kern="1200" dirty="0">
              <a:latin typeface="Times New Roman" panose="02020603050405020304" pitchFamily="18" charset="0"/>
              <a:cs typeface="Times New Roman" panose="02020603050405020304" pitchFamily="18" charset="0"/>
            </a:rPr>
            <a:t> de jeunes</a:t>
          </a:r>
          <a:endParaRPr lang="fr-FR" sz="1200" b="1" kern="1200" dirty="0">
            <a:solidFill>
              <a:schemeClr val="bg1"/>
            </a:solidFill>
            <a:latin typeface="Times New Roman" panose="02020603050405020304" pitchFamily="18" charset="0"/>
            <a:cs typeface="Times New Roman" panose="02020603050405020304" pitchFamily="18" charset="0"/>
          </a:endParaRPr>
        </a:p>
      </dsp:txBody>
      <dsp:txXfrm>
        <a:off x="4963442" y="583800"/>
        <a:ext cx="3656089" cy="457183"/>
      </dsp:txXfrm>
    </dsp:sp>
    <dsp:sp modelId="{C9F93065-37CD-4A41-9D00-E5663F86E7F0}">
      <dsp:nvSpPr>
        <dsp:cNvPr id="0" name=""/>
        <dsp:cNvSpPr/>
      </dsp:nvSpPr>
      <dsp:spPr>
        <a:xfrm rot="4050018">
          <a:off x="4538826" y="1012213"/>
          <a:ext cx="594443" cy="10657"/>
        </a:xfrm>
        <a:custGeom>
          <a:avLst/>
          <a:gdLst/>
          <a:ahLst/>
          <a:cxnLst/>
          <a:rect l="0" t="0" r="0" b="0"/>
          <a:pathLst>
            <a:path>
              <a:moveTo>
                <a:pt x="0" y="5328"/>
              </a:moveTo>
              <a:lnTo>
                <a:pt x="594443" y="53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cs typeface="+mj-cs"/>
          </a:endParaRPr>
        </a:p>
      </dsp:txBody>
      <dsp:txXfrm>
        <a:off x="4821187" y="999144"/>
        <a:ext cx="29722" cy="36796"/>
      </dsp:txXfrm>
    </dsp:sp>
    <dsp:sp modelId="{5D328AD3-DD00-480D-9C86-8E430023C028}">
      <dsp:nvSpPr>
        <dsp:cNvPr id="0" name=""/>
        <dsp:cNvSpPr/>
      </dsp:nvSpPr>
      <dsp:spPr>
        <a:xfrm>
          <a:off x="4949788" y="1048821"/>
          <a:ext cx="3676924" cy="486636"/>
        </a:xfrm>
        <a:prstGeom prst="roundRect">
          <a:avLst>
            <a:gd name="adj" fmla="val 10000"/>
          </a:avLst>
        </a:prstGeom>
        <a:solidFill>
          <a:srgbClr val="C000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cs typeface="+mj-cs"/>
            </a:rPr>
            <a:t>البرنامج الفرعي 1.3: </a:t>
          </a:r>
          <a:r>
            <a:rPr lang="ar-DZ" sz="1200" b="1" kern="1200" dirty="0"/>
            <a:t>السياحة الشبابية والترفيهية</a:t>
          </a:r>
          <a:endParaRPr lang="fr-FR" sz="1200" b="1" kern="1200" dirty="0">
            <a:solidFill>
              <a:schemeClr val="bg1"/>
            </a:solidFill>
            <a:latin typeface="Times New Roman" panose="02020603050405020304" pitchFamily="18" charset="0"/>
            <a:cs typeface="Times New Roman" panose="02020603050405020304" pitchFamily="18" charset="0"/>
          </a:endParaRPr>
        </a:p>
        <a:p>
          <a:pPr marL="0" lvl="0" indent="0" algn="l" defTabSz="444500">
            <a:lnSpc>
              <a:spcPct val="90000"/>
            </a:lnSpc>
            <a:spcBef>
              <a:spcPct val="0"/>
            </a:spcBef>
            <a:spcAft>
              <a:spcPct val="35000"/>
            </a:spcAft>
            <a:buNone/>
          </a:pPr>
          <a:r>
            <a:rPr lang="fr-FR" sz="12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1.3</a:t>
          </a:r>
          <a:r>
            <a:rPr lang="fr-FR" sz="12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200" kern="1200" dirty="0">
              <a:latin typeface="Times New Roman" panose="02020603050405020304" pitchFamily="18" charset="0"/>
              <a:cs typeface="Times New Roman" panose="02020603050405020304" pitchFamily="18" charset="0"/>
            </a:rPr>
            <a:t>Tourisme de jeunes et des loisirs</a:t>
          </a:r>
          <a:r>
            <a:rPr lang="fr-FR" sz="1200" i="1" kern="1200" dirty="0">
              <a:latin typeface="Times New Roman" panose="02020603050405020304" pitchFamily="18" charset="0"/>
              <a:cs typeface="Times New Roman" panose="02020603050405020304" pitchFamily="18" charset="0"/>
            </a:rPr>
            <a:t> </a:t>
          </a:r>
          <a:endParaRPr lang="fr-FR" sz="1200" b="1" kern="1200" dirty="0">
            <a:solidFill>
              <a:schemeClr val="bg1"/>
            </a:solidFill>
            <a:latin typeface="Times New Roman" panose="02020603050405020304" pitchFamily="18" charset="0"/>
            <a:cs typeface="Times New Roman" panose="02020603050405020304" pitchFamily="18" charset="0"/>
          </a:endParaRPr>
        </a:p>
      </dsp:txBody>
      <dsp:txXfrm>
        <a:off x="4964041" y="1063074"/>
        <a:ext cx="3648418" cy="458130"/>
      </dsp:txXfrm>
    </dsp:sp>
    <dsp:sp modelId="{239415E5-C6CB-4303-981B-46FBA414F152}">
      <dsp:nvSpPr>
        <dsp:cNvPr id="0" name=""/>
        <dsp:cNvSpPr/>
      </dsp:nvSpPr>
      <dsp:spPr>
        <a:xfrm rot="3284930">
          <a:off x="2236790" y="2370073"/>
          <a:ext cx="407141" cy="10657"/>
        </a:xfrm>
        <a:custGeom>
          <a:avLst/>
          <a:gdLst/>
          <a:ahLst/>
          <a:cxnLst/>
          <a:rect l="0" t="0" r="0" b="0"/>
          <a:pathLst>
            <a:path>
              <a:moveTo>
                <a:pt x="0" y="5328"/>
              </a:moveTo>
              <a:lnTo>
                <a:pt x="407141" y="53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cs typeface="+mj-cs"/>
          </a:endParaRPr>
        </a:p>
      </dsp:txBody>
      <dsp:txXfrm>
        <a:off x="2430182" y="2362800"/>
        <a:ext cx="20357" cy="25202"/>
      </dsp:txXfrm>
    </dsp:sp>
    <dsp:sp modelId="{B64250D8-44F2-4263-8C64-3D0CB86FB702}">
      <dsp:nvSpPr>
        <dsp:cNvPr id="0" name=""/>
        <dsp:cNvSpPr/>
      </dsp:nvSpPr>
      <dsp:spPr>
        <a:xfrm>
          <a:off x="2557854" y="2218193"/>
          <a:ext cx="2211501" cy="646901"/>
        </a:xfrm>
        <a:prstGeom prst="roundRect">
          <a:avLst>
            <a:gd name="adj" fmla="val 10000"/>
          </a:avLst>
        </a:prstGeom>
        <a:solidFill>
          <a:srgbClr val="292664"/>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cs typeface="+mj-cs"/>
            </a:rPr>
            <a:t>البرنامج 02:</a:t>
          </a:r>
          <a:r>
            <a:rPr lang="ar-DZ" sz="1000" b="1" kern="1200" dirty="0">
              <a:solidFill>
                <a:schemeClr val="bg1"/>
              </a:solidFill>
              <a:cs typeface="+mj-cs"/>
            </a:rPr>
            <a:t>ا</a:t>
          </a:r>
          <a:r>
            <a:rPr lang="ar-DZ" sz="1000" b="1" i="0" u="none" strike="noStrike" kern="1200" cap="none" dirty="0">
              <a:solidFill>
                <a:schemeClr val="bg1"/>
              </a:solidFill>
              <a:effectLst/>
              <a:latin typeface="Times New Roman" panose="02020603050405020304" pitchFamily="18" charset="0"/>
              <a:ea typeface="Arial"/>
              <a:cs typeface="+mj-cs"/>
              <a:sym typeface="Arial"/>
            </a:rPr>
            <a:t>لرياضة</a:t>
          </a:r>
          <a:endParaRPr lang="fr-FR" sz="1000" b="1" kern="1200" dirty="0">
            <a:solidFill>
              <a:schemeClr val="bg1"/>
            </a:solidFill>
            <a:cs typeface="+mj-cs"/>
          </a:endParaRPr>
        </a:p>
        <a:p>
          <a:pPr marL="0" lvl="0" indent="0" algn="l" defTabSz="444500">
            <a:lnSpc>
              <a:spcPct val="90000"/>
            </a:lnSpc>
            <a:spcBef>
              <a:spcPct val="0"/>
            </a:spcBef>
            <a:spcAft>
              <a:spcPct val="35000"/>
            </a:spcAft>
            <a:buNone/>
          </a:pPr>
          <a:r>
            <a:rPr lang="fr-FR" sz="1000" b="1" i="0" u="none" strike="noStrike" kern="1200" cap="none" dirty="0">
              <a:solidFill>
                <a:schemeClr val="bg1"/>
              </a:solidFill>
              <a:effectLst/>
              <a:latin typeface="Times New Roman" panose="02020603050405020304" pitchFamily="18" charset="0"/>
              <a:ea typeface="Arial"/>
              <a:cs typeface="+mj-cs"/>
              <a:sym typeface="Arial"/>
            </a:rPr>
            <a:t>PROG</a:t>
          </a:r>
          <a:r>
            <a:rPr lang="fr-FR" sz="1000" b="1" i="1" u="none" strike="noStrike" kern="1200" cap="none" dirty="0">
              <a:solidFill>
                <a:schemeClr val="bg1"/>
              </a:solidFill>
              <a:effectLst/>
              <a:latin typeface="Times New Roman" panose="02020603050405020304" pitchFamily="18" charset="0"/>
              <a:ea typeface="Arial"/>
              <a:cs typeface="+mj-cs"/>
              <a:sym typeface="Arial"/>
            </a:rPr>
            <a:t> 02</a:t>
          </a:r>
          <a:r>
            <a:rPr lang="fr-FR" sz="1000" b="1" i="0" u="none" strike="noStrike" kern="1200" cap="none" dirty="0">
              <a:solidFill>
                <a:schemeClr val="bg1"/>
              </a:solidFill>
              <a:effectLst/>
              <a:latin typeface="Times New Roman" panose="02020603050405020304" pitchFamily="18" charset="0"/>
              <a:ea typeface="Arial"/>
              <a:cs typeface="+mj-cs"/>
              <a:sym typeface="Arial"/>
            </a:rPr>
            <a:t> : SPORTS </a:t>
          </a:r>
          <a:endParaRPr lang="fr-FR" sz="1000" b="1" i="0" kern="1200" dirty="0">
            <a:solidFill>
              <a:schemeClr val="bg1"/>
            </a:solidFill>
            <a:cs typeface="+mj-cs"/>
          </a:endParaRPr>
        </a:p>
      </dsp:txBody>
      <dsp:txXfrm>
        <a:off x="2576801" y="2237140"/>
        <a:ext cx="2173607" cy="609007"/>
      </dsp:txXfrm>
    </dsp:sp>
    <dsp:sp modelId="{3DE6D932-9709-49ED-8AD8-4B7E349AFA7C}">
      <dsp:nvSpPr>
        <dsp:cNvPr id="0" name=""/>
        <dsp:cNvSpPr/>
      </dsp:nvSpPr>
      <dsp:spPr>
        <a:xfrm rot="17023025">
          <a:off x="4485006" y="2174210"/>
          <a:ext cx="745470" cy="10657"/>
        </a:xfrm>
        <a:custGeom>
          <a:avLst/>
          <a:gdLst/>
          <a:ahLst/>
          <a:cxnLst/>
          <a:rect l="0" t="0" r="0" b="0"/>
          <a:pathLst>
            <a:path>
              <a:moveTo>
                <a:pt x="0" y="5328"/>
              </a:moveTo>
              <a:lnTo>
                <a:pt x="745470" y="53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cs typeface="+mj-cs"/>
          </a:endParaRPr>
        </a:p>
      </dsp:txBody>
      <dsp:txXfrm>
        <a:off x="4485006" y="1806804"/>
        <a:ext cx="745470" cy="745470"/>
      </dsp:txXfrm>
    </dsp:sp>
    <dsp:sp modelId="{2BF8869F-9097-443A-9ED8-C3D21206A9DC}">
      <dsp:nvSpPr>
        <dsp:cNvPr id="0" name=""/>
        <dsp:cNvSpPr/>
      </dsp:nvSpPr>
      <dsp:spPr>
        <a:xfrm>
          <a:off x="4946127" y="1574619"/>
          <a:ext cx="3676924" cy="485631"/>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cs typeface="+mj-cs"/>
            </a:rPr>
            <a:t>البرنامج الفرعي 2.1: </a:t>
          </a:r>
          <a:r>
            <a:rPr lang="ar-DZ" sz="1200" b="1" kern="1200" dirty="0"/>
            <a:t>المواهب الشابة ، رياضات النخبة وعالية المستوى</a:t>
          </a:r>
          <a:endParaRPr lang="fr-FR" sz="1000" b="1" kern="1200" dirty="0">
            <a:solidFill>
              <a:schemeClr val="bg1"/>
            </a:solidFill>
            <a:cs typeface="+mj-cs"/>
          </a:endParaRPr>
        </a:p>
        <a:p>
          <a:pPr marL="0" lvl="0" indent="0" algn="l" defTabSz="444500">
            <a:lnSpc>
              <a:spcPct val="90000"/>
            </a:lnSpc>
            <a:spcBef>
              <a:spcPct val="0"/>
            </a:spcBef>
            <a:spcAft>
              <a:spcPct val="35000"/>
            </a:spcAft>
            <a:buNone/>
            <a:tabLst>
              <a:tab pos="3051175" algn="l"/>
            </a:tabLst>
          </a:pPr>
          <a:r>
            <a:rPr lang="fr-FR" sz="12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2.1</a:t>
          </a:r>
          <a:r>
            <a:rPr lang="fr-FR" sz="12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200" kern="1200" dirty="0">
              <a:latin typeface="Times New Roman" panose="02020603050405020304" pitchFamily="18" charset="0"/>
              <a:cs typeface="Times New Roman" panose="02020603050405020304" pitchFamily="18" charset="0"/>
            </a:rPr>
            <a:t>Jeunes talents, sports d‘élite et de haut niveau</a:t>
          </a:r>
          <a:endParaRPr lang="fr-FR" sz="1200" b="1" kern="1200" dirty="0">
            <a:solidFill>
              <a:schemeClr val="bg1"/>
            </a:solidFill>
            <a:latin typeface="Times New Roman" panose="02020603050405020304" pitchFamily="18" charset="0"/>
            <a:cs typeface="Times New Roman" panose="02020603050405020304" pitchFamily="18" charset="0"/>
          </a:endParaRPr>
        </a:p>
      </dsp:txBody>
      <dsp:txXfrm>
        <a:off x="4960351" y="1588843"/>
        <a:ext cx="3648476" cy="457183"/>
      </dsp:txXfrm>
    </dsp:sp>
    <dsp:sp modelId="{686C147E-74F1-48A9-AFAB-41DF6A9AAA5C}">
      <dsp:nvSpPr>
        <dsp:cNvPr id="0" name=""/>
        <dsp:cNvSpPr/>
      </dsp:nvSpPr>
      <dsp:spPr>
        <a:xfrm rot="18522283">
          <a:off x="4717424" y="2428157"/>
          <a:ext cx="277193" cy="10657"/>
        </a:xfrm>
        <a:custGeom>
          <a:avLst/>
          <a:gdLst/>
          <a:ahLst/>
          <a:cxnLst/>
          <a:rect l="0" t="0" r="0" b="0"/>
          <a:pathLst>
            <a:path>
              <a:moveTo>
                <a:pt x="0" y="5328"/>
              </a:moveTo>
              <a:lnTo>
                <a:pt x="277193" y="53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cs typeface="+mj-cs"/>
          </a:endParaRPr>
        </a:p>
      </dsp:txBody>
      <dsp:txXfrm>
        <a:off x="4717424" y="2294888"/>
        <a:ext cx="277193" cy="277193"/>
      </dsp:txXfrm>
    </dsp:sp>
    <dsp:sp modelId="{33641A26-2A87-4D95-97E1-4F17B09B1A70}">
      <dsp:nvSpPr>
        <dsp:cNvPr id="0" name=""/>
        <dsp:cNvSpPr/>
      </dsp:nvSpPr>
      <dsp:spPr>
        <a:xfrm>
          <a:off x="4942686" y="2082511"/>
          <a:ext cx="3676924" cy="485631"/>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cs typeface="+mj-cs"/>
            </a:rPr>
            <a:t>البرنامج الفرعي 2.2: </a:t>
          </a:r>
          <a:r>
            <a:rPr lang="ar-DZ" sz="1100" b="1" kern="1200" dirty="0">
              <a:solidFill>
                <a:schemeClr val="bg1"/>
              </a:solidFill>
              <a:cs typeface="+mj-cs"/>
            </a:rPr>
            <a:t>الرياضة للجميع والتعليم البدني والرياضي</a:t>
          </a:r>
          <a:endParaRPr lang="fr-FR" sz="1000" b="1" kern="1200" dirty="0">
            <a:solidFill>
              <a:schemeClr val="bg1"/>
            </a:solidFill>
            <a:cs typeface="+mj-cs"/>
          </a:endParaRPr>
        </a:p>
        <a:p>
          <a:pPr marL="0" lvl="0" indent="0" algn="l" defTabSz="444500">
            <a:lnSpc>
              <a:spcPct val="90000"/>
            </a:lnSpc>
            <a:spcBef>
              <a:spcPct val="0"/>
            </a:spcBef>
            <a:spcAft>
              <a:spcPct val="35000"/>
            </a:spcAft>
            <a:buNone/>
          </a:pPr>
          <a:r>
            <a:rPr lang="fr-FR" sz="12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2.2</a:t>
          </a:r>
          <a:r>
            <a:rPr lang="fr-FR" sz="12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200" kern="1200" dirty="0">
              <a:latin typeface="Times New Roman" panose="02020603050405020304" pitchFamily="18" charset="0"/>
              <a:cs typeface="Times New Roman" panose="02020603050405020304" pitchFamily="18" charset="0"/>
            </a:rPr>
            <a:t>Sport pour tous et éducation physique et sportive </a:t>
          </a:r>
          <a:endParaRPr lang="fr-FR" sz="1200" b="1" kern="1200" dirty="0">
            <a:solidFill>
              <a:schemeClr val="bg1"/>
            </a:solidFill>
            <a:latin typeface="Times New Roman" panose="02020603050405020304" pitchFamily="18" charset="0"/>
            <a:cs typeface="Times New Roman" panose="02020603050405020304" pitchFamily="18" charset="0"/>
          </a:endParaRPr>
        </a:p>
      </dsp:txBody>
      <dsp:txXfrm>
        <a:off x="4956910" y="2096735"/>
        <a:ext cx="3648476" cy="457183"/>
      </dsp:txXfrm>
    </dsp:sp>
    <dsp:sp modelId="{0A1E06F9-F9A8-4CCA-9D9A-3ED620F7C9EF}">
      <dsp:nvSpPr>
        <dsp:cNvPr id="0" name=""/>
        <dsp:cNvSpPr/>
      </dsp:nvSpPr>
      <dsp:spPr>
        <a:xfrm rot="3533135">
          <a:off x="4680043" y="2694542"/>
          <a:ext cx="369629" cy="10657"/>
        </a:xfrm>
        <a:custGeom>
          <a:avLst/>
          <a:gdLst/>
          <a:ahLst/>
          <a:cxnLst/>
          <a:rect l="0" t="0" r="0" b="0"/>
          <a:pathLst>
            <a:path>
              <a:moveTo>
                <a:pt x="0" y="5328"/>
              </a:moveTo>
              <a:lnTo>
                <a:pt x="369629" y="53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cs typeface="+mj-cs"/>
          </a:endParaRPr>
        </a:p>
      </dsp:txBody>
      <dsp:txXfrm>
        <a:off x="4680043" y="2515055"/>
        <a:ext cx="369629" cy="369629"/>
      </dsp:txXfrm>
    </dsp:sp>
    <dsp:sp modelId="{FA49DC62-2349-4E16-A309-B465E506CA18}">
      <dsp:nvSpPr>
        <dsp:cNvPr id="0" name=""/>
        <dsp:cNvSpPr/>
      </dsp:nvSpPr>
      <dsp:spPr>
        <a:xfrm>
          <a:off x="4960361" y="2615281"/>
          <a:ext cx="3676924" cy="485631"/>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cs typeface="+mj-cs"/>
            </a:rPr>
            <a:t>البرنامج الفرعي 2.2: </a:t>
          </a:r>
          <a:r>
            <a:rPr lang="ar-DZ" sz="1200" b="1" kern="1200" dirty="0">
              <a:solidFill>
                <a:schemeClr val="bg1"/>
              </a:solidFill>
              <a:latin typeface="+mj-lt"/>
              <a:cs typeface="+mj-cs"/>
            </a:rPr>
            <a:t>الحياة الجماعية وأخلاقيات الرياضة</a:t>
          </a:r>
          <a:endParaRPr lang="fr-FR" sz="1200" b="1" kern="1200" dirty="0">
            <a:solidFill>
              <a:schemeClr val="bg1"/>
            </a:solidFill>
            <a:latin typeface="+mj-lt"/>
            <a:cs typeface="+mj-cs"/>
          </a:endParaRPr>
        </a:p>
        <a:p>
          <a:pPr marL="0" lvl="0" indent="0" algn="l" defTabSz="444500">
            <a:lnSpc>
              <a:spcPct val="90000"/>
            </a:lnSpc>
            <a:spcBef>
              <a:spcPct val="0"/>
            </a:spcBef>
            <a:spcAft>
              <a:spcPct val="35000"/>
            </a:spcAft>
            <a:buNone/>
          </a:pPr>
          <a:r>
            <a:rPr lang="fr-FR" sz="12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2.3</a:t>
          </a:r>
          <a:r>
            <a:rPr lang="fr-FR" sz="12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a:t>
          </a:r>
          <a:r>
            <a:rPr lang="fr-FR" sz="1200" kern="1200" dirty="0">
              <a:latin typeface="Times New Roman" panose="02020603050405020304" pitchFamily="18" charset="0"/>
              <a:cs typeface="Times New Roman" panose="02020603050405020304" pitchFamily="18" charset="0"/>
            </a:rPr>
            <a:t>Vie associative et éthique sportive</a:t>
          </a:r>
          <a:r>
            <a:rPr lang="fr-FR" sz="1200" i="1" kern="1200" dirty="0">
              <a:latin typeface="Times New Roman" panose="02020603050405020304" pitchFamily="18" charset="0"/>
              <a:cs typeface="Times New Roman" panose="02020603050405020304" pitchFamily="18" charset="0"/>
            </a:rPr>
            <a:t> </a:t>
          </a:r>
          <a:endParaRPr lang="fr-FR" sz="1200" b="1" kern="1200" dirty="0">
            <a:solidFill>
              <a:schemeClr val="bg1"/>
            </a:solidFill>
            <a:latin typeface="Times New Roman" panose="02020603050405020304" pitchFamily="18" charset="0"/>
            <a:cs typeface="Times New Roman" panose="02020603050405020304" pitchFamily="18" charset="0"/>
          </a:endParaRPr>
        </a:p>
      </dsp:txBody>
      <dsp:txXfrm>
        <a:off x="4974585" y="2629505"/>
        <a:ext cx="3648476" cy="457183"/>
      </dsp:txXfrm>
    </dsp:sp>
    <dsp:sp modelId="{63BEA7A8-6C57-4635-82F4-47C3FECA1EB9}">
      <dsp:nvSpPr>
        <dsp:cNvPr id="0" name=""/>
        <dsp:cNvSpPr/>
      </dsp:nvSpPr>
      <dsp:spPr>
        <a:xfrm rot="4845099">
          <a:off x="1665232" y="2977211"/>
          <a:ext cx="1567131" cy="10657"/>
        </a:xfrm>
        <a:custGeom>
          <a:avLst/>
          <a:gdLst/>
          <a:ahLst/>
          <a:cxnLst/>
          <a:rect l="0" t="0" r="0" b="0"/>
          <a:pathLst>
            <a:path>
              <a:moveTo>
                <a:pt x="0" y="5328"/>
              </a:moveTo>
              <a:lnTo>
                <a:pt x="1567131" y="53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cs typeface="+mj-cs"/>
          </a:endParaRPr>
        </a:p>
      </dsp:txBody>
      <dsp:txXfrm>
        <a:off x="2409619" y="2934036"/>
        <a:ext cx="78356" cy="97006"/>
      </dsp:txXfrm>
    </dsp:sp>
    <dsp:sp modelId="{CC39EC04-3386-4870-A861-132A8504E6A8}">
      <dsp:nvSpPr>
        <dsp:cNvPr id="0" name=""/>
        <dsp:cNvSpPr/>
      </dsp:nvSpPr>
      <dsp:spPr>
        <a:xfrm>
          <a:off x="2574727" y="3361079"/>
          <a:ext cx="2211501" cy="789680"/>
        </a:xfrm>
        <a:prstGeom prst="roundRect">
          <a:avLst>
            <a:gd name="adj" fmla="val 10000"/>
          </a:avLst>
        </a:prstGeom>
        <a:solidFill>
          <a:schemeClr val="bg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cs typeface="+mj-cs"/>
            </a:rPr>
            <a:t>البرنامج الثالث: الإدارة العامة</a:t>
          </a:r>
          <a:endParaRPr lang="fr-FR" sz="1000" b="1" kern="1200" dirty="0">
            <a:solidFill>
              <a:schemeClr val="bg1"/>
            </a:solidFill>
            <a:cs typeface="+mj-cs"/>
          </a:endParaRPr>
        </a:p>
        <a:p>
          <a:pPr marL="0" lvl="0" indent="0" algn="l" defTabSz="444500">
            <a:lnSpc>
              <a:spcPct val="90000"/>
            </a:lnSpc>
            <a:spcBef>
              <a:spcPct val="0"/>
            </a:spcBef>
            <a:spcAft>
              <a:spcPct val="35000"/>
            </a:spcAft>
            <a:buNone/>
          </a:pPr>
          <a:r>
            <a:rPr lang="fr-FR" sz="1000" b="1" i="0" u="none" strike="noStrike" kern="1200" cap="none" dirty="0">
              <a:solidFill>
                <a:schemeClr val="bg1"/>
              </a:solidFill>
              <a:effectLst/>
              <a:latin typeface="Times New Roman" panose="02020603050405020304" pitchFamily="18" charset="0"/>
              <a:ea typeface="Arial"/>
              <a:cs typeface="+mj-cs"/>
              <a:sym typeface="Arial"/>
            </a:rPr>
            <a:t>PROG 03 : ADMINISTRATION GENERALE.</a:t>
          </a:r>
          <a:endParaRPr lang="fr-FR" sz="1000" b="1" kern="1200" dirty="0">
            <a:solidFill>
              <a:schemeClr val="bg1"/>
            </a:solidFill>
            <a:cs typeface="+mj-cs"/>
          </a:endParaRPr>
        </a:p>
      </dsp:txBody>
      <dsp:txXfrm>
        <a:off x="2597856" y="3384208"/>
        <a:ext cx="2165243" cy="743422"/>
      </dsp:txXfrm>
    </dsp:sp>
    <dsp:sp modelId="{762406BC-CB76-49E2-B94D-A19B43D2865B}">
      <dsp:nvSpPr>
        <dsp:cNvPr id="0" name=""/>
        <dsp:cNvSpPr/>
      </dsp:nvSpPr>
      <dsp:spPr>
        <a:xfrm rot="17648159">
          <a:off x="4660369" y="3556280"/>
          <a:ext cx="425851" cy="10657"/>
        </a:xfrm>
        <a:custGeom>
          <a:avLst/>
          <a:gdLst/>
          <a:ahLst/>
          <a:cxnLst/>
          <a:rect l="0" t="0" r="0" b="0"/>
          <a:pathLst>
            <a:path>
              <a:moveTo>
                <a:pt x="0" y="5328"/>
              </a:moveTo>
              <a:lnTo>
                <a:pt x="425851" y="53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cs typeface="+mj-cs"/>
          </a:endParaRPr>
        </a:p>
      </dsp:txBody>
      <dsp:txXfrm>
        <a:off x="4660369" y="3348683"/>
        <a:ext cx="425851" cy="425851"/>
      </dsp:txXfrm>
    </dsp:sp>
    <dsp:sp modelId="{8D167D27-F464-4397-BFB8-C9C1F42F47AF}">
      <dsp:nvSpPr>
        <dsp:cNvPr id="0" name=""/>
        <dsp:cNvSpPr/>
      </dsp:nvSpPr>
      <dsp:spPr>
        <a:xfrm>
          <a:off x="4960361" y="3124481"/>
          <a:ext cx="3676924" cy="485631"/>
        </a:xfrm>
        <a:prstGeom prst="roundRect">
          <a:avLst>
            <a:gd name="adj" fmla="val 10000"/>
          </a:avLst>
        </a:prstGeom>
        <a:solidFill>
          <a:srgbClr val="00642D"/>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cs typeface="+mj-cs"/>
            </a:rPr>
            <a:t>البرنامج الفرعي 3.1: إدارة الوزارة</a:t>
          </a:r>
          <a:endParaRPr lang="fr-FR" sz="1200" b="1" kern="1200" dirty="0">
            <a:solidFill>
              <a:schemeClr val="bg1"/>
            </a:solidFill>
            <a:latin typeface="Times New Roman" panose="02020603050405020304" pitchFamily="18" charset="0"/>
            <a:cs typeface="Times New Roman" panose="02020603050405020304" pitchFamily="18" charset="0"/>
          </a:endParaRPr>
        </a:p>
        <a:p>
          <a:pPr marL="0" lvl="0" indent="0" algn="l" defTabSz="444500">
            <a:lnSpc>
              <a:spcPct val="90000"/>
            </a:lnSpc>
            <a:spcBef>
              <a:spcPct val="0"/>
            </a:spcBef>
            <a:spcAft>
              <a:spcPct val="35000"/>
            </a:spcAft>
            <a:buNone/>
          </a:pPr>
          <a:r>
            <a:rPr lang="fr-FR" sz="12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3.1</a:t>
          </a:r>
          <a:r>
            <a:rPr lang="fr-FR" sz="12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Gestion du ministère</a:t>
          </a:r>
          <a:endParaRPr lang="fr-FR" sz="1200" b="1" kern="1200" dirty="0">
            <a:solidFill>
              <a:schemeClr val="bg1"/>
            </a:solidFill>
            <a:latin typeface="Times New Roman" panose="02020603050405020304" pitchFamily="18" charset="0"/>
            <a:cs typeface="Times New Roman" panose="02020603050405020304" pitchFamily="18" charset="0"/>
          </a:endParaRPr>
        </a:p>
      </dsp:txBody>
      <dsp:txXfrm>
        <a:off x="4974585" y="3138705"/>
        <a:ext cx="3648476" cy="457183"/>
      </dsp:txXfrm>
    </dsp:sp>
    <dsp:sp modelId="{9EDACB4A-711A-4E82-BBC8-4A75B70A188A}">
      <dsp:nvSpPr>
        <dsp:cNvPr id="0" name=""/>
        <dsp:cNvSpPr/>
      </dsp:nvSpPr>
      <dsp:spPr>
        <a:xfrm rot="2650597">
          <a:off x="4755381" y="3826603"/>
          <a:ext cx="218152" cy="10657"/>
        </a:xfrm>
        <a:custGeom>
          <a:avLst/>
          <a:gdLst/>
          <a:ahLst/>
          <a:cxnLst/>
          <a:rect l="0" t="0" r="0" b="0"/>
          <a:pathLst>
            <a:path>
              <a:moveTo>
                <a:pt x="0" y="5328"/>
              </a:moveTo>
              <a:lnTo>
                <a:pt x="218152" y="53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cs typeface="+mj-cs"/>
          </a:endParaRPr>
        </a:p>
      </dsp:txBody>
      <dsp:txXfrm>
        <a:off x="4755381" y="3722856"/>
        <a:ext cx="218152" cy="218152"/>
      </dsp:txXfrm>
    </dsp:sp>
    <dsp:sp modelId="{C79A7C39-3B59-42C8-8A00-C89C2F65E88E}">
      <dsp:nvSpPr>
        <dsp:cNvPr id="0" name=""/>
        <dsp:cNvSpPr/>
      </dsp:nvSpPr>
      <dsp:spPr>
        <a:xfrm>
          <a:off x="4942686" y="3665128"/>
          <a:ext cx="3676924" cy="485631"/>
        </a:xfrm>
        <a:prstGeom prst="roundRect">
          <a:avLst>
            <a:gd name="adj" fmla="val 10000"/>
          </a:avLst>
        </a:prstGeom>
        <a:solidFill>
          <a:srgbClr val="00642D"/>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rtl="0">
            <a:lnSpc>
              <a:spcPct val="90000"/>
            </a:lnSpc>
            <a:spcBef>
              <a:spcPct val="0"/>
            </a:spcBef>
            <a:spcAft>
              <a:spcPct val="35000"/>
            </a:spcAft>
            <a:buNone/>
          </a:pPr>
          <a:r>
            <a:rPr lang="ar-AE" sz="1000" b="1" kern="1200" dirty="0">
              <a:solidFill>
                <a:schemeClr val="bg1"/>
              </a:solidFill>
              <a:cs typeface="+mj-cs"/>
            </a:rPr>
            <a:t>البرنامج الفرعي 3-2: الدعم الإداري</a:t>
          </a:r>
          <a:endParaRPr lang="fr-FR" sz="1000" b="1" kern="1200" dirty="0">
            <a:solidFill>
              <a:schemeClr val="bg1"/>
            </a:solidFill>
            <a:cs typeface="+mj-cs"/>
          </a:endParaRPr>
        </a:p>
        <a:p>
          <a:pPr marL="0" lvl="0" indent="0" algn="l" defTabSz="444500" rtl="0">
            <a:lnSpc>
              <a:spcPct val="90000"/>
            </a:lnSpc>
            <a:spcBef>
              <a:spcPct val="0"/>
            </a:spcBef>
            <a:spcAft>
              <a:spcPct val="35000"/>
            </a:spcAft>
            <a:buNone/>
          </a:pPr>
          <a:r>
            <a:rPr lang="fr-FR" sz="1050" b="1" i="1" u="none" strike="noStrike" kern="1200" cap="none" dirty="0">
              <a:solidFill>
                <a:schemeClr val="bg1"/>
              </a:solidFill>
              <a:effectLst/>
              <a:latin typeface="Times New Roman" panose="02020603050405020304" pitchFamily="18" charset="0"/>
              <a:ea typeface="Arial"/>
              <a:cs typeface="+mj-cs"/>
              <a:sym typeface="Arial"/>
            </a:rPr>
            <a:t>SP 3.2</a:t>
          </a:r>
          <a:r>
            <a:rPr lang="fr-FR" sz="1050" b="1" i="0" u="none" strike="noStrike" kern="1200" cap="none" dirty="0">
              <a:solidFill>
                <a:schemeClr val="bg1"/>
              </a:solidFill>
              <a:effectLst/>
              <a:latin typeface="Times New Roman" panose="02020603050405020304" pitchFamily="18" charset="0"/>
              <a:ea typeface="Arial"/>
              <a:cs typeface="+mj-cs"/>
              <a:sym typeface="Arial"/>
            </a:rPr>
            <a:t> : Soutien administratif </a:t>
          </a:r>
          <a:endParaRPr lang="fr-FR" sz="1050" b="1" kern="1200" dirty="0">
            <a:solidFill>
              <a:schemeClr val="bg1"/>
            </a:solidFill>
            <a:cs typeface="+mj-cs"/>
          </a:endParaRPr>
        </a:p>
      </dsp:txBody>
      <dsp:txXfrm>
        <a:off x="4956910" y="3679352"/>
        <a:ext cx="3648476" cy="457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E1088-0F6F-4D78-A917-932B5B73531E}">
      <dsp:nvSpPr>
        <dsp:cNvPr id="0" name=""/>
        <dsp:cNvSpPr/>
      </dsp:nvSpPr>
      <dsp:spPr>
        <a:xfrm>
          <a:off x="0" y="1789673"/>
          <a:ext cx="2332731" cy="736852"/>
        </a:xfrm>
        <a:prstGeom prst="roundRect">
          <a:avLst>
            <a:gd name="adj" fmla="val 10000"/>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ar-SA" altLang="fr-FR" sz="1000" b="1" kern="1200" dirty="0">
              <a:cs typeface="+mj-cs"/>
            </a:rPr>
            <a:t>وزارة الثقافة والفنون</a:t>
          </a:r>
          <a:r>
            <a:rPr lang="fr-FR" altLang="fr-FR" sz="1000" b="1" kern="1200" dirty="0">
              <a:cs typeface="+mj-cs"/>
            </a:rPr>
            <a:t> </a:t>
          </a:r>
        </a:p>
        <a:p>
          <a:pPr marL="0" lvl="0" indent="0" algn="ctr" defTabSz="444500">
            <a:lnSpc>
              <a:spcPct val="90000"/>
            </a:lnSpc>
            <a:spcBef>
              <a:spcPct val="0"/>
            </a:spcBef>
            <a:spcAft>
              <a:spcPct val="35000"/>
            </a:spcAft>
            <a:buNone/>
          </a:pPr>
          <a:r>
            <a:rPr lang="fr-FR" sz="1000" b="1" kern="1200" dirty="0">
              <a:cs typeface="+mj-cs"/>
            </a:rPr>
            <a:t>Ministère de la Culture et des Arts </a:t>
          </a:r>
          <a:endParaRPr lang="fr-FR" sz="1000" b="1" i="0" kern="1200" dirty="0">
            <a:solidFill>
              <a:schemeClr val="bg1"/>
            </a:solidFill>
            <a:effectLst/>
            <a:latin typeface="Times New Roman" panose="02020603050405020304" pitchFamily="18" charset="0"/>
            <a:ea typeface="+mn-ea"/>
            <a:cs typeface="+mj-cs"/>
          </a:endParaRPr>
        </a:p>
      </dsp:txBody>
      <dsp:txXfrm>
        <a:off x="21582" y="1811255"/>
        <a:ext cx="2289567" cy="693688"/>
      </dsp:txXfrm>
    </dsp:sp>
    <dsp:sp modelId="{FBB48AC0-472E-40B2-8B17-65EF9F68C031}">
      <dsp:nvSpPr>
        <dsp:cNvPr id="0" name=""/>
        <dsp:cNvSpPr/>
      </dsp:nvSpPr>
      <dsp:spPr>
        <a:xfrm rot="16687352">
          <a:off x="1807911" y="1547569"/>
          <a:ext cx="1222346" cy="10975"/>
        </a:xfrm>
        <a:custGeom>
          <a:avLst/>
          <a:gdLst/>
          <a:ahLst/>
          <a:cxnLst/>
          <a:rect l="0" t="0" r="0" b="0"/>
          <a:pathLst>
            <a:path>
              <a:moveTo>
                <a:pt x="0" y="5487"/>
              </a:moveTo>
              <a:lnTo>
                <a:pt x="1222346" y="548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2388526" y="1515225"/>
        <a:ext cx="61117" cy="75664"/>
      </dsp:txXfrm>
    </dsp:sp>
    <dsp:sp modelId="{A254BC71-12AE-46F3-A6E7-52C5613A863B}">
      <dsp:nvSpPr>
        <dsp:cNvPr id="0" name=""/>
        <dsp:cNvSpPr/>
      </dsp:nvSpPr>
      <dsp:spPr>
        <a:xfrm>
          <a:off x="2505437" y="621711"/>
          <a:ext cx="2220892" cy="652607"/>
        </a:xfrm>
        <a:prstGeom prst="roundRect">
          <a:avLst>
            <a:gd name="adj" fmla="val 10000"/>
          </a:avLst>
        </a:prstGeom>
        <a:solidFill>
          <a:srgbClr val="552F13"/>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الأول: المنتج الثقافي والفني.</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PROG 01 : PRODUIT CULTUREL ET ARTISTIQUE. </a:t>
          </a:r>
          <a:endParaRPr lang="fr-FR" sz="1000" b="1" i="0" kern="1200" dirty="0">
            <a:solidFill>
              <a:schemeClr val="bg1"/>
            </a:solidFill>
          </a:endParaRPr>
        </a:p>
      </dsp:txBody>
      <dsp:txXfrm>
        <a:off x="2524551" y="640825"/>
        <a:ext cx="2182664" cy="614379"/>
      </dsp:txXfrm>
    </dsp:sp>
    <dsp:sp modelId="{37384673-CB90-4FFE-A9E6-AE898DD6CBBD}">
      <dsp:nvSpPr>
        <dsp:cNvPr id="0" name=""/>
        <dsp:cNvSpPr/>
      </dsp:nvSpPr>
      <dsp:spPr>
        <a:xfrm rot="17742059">
          <a:off x="4577184" y="705224"/>
          <a:ext cx="526713" cy="10975"/>
        </a:xfrm>
        <a:custGeom>
          <a:avLst/>
          <a:gdLst/>
          <a:ahLst/>
          <a:cxnLst/>
          <a:rect l="0" t="0" r="0" b="0"/>
          <a:pathLst>
            <a:path>
              <a:moveTo>
                <a:pt x="0" y="5487"/>
              </a:moveTo>
              <a:lnTo>
                <a:pt x="526713" y="548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577184" y="447356"/>
        <a:ext cx="526713" cy="526713"/>
      </dsp:txXfrm>
    </dsp:sp>
    <dsp:sp modelId="{45B0AEF1-66C3-48D7-91B3-945100FD53B3}">
      <dsp:nvSpPr>
        <dsp:cNvPr id="0" name=""/>
        <dsp:cNvSpPr/>
      </dsp:nvSpPr>
      <dsp:spPr>
        <a:xfrm>
          <a:off x="4954752" y="229058"/>
          <a:ext cx="3701487" cy="488703"/>
        </a:xfrm>
        <a:prstGeom prst="roundRect">
          <a:avLst>
            <a:gd name="adj" fmla="val 10000"/>
          </a:avLst>
        </a:prstGeom>
        <a:solidFill>
          <a:srgbClr val="C000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1.1: الكتب والثقافة العامة</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1.1</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livre et culture publique </a:t>
          </a:r>
          <a:endParaRPr lang="fr-FR" sz="1000" b="1" kern="1200" dirty="0">
            <a:solidFill>
              <a:schemeClr val="bg1"/>
            </a:solidFill>
          </a:endParaRPr>
        </a:p>
      </dsp:txBody>
      <dsp:txXfrm>
        <a:off x="4969066" y="243372"/>
        <a:ext cx="3672859" cy="460075"/>
      </dsp:txXfrm>
    </dsp:sp>
    <dsp:sp modelId="{B29CF517-7701-49C5-9501-059C8C56EF96}">
      <dsp:nvSpPr>
        <dsp:cNvPr id="0" name=""/>
        <dsp:cNvSpPr/>
      </dsp:nvSpPr>
      <dsp:spPr>
        <a:xfrm rot="1021031">
          <a:off x="4721113" y="977398"/>
          <a:ext cx="238308" cy="10975"/>
        </a:xfrm>
        <a:custGeom>
          <a:avLst/>
          <a:gdLst/>
          <a:ahLst/>
          <a:cxnLst/>
          <a:rect l="0" t="0" r="0" b="0"/>
          <a:pathLst>
            <a:path>
              <a:moveTo>
                <a:pt x="0" y="5487"/>
              </a:moveTo>
              <a:lnTo>
                <a:pt x="238308" y="548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721113" y="863732"/>
        <a:ext cx="238308" cy="238308"/>
      </dsp:txXfrm>
    </dsp:sp>
    <dsp:sp modelId="{9820B52E-A368-4E5D-A7E1-9D6CFF0F40E6}">
      <dsp:nvSpPr>
        <dsp:cNvPr id="0" name=""/>
        <dsp:cNvSpPr/>
      </dsp:nvSpPr>
      <dsp:spPr>
        <a:xfrm>
          <a:off x="4954204" y="773910"/>
          <a:ext cx="3700184" cy="487694"/>
        </a:xfrm>
        <a:prstGeom prst="roundRect">
          <a:avLst>
            <a:gd name="adj" fmla="val 10000"/>
          </a:avLst>
        </a:prstGeom>
        <a:solidFill>
          <a:srgbClr val="C000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1.2: دعم الفنون</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1.2</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soutien des arts   </a:t>
          </a:r>
          <a:endParaRPr lang="fr-FR" sz="1000" b="1" kern="1200" dirty="0">
            <a:solidFill>
              <a:schemeClr val="bg1"/>
            </a:solidFill>
          </a:endParaRPr>
        </a:p>
      </dsp:txBody>
      <dsp:txXfrm>
        <a:off x="4968488" y="788194"/>
        <a:ext cx="3671616" cy="459126"/>
      </dsp:txXfrm>
    </dsp:sp>
    <dsp:sp modelId="{C9F93065-37CD-4A41-9D00-E5663F86E7F0}">
      <dsp:nvSpPr>
        <dsp:cNvPr id="0" name=""/>
        <dsp:cNvSpPr/>
      </dsp:nvSpPr>
      <dsp:spPr>
        <a:xfrm rot="4050018">
          <a:off x="4542069" y="1218290"/>
          <a:ext cx="596967" cy="10975"/>
        </a:xfrm>
        <a:custGeom>
          <a:avLst/>
          <a:gdLst/>
          <a:ahLst/>
          <a:cxnLst/>
          <a:rect l="0" t="0" r="0" b="0"/>
          <a:pathLst>
            <a:path>
              <a:moveTo>
                <a:pt x="0" y="5487"/>
              </a:moveTo>
              <a:lnTo>
                <a:pt x="596967" y="548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825629" y="1205302"/>
        <a:ext cx="29848" cy="36952"/>
      </dsp:txXfrm>
    </dsp:sp>
    <dsp:sp modelId="{5D328AD3-DD00-480D-9C86-8E430023C028}">
      <dsp:nvSpPr>
        <dsp:cNvPr id="0" name=""/>
        <dsp:cNvSpPr/>
      </dsp:nvSpPr>
      <dsp:spPr>
        <a:xfrm>
          <a:off x="4954776" y="1255190"/>
          <a:ext cx="3692538" cy="488703"/>
        </a:xfrm>
        <a:prstGeom prst="roundRect">
          <a:avLst>
            <a:gd name="adj" fmla="val 10000"/>
          </a:avLst>
        </a:prstGeom>
        <a:solidFill>
          <a:srgbClr val="C000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1.3: منتج ثقافي وفني</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1.3</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produit culturel et artistique </a:t>
          </a:r>
          <a:endParaRPr lang="fr-FR" sz="1000" b="1" kern="1200" dirty="0">
            <a:solidFill>
              <a:schemeClr val="bg1"/>
            </a:solidFill>
          </a:endParaRPr>
        </a:p>
      </dsp:txBody>
      <dsp:txXfrm>
        <a:off x="4969090" y="1269504"/>
        <a:ext cx="3663910" cy="460075"/>
      </dsp:txXfrm>
    </dsp:sp>
    <dsp:sp modelId="{239415E5-C6CB-4303-981B-46FBA414F152}">
      <dsp:nvSpPr>
        <dsp:cNvPr id="0" name=""/>
        <dsp:cNvSpPr/>
      </dsp:nvSpPr>
      <dsp:spPr>
        <a:xfrm rot="3335674">
          <a:off x="2271805" y="2268182"/>
          <a:ext cx="280150" cy="10975"/>
        </a:xfrm>
        <a:custGeom>
          <a:avLst/>
          <a:gdLst/>
          <a:ahLst/>
          <a:cxnLst/>
          <a:rect l="0" t="0" r="0" b="0"/>
          <a:pathLst>
            <a:path>
              <a:moveTo>
                <a:pt x="0" y="5487"/>
              </a:moveTo>
              <a:lnTo>
                <a:pt x="280150" y="548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2404876" y="2264999"/>
        <a:ext cx="14007" cy="17341"/>
      </dsp:txXfrm>
    </dsp:sp>
    <dsp:sp modelId="{B64250D8-44F2-4263-8C64-3D0CB86FB702}">
      <dsp:nvSpPr>
        <dsp:cNvPr id="0" name=""/>
        <dsp:cNvSpPr/>
      </dsp:nvSpPr>
      <dsp:spPr>
        <a:xfrm>
          <a:off x="2491029" y="2064416"/>
          <a:ext cx="2220892" cy="649648"/>
        </a:xfrm>
        <a:prstGeom prst="roundRect">
          <a:avLst>
            <a:gd name="adj" fmla="val 10000"/>
          </a:avLst>
        </a:prstGeom>
        <a:solidFill>
          <a:srgbClr val="292664"/>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02: التراث الثقافي</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PROG</a:t>
          </a: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02</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PATRIMOINE CULTUREL  </a:t>
          </a:r>
          <a:endParaRPr lang="fr-FR" sz="1000" b="1" i="0" kern="1200" dirty="0">
            <a:solidFill>
              <a:schemeClr val="bg1"/>
            </a:solidFill>
          </a:endParaRPr>
        </a:p>
      </dsp:txBody>
      <dsp:txXfrm>
        <a:off x="2510057" y="2083444"/>
        <a:ext cx="2182836" cy="611592"/>
      </dsp:txXfrm>
    </dsp:sp>
    <dsp:sp modelId="{3DE6D932-9709-49ED-8AD8-4B7E349AFA7C}">
      <dsp:nvSpPr>
        <dsp:cNvPr id="0" name=""/>
        <dsp:cNvSpPr/>
      </dsp:nvSpPr>
      <dsp:spPr>
        <a:xfrm rot="18206440">
          <a:off x="4614500" y="2202666"/>
          <a:ext cx="434021" cy="10975"/>
        </a:xfrm>
        <a:custGeom>
          <a:avLst/>
          <a:gdLst/>
          <a:ahLst/>
          <a:cxnLst/>
          <a:rect l="0" t="0" r="0" b="0"/>
          <a:pathLst>
            <a:path>
              <a:moveTo>
                <a:pt x="0" y="5487"/>
              </a:moveTo>
              <a:lnTo>
                <a:pt x="434021" y="548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614500" y="1991143"/>
        <a:ext cx="434021" cy="434021"/>
      </dsp:txXfrm>
    </dsp:sp>
    <dsp:sp modelId="{2BF8869F-9097-443A-9ED8-C3D21206A9DC}">
      <dsp:nvSpPr>
        <dsp:cNvPr id="0" name=""/>
        <dsp:cNvSpPr/>
      </dsp:nvSpPr>
      <dsp:spPr>
        <a:xfrm>
          <a:off x="4951099" y="1783221"/>
          <a:ext cx="3692538" cy="487694"/>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2.1: حماية التراث الثقافي</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2.1</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protection du patrimoine culturel </a:t>
          </a:r>
          <a:endParaRPr lang="fr-FR" sz="1000" b="1" kern="1200" dirty="0">
            <a:solidFill>
              <a:schemeClr val="bg1"/>
            </a:solidFill>
          </a:endParaRPr>
        </a:p>
      </dsp:txBody>
      <dsp:txXfrm>
        <a:off x="4965383" y="1797505"/>
        <a:ext cx="3663970" cy="459126"/>
      </dsp:txXfrm>
    </dsp:sp>
    <dsp:sp modelId="{686C147E-74F1-48A9-AFAB-41DF6A9AAA5C}">
      <dsp:nvSpPr>
        <dsp:cNvPr id="0" name=""/>
        <dsp:cNvSpPr/>
      </dsp:nvSpPr>
      <dsp:spPr>
        <a:xfrm rot="2085438">
          <a:off x="4685565" y="2467966"/>
          <a:ext cx="295434" cy="10975"/>
        </a:xfrm>
        <a:custGeom>
          <a:avLst/>
          <a:gdLst/>
          <a:ahLst/>
          <a:cxnLst/>
          <a:rect l="0" t="0" r="0" b="0"/>
          <a:pathLst>
            <a:path>
              <a:moveTo>
                <a:pt x="0" y="5487"/>
              </a:moveTo>
              <a:lnTo>
                <a:pt x="295434" y="548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685565" y="2325737"/>
        <a:ext cx="295434" cy="295434"/>
      </dsp:txXfrm>
    </dsp:sp>
    <dsp:sp modelId="{33641A26-2A87-4D95-97E1-4F17B09B1A70}">
      <dsp:nvSpPr>
        <dsp:cNvPr id="0" name=""/>
        <dsp:cNvSpPr/>
      </dsp:nvSpPr>
      <dsp:spPr>
        <a:xfrm>
          <a:off x="4954643" y="2313821"/>
          <a:ext cx="3692538" cy="487694"/>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2.2: ترميم التراث الثقافي</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2.2</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restauration du patrimoine culturel  </a:t>
          </a:r>
          <a:endParaRPr lang="fr-FR" sz="1000" b="1" kern="1200" dirty="0">
            <a:solidFill>
              <a:schemeClr val="bg1"/>
            </a:solidFill>
          </a:endParaRPr>
        </a:p>
      </dsp:txBody>
      <dsp:txXfrm>
        <a:off x="4968927" y="2328105"/>
        <a:ext cx="3663970" cy="459126"/>
      </dsp:txXfrm>
    </dsp:sp>
    <dsp:sp modelId="{63BEA7A8-6C57-4635-82F4-47C3FECA1EB9}">
      <dsp:nvSpPr>
        <dsp:cNvPr id="0" name=""/>
        <dsp:cNvSpPr/>
      </dsp:nvSpPr>
      <dsp:spPr>
        <a:xfrm rot="4926580">
          <a:off x="1782072" y="2784849"/>
          <a:ext cx="1276560" cy="10975"/>
        </a:xfrm>
        <a:custGeom>
          <a:avLst/>
          <a:gdLst/>
          <a:ahLst/>
          <a:cxnLst/>
          <a:rect l="0" t="0" r="0" b="0"/>
          <a:pathLst>
            <a:path>
              <a:moveTo>
                <a:pt x="0" y="5487"/>
              </a:moveTo>
              <a:lnTo>
                <a:pt x="1276560" y="548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2388439" y="2750826"/>
        <a:ext cx="63828" cy="79020"/>
      </dsp:txXfrm>
    </dsp:sp>
    <dsp:sp modelId="{CC39EC04-3386-4870-A861-132A8504E6A8}">
      <dsp:nvSpPr>
        <dsp:cNvPr id="0" name=""/>
        <dsp:cNvSpPr/>
      </dsp:nvSpPr>
      <dsp:spPr>
        <a:xfrm>
          <a:off x="2507974" y="3026057"/>
          <a:ext cx="2220892" cy="793033"/>
        </a:xfrm>
        <a:prstGeom prst="roundRect">
          <a:avLst>
            <a:gd name="adj" fmla="val 10000"/>
          </a:avLst>
        </a:prstGeom>
        <a:solidFill>
          <a:schemeClr val="bg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الثالث: الإدارة العامة</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PROG 03 : ADMINISTRATION GENERALE.</a:t>
          </a:r>
          <a:endParaRPr lang="fr-FR" sz="1000" b="1" kern="1200" dirty="0">
            <a:solidFill>
              <a:schemeClr val="bg1"/>
            </a:solidFill>
          </a:endParaRPr>
        </a:p>
      </dsp:txBody>
      <dsp:txXfrm>
        <a:off x="2531201" y="3049284"/>
        <a:ext cx="2174438" cy="746579"/>
      </dsp:txXfrm>
    </dsp:sp>
    <dsp:sp modelId="{762406BC-CB76-49E2-B94D-A19B43D2865B}">
      <dsp:nvSpPr>
        <dsp:cNvPr id="0" name=""/>
        <dsp:cNvSpPr/>
      </dsp:nvSpPr>
      <dsp:spPr>
        <a:xfrm rot="18158409">
          <a:off x="4638079" y="3251120"/>
          <a:ext cx="394183" cy="10975"/>
        </a:xfrm>
        <a:custGeom>
          <a:avLst/>
          <a:gdLst/>
          <a:ahLst/>
          <a:cxnLst/>
          <a:rect l="0" t="0" r="0" b="0"/>
          <a:pathLst>
            <a:path>
              <a:moveTo>
                <a:pt x="0" y="5487"/>
              </a:moveTo>
              <a:lnTo>
                <a:pt x="394183" y="548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638079" y="3059516"/>
        <a:ext cx="394183" cy="394183"/>
      </dsp:txXfrm>
    </dsp:sp>
    <dsp:sp modelId="{8D167D27-F464-4397-BFB8-C9C1F42F47AF}">
      <dsp:nvSpPr>
        <dsp:cNvPr id="0" name=""/>
        <dsp:cNvSpPr/>
      </dsp:nvSpPr>
      <dsp:spPr>
        <a:xfrm>
          <a:off x="4941474" y="2846795"/>
          <a:ext cx="3692538" cy="487694"/>
        </a:xfrm>
        <a:prstGeom prst="roundRect">
          <a:avLst>
            <a:gd name="adj" fmla="val 10000"/>
          </a:avLst>
        </a:prstGeom>
        <a:solidFill>
          <a:srgbClr val="00642D"/>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3.1: إدارة الوزارة</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3.1</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gestion du ministère</a:t>
          </a:r>
          <a:endParaRPr lang="fr-FR" sz="1000" b="1" kern="1200" dirty="0">
            <a:solidFill>
              <a:schemeClr val="bg1"/>
            </a:solidFill>
          </a:endParaRPr>
        </a:p>
      </dsp:txBody>
      <dsp:txXfrm>
        <a:off x="4955758" y="2861079"/>
        <a:ext cx="3663970" cy="459126"/>
      </dsp:txXfrm>
    </dsp:sp>
    <dsp:sp modelId="{9EDACB4A-711A-4E82-BBC8-4A75B70A188A}">
      <dsp:nvSpPr>
        <dsp:cNvPr id="0" name=""/>
        <dsp:cNvSpPr/>
      </dsp:nvSpPr>
      <dsp:spPr>
        <a:xfrm rot="2278373">
          <a:off x="4698533" y="3505250"/>
          <a:ext cx="286577" cy="10975"/>
        </a:xfrm>
        <a:custGeom>
          <a:avLst/>
          <a:gdLst/>
          <a:ahLst/>
          <a:cxnLst/>
          <a:rect l="0" t="0" r="0" b="0"/>
          <a:pathLst>
            <a:path>
              <a:moveTo>
                <a:pt x="0" y="5487"/>
              </a:moveTo>
              <a:lnTo>
                <a:pt x="286577" y="548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698533" y="3367449"/>
        <a:ext cx="286577" cy="286577"/>
      </dsp:txXfrm>
    </dsp:sp>
    <dsp:sp modelId="{C79A7C39-3B59-42C8-8A00-C89C2F65E88E}">
      <dsp:nvSpPr>
        <dsp:cNvPr id="0" name=""/>
        <dsp:cNvSpPr/>
      </dsp:nvSpPr>
      <dsp:spPr>
        <a:xfrm>
          <a:off x="4954776" y="3355055"/>
          <a:ext cx="3692538" cy="487694"/>
        </a:xfrm>
        <a:prstGeom prst="roundRect">
          <a:avLst>
            <a:gd name="adj" fmla="val 10000"/>
          </a:avLst>
        </a:prstGeom>
        <a:solidFill>
          <a:srgbClr val="00642D"/>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rtl="0">
            <a:lnSpc>
              <a:spcPct val="90000"/>
            </a:lnSpc>
            <a:spcBef>
              <a:spcPct val="0"/>
            </a:spcBef>
            <a:spcAft>
              <a:spcPct val="35000"/>
            </a:spcAft>
            <a:buNone/>
          </a:pPr>
          <a:r>
            <a:rPr lang="ar-AE" sz="1000" b="1" kern="1200" dirty="0">
              <a:solidFill>
                <a:schemeClr val="bg1"/>
              </a:solidFill>
            </a:rPr>
            <a:t>البرنامج الفرعي 3-2: الدعم الإداري</a:t>
          </a:r>
          <a:endParaRPr lang="fr-FR" sz="1000" b="1" kern="1200" dirty="0">
            <a:solidFill>
              <a:schemeClr val="bg1"/>
            </a:solidFill>
          </a:endParaRPr>
        </a:p>
        <a:p>
          <a:pPr marL="0" lvl="0" indent="0" algn="l" defTabSz="444500" rtl="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3.2</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soutien administratif </a:t>
          </a:r>
          <a:endParaRPr lang="fr-FR" sz="1000" b="1" kern="1200" dirty="0">
            <a:solidFill>
              <a:schemeClr val="bg1"/>
            </a:solidFill>
          </a:endParaRPr>
        </a:p>
      </dsp:txBody>
      <dsp:txXfrm>
        <a:off x="4969060" y="3369339"/>
        <a:ext cx="3663970" cy="459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E1088-0F6F-4D78-A917-932B5B73531E}">
      <dsp:nvSpPr>
        <dsp:cNvPr id="0" name=""/>
        <dsp:cNvSpPr/>
      </dsp:nvSpPr>
      <dsp:spPr>
        <a:xfrm>
          <a:off x="0" y="1713978"/>
          <a:ext cx="2188487" cy="672821"/>
        </a:xfrm>
        <a:prstGeom prst="roundRect">
          <a:avLst>
            <a:gd name="adj" fmla="val 10000"/>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ar-SA" altLang="fr-FR" sz="1000" b="1" i="0" kern="1200" dirty="0">
              <a:latin typeface="Times New Roman" panose="02020603050405020304" pitchFamily="18" charset="0"/>
              <a:ea typeface="+mn-ea"/>
              <a:cs typeface="Times New Roman" panose="02020603050405020304" pitchFamily="18" charset="0"/>
            </a:rPr>
            <a:t>وزارة الصحة والسكان وإصلاح المستشفيات</a:t>
          </a:r>
          <a:endParaRPr lang="fr-FR" altLang="fr-FR" sz="1000" b="1" i="0" kern="1200" dirty="0">
            <a:latin typeface="Times New Roman" panose="02020603050405020304" pitchFamily="18" charset="0"/>
            <a:ea typeface="+mn-ea"/>
            <a:cs typeface="Times New Roman" panose="02020603050405020304" pitchFamily="18" charset="0"/>
          </a:endParaRPr>
        </a:p>
        <a:p>
          <a:pPr marL="0" lvl="0" indent="0" algn="ctr" defTabSz="444500">
            <a:lnSpc>
              <a:spcPct val="90000"/>
            </a:lnSpc>
            <a:spcBef>
              <a:spcPct val="0"/>
            </a:spcBef>
            <a:spcAft>
              <a:spcPct val="35000"/>
            </a:spcAft>
            <a:buNone/>
          </a:pPr>
          <a:r>
            <a:rPr lang="fr-FR" altLang="fr-FR" sz="1000" b="1" i="0" kern="1200" dirty="0">
              <a:latin typeface="Times New Roman" panose="02020603050405020304" pitchFamily="18" charset="0"/>
              <a:ea typeface="+mn-ea"/>
              <a:cs typeface="Times New Roman" panose="02020603050405020304" pitchFamily="18" charset="0"/>
            </a:rPr>
            <a:t> </a:t>
          </a:r>
          <a:r>
            <a:rPr lang="fr-FR" sz="1000" b="1" i="0" kern="1200" dirty="0">
              <a:effectLst/>
              <a:latin typeface="Times New Roman" panose="02020603050405020304" pitchFamily="18" charset="0"/>
              <a:ea typeface="+mn-ea"/>
              <a:cs typeface="Times New Roman" panose="02020603050405020304" pitchFamily="18" charset="0"/>
            </a:rPr>
            <a:t>MINISTÈRE DE LA SANTE, POPULATION ET RÉFORME HOSPITALIÈRE</a:t>
          </a:r>
        </a:p>
      </dsp:txBody>
      <dsp:txXfrm>
        <a:off x="19706" y="1733684"/>
        <a:ext cx="2149075" cy="633409"/>
      </dsp:txXfrm>
    </dsp:sp>
    <dsp:sp modelId="{FBB48AC0-472E-40B2-8B17-65EF9F68C031}">
      <dsp:nvSpPr>
        <dsp:cNvPr id="0" name=""/>
        <dsp:cNvSpPr/>
      </dsp:nvSpPr>
      <dsp:spPr>
        <a:xfrm rot="16937677">
          <a:off x="1638393" y="1358068"/>
          <a:ext cx="1397843" cy="18856"/>
        </a:xfrm>
        <a:custGeom>
          <a:avLst/>
          <a:gdLst/>
          <a:ahLst/>
          <a:cxnLst/>
          <a:rect l="0" t="0" r="0" b="0"/>
          <a:pathLst>
            <a:path>
              <a:moveTo>
                <a:pt x="0" y="9428"/>
              </a:moveTo>
              <a:lnTo>
                <a:pt x="1397843" y="94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302369" y="1332550"/>
        <a:ext cx="69892" cy="69892"/>
      </dsp:txXfrm>
    </dsp:sp>
    <dsp:sp modelId="{A254BC71-12AE-46F3-A6E7-52C5613A863B}">
      <dsp:nvSpPr>
        <dsp:cNvPr id="0" name=""/>
        <dsp:cNvSpPr/>
      </dsp:nvSpPr>
      <dsp:spPr>
        <a:xfrm>
          <a:off x="2486142" y="470327"/>
          <a:ext cx="2435729" cy="428553"/>
        </a:xfrm>
        <a:prstGeom prst="roundRect">
          <a:avLst>
            <a:gd name="adj" fmla="val 10000"/>
          </a:avLst>
        </a:prstGeom>
        <a:solidFill>
          <a:srgbClr val="007635"/>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r" defTabSz="400050">
            <a:lnSpc>
              <a:spcPct val="90000"/>
            </a:lnSpc>
            <a:spcBef>
              <a:spcPct val="0"/>
            </a:spcBef>
            <a:spcAft>
              <a:spcPct val="35000"/>
            </a:spcAft>
            <a:buNone/>
          </a:pPr>
          <a:r>
            <a:rPr lang="ar-AE" sz="900" b="1" kern="1200" dirty="0"/>
            <a:t>البرنامج 01: سياسة الوقاية العامة</a:t>
          </a:r>
          <a:endParaRPr lang="fr-FR" sz="900" b="1" kern="1200" dirty="0"/>
        </a:p>
        <a:p>
          <a:pPr marL="0" lvl="0" indent="0" algn="l" defTabSz="400050">
            <a:lnSpc>
              <a:spcPct val="90000"/>
            </a:lnSpc>
            <a:spcBef>
              <a:spcPct val="0"/>
            </a:spcBef>
            <a:spcAft>
              <a:spcPct val="35000"/>
            </a:spcAft>
            <a:buNone/>
          </a:pPr>
          <a:r>
            <a:rPr lang="fr-FR" sz="900" b="1" i="0" kern="1200" dirty="0">
              <a:latin typeface="Times New Roman" panose="02020603050405020304" pitchFamily="18" charset="0"/>
              <a:cs typeface="Times New Roman" panose="02020603050405020304" pitchFamily="18" charset="0"/>
            </a:rPr>
            <a:t>PROGRAMME 01 :  POLITIQUE   PUBLIQUE DE PREVENTION </a:t>
          </a:r>
          <a:endParaRPr lang="fr-FR" sz="900" b="1" i="0" kern="1200" dirty="0"/>
        </a:p>
      </dsp:txBody>
      <dsp:txXfrm>
        <a:off x="2498694" y="482879"/>
        <a:ext cx="2410625" cy="403449"/>
      </dsp:txXfrm>
    </dsp:sp>
    <dsp:sp modelId="{37384673-CB90-4FFE-A9E6-AE898DD6CBBD}">
      <dsp:nvSpPr>
        <dsp:cNvPr id="0" name=""/>
        <dsp:cNvSpPr/>
      </dsp:nvSpPr>
      <dsp:spPr>
        <a:xfrm rot="18916305">
          <a:off x="4843615" y="484975"/>
          <a:ext cx="540538" cy="18856"/>
        </a:xfrm>
        <a:custGeom>
          <a:avLst/>
          <a:gdLst/>
          <a:ahLst/>
          <a:cxnLst/>
          <a:rect l="0" t="0" r="0" b="0"/>
          <a:pathLst>
            <a:path>
              <a:moveTo>
                <a:pt x="0" y="9428"/>
              </a:moveTo>
              <a:lnTo>
                <a:pt x="540538" y="94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100371" y="480890"/>
        <a:ext cx="27026" cy="27026"/>
      </dsp:txXfrm>
    </dsp:sp>
    <dsp:sp modelId="{45B0AEF1-66C3-48D7-91B3-945100FD53B3}">
      <dsp:nvSpPr>
        <dsp:cNvPr id="0" name=""/>
        <dsp:cNvSpPr/>
      </dsp:nvSpPr>
      <dsp:spPr>
        <a:xfrm>
          <a:off x="5305899" y="102200"/>
          <a:ext cx="3091579" cy="404006"/>
        </a:xfrm>
        <a:prstGeom prst="roundRect">
          <a:avLst>
            <a:gd name="adj" fmla="val 10000"/>
          </a:avLst>
        </a:prstGeom>
        <a:solidFill>
          <a:srgbClr val="3B5F4B"/>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1-2: الوقاية من الأمراض</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Sous- programme 1.2 :  </a:t>
          </a:r>
          <a:r>
            <a:rPr lang="fr-FR" sz="1000" b="1" kern="1200" dirty="0">
              <a:solidFill>
                <a:schemeClr val="bg1"/>
              </a:solidFill>
              <a:effectLst/>
              <a:latin typeface="Times New Roman" panose="02020603050405020304" pitchFamily="18" charset="0"/>
              <a:ea typeface="+mn-ea"/>
              <a:cs typeface="Times New Roman" panose="02020603050405020304" pitchFamily="18" charset="0"/>
            </a:rPr>
            <a:t>prévention   des maladies</a:t>
          </a: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kern="1200" dirty="0">
            <a:solidFill>
              <a:schemeClr val="bg1"/>
            </a:solidFill>
          </a:endParaRPr>
        </a:p>
      </dsp:txBody>
      <dsp:txXfrm>
        <a:off x="5317732" y="114033"/>
        <a:ext cx="3067913" cy="380340"/>
      </dsp:txXfrm>
    </dsp:sp>
    <dsp:sp modelId="{B29CF517-7701-49C5-9501-059C8C56EF96}">
      <dsp:nvSpPr>
        <dsp:cNvPr id="0" name=""/>
        <dsp:cNvSpPr/>
      </dsp:nvSpPr>
      <dsp:spPr>
        <a:xfrm rot="352910">
          <a:off x="4920855" y="694958"/>
          <a:ext cx="386076" cy="18856"/>
        </a:xfrm>
        <a:custGeom>
          <a:avLst/>
          <a:gdLst/>
          <a:ahLst/>
          <a:cxnLst/>
          <a:rect l="0" t="0" r="0" b="0"/>
          <a:pathLst>
            <a:path>
              <a:moveTo>
                <a:pt x="0" y="9428"/>
              </a:moveTo>
              <a:lnTo>
                <a:pt x="386076" y="94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104242" y="694734"/>
        <a:ext cx="19303" cy="19303"/>
      </dsp:txXfrm>
    </dsp:sp>
    <dsp:sp modelId="{9820B52E-A368-4E5D-A7E1-9D6CFF0F40E6}">
      <dsp:nvSpPr>
        <dsp:cNvPr id="0" name=""/>
        <dsp:cNvSpPr/>
      </dsp:nvSpPr>
      <dsp:spPr>
        <a:xfrm>
          <a:off x="5305916" y="522165"/>
          <a:ext cx="3091579" cy="404006"/>
        </a:xfrm>
        <a:prstGeom prst="roundRect">
          <a:avLst>
            <a:gd name="adj" fmla="val 10000"/>
          </a:avLst>
        </a:prstGeom>
        <a:solidFill>
          <a:srgbClr val="3B5F4B"/>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1-2: السكان</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Sous- programme 1.2 : </a:t>
          </a:r>
          <a:r>
            <a:rPr lang="fr-FR" sz="1000" b="1" kern="1200" dirty="0">
              <a:solidFill>
                <a:schemeClr val="bg1"/>
              </a:solidFill>
              <a:effectLst/>
              <a:latin typeface="Times New Roman" panose="02020603050405020304" pitchFamily="18" charset="0"/>
              <a:ea typeface="+mn-ea"/>
              <a:cs typeface="Times New Roman" panose="02020603050405020304" pitchFamily="18" charset="0"/>
            </a:rPr>
            <a:t>population</a:t>
          </a: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kern="1200" dirty="0">
            <a:solidFill>
              <a:schemeClr val="bg1"/>
            </a:solidFill>
          </a:endParaRPr>
        </a:p>
      </dsp:txBody>
      <dsp:txXfrm>
        <a:off x="5317749" y="533998"/>
        <a:ext cx="3067913" cy="380340"/>
      </dsp:txXfrm>
    </dsp:sp>
    <dsp:sp modelId="{672015D0-92CB-4B4B-98B9-5B0C5B71E7E2}">
      <dsp:nvSpPr>
        <dsp:cNvPr id="0" name=""/>
        <dsp:cNvSpPr/>
      </dsp:nvSpPr>
      <dsp:spPr>
        <a:xfrm rot="2963630">
          <a:off x="4811155" y="915925"/>
          <a:ext cx="634215" cy="18856"/>
        </a:xfrm>
        <a:custGeom>
          <a:avLst/>
          <a:gdLst/>
          <a:ahLst/>
          <a:cxnLst/>
          <a:rect l="0" t="0" r="0" b="0"/>
          <a:pathLst>
            <a:path>
              <a:moveTo>
                <a:pt x="0" y="9428"/>
              </a:moveTo>
              <a:lnTo>
                <a:pt x="634215" y="94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112408" y="909498"/>
        <a:ext cx="31710" cy="31710"/>
      </dsp:txXfrm>
    </dsp:sp>
    <dsp:sp modelId="{7487C5A9-4FC9-4C97-9101-8B0D2CE44303}">
      <dsp:nvSpPr>
        <dsp:cNvPr id="0" name=""/>
        <dsp:cNvSpPr/>
      </dsp:nvSpPr>
      <dsp:spPr>
        <a:xfrm>
          <a:off x="5334655" y="964099"/>
          <a:ext cx="3092111" cy="404006"/>
        </a:xfrm>
        <a:prstGeom prst="roundRect">
          <a:avLst>
            <a:gd name="adj" fmla="val 10000"/>
          </a:avLst>
        </a:prstGeom>
        <a:solidFill>
          <a:srgbClr val="3B5F4B"/>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1.3 التطعيم</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Sous programme 1.3    </a:t>
          </a:r>
          <a:r>
            <a:rPr lang="fr-FR" sz="1000" b="1" kern="1200" dirty="0">
              <a:solidFill>
                <a:schemeClr val="bg1"/>
              </a:solidFill>
              <a:effectLst/>
              <a:latin typeface="Times New Roman" panose="02020603050405020304" pitchFamily="18" charset="0"/>
              <a:ea typeface="+mn-ea"/>
              <a:cs typeface="Times New Roman" panose="02020603050405020304" pitchFamily="18" charset="0"/>
            </a:rPr>
            <a:t>vaccination</a:t>
          </a: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kern="1200" dirty="0">
            <a:solidFill>
              <a:schemeClr val="bg1"/>
            </a:solidFill>
          </a:endParaRPr>
        </a:p>
      </dsp:txBody>
      <dsp:txXfrm>
        <a:off x="5346488" y="975932"/>
        <a:ext cx="3068445" cy="380340"/>
      </dsp:txXfrm>
    </dsp:sp>
    <dsp:sp modelId="{239415E5-C6CB-4303-981B-46FBA414F152}">
      <dsp:nvSpPr>
        <dsp:cNvPr id="0" name=""/>
        <dsp:cNvSpPr/>
      </dsp:nvSpPr>
      <dsp:spPr>
        <a:xfrm rot="503149">
          <a:off x="2186966" y="2061720"/>
          <a:ext cx="284687" cy="18856"/>
        </a:xfrm>
        <a:custGeom>
          <a:avLst/>
          <a:gdLst/>
          <a:ahLst/>
          <a:cxnLst/>
          <a:rect l="0" t="0" r="0" b="0"/>
          <a:pathLst>
            <a:path>
              <a:moveTo>
                <a:pt x="0" y="9428"/>
              </a:moveTo>
              <a:lnTo>
                <a:pt x="284687" y="94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322192" y="2064031"/>
        <a:ext cx="14234" cy="14234"/>
      </dsp:txXfrm>
    </dsp:sp>
    <dsp:sp modelId="{B64250D8-44F2-4263-8C64-3D0CB86FB702}">
      <dsp:nvSpPr>
        <dsp:cNvPr id="0" name=""/>
        <dsp:cNvSpPr/>
      </dsp:nvSpPr>
      <dsp:spPr>
        <a:xfrm>
          <a:off x="2470131" y="1877630"/>
          <a:ext cx="2435729" cy="428553"/>
        </a:xfrm>
        <a:prstGeom prst="roundRect">
          <a:avLst>
            <a:gd name="adj" fmla="val 10000"/>
          </a:avLst>
        </a:prstGeom>
        <a:solidFill>
          <a:srgbClr val="8A00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r" defTabSz="400050">
            <a:lnSpc>
              <a:spcPct val="90000"/>
            </a:lnSpc>
            <a:spcBef>
              <a:spcPct val="0"/>
            </a:spcBef>
            <a:spcAft>
              <a:spcPct val="35000"/>
            </a:spcAft>
            <a:buNone/>
          </a:pPr>
          <a:r>
            <a:rPr lang="ar-AE" sz="900" b="1" kern="1200" dirty="0"/>
            <a:t>البرنامج 02: الرعاية و </a:t>
          </a:r>
          <a:r>
            <a:rPr lang="ar-DZ" sz="900" b="1" kern="1200" dirty="0"/>
            <a:t>ال</a:t>
          </a:r>
          <a:r>
            <a:rPr lang="ar-AE" sz="900" b="1" kern="1200" dirty="0"/>
            <a:t>مؤسسات الاستشفائية</a:t>
          </a:r>
          <a:endParaRPr lang="fr-FR" sz="900" b="1" kern="1200" dirty="0"/>
        </a:p>
        <a:p>
          <a:pPr marL="0" lvl="0" indent="0" algn="l" defTabSz="400050">
            <a:lnSpc>
              <a:spcPct val="90000"/>
            </a:lnSpc>
            <a:spcBef>
              <a:spcPct val="0"/>
            </a:spcBef>
            <a:spcAft>
              <a:spcPct val="35000"/>
            </a:spcAft>
            <a:buNone/>
          </a:pPr>
          <a:r>
            <a:rPr lang="fr-FR" sz="900" b="1" i="0" kern="1200" dirty="0">
              <a:effectLst/>
              <a:latin typeface="Times New Roman" panose="02020603050405020304" pitchFamily="18" charset="0"/>
              <a:ea typeface="+mn-ea"/>
              <a:cs typeface="Times New Roman" panose="02020603050405020304" pitchFamily="18" charset="0"/>
            </a:rPr>
            <a:t>PROGRAMME 02 :   SOINS ET ETABLISSEMENTS HOSPITALIERS    </a:t>
          </a:r>
          <a:endParaRPr lang="fr-FR" sz="900" b="1" i="0" kern="1200" dirty="0"/>
        </a:p>
      </dsp:txBody>
      <dsp:txXfrm>
        <a:off x="2482683" y="1890182"/>
        <a:ext cx="2410625" cy="403449"/>
      </dsp:txXfrm>
    </dsp:sp>
    <dsp:sp modelId="{3DE6D932-9709-49ED-8AD8-4B7E349AFA7C}">
      <dsp:nvSpPr>
        <dsp:cNvPr id="0" name=""/>
        <dsp:cNvSpPr/>
      </dsp:nvSpPr>
      <dsp:spPr>
        <a:xfrm rot="18703974">
          <a:off x="4814812" y="1879256"/>
          <a:ext cx="544645" cy="18856"/>
        </a:xfrm>
        <a:custGeom>
          <a:avLst/>
          <a:gdLst/>
          <a:ahLst/>
          <a:cxnLst/>
          <a:rect l="0" t="0" r="0" b="0"/>
          <a:pathLst>
            <a:path>
              <a:moveTo>
                <a:pt x="0" y="9428"/>
              </a:moveTo>
              <a:lnTo>
                <a:pt x="544645" y="94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73518" y="1875068"/>
        <a:ext cx="27232" cy="27232"/>
      </dsp:txXfrm>
    </dsp:sp>
    <dsp:sp modelId="{2BF8869F-9097-443A-9ED8-C3D21206A9DC}">
      <dsp:nvSpPr>
        <dsp:cNvPr id="0" name=""/>
        <dsp:cNvSpPr/>
      </dsp:nvSpPr>
      <dsp:spPr>
        <a:xfrm>
          <a:off x="5268409" y="1483459"/>
          <a:ext cx="3159385" cy="404006"/>
        </a:xfrm>
        <a:prstGeom prst="roundRect">
          <a:avLst>
            <a:gd name="adj" fmla="val 10000"/>
          </a:avLst>
        </a:prstGeom>
        <a:solidFill>
          <a:srgbClr val="A35B25"/>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2-1: الأمراض المزمنة والنادرة</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Sous- programme 2.1 :  </a:t>
          </a:r>
          <a:r>
            <a:rPr lang="fr-FR" sz="1000" b="1" kern="1200" dirty="0">
              <a:solidFill>
                <a:schemeClr val="bg1"/>
              </a:solidFill>
              <a:effectLst/>
              <a:latin typeface="Times New Roman" panose="02020603050405020304" pitchFamily="18" charset="0"/>
              <a:ea typeface="+mn-ea"/>
              <a:cs typeface="Times New Roman" panose="02020603050405020304" pitchFamily="18" charset="0"/>
            </a:rPr>
            <a:t>pathologies chroniques et rares</a:t>
          </a: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kern="1200" dirty="0">
            <a:solidFill>
              <a:schemeClr val="bg1"/>
            </a:solidFill>
          </a:endParaRPr>
        </a:p>
      </dsp:txBody>
      <dsp:txXfrm>
        <a:off x="5280242" y="1495292"/>
        <a:ext cx="3135719" cy="380340"/>
      </dsp:txXfrm>
    </dsp:sp>
    <dsp:sp modelId="{686C147E-74F1-48A9-AFAB-41DF6A9AAA5C}">
      <dsp:nvSpPr>
        <dsp:cNvPr id="0" name=""/>
        <dsp:cNvSpPr/>
      </dsp:nvSpPr>
      <dsp:spPr>
        <a:xfrm rot="589">
          <a:off x="4905861" y="2082509"/>
          <a:ext cx="350188" cy="18856"/>
        </a:xfrm>
        <a:custGeom>
          <a:avLst/>
          <a:gdLst/>
          <a:ahLst/>
          <a:cxnLst/>
          <a:rect l="0" t="0" r="0" b="0"/>
          <a:pathLst>
            <a:path>
              <a:moveTo>
                <a:pt x="0" y="9428"/>
              </a:moveTo>
              <a:lnTo>
                <a:pt x="350188" y="94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72200" y="2083182"/>
        <a:ext cx="17509" cy="17509"/>
      </dsp:txXfrm>
    </dsp:sp>
    <dsp:sp modelId="{33641A26-2A87-4D95-97E1-4F17B09B1A70}">
      <dsp:nvSpPr>
        <dsp:cNvPr id="0" name=""/>
        <dsp:cNvSpPr/>
      </dsp:nvSpPr>
      <dsp:spPr>
        <a:xfrm>
          <a:off x="5256049" y="1889964"/>
          <a:ext cx="3159385" cy="404006"/>
        </a:xfrm>
        <a:prstGeom prst="roundRect">
          <a:avLst>
            <a:gd name="adj" fmla="val 10000"/>
          </a:avLst>
        </a:prstGeom>
        <a:solidFill>
          <a:srgbClr val="A35B25"/>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2-2: صحة المجتمع</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Sous- programme 2.2 :  </a:t>
          </a:r>
          <a:r>
            <a:rPr lang="fr-FR" sz="1000" b="1" kern="1200" dirty="0">
              <a:solidFill>
                <a:schemeClr val="bg1"/>
              </a:solidFill>
              <a:effectLst/>
              <a:latin typeface="Times New Roman" panose="02020603050405020304" pitchFamily="18" charset="0"/>
              <a:ea typeface="+mn-ea"/>
              <a:cs typeface="Times New Roman" panose="02020603050405020304" pitchFamily="18" charset="0"/>
            </a:rPr>
            <a:t>sante de proximité</a:t>
          </a: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kern="1200" dirty="0">
            <a:solidFill>
              <a:schemeClr val="bg1"/>
            </a:solidFill>
          </a:endParaRPr>
        </a:p>
      </dsp:txBody>
      <dsp:txXfrm>
        <a:off x="5267882" y="1901797"/>
        <a:ext cx="3135719" cy="380340"/>
      </dsp:txXfrm>
    </dsp:sp>
    <dsp:sp modelId="{913CDE5D-C2D5-4CB7-A00D-041A920EFCAA}">
      <dsp:nvSpPr>
        <dsp:cNvPr id="0" name=""/>
        <dsp:cNvSpPr/>
      </dsp:nvSpPr>
      <dsp:spPr>
        <a:xfrm rot="2955631">
          <a:off x="4812661" y="2285761"/>
          <a:ext cx="536588" cy="18856"/>
        </a:xfrm>
        <a:custGeom>
          <a:avLst/>
          <a:gdLst/>
          <a:ahLst/>
          <a:cxnLst/>
          <a:rect l="0" t="0" r="0" b="0"/>
          <a:pathLst>
            <a:path>
              <a:moveTo>
                <a:pt x="0" y="9428"/>
              </a:moveTo>
              <a:lnTo>
                <a:pt x="536588" y="94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67540" y="2281775"/>
        <a:ext cx="26829" cy="26829"/>
      </dsp:txXfrm>
    </dsp:sp>
    <dsp:sp modelId="{3E847F29-6BC1-4493-B630-3834908E22CA}">
      <dsp:nvSpPr>
        <dsp:cNvPr id="0" name=""/>
        <dsp:cNvSpPr/>
      </dsp:nvSpPr>
      <dsp:spPr>
        <a:xfrm>
          <a:off x="5256049" y="2296469"/>
          <a:ext cx="3159385" cy="404006"/>
        </a:xfrm>
        <a:prstGeom prst="roundRect">
          <a:avLst>
            <a:gd name="adj" fmla="val 10000"/>
          </a:avLst>
        </a:prstGeom>
        <a:solidFill>
          <a:srgbClr val="A35B25"/>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2-3: المؤسسات الصحية</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Sous- programme 2.3 : </a:t>
          </a:r>
          <a:r>
            <a:rPr lang="fr-FR" sz="1000" b="1" kern="1200" dirty="0">
              <a:solidFill>
                <a:schemeClr val="bg1"/>
              </a:solidFill>
              <a:effectLst/>
              <a:latin typeface="Times New Roman" panose="02020603050405020304" pitchFamily="18" charset="0"/>
              <a:ea typeface="+mn-ea"/>
              <a:cs typeface="Times New Roman" panose="02020603050405020304" pitchFamily="18" charset="0"/>
            </a:rPr>
            <a:t>établissements de sante</a:t>
          </a: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kern="1200" dirty="0">
            <a:solidFill>
              <a:schemeClr val="bg1"/>
            </a:solidFill>
          </a:endParaRPr>
        </a:p>
      </dsp:txBody>
      <dsp:txXfrm>
        <a:off x="5267882" y="2308302"/>
        <a:ext cx="3135719" cy="380340"/>
      </dsp:txXfrm>
    </dsp:sp>
    <dsp:sp modelId="{EF7E7F55-7D2A-4555-A2FA-E7BDA46C4D0F}">
      <dsp:nvSpPr>
        <dsp:cNvPr id="0" name=""/>
        <dsp:cNvSpPr/>
      </dsp:nvSpPr>
      <dsp:spPr>
        <a:xfrm rot="4656251">
          <a:off x="1644011" y="2718102"/>
          <a:ext cx="1386606" cy="18856"/>
        </a:xfrm>
        <a:custGeom>
          <a:avLst/>
          <a:gdLst/>
          <a:ahLst/>
          <a:cxnLst/>
          <a:rect l="0" t="0" r="0" b="0"/>
          <a:pathLst>
            <a:path>
              <a:moveTo>
                <a:pt x="0" y="9428"/>
              </a:moveTo>
              <a:lnTo>
                <a:pt x="1386606" y="94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302650" y="2692864"/>
        <a:ext cx="69330" cy="69330"/>
      </dsp:txXfrm>
    </dsp:sp>
    <dsp:sp modelId="{D443CF04-DE64-420A-8F12-8C8CC4A5130E}">
      <dsp:nvSpPr>
        <dsp:cNvPr id="0" name=""/>
        <dsp:cNvSpPr/>
      </dsp:nvSpPr>
      <dsp:spPr>
        <a:xfrm>
          <a:off x="2486142" y="3190394"/>
          <a:ext cx="2435729" cy="428553"/>
        </a:xfrm>
        <a:prstGeom prst="roundRect">
          <a:avLst>
            <a:gd name="adj" fmla="val 10000"/>
          </a:avLst>
        </a:prstGeom>
        <a:solidFill>
          <a:srgbClr val="210E3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r" defTabSz="400050">
            <a:lnSpc>
              <a:spcPct val="90000"/>
            </a:lnSpc>
            <a:spcBef>
              <a:spcPct val="0"/>
            </a:spcBef>
            <a:spcAft>
              <a:spcPct val="35000"/>
            </a:spcAft>
            <a:buNone/>
          </a:pPr>
          <a:r>
            <a:rPr lang="ar-AE" sz="900" b="1" kern="1200" dirty="0"/>
            <a:t>البرنامج الثالث: الإدارة العامة</a:t>
          </a:r>
          <a:endParaRPr lang="fr-FR" sz="900" b="1" kern="1200" dirty="0"/>
        </a:p>
        <a:p>
          <a:pPr marL="0" lvl="0" indent="0" algn="l" defTabSz="400050">
            <a:lnSpc>
              <a:spcPct val="90000"/>
            </a:lnSpc>
            <a:spcBef>
              <a:spcPct val="0"/>
            </a:spcBef>
            <a:spcAft>
              <a:spcPct val="35000"/>
            </a:spcAft>
            <a:buNone/>
          </a:pPr>
          <a:r>
            <a:rPr lang="fr-FR" sz="900" b="1" i="0" kern="1200" dirty="0">
              <a:effectLst/>
              <a:latin typeface="Times New Roman" panose="02020603050405020304" pitchFamily="18" charset="0"/>
              <a:ea typeface="+mn-ea"/>
              <a:cs typeface="Times New Roman" panose="02020603050405020304" pitchFamily="18" charset="0"/>
            </a:rPr>
            <a:t>PROGRAMME 03 : ADMINISTRATION GENERALE</a:t>
          </a:r>
          <a:endParaRPr lang="fr-FR" sz="900" b="1" i="0" kern="1200" dirty="0"/>
        </a:p>
      </dsp:txBody>
      <dsp:txXfrm>
        <a:off x="2498694" y="3202946"/>
        <a:ext cx="2410625" cy="403449"/>
      </dsp:txXfrm>
    </dsp:sp>
    <dsp:sp modelId="{63BEA7A8-6C57-4635-82F4-47C3FECA1EB9}">
      <dsp:nvSpPr>
        <dsp:cNvPr id="0" name=""/>
        <dsp:cNvSpPr/>
      </dsp:nvSpPr>
      <dsp:spPr>
        <a:xfrm rot="19425971">
          <a:off x="4880244" y="3268011"/>
          <a:ext cx="430502" cy="18856"/>
        </a:xfrm>
        <a:custGeom>
          <a:avLst/>
          <a:gdLst/>
          <a:ahLst/>
          <a:cxnLst/>
          <a:rect l="0" t="0" r="0" b="0"/>
          <a:pathLst>
            <a:path>
              <a:moveTo>
                <a:pt x="0" y="9428"/>
              </a:moveTo>
              <a:lnTo>
                <a:pt x="430502" y="94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84733" y="3266677"/>
        <a:ext cx="21525" cy="21525"/>
      </dsp:txXfrm>
    </dsp:sp>
    <dsp:sp modelId="{CC39EC04-3386-4870-A861-132A8504E6A8}">
      <dsp:nvSpPr>
        <dsp:cNvPr id="0" name=""/>
        <dsp:cNvSpPr/>
      </dsp:nvSpPr>
      <dsp:spPr>
        <a:xfrm>
          <a:off x="5269120" y="2875968"/>
          <a:ext cx="3091331" cy="548480"/>
        </a:xfrm>
        <a:prstGeom prst="roundRect">
          <a:avLst>
            <a:gd name="adj" fmla="val 10000"/>
          </a:avLst>
        </a:prstGeom>
        <a:solidFill>
          <a:srgbClr val="4A206A"/>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3.1: إدارة الوزارة</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Sous- programme 3.1 : </a:t>
          </a:r>
          <a:r>
            <a:rPr lang="fr-FR" sz="1000" b="1" kern="1200" dirty="0">
              <a:solidFill>
                <a:schemeClr val="bg1"/>
              </a:solidFill>
              <a:effectLst/>
              <a:latin typeface="Times New Roman" panose="02020603050405020304" pitchFamily="18" charset="0"/>
              <a:ea typeface="+mn-ea"/>
              <a:cs typeface="Times New Roman" panose="02020603050405020304" pitchFamily="18" charset="0"/>
            </a:rPr>
            <a:t>gestion du ministère</a:t>
          </a: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kern="1200" dirty="0">
            <a:solidFill>
              <a:schemeClr val="bg1"/>
            </a:solidFill>
          </a:endParaRPr>
        </a:p>
      </dsp:txBody>
      <dsp:txXfrm>
        <a:off x="5285184" y="2892032"/>
        <a:ext cx="3059203" cy="516352"/>
      </dsp:txXfrm>
    </dsp:sp>
    <dsp:sp modelId="{762406BC-CB76-49E2-B94D-A19B43D2865B}">
      <dsp:nvSpPr>
        <dsp:cNvPr id="0" name=""/>
        <dsp:cNvSpPr/>
      </dsp:nvSpPr>
      <dsp:spPr>
        <a:xfrm rot="2414985">
          <a:off x="4865279" y="3549681"/>
          <a:ext cx="478046" cy="18856"/>
        </a:xfrm>
        <a:custGeom>
          <a:avLst/>
          <a:gdLst/>
          <a:ahLst/>
          <a:cxnLst/>
          <a:rect l="0" t="0" r="0" b="0"/>
          <a:pathLst>
            <a:path>
              <a:moveTo>
                <a:pt x="0" y="9428"/>
              </a:moveTo>
              <a:lnTo>
                <a:pt x="478046" y="94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092351" y="3547157"/>
        <a:ext cx="23902" cy="23902"/>
      </dsp:txXfrm>
    </dsp:sp>
    <dsp:sp modelId="{8D167D27-F464-4397-BFB8-C9C1F42F47AF}">
      <dsp:nvSpPr>
        <dsp:cNvPr id="0" name=""/>
        <dsp:cNvSpPr/>
      </dsp:nvSpPr>
      <dsp:spPr>
        <a:xfrm>
          <a:off x="5286734" y="3439306"/>
          <a:ext cx="3096928" cy="548480"/>
        </a:xfrm>
        <a:prstGeom prst="roundRect">
          <a:avLst>
            <a:gd name="adj" fmla="val 10000"/>
          </a:avLst>
        </a:prstGeom>
        <a:solidFill>
          <a:srgbClr val="4A206A"/>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endParaRPr lang="fr-FR" sz="1000" b="1" kern="1200" dirty="0">
            <a:solidFill>
              <a:schemeClr val="bg1"/>
            </a:solidFill>
          </a:endParaRPr>
        </a:p>
        <a:p>
          <a:pPr marL="0" lvl="0" indent="0" algn="r" defTabSz="444500">
            <a:lnSpc>
              <a:spcPct val="90000"/>
            </a:lnSpc>
            <a:spcBef>
              <a:spcPct val="0"/>
            </a:spcBef>
            <a:spcAft>
              <a:spcPct val="35000"/>
            </a:spcAft>
            <a:buNone/>
          </a:pPr>
          <a:r>
            <a:rPr lang="ar-AE" sz="1000" b="1" kern="1200" dirty="0">
              <a:solidFill>
                <a:schemeClr val="bg1"/>
              </a:solidFill>
            </a:rPr>
            <a:t>برنامج الفرعي 3-2: الدعم الإداري</a:t>
          </a:r>
          <a:endParaRPr lang="fr-FR" sz="1000" b="1" kern="1200" dirty="0">
            <a:solidFill>
              <a:schemeClr val="bg1"/>
            </a:solidFill>
          </a:endParaRPr>
        </a:p>
        <a:p>
          <a:pPr marL="0" lvl="0" indent="0" algn="l" defTabSz="444500">
            <a:lnSpc>
              <a:spcPct val="90000"/>
            </a:lnSpc>
            <a:spcBef>
              <a:spcPct val="0"/>
            </a:spcBef>
            <a:spcAft>
              <a:spcPct val="35000"/>
            </a:spcAft>
            <a:buNone/>
          </a:pP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Sous- programme 3.2 : </a:t>
          </a:r>
          <a:r>
            <a:rPr lang="fr-FR" sz="1000" b="1" kern="1200" dirty="0">
              <a:solidFill>
                <a:schemeClr val="bg1"/>
              </a:solidFill>
              <a:effectLst/>
              <a:latin typeface="Times New Roman" panose="02020603050405020304" pitchFamily="18" charset="0"/>
              <a:ea typeface="+mn-ea"/>
              <a:cs typeface="Times New Roman" panose="02020603050405020304" pitchFamily="18" charset="0"/>
            </a:rPr>
            <a:t>soutien administratif</a:t>
          </a:r>
          <a:r>
            <a:rPr lang="fr-FR" sz="1000" b="1" i="1" kern="1200" dirty="0">
              <a:solidFill>
                <a:schemeClr val="bg1"/>
              </a:solidFill>
              <a:effectLst/>
              <a:latin typeface="Times New Roman" panose="02020603050405020304" pitchFamily="18" charset="0"/>
              <a:ea typeface="+mn-ea"/>
              <a:cs typeface="Times New Roman" panose="02020603050405020304" pitchFamily="18" charset="0"/>
            </a:rPr>
            <a:t>  </a:t>
          </a:r>
          <a:endParaRPr lang="fr-FR" sz="1000" b="1" kern="1200" dirty="0">
            <a:solidFill>
              <a:schemeClr val="bg1"/>
            </a:solidFill>
          </a:endParaRPr>
        </a:p>
      </dsp:txBody>
      <dsp:txXfrm>
        <a:off x="5302798" y="3455370"/>
        <a:ext cx="3064800" cy="516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E1088-0F6F-4D78-A917-932B5B73531E}">
      <dsp:nvSpPr>
        <dsp:cNvPr id="0" name=""/>
        <dsp:cNvSpPr/>
      </dsp:nvSpPr>
      <dsp:spPr>
        <a:xfrm>
          <a:off x="1" y="2194087"/>
          <a:ext cx="2283716" cy="721369"/>
        </a:xfrm>
        <a:prstGeom prst="roundRect">
          <a:avLst>
            <a:gd name="adj" fmla="val 10000"/>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ar-SA" altLang="fr-FR" sz="1000" b="1" i="1" kern="1200" dirty="0">
              <a:solidFill>
                <a:schemeClr val="bg1"/>
              </a:solidFill>
              <a:latin typeface="Times New Roman" panose="02020603050405020304" pitchFamily="18" charset="0"/>
              <a:ea typeface="+mn-ea"/>
              <a:cs typeface="Times New Roman" panose="02020603050405020304" pitchFamily="18" charset="0"/>
            </a:rPr>
            <a:t>وزارة التربية الوطنية</a:t>
          </a:r>
          <a:r>
            <a:rPr lang="fr-FR" altLang="fr-FR" sz="1000" b="1" i="1" kern="1200" dirty="0">
              <a:solidFill>
                <a:schemeClr val="bg1"/>
              </a:solidFill>
              <a:latin typeface="Times New Roman" panose="02020603050405020304" pitchFamily="18" charset="0"/>
              <a:ea typeface="+mn-ea"/>
              <a:cs typeface="Times New Roman" panose="02020603050405020304" pitchFamily="18" charset="0"/>
            </a:rPr>
            <a:t> </a:t>
          </a:r>
          <a:r>
            <a:rPr lang="fr-FR" altLang="fr-FR" sz="1000" b="1" i="0" kern="1200" dirty="0">
              <a:solidFill>
                <a:schemeClr val="bg1"/>
              </a:solidFill>
              <a:latin typeface="Times New Roman" panose="02020603050405020304" pitchFamily="18" charset="0"/>
              <a:ea typeface="+mn-ea"/>
              <a:cs typeface="Times New Roman" panose="02020603050405020304" pitchFamily="18" charset="0"/>
            </a:rPr>
            <a:t> </a:t>
          </a:r>
        </a:p>
        <a:p>
          <a:pPr marL="0" lvl="0" indent="0" algn="ctr" defTabSz="444500">
            <a:lnSpc>
              <a:spcPct val="90000"/>
            </a:lnSpc>
            <a:spcBef>
              <a:spcPct val="0"/>
            </a:spcBef>
            <a:spcAft>
              <a:spcPct val="35000"/>
            </a:spcAft>
            <a:buNone/>
          </a:pPr>
          <a:r>
            <a:rPr lang="fr-FR" sz="1000" b="1" i="1" kern="1200" dirty="0">
              <a:solidFill>
                <a:schemeClr val="bg1"/>
              </a:solidFill>
              <a:latin typeface="Times New Roman" panose="02020603050405020304" pitchFamily="18" charset="0"/>
              <a:ea typeface="+mn-ea"/>
              <a:cs typeface="Times New Roman" panose="02020603050405020304" pitchFamily="18" charset="0"/>
            </a:rPr>
            <a:t>Ministère de l’Education Nationale  </a:t>
          </a:r>
          <a:endParaRPr lang="fr-FR" sz="1000" b="1" i="0" kern="1200" dirty="0">
            <a:solidFill>
              <a:schemeClr val="bg1"/>
            </a:solidFill>
            <a:effectLst/>
            <a:latin typeface="Times New Roman" panose="02020603050405020304" pitchFamily="18" charset="0"/>
            <a:ea typeface="+mn-ea"/>
            <a:cs typeface="Times New Roman" panose="02020603050405020304" pitchFamily="18" charset="0"/>
          </a:endParaRPr>
        </a:p>
      </dsp:txBody>
      <dsp:txXfrm>
        <a:off x="21129" y="2215215"/>
        <a:ext cx="2241460" cy="679113"/>
      </dsp:txXfrm>
    </dsp:sp>
    <dsp:sp modelId="{FBB48AC0-472E-40B2-8B17-65EF9F68C031}">
      <dsp:nvSpPr>
        <dsp:cNvPr id="0" name=""/>
        <dsp:cNvSpPr/>
      </dsp:nvSpPr>
      <dsp:spPr>
        <a:xfrm rot="17099663">
          <a:off x="1746206" y="1849313"/>
          <a:ext cx="1450232" cy="10064"/>
        </a:xfrm>
        <a:custGeom>
          <a:avLst/>
          <a:gdLst/>
          <a:ahLst/>
          <a:cxnLst/>
          <a:rect l="0" t="0" r="0" b="0"/>
          <a:pathLst>
            <a:path>
              <a:moveTo>
                <a:pt x="0" y="5032"/>
              </a:moveTo>
              <a:lnTo>
                <a:pt x="1450232" y="503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435066" y="1818089"/>
        <a:ext cx="72511" cy="72511"/>
      </dsp:txXfrm>
    </dsp:sp>
    <dsp:sp modelId="{A254BC71-12AE-46F3-A6E7-52C5613A863B}">
      <dsp:nvSpPr>
        <dsp:cNvPr id="0" name=""/>
        <dsp:cNvSpPr/>
      </dsp:nvSpPr>
      <dsp:spPr>
        <a:xfrm>
          <a:off x="2658928" y="895889"/>
          <a:ext cx="2174227" cy="516058"/>
        </a:xfrm>
        <a:prstGeom prst="roundRect">
          <a:avLst>
            <a:gd name="adj" fmla="val 10000"/>
          </a:avLst>
        </a:prstGeom>
        <a:solidFill>
          <a:srgbClr val="007635"/>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r" defTabSz="311150">
            <a:lnSpc>
              <a:spcPct val="90000"/>
            </a:lnSpc>
            <a:spcBef>
              <a:spcPct val="0"/>
            </a:spcBef>
            <a:spcAft>
              <a:spcPct val="35000"/>
            </a:spcAft>
            <a:buNone/>
          </a:pPr>
          <a:r>
            <a:rPr lang="ar-AE" sz="700" b="1" kern="1200" dirty="0">
              <a:solidFill>
                <a:schemeClr val="bg1"/>
              </a:solidFill>
            </a:rPr>
            <a:t>البرنامج 01: </a:t>
          </a:r>
          <a:r>
            <a:rPr lang="ar-AE" sz="700" kern="1200" dirty="0">
              <a:solidFill>
                <a:schemeClr val="bg1"/>
              </a:solidFill>
            </a:rPr>
            <a:t>: التعليم الأساسي</a:t>
          </a:r>
          <a:endParaRPr lang="fr-FR" sz="700" b="1" kern="1200" dirty="0">
            <a:solidFill>
              <a:schemeClr val="bg1"/>
            </a:solidFill>
          </a:endParaRPr>
        </a:p>
        <a:p>
          <a:pPr marL="0" lvl="0" indent="0" algn="l" defTabSz="311150">
            <a:lnSpc>
              <a:spcPct val="90000"/>
            </a:lnSpc>
            <a:spcBef>
              <a:spcPct val="0"/>
            </a:spcBef>
            <a:spcAft>
              <a:spcPct val="35000"/>
            </a:spcAft>
            <a:buNone/>
          </a:pPr>
          <a:r>
            <a:rPr lang="fr-FR" sz="700" b="1" i="0" kern="1200" dirty="0">
              <a:solidFill>
                <a:schemeClr val="bg1"/>
              </a:solidFill>
              <a:latin typeface="Times New Roman" panose="02020603050405020304" pitchFamily="18" charset="0"/>
              <a:cs typeface="Times New Roman" panose="02020603050405020304" pitchFamily="18" charset="0"/>
            </a:rPr>
            <a:t>PROG 01 :  </a:t>
          </a:r>
          <a:r>
            <a:rPr lang="fr-FR" sz="7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ENSEIGNEMENT FONDAMENTAL. </a:t>
          </a:r>
          <a:endParaRPr lang="fr-FR" sz="700" b="1" i="0" kern="1200" dirty="0">
            <a:solidFill>
              <a:schemeClr val="bg1"/>
            </a:solidFill>
          </a:endParaRPr>
        </a:p>
      </dsp:txBody>
      <dsp:txXfrm>
        <a:off x="2674043" y="911004"/>
        <a:ext cx="2143997" cy="485828"/>
      </dsp:txXfrm>
    </dsp:sp>
    <dsp:sp modelId="{37384673-CB90-4FFE-A9E6-AE898DD6CBBD}">
      <dsp:nvSpPr>
        <dsp:cNvPr id="0" name=""/>
        <dsp:cNvSpPr/>
      </dsp:nvSpPr>
      <dsp:spPr>
        <a:xfrm rot="16997998">
          <a:off x="4458934" y="675890"/>
          <a:ext cx="972063" cy="10064"/>
        </a:xfrm>
        <a:custGeom>
          <a:avLst/>
          <a:gdLst/>
          <a:ahLst/>
          <a:cxnLst/>
          <a:rect l="0" t="0" r="0" b="0"/>
          <a:pathLst>
            <a:path>
              <a:moveTo>
                <a:pt x="0" y="5032"/>
              </a:moveTo>
              <a:lnTo>
                <a:pt x="972063" y="503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458934" y="194890"/>
        <a:ext cx="972063" cy="972063"/>
      </dsp:txXfrm>
    </dsp:sp>
    <dsp:sp modelId="{45B0AEF1-66C3-48D7-91B3-945100FD53B3}">
      <dsp:nvSpPr>
        <dsp:cNvPr id="0" name=""/>
        <dsp:cNvSpPr/>
      </dsp:nvSpPr>
      <dsp:spPr>
        <a:xfrm>
          <a:off x="5056777" y="26938"/>
          <a:ext cx="3623711" cy="361974"/>
        </a:xfrm>
        <a:prstGeom prst="roundRect">
          <a:avLst>
            <a:gd name="adj" fmla="val 10000"/>
          </a:avLst>
        </a:prstGeom>
        <a:solidFill>
          <a:srgbClr val="3B5F4B"/>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t" anchorCtr="0">
          <a:noAutofit/>
        </a:bodyPr>
        <a:lstStyle/>
        <a:p>
          <a:pPr marL="0" lvl="0" indent="0" algn="r" defTabSz="444500">
            <a:lnSpc>
              <a:spcPct val="90000"/>
            </a:lnSpc>
            <a:spcBef>
              <a:spcPct val="0"/>
            </a:spcBef>
            <a:spcAft>
              <a:spcPct val="35000"/>
            </a:spcAft>
            <a:buNone/>
          </a:pPr>
          <a:r>
            <a:rPr lang="ar-AE" sz="1000" kern="1200" dirty="0">
              <a:solidFill>
                <a:schemeClr val="bg1"/>
              </a:solidFill>
            </a:rPr>
            <a:t>البرنامج الفرعي 1.1: التعليم التحضيري</a:t>
          </a:r>
          <a:endParaRPr lang="ar-DZ" sz="1000"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1.1</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éducation préparatoire </a:t>
          </a:r>
          <a:endParaRPr lang="fr-FR" sz="1000" b="1" kern="1200" dirty="0">
            <a:solidFill>
              <a:schemeClr val="bg1"/>
            </a:solidFill>
          </a:endParaRPr>
        </a:p>
      </dsp:txBody>
      <dsp:txXfrm>
        <a:off x="5067379" y="37540"/>
        <a:ext cx="3602507" cy="340770"/>
      </dsp:txXfrm>
    </dsp:sp>
    <dsp:sp modelId="{B29CF517-7701-49C5-9501-059C8C56EF96}">
      <dsp:nvSpPr>
        <dsp:cNvPr id="0" name=""/>
        <dsp:cNvSpPr/>
      </dsp:nvSpPr>
      <dsp:spPr>
        <a:xfrm rot="17571835">
          <a:off x="4657618" y="884362"/>
          <a:ext cx="574159" cy="10064"/>
        </a:xfrm>
        <a:custGeom>
          <a:avLst/>
          <a:gdLst/>
          <a:ahLst/>
          <a:cxnLst/>
          <a:rect l="0" t="0" r="0" b="0"/>
          <a:pathLst>
            <a:path>
              <a:moveTo>
                <a:pt x="0" y="5032"/>
              </a:moveTo>
              <a:lnTo>
                <a:pt x="574159" y="503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657618" y="602314"/>
        <a:ext cx="574159" cy="574159"/>
      </dsp:txXfrm>
    </dsp:sp>
    <dsp:sp modelId="{9820B52E-A368-4E5D-A7E1-9D6CFF0F40E6}">
      <dsp:nvSpPr>
        <dsp:cNvPr id="0" name=""/>
        <dsp:cNvSpPr/>
      </dsp:nvSpPr>
      <dsp:spPr>
        <a:xfrm>
          <a:off x="5056241" y="443883"/>
          <a:ext cx="3623711" cy="361974"/>
        </a:xfrm>
        <a:prstGeom prst="roundRect">
          <a:avLst>
            <a:gd name="adj" fmla="val 10000"/>
          </a:avLst>
        </a:prstGeom>
        <a:solidFill>
          <a:srgbClr val="3B5F4B"/>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kern="1200" dirty="0">
              <a:solidFill>
                <a:schemeClr val="bg1"/>
              </a:solidFill>
            </a:rPr>
            <a:t>البرنامج الفرعي 1-2: التعليم الابتدائي</a:t>
          </a:r>
          <a:endParaRPr lang="ar-DZ" sz="1000"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1.2</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primaire  </a:t>
          </a:r>
          <a:endParaRPr lang="fr-FR" sz="1000" b="1" kern="1200" dirty="0">
            <a:solidFill>
              <a:schemeClr val="bg1"/>
            </a:solidFill>
          </a:endParaRPr>
        </a:p>
      </dsp:txBody>
      <dsp:txXfrm>
        <a:off x="5066843" y="454485"/>
        <a:ext cx="3602507" cy="340770"/>
      </dsp:txXfrm>
    </dsp:sp>
    <dsp:sp modelId="{672015D0-92CB-4B4B-98B9-5B0C5B71E7E2}">
      <dsp:nvSpPr>
        <dsp:cNvPr id="0" name=""/>
        <dsp:cNvSpPr/>
      </dsp:nvSpPr>
      <dsp:spPr>
        <a:xfrm rot="19738880">
          <a:off x="4814762" y="1082608"/>
          <a:ext cx="257232" cy="10064"/>
        </a:xfrm>
        <a:custGeom>
          <a:avLst/>
          <a:gdLst/>
          <a:ahLst/>
          <a:cxnLst/>
          <a:rect l="0" t="0" r="0" b="0"/>
          <a:pathLst>
            <a:path>
              <a:moveTo>
                <a:pt x="0" y="5032"/>
              </a:moveTo>
              <a:lnTo>
                <a:pt x="257232" y="503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814762" y="959024"/>
        <a:ext cx="257232" cy="257232"/>
      </dsp:txXfrm>
    </dsp:sp>
    <dsp:sp modelId="{7487C5A9-4FC9-4C97-9101-8B0D2CE44303}">
      <dsp:nvSpPr>
        <dsp:cNvPr id="0" name=""/>
        <dsp:cNvSpPr/>
      </dsp:nvSpPr>
      <dsp:spPr>
        <a:xfrm>
          <a:off x="5053602" y="840375"/>
          <a:ext cx="3623711" cy="361974"/>
        </a:xfrm>
        <a:prstGeom prst="roundRect">
          <a:avLst>
            <a:gd name="adj" fmla="val 10000"/>
          </a:avLst>
        </a:prstGeom>
        <a:solidFill>
          <a:srgbClr val="3B5F4B"/>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kern="1200" dirty="0">
              <a:solidFill>
                <a:schemeClr val="bg1"/>
              </a:solidFill>
            </a:rPr>
            <a:t>البرنامج الفرعي 1</a:t>
          </a:r>
          <a:r>
            <a:rPr lang="ar-DZ" sz="1000" kern="1200" dirty="0">
              <a:solidFill>
                <a:schemeClr val="bg1"/>
              </a:solidFill>
            </a:rPr>
            <a:t>-3</a:t>
          </a:r>
          <a:r>
            <a:rPr lang="ar-AE" sz="1000" kern="1200" dirty="0">
              <a:solidFill>
                <a:schemeClr val="bg1"/>
              </a:solidFill>
            </a:rPr>
            <a:t>: التعليم المتوسط ​​العادي</a:t>
          </a:r>
          <a:endParaRPr lang="ar-DZ" sz="1000"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1.3</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moyen normal  </a:t>
          </a:r>
          <a:endParaRPr lang="fr-FR" sz="1000" b="1" kern="1200" dirty="0">
            <a:solidFill>
              <a:schemeClr val="bg1"/>
            </a:solidFill>
          </a:endParaRPr>
        </a:p>
      </dsp:txBody>
      <dsp:txXfrm>
        <a:off x="5064204" y="850977"/>
        <a:ext cx="3602507" cy="340770"/>
      </dsp:txXfrm>
    </dsp:sp>
    <dsp:sp modelId="{BE33D86B-298D-46E4-AA4B-9035C5604882}">
      <dsp:nvSpPr>
        <dsp:cNvPr id="0" name=""/>
        <dsp:cNvSpPr/>
      </dsp:nvSpPr>
      <dsp:spPr>
        <a:xfrm rot="2787079">
          <a:off x="4777861" y="1277737"/>
          <a:ext cx="355554" cy="10064"/>
        </a:xfrm>
        <a:custGeom>
          <a:avLst/>
          <a:gdLst/>
          <a:ahLst/>
          <a:cxnLst/>
          <a:rect l="0" t="0" r="0" b="0"/>
          <a:pathLst>
            <a:path>
              <a:moveTo>
                <a:pt x="0" y="5032"/>
              </a:moveTo>
              <a:lnTo>
                <a:pt x="355554" y="503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777861" y="1104992"/>
        <a:ext cx="355554" cy="355554"/>
      </dsp:txXfrm>
    </dsp:sp>
    <dsp:sp modelId="{9532D9AE-51B3-4718-8F35-AC5DDD9A7C13}">
      <dsp:nvSpPr>
        <dsp:cNvPr id="0" name=""/>
        <dsp:cNvSpPr/>
      </dsp:nvSpPr>
      <dsp:spPr>
        <a:xfrm>
          <a:off x="5078121" y="1230633"/>
          <a:ext cx="3623711" cy="361974"/>
        </a:xfrm>
        <a:prstGeom prst="roundRect">
          <a:avLst>
            <a:gd name="adj" fmla="val 10000"/>
          </a:avLst>
        </a:prstGeom>
        <a:solidFill>
          <a:srgbClr val="3B5F4B"/>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kern="1200" dirty="0">
              <a:solidFill>
                <a:schemeClr val="bg1"/>
              </a:solidFill>
            </a:rPr>
            <a:t>البرنامج الفرعي 1</a:t>
          </a:r>
          <a:r>
            <a:rPr lang="ar-DZ" sz="1000" kern="1200" dirty="0">
              <a:solidFill>
                <a:schemeClr val="bg1"/>
              </a:solidFill>
            </a:rPr>
            <a:t>-4</a:t>
          </a:r>
          <a:r>
            <a:rPr lang="ar-AE" sz="1000" kern="1200" dirty="0">
              <a:solidFill>
                <a:schemeClr val="bg1"/>
              </a:solidFill>
            </a:rPr>
            <a:t>: التعليم المتوسط ​​عن بعد</a:t>
          </a:r>
          <a:endParaRPr lang="ar-DZ" sz="1000"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1.4</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moyen a distance </a:t>
          </a:r>
          <a:endParaRPr lang="fr-FR" sz="1000" kern="1200" dirty="0">
            <a:solidFill>
              <a:schemeClr val="bg1"/>
            </a:solidFill>
          </a:endParaRPr>
        </a:p>
      </dsp:txBody>
      <dsp:txXfrm>
        <a:off x="5088723" y="1241235"/>
        <a:ext cx="3602507" cy="340770"/>
      </dsp:txXfrm>
    </dsp:sp>
    <dsp:sp modelId="{50D40DF8-980C-45AC-A833-A8C3C7324869}">
      <dsp:nvSpPr>
        <dsp:cNvPr id="0" name=""/>
        <dsp:cNvSpPr/>
      </dsp:nvSpPr>
      <dsp:spPr>
        <a:xfrm rot="4215305">
          <a:off x="4613976" y="1460426"/>
          <a:ext cx="662003" cy="10064"/>
        </a:xfrm>
        <a:custGeom>
          <a:avLst/>
          <a:gdLst/>
          <a:ahLst/>
          <a:cxnLst/>
          <a:rect l="0" t="0" r="0" b="0"/>
          <a:pathLst>
            <a:path>
              <a:moveTo>
                <a:pt x="0" y="5032"/>
              </a:moveTo>
              <a:lnTo>
                <a:pt x="662003" y="503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613976" y="1134457"/>
        <a:ext cx="662003" cy="662003"/>
      </dsp:txXfrm>
    </dsp:sp>
    <dsp:sp modelId="{B00B2C5A-6997-4905-9E6E-1D9A4C7740F4}">
      <dsp:nvSpPr>
        <dsp:cNvPr id="0" name=""/>
        <dsp:cNvSpPr/>
      </dsp:nvSpPr>
      <dsp:spPr>
        <a:xfrm>
          <a:off x="5056801" y="1596012"/>
          <a:ext cx="3623711" cy="361974"/>
        </a:xfrm>
        <a:prstGeom prst="roundRect">
          <a:avLst>
            <a:gd name="adj" fmla="val 10000"/>
          </a:avLst>
        </a:prstGeom>
        <a:solidFill>
          <a:srgbClr val="3B5F4B"/>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kern="1200" dirty="0">
              <a:solidFill>
                <a:schemeClr val="bg1"/>
              </a:solidFill>
            </a:rPr>
            <a:t>البرنامج الفرعي 1</a:t>
          </a:r>
          <a:r>
            <a:rPr lang="ar-DZ" sz="1000" kern="1200" dirty="0">
              <a:solidFill>
                <a:schemeClr val="bg1"/>
              </a:solidFill>
            </a:rPr>
            <a:t>-5</a:t>
          </a:r>
          <a:r>
            <a:rPr lang="ar-AE" sz="1000" kern="1200" dirty="0">
              <a:solidFill>
                <a:schemeClr val="bg1"/>
              </a:solidFill>
            </a:rPr>
            <a:t>: التعليم المتخصص</a:t>
          </a:r>
          <a:endParaRPr lang="ar-DZ" sz="1000"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1.5</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spécialisé  </a:t>
          </a:r>
          <a:endParaRPr lang="fr-FR" sz="1000" kern="1200" dirty="0">
            <a:solidFill>
              <a:schemeClr val="bg1"/>
            </a:solidFill>
          </a:endParaRPr>
        </a:p>
      </dsp:txBody>
      <dsp:txXfrm>
        <a:off x="5067403" y="1606614"/>
        <a:ext cx="3602507" cy="340770"/>
      </dsp:txXfrm>
    </dsp:sp>
    <dsp:sp modelId="{CB7C124A-8A37-402E-8271-889A0FA217AE}">
      <dsp:nvSpPr>
        <dsp:cNvPr id="0" name=""/>
        <dsp:cNvSpPr/>
      </dsp:nvSpPr>
      <dsp:spPr>
        <a:xfrm rot="4658891">
          <a:off x="4422229" y="1659535"/>
          <a:ext cx="1045498" cy="10064"/>
        </a:xfrm>
        <a:custGeom>
          <a:avLst/>
          <a:gdLst/>
          <a:ahLst/>
          <a:cxnLst/>
          <a:rect l="0" t="0" r="0" b="0"/>
          <a:pathLst>
            <a:path>
              <a:moveTo>
                <a:pt x="0" y="5032"/>
              </a:moveTo>
              <a:lnTo>
                <a:pt x="1045498" y="503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422229" y="1141818"/>
        <a:ext cx="1045498" cy="1045498"/>
      </dsp:txXfrm>
    </dsp:sp>
    <dsp:sp modelId="{AB24A8D1-F8E8-4840-B87D-BCD59CC572A2}">
      <dsp:nvSpPr>
        <dsp:cNvPr id="0" name=""/>
        <dsp:cNvSpPr/>
      </dsp:nvSpPr>
      <dsp:spPr>
        <a:xfrm>
          <a:off x="5056801" y="1994229"/>
          <a:ext cx="3623711" cy="361974"/>
        </a:xfrm>
        <a:prstGeom prst="roundRect">
          <a:avLst>
            <a:gd name="adj" fmla="val 10000"/>
          </a:avLst>
        </a:prstGeom>
        <a:solidFill>
          <a:srgbClr val="3B5F4B"/>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kern="1200" dirty="0">
              <a:solidFill>
                <a:schemeClr val="bg1"/>
              </a:solidFill>
            </a:rPr>
            <a:t>البرنامج الفرعي 1</a:t>
          </a:r>
          <a:r>
            <a:rPr lang="ar-DZ" sz="1000" kern="1200" dirty="0">
              <a:solidFill>
                <a:schemeClr val="bg1"/>
              </a:solidFill>
            </a:rPr>
            <a:t>-6</a:t>
          </a:r>
          <a:r>
            <a:rPr lang="ar-AE" sz="1000" kern="1200" dirty="0">
              <a:solidFill>
                <a:schemeClr val="bg1"/>
              </a:solidFill>
            </a:rPr>
            <a:t>: محو الأمية</a:t>
          </a:r>
          <a:endParaRPr lang="ar-DZ" sz="1000"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1.6</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alphabétisation </a:t>
          </a:r>
          <a:endParaRPr lang="fr-FR" sz="1000" kern="1200" dirty="0">
            <a:solidFill>
              <a:schemeClr val="bg1"/>
            </a:solidFill>
          </a:endParaRPr>
        </a:p>
      </dsp:txBody>
      <dsp:txXfrm>
        <a:off x="5067403" y="2004831"/>
        <a:ext cx="3602507" cy="340770"/>
      </dsp:txXfrm>
    </dsp:sp>
    <dsp:sp modelId="{239415E5-C6CB-4303-981B-46FBA414F152}">
      <dsp:nvSpPr>
        <dsp:cNvPr id="0" name=""/>
        <dsp:cNvSpPr/>
      </dsp:nvSpPr>
      <dsp:spPr>
        <a:xfrm rot="2611277">
          <a:off x="2209558" y="2735521"/>
          <a:ext cx="539571" cy="10064"/>
        </a:xfrm>
        <a:custGeom>
          <a:avLst/>
          <a:gdLst/>
          <a:ahLst/>
          <a:cxnLst/>
          <a:rect l="0" t="0" r="0" b="0"/>
          <a:pathLst>
            <a:path>
              <a:moveTo>
                <a:pt x="0" y="5032"/>
              </a:moveTo>
              <a:lnTo>
                <a:pt x="539571" y="503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465855" y="2727064"/>
        <a:ext cx="26978" cy="26978"/>
      </dsp:txXfrm>
    </dsp:sp>
    <dsp:sp modelId="{B64250D8-44F2-4263-8C64-3D0CB86FB702}">
      <dsp:nvSpPr>
        <dsp:cNvPr id="0" name=""/>
        <dsp:cNvSpPr/>
      </dsp:nvSpPr>
      <dsp:spPr>
        <a:xfrm>
          <a:off x="2674971" y="2669474"/>
          <a:ext cx="2174227" cy="513719"/>
        </a:xfrm>
        <a:prstGeom prst="roundRect">
          <a:avLst>
            <a:gd name="adj" fmla="val 10000"/>
          </a:avLst>
        </a:prstGeom>
        <a:solidFill>
          <a:srgbClr val="8A00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r" defTabSz="400050">
            <a:lnSpc>
              <a:spcPct val="90000"/>
            </a:lnSpc>
            <a:spcBef>
              <a:spcPct val="0"/>
            </a:spcBef>
            <a:spcAft>
              <a:spcPct val="35000"/>
            </a:spcAft>
            <a:buNone/>
          </a:pPr>
          <a:r>
            <a:rPr lang="ar-AE" sz="900" kern="1200" dirty="0">
              <a:solidFill>
                <a:schemeClr val="bg1"/>
              </a:solidFill>
            </a:rPr>
            <a:t>برنامج 02: التعليم الثانوي.</a:t>
          </a:r>
          <a:endParaRPr lang="ar-DZ" sz="900" kern="1200" dirty="0">
            <a:solidFill>
              <a:schemeClr val="bg1"/>
            </a:solidFill>
          </a:endParaRPr>
        </a:p>
        <a:p>
          <a:pPr marL="0" lvl="0" indent="0" algn="l" defTabSz="400050">
            <a:lnSpc>
              <a:spcPct val="90000"/>
            </a:lnSpc>
            <a:spcBef>
              <a:spcPct val="0"/>
            </a:spcBef>
            <a:spcAft>
              <a:spcPct val="35000"/>
            </a:spcAft>
            <a:buNone/>
          </a:pPr>
          <a:r>
            <a:rPr lang="fr-FR" sz="9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PROG 02</a:t>
          </a:r>
          <a:r>
            <a:rPr lang="fr-FR" sz="9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SECONDAIRE. </a:t>
          </a:r>
          <a:endParaRPr lang="fr-FR" sz="900" b="1" i="0" kern="1200" dirty="0">
            <a:solidFill>
              <a:schemeClr val="bg1"/>
            </a:solidFill>
          </a:endParaRPr>
        </a:p>
      </dsp:txBody>
      <dsp:txXfrm>
        <a:off x="2690017" y="2684520"/>
        <a:ext cx="2144135" cy="483627"/>
      </dsp:txXfrm>
    </dsp:sp>
    <dsp:sp modelId="{3DE6D932-9709-49ED-8AD8-4B7E349AFA7C}">
      <dsp:nvSpPr>
        <dsp:cNvPr id="0" name=""/>
        <dsp:cNvSpPr/>
      </dsp:nvSpPr>
      <dsp:spPr>
        <a:xfrm rot="18011450">
          <a:off x="4748365" y="2745981"/>
          <a:ext cx="405668" cy="10064"/>
        </a:xfrm>
        <a:custGeom>
          <a:avLst/>
          <a:gdLst/>
          <a:ahLst/>
          <a:cxnLst/>
          <a:rect l="0" t="0" r="0" b="0"/>
          <a:pathLst>
            <a:path>
              <a:moveTo>
                <a:pt x="0" y="5032"/>
              </a:moveTo>
              <a:lnTo>
                <a:pt x="405668" y="503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748365" y="2548179"/>
        <a:ext cx="405668" cy="405668"/>
      </dsp:txXfrm>
    </dsp:sp>
    <dsp:sp modelId="{2BF8869F-9097-443A-9ED8-C3D21206A9DC}">
      <dsp:nvSpPr>
        <dsp:cNvPr id="0" name=""/>
        <dsp:cNvSpPr/>
      </dsp:nvSpPr>
      <dsp:spPr>
        <a:xfrm>
          <a:off x="5053201" y="2394705"/>
          <a:ext cx="3623711" cy="361974"/>
        </a:xfrm>
        <a:prstGeom prst="roundRect">
          <a:avLst>
            <a:gd name="adj" fmla="val 10000"/>
          </a:avLst>
        </a:prstGeom>
        <a:solidFill>
          <a:srgbClr val="A35B25"/>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err="1">
              <a:solidFill>
                <a:schemeClr val="bg1"/>
              </a:solidFill>
            </a:rPr>
            <a:t>ا</a:t>
          </a:r>
          <a:r>
            <a:rPr lang="ar-AE" sz="1000" kern="1200" dirty="0" err="1">
              <a:solidFill>
                <a:schemeClr val="bg1"/>
              </a:solidFill>
            </a:rPr>
            <a:t>البرنامج</a:t>
          </a:r>
          <a:r>
            <a:rPr lang="ar-AE" sz="1000" kern="1200" dirty="0">
              <a:solidFill>
                <a:schemeClr val="bg1"/>
              </a:solidFill>
            </a:rPr>
            <a:t> الفرعي </a:t>
          </a:r>
          <a:r>
            <a:rPr lang="ar-DZ" sz="1000" kern="1200" dirty="0">
              <a:solidFill>
                <a:schemeClr val="bg1"/>
              </a:solidFill>
            </a:rPr>
            <a:t>1</a:t>
          </a:r>
          <a:r>
            <a:rPr lang="ar-AE" sz="1000" kern="1200" dirty="0">
              <a:solidFill>
                <a:schemeClr val="bg1"/>
              </a:solidFill>
            </a:rPr>
            <a:t>.</a:t>
          </a:r>
          <a:r>
            <a:rPr lang="ar-DZ" sz="1000" kern="1200" dirty="0">
              <a:solidFill>
                <a:schemeClr val="bg1"/>
              </a:solidFill>
            </a:rPr>
            <a:t>2</a:t>
          </a:r>
          <a:r>
            <a:rPr lang="ar-AE" sz="1000" kern="1200" dirty="0">
              <a:solidFill>
                <a:schemeClr val="bg1"/>
              </a:solidFill>
            </a:rPr>
            <a:t>: التعليم الثانوي العادي</a:t>
          </a:r>
          <a:endParaRPr lang="ar-DZ" sz="1000"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2.1</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secondaire normal  </a:t>
          </a:r>
          <a:endParaRPr lang="fr-FR" sz="1000" b="1" kern="1200" dirty="0">
            <a:solidFill>
              <a:schemeClr val="bg1"/>
            </a:solidFill>
          </a:endParaRPr>
        </a:p>
      </dsp:txBody>
      <dsp:txXfrm>
        <a:off x="5063803" y="2405307"/>
        <a:ext cx="3602507" cy="340770"/>
      </dsp:txXfrm>
    </dsp:sp>
    <dsp:sp modelId="{686C147E-74F1-48A9-AFAB-41DF6A9AAA5C}">
      <dsp:nvSpPr>
        <dsp:cNvPr id="0" name=""/>
        <dsp:cNvSpPr/>
      </dsp:nvSpPr>
      <dsp:spPr>
        <a:xfrm rot="785867">
          <a:off x="4846978" y="2940640"/>
          <a:ext cx="170664" cy="10064"/>
        </a:xfrm>
        <a:custGeom>
          <a:avLst/>
          <a:gdLst/>
          <a:ahLst/>
          <a:cxnLst/>
          <a:rect l="0" t="0" r="0" b="0"/>
          <a:pathLst>
            <a:path>
              <a:moveTo>
                <a:pt x="0" y="5032"/>
              </a:moveTo>
              <a:lnTo>
                <a:pt x="170664" y="503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846978" y="2860339"/>
        <a:ext cx="170664" cy="170664"/>
      </dsp:txXfrm>
    </dsp:sp>
    <dsp:sp modelId="{33641A26-2A87-4D95-97E1-4F17B09B1A70}">
      <dsp:nvSpPr>
        <dsp:cNvPr id="0" name=""/>
        <dsp:cNvSpPr/>
      </dsp:nvSpPr>
      <dsp:spPr>
        <a:xfrm>
          <a:off x="5015423" y="2798684"/>
          <a:ext cx="3623711" cy="332650"/>
        </a:xfrm>
        <a:prstGeom prst="roundRect">
          <a:avLst>
            <a:gd name="adj" fmla="val 10000"/>
          </a:avLst>
        </a:prstGeom>
        <a:solidFill>
          <a:srgbClr val="A35B25"/>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kern="1200" dirty="0">
              <a:solidFill>
                <a:schemeClr val="bg1"/>
              </a:solidFill>
            </a:rPr>
            <a:t>البرنامج الفرعي 2.2: التعليم الثانوي عن بعد</a:t>
          </a:r>
          <a:endParaRPr lang="ar-DZ" sz="1000"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2.2</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secondaire a distance</a:t>
          </a:r>
          <a:endParaRPr lang="fr-FR" sz="1000" b="1" kern="1200" dirty="0">
            <a:solidFill>
              <a:schemeClr val="bg1"/>
            </a:solidFill>
          </a:endParaRPr>
        </a:p>
      </dsp:txBody>
      <dsp:txXfrm>
        <a:off x="5025166" y="2808427"/>
        <a:ext cx="3604225" cy="313164"/>
      </dsp:txXfrm>
    </dsp:sp>
    <dsp:sp modelId="{913CDE5D-C2D5-4CB7-A00D-041A920EFCAA}">
      <dsp:nvSpPr>
        <dsp:cNvPr id="0" name=""/>
        <dsp:cNvSpPr/>
      </dsp:nvSpPr>
      <dsp:spPr>
        <a:xfrm rot="4008232">
          <a:off x="4708797" y="3134216"/>
          <a:ext cx="463277" cy="10064"/>
        </a:xfrm>
        <a:custGeom>
          <a:avLst/>
          <a:gdLst/>
          <a:ahLst/>
          <a:cxnLst/>
          <a:rect l="0" t="0" r="0" b="0"/>
          <a:pathLst>
            <a:path>
              <a:moveTo>
                <a:pt x="0" y="5032"/>
              </a:moveTo>
              <a:lnTo>
                <a:pt x="463277" y="503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708797" y="2907609"/>
        <a:ext cx="463277" cy="463277"/>
      </dsp:txXfrm>
    </dsp:sp>
    <dsp:sp modelId="{3E847F29-6BC1-4493-B630-3834908E22CA}">
      <dsp:nvSpPr>
        <dsp:cNvPr id="0" name=""/>
        <dsp:cNvSpPr/>
      </dsp:nvSpPr>
      <dsp:spPr>
        <a:xfrm>
          <a:off x="5031673" y="3171174"/>
          <a:ext cx="3623711" cy="361974"/>
        </a:xfrm>
        <a:prstGeom prst="roundRect">
          <a:avLst>
            <a:gd name="adj" fmla="val 10000"/>
          </a:avLst>
        </a:prstGeom>
        <a:solidFill>
          <a:srgbClr val="A35B25"/>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kern="1200" dirty="0">
              <a:solidFill>
                <a:schemeClr val="bg1"/>
              </a:solidFill>
            </a:rPr>
            <a:t>البرنامج الفرعي 2-3: تعليم محدد ومتخصص</a:t>
          </a:r>
          <a:r>
            <a:rPr lang="ar-DZ" sz="1000" kern="1200" dirty="0">
              <a:solidFill>
                <a:schemeClr val="bg1"/>
              </a:solidFill>
            </a:rPr>
            <a:t> </a:t>
          </a: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2.3</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enseignement spécifique et spécialisé </a:t>
          </a:r>
          <a:endParaRPr lang="fr-FR" sz="1000" b="1" kern="1200" dirty="0">
            <a:solidFill>
              <a:schemeClr val="bg1"/>
            </a:solidFill>
          </a:endParaRPr>
        </a:p>
      </dsp:txBody>
      <dsp:txXfrm>
        <a:off x="5042275" y="3181776"/>
        <a:ext cx="3602507" cy="340770"/>
      </dsp:txXfrm>
    </dsp:sp>
    <dsp:sp modelId="{63BEA7A8-6C57-4635-82F4-47C3FECA1EB9}">
      <dsp:nvSpPr>
        <dsp:cNvPr id="0" name=""/>
        <dsp:cNvSpPr/>
      </dsp:nvSpPr>
      <dsp:spPr>
        <a:xfrm rot="4485783">
          <a:off x="1753999" y="3243045"/>
          <a:ext cx="1437130" cy="10064"/>
        </a:xfrm>
        <a:custGeom>
          <a:avLst/>
          <a:gdLst/>
          <a:ahLst/>
          <a:cxnLst/>
          <a:rect l="0" t="0" r="0" b="0"/>
          <a:pathLst>
            <a:path>
              <a:moveTo>
                <a:pt x="0" y="5032"/>
              </a:moveTo>
              <a:lnTo>
                <a:pt x="1437130" y="503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436636" y="3212149"/>
        <a:ext cx="71856" cy="71856"/>
      </dsp:txXfrm>
    </dsp:sp>
    <dsp:sp modelId="{CC39EC04-3386-4870-A861-132A8504E6A8}">
      <dsp:nvSpPr>
        <dsp:cNvPr id="0" name=""/>
        <dsp:cNvSpPr/>
      </dsp:nvSpPr>
      <dsp:spPr>
        <a:xfrm>
          <a:off x="2661411" y="3627831"/>
          <a:ext cx="2174227" cy="627104"/>
        </a:xfrm>
        <a:prstGeom prst="roundRect">
          <a:avLst>
            <a:gd name="adj" fmla="val 10000"/>
          </a:avLst>
        </a:prstGeom>
        <a:solidFill>
          <a:srgbClr val="210E3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kern="1200" dirty="0">
              <a:solidFill>
                <a:schemeClr val="bg1"/>
              </a:solidFill>
            </a:rPr>
            <a:t>البرنامج 03: التمهين</a:t>
          </a:r>
          <a:endParaRPr lang="ar-DZ" sz="1000"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PROG 03</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PROFESSIONNALISATION</a:t>
          </a:r>
          <a:r>
            <a:rPr lang="fr-FR" sz="1000" b="0" i="0" u="none" strike="noStrike" kern="1200" cap="none" dirty="0">
              <a:solidFill>
                <a:srgbClr val="000000"/>
              </a:solidFill>
              <a:effectLst/>
              <a:latin typeface="Times New Roman" panose="02020603050405020304" pitchFamily="18" charset="0"/>
              <a:ea typeface="Arial"/>
              <a:cs typeface="Times New Roman" panose="02020603050405020304" pitchFamily="18" charset="0"/>
              <a:sym typeface="Arial"/>
            </a:rPr>
            <a:t>.</a:t>
          </a:r>
          <a:endParaRPr lang="fr-FR" sz="1000" b="1" kern="1200" dirty="0">
            <a:solidFill>
              <a:schemeClr val="bg1"/>
            </a:solidFill>
          </a:endParaRPr>
        </a:p>
      </dsp:txBody>
      <dsp:txXfrm>
        <a:off x="2679778" y="3646198"/>
        <a:ext cx="2137493" cy="590370"/>
      </dsp:txXfrm>
    </dsp:sp>
    <dsp:sp modelId="{762406BC-CB76-49E2-B94D-A19B43D2865B}">
      <dsp:nvSpPr>
        <dsp:cNvPr id="0" name=""/>
        <dsp:cNvSpPr/>
      </dsp:nvSpPr>
      <dsp:spPr>
        <a:xfrm rot="19088176">
          <a:off x="4799967" y="3843093"/>
          <a:ext cx="279482" cy="10064"/>
        </a:xfrm>
        <a:custGeom>
          <a:avLst/>
          <a:gdLst/>
          <a:ahLst/>
          <a:cxnLst/>
          <a:rect l="0" t="0" r="0" b="0"/>
          <a:pathLst>
            <a:path>
              <a:moveTo>
                <a:pt x="0" y="5032"/>
              </a:moveTo>
              <a:lnTo>
                <a:pt x="279482" y="503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799967" y="3708384"/>
        <a:ext cx="279482" cy="279482"/>
      </dsp:txXfrm>
    </dsp:sp>
    <dsp:sp modelId="{8D167D27-F464-4397-BFB8-C9C1F42F47AF}">
      <dsp:nvSpPr>
        <dsp:cNvPr id="0" name=""/>
        <dsp:cNvSpPr/>
      </dsp:nvSpPr>
      <dsp:spPr>
        <a:xfrm>
          <a:off x="5043778" y="3573880"/>
          <a:ext cx="3623711" cy="361974"/>
        </a:xfrm>
        <a:prstGeom prst="roundRect">
          <a:avLst>
            <a:gd name="adj" fmla="val 10000"/>
          </a:avLst>
        </a:prstGeom>
        <a:solidFill>
          <a:srgbClr val="4A206A"/>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kern="1200" dirty="0">
              <a:solidFill>
                <a:schemeClr val="bg1"/>
              </a:solidFill>
            </a:rPr>
            <a:t>البرنامج الفرعي </a:t>
          </a:r>
          <a:r>
            <a:rPr lang="ar-DZ" sz="1000" kern="1200" dirty="0">
              <a:solidFill>
                <a:schemeClr val="bg1"/>
              </a:solidFill>
            </a:rPr>
            <a:t>1</a:t>
          </a:r>
          <a:r>
            <a:rPr lang="ar-AE" sz="1000" kern="1200" dirty="0">
              <a:solidFill>
                <a:schemeClr val="bg1"/>
              </a:solidFill>
            </a:rPr>
            <a:t>.</a:t>
          </a:r>
          <a:r>
            <a:rPr lang="ar-DZ" sz="1000" kern="1200" dirty="0">
              <a:solidFill>
                <a:schemeClr val="bg1"/>
              </a:solidFill>
            </a:rPr>
            <a:t>3</a:t>
          </a:r>
          <a:r>
            <a:rPr lang="ar-AE" sz="1000" kern="1200" dirty="0">
              <a:solidFill>
                <a:schemeClr val="bg1"/>
              </a:solidFill>
            </a:rPr>
            <a:t>:التدريب المستمر للمعلمين</a:t>
          </a:r>
          <a:endParaRPr lang="ar-DZ" sz="1000"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3.1</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formation continue des enseignants</a:t>
          </a:r>
          <a:endParaRPr lang="fr-FR" sz="1000" b="1" kern="1200" dirty="0">
            <a:solidFill>
              <a:schemeClr val="bg1"/>
            </a:solidFill>
          </a:endParaRPr>
        </a:p>
      </dsp:txBody>
      <dsp:txXfrm>
        <a:off x="5054380" y="3584482"/>
        <a:ext cx="3602507" cy="340770"/>
      </dsp:txXfrm>
    </dsp:sp>
    <dsp:sp modelId="{9EDACB4A-711A-4E82-BBC8-4A75B70A188A}">
      <dsp:nvSpPr>
        <dsp:cNvPr id="0" name=""/>
        <dsp:cNvSpPr/>
      </dsp:nvSpPr>
      <dsp:spPr>
        <a:xfrm rot="2489342">
          <a:off x="4798597" y="4034147"/>
          <a:ext cx="295245" cy="10064"/>
        </a:xfrm>
        <a:custGeom>
          <a:avLst/>
          <a:gdLst/>
          <a:ahLst/>
          <a:cxnLst/>
          <a:rect l="0" t="0" r="0" b="0"/>
          <a:pathLst>
            <a:path>
              <a:moveTo>
                <a:pt x="0" y="5032"/>
              </a:moveTo>
              <a:lnTo>
                <a:pt x="295245" y="503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798597" y="3891557"/>
        <a:ext cx="295245" cy="295245"/>
      </dsp:txXfrm>
    </dsp:sp>
    <dsp:sp modelId="{C79A7C39-3B59-42C8-8A00-C89C2F65E88E}">
      <dsp:nvSpPr>
        <dsp:cNvPr id="0" name=""/>
        <dsp:cNvSpPr/>
      </dsp:nvSpPr>
      <dsp:spPr>
        <a:xfrm>
          <a:off x="5056801" y="3955989"/>
          <a:ext cx="3623711" cy="361974"/>
        </a:xfrm>
        <a:prstGeom prst="roundRect">
          <a:avLst>
            <a:gd name="adj" fmla="val 10000"/>
          </a:avLst>
        </a:prstGeom>
        <a:solidFill>
          <a:srgbClr val="4A206A"/>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kern="1200" dirty="0">
              <a:solidFill>
                <a:schemeClr val="bg1"/>
              </a:solidFill>
            </a:rPr>
            <a:t>البرنامج الفرعي 3-2: التدريب المتخصص</a:t>
          </a:r>
          <a:endParaRPr lang="ar-DZ" sz="1000"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3.2</a:t>
          </a:r>
          <a:r>
            <a:rPr lang="fr-FR" sz="1000" b="0"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formation spécialisée</a:t>
          </a:r>
          <a:endParaRPr lang="fr-FR" sz="1000" kern="1200" dirty="0">
            <a:solidFill>
              <a:schemeClr val="bg1"/>
            </a:solidFill>
          </a:endParaRPr>
        </a:p>
      </dsp:txBody>
      <dsp:txXfrm>
        <a:off x="5067403" y="3966591"/>
        <a:ext cx="3602507" cy="340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E1088-0F6F-4D78-A917-932B5B73531E}">
      <dsp:nvSpPr>
        <dsp:cNvPr id="0" name=""/>
        <dsp:cNvSpPr/>
      </dsp:nvSpPr>
      <dsp:spPr>
        <a:xfrm>
          <a:off x="0" y="1777974"/>
          <a:ext cx="2395785" cy="756769"/>
        </a:xfrm>
        <a:prstGeom prst="roundRect">
          <a:avLst>
            <a:gd name="adj" fmla="val 10000"/>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ar-SA" altLang="fr-FR" sz="1000" b="1" i="1" kern="1200" dirty="0">
              <a:solidFill>
                <a:schemeClr val="bg1"/>
              </a:solidFill>
              <a:latin typeface="Times New Roman" panose="02020603050405020304" pitchFamily="18" charset="0"/>
              <a:ea typeface="+mn-ea"/>
              <a:cs typeface="Times New Roman" panose="02020603050405020304" pitchFamily="18" charset="0"/>
            </a:rPr>
            <a:t>وزارة التربية الوطنية</a:t>
          </a:r>
          <a:r>
            <a:rPr lang="fr-FR" altLang="fr-FR" sz="1000" b="1" i="1" kern="1200" dirty="0">
              <a:solidFill>
                <a:schemeClr val="bg1"/>
              </a:solidFill>
              <a:latin typeface="Times New Roman" panose="02020603050405020304" pitchFamily="18" charset="0"/>
              <a:ea typeface="+mn-ea"/>
              <a:cs typeface="Times New Roman" panose="02020603050405020304" pitchFamily="18" charset="0"/>
            </a:rPr>
            <a:t> </a:t>
          </a:r>
          <a:r>
            <a:rPr lang="fr-FR" altLang="fr-FR" sz="1000" b="1" i="0" kern="1200" dirty="0">
              <a:solidFill>
                <a:schemeClr val="bg1"/>
              </a:solidFill>
              <a:latin typeface="Times New Roman" panose="02020603050405020304" pitchFamily="18" charset="0"/>
              <a:ea typeface="+mn-ea"/>
              <a:cs typeface="Times New Roman" panose="02020603050405020304" pitchFamily="18" charset="0"/>
            </a:rPr>
            <a:t> </a:t>
          </a:r>
        </a:p>
        <a:p>
          <a:pPr marL="0" lvl="0" indent="0" algn="ctr" defTabSz="444500">
            <a:lnSpc>
              <a:spcPct val="90000"/>
            </a:lnSpc>
            <a:spcBef>
              <a:spcPct val="0"/>
            </a:spcBef>
            <a:spcAft>
              <a:spcPct val="35000"/>
            </a:spcAft>
            <a:buNone/>
          </a:pPr>
          <a:r>
            <a:rPr lang="fr-FR" sz="1000" b="1" i="1" kern="1200" dirty="0">
              <a:solidFill>
                <a:schemeClr val="bg1"/>
              </a:solidFill>
              <a:latin typeface="Times New Roman" panose="02020603050405020304" pitchFamily="18" charset="0"/>
              <a:ea typeface="+mn-ea"/>
              <a:cs typeface="Times New Roman" panose="02020603050405020304" pitchFamily="18" charset="0"/>
            </a:rPr>
            <a:t>Ministère de l’Education Nationale  </a:t>
          </a:r>
          <a:endParaRPr lang="fr-FR" sz="1000" b="1" i="0" kern="1200" dirty="0">
            <a:solidFill>
              <a:schemeClr val="bg1"/>
            </a:solidFill>
            <a:effectLst/>
            <a:latin typeface="Times New Roman" panose="02020603050405020304" pitchFamily="18" charset="0"/>
            <a:ea typeface="+mn-ea"/>
            <a:cs typeface="Times New Roman" panose="02020603050405020304" pitchFamily="18" charset="0"/>
          </a:endParaRPr>
        </a:p>
      </dsp:txBody>
      <dsp:txXfrm>
        <a:off x="22165" y="1800139"/>
        <a:ext cx="2351455" cy="712439"/>
      </dsp:txXfrm>
    </dsp:sp>
    <dsp:sp modelId="{FBB48AC0-472E-40B2-8B17-65EF9F68C031}">
      <dsp:nvSpPr>
        <dsp:cNvPr id="0" name=""/>
        <dsp:cNvSpPr/>
      </dsp:nvSpPr>
      <dsp:spPr>
        <a:xfrm rot="16905352">
          <a:off x="2052988" y="1729600"/>
          <a:ext cx="861020" cy="10558"/>
        </a:xfrm>
        <a:custGeom>
          <a:avLst/>
          <a:gdLst/>
          <a:ahLst/>
          <a:cxnLst/>
          <a:rect l="0" t="0" r="0" b="0"/>
          <a:pathLst>
            <a:path>
              <a:moveTo>
                <a:pt x="0" y="5279"/>
              </a:moveTo>
              <a:lnTo>
                <a:pt x="861020" y="527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b="1" kern="1200">
            <a:solidFill>
              <a:schemeClr val="bg1"/>
            </a:solidFill>
          </a:endParaRPr>
        </a:p>
      </dsp:txBody>
      <dsp:txXfrm>
        <a:off x="2461972" y="1713353"/>
        <a:ext cx="43051" cy="43051"/>
      </dsp:txXfrm>
    </dsp:sp>
    <dsp:sp modelId="{A254BC71-12AE-46F3-A6E7-52C5613A863B}">
      <dsp:nvSpPr>
        <dsp:cNvPr id="0" name=""/>
        <dsp:cNvSpPr/>
      </dsp:nvSpPr>
      <dsp:spPr>
        <a:xfrm>
          <a:off x="2571211" y="1042707"/>
          <a:ext cx="2280923" cy="541383"/>
        </a:xfrm>
        <a:prstGeom prst="roundRect">
          <a:avLst>
            <a:gd name="adj" fmla="val 10000"/>
          </a:avLst>
        </a:prstGeom>
        <a:solidFill>
          <a:srgbClr val="552F13"/>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445" tIns="4445" rIns="4445" bIns="4445" numCol="1" spcCol="1270" anchor="ctr" anchorCtr="0">
          <a:noAutofit/>
        </a:bodyPr>
        <a:lstStyle/>
        <a:p>
          <a:pPr marL="0" lvl="0" indent="0" algn="r" defTabSz="311150">
            <a:lnSpc>
              <a:spcPct val="90000"/>
            </a:lnSpc>
            <a:spcBef>
              <a:spcPct val="0"/>
            </a:spcBef>
            <a:spcAft>
              <a:spcPct val="35000"/>
            </a:spcAft>
            <a:buNone/>
          </a:pPr>
          <a:r>
            <a:rPr lang="ar-AE" sz="700" b="1" kern="1200" dirty="0">
              <a:solidFill>
                <a:schemeClr val="bg1"/>
              </a:solidFill>
            </a:rPr>
            <a:t>البرنامج 04: الحياة المدرسية</a:t>
          </a:r>
          <a:endParaRPr lang="ar-DZ" sz="700" b="1" kern="1200" dirty="0">
            <a:solidFill>
              <a:schemeClr val="bg1"/>
            </a:solidFill>
          </a:endParaRPr>
        </a:p>
        <a:p>
          <a:pPr marL="0" lvl="0" indent="0" algn="l" defTabSz="311150">
            <a:lnSpc>
              <a:spcPct val="90000"/>
            </a:lnSpc>
            <a:spcBef>
              <a:spcPct val="0"/>
            </a:spcBef>
            <a:spcAft>
              <a:spcPct val="35000"/>
            </a:spcAft>
            <a:buNone/>
          </a:pPr>
          <a:r>
            <a:rPr lang="en-US" sz="7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PROG</a:t>
          </a:r>
          <a:r>
            <a:rPr lang="fr-FR" sz="7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04</a:t>
          </a:r>
          <a:r>
            <a:rPr lang="fr-FR" sz="7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VIE SCOLAIRE</a:t>
          </a:r>
          <a:endParaRPr lang="fr-FR" sz="700" b="1" i="0" kern="1200" dirty="0">
            <a:solidFill>
              <a:schemeClr val="bg1"/>
            </a:solidFill>
          </a:endParaRPr>
        </a:p>
      </dsp:txBody>
      <dsp:txXfrm>
        <a:off x="2587068" y="1058564"/>
        <a:ext cx="2249209" cy="509669"/>
      </dsp:txXfrm>
    </dsp:sp>
    <dsp:sp modelId="{37384673-CB90-4FFE-A9E6-AE898DD6CBBD}">
      <dsp:nvSpPr>
        <dsp:cNvPr id="0" name=""/>
        <dsp:cNvSpPr/>
      </dsp:nvSpPr>
      <dsp:spPr>
        <a:xfrm rot="19573527">
          <a:off x="4828319" y="1229671"/>
          <a:ext cx="282227" cy="10558"/>
        </a:xfrm>
        <a:custGeom>
          <a:avLst/>
          <a:gdLst/>
          <a:ahLst/>
          <a:cxnLst/>
          <a:rect l="0" t="0" r="0" b="0"/>
          <a:pathLst>
            <a:path>
              <a:moveTo>
                <a:pt x="0" y="5279"/>
              </a:moveTo>
              <a:lnTo>
                <a:pt x="282227" y="527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828319" y="1093836"/>
        <a:ext cx="282227" cy="282227"/>
      </dsp:txXfrm>
    </dsp:sp>
    <dsp:sp modelId="{45B0AEF1-66C3-48D7-91B3-945100FD53B3}">
      <dsp:nvSpPr>
        <dsp:cNvPr id="0" name=""/>
        <dsp:cNvSpPr/>
      </dsp:nvSpPr>
      <dsp:spPr>
        <a:xfrm>
          <a:off x="5086730" y="966632"/>
          <a:ext cx="3801538" cy="379738"/>
        </a:xfrm>
        <a:prstGeom prst="roundRect">
          <a:avLst>
            <a:gd name="adj" fmla="val 10000"/>
          </a:avLst>
        </a:prstGeom>
        <a:solidFill>
          <a:srgbClr val="708218"/>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4.1: الأنشطة الثقافية والرياضية</a:t>
          </a:r>
          <a:endParaRPr lang="ar-DZ"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4.1</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activités culturelles et sportives </a:t>
          </a:r>
          <a:endParaRPr lang="fr-FR" sz="1000" b="1" kern="1200" dirty="0">
            <a:solidFill>
              <a:schemeClr val="bg1"/>
            </a:solidFill>
          </a:endParaRPr>
        </a:p>
      </dsp:txBody>
      <dsp:txXfrm>
        <a:off x="5097852" y="977754"/>
        <a:ext cx="3779294" cy="357494"/>
      </dsp:txXfrm>
    </dsp:sp>
    <dsp:sp modelId="{B29CF517-7701-49C5-9501-059C8C56EF96}">
      <dsp:nvSpPr>
        <dsp:cNvPr id="0" name=""/>
        <dsp:cNvSpPr/>
      </dsp:nvSpPr>
      <dsp:spPr>
        <a:xfrm rot="3009659">
          <a:off x="4786493" y="1448373"/>
          <a:ext cx="365316" cy="10558"/>
        </a:xfrm>
        <a:custGeom>
          <a:avLst/>
          <a:gdLst/>
          <a:ahLst/>
          <a:cxnLst/>
          <a:rect l="0" t="0" r="0" b="0"/>
          <a:pathLst>
            <a:path>
              <a:moveTo>
                <a:pt x="0" y="5279"/>
              </a:moveTo>
              <a:lnTo>
                <a:pt x="365316" y="527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786493" y="1270994"/>
        <a:ext cx="365316" cy="365316"/>
      </dsp:txXfrm>
    </dsp:sp>
    <dsp:sp modelId="{9820B52E-A368-4E5D-A7E1-9D6CFF0F40E6}">
      <dsp:nvSpPr>
        <dsp:cNvPr id="0" name=""/>
        <dsp:cNvSpPr/>
      </dsp:nvSpPr>
      <dsp:spPr>
        <a:xfrm>
          <a:off x="5086168" y="1404037"/>
          <a:ext cx="3801538" cy="379738"/>
        </a:xfrm>
        <a:prstGeom prst="roundRect">
          <a:avLst>
            <a:gd name="adj" fmla="val 10000"/>
          </a:avLst>
        </a:prstGeom>
        <a:solidFill>
          <a:srgbClr val="708218"/>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4-2: الصحة المدرسية</a:t>
          </a:r>
          <a:endParaRPr lang="ar-DZ" sz="1000" b="1" kern="1200" dirty="0">
            <a:solidFill>
              <a:srgbClr val="708218"/>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4.2</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la sante scolaire </a:t>
          </a:r>
          <a:endParaRPr lang="fr-FR" sz="1000" b="1" kern="1200" dirty="0">
            <a:solidFill>
              <a:schemeClr val="bg1"/>
            </a:solidFill>
          </a:endParaRPr>
        </a:p>
      </dsp:txBody>
      <dsp:txXfrm>
        <a:off x="5097290" y="1415159"/>
        <a:ext cx="3779294" cy="357494"/>
      </dsp:txXfrm>
    </dsp:sp>
    <dsp:sp modelId="{239415E5-C6CB-4303-981B-46FBA414F152}">
      <dsp:nvSpPr>
        <dsp:cNvPr id="0" name=""/>
        <dsp:cNvSpPr/>
      </dsp:nvSpPr>
      <dsp:spPr>
        <a:xfrm rot="2050756">
          <a:off x="2379017" y="2205619"/>
          <a:ext cx="194163" cy="10558"/>
        </a:xfrm>
        <a:custGeom>
          <a:avLst/>
          <a:gdLst/>
          <a:ahLst/>
          <a:cxnLst/>
          <a:rect l="0" t="0" r="0" b="0"/>
          <a:pathLst>
            <a:path>
              <a:moveTo>
                <a:pt x="0" y="5279"/>
              </a:moveTo>
              <a:lnTo>
                <a:pt x="194163" y="527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b="1" kern="1200">
            <a:solidFill>
              <a:schemeClr val="bg1"/>
            </a:solidFill>
          </a:endParaRPr>
        </a:p>
      </dsp:txBody>
      <dsp:txXfrm>
        <a:off x="2471245" y="2206044"/>
        <a:ext cx="9708" cy="9708"/>
      </dsp:txXfrm>
    </dsp:sp>
    <dsp:sp modelId="{B64250D8-44F2-4263-8C64-3D0CB86FB702}">
      <dsp:nvSpPr>
        <dsp:cNvPr id="0" name=""/>
        <dsp:cNvSpPr/>
      </dsp:nvSpPr>
      <dsp:spPr>
        <a:xfrm>
          <a:off x="2556413" y="1995972"/>
          <a:ext cx="2280923" cy="538929"/>
        </a:xfrm>
        <a:prstGeom prst="roundRect">
          <a:avLst>
            <a:gd name="adj" fmla="val 10000"/>
          </a:avLst>
        </a:prstGeom>
        <a:solidFill>
          <a:srgbClr val="292664"/>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r" defTabSz="400050">
            <a:lnSpc>
              <a:spcPct val="90000"/>
            </a:lnSpc>
            <a:spcBef>
              <a:spcPct val="0"/>
            </a:spcBef>
            <a:spcAft>
              <a:spcPct val="35000"/>
            </a:spcAft>
            <a:buNone/>
          </a:pPr>
          <a:r>
            <a:rPr lang="ar-AE" sz="900" b="1" kern="1200" dirty="0">
              <a:solidFill>
                <a:schemeClr val="bg1"/>
              </a:solidFill>
            </a:rPr>
            <a:t>البرنامج 05: الوسائل البيداغوجية</a:t>
          </a:r>
          <a:endParaRPr lang="ar-DZ" sz="900" b="1" kern="1200" dirty="0">
            <a:solidFill>
              <a:schemeClr val="bg1"/>
            </a:solidFill>
          </a:endParaRPr>
        </a:p>
        <a:p>
          <a:pPr marL="0" lvl="0" indent="0" algn="l" defTabSz="400050">
            <a:lnSpc>
              <a:spcPct val="90000"/>
            </a:lnSpc>
            <a:spcBef>
              <a:spcPct val="0"/>
            </a:spcBef>
            <a:spcAft>
              <a:spcPct val="35000"/>
            </a:spcAft>
            <a:buNone/>
          </a:pPr>
          <a:r>
            <a:rPr lang="fr-FR" sz="9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PROG 05</a:t>
          </a:r>
          <a:r>
            <a:rPr lang="fr-FR" sz="9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MOYENS PEDAGOGIQUES. </a:t>
          </a:r>
          <a:endParaRPr lang="fr-FR" sz="900" b="1" i="0" kern="1200" dirty="0">
            <a:solidFill>
              <a:schemeClr val="bg1"/>
            </a:solidFill>
          </a:endParaRPr>
        </a:p>
      </dsp:txBody>
      <dsp:txXfrm>
        <a:off x="2572198" y="2011757"/>
        <a:ext cx="2249353" cy="507359"/>
      </dsp:txXfrm>
    </dsp:sp>
    <dsp:sp modelId="{3DE6D932-9709-49ED-8AD8-4B7E349AFA7C}">
      <dsp:nvSpPr>
        <dsp:cNvPr id="0" name=""/>
        <dsp:cNvSpPr/>
      </dsp:nvSpPr>
      <dsp:spPr>
        <a:xfrm rot="18581241">
          <a:off x="4767828" y="2112153"/>
          <a:ext cx="384659" cy="10558"/>
        </a:xfrm>
        <a:custGeom>
          <a:avLst/>
          <a:gdLst/>
          <a:ahLst/>
          <a:cxnLst/>
          <a:rect l="0" t="0" r="0" b="0"/>
          <a:pathLst>
            <a:path>
              <a:moveTo>
                <a:pt x="0" y="5279"/>
              </a:moveTo>
              <a:lnTo>
                <a:pt x="384659" y="527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767828" y="1925102"/>
        <a:ext cx="384659" cy="384659"/>
      </dsp:txXfrm>
    </dsp:sp>
    <dsp:sp modelId="{2BF8869F-9097-443A-9ED8-C3D21206A9DC}">
      <dsp:nvSpPr>
        <dsp:cNvPr id="0" name=""/>
        <dsp:cNvSpPr/>
      </dsp:nvSpPr>
      <dsp:spPr>
        <a:xfrm>
          <a:off x="5082979" y="1779557"/>
          <a:ext cx="3801538" cy="379738"/>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5.1: الكتب المدرسية</a:t>
          </a:r>
          <a:endParaRPr lang="ar-DZ"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5.1</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manuels scolaires  </a:t>
          </a:r>
          <a:endParaRPr lang="fr-FR" sz="1000" b="1" kern="1200" dirty="0">
            <a:solidFill>
              <a:schemeClr val="bg1"/>
            </a:solidFill>
          </a:endParaRPr>
        </a:p>
      </dsp:txBody>
      <dsp:txXfrm>
        <a:off x="5094101" y="1790679"/>
        <a:ext cx="3779294" cy="357494"/>
      </dsp:txXfrm>
    </dsp:sp>
    <dsp:sp modelId="{686C147E-74F1-48A9-AFAB-41DF6A9AAA5C}">
      <dsp:nvSpPr>
        <dsp:cNvPr id="0" name=""/>
        <dsp:cNvSpPr/>
      </dsp:nvSpPr>
      <dsp:spPr>
        <a:xfrm rot="1717170">
          <a:off x="4823000" y="2316364"/>
          <a:ext cx="234683" cy="10558"/>
        </a:xfrm>
        <a:custGeom>
          <a:avLst/>
          <a:gdLst/>
          <a:ahLst/>
          <a:cxnLst/>
          <a:rect l="0" t="0" r="0" b="0"/>
          <a:pathLst>
            <a:path>
              <a:moveTo>
                <a:pt x="0" y="5279"/>
              </a:moveTo>
              <a:lnTo>
                <a:pt x="234683" y="527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823000" y="2204301"/>
        <a:ext cx="234683" cy="234683"/>
      </dsp:txXfrm>
    </dsp:sp>
    <dsp:sp modelId="{33641A26-2A87-4D95-97E1-4F17B09B1A70}">
      <dsp:nvSpPr>
        <dsp:cNvPr id="0" name=""/>
        <dsp:cNvSpPr/>
      </dsp:nvSpPr>
      <dsp:spPr>
        <a:xfrm>
          <a:off x="5043347" y="2203361"/>
          <a:ext cx="3801538" cy="348974"/>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5.2: وسائل تعليمية أخرى</a:t>
          </a:r>
          <a:endParaRPr lang="ar-DZ"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5.2</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autres moyens didactiques </a:t>
          </a:r>
          <a:endParaRPr lang="fr-FR" sz="1000" b="1" kern="1200" dirty="0">
            <a:solidFill>
              <a:schemeClr val="bg1"/>
            </a:solidFill>
          </a:endParaRPr>
        </a:p>
      </dsp:txBody>
      <dsp:txXfrm>
        <a:off x="5053568" y="2213582"/>
        <a:ext cx="3781096" cy="328532"/>
      </dsp:txXfrm>
    </dsp:sp>
    <dsp:sp modelId="{63BEA7A8-6C57-4635-82F4-47C3FECA1EB9}">
      <dsp:nvSpPr>
        <dsp:cNvPr id="0" name=""/>
        <dsp:cNvSpPr/>
      </dsp:nvSpPr>
      <dsp:spPr>
        <a:xfrm rot="4737736">
          <a:off x="2019858" y="2607422"/>
          <a:ext cx="929886" cy="10558"/>
        </a:xfrm>
        <a:custGeom>
          <a:avLst/>
          <a:gdLst/>
          <a:ahLst/>
          <a:cxnLst/>
          <a:rect l="0" t="0" r="0" b="0"/>
          <a:pathLst>
            <a:path>
              <a:moveTo>
                <a:pt x="0" y="5279"/>
              </a:moveTo>
              <a:lnTo>
                <a:pt x="929886" y="527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b="1" kern="1200">
            <a:solidFill>
              <a:schemeClr val="bg1"/>
            </a:solidFill>
          </a:endParaRPr>
        </a:p>
      </dsp:txBody>
      <dsp:txXfrm>
        <a:off x="2461554" y="2589454"/>
        <a:ext cx="46494" cy="46494"/>
      </dsp:txXfrm>
    </dsp:sp>
    <dsp:sp modelId="{CC39EC04-3386-4870-A861-132A8504E6A8}">
      <dsp:nvSpPr>
        <dsp:cNvPr id="0" name=""/>
        <dsp:cNvSpPr/>
      </dsp:nvSpPr>
      <dsp:spPr>
        <a:xfrm>
          <a:off x="2573817" y="2740105"/>
          <a:ext cx="2280923" cy="657878"/>
        </a:xfrm>
        <a:prstGeom prst="roundRect">
          <a:avLst>
            <a:gd name="adj" fmla="val 10000"/>
          </a:avLst>
        </a:prstGeom>
        <a:solidFill>
          <a:srgbClr val="282816"/>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err="1">
              <a:solidFill>
                <a:schemeClr val="bg1"/>
              </a:solidFill>
            </a:rPr>
            <a:t>االبرنامج</a:t>
          </a:r>
          <a:r>
            <a:rPr lang="ar-AE" sz="1000" b="1" kern="1200" dirty="0">
              <a:solidFill>
                <a:schemeClr val="bg1"/>
              </a:solidFill>
            </a:rPr>
            <a:t> 06: الإدارة العامة.</a:t>
          </a:r>
          <a:endParaRPr lang="ar-DZ"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PROG06</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ADMINISTRATION GENERALE.</a:t>
          </a:r>
          <a:endParaRPr lang="fr-FR" sz="1000" b="1" kern="1200" dirty="0">
            <a:solidFill>
              <a:schemeClr val="bg1"/>
            </a:solidFill>
          </a:endParaRPr>
        </a:p>
      </dsp:txBody>
      <dsp:txXfrm>
        <a:off x="2593086" y="2759374"/>
        <a:ext cx="2242385" cy="619340"/>
      </dsp:txXfrm>
    </dsp:sp>
    <dsp:sp modelId="{762406BC-CB76-49E2-B94D-A19B43D2865B}">
      <dsp:nvSpPr>
        <dsp:cNvPr id="0" name=""/>
        <dsp:cNvSpPr/>
      </dsp:nvSpPr>
      <dsp:spPr>
        <a:xfrm rot="18474910">
          <a:off x="4786247" y="2923597"/>
          <a:ext cx="355339" cy="10558"/>
        </a:xfrm>
        <a:custGeom>
          <a:avLst/>
          <a:gdLst/>
          <a:ahLst/>
          <a:cxnLst/>
          <a:rect l="0" t="0" r="0" b="0"/>
          <a:pathLst>
            <a:path>
              <a:moveTo>
                <a:pt x="0" y="5279"/>
              </a:moveTo>
              <a:lnTo>
                <a:pt x="355339" y="527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786247" y="2751207"/>
        <a:ext cx="355339" cy="355339"/>
      </dsp:txXfrm>
    </dsp:sp>
    <dsp:sp modelId="{8D167D27-F464-4397-BFB8-C9C1F42F47AF}">
      <dsp:nvSpPr>
        <dsp:cNvPr id="0" name=""/>
        <dsp:cNvSpPr/>
      </dsp:nvSpPr>
      <dsp:spPr>
        <a:xfrm>
          <a:off x="5073094" y="2598840"/>
          <a:ext cx="3801538" cy="379738"/>
        </a:xfrm>
        <a:prstGeom prst="roundRect">
          <a:avLst>
            <a:gd name="adj" fmla="val 10000"/>
          </a:avLst>
        </a:prstGeom>
        <a:solidFill>
          <a:srgbClr val="00642D"/>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6.1: إدارة الوزارة</a:t>
          </a:r>
          <a:endParaRPr lang="ar-DZ"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6.1</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gestion du ministère</a:t>
          </a:r>
          <a:endParaRPr lang="fr-FR" sz="1000" b="1" kern="1200" dirty="0">
            <a:solidFill>
              <a:schemeClr val="bg1"/>
            </a:solidFill>
          </a:endParaRPr>
        </a:p>
      </dsp:txBody>
      <dsp:txXfrm>
        <a:off x="5084216" y="2609962"/>
        <a:ext cx="3779294" cy="357494"/>
      </dsp:txXfrm>
    </dsp:sp>
    <dsp:sp modelId="{9EDACB4A-711A-4E82-BBC8-4A75B70A188A}">
      <dsp:nvSpPr>
        <dsp:cNvPr id="0" name=""/>
        <dsp:cNvSpPr/>
      </dsp:nvSpPr>
      <dsp:spPr>
        <a:xfrm rot="1647025">
          <a:off x="4840021" y="3124027"/>
          <a:ext cx="261452" cy="10558"/>
        </a:xfrm>
        <a:custGeom>
          <a:avLst/>
          <a:gdLst/>
          <a:ahLst/>
          <a:cxnLst/>
          <a:rect l="0" t="0" r="0" b="0"/>
          <a:pathLst>
            <a:path>
              <a:moveTo>
                <a:pt x="0" y="5279"/>
              </a:moveTo>
              <a:lnTo>
                <a:pt x="261452" y="527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FR" sz="1000" b="1" kern="1200">
            <a:solidFill>
              <a:schemeClr val="bg1"/>
            </a:solidFill>
          </a:endParaRPr>
        </a:p>
      </dsp:txBody>
      <dsp:txXfrm>
        <a:off x="4840021" y="2998580"/>
        <a:ext cx="261452" cy="261452"/>
      </dsp:txXfrm>
    </dsp:sp>
    <dsp:sp modelId="{C79A7C39-3B59-42C8-8A00-C89C2F65E88E}">
      <dsp:nvSpPr>
        <dsp:cNvPr id="0" name=""/>
        <dsp:cNvSpPr/>
      </dsp:nvSpPr>
      <dsp:spPr>
        <a:xfrm>
          <a:off x="5086756" y="2999700"/>
          <a:ext cx="3801538" cy="379738"/>
        </a:xfrm>
        <a:prstGeom prst="roundRect">
          <a:avLst>
            <a:gd name="adj" fmla="val 10000"/>
          </a:avLst>
        </a:prstGeom>
        <a:solidFill>
          <a:srgbClr val="00642D"/>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r" defTabSz="444500">
            <a:lnSpc>
              <a:spcPct val="90000"/>
            </a:lnSpc>
            <a:spcBef>
              <a:spcPct val="0"/>
            </a:spcBef>
            <a:spcAft>
              <a:spcPct val="35000"/>
            </a:spcAft>
            <a:buNone/>
          </a:pPr>
          <a:r>
            <a:rPr lang="ar-AE" sz="1000" b="1" kern="1200" dirty="0">
              <a:solidFill>
                <a:schemeClr val="bg1"/>
              </a:solidFill>
            </a:rPr>
            <a:t>البرنامج الفرعي 6-2: الدعم الإداري</a:t>
          </a:r>
          <a:endParaRPr lang="ar-DZ" sz="1000" b="1" kern="1200" dirty="0">
            <a:solidFill>
              <a:schemeClr val="bg1"/>
            </a:solidFill>
          </a:endParaRPr>
        </a:p>
        <a:p>
          <a:pPr marL="0" lvl="0" indent="0" algn="l" defTabSz="444500">
            <a:lnSpc>
              <a:spcPct val="90000"/>
            </a:lnSpc>
            <a:spcBef>
              <a:spcPct val="0"/>
            </a:spcBef>
            <a:spcAft>
              <a:spcPct val="35000"/>
            </a:spcAft>
            <a:buNone/>
          </a:pPr>
          <a:r>
            <a:rPr lang="fr-FR" sz="1000" b="1" i="1"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SP 6.2</a:t>
          </a:r>
          <a:r>
            <a:rPr lang="fr-FR" sz="1000" b="1" i="0" u="none" strike="noStrike" kern="1200" cap="none" dirty="0">
              <a:solidFill>
                <a:schemeClr val="bg1"/>
              </a:solidFill>
              <a:effectLst/>
              <a:latin typeface="Times New Roman" panose="02020603050405020304" pitchFamily="18" charset="0"/>
              <a:ea typeface="Arial"/>
              <a:cs typeface="Times New Roman" panose="02020603050405020304" pitchFamily="18" charset="0"/>
              <a:sym typeface="Arial"/>
            </a:rPr>
            <a:t> : soutien administratif </a:t>
          </a:r>
          <a:endParaRPr lang="fr-FR" sz="1000" b="1" kern="1200" dirty="0">
            <a:solidFill>
              <a:schemeClr val="bg1"/>
            </a:solidFill>
          </a:endParaRPr>
        </a:p>
      </dsp:txBody>
      <dsp:txXfrm>
        <a:off x="5097878" y="3010822"/>
        <a:ext cx="3779294" cy="3574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B705B-1E48-43F3-AE8F-04579E16A217}">
      <dsp:nvSpPr>
        <dsp:cNvPr id="0" name=""/>
        <dsp:cNvSpPr/>
      </dsp:nvSpPr>
      <dsp:spPr>
        <a:xfrm>
          <a:off x="2822172" y="1721626"/>
          <a:ext cx="1173515" cy="91440"/>
        </a:xfrm>
        <a:custGeom>
          <a:avLst/>
          <a:gdLst/>
          <a:ahLst/>
          <a:cxnLst/>
          <a:rect l="0" t="0" r="0" b="0"/>
          <a:pathLst>
            <a:path>
              <a:moveTo>
                <a:pt x="0" y="45720"/>
              </a:moveTo>
              <a:lnTo>
                <a:pt x="1173515" y="45720"/>
              </a:lnTo>
              <a:lnTo>
                <a:pt x="1173515" y="986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6B1C5-D5F1-4126-8CAC-9FFB996882A8}">
      <dsp:nvSpPr>
        <dsp:cNvPr id="0" name=""/>
        <dsp:cNvSpPr/>
      </dsp:nvSpPr>
      <dsp:spPr>
        <a:xfrm>
          <a:off x="1393266" y="796062"/>
          <a:ext cx="1428905" cy="265178"/>
        </a:xfrm>
        <a:custGeom>
          <a:avLst/>
          <a:gdLst/>
          <a:ahLst/>
          <a:cxnLst/>
          <a:rect l="0" t="0" r="0" b="0"/>
          <a:pathLst>
            <a:path>
              <a:moveTo>
                <a:pt x="0" y="0"/>
              </a:moveTo>
              <a:lnTo>
                <a:pt x="0" y="154849"/>
              </a:lnTo>
              <a:lnTo>
                <a:pt x="1428905" y="154849"/>
              </a:lnTo>
              <a:lnTo>
                <a:pt x="1428905" y="265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F422D7-1844-4437-8521-71A3C866EEDC}">
      <dsp:nvSpPr>
        <dsp:cNvPr id="0" name=""/>
        <dsp:cNvSpPr/>
      </dsp:nvSpPr>
      <dsp:spPr>
        <a:xfrm>
          <a:off x="585418" y="89956"/>
          <a:ext cx="1615697" cy="706105"/>
        </a:xfrm>
        <a:prstGeom prst="ellipse">
          <a:avLst/>
        </a:prstGeom>
        <a:solidFill>
          <a:srgbClr val="20393C"/>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olSlant"/>
        </a:sp3d>
      </dsp:spPr>
      <dsp:style>
        <a:lnRef idx="2">
          <a:scrgbClr r="0" g="0" b="0"/>
        </a:lnRef>
        <a:fillRef idx="1">
          <a:scrgbClr r="0" g="0" b="0"/>
        </a:fillRef>
        <a:effectRef idx="0">
          <a:scrgbClr r="0" g="0" b="0"/>
        </a:effectRef>
        <a:fontRef idx="minor">
          <a:schemeClr val="lt1"/>
        </a:fontRef>
      </dsp:style>
    </dsp:sp>
    <dsp:sp modelId="{2C992E37-871B-465D-B663-174C1B12D113}">
      <dsp:nvSpPr>
        <dsp:cNvPr id="0" name=""/>
        <dsp:cNvSpPr/>
      </dsp:nvSpPr>
      <dsp:spPr>
        <a:xfrm>
          <a:off x="877181" y="272890"/>
          <a:ext cx="1062039" cy="339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u="none" kern="1200" dirty="0">
              <a:solidFill>
                <a:srgbClr val="002060"/>
              </a:solidFill>
              <a:latin typeface="Times New Roman" panose="02020603050405020304" pitchFamily="18" charset="0"/>
              <a:cs typeface="Times New Roman" panose="02020603050405020304" pitchFamily="18" charset="0"/>
            </a:rPr>
            <a:t> </a:t>
          </a:r>
          <a:r>
            <a:rPr lang="ar-DZ" sz="1600" b="1" u="sng" kern="1200" dirty="0">
              <a:solidFill>
                <a:schemeClr val="bg1"/>
              </a:solidFill>
              <a:latin typeface="Times New Roman" panose="02020603050405020304" pitchFamily="18" charset="0"/>
              <a:cs typeface="Times New Roman" panose="02020603050405020304" pitchFamily="18" charset="0"/>
            </a:rPr>
            <a:t>القطاع</a:t>
          </a:r>
          <a:r>
            <a:rPr lang="fr-FR" sz="1600" b="1" u="none" kern="1200" dirty="0">
              <a:solidFill>
                <a:schemeClr val="bg1"/>
              </a:solidFill>
              <a:latin typeface="Times New Roman" panose="02020603050405020304" pitchFamily="18" charset="0"/>
              <a:cs typeface="Times New Roman" panose="02020603050405020304" pitchFamily="18" charset="0"/>
            </a:rPr>
            <a:t> </a:t>
          </a:r>
        </a:p>
        <a:p>
          <a:pPr marL="0" lvl="0" indent="0" algn="ctr" defTabSz="711200">
            <a:lnSpc>
              <a:spcPct val="90000"/>
            </a:lnSpc>
            <a:spcBef>
              <a:spcPct val="0"/>
            </a:spcBef>
            <a:spcAft>
              <a:spcPct val="35000"/>
            </a:spcAft>
            <a:buNone/>
          </a:pPr>
          <a:r>
            <a:rPr lang="fr-FR" sz="1600" b="1" kern="1200" dirty="0">
              <a:solidFill>
                <a:schemeClr val="bg1"/>
              </a:solidFill>
              <a:latin typeface="Times New Roman" panose="02020603050405020304" pitchFamily="18" charset="0"/>
              <a:cs typeface="Times New Roman" panose="02020603050405020304" pitchFamily="18" charset="0"/>
            </a:rPr>
            <a:t>Secteur</a:t>
          </a:r>
          <a:endParaRPr lang="fr-FR" sz="1600" kern="1200" dirty="0">
            <a:solidFill>
              <a:schemeClr val="bg1"/>
            </a:solidFill>
          </a:endParaRPr>
        </a:p>
      </dsp:txBody>
      <dsp:txXfrm>
        <a:off x="877181" y="272890"/>
        <a:ext cx="1062039" cy="339644"/>
      </dsp:txXfrm>
    </dsp:sp>
    <dsp:sp modelId="{ECB802CA-0383-4959-8475-CBFE7DCB4224}">
      <dsp:nvSpPr>
        <dsp:cNvPr id="0" name=""/>
        <dsp:cNvSpPr/>
      </dsp:nvSpPr>
      <dsp:spPr>
        <a:xfrm>
          <a:off x="1828844" y="1061240"/>
          <a:ext cx="1986657" cy="706105"/>
        </a:xfrm>
        <a:prstGeom prst="ellipse">
          <a:avLst/>
        </a:prstGeom>
        <a:solidFill>
          <a:srgbClr val="2B24AE"/>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olSlant"/>
        </a:sp3d>
      </dsp:spPr>
      <dsp:style>
        <a:lnRef idx="2">
          <a:scrgbClr r="0" g="0" b="0"/>
        </a:lnRef>
        <a:fillRef idx="1">
          <a:scrgbClr r="0" g="0" b="0"/>
        </a:fillRef>
        <a:effectRef idx="0">
          <a:scrgbClr r="0" g="0" b="0"/>
        </a:effectRef>
        <a:fontRef idx="minor">
          <a:schemeClr val="lt1"/>
        </a:fontRef>
      </dsp:style>
    </dsp:sp>
    <dsp:sp modelId="{01DD97D3-ECC2-4EB9-BC38-9F6A8D278329}">
      <dsp:nvSpPr>
        <dsp:cNvPr id="0" name=""/>
        <dsp:cNvSpPr/>
      </dsp:nvSpPr>
      <dsp:spPr>
        <a:xfrm>
          <a:off x="2369869" y="1367030"/>
          <a:ext cx="1134846" cy="16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ar-DZ" sz="1400" b="1" u="sng" kern="1200" dirty="0">
              <a:solidFill>
                <a:schemeClr val="bg1"/>
              </a:solidFill>
              <a:latin typeface="Times New Roman" panose="02020603050405020304" pitchFamily="18" charset="0"/>
              <a:cs typeface="Times New Roman" panose="02020603050405020304" pitchFamily="18" charset="0"/>
            </a:rPr>
            <a:t>الوظيفة الأساسية</a:t>
          </a:r>
          <a:r>
            <a:rPr lang="fr-FR" sz="1400" b="1" u="sng" kern="1200" dirty="0">
              <a:solidFill>
                <a:schemeClr val="bg1"/>
              </a:solidFill>
              <a:latin typeface="Times New Roman" panose="02020603050405020304" pitchFamily="18" charset="0"/>
              <a:cs typeface="Times New Roman" panose="02020603050405020304" pitchFamily="18" charset="0"/>
            </a:rPr>
            <a:t>                 </a:t>
          </a:r>
          <a:r>
            <a:rPr lang="fr-FR" sz="1400" b="1" kern="1200" dirty="0">
              <a:solidFill>
                <a:schemeClr val="bg1"/>
              </a:solidFill>
              <a:latin typeface="Times New Roman" panose="02020603050405020304" pitchFamily="18" charset="0"/>
              <a:cs typeface="Times New Roman" panose="02020603050405020304" pitchFamily="18" charset="0"/>
            </a:rPr>
            <a:t>Fonction principale</a:t>
          </a:r>
          <a:endParaRPr lang="fr-FR" sz="1400" kern="1200" dirty="0">
            <a:solidFill>
              <a:schemeClr val="bg1"/>
            </a:solidFill>
          </a:endParaRPr>
        </a:p>
      </dsp:txBody>
      <dsp:txXfrm>
        <a:off x="2369869" y="1367030"/>
        <a:ext cx="1134846" cy="165687"/>
      </dsp:txXfrm>
    </dsp:sp>
    <dsp:sp modelId="{9599508B-3C8C-47BE-93D6-EB1FC1E94F3B}">
      <dsp:nvSpPr>
        <dsp:cNvPr id="0" name=""/>
        <dsp:cNvSpPr/>
      </dsp:nvSpPr>
      <dsp:spPr>
        <a:xfrm>
          <a:off x="3131347" y="1820226"/>
          <a:ext cx="1728681" cy="706105"/>
        </a:xfrm>
        <a:prstGeom prst="ellipse">
          <a:avLst/>
        </a:prstGeom>
        <a:solidFill>
          <a:srgbClr val="3A1953"/>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olSlant"/>
        </a:sp3d>
      </dsp:spPr>
      <dsp:style>
        <a:lnRef idx="2">
          <a:scrgbClr r="0" g="0" b="0"/>
        </a:lnRef>
        <a:fillRef idx="1">
          <a:scrgbClr r="0" g="0" b="0"/>
        </a:fillRef>
        <a:effectRef idx="0">
          <a:scrgbClr r="0" g="0" b="0"/>
        </a:effectRef>
        <a:fontRef idx="minor">
          <a:schemeClr val="lt1"/>
        </a:fontRef>
      </dsp:style>
    </dsp:sp>
    <dsp:sp modelId="{A0A39A20-023E-410E-B8B0-6C531051F759}">
      <dsp:nvSpPr>
        <dsp:cNvPr id="0" name=""/>
        <dsp:cNvSpPr/>
      </dsp:nvSpPr>
      <dsp:spPr>
        <a:xfrm>
          <a:off x="3336204" y="1887049"/>
          <a:ext cx="1556275" cy="51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ar-DZ" sz="1400" b="1" u="sng" kern="1200" dirty="0">
              <a:solidFill>
                <a:schemeClr val="bg1"/>
              </a:solidFill>
              <a:latin typeface="Times New Roman" panose="02020603050405020304" pitchFamily="18" charset="0"/>
              <a:cs typeface="Times New Roman" panose="02020603050405020304" pitchFamily="18" charset="0"/>
            </a:rPr>
            <a:t>الوظيفة</a:t>
          </a:r>
          <a:r>
            <a:rPr lang="ar-DZ" sz="1800" b="1" u="sng" kern="1200" dirty="0">
              <a:solidFill>
                <a:schemeClr val="bg1"/>
              </a:solidFill>
              <a:latin typeface="Times New Roman" panose="02020603050405020304" pitchFamily="18" charset="0"/>
              <a:cs typeface="Times New Roman" panose="02020603050405020304" pitchFamily="18" charset="0"/>
            </a:rPr>
            <a:t> </a:t>
          </a:r>
          <a:r>
            <a:rPr lang="fr-FR" sz="1800" b="1" u="sng" kern="1200" dirty="0">
              <a:solidFill>
                <a:schemeClr val="bg1"/>
              </a:solidFill>
              <a:latin typeface="Times New Roman" panose="02020603050405020304" pitchFamily="18" charset="0"/>
              <a:cs typeface="Times New Roman" panose="02020603050405020304" pitchFamily="18" charset="0"/>
            </a:rPr>
            <a:t> </a:t>
          </a:r>
          <a:r>
            <a:rPr lang="ar-DZ" sz="1400" b="1" u="sng" kern="1200" dirty="0">
              <a:solidFill>
                <a:schemeClr val="bg1"/>
              </a:solidFill>
              <a:latin typeface="Times New Roman" panose="02020603050405020304" pitchFamily="18" charset="0"/>
              <a:cs typeface="Times New Roman" panose="02020603050405020304" pitchFamily="18" charset="0"/>
            </a:rPr>
            <a:t>الثانوية</a:t>
          </a:r>
          <a:r>
            <a:rPr lang="ar-DZ" sz="1800" b="1" u="sng" kern="1200" dirty="0">
              <a:solidFill>
                <a:schemeClr val="bg1"/>
              </a:solidFill>
              <a:latin typeface="Times New Roman" panose="02020603050405020304" pitchFamily="18" charset="0"/>
              <a:cs typeface="Times New Roman" panose="02020603050405020304" pitchFamily="18" charset="0"/>
            </a:rPr>
            <a:t> </a:t>
          </a:r>
          <a:r>
            <a:rPr lang="fr-FR" sz="1200" b="1" kern="1200" dirty="0">
              <a:solidFill>
                <a:schemeClr val="bg1"/>
              </a:solidFill>
              <a:latin typeface="Times New Roman" panose="02020603050405020304" pitchFamily="18" charset="0"/>
              <a:cs typeface="Times New Roman" panose="02020603050405020304" pitchFamily="18" charset="0"/>
            </a:rPr>
            <a:t>Fonction secondaire</a:t>
          </a:r>
          <a:endParaRPr lang="fr-FR" sz="1800" b="1" kern="1200" dirty="0">
            <a:solidFill>
              <a:schemeClr val="bg1"/>
            </a:solidFill>
          </a:endParaRPr>
        </a:p>
      </dsp:txBody>
      <dsp:txXfrm>
        <a:off x="3336204" y="1887049"/>
        <a:ext cx="1556275" cy="5158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5CC2B-B5E1-4EDC-8D42-3DD983DDF093}">
      <dsp:nvSpPr>
        <dsp:cNvPr id="0" name=""/>
        <dsp:cNvSpPr/>
      </dsp:nvSpPr>
      <dsp:spPr>
        <a:xfrm>
          <a:off x="2216720" y="241560"/>
          <a:ext cx="1669371" cy="1233027"/>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1200" b="1" i="0" u="none" strike="noStrike" kern="1200" cap="none" normalizeH="0" baseline="0" dirty="0">
              <a:ln>
                <a:noFill/>
              </a:ln>
              <a:solidFill>
                <a:srgbClr val="002060"/>
              </a:solidFill>
              <a:effectLst/>
              <a:latin typeface="Times New Roman" pitchFamily="18" charset="0"/>
              <a:cs typeface="Times New Roman" pitchFamily="18" charset="0"/>
            </a:rPr>
            <a:t>التخطيط وإعداد الميزانية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002060"/>
              </a:solidFill>
              <a:effectLst/>
              <a:latin typeface="Times New Roman" pitchFamily="18" charset="0"/>
              <a:cs typeface="Times New Roman" pitchFamily="18" charset="0"/>
            </a:rPr>
            <a:t>(n-1</a:t>
          </a:r>
          <a:r>
            <a:rPr kumimoji="0" lang="ar-DZ" sz="1200" b="1" i="0" u="none" strike="noStrike" kern="1200" cap="none" normalizeH="0" baseline="0" dirty="0">
              <a:ln>
                <a:noFill/>
              </a:ln>
              <a:solidFill>
                <a:srgbClr val="002060"/>
              </a:solidFill>
              <a:effectLst/>
              <a:latin typeface="Times New Roman" pitchFamily="18" charset="0"/>
              <a:cs typeface="Times New Roman" pitchFamily="18" charset="0"/>
            </a:rPr>
            <a:t>و </a:t>
          </a:r>
          <a:r>
            <a:rPr kumimoji="0" lang="fr-FR" sz="1200" b="1" i="0" u="none" strike="noStrike" kern="1200" cap="none" normalizeH="0" baseline="0" dirty="0">
              <a:ln>
                <a:noFill/>
              </a:ln>
              <a:solidFill>
                <a:srgbClr val="002060"/>
              </a:solidFill>
              <a:effectLst/>
              <a:latin typeface="Times New Roman" pitchFamily="18" charset="0"/>
              <a:cs typeface="Times New Roman" pitchFamily="18" charset="0"/>
            </a:rPr>
            <a:t> n-2)</a:t>
          </a:r>
          <a:endParaRPr kumimoji="0" lang="ar-DZ" sz="1200" b="1" i="0" u="none" strike="noStrike" kern="1200"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dirty="0">
              <a:ln>
                <a:noFill/>
              </a:ln>
              <a:solidFill>
                <a:srgbClr val="002060"/>
              </a:solidFill>
              <a:effectLst/>
              <a:latin typeface="Times New Roman" pitchFamily="18" charset="0"/>
              <a:cs typeface="Times New Roman" pitchFamily="18" charset="0"/>
            </a:rPr>
            <a:t>Planification et Élaboration du budget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dirty="0">
              <a:ln>
                <a:noFill/>
              </a:ln>
              <a:solidFill>
                <a:srgbClr val="002060"/>
              </a:solidFill>
              <a:effectLst/>
              <a:latin typeface="Times New Roman" pitchFamily="18" charset="0"/>
              <a:cs typeface="Times New Roman" pitchFamily="18" charset="0"/>
            </a:rPr>
            <a:t>(Année n-2 et n-1)</a:t>
          </a:r>
          <a:endParaRPr kumimoji="0" lang="fr-FR" sz="1200" b="1" i="0" u="none" strike="noStrike" kern="1200" cap="none" normalizeH="0" baseline="0" dirty="0">
            <a:ln>
              <a:noFill/>
            </a:ln>
            <a:solidFill>
              <a:srgbClr val="002060"/>
            </a:solidFill>
            <a:effectLst/>
            <a:latin typeface="Times New Roman" pitchFamily="18" charset="0"/>
            <a:cs typeface="Times New Roman" pitchFamily="18" charset="0"/>
          </a:endParaRPr>
        </a:p>
      </dsp:txBody>
      <dsp:txXfrm>
        <a:off x="2216720" y="241560"/>
        <a:ext cx="1669371" cy="1233027"/>
      </dsp:txXfrm>
    </dsp:sp>
    <dsp:sp modelId="{BFD5A87F-DB13-41D4-8933-82FE471529CF}">
      <dsp:nvSpPr>
        <dsp:cNvPr id="0" name=""/>
        <dsp:cNvSpPr/>
      </dsp:nvSpPr>
      <dsp:spPr>
        <a:xfrm>
          <a:off x="653805" y="97260"/>
          <a:ext cx="2932556" cy="2914602"/>
        </a:xfrm>
        <a:prstGeom prst="circularArrow">
          <a:avLst>
            <a:gd name="adj1" fmla="val 8250"/>
            <a:gd name="adj2" fmla="val 576206"/>
            <a:gd name="adj3" fmla="val 2963447"/>
            <a:gd name="adj4" fmla="val 51997"/>
            <a:gd name="adj5" fmla="val 9624"/>
          </a:avLst>
        </a:prstGeom>
        <a:solidFill>
          <a:srgbClr val="00B0F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09BFFC23-56DB-407A-BD64-BDB18526ADD8}">
      <dsp:nvSpPr>
        <dsp:cNvPr id="0" name=""/>
        <dsp:cNvSpPr/>
      </dsp:nvSpPr>
      <dsp:spPr>
        <a:xfrm>
          <a:off x="1398411" y="2036796"/>
          <a:ext cx="1233027" cy="1233027"/>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1200" b="1" i="0" u="none" strike="noStrike" kern="1200" cap="none" normalizeH="0" baseline="0" dirty="0">
              <a:ln>
                <a:noFill/>
              </a:ln>
              <a:solidFill>
                <a:srgbClr val="002060"/>
              </a:solidFill>
              <a:effectLst/>
              <a:latin typeface="Times New Roman" pitchFamily="18" charset="0"/>
              <a:cs typeface="Times New Roman" pitchFamily="18" charset="0"/>
            </a:rPr>
            <a:t>تنفيذ الميزانية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1200" b="1" i="0" u="none" strike="noStrike" kern="1200" cap="none" normalizeH="0" baseline="0" dirty="0">
              <a:ln>
                <a:noFill/>
              </a:ln>
              <a:solidFill>
                <a:srgbClr val="002060"/>
              </a:solidFill>
              <a:effectLst/>
              <a:latin typeface="Times New Roman" pitchFamily="18" charset="0"/>
              <a:cs typeface="Times New Roman" pitchFamily="18" charset="0"/>
            </a:rPr>
            <a:t>(السنة </a:t>
          </a:r>
          <a:r>
            <a:rPr kumimoji="0" lang="fr-FR" sz="1200" b="1" i="0" u="none" strike="noStrike" kern="1200" cap="none" normalizeH="0" baseline="0" dirty="0">
              <a:ln>
                <a:noFill/>
              </a:ln>
              <a:solidFill>
                <a:srgbClr val="002060"/>
              </a:solidFill>
              <a:effectLst/>
              <a:latin typeface="Times New Roman" pitchFamily="18" charset="0"/>
              <a:cs typeface="Times New Roman" pitchFamily="18" charset="0"/>
            </a:rPr>
            <a:t>(n</a:t>
          </a:r>
          <a:endParaRPr kumimoji="0" lang="fr-CA" sz="1200" b="1" i="0" u="none" strike="noStrike" kern="1200"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dirty="0">
              <a:ln>
                <a:noFill/>
              </a:ln>
              <a:solidFill>
                <a:srgbClr val="002060"/>
              </a:solidFill>
              <a:effectLst/>
              <a:latin typeface="Times New Roman" pitchFamily="18" charset="0"/>
              <a:cs typeface="Times New Roman" pitchFamily="18" charset="0"/>
            </a:rPr>
            <a:t>Exécution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dirty="0">
              <a:ln>
                <a:noFill/>
              </a:ln>
              <a:solidFill>
                <a:srgbClr val="002060"/>
              </a:solidFill>
              <a:effectLst/>
              <a:latin typeface="Times New Roman" pitchFamily="18" charset="0"/>
              <a:cs typeface="Times New Roman" pitchFamily="18" charset="0"/>
            </a:rPr>
            <a:t>du budget</a:t>
          </a:r>
          <a:endParaRPr kumimoji="0" lang="fr-FR" sz="1200" b="1" i="0" u="none" strike="noStrike" kern="1200"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dirty="0">
              <a:ln>
                <a:noFill/>
              </a:ln>
              <a:solidFill>
                <a:srgbClr val="002060"/>
              </a:solidFill>
              <a:effectLst/>
              <a:latin typeface="Times New Roman" pitchFamily="18" charset="0"/>
              <a:cs typeface="Times New Roman" pitchFamily="18" charset="0"/>
            </a:rPr>
            <a:t>(Année n)</a:t>
          </a:r>
          <a:endParaRPr kumimoji="0" lang="fr-FR" sz="1200" b="1" i="0" u="none" strike="noStrike" kern="1200" cap="none" normalizeH="0" baseline="0" dirty="0">
            <a:ln>
              <a:noFill/>
            </a:ln>
            <a:solidFill>
              <a:srgbClr val="002060"/>
            </a:solidFill>
            <a:effectLst/>
            <a:latin typeface="Times New Roman" pitchFamily="18" charset="0"/>
            <a:cs typeface="Times New Roman" pitchFamily="18" charset="0"/>
          </a:endParaRPr>
        </a:p>
      </dsp:txBody>
      <dsp:txXfrm>
        <a:off x="1398411" y="2036796"/>
        <a:ext cx="1233027" cy="1233027"/>
      </dsp:txXfrm>
    </dsp:sp>
    <dsp:sp modelId="{B7C19A7C-C126-4787-A63F-A3F4163F234B}">
      <dsp:nvSpPr>
        <dsp:cNvPr id="0" name=""/>
        <dsp:cNvSpPr/>
      </dsp:nvSpPr>
      <dsp:spPr>
        <a:xfrm>
          <a:off x="558610" y="124465"/>
          <a:ext cx="2914602" cy="2914602"/>
        </a:xfrm>
        <a:prstGeom prst="circularArrow">
          <a:avLst>
            <a:gd name="adj1" fmla="val 8250"/>
            <a:gd name="adj2" fmla="val 576206"/>
            <a:gd name="adj3" fmla="val 10125727"/>
            <a:gd name="adj4" fmla="val 7263655"/>
            <a:gd name="adj5" fmla="val 9624"/>
          </a:avLst>
        </a:prstGeom>
        <a:solidFill>
          <a:srgbClr val="00B0F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F8CF1A31-6111-4A37-B4D9-79A949D475B9}">
      <dsp:nvSpPr>
        <dsp:cNvPr id="0" name=""/>
        <dsp:cNvSpPr/>
      </dsp:nvSpPr>
      <dsp:spPr>
        <a:xfrm>
          <a:off x="245331" y="258188"/>
          <a:ext cx="1449596" cy="1233027"/>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1200" b="1" i="0" u="none" strike="noStrike" kern="1200" cap="none" normalizeH="0" baseline="0" dirty="0">
              <a:ln>
                <a:noFill/>
              </a:ln>
              <a:solidFill>
                <a:srgbClr val="002060"/>
              </a:solidFill>
              <a:effectLst/>
              <a:latin typeface="Times New Roman" pitchFamily="18" charset="0"/>
              <a:cs typeface="Times New Roman" pitchFamily="18" charset="0"/>
            </a:rPr>
            <a:t>تقديم الحسابات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1200" b="1" i="0" u="none" strike="noStrike" kern="1200" cap="none" normalizeH="0" baseline="0" dirty="0">
              <a:ln>
                <a:noFill/>
              </a:ln>
              <a:solidFill>
                <a:srgbClr val="002060"/>
              </a:solidFill>
              <a:effectLst/>
              <a:latin typeface="Times New Roman" pitchFamily="18" charset="0"/>
              <a:cs typeface="Times New Roman" pitchFamily="18" charset="0"/>
            </a:rPr>
            <a:t>(السنة </a:t>
          </a:r>
          <a:r>
            <a:rPr kumimoji="0" lang="fr-FR" sz="1200" b="1" i="0" u="none" strike="noStrike" kern="1200" cap="none" normalizeH="0" baseline="0" dirty="0">
              <a:ln>
                <a:noFill/>
              </a:ln>
              <a:solidFill>
                <a:srgbClr val="002060"/>
              </a:solidFill>
              <a:effectLst/>
              <a:latin typeface="Times New Roman" pitchFamily="18" charset="0"/>
              <a:cs typeface="Times New Roman" pitchFamily="18" charset="0"/>
            </a:rPr>
            <a:t>n+1</a:t>
          </a:r>
          <a:r>
            <a:rPr kumimoji="0" lang="ar-DZ" sz="1200" b="1" i="0" u="none" strike="noStrike" kern="1200" cap="none" normalizeH="0" baseline="0" dirty="0">
              <a:ln>
                <a:noFill/>
              </a:ln>
              <a:solidFill>
                <a:srgbClr val="002060"/>
              </a:solidFill>
              <a:effectLst/>
              <a:latin typeface="Times New Roman" pitchFamily="18" charset="0"/>
              <a:cs typeface="Times New Roman" pitchFamily="18" charset="0"/>
            </a:rPr>
            <a:t> </a:t>
          </a:r>
          <a:r>
            <a:rPr kumimoji="0" lang="fr-FR" sz="1200" b="1" i="0" u="none" strike="noStrike" kern="1200" cap="none" normalizeH="0" baseline="0" dirty="0">
              <a:ln>
                <a:noFill/>
              </a:ln>
              <a:solidFill>
                <a:srgbClr val="002060"/>
              </a:solidFill>
              <a:effectLst/>
              <a:latin typeface="Times New Roman" pitchFamily="18" charset="0"/>
              <a:cs typeface="Times New Roman" pitchFamily="18" charset="0"/>
            </a:rPr>
            <a:t> </a:t>
          </a:r>
          <a:r>
            <a:rPr kumimoji="0" lang="ar-DZ" sz="1200" b="1" i="0" u="none" strike="noStrike" kern="1200" cap="none" normalizeH="0" baseline="0" dirty="0">
              <a:ln>
                <a:noFill/>
              </a:ln>
              <a:solidFill>
                <a:srgbClr val="002060"/>
              </a:solidFill>
              <a:effectLst/>
              <a:latin typeface="Times New Roman" pitchFamily="18" charset="0"/>
              <a:cs typeface="Times New Roman" pitchFamily="18" charset="0"/>
            </a:rPr>
            <a:t>والسنوات الموالية)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dirty="0">
              <a:ln>
                <a:noFill/>
              </a:ln>
              <a:solidFill>
                <a:srgbClr val="002060"/>
              </a:solidFill>
              <a:effectLst/>
              <a:latin typeface="Times New Roman" pitchFamily="18" charset="0"/>
              <a:cs typeface="Times New Roman" pitchFamily="18" charset="0"/>
            </a:rPr>
            <a:t>Reddition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dirty="0">
              <a:ln>
                <a:noFill/>
              </a:ln>
              <a:solidFill>
                <a:srgbClr val="002060"/>
              </a:solidFill>
              <a:effectLst/>
              <a:latin typeface="Times New Roman" pitchFamily="18" charset="0"/>
              <a:cs typeface="Times New Roman" pitchFamily="18" charset="0"/>
            </a:rPr>
            <a:t> comptes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dirty="0">
              <a:ln>
                <a:noFill/>
              </a:ln>
              <a:solidFill>
                <a:srgbClr val="002060"/>
              </a:solidFill>
              <a:effectLst/>
              <a:latin typeface="Times New Roman" pitchFamily="18" charset="0"/>
              <a:cs typeface="Times New Roman" pitchFamily="18" charset="0"/>
            </a:rPr>
            <a:t>(Année n+1 et suivantes)</a:t>
          </a:r>
          <a:endParaRPr kumimoji="0" lang="fr-FR" sz="1200" b="1" i="0" u="none" strike="noStrike" kern="1200" cap="none" normalizeH="0" baseline="0" dirty="0">
            <a:ln>
              <a:noFill/>
            </a:ln>
            <a:solidFill>
              <a:srgbClr val="002060"/>
            </a:solidFill>
            <a:effectLst/>
            <a:latin typeface="Times New Roman" pitchFamily="18" charset="0"/>
            <a:cs typeface="Times New Roman" pitchFamily="18" charset="0"/>
          </a:endParaRPr>
        </a:p>
      </dsp:txBody>
      <dsp:txXfrm>
        <a:off x="245331" y="258188"/>
        <a:ext cx="1449596" cy="1233027"/>
      </dsp:txXfrm>
    </dsp:sp>
    <dsp:sp modelId="{272DB6D4-D2AE-45CA-99A3-CFF8BD058AD8}">
      <dsp:nvSpPr>
        <dsp:cNvPr id="0" name=""/>
        <dsp:cNvSpPr/>
      </dsp:nvSpPr>
      <dsp:spPr>
        <a:xfrm>
          <a:off x="284786" y="-434"/>
          <a:ext cx="3631012" cy="2914602"/>
        </a:xfrm>
        <a:prstGeom prst="circularArrow">
          <a:avLst>
            <a:gd name="adj1" fmla="val 8250"/>
            <a:gd name="adj2" fmla="val 576206"/>
            <a:gd name="adj3" fmla="val 16199675"/>
            <a:gd name="adj4" fmla="val 15262837"/>
            <a:gd name="adj5" fmla="val 9624"/>
          </a:avLst>
        </a:prstGeom>
        <a:solidFill>
          <a:srgbClr val="00B0F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9413" cy="495300"/>
          </a:xfrm>
          <a:prstGeom prst="rect">
            <a:avLst/>
          </a:prstGeom>
        </p:spPr>
        <p:txBody>
          <a:bodyPr vert="horz" lIns="91436" tIns="45718" rIns="91436" bIns="45718"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5300"/>
          </a:xfrm>
          <a:prstGeom prst="rect">
            <a:avLst/>
          </a:prstGeom>
        </p:spPr>
        <p:txBody>
          <a:bodyPr vert="horz" lIns="91436" tIns="45718" rIns="91436" bIns="45718" rtlCol="0"/>
          <a:lstStyle>
            <a:lvl1pPr algn="r">
              <a:defRPr sz="1200"/>
            </a:lvl1pPr>
          </a:lstStyle>
          <a:p>
            <a:fld id="{5CFD8EAD-8F0E-497C-A758-7456C2DBF10F}" type="datetimeFigureOut">
              <a:rPr lang="fr-FR" smtClean="0"/>
              <a:pPr/>
              <a:t>12/11/2021</a:t>
            </a:fld>
            <a:endParaRPr lang="fr-FR"/>
          </a:p>
        </p:txBody>
      </p:sp>
      <p:sp>
        <p:nvSpPr>
          <p:cNvPr id="4" name="Espace réservé du pied de page 3"/>
          <p:cNvSpPr>
            <a:spLocks noGrp="1"/>
          </p:cNvSpPr>
          <p:nvPr>
            <p:ph type="ftr" sz="quarter" idx="2"/>
          </p:nvPr>
        </p:nvSpPr>
        <p:spPr>
          <a:xfrm>
            <a:off x="1" y="9371013"/>
            <a:ext cx="2919413" cy="495300"/>
          </a:xfrm>
          <a:prstGeom prst="rect">
            <a:avLst/>
          </a:prstGeom>
        </p:spPr>
        <p:txBody>
          <a:bodyPr vert="horz" lIns="91436" tIns="45718" rIns="91436" bIns="4571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1013"/>
            <a:ext cx="2919412" cy="495300"/>
          </a:xfrm>
          <a:prstGeom prst="rect">
            <a:avLst/>
          </a:prstGeom>
        </p:spPr>
        <p:txBody>
          <a:bodyPr vert="horz" lIns="91436" tIns="45718" rIns="91436" bIns="45718" rtlCol="0" anchor="b"/>
          <a:lstStyle>
            <a:lvl1pPr algn="r">
              <a:defRPr sz="1200"/>
            </a:lvl1pPr>
          </a:lstStyle>
          <a:p>
            <a:fld id="{11C29DD6-890F-41CD-8710-0218D0591FDD}" type="slidenum">
              <a:rPr lang="fr-FR" smtClean="0"/>
              <a:pPr/>
              <a:t>‹N°›</a:t>
            </a:fld>
            <a:endParaRPr lang="fr-FR"/>
          </a:p>
        </p:txBody>
      </p:sp>
    </p:spTree>
    <p:extLst>
      <p:ext uri="{BB962C8B-B14F-4D97-AF65-F5344CB8AC3E}">
        <p14:creationId xmlns:p14="http://schemas.microsoft.com/office/powerpoint/2010/main" xmlns="" val="3932107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500"/>
            <a:ext cx="5388610" cy="4439841"/>
          </a:xfrm>
          <a:prstGeom prst="rect">
            <a:avLst/>
          </a:prstGeom>
          <a:noFill/>
          <a:ln>
            <a:noFill/>
          </a:ln>
        </p:spPr>
        <p:txBody>
          <a:bodyPr spcFirstLastPara="1" wrap="square" lIns="91420" tIns="91420" rIns="91420" bIns="91420"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3542875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73577" y="4686500"/>
            <a:ext cx="5388610" cy="4439841"/>
          </a:xfrm>
          <a:prstGeom prst="rect">
            <a:avLst/>
          </a:prstGeom>
        </p:spPr>
        <p:txBody>
          <a:bodyPr spcFirstLastPara="1" wrap="square" lIns="91420" tIns="91420" rIns="91420" bIns="91420" anchor="t" anchorCtr="0">
            <a:noAutofit/>
          </a:bodyPr>
          <a:lstStyle/>
          <a:p>
            <a:pPr marL="0" indent="0">
              <a:buNone/>
            </a:pPr>
            <a:endParaRPr dirty="0"/>
          </a:p>
        </p:txBody>
      </p:sp>
    </p:spTree>
    <p:extLst>
      <p:ext uri="{BB962C8B-B14F-4D97-AF65-F5344CB8AC3E}">
        <p14:creationId xmlns:p14="http://schemas.microsoft.com/office/powerpoint/2010/main" xmlns="" val="10404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9375" y="739775"/>
            <a:ext cx="6577013" cy="370046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338681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3576331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99630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76828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ar-DZ" dirty="0"/>
          </a:p>
        </p:txBody>
      </p:sp>
    </p:spTree>
    <p:extLst>
      <p:ext uri="{BB962C8B-B14F-4D97-AF65-F5344CB8AC3E}">
        <p14:creationId xmlns:p14="http://schemas.microsoft.com/office/powerpoint/2010/main" xmlns="" val="182300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9375" y="739775"/>
            <a:ext cx="6577013" cy="3700463"/>
          </a:xfrm>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xmlns="" val="375835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236227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Annualité</a:t>
            </a:r>
            <a:r>
              <a:rPr lang="fr-CA" dirty="0"/>
              <a:t>: Budget de l’État doit être voté chaque année</a:t>
            </a:r>
          </a:p>
          <a:p>
            <a:r>
              <a:rPr lang="fr-CA" b="1" dirty="0"/>
              <a:t>Universalité:</a:t>
            </a:r>
            <a:r>
              <a:rPr lang="fr-CA" dirty="0"/>
              <a:t> L’ensemble des recettes du budget couvre l’ensemble des dépenses</a:t>
            </a:r>
          </a:p>
          <a:p>
            <a:r>
              <a:rPr lang="fr-CA" b="1" dirty="0"/>
              <a:t>Unité budgétaire:</a:t>
            </a:r>
            <a:r>
              <a:rPr lang="fr-CA" dirty="0"/>
              <a:t> Toutes les dépenses et les recettes sont rassemblées dans un document unique et soumises aux mêmes règles.</a:t>
            </a:r>
          </a:p>
          <a:p>
            <a:r>
              <a:rPr lang="fr-CA" b="1" dirty="0"/>
              <a:t>Spécialité:</a:t>
            </a:r>
            <a:r>
              <a:rPr lang="fr-CA" dirty="0"/>
              <a:t> Chaque crédit doit avoir une destination déterminée et être affecté à un but spécifique. L’autorisation de dépenses délivrée chaque année n’est pas globale, mais spécialisée</a:t>
            </a:r>
          </a:p>
          <a:p>
            <a:r>
              <a:rPr lang="fr-CA" b="1" dirty="0"/>
              <a:t>Responsabilité:</a:t>
            </a:r>
            <a:r>
              <a:rPr lang="fr-CA" dirty="0"/>
              <a:t> De par la reddition de compte, l’exécutif est responsable de l’exercice de ses responsabilités devant le législatif. La responsabilité des gestionnaires</a:t>
            </a:r>
            <a:r>
              <a:rPr lang="fr-CA" baseline="0" dirty="0"/>
              <a:t> </a:t>
            </a:r>
            <a:r>
              <a:rPr lang="fr-CA" dirty="0"/>
              <a:t>est aussi clairement établie.</a:t>
            </a:r>
          </a:p>
          <a:p>
            <a:r>
              <a:rPr lang="fr-CA" b="1" dirty="0"/>
              <a:t>Transparence:</a:t>
            </a:r>
            <a:r>
              <a:rPr lang="fr-CA" dirty="0"/>
              <a:t> Le rôle de chaque instance est spécifié. Le gouvernement a l’obligation de fournir toute l’information nécessaire pour les contrôles parlementaires</a:t>
            </a:r>
          </a:p>
          <a:p>
            <a:r>
              <a:rPr lang="fr-CA" b="1" dirty="0"/>
              <a:t>Stabilité:</a:t>
            </a:r>
            <a:r>
              <a:rPr lang="fr-CA" dirty="0"/>
              <a:t> Les objectifs budgétaires sont inscrits dans un cadre de dépenses à moyen terme mis à jour régulièrement. Un équilibre global est visé à moyen terme</a:t>
            </a:r>
          </a:p>
          <a:p>
            <a:r>
              <a:rPr lang="fr-CA" b="1" dirty="0"/>
              <a:t>Performance:</a:t>
            </a:r>
            <a:r>
              <a:rPr lang="fr-CA" dirty="0"/>
              <a:t> Des objectifs de performances sont fixés en terme d’économie, d’efficacité et d’efficience. Des cibles annuelles sont établies et des indicateurs permettent de suivre la progression des ministères et organismes publics dans l’atteinte des cibles, ce qui est vérifié avec une reddition de comptes.</a:t>
            </a:r>
          </a:p>
          <a:p>
            <a:endParaRPr lang="fr-FR" dirty="0"/>
          </a:p>
        </p:txBody>
      </p:sp>
    </p:spTree>
    <p:extLst>
      <p:ext uri="{BB962C8B-B14F-4D97-AF65-F5344CB8AC3E}">
        <p14:creationId xmlns:p14="http://schemas.microsoft.com/office/powerpoint/2010/main" xmlns="" val="108922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289824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79014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283617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71210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200198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9375" y="739775"/>
            <a:ext cx="6577013" cy="3700463"/>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196187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2"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3"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4"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5"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2"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7A52C5F-9F5F-4B39-A97B-6AD4EC62C60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E771ACE0-1954-4F7D-923D-B89A5060A4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D9A33F1-3B3B-4736-BD9F-8C28B24A2C19}"/>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E0E2843A-1A53-4004-8C47-A9B9F7349A1B}" type="datetimeFigureOut">
              <a:rPr lang="fr-FR" smtClean="0"/>
              <a:pPr/>
              <a:t>12/11/2021</a:t>
            </a:fld>
            <a:endParaRPr lang="fr-FR" dirty="0"/>
          </a:p>
        </p:txBody>
      </p:sp>
      <p:sp>
        <p:nvSpPr>
          <p:cNvPr id="5" name="Espace réservé du pied de page 4">
            <a:extLst>
              <a:ext uri="{FF2B5EF4-FFF2-40B4-BE49-F238E27FC236}">
                <a16:creationId xmlns:a16="http://schemas.microsoft.com/office/drawing/2014/main" xmlns="" id="{8DAC292F-5022-4839-ACE0-02802EF99DF1}"/>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fr-FR" dirty="0"/>
          </a:p>
        </p:txBody>
      </p:sp>
      <p:sp>
        <p:nvSpPr>
          <p:cNvPr id="6" name="Espace réservé du numéro de diapositive 5">
            <a:extLst>
              <a:ext uri="{FF2B5EF4-FFF2-40B4-BE49-F238E27FC236}">
                <a16:creationId xmlns:a16="http://schemas.microsoft.com/office/drawing/2014/main" xmlns="" id="{4A6BEEEF-969A-4708-A491-A9D0EAC60A1F}"/>
              </a:ext>
            </a:extLst>
          </p:cNvPr>
          <p:cNvSpPr>
            <a:spLocks noGrp="1"/>
          </p:cNvSpPr>
          <p:nvPr>
            <p:ph type="sldNum" sz="quarter" idx="12"/>
          </p:nvPr>
        </p:nvSpPr>
        <p:spPr/>
        <p:txBody>
          <a:bodyPr/>
          <a:lstStyle/>
          <a:p>
            <a:fld id="{28021E34-805C-4F47-AAC9-FED93D75B684}" type="slidenum">
              <a:rPr lang="fr-FR" smtClean="0"/>
              <a:pPr/>
              <a:t>‹N°›</a:t>
            </a:fld>
            <a:endParaRPr lang="fr-FR" dirty="0"/>
          </a:p>
        </p:txBody>
      </p:sp>
    </p:spTree>
    <p:extLst>
      <p:ext uri="{BB962C8B-B14F-4D97-AF65-F5344CB8AC3E}">
        <p14:creationId xmlns:p14="http://schemas.microsoft.com/office/powerpoint/2010/main" xmlns="" val="100983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xmlns="" val="174778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2"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xmlns="" val="36123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7A52C5F-9F5F-4B39-A97B-6AD4EC62C60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E771ACE0-1954-4F7D-923D-B89A5060A4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D9A33F1-3B3B-4736-BD9F-8C28B24A2C19}"/>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E0E2843A-1A53-4004-8C47-A9B9F7349A1B}" type="datetimeFigureOut">
              <a:rPr lang="fr-FR" smtClean="0"/>
              <a:pPr/>
              <a:t>12/11/2021</a:t>
            </a:fld>
            <a:endParaRPr lang="fr-FR" dirty="0"/>
          </a:p>
        </p:txBody>
      </p:sp>
      <p:sp>
        <p:nvSpPr>
          <p:cNvPr id="5" name="Espace réservé du pied de page 4">
            <a:extLst>
              <a:ext uri="{FF2B5EF4-FFF2-40B4-BE49-F238E27FC236}">
                <a16:creationId xmlns:a16="http://schemas.microsoft.com/office/drawing/2014/main" xmlns="" id="{8DAC292F-5022-4839-ACE0-02802EF99DF1}"/>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fr-FR" dirty="0"/>
          </a:p>
        </p:txBody>
      </p:sp>
      <p:sp>
        <p:nvSpPr>
          <p:cNvPr id="6" name="Espace réservé du numéro de diapositive 5">
            <a:extLst>
              <a:ext uri="{FF2B5EF4-FFF2-40B4-BE49-F238E27FC236}">
                <a16:creationId xmlns:a16="http://schemas.microsoft.com/office/drawing/2014/main" xmlns="" id="{4A6BEEEF-969A-4708-A491-A9D0EAC60A1F}"/>
              </a:ext>
            </a:extLst>
          </p:cNvPr>
          <p:cNvSpPr>
            <a:spLocks noGrp="1"/>
          </p:cNvSpPr>
          <p:nvPr>
            <p:ph type="sldNum" sz="quarter" idx="12"/>
          </p:nvPr>
        </p:nvSpPr>
        <p:spPr/>
        <p:txBody>
          <a:bodyPr/>
          <a:lstStyle/>
          <a:p>
            <a:fld id="{28021E34-805C-4F47-AAC9-FED93D75B684}" type="slidenum">
              <a:rPr lang="fr-FR" smtClean="0"/>
              <a:pPr/>
              <a:t>‹N°›</a:t>
            </a:fld>
            <a:endParaRPr lang="fr-FR" dirty="0"/>
          </a:p>
        </p:txBody>
      </p:sp>
    </p:spTree>
    <p:extLst>
      <p:ext uri="{BB962C8B-B14F-4D97-AF65-F5344CB8AC3E}">
        <p14:creationId xmlns:p14="http://schemas.microsoft.com/office/powerpoint/2010/main" xmlns="" val="1762941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51" r:id="rId1"/>
    <p:sldLayoutId id="2147483659" r:id="rId2"/>
    <p:sldLayoutId id="2147483660" r:id="rId3"/>
    <p:sldLayoutId id="2147483661"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xmlns="" val="2069146505"/>
      </p:ext>
    </p:extLst>
  </p:cSld>
  <p:clrMap bg1="lt1" tx1="dk1" bg2="dk2" tx2="lt2" accent1="accent1" accent2="accent2" accent3="accent3" accent4="accent4" accent5="accent5" accent6="accent6" hlink="hlink" folHlink="folHlink"/>
  <p:sldLayoutIdLst>
    <p:sldLayoutId id="2147483663" r:id="rId1"/>
    <p:sldLayoutId id="2147483666" r:id="rId2"/>
    <p:sldLayoutId id="2147483667"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8" name="Image 7"/>
          <p:cNvPicPr>
            <a:picLocks noChangeAspect="1"/>
          </p:cNvPicPr>
          <p:nvPr/>
        </p:nvPicPr>
        <p:blipFill>
          <a:blip r:embed="rId3">
            <a:extLst>
              <a:ext uri="{BEBA8EAE-BF5A-486C-A8C5-ECC9F3942E4B}">
                <a14:imgProps xmlns:a14="http://schemas.microsoft.com/office/drawing/2010/main" xmlns="">
                  <a14:imgLayer r:embed="rId4">
                    <a14:imgEffect>
                      <a14:colorTemperature colorTemp="59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5064875" y="22578"/>
            <a:ext cx="4093029"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191911" y="268206"/>
            <a:ext cx="468957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DZ" sz="2000" b="1" i="0" u="none" strike="noStrike" kern="0" cap="none" spc="50" normalizeH="0" baseline="0" noProof="0" dirty="0">
                <a:ln w="0"/>
                <a:solidFill>
                  <a:srgbClr val="263248">
                    <a:lumMod val="75000"/>
                  </a:srgbClr>
                </a:solidFill>
                <a:effectLst>
                  <a:innerShdw blurRad="63500" dist="50800" dir="13500000">
                    <a:srgbClr val="000000">
                      <a:alpha val="50000"/>
                    </a:srgbClr>
                  </a:innerShdw>
                </a:effectLst>
                <a:uLnTx/>
                <a:uFillTx/>
                <a:latin typeface="Times New Roman" panose="02020603050405020304" pitchFamily="18" charset="0"/>
                <a:cs typeface="Times New Roman" panose="02020603050405020304" pitchFamily="18" charset="0"/>
                <a:sym typeface="Arial"/>
              </a:rPr>
              <a:t>وزارة المالية</a:t>
            </a:r>
            <a:endParaRPr kumimoji="0" lang="fr-FR" sz="2000" b="1" i="0" u="none" strike="noStrike" kern="0" cap="none" spc="50" normalizeH="0" baseline="0" noProof="0" dirty="0">
              <a:ln w="0"/>
              <a:solidFill>
                <a:srgbClr val="263248">
                  <a:lumMod val="75000"/>
                </a:srgbClr>
              </a:solidFill>
              <a:effectLst>
                <a:innerShdw blurRad="63500" dist="50800" dir="13500000">
                  <a:srgbClr val="000000">
                    <a:alpha val="50000"/>
                  </a:srgbClr>
                </a:innerShdw>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DZ" sz="2000" b="1" i="0" u="none" strike="noStrike" kern="0" cap="none" spc="50" normalizeH="0" baseline="0" noProof="0" dirty="0">
                <a:ln w="0"/>
                <a:solidFill>
                  <a:srgbClr val="263248">
                    <a:lumMod val="75000"/>
                  </a:srgbClr>
                </a:solidFill>
                <a:effectLst>
                  <a:innerShdw blurRad="63500" dist="50800" dir="13500000">
                    <a:srgbClr val="000000">
                      <a:alpha val="50000"/>
                    </a:srgbClr>
                  </a:innerShdw>
                </a:effectLst>
                <a:uLnTx/>
                <a:uFillTx/>
                <a:latin typeface="Times New Roman" panose="02020603050405020304" pitchFamily="18" charset="0"/>
                <a:cs typeface="Times New Roman" panose="02020603050405020304" pitchFamily="18" charset="0"/>
                <a:sym typeface="Arial"/>
              </a:rPr>
              <a:t>المديرية العامة الميزانية </a:t>
            </a:r>
            <a:endParaRPr kumimoji="0" lang="fr-FR" sz="2000" b="1" i="0" u="none" strike="noStrike" kern="0" cap="none" spc="50" normalizeH="0" baseline="0" noProof="0" dirty="0">
              <a:ln w="0"/>
              <a:solidFill>
                <a:srgbClr val="263248">
                  <a:lumMod val="75000"/>
                </a:srgbClr>
              </a:solidFill>
              <a:effectLst>
                <a:innerShdw blurRad="63500" dist="50800" dir="13500000">
                  <a:srgbClr val="000000">
                    <a:alpha val="50000"/>
                  </a:srgbClr>
                </a:innerShdw>
              </a:effectLst>
              <a:uLnTx/>
              <a:uFillTx/>
              <a:latin typeface="Times New Roman" panose="02020603050405020304" pitchFamily="18" charset="0"/>
              <a:cs typeface="Times New Roman" panose="02020603050405020304" pitchFamily="18" charset="0"/>
              <a:sym typeface="Arial"/>
            </a:endParaRPr>
          </a:p>
        </p:txBody>
      </p:sp>
      <p:sp>
        <p:nvSpPr>
          <p:cNvPr id="4" name="Rectangle 3"/>
          <p:cNvSpPr/>
          <p:nvPr/>
        </p:nvSpPr>
        <p:spPr>
          <a:xfrm>
            <a:off x="191911" y="2889287"/>
            <a:ext cx="5483946" cy="892552"/>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DZ" sz="2600" b="0" i="0" u="none" strike="noStrike" kern="0" cap="none" spc="0" normalizeH="0" baseline="0" noProof="0" dirty="0">
                <a:ln w="10160">
                  <a:solidFill>
                    <a:srgbClr val="FFFFFF"/>
                  </a:solidFill>
                  <a:prstDash val="solid"/>
                </a:ln>
                <a:solidFill>
                  <a:srgbClr val="FFFFFF"/>
                </a:solidFill>
                <a:effectLst/>
                <a:uLnTx/>
                <a:uFillTx/>
                <a:latin typeface="Arial"/>
                <a:cs typeface="Times New Roman" panose="02020603050405020304" pitchFamily="18" charset="0"/>
                <a:sym typeface="Arial"/>
              </a:rPr>
              <a:t>ندوة حول الإصلاح الميزانياتي  و القانون العضوي المتعلق بقانون المالية</a:t>
            </a:r>
            <a:endParaRPr kumimoji="0" lang="fr-FR" sz="2600" b="0" i="0" u="none" strike="noStrike" kern="0" cap="none" spc="0" normalizeH="0" baseline="0" noProof="0" dirty="0">
              <a:ln w="10160">
                <a:solidFill>
                  <a:srgbClr val="FFFFFF"/>
                </a:solidFill>
                <a:prstDash val="solid"/>
              </a:ln>
              <a:solidFill>
                <a:srgbClr val="FFFFFF"/>
              </a:solidFill>
              <a:effectLst/>
              <a:uLnTx/>
              <a:uFillTx/>
              <a:latin typeface="Arial"/>
              <a:sym typeface="Arial"/>
            </a:endParaRPr>
          </a:p>
        </p:txBody>
      </p:sp>
      <p:sp>
        <p:nvSpPr>
          <p:cNvPr id="11" name="ZoneTexte 10"/>
          <p:cNvSpPr txBox="1"/>
          <p:nvPr/>
        </p:nvSpPr>
        <p:spPr>
          <a:xfrm>
            <a:off x="6662057" y="4650784"/>
            <a:ext cx="2949585" cy="307777"/>
          </a:xfrm>
          <a:prstGeom prst="rect">
            <a:avLst/>
          </a:prstGeom>
          <a:noFill/>
        </p:spPr>
        <p:txBody>
          <a:bodyPr wrap="square" rtlCol="0">
            <a:spAutoFit/>
          </a:bodyPr>
          <a:lstStyle/>
          <a:p>
            <a:pPr lvl="0" algn="ctr">
              <a:defRPr/>
            </a:pPr>
            <a:r>
              <a:rPr lang="fr-FR" b="1" dirty="0">
                <a:solidFill>
                  <a:srgbClr val="FFFFFF"/>
                </a:solidFill>
                <a:latin typeface="Times New Roman" panose="02020603050405020304" pitchFamily="18" charset="0"/>
                <a:cs typeface="Times New Roman" panose="02020603050405020304" pitchFamily="18" charset="0"/>
              </a:rPr>
              <a:t>ISGP-Octobre</a:t>
            </a:r>
            <a:r>
              <a:rPr kumimoji="0" lang="fr-FR"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2021</a:t>
            </a:r>
          </a:p>
        </p:txBody>
      </p:sp>
      <p:sp>
        <p:nvSpPr>
          <p:cNvPr id="6" name="Rectangle 5">
            <a:extLst>
              <a:ext uri="{FF2B5EF4-FFF2-40B4-BE49-F238E27FC236}">
                <a16:creationId xmlns:a16="http://schemas.microsoft.com/office/drawing/2014/main" xmlns="" id="{7470B634-8407-41B5-97F9-194ABDAB8F77}"/>
              </a:ext>
            </a:extLst>
          </p:cNvPr>
          <p:cNvSpPr/>
          <p:nvPr/>
        </p:nvSpPr>
        <p:spPr>
          <a:xfrm>
            <a:off x="124178" y="1161946"/>
            <a:ext cx="484122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50" normalizeH="0" baseline="0" noProof="0" dirty="0">
                <a:ln w="0"/>
                <a:solidFill>
                  <a:srgbClr val="263248">
                    <a:lumMod val="75000"/>
                  </a:srgbClr>
                </a:solidFill>
                <a:effectLst>
                  <a:innerShdw blurRad="63500" dist="50800" dir="13500000">
                    <a:srgbClr val="000000">
                      <a:alpha val="50000"/>
                    </a:srgbClr>
                  </a:innerShdw>
                </a:effectLst>
                <a:uLnTx/>
                <a:uFillTx/>
                <a:latin typeface="Times New Roman" panose="02020603050405020304" pitchFamily="18" charset="0"/>
                <a:cs typeface="Times New Roman" panose="02020603050405020304" pitchFamily="18" charset="0"/>
                <a:sym typeface="Arial"/>
              </a:rPr>
              <a:t>MINISTERE DES FINANCES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50" normalizeH="0" baseline="0" noProof="0" dirty="0">
                <a:ln w="0"/>
                <a:solidFill>
                  <a:srgbClr val="263248">
                    <a:lumMod val="75000"/>
                  </a:srgbClr>
                </a:solidFill>
                <a:effectLst>
                  <a:innerShdw blurRad="63500" dist="50800" dir="13500000">
                    <a:srgbClr val="000000">
                      <a:alpha val="50000"/>
                    </a:srgbClr>
                  </a:innerShdw>
                </a:effectLst>
                <a:uLnTx/>
                <a:uFillTx/>
                <a:latin typeface="Times New Roman" panose="02020603050405020304" pitchFamily="18" charset="0"/>
                <a:cs typeface="Times New Roman" panose="02020603050405020304" pitchFamily="18" charset="0"/>
                <a:sym typeface="Arial"/>
              </a:rPr>
              <a:t>DIRECTION GENERALE DU BUDGET</a:t>
            </a:r>
          </a:p>
        </p:txBody>
      </p:sp>
      <p:sp>
        <p:nvSpPr>
          <p:cNvPr id="7" name="Rectangle 6">
            <a:extLst>
              <a:ext uri="{FF2B5EF4-FFF2-40B4-BE49-F238E27FC236}">
                <a16:creationId xmlns:a16="http://schemas.microsoft.com/office/drawing/2014/main" xmlns="" id="{843F4EE6-1B8E-477A-BEBA-7739E51FC7D4}"/>
              </a:ext>
            </a:extLst>
          </p:cNvPr>
          <p:cNvSpPr/>
          <p:nvPr/>
        </p:nvSpPr>
        <p:spPr>
          <a:xfrm>
            <a:off x="124178" y="3781839"/>
            <a:ext cx="5239397" cy="707886"/>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w="10160">
                  <a:solidFill>
                    <a:srgbClr val="FFFFFF"/>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cs typeface="Times New Roman" panose="02020603050405020304" pitchFamily="18" charset="0"/>
                <a:sym typeface="Arial"/>
              </a:rPr>
              <a:t>SÉMINAIRE  SUR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w="10160">
                  <a:solidFill>
                    <a:srgbClr val="FFFFFF"/>
                  </a:solidFill>
                  <a:prstDash val="solid"/>
                </a:ln>
                <a:solidFill>
                  <a:srgbClr val="FFFFFF"/>
                </a:solidFill>
                <a:effectLst>
                  <a:outerShdw blurRad="38100" dist="22860" dir="5400000" algn="tl" rotWithShape="0">
                    <a:srgbClr val="000000">
                      <a:alpha val="30000"/>
                    </a:srgbClr>
                  </a:outerShdw>
                </a:effectLst>
                <a:uLnTx/>
                <a:uFillTx/>
                <a:latin typeface="Times New Roman" panose="02020603050405020304" pitchFamily="18" charset="0"/>
                <a:cs typeface="Times New Roman" panose="02020603050405020304" pitchFamily="18" charset="0"/>
                <a:sym typeface="Arial"/>
              </a:rPr>
              <a:t>LA REFORME BUDGETAIRE ET LA  LOLF </a:t>
            </a:r>
            <a:endParaRPr kumimoji="0" lang="fr-FR" sz="2000" b="0" i="0" u="none" strike="noStrike" kern="0" cap="none" spc="0" normalizeH="0" baseline="0" noProof="0" dirty="0">
              <a:ln w="10160">
                <a:solidFill>
                  <a:srgbClr val="FFFFFF"/>
                </a:solidFill>
                <a:prstDash val="solid"/>
              </a:ln>
              <a:solidFill>
                <a:srgbClr val="FFFFFF"/>
              </a:solidFill>
              <a:effectLst/>
              <a:uLnTx/>
              <a:uFillTx/>
              <a:sym typeface="Arial"/>
            </a:endParaRPr>
          </a:p>
        </p:txBody>
      </p:sp>
    </p:spTree>
    <p:extLst>
      <p:ext uri="{BB962C8B-B14F-4D97-AF65-F5344CB8AC3E}">
        <p14:creationId xmlns:p14="http://schemas.microsoft.com/office/powerpoint/2010/main" xmlns="" val="51255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B728F91-3E51-4136-9B83-15584A35C000}"/>
              </a:ext>
            </a:extLst>
          </p:cNvPr>
          <p:cNvSpPr>
            <a:spLocks noGrp="1"/>
          </p:cNvSpPr>
          <p:nvPr>
            <p:ph type="title"/>
          </p:nvPr>
        </p:nvSpPr>
        <p:spPr>
          <a:xfrm>
            <a:off x="751212" y="561961"/>
            <a:ext cx="5492400" cy="636218"/>
          </a:xfrm>
        </p:spPr>
        <p:txBody>
          <a:bodyPr/>
          <a:lstStyle/>
          <a:p>
            <a:pPr algn="ctr"/>
            <a:r>
              <a:rPr lang="fr-FR" dirty="0">
                <a:solidFill>
                  <a:srgbClr val="FF0000"/>
                </a:solidFill>
                <a:latin typeface="Times New Roman" panose="02020603050405020304" pitchFamily="18" charset="0"/>
                <a:cs typeface="Times New Roman" panose="02020603050405020304" pitchFamily="18" charset="0"/>
              </a:rPr>
              <a:t/>
            </a:r>
            <a:br>
              <a:rPr lang="fr-FR" dirty="0">
                <a:solidFill>
                  <a:srgbClr val="FF0000"/>
                </a:solidFill>
                <a:latin typeface="Times New Roman" panose="02020603050405020304" pitchFamily="18" charset="0"/>
                <a:cs typeface="Times New Roman" panose="02020603050405020304" pitchFamily="18" charset="0"/>
              </a:rPr>
            </a:br>
            <a:r>
              <a:rPr lang="ar-DZ" dirty="0">
                <a:solidFill>
                  <a:schemeClr val="bg1"/>
                </a:solidFill>
                <a:latin typeface="Arial" panose="020B0604020202020204" pitchFamily="34" charset="0"/>
                <a:cs typeface="Arial" panose="020B0604020202020204" pitchFamily="34" charset="0"/>
              </a:rPr>
              <a:t>أ</a:t>
            </a:r>
            <a:r>
              <a:rPr lang="ar-DZ" sz="2400" dirty="0">
                <a:solidFill>
                  <a:schemeClr val="bg1"/>
                </a:solidFill>
                <a:latin typeface="Arial" panose="020B0604020202020204" pitchFamily="34" charset="0"/>
                <a:cs typeface="Arial" panose="020B0604020202020204" pitchFamily="34" charset="0"/>
              </a:rPr>
              <a:t>هـــــــداف الاصــــــــلاح</a:t>
            </a:r>
            <a:r>
              <a:rPr lang="fr-FR" sz="2400" dirty="0">
                <a:solidFill>
                  <a:schemeClr val="bg1"/>
                </a:solidFill>
                <a:latin typeface="Arial" panose="020B0604020202020204" pitchFamily="34" charset="0"/>
                <a:cs typeface="Arial" panose="020B0604020202020204" pitchFamily="34" charset="0"/>
              </a:rPr>
              <a:t> </a:t>
            </a:r>
            <a:br>
              <a:rPr lang="fr-FR" sz="2400" dirty="0">
                <a:solidFill>
                  <a:schemeClr val="bg1"/>
                </a:solidFill>
                <a:latin typeface="Arial" panose="020B0604020202020204" pitchFamily="34" charset="0"/>
                <a:cs typeface="Arial" panose="020B0604020202020204" pitchFamily="34" charset="0"/>
              </a:rPr>
            </a:br>
            <a:r>
              <a:rPr lang="fr-FR" dirty="0">
                <a:solidFill>
                  <a:schemeClr val="bg1"/>
                </a:solidFill>
                <a:latin typeface="Times New Roman" panose="02020603050405020304" pitchFamily="18" charset="0"/>
                <a:cs typeface="Times New Roman" panose="02020603050405020304" pitchFamily="18" charset="0"/>
              </a:rPr>
              <a:t>OBJECTIFS DE LA RÉFORME</a:t>
            </a:r>
            <a:r>
              <a:rPr lang="fr-FR" dirty="0">
                <a:solidFill>
                  <a:schemeClr val="bg1"/>
                </a:solidFill>
                <a:latin typeface="Arial" panose="020B0604020202020204" pitchFamily="34" charset="0"/>
                <a:cs typeface="Arial" panose="020B0604020202020204" pitchFamily="34" charset="0"/>
              </a:rPr>
              <a:t>:</a:t>
            </a:r>
            <a:r>
              <a:rPr lang="ar-DZ" dirty="0">
                <a:solidFill>
                  <a:schemeClr val="bg1"/>
                </a:solidFill>
                <a:latin typeface="Arial" panose="020B0604020202020204" pitchFamily="34" charset="0"/>
                <a:cs typeface="Arial" panose="020B0604020202020204" pitchFamily="34" charset="0"/>
              </a:rPr>
              <a:t/>
            </a:r>
            <a:br>
              <a:rPr lang="ar-DZ"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a:r>
            <a:br>
              <a:rPr lang="fr-FR" dirty="0">
                <a:solidFill>
                  <a:schemeClr val="bg1"/>
                </a:solidFill>
                <a:latin typeface="Arial" panose="020B0604020202020204" pitchFamily="34" charset="0"/>
                <a:cs typeface="Arial" panose="020B0604020202020204" pitchFamily="34" charset="0"/>
              </a:rPr>
            </a:br>
            <a:endParaRPr lang="fr-FR" dirty="0">
              <a:solidFill>
                <a:schemeClr val="bg1"/>
              </a:solidFill>
            </a:endParaRPr>
          </a:p>
        </p:txBody>
      </p:sp>
      <p:sp>
        <p:nvSpPr>
          <p:cNvPr id="3" name="Ellipse 2">
            <a:extLst>
              <a:ext uri="{FF2B5EF4-FFF2-40B4-BE49-F238E27FC236}">
                <a16:creationId xmlns:a16="http://schemas.microsoft.com/office/drawing/2014/main" xmlns="" id="{A99124A7-A75E-4B86-A050-35D2766257B8}"/>
              </a:ext>
            </a:extLst>
          </p:cNvPr>
          <p:cNvSpPr/>
          <p:nvPr/>
        </p:nvSpPr>
        <p:spPr>
          <a:xfrm>
            <a:off x="3748320" y="2673585"/>
            <a:ext cx="2139888" cy="810096"/>
          </a:xfrm>
          <a:prstGeom prst="ellipse">
            <a:avLst/>
          </a:prstGeom>
          <a:solidFill>
            <a:srgbClr val="7E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latin typeface="Times New Roman" panose="02020603050405020304" pitchFamily="18" charset="0"/>
                <a:cs typeface="Times New Roman" panose="02020603050405020304" pitchFamily="18" charset="0"/>
              </a:rPr>
              <a:t>OBJECTIFS</a:t>
            </a:r>
          </a:p>
        </p:txBody>
      </p:sp>
      <p:sp>
        <p:nvSpPr>
          <p:cNvPr id="5" name="Rectangle 4">
            <a:extLst>
              <a:ext uri="{FF2B5EF4-FFF2-40B4-BE49-F238E27FC236}">
                <a16:creationId xmlns:a16="http://schemas.microsoft.com/office/drawing/2014/main" xmlns="" id="{3361BA4E-4BF4-4DC1-BAE0-9448F1F5A044}"/>
              </a:ext>
            </a:extLst>
          </p:cNvPr>
          <p:cNvSpPr/>
          <p:nvPr/>
        </p:nvSpPr>
        <p:spPr>
          <a:xfrm>
            <a:off x="751213" y="1304115"/>
            <a:ext cx="3571970" cy="1061829"/>
          </a:xfrm>
          <a:prstGeom prst="rect">
            <a:avLst/>
          </a:prstGeom>
          <a:solidFill>
            <a:srgbClr val="20393C"/>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algn="r" rtl="1">
              <a:lnSpc>
                <a:spcPct val="150000"/>
              </a:lnSpc>
            </a:pPr>
            <a:r>
              <a:rPr lang="ar-DZ" b="1" dirty="0">
                <a:solidFill>
                  <a:schemeClr val="bg1"/>
                </a:solidFill>
              </a:rPr>
              <a:t>وضع نظام تسيير مرتكز على النتائج و الأداء </a:t>
            </a:r>
          </a:p>
          <a:p>
            <a:pPr algn="just">
              <a:lnSpc>
                <a:spcPct val="150000"/>
              </a:lnSpc>
              <a:buClr>
                <a:srgbClr val="002060"/>
              </a:buClr>
            </a:pPr>
            <a:r>
              <a:rPr lang="fr-FR" b="1" dirty="0">
                <a:solidFill>
                  <a:schemeClr val="bg1"/>
                </a:solidFill>
                <a:latin typeface="Times New Roman" panose="02020603050405020304" pitchFamily="18" charset="0"/>
                <a:cs typeface="Times New Roman" panose="02020603050405020304" pitchFamily="18" charset="0"/>
              </a:rPr>
              <a:t>Mise en place d’un système de gestion basé sur les résultats et la performance ;</a:t>
            </a:r>
          </a:p>
        </p:txBody>
      </p:sp>
      <p:sp>
        <p:nvSpPr>
          <p:cNvPr id="6" name="Rectangle 5">
            <a:extLst>
              <a:ext uri="{FF2B5EF4-FFF2-40B4-BE49-F238E27FC236}">
                <a16:creationId xmlns:a16="http://schemas.microsoft.com/office/drawing/2014/main" xmlns="" id="{1FF44E17-BDEA-42BA-906E-EBDC57612E14}"/>
              </a:ext>
            </a:extLst>
          </p:cNvPr>
          <p:cNvSpPr/>
          <p:nvPr/>
        </p:nvSpPr>
        <p:spPr>
          <a:xfrm>
            <a:off x="177759" y="2487549"/>
            <a:ext cx="2139891" cy="1023165"/>
          </a:xfrm>
          <a:prstGeom prst="rect">
            <a:avLst/>
          </a:prstGeom>
          <a:solidFill>
            <a:srgbClr val="20393C"/>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algn="r">
              <a:lnSpc>
                <a:spcPct val="150000"/>
              </a:lnSpc>
              <a:buClr>
                <a:srgbClr val="002060"/>
              </a:buClr>
            </a:pPr>
            <a:r>
              <a:rPr lang="ar-DZ" b="1" dirty="0">
                <a:solidFill>
                  <a:schemeClr val="bg1"/>
                </a:solidFill>
              </a:rPr>
              <a:t>تحسين نظام التنبؤ</a:t>
            </a:r>
          </a:p>
          <a:p>
            <a:pPr algn="just">
              <a:lnSpc>
                <a:spcPct val="150000"/>
              </a:lnSpc>
              <a:buClr>
                <a:srgbClr val="002060"/>
              </a:buClr>
            </a:pPr>
            <a:r>
              <a:rPr lang="fr-FR" b="1" dirty="0">
                <a:solidFill>
                  <a:schemeClr val="bg1"/>
                </a:solidFill>
                <a:latin typeface="Times New Roman" panose="02020603050405020304" pitchFamily="18" charset="0"/>
                <a:cs typeface="Times New Roman" panose="02020603050405020304" pitchFamily="18" charset="0"/>
              </a:rPr>
              <a:t>Amélioration du système de prévision ;</a:t>
            </a:r>
          </a:p>
        </p:txBody>
      </p:sp>
      <p:sp>
        <p:nvSpPr>
          <p:cNvPr id="7" name="Rectangle 6">
            <a:extLst>
              <a:ext uri="{FF2B5EF4-FFF2-40B4-BE49-F238E27FC236}">
                <a16:creationId xmlns:a16="http://schemas.microsoft.com/office/drawing/2014/main" xmlns="" id="{FFC73400-99E1-401F-A3A1-33C45E7068C2}"/>
              </a:ext>
            </a:extLst>
          </p:cNvPr>
          <p:cNvSpPr/>
          <p:nvPr/>
        </p:nvSpPr>
        <p:spPr>
          <a:xfrm>
            <a:off x="5016540" y="1304115"/>
            <a:ext cx="3376247" cy="700000"/>
          </a:xfrm>
          <a:prstGeom prst="rect">
            <a:avLst/>
          </a:prstGeom>
          <a:solidFill>
            <a:srgbClr val="20393C"/>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lvl="2" algn="r">
              <a:lnSpc>
                <a:spcPct val="150000"/>
              </a:lnSpc>
              <a:buClr>
                <a:srgbClr val="002060"/>
              </a:buClr>
            </a:pPr>
            <a:r>
              <a:rPr lang="ar-DZ" b="1" dirty="0">
                <a:solidFill>
                  <a:schemeClr val="bg1"/>
                </a:solidFill>
              </a:rPr>
              <a:t>شفافية ووضوح المعلومات</a:t>
            </a:r>
          </a:p>
          <a:p>
            <a:pPr algn="just">
              <a:lnSpc>
                <a:spcPct val="150000"/>
              </a:lnSpc>
              <a:buClr>
                <a:srgbClr val="002060"/>
              </a:buClr>
            </a:pPr>
            <a:r>
              <a:rPr lang="fr-FR" b="1" dirty="0">
                <a:solidFill>
                  <a:schemeClr val="bg1"/>
                </a:solidFill>
                <a:latin typeface="Times New Roman" panose="02020603050405020304" pitchFamily="18" charset="0"/>
                <a:cs typeface="Times New Roman" panose="02020603050405020304" pitchFamily="18" charset="0"/>
              </a:rPr>
              <a:t>Transparence et clarté des informations ;</a:t>
            </a:r>
          </a:p>
        </p:txBody>
      </p:sp>
      <p:sp>
        <p:nvSpPr>
          <p:cNvPr id="8" name="Rectangle 7">
            <a:extLst>
              <a:ext uri="{FF2B5EF4-FFF2-40B4-BE49-F238E27FC236}">
                <a16:creationId xmlns:a16="http://schemas.microsoft.com/office/drawing/2014/main" xmlns="" id="{8505E18B-3EF0-422B-9D15-49A2436C7360}"/>
              </a:ext>
            </a:extLst>
          </p:cNvPr>
          <p:cNvSpPr/>
          <p:nvPr/>
        </p:nvSpPr>
        <p:spPr>
          <a:xfrm>
            <a:off x="6929439" y="2326421"/>
            <a:ext cx="2139889" cy="1023165"/>
          </a:xfrm>
          <a:prstGeom prst="rect">
            <a:avLst/>
          </a:prstGeom>
          <a:solidFill>
            <a:srgbClr val="20393C"/>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algn="r">
              <a:lnSpc>
                <a:spcPct val="150000"/>
              </a:lnSpc>
              <a:buClr>
                <a:srgbClr val="002060"/>
              </a:buClr>
            </a:pPr>
            <a:r>
              <a:rPr lang="ar-DZ" b="1" dirty="0">
                <a:solidFill>
                  <a:schemeClr val="bg1"/>
                </a:solidFill>
              </a:rPr>
              <a:t>مساءلة المسيرين </a:t>
            </a:r>
          </a:p>
          <a:p>
            <a:pPr algn="just">
              <a:lnSpc>
                <a:spcPct val="150000"/>
              </a:lnSpc>
              <a:buClr>
                <a:srgbClr val="002060"/>
              </a:buClr>
            </a:pPr>
            <a:r>
              <a:rPr lang="fr-FR" b="1" dirty="0">
                <a:solidFill>
                  <a:schemeClr val="bg1"/>
                </a:solidFill>
                <a:latin typeface="Times New Roman" panose="02020603050405020304" pitchFamily="18" charset="0"/>
                <a:cs typeface="Times New Roman" panose="02020603050405020304" pitchFamily="18" charset="0"/>
              </a:rPr>
              <a:t>Responsabilisation des gestionnaires ;</a:t>
            </a:r>
          </a:p>
        </p:txBody>
      </p:sp>
      <p:sp>
        <p:nvSpPr>
          <p:cNvPr id="9" name="Rectangle 8">
            <a:extLst>
              <a:ext uri="{FF2B5EF4-FFF2-40B4-BE49-F238E27FC236}">
                <a16:creationId xmlns:a16="http://schemas.microsoft.com/office/drawing/2014/main" xmlns="" id="{8597444C-E487-4EAC-A8BF-0550C907DC6C}"/>
              </a:ext>
            </a:extLst>
          </p:cNvPr>
          <p:cNvSpPr/>
          <p:nvPr/>
        </p:nvSpPr>
        <p:spPr>
          <a:xfrm>
            <a:off x="166804" y="3616650"/>
            <a:ext cx="2139890" cy="1023165"/>
          </a:xfrm>
          <a:prstGeom prst="rect">
            <a:avLst/>
          </a:prstGeom>
          <a:solidFill>
            <a:srgbClr val="20393C"/>
          </a:solidFill>
          <a:ln w="95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algn="r">
              <a:lnSpc>
                <a:spcPct val="150000"/>
              </a:lnSpc>
              <a:buClr>
                <a:srgbClr val="002060"/>
              </a:buClr>
            </a:pPr>
            <a:r>
              <a:rPr lang="ar-DZ" b="1" dirty="0">
                <a:solidFill>
                  <a:schemeClr val="bg1"/>
                </a:solidFill>
              </a:rPr>
              <a:t>تحديث إجراءات العمل</a:t>
            </a:r>
            <a:r>
              <a:rPr lang="fr-FR" b="1" dirty="0">
                <a:solidFill>
                  <a:schemeClr val="bg1"/>
                </a:solidFill>
              </a:rPr>
              <a:t> </a:t>
            </a:r>
          </a:p>
          <a:p>
            <a:pPr algn="just">
              <a:lnSpc>
                <a:spcPct val="150000"/>
              </a:lnSpc>
              <a:buClr>
                <a:srgbClr val="002060"/>
              </a:buClr>
            </a:pPr>
            <a:r>
              <a:rPr lang="fr-FR" b="1" dirty="0">
                <a:solidFill>
                  <a:schemeClr val="bg1"/>
                </a:solidFill>
                <a:latin typeface="Times New Roman" panose="02020603050405020304" pitchFamily="18" charset="0"/>
                <a:cs typeface="Times New Roman" panose="02020603050405020304" pitchFamily="18" charset="0"/>
              </a:rPr>
              <a:t>Modernisation des processus métiers  ;</a:t>
            </a:r>
          </a:p>
        </p:txBody>
      </p:sp>
      <p:sp>
        <p:nvSpPr>
          <p:cNvPr id="10" name="Rectangle 9">
            <a:extLst>
              <a:ext uri="{FF2B5EF4-FFF2-40B4-BE49-F238E27FC236}">
                <a16:creationId xmlns:a16="http://schemas.microsoft.com/office/drawing/2014/main" xmlns="" id="{4D486C83-F09E-4A82-AFA6-0F256F350777}"/>
              </a:ext>
            </a:extLst>
          </p:cNvPr>
          <p:cNvSpPr/>
          <p:nvPr/>
        </p:nvSpPr>
        <p:spPr>
          <a:xfrm>
            <a:off x="6929440" y="3483681"/>
            <a:ext cx="2139889" cy="1023165"/>
          </a:xfrm>
          <a:prstGeom prst="rect">
            <a:avLst/>
          </a:prstGeom>
          <a:solidFill>
            <a:srgbClr val="20393C"/>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algn="r">
              <a:lnSpc>
                <a:spcPct val="150000"/>
              </a:lnSpc>
              <a:buClr>
                <a:srgbClr val="002060"/>
              </a:buClr>
            </a:pPr>
            <a:r>
              <a:rPr lang="ar-DZ" b="1" dirty="0">
                <a:solidFill>
                  <a:schemeClr val="bg1"/>
                </a:solidFill>
              </a:rPr>
              <a:t>تعزيز وظيفة الاستشارة </a:t>
            </a:r>
          </a:p>
          <a:p>
            <a:pPr algn="just">
              <a:lnSpc>
                <a:spcPct val="150000"/>
              </a:lnSpc>
              <a:buClr>
                <a:srgbClr val="002060"/>
              </a:buClr>
            </a:pPr>
            <a:r>
              <a:rPr lang="fr-FR" b="1" dirty="0">
                <a:solidFill>
                  <a:schemeClr val="bg1"/>
                </a:solidFill>
                <a:latin typeface="Times New Roman" panose="02020603050405020304" pitchFamily="18" charset="0"/>
                <a:cs typeface="Times New Roman" panose="02020603050405020304" pitchFamily="18" charset="0"/>
              </a:rPr>
              <a:t>Renforcement de la fonction conseil ;</a:t>
            </a:r>
          </a:p>
        </p:txBody>
      </p:sp>
      <p:sp>
        <p:nvSpPr>
          <p:cNvPr id="11" name="Rectangle 10">
            <a:extLst>
              <a:ext uri="{FF2B5EF4-FFF2-40B4-BE49-F238E27FC236}">
                <a16:creationId xmlns:a16="http://schemas.microsoft.com/office/drawing/2014/main" xmlns="" id="{CB80BFCA-1A02-4A4C-9934-E9FF5BBE0DAB}"/>
              </a:ext>
            </a:extLst>
          </p:cNvPr>
          <p:cNvSpPr/>
          <p:nvPr/>
        </p:nvSpPr>
        <p:spPr>
          <a:xfrm>
            <a:off x="2370017" y="3995264"/>
            <a:ext cx="1989779" cy="1023165"/>
          </a:xfrm>
          <a:prstGeom prst="rect">
            <a:avLst/>
          </a:prstGeom>
          <a:solidFill>
            <a:srgbClr val="20393C"/>
          </a:solidFill>
          <a:ln w="95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algn="r">
              <a:lnSpc>
                <a:spcPct val="150000"/>
              </a:lnSpc>
              <a:buClr>
                <a:srgbClr val="002060"/>
              </a:buClr>
            </a:pPr>
            <a:r>
              <a:rPr lang="ar-DZ" b="1" dirty="0">
                <a:solidFill>
                  <a:schemeClr val="bg1"/>
                </a:solidFill>
              </a:rPr>
              <a:t>تعزيز نظام اعداد التقارير </a:t>
            </a:r>
          </a:p>
          <a:p>
            <a:pPr algn="just">
              <a:lnSpc>
                <a:spcPct val="150000"/>
              </a:lnSpc>
              <a:buClr>
                <a:srgbClr val="002060"/>
              </a:buClr>
            </a:pPr>
            <a:r>
              <a:rPr lang="fr-FR" b="1" dirty="0">
                <a:solidFill>
                  <a:schemeClr val="bg1"/>
                </a:solidFill>
                <a:latin typeface="Times New Roman" panose="02020603050405020304" pitchFamily="18" charset="0"/>
                <a:cs typeface="Times New Roman" panose="02020603050405020304" pitchFamily="18" charset="0"/>
              </a:rPr>
              <a:t>Renforcement du système de </a:t>
            </a:r>
            <a:r>
              <a:rPr lang="fr-FR" b="1" dirty="0" err="1">
                <a:solidFill>
                  <a:schemeClr val="bg1"/>
                </a:solidFill>
                <a:latin typeface="Times New Roman" panose="02020603050405020304" pitchFamily="18" charset="0"/>
                <a:cs typeface="Times New Roman" panose="02020603050405020304" pitchFamily="18" charset="0"/>
              </a:rPr>
              <a:t>reporting</a:t>
            </a:r>
            <a:r>
              <a:rPr lang="fr-FR" b="1" dirty="0">
                <a:solidFill>
                  <a:schemeClr val="bg1"/>
                </a:solidFill>
                <a:latin typeface="Times New Roman" panose="020206030504050203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xmlns="" id="{7BF23009-6B1C-4431-A5D9-F89D7F8BDCD9}"/>
              </a:ext>
            </a:extLst>
          </p:cNvPr>
          <p:cNvSpPr/>
          <p:nvPr/>
        </p:nvSpPr>
        <p:spPr>
          <a:xfrm>
            <a:off x="4700537" y="3995264"/>
            <a:ext cx="1808412" cy="1023165"/>
          </a:xfrm>
          <a:prstGeom prst="rect">
            <a:avLst/>
          </a:prstGeom>
          <a:solidFill>
            <a:srgbClr val="20393C"/>
          </a:solidFill>
          <a:ln w="95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algn="r">
              <a:lnSpc>
                <a:spcPct val="150000"/>
              </a:lnSpc>
              <a:buClr>
                <a:srgbClr val="002060"/>
              </a:buClr>
            </a:pPr>
            <a:r>
              <a:rPr lang="ar-DZ" b="1" dirty="0">
                <a:solidFill>
                  <a:schemeClr val="bg1"/>
                </a:solidFill>
              </a:rPr>
              <a:t>حوسبة الإجراءات </a:t>
            </a:r>
          </a:p>
          <a:p>
            <a:pPr algn="just">
              <a:lnSpc>
                <a:spcPct val="150000"/>
              </a:lnSpc>
              <a:buClr>
                <a:srgbClr val="002060"/>
              </a:buClr>
            </a:pPr>
            <a:r>
              <a:rPr lang="fr-FR" b="1" dirty="0">
                <a:solidFill>
                  <a:schemeClr val="bg1"/>
                </a:solidFill>
                <a:latin typeface="Times New Roman" panose="02020603050405020304" pitchFamily="18" charset="0"/>
                <a:cs typeface="Times New Roman" panose="02020603050405020304" pitchFamily="18" charset="0"/>
              </a:rPr>
              <a:t>Informatisation des processus.</a:t>
            </a:r>
          </a:p>
        </p:txBody>
      </p:sp>
      <p:sp>
        <p:nvSpPr>
          <p:cNvPr id="13"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10</a:t>
            </a:r>
          </a:p>
        </p:txBody>
      </p:sp>
    </p:spTree>
    <p:extLst>
      <p:ext uri="{BB962C8B-B14F-4D97-AF65-F5344CB8AC3E}">
        <p14:creationId xmlns:p14="http://schemas.microsoft.com/office/powerpoint/2010/main" xmlns="" val="183791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5ADD549-B14F-4F9A-8550-09A6220FDE87}"/>
              </a:ext>
            </a:extLst>
          </p:cNvPr>
          <p:cNvSpPr>
            <a:spLocks noGrp="1"/>
          </p:cNvSpPr>
          <p:nvPr>
            <p:ph type="title"/>
          </p:nvPr>
        </p:nvSpPr>
        <p:spPr>
          <a:xfrm>
            <a:off x="595745" y="392576"/>
            <a:ext cx="4433455" cy="766200"/>
          </a:xfrm>
        </p:spPr>
        <p:txBody>
          <a:bodyPr/>
          <a:lstStyle/>
          <a:p>
            <a:pPr algn="ctr" rtl="1"/>
            <a:r>
              <a:rPr lang="ar-DZ" dirty="0">
                <a:latin typeface="Times New Roman" panose="02020603050405020304" pitchFamily="18" charset="0"/>
                <a:cs typeface="Times New Roman" panose="02020603050405020304" pitchFamily="18" charset="0"/>
              </a:rPr>
              <a:t>تنفيذ</a:t>
            </a:r>
            <a:r>
              <a:rPr lang="fr-FR" kern="1200" dirty="0">
                <a:solidFill>
                  <a:srgbClr val="FFFFFF"/>
                </a:solidFill>
                <a:latin typeface="Times New Roman" panose="02020603050405020304" pitchFamily="18" charset="0"/>
                <a:cs typeface="Times New Roman" panose="02020603050405020304" pitchFamily="18" charset="0"/>
              </a:rPr>
              <a:t/>
            </a:r>
            <a:br>
              <a:rPr lang="fr-FR" kern="1200" dirty="0">
                <a:solidFill>
                  <a:srgbClr val="FFFFFF"/>
                </a:solidFill>
                <a:latin typeface="Times New Roman" panose="02020603050405020304" pitchFamily="18" charset="0"/>
                <a:cs typeface="Times New Roman" panose="02020603050405020304" pitchFamily="18" charset="0"/>
              </a:rPr>
            </a:br>
            <a:r>
              <a:rPr lang="fr-FR" kern="1200" dirty="0">
                <a:solidFill>
                  <a:schemeClr val="bg1"/>
                </a:solidFill>
                <a:latin typeface="Times New Roman" panose="02020603050405020304" pitchFamily="18" charset="0"/>
                <a:cs typeface="Times New Roman" panose="02020603050405020304" pitchFamily="18" charset="0"/>
              </a:rPr>
              <a:t>MISE EN ŒUVRE</a:t>
            </a:r>
            <a:endParaRPr lang="fr-FR" dirty="0">
              <a:solidFill>
                <a:schemeClr val="bg1"/>
              </a:solidFill>
            </a:endParaRPr>
          </a:p>
        </p:txBody>
      </p:sp>
      <p:graphicFrame>
        <p:nvGraphicFramePr>
          <p:cNvPr id="4" name="Tableau 4">
            <a:extLst>
              <a:ext uri="{FF2B5EF4-FFF2-40B4-BE49-F238E27FC236}">
                <a16:creationId xmlns:a16="http://schemas.microsoft.com/office/drawing/2014/main" xmlns="" id="{98BD0B07-B72C-4509-96D3-4EA70B083B5D}"/>
              </a:ext>
            </a:extLst>
          </p:cNvPr>
          <p:cNvGraphicFramePr>
            <a:graphicFrameLocks noGrp="1"/>
          </p:cNvGraphicFramePr>
          <p:nvPr>
            <p:extLst>
              <p:ext uri="{D42A27DB-BD31-4B8C-83A1-F6EECF244321}">
                <p14:modId xmlns:p14="http://schemas.microsoft.com/office/powerpoint/2010/main" xmlns="" val="3432107874"/>
              </p:ext>
            </p:extLst>
          </p:nvPr>
        </p:nvGraphicFramePr>
        <p:xfrm>
          <a:off x="429490" y="1347393"/>
          <a:ext cx="8521470" cy="3796107"/>
        </p:xfrm>
        <a:graphic>
          <a:graphicData uri="http://schemas.openxmlformats.org/drawingml/2006/table">
            <a:tbl>
              <a:tblPr firstRow="1" bandRow="1"/>
              <a:tblGrid>
                <a:gridCol w="4260735">
                  <a:extLst>
                    <a:ext uri="{9D8B030D-6E8A-4147-A177-3AD203B41FA5}">
                      <a16:colId xmlns:a16="http://schemas.microsoft.com/office/drawing/2014/main" xmlns="" val="3402136561"/>
                    </a:ext>
                  </a:extLst>
                </a:gridCol>
                <a:gridCol w="4260735">
                  <a:extLst>
                    <a:ext uri="{9D8B030D-6E8A-4147-A177-3AD203B41FA5}">
                      <a16:colId xmlns:a16="http://schemas.microsoft.com/office/drawing/2014/main" xmlns="" val="2366441932"/>
                    </a:ext>
                  </a:extLst>
                </a:gridCol>
              </a:tblGrid>
              <a:tr h="3796107">
                <a:tc>
                  <a:txBody>
                    <a:bodyPr/>
                    <a:lstStyle/>
                    <a:p>
                      <a:pPr indent="-457200" algn="just">
                        <a:lnSpc>
                          <a:spcPct val="150000"/>
                        </a:lnSpc>
                        <a:spcBef>
                          <a:spcPts val="0"/>
                        </a:spcBef>
                        <a:buClr>
                          <a:srgbClr val="002060"/>
                        </a:buClr>
                        <a:buFont typeface="+mj-lt"/>
                        <a:buAutoNum type="arabicPeriod"/>
                      </a:pPr>
                      <a:r>
                        <a:rPr lang="fr-FR" sz="1600" b="1" dirty="0">
                          <a:solidFill>
                            <a:srgbClr val="002060"/>
                          </a:solidFill>
                          <a:latin typeface="Times New Roman" panose="02020603050405020304" pitchFamily="18" charset="0"/>
                          <a:cs typeface="Times New Roman" panose="02020603050405020304" pitchFamily="18" charset="0"/>
                        </a:rPr>
                        <a:t>Gestion axée sur les résultats GAR</a:t>
                      </a:r>
                    </a:p>
                    <a:p>
                      <a:pPr indent="-457200" algn="just">
                        <a:lnSpc>
                          <a:spcPct val="150000"/>
                        </a:lnSpc>
                        <a:spcBef>
                          <a:spcPts val="0"/>
                        </a:spcBef>
                        <a:buClr>
                          <a:srgbClr val="002060"/>
                        </a:buClr>
                        <a:buFont typeface="+mj-lt"/>
                        <a:buAutoNum type="arabicPeriod"/>
                      </a:pPr>
                      <a:r>
                        <a:rPr lang="fr-FR" sz="1600" b="1" dirty="0">
                          <a:solidFill>
                            <a:srgbClr val="002060"/>
                          </a:solidFill>
                          <a:latin typeface="Times New Roman" panose="02020603050405020304" pitchFamily="18" charset="0"/>
                          <a:cs typeface="Times New Roman" panose="02020603050405020304" pitchFamily="18" charset="0"/>
                        </a:rPr>
                        <a:t>Nouvelles classifications budgétaires       </a:t>
                      </a:r>
                    </a:p>
                    <a:p>
                      <a:pPr marL="0" indent="0" algn="just">
                        <a:lnSpc>
                          <a:spcPct val="150000"/>
                        </a:lnSpc>
                        <a:spcBef>
                          <a:spcPts val="0"/>
                        </a:spcBef>
                        <a:buClr>
                          <a:srgbClr val="002060"/>
                        </a:buClr>
                        <a:buFont typeface="+mj-lt"/>
                        <a:buNone/>
                      </a:pPr>
                      <a:r>
                        <a:rPr lang="fr-FR" sz="1600" dirty="0">
                          <a:solidFill>
                            <a:srgbClr val="7E0000"/>
                          </a:solidFill>
                          <a:latin typeface="Times New Roman" panose="02020603050405020304" pitchFamily="18" charset="0"/>
                          <a:cs typeface="Times New Roman" panose="02020603050405020304" pitchFamily="18" charset="0"/>
                        </a:rPr>
                        <a:t>         (</a:t>
                      </a:r>
                      <a:r>
                        <a:rPr lang="fr-FR" sz="1600" i="1" dirty="0">
                          <a:solidFill>
                            <a:srgbClr val="7E0000"/>
                          </a:solidFill>
                          <a:latin typeface="Times New Roman" panose="02020603050405020304" pitchFamily="18" charset="0"/>
                          <a:cs typeface="Times New Roman" panose="02020603050405020304" pitchFamily="18" charset="0"/>
                        </a:rPr>
                        <a:t>Programme, Sous-Programme, action,  </a:t>
                      </a:r>
                    </a:p>
                    <a:p>
                      <a:pPr marL="0" indent="0" algn="ctr">
                        <a:lnSpc>
                          <a:spcPct val="150000"/>
                        </a:lnSpc>
                        <a:spcBef>
                          <a:spcPts val="0"/>
                        </a:spcBef>
                        <a:buClr>
                          <a:srgbClr val="002060"/>
                        </a:buClr>
                        <a:buFont typeface="+mj-lt"/>
                        <a:buNone/>
                      </a:pPr>
                      <a:r>
                        <a:rPr lang="fr-FR" sz="1600" i="1" dirty="0">
                          <a:solidFill>
                            <a:srgbClr val="7E0000"/>
                          </a:solidFill>
                          <a:latin typeface="Times New Roman" panose="02020603050405020304" pitchFamily="18" charset="0"/>
                          <a:cs typeface="Times New Roman" panose="02020603050405020304" pitchFamily="18" charset="0"/>
                        </a:rPr>
                        <a:t>          sous-action, </a:t>
                      </a:r>
                      <a:r>
                        <a:rPr lang="fr-FR" sz="1600" b="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Nature économique de dépenses </a:t>
                      </a:r>
                      <a:r>
                        <a:rPr lang="fr-FR" sz="1600" i="1" dirty="0">
                          <a:solidFill>
                            <a:srgbClr val="7E0000"/>
                          </a:solidFill>
                          <a:latin typeface="Times New Roman" panose="02020603050405020304" pitchFamily="18" charset="0"/>
                          <a:cs typeface="Times New Roman" panose="02020603050405020304" pitchFamily="18" charset="0"/>
                        </a:rPr>
                        <a:t>entités administratives)</a:t>
                      </a:r>
                      <a:endParaRPr lang="fr-FR" sz="1600" i="1" dirty="0">
                        <a:solidFill>
                          <a:srgbClr val="0070C0"/>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
                          <a:srgbClr val="002060"/>
                        </a:buClr>
                        <a:buSzTx/>
                        <a:buFont typeface="+mj-lt"/>
                        <a:buNone/>
                        <a:tabLst/>
                        <a:defRPr/>
                      </a:pPr>
                      <a:r>
                        <a:rPr lang="fr-FR" sz="1600" dirty="0">
                          <a:solidFill>
                            <a:srgbClr val="002060"/>
                          </a:solidFill>
                          <a:latin typeface="Times New Roman" panose="02020603050405020304" pitchFamily="18" charset="0"/>
                          <a:cs typeface="Times New Roman" panose="02020603050405020304" pitchFamily="18" charset="0"/>
                        </a:rPr>
                        <a:t>3.     </a:t>
                      </a:r>
                      <a:r>
                        <a:rPr lang="fr-FR" sz="1600" b="1" dirty="0">
                          <a:solidFill>
                            <a:srgbClr val="002060"/>
                          </a:solidFill>
                          <a:latin typeface="Times New Roman" panose="02020603050405020304" pitchFamily="18" charset="0"/>
                          <a:cs typeface="Times New Roman" panose="02020603050405020304" pitchFamily="18" charset="0"/>
                        </a:rPr>
                        <a:t>Cycle budgétaire </a:t>
                      </a:r>
                      <a:r>
                        <a:rPr lang="fr-FR" sz="1600" dirty="0">
                          <a:solidFill>
                            <a:srgbClr val="7E0000"/>
                          </a:solidFill>
                          <a:latin typeface="Times New Roman" panose="02020603050405020304" pitchFamily="18" charset="0"/>
                          <a:cs typeface="Times New Roman" panose="02020603050405020304" pitchFamily="18" charset="0"/>
                        </a:rPr>
                        <a:t>(</a:t>
                      </a:r>
                      <a:r>
                        <a:rPr lang="fr-FR" sz="1600" i="1" dirty="0">
                          <a:solidFill>
                            <a:srgbClr val="7E0000"/>
                          </a:solidFill>
                          <a:latin typeface="Times New Roman" panose="02020603050405020304" pitchFamily="18" charset="0"/>
                          <a:cs typeface="Times New Roman" panose="02020603050405020304" pitchFamily="18" charset="0"/>
                        </a:rPr>
                        <a:t>CBMT, CDMT, RPP, </a:t>
                      </a:r>
                    </a:p>
                    <a:p>
                      <a:pPr marL="0" marR="0" lvl="0" indent="0" algn="just" defTabSz="914400" rtl="0" eaLnBrk="1" fontAlgn="auto" latinLnBrk="0" hangingPunct="1">
                        <a:lnSpc>
                          <a:spcPct val="150000"/>
                        </a:lnSpc>
                        <a:spcBef>
                          <a:spcPts val="0"/>
                        </a:spcBef>
                        <a:spcAft>
                          <a:spcPts val="0"/>
                        </a:spcAft>
                        <a:buClr>
                          <a:srgbClr val="002060"/>
                        </a:buClr>
                        <a:buSzTx/>
                        <a:buFont typeface="+mj-lt"/>
                        <a:buNone/>
                        <a:tabLst/>
                        <a:defRPr/>
                      </a:pPr>
                      <a:r>
                        <a:rPr lang="fr-FR" sz="1600" i="1" dirty="0">
                          <a:solidFill>
                            <a:srgbClr val="7E0000"/>
                          </a:solidFill>
                          <a:latin typeface="Times New Roman" panose="02020603050405020304" pitchFamily="18" charset="0"/>
                          <a:cs typeface="Times New Roman" panose="02020603050405020304" pitchFamily="18" charset="0"/>
                        </a:rPr>
                        <a:t>         nouvelle documentation budgétaire, </a:t>
                      </a:r>
                    </a:p>
                    <a:p>
                      <a:pPr marL="0" marR="0" lvl="0" indent="0" algn="just" defTabSz="914400" rtl="0" eaLnBrk="1" fontAlgn="auto" latinLnBrk="0" hangingPunct="1">
                        <a:lnSpc>
                          <a:spcPct val="150000"/>
                        </a:lnSpc>
                        <a:spcBef>
                          <a:spcPts val="0"/>
                        </a:spcBef>
                        <a:spcAft>
                          <a:spcPts val="0"/>
                        </a:spcAft>
                        <a:buClr>
                          <a:srgbClr val="002060"/>
                        </a:buClr>
                        <a:buSzTx/>
                        <a:buFont typeface="+mj-lt"/>
                        <a:buNone/>
                        <a:tabLst/>
                        <a:defRPr/>
                      </a:pPr>
                      <a:r>
                        <a:rPr lang="fr-FR" sz="1600" i="1" dirty="0">
                          <a:solidFill>
                            <a:srgbClr val="7E0000"/>
                          </a:solidFill>
                          <a:latin typeface="Times New Roman" panose="02020603050405020304" pitchFamily="18" charset="0"/>
                          <a:cs typeface="Times New Roman" panose="02020603050405020304" pitchFamily="18" charset="0"/>
                        </a:rPr>
                        <a:t>       décrets de répartition, documents de      </a:t>
                      </a:r>
                    </a:p>
                    <a:p>
                      <a:pPr marL="0" marR="0" lvl="0" indent="0" algn="just" defTabSz="914400" rtl="0" eaLnBrk="1" fontAlgn="auto" latinLnBrk="0" hangingPunct="1">
                        <a:lnSpc>
                          <a:spcPct val="150000"/>
                        </a:lnSpc>
                        <a:spcBef>
                          <a:spcPts val="0"/>
                        </a:spcBef>
                        <a:spcAft>
                          <a:spcPts val="0"/>
                        </a:spcAft>
                        <a:buClr>
                          <a:srgbClr val="002060"/>
                        </a:buClr>
                        <a:buSzTx/>
                        <a:buFont typeface="+mj-lt"/>
                        <a:buNone/>
                        <a:tabLst/>
                        <a:defRPr/>
                      </a:pPr>
                      <a:r>
                        <a:rPr lang="fr-FR" sz="1600" i="1" dirty="0">
                          <a:solidFill>
                            <a:srgbClr val="7E0000"/>
                          </a:solidFill>
                          <a:latin typeface="Times New Roman" panose="02020603050405020304" pitchFamily="18" charset="0"/>
                          <a:cs typeface="Times New Roman" panose="02020603050405020304" pitchFamily="18" charset="0"/>
                        </a:rPr>
                        <a:t>       répartition initiale, transferts et </a:t>
                      </a:r>
                    </a:p>
                    <a:p>
                      <a:pPr marL="0" marR="0" lvl="0" indent="0" algn="just" defTabSz="914400" rtl="0" eaLnBrk="1" fontAlgn="auto" latinLnBrk="0" hangingPunct="1">
                        <a:lnSpc>
                          <a:spcPct val="150000"/>
                        </a:lnSpc>
                        <a:spcBef>
                          <a:spcPts val="0"/>
                        </a:spcBef>
                        <a:spcAft>
                          <a:spcPts val="0"/>
                        </a:spcAft>
                        <a:buClr>
                          <a:srgbClr val="002060"/>
                        </a:buClr>
                        <a:buSzTx/>
                        <a:buFont typeface="+mj-lt"/>
                        <a:buNone/>
                        <a:tabLst/>
                        <a:defRPr/>
                      </a:pPr>
                      <a:r>
                        <a:rPr lang="fr-FR" sz="1600" i="1" dirty="0">
                          <a:solidFill>
                            <a:srgbClr val="7E0000"/>
                          </a:solidFill>
                          <a:latin typeface="Times New Roman" panose="02020603050405020304" pitchFamily="18" charset="0"/>
                          <a:cs typeface="Times New Roman" panose="02020603050405020304" pitchFamily="18" charset="0"/>
                        </a:rPr>
                        <a:t>      virements, mouvements de crédits, RMR) </a:t>
                      </a:r>
                    </a:p>
                  </a:txBody>
                  <a:tcPr/>
                </a:tc>
                <a:tc>
                  <a:txBody>
                    <a:bodyPr/>
                    <a:lstStyle/>
                    <a:p>
                      <a:pPr marL="342900" indent="-342900" algn="r" rtl="1">
                        <a:lnSpc>
                          <a:spcPct val="150000"/>
                        </a:lnSpc>
                        <a:buFont typeface="+mj-lt"/>
                        <a:buAutoNum type="arabicPeriod"/>
                      </a:pPr>
                      <a:r>
                        <a:rPr lang="ar-DZ" sz="1800" b="0" dirty="0">
                          <a:solidFill>
                            <a:srgbClr val="002060"/>
                          </a:solidFill>
                          <a:latin typeface="Times New Roman" panose="02020603050405020304" pitchFamily="18" charset="0"/>
                          <a:cs typeface="Times New Roman" panose="02020603050405020304" pitchFamily="18" charset="0"/>
                        </a:rPr>
                        <a:t>تسيير </a:t>
                      </a:r>
                      <a:r>
                        <a:rPr lang="ar-DZ" sz="1800" b="0" i="0" u="none" strike="noStrike" cap="none" dirty="0">
                          <a:solidFill>
                            <a:srgbClr val="002060"/>
                          </a:solidFill>
                          <a:latin typeface="Times New Roman" pitchFamily="18" charset="0"/>
                          <a:ea typeface="Arial"/>
                          <a:cs typeface="+mn-cs"/>
                          <a:sym typeface="Arial"/>
                        </a:rPr>
                        <a:t>متمحور حول</a:t>
                      </a:r>
                      <a:r>
                        <a:rPr lang="ar-DZ" sz="1800" b="0" i="0" u="none" strike="noStrike" cap="none" baseline="0" dirty="0">
                          <a:solidFill>
                            <a:srgbClr val="002060"/>
                          </a:solidFill>
                          <a:latin typeface="Times New Roman" pitchFamily="18" charset="0"/>
                          <a:ea typeface="Arial"/>
                          <a:cs typeface="+mn-cs"/>
                          <a:sym typeface="Arial"/>
                        </a:rPr>
                        <a:t> </a:t>
                      </a:r>
                      <a:r>
                        <a:rPr lang="ar-DZ" sz="1800" b="0" dirty="0">
                          <a:solidFill>
                            <a:srgbClr val="002060"/>
                          </a:solidFill>
                          <a:latin typeface="Times New Roman" panose="02020603050405020304" pitchFamily="18" charset="0"/>
                          <a:cs typeface="Times New Roman" panose="02020603050405020304" pitchFamily="18" charset="0"/>
                        </a:rPr>
                        <a:t>النتائج,</a:t>
                      </a:r>
                    </a:p>
                    <a:p>
                      <a:pPr marL="342900" marR="0" lvl="0" indent="-342900" algn="r" defTabSz="914400" rtl="1" eaLnBrk="1" fontAlgn="auto" latinLnBrk="0" hangingPunct="1">
                        <a:lnSpc>
                          <a:spcPct val="150000"/>
                        </a:lnSpc>
                        <a:spcBef>
                          <a:spcPts val="0"/>
                        </a:spcBef>
                        <a:spcAft>
                          <a:spcPts val="0"/>
                        </a:spcAft>
                        <a:buClr>
                          <a:srgbClr val="000000"/>
                        </a:buClr>
                        <a:buSzTx/>
                        <a:buFont typeface="+mj-lt"/>
                        <a:buAutoNum type="arabicPeriod"/>
                        <a:tabLst/>
                        <a:defRPr/>
                      </a:pPr>
                      <a:r>
                        <a:rPr lang="ar-DZ" sz="1800" b="0" dirty="0">
                          <a:solidFill>
                            <a:srgbClr val="002060"/>
                          </a:solidFill>
                          <a:latin typeface="Times New Roman" panose="02020603050405020304" pitchFamily="18" charset="0"/>
                          <a:cs typeface="Times New Roman" panose="02020603050405020304" pitchFamily="18" charset="0"/>
                        </a:rPr>
                        <a:t>تصنيفات جديدة </a:t>
                      </a:r>
                      <a:r>
                        <a:rPr lang="ar-DZ" sz="1800" b="0" dirty="0" err="1">
                          <a:solidFill>
                            <a:srgbClr val="002060"/>
                          </a:solidFill>
                          <a:latin typeface="Times New Roman" panose="02020603050405020304" pitchFamily="18" charset="0"/>
                          <a:cs typeface="Times New Roman" panose="02020603050405020304" pitchFamily="18" charset="0"/>
                        </a:rPr>
                        <a:t>ميزانياتية</a:t>
                      </a:r>
                      <a:endParaRPr lang="fr-FR" sz="1800" b="0" dirty="0">
                        <a:solidFill>
                          <a:srgbClr val="002060"/>
                        </a:solidFill>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50000"/>
                        </a:lnSpc>
                        <a:spcBef>
                          <a:spcPts val="0"/>
                        </a:spcBef>
                        <a:spcAft>
                          <a:spcPts val="0"/>
                        </a:spcAft>
                        <a:buClr>
                          <a:srgbClr val="002060"/>
                        </a:buClr>
                        <a:buSzTx/>
                        <a:buFont typeface="+mj-lt"/>
                        <a:buNone/>
                        <a:tabLst/>
                        <a:defRPr/>
                      </a:pPr>
                      <a:r>
                        <a:rPr lang="ar-AE" sz="1600" b="0" i="0" u="none" strike="noStrike" cap="none" dirty="0">
                          <a:solidFill>
                            <a:srgbClr val="7E0000"/>
                          </a:solidFill>
                          <a:latin typeface="Times New Roman" panose="02020603050405020304" pitchFamily="18" charset="0"/>
                          <a:ea typeface="+mn-ea"/>
                          <a:cs typeface="Times New Roman" panose="02020603050405020304" pitchFamily="18" charset="0"/>
                          <a:sym typeface="Arial"/>
                        </a:rPr>
                        <a:t>البرنامج ، البرنامج الفرعي ، النشاط ، النشاط الفرعي ، الهيئات الإدارية</a:t>
                      </a:r>
                      <a:r>
                        <a:rPr lang="ar-DZ" sz="1600" b="0" i="0" u="none" strike="noStrike" cap="none" dirty="0">
                          <a:solidFill>
                            <a:srgbClr val="7E0000"/>
                          </a:solidFill>
                          <a:latin typeface="Times New Roman" panose="02020603050405020304" pitchFamily="18" charset="0"/>
                          <a:ea typeface="+mn-ea"/>
                          <a:cs typeface="Times New Roman" panose="02020603050405020304" pitchFamily="18" charset="0"/>
                          <a:sym typeface="Arial"/>
                        </a:rPr>
                        <a:t>،</a:t>
                      </a:r>
                      <a:r>
                        <a:rPr lang="ar-DZ" sz="1800" b="1" i="0" u="none" strike="noStrike" cap="none"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ar-DZ" sz="1600" b="0" i="0" u="none" strike="noStrike" cap="none"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Arial"/>
                        </a:rPr>
                        <a:t>الطبيعة الاقتصادية للنفقات</a:t>
                      </a:r>
                      <a:endParaRPr lang="ar-DZ" sz="1600" b="0" dirty="0">
                        <a:solidFill>
                          <a:srgbClr val="002060"/>
                        </a:solidFill>
                        <a:latin typeface="Times New Roman" panose="02020603050405020304" pitchFamily="18" charset="0"/>
                        <a:cs typeface="Times New Roman" panose="02020603050405020304" pitchFamily="18" charset="0"/>
                      </a:endParaRPr>
                    </a:p>
                    <a:p>
                      <a:pPr marL="342900" marR="0" lvl="2" indent="-342900" algn="r" defTabSz="914400" rtl="1" eaLnBrk="1" fontAlgn="auto" latinLnBrk="0" hangingPunct="1">
                        <a:lnSpc>
                          <a:spcPct val="150000"/>
                        </a:lnSpc>
                        <a:spcBef>
                          <a:spcPts val="0"/>
                        </a:spcBef>
                        <a:spcAft>
                          <a:spcPts val="0"/>
                        </a:spcAft>
                        <a:buClr>
                          <a:srgbClr val="000000"/>
                        </a:buClr>
                        <a:buSzTx/>
                        <a:buFont typeface="+mj-lt"/>
                        <a:buAutoNum type="arabicPeriod" startAt="3"/>
                        <a:tabLst/>
                        <a:defRPr/>
                      </a:pPr>
                      <a:r>
                        <a:rPr lang="ar-DZ" sz="1600" b="0" dirty="0">
                          <a:solidFill>
                            <a:srgbClr val="002060"/>
                          </a:solidFill>
                          <a:latin typeface="Times New Roman" panose="02020603050405020304" pitchFamily="18" charset="0"/>
                          <a:cs typeface="Times New Roman" panose="02020603050405020304" pitchFamily="18" charset="0"/>
                        </a:rPr>
                        <a:t>دورة الميزانية</a:t>
                      </a:r>
                      <a:r>
                        <a:rPr lang="fr-FR" sz="1600" b="0" dirty="0">
                          <a:solidFill>
                            <a:srgbClr val="7E0000"/>
                          </a:solidFill>
                          <a:latin typeface="Times New Roman" panose="02020603050405020304" pitchFamily="18" charset="0"/>
                          <a:cs typeface="Times New Roman" panose="02020603050405020304" pitchFamily="18" charset="0"/>
                        </a:rPr>
                        <a:t>)</a:t>
                      </a:r>
                      <a:r>
                        <a:rPr lang="ar-DZ" sz="1600" b="0" i="1" dirty="0">
                          <a:solidFill>
                            <a:srgbClr val="7E0000"/>
                          </a:solidFill>
                          <a:latin typeface="Times New Roman" panose="02020603050405020304" pitchFamily="18" charset="0"/>
                          <a:ea typeface="Roboto Condensed Light"/>
                          <a:cs typeface="Times New Roman" panose="02020603050405020304" pitchFamily="18" charset="0"/>
                          <a:sym typeface="Roboto Condensed Light"/>
                        </a:rPr>
                        <a:t> تأطير ميزانياتي متوسط المدى</a:t>
                      </a:r>
                      <a:r>
                        <a:rPr lang="fr-FR" sz="1600" b="0" i="1" dirty="0">
                          <a:solidFill>
                            <a:srgbClr val="7E0000"/>
                          </a:solidFill>
                          <a:latin typeface="Times New Roman" panose="02020603050405020304" pitchFamily="18" charset="0"/>
                          <a:ea typeface="Roboto Condensed Light"/>
                          <a:cs typeface="Times New Roman" panose="02020603050405020304" pitchFamily="18" charset="0"/>
                          <a:sym typeface="Roboto Condensed Light"/>
                        </a:rPr>
                        <a:t>,</a:t>
                      </a:r>
                      <a:r>
                        <a:rPr lang="ar-DZ" sz="1600" b="0" i="1" dirty="0">
                          <a:solidFill>
                            <a:srgbClr val="7E0000"/>
                          </a:solidFill>
                          <a:latin typeface="Times New Roman" panose="02020603050405020304" pitchFamily="18" charset="0"/>
                          <a:ea typeface="Roboto Condensed Light"/>
                          <a:cs typeface="Times New Roman" panose="02020603050405020304" pitchFamily="18" charset="0"/>
                          <a:sym typeface="Roboto Condensed Light"/>
                        </a:rPr>
                        <a:t> </a:t>
                      </a:r>
                      <a:r>
                        <a:rPr lang="fr-FR" sz="1600" b="0" dirty="0">
                          <a:solidFill>
                            <a:srgbClr val="7E0000"/>
                          </a:solidFill>
                          <a:latin typeface="Times New Roman" panose="02020603050405020304" pitchFamily="18" charset="0"/>
                          <a:cs typeface="Times New Roman" panose="02020603050405020304" pitchFamily="18" charset="0"/>
                        </a:rPr>
                        <a:t> </a:t>
                      </a:r>
                      <a:r>
                        <a:rPr lang="ar-DZ" sz="1600" b="0" i="1" dirty="0">
                          <a:solidFill>
                            <a:srgbClr val="7E0000"/>
                          </a:solidFill>
                          <a:latin typeface="Times New Roman" panose="02020603050405020304" pitchFamily="18" charset="0"/>
                          <a:cs typeface="Times New Roman" panose="02020603050405020304" pitchFamily="18" charset="0"/>
                        </a:rPr>
                        <a:t>اطار نفقات على المدى المتوسط</a:t>
                      </a:r>
                      <a:r>
                        <a:rPr lang="fr-FR" sz="1600" b="0" i="1" dirty="0">
                          <a:solidFill>
                            <a:srgbClr val="7E0000"/>
                          </a:solidFill>
                          <a:latin typeface="Times New Roman" panose="02020603050405020304" pitchFamily="18" charset="0"/>
                          <a:cs typeface="Times New Roman" panose="02020603050405020304" pitchFamily="18" charset="0"/>
                        </a:rPr>
                        <a:t>,</a:t>
                      </a:r>
                      <a:r>
                        <a:rPr lang="ar-DZ" sz="1600" b="0" i="1" dirty="0">
                          <a:solidFill>
                            <a:srgbClr val="7E0000"/>
                          </a:solidFill>
                          <a:latin typeface="Times New Roman" panose="02020603050405020304" pitchFamily="18" charset="0"/>
                          <a:cs typeface="Times New Roman" panose="02020603050405020304" pitchFamily="18" charset="0"/>
                        </a:rPr>
                        <a:t> وثيقة </a:t>
                      </a:r>
                      <a:r>
                        <a:rPr lang="ar-DZ" sz="1600" b="0" i="1" dirty="0" err="1">
                          <a:solidFill>
                            <a:srgbClr val="7E0000"/>
                          </a:solidFill>
                          <a:latin typeface="Times New Roman" panose="02020603050405020304" pitchFamily="18" charset="0"/>
                          <a:cs typeface="Times New Roman" panose="02020603050405020304" pitchFamily="18" charset="0"/>
                        </a:rPr>
                        <a:t>ميزانياتية</a:t>
                      </a:r>
                      <a:r>
                        <a:rPr lang="ar-DZ" sz="1600" b="0" i="1" dirty="0">
                          <a:solidFill>
                            <a:srgbClr val="7E0000"/>
                          </a:solidFill>
                          <a:latin typeface="Times New Roman" panose="02020603050405020304" pitchFamily="18" charset="0"/>
                          <a:cs typeface="Times New Roman" panose="02020603050405020304" pitchFamily="18" charset="0"/>
                        </a:rPr>
                        <a:t> جديدة</a:t>
                      </a:r>
                      <a:r>
                        <a:rPr lang="fr-FR" sz="1600" b="0" i="1" dirty="0">
                          <a:solidFill>
                            <a:srgbClr val="7E0000"/>
                          </a:solidFill>
                          <a:latin typeface="Times New Roman" panose="02020603050405020304" pitchFamily="18" charset="0"/>
                          <a:cs typeface="Times New Roman" panose="02020603050405020304" pitchFamily="18" charset="0"/>
                        </a:rPr>
                        <a:t>,</a:t>
                      </a:r>
                      <a:r>
                        <a:rPr lang="ar-DZ" sz="1600" dirty="0">
                          <a:latin typeface="Times New Roman" panose="02020603050405020304" pitchFamily="18" charset="0"/>
                          <a:cs typeface="Times New Roman" panose="02020603050405020304" pitchFamily="18" charset="0"/>
                        </a:rPr>
                        <a:t> حركات الاعتمادات </a:t>
                      </a:r>
                      <a:r>
                        <a:rPr lang="fr-FR" sz="1600" dirty="0">
                          <a:latin typeface="Times New Roman" panose="02020603050405020304" pitchFamily="18" charset="0"/>
                          <a:cs typeface="Times New Roman" panose="02020603050405020304" pitchFamily="18" charset="0"/>
                        </a:rPr>
                        <a:t>,</a:t>
                      </a:r>
                      <a:r>
                        <a:rPr lang="ar-DZ" sz="1600" dirty="0">
                          <a:solidFill>
                            <a:srgbClr val="7E0000"/>
                          </a:solidFill>
                          <a:latin typeface="Times New Roman" panose="02020603050405020304" pitchFamily="18" charset="0"/>
                          <a:cs typeface="Times New Roman" panose="02020603050405020304" pitchFamily="18" charset="0"/>
                        </a:rPr>
                        <a:t> وثيقة البرمجة الأولية للاعتمادات</a:t>
                      </a:r>
                      <a:r>
                        <a:rPr lang="fr-FR" sz="1600" dirty="0">
                          <a:solidFill>
                            <a:srgbClr val="7E0000"/>
                          </a:solidFill>
                          <a:latin typeface="Times New Roman" panose="02020603050405020304" pitchFamily="18" charset="0"/>
                          <a:cs typeface="Times New Roman" panose="02020603050405020304" pitchFamily="18" charset="0"/>
                        </a:rPr>
                        <a:t>,</a:t>
                      </a:r>
                      <a:r>
                        <a:rPr lang="ar-DZ" sz="1600" dirty="0">
                          <a:solidFill>
                            <a:schemeClr val="bg1"/>
                          </a:solidFill>
                          <a:latin typeface="Times New Roman" panose="02020603050405020304" pitchFamily="18" charset="0"/>
                          <a:cs typeface="Times New Roman" panose="02020603050405020304" pitchFamily="18" charset="0"/>
                        </a:rPr>
                        <a:t> </a:t>
                      </a:r>
                      <a:r>
                        <a:rPr lang="ar-DZ" sz="1600" dirty="0">
                          <a:solidFill>
                            <a:srgbClr val="7E0000"/>
                          </a:solidFill>
                          <a:latin typeface="Times New Roman" panose="02020603050405020304" pitchFamily="18" charset="0"/>
                          <a:cs typeface="Times New Roman" panose="02020603050405020304" pitchFamily="18" charset="0"/>
                        </a:rPr>
                        <a:t>التنقلات و التحويلات</a:t>
                      </a:r>
                      <a:r>
                        <a:rPr lang="fr-FR" sz="1600" dirty="0">
                          <a:solidFill>
                            <a:srgbClr val="7E0000"/>
                          </a:solidFill>
                          <a:latin typeface="Times New Roman" panose="02020603050405020304" pitchFamily="18" charset="0"/>
                          <a:cs typeface="Times New Roman" panose="02020603050405020304" pitchFamily="18" charset="0"/>
                        </a:rPr>
                        <a:t>,</a:t>
                      </a:r>
                      <a:r>
                        <a:rPr lang="ar-DZ" sz="1600" b="1"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 </a:t>
                      </a:r>
                      <a:r>
                        <a:rPr lang="ar-DZ" sz="1600" b="0" i="0" u="none" strike="noStrike" cap="none" dirty="0">
                          <a:solidFill>
                            <a:srgbClr val="7E0000"/>
                          </a:solidFill>
                          <a:latin typeface="Times New Roman" panose="02020603050405020304" pitchFamily="18" charset="0"/>
                          <a:ea typeface="+mn-ea"/>
                          <a:cs typeface="Times New Roman" panose="02020603050405020304" pitchFamily="18" charset="0"/>
                          <a:sym typeface="Arial"/>
                        </a:rPr>
                        <a:t>مشروع التقرير الوزاري للمردودية </a:t>
                      </a:r>
                    </a:p>
                    <a:p>
                      <a:pPr marL="342900" marR="0" lvl="0" indent="-342900" algn="r" defTabSz="914400" rtl="1" eaLnBrk="1" fontAlgn="auto" latinLnBrk="0" hangingPunct="1">
                        <a:lnSpc>
                          <a:spcPct val="150000"/>
                        </a:lnSpc>
                        <a:spcBef>
                          <a:spcPts val="0"/>
                        </a:spcBef>
                        <a:spcAft>
                          <a:spcPts val="0"/>
                        </a:spcAft>
                        <a:buClr>
                          <a:srgbClr val="000000"/>
                        </a:buClr>
                        <a:buSzTx/>
                        <a:buFont typeface="+mj-lt"/>
                        <a:buAutoNum type="arabicPeriod" startAt="3"/>
                        <a:tabLst/>
                        <a:defRPr/>
                      </a:pPr>
                      <a:endParaRPr lang="ar-DZ" sz="1800" b="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860167692"/>
                  </a:ext>
                </a:extLst>
              </a:tr>
            </a:tbl>
          </a:graphicData>
        </a:graphic>
      </p:graphicFrame>
      <p:sp>
        <p:nvSpPr>
          <p:cNvPr id="5"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R="0" lvl="0" algn="l" defTabSz="715963"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                           11   </a:t>
            </a:r>
          </a:p>
        </p:txBody>
      </p:sp>
    </p:spTree>
    <p:extLst>
      <p:ext uri="{BB962C8B-B14F-4D97-AF65-F5344CB8AC3E}">
        <p14:creationId xmlns:p14="http://schemas.microsoft.com/office/powerpoint/2010/main" xmlns="" val="3419027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10E52F-AF17-48CE-AD68-1992161B5925}"/>
              </a:ext>
            </a:extLst>
          </p:cNvPr>
          <p:cNvSpPr>
            <a:spLocks noGrp="1"/>
          </p:cNvSpPr>
          <p:nvPr>
            <p:ph type="title"/>
          </p:nvPr>
        </p:nvSpPr>
        <p:spPr>
          <a:xfrm>
            <a:off x="166578" y="439100"/>
            <a:ext cx="6347636" cy="1030471"/>
          </a:xfrm>
        </p:spPr>
        <p:txBody>
          <a:bodyPr/>
          <a:lstStyle/>
          <a:p>
            <a:pPr algn="ctr"/>
            <a:r>
              <a:rPr lang="ar-DZ" sz="1800" dirty="0">
                <a:latin typeface="Times New Roman" panose="02020603050405020304" pitchFamily="18" charset="0"/>
                <a:cs typeface="Times New Roman" panose="02020603050405020304" pitchFamily="18" charset="0"/>
              </a:rPr>
              <a:t>المبادئ الاساسية للميزانية</a:t>
            </a:r>
            <a:r>
              <a:rPr lang="fr-FR" sz="1800" dirty="0">
                <a:latin typeface="Times New Roman" panose="02020603050405020304" pitchFamily="18" charset="0"/>
                <a:cs typeface="Times New Roman" panose="02020603050405020304" pitchFamily="18" charset="0"/>
              </a:rPr>
              <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PRINCIPES BUDGÉTAIRES FONDAMENTAUX</a:t>
            </a:r>
            <a:r>
              <a:rPr lang="ar-DZ" sz="1800" dirty="0">
                <a:latin typeface="Times New Roman" panose="02020603050405020304" pitchFamily="18" charset="0"/>
                <a:cs typeface="Times New Roman" panose="02020603050405020304" pitchFamily="18" charset="0"/>
              </a:rPr>
              <a:t/>
            </a:r>
            <a:br>
              <a:rPr lang="ar-DZ" sz="1800" dirty="0">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graphicFrame>
        <p:nvGraphicFramePr>
          <p:cNvPr id="8" name="Diagramme 7">
            <a:extLst>
              <a:ext uri="{FF2B5EF4-FFF2-40B4-BE49-F238E27FC236}">
                <a16:creationId xmlns:a16="http://schemas.microsoft.com/office/drawing/2014/main" xmlns="" id="{7EBCCA1A-C94D-4189-AD9A-52A4053C4C6E}"/>
              </a:ext>
            </a:extLst>
          </p:cNvPr>
          <p:cNvGraphicFramePr/>
          <p:nvPr>
            <p:extLst>
              <p:ext uri="{D42A27DB-BD31-4B8C-83A1-F6EECF244321}">
                <p14:modId xmlns:p14="http://schemas.microsoft.com/office/powerpoint/2010/main" xmlns="" val="1605017728"/>
              </p:ext>
            </p:extLst>
          </p:nvPr>
        </p:nvGraphicFramePr>
        <p:xfrm>
          <a:off x="539552" y="1340768"/>
          <a:ext cx="6956401" cy="3614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rgbClr val="FFFFFF"/>
                </a:solidFill>
              </a:rPr>
              <a:t>12</a:t>
            </a:r>
            <a:endPar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xmlns="" val="138004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E64B1D38-6F50-4C7D-88B2-1D3A1EB1A811}"/>
              </a:ext>
            </a:extLst>
          </p:cNvPr>
          <p:cNvSpPr>
            <a:spLocks noGrp="1"/>
          </p:cNvSpPr>
          <p:nvPr>
            <p:ph type="body" idx="1"/>
          </p:nvPr>
        </p:nvSpPr>
        <p:spPr>
          <a:xfrm>
            <a:off x="814275" y="1949570"/>
            <a:ext cx="6132600" cy="1656272"/>
          </a:xfrm>
        </p:spPr>
        <p:txBody>
          <a:bodyPr/>
          <a:lstStyle/>
          <a:p>
            <a:pPr marL="76200" indent="0" algn="ctr">
              <a:spcBef>
                <a:spcPts val="0"/>
              </a:spcBef>
              <a:buClr>
                <a:srgbClr val="000000"/>
              </a:buClr>
              <a:buNone/>
            </a:pPr>
            <a:r>
              <a:rPr lang="ar-DZ" b="1" dirty="0">
                <a:solidFill>
                  <a:srgbClr val="002060"/>
                </a:solidFill>
                <a:latin typeface="Times New Roman" pitchFamily="18" charset="0"/>
                <a:cs typeface="Times New Roman" pitchFamily="18" charset="0"/>
              </a:rPr>
              <a:t>تسيـــــــــير </a:t>
            </a:r>
            <a:r>
              <a:rPr lang="ar-DZ" b="1" dirty="0">
                <a:solidFill>
                  <a:srgbClr val="002060"/>
                </a:solidFill>
                <a:latin typeface="Times New Roman" pitchFamily="18" charset="0"/>
                <a:ea typeface="Arial"/>
                <a:sym typeface="Arial"/>
              </a:rPr>
              <a:t>متمحور حول </a:t>
            </a:r>
            <a:r>
              <a:rPr lang="ar-DZ" b="1" dirty="0">
                <a:solidFill>
                  <a:srgbClr val="002060"/>
                </a:solidFill>
                <a:latin typeface="Times New Roman" pitchFamily="18" charset="0"/>
                <a:cs typeface="Times New Roman" pitchFamily="18" charset="0"/>
              </a:rPr>
              <a:t>النتـــــائــــــــج </a:t>
            </a:r>
            <a:endParaRPr lang="fr-FR" b="1" dirty="0">
              <a:solidFill>
                <a:srgbClr val="002060"/>
              </a:solidFill>
              <a:latin typeface="Times New Roman" pitchFamily="18" charset="0"/>
              <a:cs typeface="Times New Roman" pitchFamily="18" charset="0"/>
            </a:endParaRPr>
          </a:p>
          <a:p>
            <a:pPr marL="76200" indent="0" algn="ctr">
              <a:spcBef>
                <a:spcPts val="0"/>
              </a:spcBef>
              <a:buClr>
                <a:srgbClr val="000000"/>
              </a:buClr>
              <a:buNone/>
            </a:pPr>
            <a:endParaRPr lang="fr-FR" b="1" dirty="0">
              <a:solidFill>
                <a:srgbClr val="002060"/>
              </a:solidFill>
              <a:latin typeface="Times New Roman" pitchFamily="18" charset="0"/>
              <a:ea typeface="+mn-ea"/>
              <a:cs typeface="Times New Roman" pitchFamily="18" charset="0"/>
            </a:endParaRPr>
          </a:p>
          <a:p>
            <a:pPr marL="76200" indent="0" algn="ctr">
              <a:spcBef>
                <a:spcPts val="0"/>
              </a:spcBef>
              <a:buClr>
                <a:srgbClr val="000000"/>
              </a:buClr>
              <a:buNone/>
            </a:pPr>
            <a:r>
              <a:rPr lang="fr-FR" b="1" dirty="0">
                <a:solidFill>
                  <a:srgbClr val="002060"/>
                </a:solidFill>
                <a:latin typeface="Times New Roman" pitchFamily="18" charset="0"/>
                <a:ea typeface="+mn-ea"/>
                <a:cs typeface="Times New Roman" pitchFamily="18" charset="0"/>
              </a:rPr>
              <a:t>GESTION AXEE SUR LES RESULTATS</a:t>
            </a:r>
            <a:endParaRPr lang="ar-DZ" b="1" dirty="0">
              <a:solidFill>
                <a:srgbClr val="002060"/>
              </a:solidFill>
              <a:latin typeface="Times New Roman" pitchFamily="18" charset="0"/>
              <a:ea typeface="+mn-ea"/>
              <a:cs typeface="Times New Roman" pitchFamily="18" charset="0"/>
            </a:endParaRPr>
          </a:p>
        </p:txBody>
      </p:sp>
      <p:sp>
        <p:nvSpPr>
          <p:cNvPr id="4"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13</a:t>
            </a:r>
          </a:p>
        </p:txBody>
      </p:sp>
    </p:spTree>
    <p:extLst>
      <p:ext uri="{BB962C8B-B14F-4D97-AF65-F5344CB8AC3E}">
        <p14:creationId xmlns:p14="http://schemas.microsoft.com/office/powerpoint/2010/main" xmlns="" val="1976433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1D5F29-DB7D-4E58-8F65-BD5594E3A879}"/>
              </a:ext>
            </a:extLst>
          </p:cNvPr>
          <p:cNvSpPr>
            <a:spLocks noGrp="1"/>
          </p:cNvSpPr>
          <p:nvPr>
            <p:ph type="title"/>
          </p:nvPr>
        </p:nvSpPr>
        <p:spPr>
          <a:xfrm>
            <a:off x="665015" y="392575"/>
            <a:ext cx="6132600" cy="766200"/>
          </a:xfrm>
        </p:spPr>
        <p:txBody>
          <a:bodyPr/>
          <a:lstStyle/>
          <a:p>
            <a:pPr marL="76200" lvl="0">
              <a:spcBef>
                <a:spcPts val="600"/>
              </a:spcBef>
              <a:buClr>
                <a:srgbClr val="C7D3E6"/>
              </a:buClr>
              <a:buSzPts val="2400"/>
            </a:pPr>
            <a:r>
              <a:rPr lang="ar-DZ" sz="2400" i="1" dirty="0">
                <a:ln w="1905"/>
                <a:solidFill>
                  <a:schemeClr val="bg1"/>
                </a:solidFill>
                <a:effectLst>
                  <a:innerShdw blurRad="69850" dist="43180" dir="5400000">
                    <a:srgbClr val="000000">
                      <a:alpha val="65000"/>
                    </a:srgbClr>
                  </a:innerShdw>
                </a:effectLst>
                <a:latin typeface="Times New Roman" panose="02020603050405020304" pitchFamily="18" charset="0"/>
                <a:ea typeface="Roboto Condensed Light"/>
                <a:cs typeface="Times New Roman" panose="02020603050405020304" pitchFamily="18" charset="0"/>
                <a:sym typeface="Roboto Condensed Light"/>
              </a:rPr>
              <a:t>تسيـــــــــير يرتـــكـــــز عـــــلى النتـــــائــــــــج </a:t>
            </a:r>
            <a:r>
              <a:rPr lang="fr-FR" sz="2400" b="0" dirty="0">
                <a:solidFill>
                  <a:srgbClr val="263248"/>
                </a:solidFill>
                <a:latin typeface="Roboto Condensed Light"/>
                <a:ea typeface="Roboto Condensed Light"/>
                <a:sym typeface="Roboto Condensed Light"/>
              </a:rPr>
              <a:t/>
            </a:r>
            <a:br>
              <a:rPr lang="fr-FR" sz="2400" b="0" dirty="0">
                <a:solidFill>
                  <a:srgbClr val="263248"/>
                </a:solidFill>
                <a:latin typeface="Roboto Condensed Light"/>
                <a:ea typeface="Roboto Condensed Light"/>
                <a:sym typeface="Roboto Condensed Light"/>
              </a:rPr>
            </a:br>
            <a:r>
              <a:rPr lang="fr-FR" dirty="0">
                <a:solidFill>
                  <a:schemeClr val="bg1"/>
                </a:solidFill>
                <a:latin typeface="Times New Roman" panose="02020603050405020304" pitchFamily="18" charset="0"/>
                <a:cs typeface="Times New Roman" panose="02020603050405020304" pitchFamily="18" charset="0"/>
              </a:rPr>
              <a:t>GESTION AXÉE SUR LES RÉSULTATS (GAR)</a:t>
            </a:r>
            <a:br>
              <a:rPr lang="fr-FR" dirty="0">
                <a:solidFill>
                  <a:schemeClr val="bg1"/>
                </a:solidFill>
                <a:latin typeface="Times New Roman" panose="02020603050405020304" pitchFamily="18" charset="0"/>
                <a:cs typeface="Times New Roman" panose="02020603050405020304" pitchFamily="18" charset="0"/>
              </a:rPr>
            </a:br>
            <a:endParaRPr lang="fr-FR" dirty="0">
              <a:solidFill>
                <a:schemeClr val="bg1"/>
              </a:solidFill>
            </a:endParaRPr>
          </a:p>
        </p:txBody>
      </p:sp>
      <p:sp>
        <p:nvSpPr>
          <p:cNvPr id="5" name="Rectangle 4">
            <a:extLst>
              <a:ext uri="{FF2B5EF4-FFF2-40B4-BE49-F238E27FC236}">
                <a16:creationId xmlns:a16="http://schemas.microsoft.com/office/drawing/2014/main" xmlns="" id="{0A6C96ED-3BD1-4BA2-9FA5-F45C1225E8A9}"/>
              </a:ext>
            </a:extLst>
          </p:cNvPr>
          <p:cNvSpPr/>
          <p:nvPr/>
        </p:nvSpPr>
        <p:spPr>
          <a:xfrm>
            <a:off x="334767" y="1372293"/>
            <a:ext cx="7340167" cy="646331"/>
          </a:xfrm>
          <a:prstGeom prst="rect">
            <a:avLst/>
          </a:prstGeom>
        </p:spPr>
        <p:txBody>
          <a:bodyPr wrap="square">
            <a:spAutoFit/>
          </a:bodyPr>
          <a:lstStyle/>
          <a:p>
            <a:pPr algn="r" rtl="1"/>
            <a:r>
              <a:rPr lang="ar-DZ" sz="2000" b="1" dirty="0">
                <a:solidFill>
                  <a:srgbClr val="002060"/>
                </a:solidFill>
              </a:rPr>
              <a:t>تعريف</a:t>
            </a:r>
            <a:r>
              <a:rPr lang="fr-FR" sz="2000" b="1" dirty="0">
                <a:solidFill>
                  <a:srgbClr val="002060"/>
                </a:solidFill>
              </a:rPr>
              <a:t>:</a:t>
            </a:r>
            <a:r>
              <a:rPr lang="ar-DZ" sz="2000" dirty="0">
                <a:solidFill>
                  <a:srgbClr val="002060"/>
                </a:solidFill>
              </a:rPr>
              <a:t>يعتبر التسيير </a:t>
            </a:r>
            <a:r>
              <a:rPr lang="ar-DZ" sz="2000" dirty="0" err="1">
                <a:solidFill>
                  <a:srgbClr val="002060"/>
                </a:solidFill>
              </a:rPr>
              <a:t>ال</a:t>
            </a:r>
            <a:r>
              <a:rPr lang="ar-DZ" sz="2000" dirty="0" err="1">
                <a:solidFill>
                  <a:srgbClr val="005426"/>
                </a:solidFill>
                <a:latin typeface="Times New Roman" pitchFamily="18" charset="0"/>
              </a:rPr>
              <a:t>متمحور</a:t>
            </a:r>
            <a:r>
              <a:rPr lang="ar-DZ" sz="2000" dirty="0">
                <a:solidFill>
                  <a:srgbClr val="005426"/>
                </a:solidFill>
                <a:latin typeface="Times New Roman" pitchFamily="18" charset="0"/>
              </a:rPr>
              <a:t> حول </a:t>
            </a:r>
            <a:r>
              <a:rPr lang="ar-DZ" sz="2000" dirty="0">
                <a:solidFill>
                  <a:srgbClr val="002060"/>
                </a:solidFill>
              </a:rPr>
              <a:t>النتائج منهجية تسيير مبنية على توجيه المجهودات</a:t>
            </a:r>
            <a:endParaRPr lang="fr-FR" sz="2000" b="1" dirty="0">
              <a:solidFill>
                <a:srgbClr val="002060"/>
              </a:solidFill>
            </a:endParaRPr>
          </a:p>
          <a:p>
            <a:pPr rtl="1"/>
            <a:r>
              <a:rPr lang="fr-FR" sz="1600" b="1" dirty="0">
                <a:solidFill>
                  <a:srgbClr val="002060"/>
                </a:solidFill>
                <a:latin typeface="Times New Roman" panose="02020603050405020304" pitchFamily="18" charset="0"/>
                <a:cs typeface="Times New Roman" panose="02020603050405020304" pitchFamily="18" charset="0"/>
              </a:rPr>
              <a:t>Définition: </a:t>
            </a:r>
            <a:r>
              <a:rPr lang="fr-FR" sz="1600" dirty="0">
                <a:solidFill>
                  <a:srgbClr val="002060"/>
                </a:solidFill>
                <a:latin typeface="Times New Roman" panose="02020603050405020304" pitchFamily="18" charset="0"/>
                <a:ea typeface="Roboto Condensed Light"/>
                <a:cs typeface="Times New Roman" panose="02020603050405020304" pitchFamily="18" charset="0"/>
                <a:sym typeface="Roboto Condensed Light"/>
              </a:rPr>
              <a:t>La GAR est une approche de gestion fondée  sur une orientation des efforts</a:t>
            </a:r>
            <a:endParaRPr lang="ar-DZ" sz="1600" b="1" dirty="0">
              <a:solidFill>
                <a:srgbClr val="002060"/>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xmlns="" id="{F83001E3-081A-4B97-B357-DBFCB114FA71}"/>
              </a:ext>
            </a:extLst>
          </p:cNvPr>
          <p:cNvSpPr txBox="1"/>
          <p:nvPr/>
        </p:nvSpPr>
        <p:spPr>
          <a:xfrm>
            <a:off x="945341" y="2571750"/>
            <a:ext cx="2691237" cy="1894493"/>
          </a:xfrm>
          <a:prstGeom prst="rect">
            <a:avLst/>
          </a:prstGeom>
          <a:solidFill>
            <a:srgbClr val="001848"/>
          </a:solidFill>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ar-DZ" sz="1600" b="1" dirty="0">
                <a:solidFill>
                  <a:schemeClr val="bg1"/>
                </a:solidFill>
                <a:cs typeface="+mj-cs"/>
              </a:rPr>
              <a:t>الاستراتيجيات</a:t>
            </a:r>
            <a:r>
              <a:rPr lang="fr-FR" sz="1600" b="1" dirty="0">
                <a:solidFill>
                  <a:schemeClr val="bg1"/>
                </a:solidFill>
                <a:latin typeface="Times New Roman" panose="02020603050405020304" pitchFamily="18" charset="0"/>
                <a:ea typeface="Roboto Condensed Light"/>
                <a:cs typeface="+mj-cs"/>
                <a:sym typeface="Roboto Condensed Light"/>
              </a:rPr>
              <a:t> les stratégies</a:t>
            </a:r>
          </a:p>
          <a:p>
            <a:pPr marL="285750" indent="-285750">
              <a:lnSpc>
                <a:spcPct val="150000"/>
              </a:lnSpc>
              <a:buFont typeface="Arial" panose="020B0604020202020204" pitchFamily="34" charset="0"/>
              <a:buChar char="•"/>
            </a:pPr>
            <a:r>
              <a:rPr lang="ar-DZ" sz="1600" b="1" dirty="0">
                <a:solidFill>
                  <a:schemeClr val="bg1"/>
                </a:solidFill>
                <a:cs typeface="+mj-cs"/>
              </a:rPr>
              <a:t>الأشخاص</a:t>
            </a:r>
            <a:r>
              <a:rPr lang="fr-FR" sz="1600" b="1" dirty="0">
                <a:solidFill>
                  <a:schemeClr val="bg1"/>
                </a:solidFill>
                <a:latin typeface="Times New Roman" panose="02020603050405020304" pitchFamily="18" charset="0"/>
                <a:ea typeface="Roboto Condensed Light"/>
                <a:cs typeface="+mj-cs"/>
                <a:sym typeface="Roboto Condensed Light"/>
              </a:rPr>
              <a:t>       les personnes</a:t>
            </a:r>
          </a:p>
          <a:p>
            <a:pPr marL="285750" indent="-285750">
              <a:lnSpc>
                <a:spcPct val="150000"/>
              </a:lnSpc>
              <a:buFont typeface="Arial" panose="020B0604020202020204" pitchFamily="34" charset="0"/>
              <a:buChar char="•"/>
            </a:pPr>
            <a:r>
              <a:rPr lang="ar-DZ" sz="1600" b="1" dirty="0">
                <a:solidFill>
                  <a:schemeClr val="bg1"/>
                </a:solidFill>
                <a:cs typeface="+mj-cs"/>
              </a:rPr>
              <a:t>الموارد</a:t>
            </a:r>
            <a:r>
              <a:rPr lang="fr-FR" sz="1600" b="1" dirty="0">
                <a:solidFill>
                  <a:schemeClr val="bg1"/>
                </a:solidFill>
                <a:latin typeface="Times New Roman" panose="02020603050405020304" pitchFamily="18" charset="0"/>
                <a:ea typeface="Roboto Condensed Light"/>
                <a:cs typeface="+mj-cs"/>
                <a:sym typeface="Roboto Condensed Light"/>
              </a:rPr>
              <a:t>          les ressources</a:t>
            </a:r>
          </a:p>
          <a:p>
            <a:pPr marL="285750" indent="-285750">
              <a:lnSpc>
                <a:spcPct val="150000"/>
              </a:lnSpc>
              <a:buFont typeface="Arial" panose="020B0604020202020204" pitchFamily="34" charset="0"/>
              <a:buChar char="•"/>
            </a:pPr>
            <a:r>
              <a:rPr lang="ar-DZ" sz="1600" b="1" dirty="0">
                <a:solidFill>
                  <a:schemeClr val="bg1"/>
                </a:solidFill>
                <a:cs typeface="+mj-cs"/>
              </a:rPr>
              <a:t> المسارات </a:t>
            </a:r>
            <a:r>
              <a:rPr lang="fr-FR" sz="1600" b="1" dirty="0">
                <a:solidFill>
                  <a:schemeClr val="bg1"/>
                </a:solidFill>
                <a:latin typeface="Times New Roman" panose="02020603050405020304" pitchFamily="18" charset="0"/>
                <a:ea typeface="Roboto Condensed Light"/>
                <a:cs typeface="+mj-cs"/>
                <a:sym typeface="Roboto Condensed Light"/>
              </a:rPr>
              <a:t>     le processus </a:t>
            </a:r>
          </a:p>
          <a:p>
            <a:pPr marL="285750" indent="-285750">
              <a:lnSpc>
                <a:spcPct val="150000"/>
              </a:lnSpc>
              <a:buFont typeface="Arial" panose="020B0604020202020204" pitchFamily="34" charset="0"/>
              <a:buChar char="•"/>
            </a:pPr>
            <a:r>
              <a:rPr lang="ar-DZ" sz="1600" b="1" dirty="0">
                <a:solidFill>
                  <a:schemeClr val="bg1"/>
                </a:solidFill>
                <a:cs typeface="+mj-cs"/>
              </a:rPr>
              <a:t>الأدوات</a:t>
            </a:r>
            <a:r>
              <a:rPr lang="fr-FR" sz="1600" b="1" dirty="0">
                <a:solidFill>
                  <a:schemeClr val="bg1"/>
                </a:solidFill>
                <a:latin typeface="Times New Roman" panose="02020603050405020304" pitchFamily="18" charset="0"/>
                <a:ea typeface="Roboto Condensed Light"/>
                <a:cs typeface="+mj-cs"/>
                <a:sym typeface="Roboto Condensed Light"/>
              </a:rPr>
              <a:t>          les outils</a:t>
            </a:r>
            <a:endParaRPr lang="fr-FR" sz="1600" b="1" dirty="0">
              <a:solidFill>
                <a:schemeClr val="bg1"/>
              </a:solidFill>
              <a:cs typeface="+mj-cs"/>
            </a:endParaRPr>
          </a:p>
        </p:txBody>
      </p:sp>
      <p:sp>
        <p:nvSpPr>
          <p:cNvPr id="8" name="ZoneTexte 7">
            <a:extLst>
              <a:ext uri="{FF2B5EF4-FFF2-40B4-BE49-F238E27FC236}">
                <a16:creationId xmlns:a16="http://schemas.microsoft.com/office/drawing/2014/main" xmlns="" id="{70E6C2B3-F3E1-4E00-BF76-B07743BA65E4}"/>
              </a:ext>
            </a:extLst>
          </p:cNvPr>
          <p:cNvSpPr txBox="1"/>
          <p:nvPr/>
        </p:nvSpPr>
        <p:spPr>
          <a:xfrm>
            <a:off x="5948857" y="2780873"/>
            <a:ext cx="1754639" cy="1600438"/>
          </a:xfrm>
          <a:prstGeom prst="rect">
            <a:avLst/>
          </a:prstGeom>
          <a:solidFill>
            <a:srgbClr val="20393C"/>
          </a:solidFill>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wrap="square" rtlCol="0">
            <a:spAutoFit/>
          </a:bodyPr>
          <a:lstStyle/>
          <a:p>
            <a:r>
              <a:rPr lang="ar-DZ" b="1" dirty="0">
                <a:solidFill>
                  <a:schemeClr val="bg1"/>
                </a:solidFill>
                <a:cs typeface="+mj-cs"/>
              </a:rPr>
              <a:t>نحو تحقيق النتائج المرجوة على المدى القصير و المتوسط و الطويل </a:t>
            </a:r>
            <a:endParaRPr lang="fr-FR" b="1" dirty="0">
              <a:solidFill>
                <a:schemeClr val="bg1"/>
              </a:solidFill>
              <a:cs typeface="+mj-cs"/>
            </a:endParaRPr>
          </a:p>
          <a:p>
            <a:endParaRPr lang="fr-FR" dirty="0">
              <a:solidFill>
                <a:schemeClr val="bg1"/>
              </a:solidFill>
            </a:endParaRPr>
          </a:p>
          <a:p>
            <a:r>
              <a:rPr lang="fr-FR" b="1" dirty="0">
                <a:solidFill>
                  <a:schemeClr val="bg1"/>
                </a:solidFill>
                <a:latin typeface="Times New Roman" panose="02020603050405020304" pitchFamily="18" charset="0"/>
                <a:cs typeface="Times New Roman" panose="02020603050405020304" pitchFamily="18" charset="0"/>
              </a:rPr>
              <a:t>Atteinte de résultats à court, à moyen et à long terme</a:t>
            </a:r>
          </a:p>
        </p:txBody>
      </p:sp>
      <p:sp>
        <p:nvSpPr>
          <p:cNvPr id="13" name="Flèche : droite 12">
            <a:extLst>
              <a:ext uri="{FF2B5EF4-FFF2-40B4-BE49-F238E27FC236}">
                <a16:creationId xmlns:a16="http://schemas.microsoft.com/office/drawing/2014/main" xmlns="" id="{5EA68CDA-6E3E-42CD-AB8A-EE40615F4C45}"/>
              </a:ext>
            </a:extLst>
          </p:cNvPr>
          <p:cNvSpPr/>
          <p:nvPr/>
        </p:nvSpPr>
        <p:spPr>
          <a:xfrm>
            <a:off x="3867807" y="3427204"/>
            <a:ext cx="1849821" cy="25487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virage 3">
            <a:extLst>
              <a:ext uri="{FF2B5EF4-FFF2-40B4-BE49-F238E27FC236}">
                <a16:creationId xmlns:a16="http://schemas.microsoft.com/office/drawing/2014/main" xmlns="" id="{F2CC0FD7-6574-4B84-91FD-6F957866063B}"/>
              </a:ext>
            </a:extLst>
          </p:cNvPr>
          <p:cNvSpPr/>
          <p:nvPr/>
        </p:nvSpPr>
        <p:spPr>
          <a:xfrm flipH="1" flipV="1">
            <a:off x="3636578" y="1969824"/>
            <a:ext cx="3787479" cy="859849"/>
          </a:xfrm>
          <a:prstGeom prst="bentArrow">
            <a:avLst>
              <a:gd name="adj1" fmla="val 980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14</a:t>
            </a:r>
          </a:p>
        </p:txBody>
      </p:sp>
    </p:spTree>
    <p:extLst>
      <p:ext uri="{BB962C8B-B14F-4D97-AF65-F5344CB8AC3E}">
        <p14:creationId xmlns:p14="http://schemas.microsoft.com/office/powerpoint/2010/main" xmlns="" val="116787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0AF1F93-183C-4D0C-8A2E-7497BAF174A3}"/>
              </a:ext>
            </a:extLst>
          </p:cNvPr>
          <p:cNvSpPr>
            <a:spLocks noGrp="1"/>
          </p:cNvSpPr>
          <p:nvPr>
            <p:ph type="title"/>
          </p:nvPr>
        </p:nvSpPr>
        <p:spPr>
          <a:xfrm>
            <a:off x="646044" y="392575"/>
            <a:ext cx="4780722" cy="766200"/>
          </a:xfrm>
        </p:spPr>
        <p:txBody>
          <a:bodyPr/>
          <a:lstStyle/>
          <a:p>
            <a:r>
              <a:rPr lang="ar-DZ" sz="2400" dirty="0">
                <a:solidFill>
                  <a:schemeClr val="bg1"/>
                </a:solidFill>
                <a:latin typeface="Times New Roman" panose="02020603050405020304" pitchFamily="18" charset="0"/>
                <a:cs typeface="Times New Roman" panose="02020603050405020304" pitchFamily="18" charset="0"/>
              </a:rPr>
              <a:t>ميزات التسيير </a:t>
            </a:r>
            <a:r>
              <a:rPr lang="ar-DZ" sz="2400" dirty="0" err="1">
                <a:solidFill>
                  <a:schemeClr val="bg1"/>
                </a:solidFill>
                <a:latin typeface="Times New Roman" panose="02020603050405020304" pitchFamily="18" charset="0"/>
                <a:cs typeface="Times New Roman" panose="02020603050405020304" pitchFamily="18" charset="0"/>
              </a:rPr>
              <a:t>المتمحور</a:t>
            </a:r>
            <a:r>
              <a:rPr lang="ar-DZ" sz="2400" dirty="0">
                <a:solidFill>
                  <a:schemeClr val="bg1"/>
                </a:solidFill>
                <a:latin typeface="Times New Roman" pitchFamily="18" charset="0"/>
                <a:ea typeface="Arial"/>
                <a:sym typeface="Arial"/>
              </a:rPr>
              <a:t> حول </a:t>
            </a:r>
            <a:r>
              <a:rPr lang="ar-DZ" sz="2400" dirty="0">
                <a:solidFill>
                  <a:schemeClr val="bg1"/>
                </a:solidFill>
                <a:latin typeface="Times New Roman" panose="02020603050405020304" pitchFamily="18" charset="0"/>
                <a:cs typeface="Times New Roman" panose="02020603050405020304" pitchFamily="18" charset="0"/>
              </a:rPr>
              <a:t>النتائج </a:t>
            </a:r>
            <a:r>
              <a:rPr lang="fr-FR" sz="2400" dirty="0">
                <a:solidFill>
                  <a:schemeClr val="bg1"/>
                </a:solidFill>
                <a:latin typeface="Times New Roman" panose="02020603050405020304" pitchFamily="18" charset="0"/>
                <a:cs typeface="Times New Roman" panose="02020603050405020304" pitchFamily="18" charset="0"/>
              </a:rPr>
              <a:t>AVANTAGES  DE LA GAR</a:t>
            </a:r>
            <a:endParaRPr lang="fr-FR" sz="2400" dirty="0">
              <a:solidFill>
                <a:schemeClr val="bg1"/>
              </a:solidFill>
            </a:endParaRPr>
          </a:p>
        </p:txBody>
      </p:sp>
      <p:graphicFrame>
        <p:nvGraphicFramePr>
          <p:cNvPr id="4" name="Tableau 4">
            <a:extLst>
              <a:ext uri="{FF2B5EF4-FFF2-40B4-BE49-F238E27FC236}">
                <a16:creationId xmlns:a16="http://schemas.microsoft.com/office/drawing/2014/main" xmlns="" id="{60CCA6DB-D844-4E09-B9D4-E68549950F5B}"/>
              </a:ext>
            </a:extLst>
          </p:cNvPr>
          <p:cNvGraphicFramePr>
            <a:graphicFrameLocks noGrp="1"/>
          </p:cNvGraphicFramePr>
          <p:nvPr>
            <p:extLst>
              <p:ext uri="{D42A27DB-BD31-4B8C-83A1-F6EECF244321}">
                <p14:modId xmlns:p14="http://schemas.microsoft.com/office/powerpoint/2010/main" xmlns="" val="2560797541"/>
              </p:ext>
            </p:extLst>
          </p:nvPr>
        </p:nvGraphicFramePr>
        <p:xfrm>
          <a:off x="332509" y="1689678"/>
          <a:ext cx="8201891" cy="2498864"/>
        </p:xfrm>
        <a:graphic>
          <a:graphicData uri="http://schemas.openxmlformats.org/drawingml/2006/table">
            <a:tbl>
              <a:tblPr firstRow="1" bandRow="1"/>
              <a:tblGrid>
                <a:gridCol w="4844175">
                  <a:extLst>
                    <a:ext uri="{9D8B030D-6E8A-4147-A177-3AD203B41FA5}">
                      <a16:colId xmlns:a16="http://schemas.microsoft.com/office/drawing/2014/main" xmlns="" val="2018022116"/>
                    </a:ext>
                  </a:extLst>
                </a:gridCol>
                <a:gridCol w="3357716">
                  <a:extLst>
                    <a:ext uri="{9D8B030D-6E8A-4147-A177-3AD203B41FA5}">
                      <a16:colId xmlns:a16="http://schemas.microsoft.com/office/drawing/2014/main" xmlns="" val="1717611895"/>
                    </a:ext>
                  </a:extLst>
                </a:gridCol>
              </a:tblGrid>
              <a:tr h="2498864">
                <a:tc>
                  <a:txBody>
                    <a:bodyPr/>
                    <a:lstStyle/>
                    <a:p>
                      <a:pPr marL="342900" indent="-342900">
                        <a:spcBef>
                          <a:spcPts val="0"/>
                        </a:spcBef>
                        <a:buFont typeface="Wingdings" panose="05000000000000000000" pitchFamily="2" charset="2"/>
                        <a:buChar char="§"/>
                      </a:pPr>
                      <a:r>
                        <a:rPr lang="fr-FR" sz="2000" b="0" dirty="0">
                          <a:solidFill>
                            <a:srgbClr val="002060"/>
                          </a:solidFill>
                          <a:latin typeface="Times New Roman" panose="02020603050405020304" pitchFamily="18" charset="0"/>
                          <a:cs typeface="+mj-cs"/>
                        </a:rPr>
                        <a:t>Une</a:t>
                      </a:r>
                      <a:r>
                        <a:rPr lang="fr-FR" sz="1800" b="0" dirty="0">
                          <a:solidFill>
                            <a:srgbClr val="002060"/>
                          </a:solidFill>
                          <a:latin typeface="Times New Roman" panose="02020603050405020304" pitchFamily="18" charset="0"/>
                          <a:cs typeface="+mj-cs"/>
                        </a:rPr>
                        <a:t> attention plus grande aux résultats; </a:t>
                      </a:r>
                    </a:p>
                    <a:p>
                      <a:pPr marL="285750" indent="-285750">
                        <a:spcBef>
                          <a:spcPts val="0"/>
                        </a:spcBef>
                        <a:buFont typeface="Wingdings" panose="05000000000000000000" pitchFamily="2" charset="2"/>
                        <a:buChar char="§"/>
                      </a:pPr>
                      <a:r>
                        <a:rPr lang="fr-FR" sz="1800" b="0" dirty="0">
                          <a:solidFill>
                            <a:srgbClr val="002060"/>
                          </a:solidFill>
                          <a:latin typeface="Times New Roman" panose="02020603050405020304" pitchFamily="18" charset="0"/>
                          <a:cs typeface="+mj-cs"/>
                        </a:rPr>
                        <a:t>Des données plus nombreuses et de meilleure qualité sur les résultats des programmes; </a:t>
                      </a:r>
                    </a:p>
                    <a:p>
                      <a:pPr marL="285750" indent="-285750">
                        <a:spcBef>
                          <a:spcPts val="0"/>
                        </a:spcBef>
                        <a:buFont typeface="Wingdings" panose="05000000000000000000" pitchFamily="2" charset="2"/>
                        <a:buChar char="§"/>
                      </a:pPr>
                      <a:r>
                        <a:rPr lang="fr-FR" sz="1800" b="0" dirty="0">
                          <a:solidFill>
                            <a:srgbClr val="002060"/>
                          </a:solidFill>
                          <a:latin typeface="Times New Roman" panose="02020603050405020304" pitchFamily="18" charset="0"/>
                          <a:cs typeface="+mj-cs"/>
                        </a:rPr>
                        <a:t>Une transparence accrue des renseignements sur la performance du gouvernement; </a:t>
                      </a:r>
                    </a:p>
                    <a:p>
                      <a:pPr marL="285750" indent="-285750">
                        <a:spcBef>
                          <a:spcPts val="0"/>
                        </a:spcBef>
                        <a:buFont typeface="Wingdings" panose="05000000000000000000" pitchFamily="2" charset="2"/>
                        <a:buChar char="§"/>
                      </a:pPr>
                      <a:r>
                        <a:rPr lang="fr-FR" sz="1800" b="0" dirty="0">
                          <a:solidFill>
                            <a:srgbClr val="002060"/>
                          </a:solidFill>
                          <a:latin typeface="Times New Roman" panose="02020603050405020304" pitchFamily="18" charset="0"/>
                          <a:cs typeface="+mj-cs"/>
                        </a:rPr>
                        <a:t>Une possibilité d’accroître l’efficience et l’efficacité des programmes; </a:t>
                      </a:r>
                      <a:endParaRPr lang="fr-FR" sz="1800" b="0" dirty="0">
                        <a:cs typeface="+mj-cs"/>
                      </a:endParaRPr>
                    </a:p>
                  </a:txBody>
                  <a:tcPr/>
                </a:tc>
                <a:tc>
                  <a:txBody>
                    <a:bodyPr/>
                    <a:lstStyle/>
                    <a:p>
                      <a:pPr marL="285750" indent="-285750" algn="r" rtl="1">
                        <a:lnSpc>
                          <a:spcPct val="100000"/>
                        </a:lnSpc>
                        <a:buFont typeface="Wingdings" panose="05000000000000000000" pitchFamily="2" charset="2"/>
                        <a:buChar char="§"/>
                      </a:pPr>
                      <a:r>
                        <a:rPr lang="ar-DZ" sz="1800" b="0" dirty="0">
                          <a:solidFill>
                            <a:srgbClr val="002060"/>
                          </a:solidFill>
                          <a:cs typeface="+mj-cs"/>
                        </a:rPr>
                        <a:t>الانتباه أكثر للنتائج</a:t>
                      </a:r>
                    </a:p>
                    <a:p>
                      <a:pPr marL="285750" indent="-285750" algn="r" rtl="1">
                        <a:lnSpc>
                          <a:spcPct val="100000"/>
                        </a:lnSpc>
                        <a:buFont typeface="Wingdings" panose="05000000000000000000" pitchFamily="2" charset="2"/>
                        <a:buChar char="§"/>
                      </a:pPr>
                      <a:r>
                        <a:rPr lang="ar-DZ" sz="1800" b="0" dirty="0">
                          <a:solidFill>
                            <a:srgbClr val="002060"/>
                          </a:solidFill>
                          <a:cs typeface="+mj-cs"/>
                        </a:rPr>
                        <a:t>معطيات أكثر ذات نوعية أفضل حول نتائج البرامج </a:t>
                      </a:r>
                    </a:p>
                    <a:p>
                      <a:pPr marL="285750" indent="-285750" algn="r" rtl="1">
                        <a:lnSpc>
                          <a:spcPct val="100000"/>
                        </a:lnSpc>
                        <a:buFont typeface="Wingdings" panose="05000000000000000000" pitchFamily="2" charset="2"/>
                        <a:buChar char="§"/>
                      </a:pPr>
                      <a:r>
                        <a:rPr lang="ar-DZ" sz="1800" b="0" dirty="0">
                          <a:solidFill>
                            <a:srgbClr val="002060"/>
                          </a:solidFill>
                          <a:cs typeface="+mj-cs"/>
                        </a:rPr>
                        <a:t>زيادة شفافية المعلومات حول أداء الحكومة </a:t>
                      </a:r>
                    </a:p>
                    <a:p>
                      <a:pPr marL="285750" indent="-285750" algn="r" rtl="1">
                        <a:lnSpc>
                          <a:spcPct val="100000"/>
                        </a:lnSpc>
                        <a:buFont typeface="Wingdings" panose="05000000000000000000" pitchFamily="2" charset="2"/>
                        <a:buChar char="§"/>
                      </a:pPr>
                      <a:r>
                        <a:rPr lang="ar-DZ" sz="1800" b="0" dirty="0">
                          <a:solidFill>
                            <a:srgbClr val="002060"/>
                          </a:solidFill>
                          <a:cs typeface="+mj-cs"/>
                        </a:rPr>
                        <a:t>إمكانية زيادة كفاءة و فعالية البرامج </a:t>
                      </a:r>
                    </a:p>
                    <a:p>
                      <a:pPr algn="r" rtl="1"/>
                      <a:endParaRPr lang="fr-FR" dirty="0">
                        <a:cs typeface="+mj-cs"/>
                      </a:endParaRPr>
                    </a:p>
                  </a:txBody>
                  <a:tcPr/>
                </a:tc>
                <a:extLst>
                  <a:ext uri="{0D108BD9-81ED-4DB2-BD59-A6C34878D82A}">
                    <a16:rowId xmlns:a16="http://schemas.microsoft.com/office/drawing/2014/main" xmlns="" val="1434285924"/>
                  </a:ext>
                </a:extLst>
              </a:tr>
            </a:tbl>
          </a:graphicData>
        </a:graphic>
      </p:graphicFrame>
      <p:sp>
        <p:nvSpPr>
          <p:cNvPr id="5"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17</a:t>
            </a:r>
          </a:p>
        </p:txBody>
      </p:sp>
    </p:spTree>
    <p:extLst>
      <p:ext uri="{BB962C8B-B14F-4D97-AF65-F5344CB8AC3E}">
        <p14:creationId xmlns:p14="http://schemas.microsoft.com/office/powerpoint/2010/main" xmlns="" val="327016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31223C-B17F-4AF2-B53C-EA271A64BD35}"/>
              </a:ext>
            </a:extLst>
          </p:cNvPr>
          <p:cNvSpPr>
            <a:spLocks noGrp="1"/>
          </p:cNvSpPr>
          <p:nvPr>
            <p:ph type="title"/>
          </p:nvPr>
        </p:nvSpPr>
        <p:spPr/>
        <p:txBody>
          <a:bodyPr/>
          <a:lstStyle/>
          <a:p>
            <a:r>
              <a:rPr lang="fr-FR" sz="2400" dirty="0">
                <a:solidFill>
                  <a:srgbClr val="FFFFFF"/>
                </a:solidFill>
                <a:latin typeface="Times New Roman" panose="02020603050405020304" pitchFamily="18" charset="0"/>
                <a:cs typeface="Times New Roman" panose="02020603050405020304" pitchFamily="18" charset="0"/>
              </a:rPr>
              <a:t>AVANTAGES  DE LA GAR</a:t>
            </a:r>
            <a:r>
              <a:rPr lang="ar-DZ" sz="2400" dirty="0">
                <a:solidFill>
                  <a:srgbClr val="FFFFFF"/>
                </a:solidFill>
                <a:latin typeface="Times New Roman" panose="02020603050405020304" pitchFamily="18" charset="0"/>
                <a:cs typeface="Times New Roman" panose="02020603050405020304" pitchFamily="18" charset="0"/>
              </a:rPr>
              <a:t/>
            </a:r>
            <a:br>
              <a:rPr lang="ar-DZ" sz="2400" dirty="0">
                <a:solidFill>
                  <a:srgbClr val="FFFFFF"/>
                </a:solidFill>
                <a:latin typeface="Times New Roman" panose="02020603050405020304" pitchFamily="18" charset="0"/>
                <a:cs typeface="Times New Roman" panose="02020603050405020304" pitchFamily="18" charset="0"/>
              </a:rPr>
            </a:br>
            <a:r>
              <a:rPr lang="ar-DZ" sz="2400" dirty="0">
                <a:solidFill>
                  <a:srgbClr val="FFFFFF"/>
                </a:solidFill>
                <a:latin typeface="Times New Roman" panose="02020603050405020304" pitchFamily="18" charset="0"/>
                <a:cs typeface="Times New Roman" panose="02020603050405020304" pitchFamily="18" charset="0"/>
              </a:rPr>
              <a:t>ميزات التسيير </a:t>
            </a:r>
            <a:r>
              <a:rPr lang="ar-DZ" sz="2400" dirty="0" err="1">
                <a:solidFill>
                  <a:schemeClr val="bg1"/>
                </a:solidFill>
                <a:latin typeface="Times New Roman" panose="02020603050405020304" pitchFamily="18" charset="0"/>
                <a:cs typeface="Times New Roman" panose="02020603050405020304" pitchFamily="18" charset="0"/>
              </a:rPr>
              <a:t>المتمحور</a:t>
            </a:r>
            <a:r>
              <a:rPr lang="ar-DZ" sz="2400" dirty="0">
                <a:solidFill>
                  <a:schemeClr val="bg1"/>
                </a:solidFill>
                <a:latin typeface="Times New Roman" pitchFamily="18" charset="0"/>
                <a:ea typeface="Arial"/>
                <a:sym typeface="Arial"/>
              </a:rPr>
              <a:t> حول </a:t>
            </a:r>
            <a:r>
              <a:rPr lang="ar-DZ" sz="2400" dirty="0">
                <a:solidFill>
                  <a:srgbClr val="FFFFFF"/>
                </a:solidFill>
                <a:latin typeface="Times New Roman" panose="02020603050405020304" pitchFamily="18" charset="0"/>
                <a:cs typeface="Times New Roman" panose="02020603050405020304" pitchFamily="18" charset="0"/>
              </a:rPr>
              <a:t>النتائج  </a:t>
            </a:r>
            <a:endParaRPr lang="fr-FR" dirty="0"/>
          </a:p>
        </p:txBody>
      </p:sp>
      <p:graphicFrame>
        <p:nvGraphicFramePr>
          <p:cNvPr id="4" name="Tableau 4">
            <a:extLst>
              <a:ext uri="{FF2B5EF4-FFF2-40B4-BE49-F238E27FC236}">
                <a16:creationId xmlns:a16="http://schemas.microsoft.com/office/drawing/2014/main" xmlns="" id="{1192E76D-115C-4778-9F64-C5520DBE3E4C}"/>
              </a:ext>
            </a:extLst>
          </p:cNvPr>
          <p:cNvGraphicFramePr>
            <a:graphicFrameLocks noGrp="1"/>
          </p:cNvGraphicFramePr>
          <p:nvPr>
            <p:extLst>
              <p:ext uri="{D42A27DB-BD31-4B8C-83A1-F6EECF244321}">
                <p14:modId xmlns:p14="http://schemas.microsoft.com/office/powerpoint/2010/main" xmlns="" val="4003191423"/>
              </p:ext>
            </p:extLst>
          </p:nvPr>
        </p:nvGraphicFramePr>
        <p:xfrm>
          <a:off x="138545" y="1424846"/>
          <a:ext cx="8895286" cy="2971800"/>
        </p:xfrm>
        <a:graphic>
          <a:graphicData uri="http://schemas.openxmlformats.org/drawingml/2006/table">
            <a:tbl>
              <a:tblPr firstRow="1" bandRow="1"/>
              <a:tblGrid>
                <a:gridCol w="4940231">
                  <a:extLst>
                    <a:ext uri="{9D8B030D-6E8A-4147-A177-3AD203B41FA5}">
                      <a16:colId xmlns:a16="http://schemas.microsoft.com/office/drawing/2014/main" xmlns="" val="1006685313"/>
                    </a:ext>
                  </a:extLst>
                </a:gridCol>
                <a:gridCol w="3955055">
                  <a:extLst>
                    <a:ext uri="{9D8B030D-6E8A-4147-A177-3AD203B41FA5}">
                      <a16:colId xmlns:a16="http://schemas.microsoft.com/office/drawing/2014/main" xmlns="" val="2445189084"/>
                    </a:ext>
                  </a:extLst>
                </a:gridCol>
              </a:tblGrid>
              <a:tr h="2838682">
                <a:tc>
                  <a:txBody>
                    <a:bodyPr/>
                    <a:lstStyle/>
                    <a:p>
                      <a:pPr marL="285750" marR="0" indent="-285750" algn="l" rtl="0">
                        <a:lnSpc>
                          <a:spcPct val="100000"/>
                        </a:lnSpc>
                        <a:spcBef>
                          <a:spcPts val="0"/>
                        </a:spcBef>
                        <a:spcAft>
                          <a:spcPts val="0"/>
                        </a:spcAft>
                        <a:buClr>
                          <a:srgbClr val="000000"/>
                        </a:buClr>
                        <a:buFont typeface="Arial" panose="020B0604020202020204" pitchFamily="34" charset="0"/>
                        <a:buChar char="•"/>
                      </a:pPr>
                      <a:r>
                        <a:rPr lang="fr-FR" sz="1800" b="0" i="0" u="none" strike="noStrike" cap="none" dirty="0">
                          <a:solidFill>
                            <a:srgbClr val="002060"/>
                          </a:solidFill>
                          <a:latin typeface="Times New Roman" panose="02020603050405020304" pitchFamily="18" charset="0"/>
                          <a:cs typeface="Times New Roman" panose="02020603050405020304" pitchFamily="18" charset="0"/>
                          <a:sym typeface="Arial"/>
                        </a:rPr>
                        <a:t>L’amélioration de la capacité des gestionnaires à prendre des décisions éclairées;</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fr-FR" sz="1800" b="0" i="0" u="none" strike="noStrike" cap="none" dirty="0">
                          <a:solidFill>
                            <a:srgbClr val="002060"/>
                          </a:solidFill>
                          <a:latin typeface="Times New Roman" panose="02020603050405020304" pitchFamily="18" charset="0"/>
                          <a:cs typeface="Times New Roman" panose="02020603050405020304" pitchFamily="18" charset="0"/>
                          <a:sym typeface="Arial"/>
                        </a:rPr>
                        <a:t>Permet d’assurer une gestion optimale des ressources financières et humaines en fixant des    objectifs pour l’atteinte de résultats mesurables et ce en produisant des rapports de rendement;</a:t>
                      </a:r>
                    </a:p>
                    <a:p>
                      <a:pPr marL="285750" marR="0" indent="-285750" algn="l" rtl="0">
                        <a:lnSpc>
                          <a:spcPct val="100000"/>
                        </a:lnSpc>
                        <a:spcBef>
                          <a:spcPts val="0"/>
                        </a:spcBef>
                        <a:spcAft>
                          <a:spcPts val="0"/>
                        </a:spcAft>
                        <a:buClr>
                          <a:srgbClr val="000000"/>
                        </a:buClr>
                        <a:buFont typeface="Arial" panose="020B0604020202020204" pitchFamily="34" charset="0"/>
                        <a:buChar char="•"/>
                      </a:pPr>
                      <a:r>
                        <a:rPr lang="fr-FR" sz="1800" b="0" i="0" u="none" strike="noStrike" cap="none" dirty="0">
                          <a:solidFill>
                            <a:srgbClr val="002060"/>
                          </a:solidFill>
                          <a:latin typeface="Times New Roman" panose="02020603050405020304" pitchFamily="18" charset="0"/>
                          <a:cs typeface="Times New Roman" panose="02020603050405020304" pitchFamily="18" charset="0"/>
                          <a:sym typeface="Arial"/>
                        </a:rPr>
                        <a:t>Permet d’accroître la responsabilité des administrations publiques et des gestionnaires, ce qui implique un changement de culture.</a:t>
                      </a:r>
                    </a:p>
                    <a:p>
                      <a:pPr>
                        <a:lnSpc>
                          <a:spcPct val="150000"/>
                        </a:lnSpc>
                      </a:pPr>
                      <a:endParaRPr lang="fr-FR" dirty="0"/>
                    </a:p>
                  </a:txBody>
                  <a:tcPr/>
                </a:tc>
                <a:tc>
                  <a:txBody>
                    <a:bodyPr/>
                    <a:lstStyle/>
                    <a:p>
                      <a:pPr marL="285750" indent="-285750" algn="r" rtl="1">
                        <a:lnSpc>
                          <a:spcPct val="150000"/>
                        </a:lnSpc>
                        <a:buFont typeface="Wingdings" panose="05000000000000000000" pitchFamily="2" charset="2"/>
                        <a:buChar char="§"/>
                      </a:pPr>
                      <a:r>
                        <a:rPr lang="ar-DZ" sz="1800" b="0" dirty="0">
                          <a:solidFill>
                            <a:srgbClr val="002060"/>
                          </a:solidFill>
                        </a:rPr>
                        <a:t>تحسين قدرات المسيرين من اجل اخذ قرارات واضحة </a:t>
                      </a:r>
                      <a:endParaRPr lang="fr-FR" sz="1800" b="0" dirty="0">
                        <a:solidFill>
                          <a:srgbClr val="002060"/>
                        </a:solidFill>
                      </a:endParaRPr>
                    </a:p>
                    <a:p>
                      <a:pPr marL="285750" indent="-285750" algn="r" rtl="1">
                        <a:lnSpc>
                          <a:spcPct val="150000"/>
                        </a:lnSpc>
                        <a:buFont typeface="Wingdings" panose="05000000000000000000" pitchFamily="2" charset="2"/>
                        <a:buChar char="§"/>
                      </a:pPr>
                      <a:r>
                        <a:rPr lang="ar-DZ" sz="1800" b="0" dirty="0">
                          <a:solidFill>
                            <a:srgbClr val="002060"/>
                          </a:solidFill>
                        </a:rPr>
                        <a:t>تسمح بتحقيق تسيير افضل للموارد المالية و البشرية و ذلك بتحديد اهداف لتحقيق نتائج قابلة للقياس و ذلك بإنتاج تقارير المردودية </a:t>
                      </a:r>
                    </a:p>
                    <a:p>
                      <a:pPr marL="285750" indent="-285750" algn="r" rtl="1">
                        <a:lnSpc>
                          <a:spcPct val="150000"/>
                        </a:lnSpc>
                        <a:buFont typeface="Wingdings" panose="05000000000000000000" pitchFamily="2" charset="2"/>
                        <a:buChar char="§"/>
                      </a:pPr>
                      <a:r>
                        <a:rPr lang="ar-DZ" sz="1800" b="0" dirty="0">
                          <a:solidFill>
                            <a:srgbClr val="002060"/>
                          </a:solidFill>
                        </a:rPr>
                        <a:t>تسمح بزيادة مسؤولية الإدارات العامة و المسيرين و هذا ما يتطلب تغيير الثقافة ,</a:t>
                      </a:r>
                      <a:endParaRPr lang="fr-FR" sz="1800" b="0" dirty="0">
                        <a:solidFill>
                          <a:srgbClr val="002060"/>
                        </a:solidFill>
                      </a:endParaRPr>
                    </a:p>
                  </a:txBody>
                  <a:tcPr/>
                </a:tc>
                <a:extLst>
                  <a:ext uri="{0D108BD9-81ED-4DB2-BD59-A6C34878D82A}">
                    <a16:rowId xmlns:a16="http://schemas.microsoft.com/office/drawing/2014/main" xmlns="" val="336565183"/>
                  </a:ext>
                </a:extLst>
              </a:tr>
            </a:tbl>
          </a:graphicData>
        </a:graphic>
      </p:graphicFrame>
      <p:sp>
        <p:nvSpPr>
          <p:cNvPr id="5"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18</a:t>
            </a:r>
          </a:p>
        </p:txBody>
      </p:sp>
    </p:spTree>
    <p:extLst>
      <p:ext uri="{BB962C8B-B14F-4D97-AF65-F5344CB8AC3E}">
        <p14:creationId xmlns:p14="http://schemas.microsoft.com/office/powerpoint/2010/main" xmlns="" val="416776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AEF3DFBF-8214-4594-9EBF-6A3658AE2BDE}"/>
              </a:ext>
            </a:extLst>
          </p:cNvPr>
          <p:cNvSpPr>
            <a:spLocks noGrp="1"/>
          </p:cNvSpPr>
          <p:nvPr>
            <p:ph type="body" idx="1"/>
          </p:nvPr>
        </p:nvSpPr>
        <p:spPr/>
        <p:txBody>
          <a:bodyPr/>
          <a:lstStyle/>
          <a:p>
            <a:pPr marL="76200" indent="0" algn="ctr">
              <a:spcBef>
                <a:spcPts val="0"/>
              </a:spcBef>
              <a:buClr>
                <a:srgbClr val="000000"/>
              </a:buClr>
              <a:buNone/>
            </a:pPr>
            <a:r>
              <a:rPr lang="ar-DZ" b="1" dirty="0">
                <a:solidFill>
                  <a:srgbClr val="002060"/>
                </a:solidFill>
                <a:latin typeface="Times New Roman" pitchFamily="18" charset="0"/>
                <a:ea typeface="+mn-ea"/>
                <a:cs typeface="Times New Roman" pitchFamily="18" charset="0"/>
              </a:rPr>
              <a:t>تصنيــــفات جـــديــــــــــدة </a:t>
            </a:r>
            <a:endParaRPr lang="fr-FR" b="1" dirty="0">
              <a:solidFill>
                <a:srgbClr val="002060"/>
              </a:solidFill>
              <a:latin typeface="Times New Roman" pitchFamily="18" charset="0"/>
              <a:ea typeface="+mn-ea"/>
              <a:cs typeface="Times New Roman" pitchFamily="18" charset="0"/>
            </a:endParaRPr>
          </a:p>
          <a:p>
            <a:pPr marL="76200" indent="0" algn="ctr">
              <a:spcBef>
                <a:spcPts val="0"/>
              </a:spcBef>
              <a:buClr>
                <a:srgbClr val="000000"/>
              </a:buClr>
              <a:buNone/>
            </a:pPr>
            <a:r>
              <a:rPr lang="fr-FR" b="1" dirty="0">
                <a:solidFill>
                  <a:srgbClr val="002060"/>
                </a:solidFill>
                <a:latin typeface="Times New Roman" pitchFamily="18" charset="0"/>
                <a:cs typeface="Times New Roman" pitchFamily="18" charset="0"/>
              </a:rPr>
              <a:t>NOUVELLES CLASSIFICATIONS</a:t>
            </a:r>
          </a:p>
          <a:p>
            <a:pPr marL="76200" indent="0" algn="ctr">
              <a:spcBef>
                <a:spcPts val="0"/>
              </a:spcBef>
              <a:buClr>
                <a:srgbClr val="000000"/>
              </a:buClr>
              <a:buNone/>
            </a:pPr>
            <a:endParaRPr lang="fr-FR" b="1" dirty="0">
              <a:solidFill>
                <a:srgbClr val="002060"/>
              </a:solidFill>
              <a:latin typeface="Times New Roman" pitchFamily="18" charset="0"/>
              <a:ea typeface="+mn-ea"/>
              <a:cs typeface="Times New Roman" pitchFamily="18" charset="0"/>
            </a:endParaRPr>
          </a:p>
        </p:txBody>
      </p:sp>
      <p:sp>
        <p:nvSpPr>
          <p:cNvPr id="4"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19</a:t>
            </a:r>
          </a:p>
        </p:txBody>
      </p:sp>
    </p:spTree>
    <p:extLst>
      <p:ext uri="{BB962C8B-B14F-4D97-AF65-F5344CB8AC3E}">
        <p14:creationId xmlns:p14="http://schemas.microsoft.com/office/powerpoint/2010/main" xmlns="" val="307933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74C6C6D-182E-427D-9ED7-4E151FD1F4D4}"/>
              </a:ext>
            </a:extLst>
          </p:cNvPr>
          <p:cNvSpPr>
            <a:spLocks noGrp="1"/>
          </p:cNvSpPr>
          <p:nvPr>
            <p:ph type="title"/>
          </p:nvPr>
        </p:nvSpPr>
        <p:spPr/>
        <p:txBody>
          <a:bodyPr/>
          <a:lstStyle/>
          <a:p>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r>
            <a:b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endParaRPr lang="fr-FR" dirty="0"/>
          </a:p>
        </p:txBody>
      </p:sp>
      <p:sp>
        <p:nvSpPr>
          <p:cNvPr id="3" name="Espace réservé du numéro de diapositive 2">
            <a:extLst>
              <a:ext uri="{FF2B5EF4-FFF2-40B4-BE49-F238E27FC236}">
                <a16:creationId xmlns:a16="http://schemas.microsoft.com/office/drawing/2014/main" xmlns="" id="{1119FE9D-0557-4C89-BCCA-EFC3E062A36D}"/>
              </a:ext>
            </a:extLst>
          </p:cNvPr>
          <p:cNvSpPr>
            <a:spLocks noGrp="1"/>
          </p:cNvSpPr>
          <p:nvPr>
            <p:ph type="sldNum" idx="12"/>
          </p:nvPr>
        </p:nvSpPr>
        <p:spPr>
          <a:xfrm>
            <a:off x="7618000" y="4669551"/>
            <a:ext cx="1487400" cy="315600"/>
          </a:xfrm>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18</a:t>
            </a:fld>
            <a:endParaRPr lang="fr-FR"/>
          </a:p>
        </p:txBody>
      </p:sp>
      <p:sp>
        <p:nvSpPr>
          <p:cNvPr id="4" name="Titre 1">
            <a:extLst>
              <a:ext uri="{FF2B5EF4-FFF2-40B4-BE49-F238E27FC236}">
                <a16:creationId xmlns:a16="http://schemas.microsoft.com/office/drawing/2014/main" xmlns="" id="{3954F61C-2D64-4648-BE7F-44489026C85F}"/>
              </a:ext>
            </a:extLst>
          </p:cNvPr>
          <p:cNvSpPr txBox="1">
            <a:spLocks/>
          </p:cNvSpPr>
          <p:nvPr/>
        </p:nvSpPr>
        <p:spPr>
          <a:xfrm>
            <a:off x="0" y="392113"/>
            <a:ext cx="6062133" cy="7667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defTabSz="914400" rtl="0" eaLnBrk="1" latinLnBrk="0" hangingPunct="1">
              <a:lnSpc>
                <a:spcPct val="90000"/>
              </a:lnSpc>
              <a:spcBef>
                <a:spcPct val="0"/>
              </a:spcBef>
              <a:spcAft>
                <a:spcPts val="0"/>
              </a:spcAft>
              <a:buClr>
                <a:schemeClr val="lt1"/>
              </a:buClr>
              <a:buSzPts val="2000"/>
              <a:buFont typeface="Roboto Condensed"/>
              <a:buNone/>
              <a:defRPr sz="4400" b="1" i="0" u="none" strike="noStrike" kern="1200" cap="none">
                <a:solidFill>
                  <a:schemeClr val="tx1"/>
                </a:solidFill>
                <a:latin typeface="+mj-lt"/>
                <a:ea typeface="+mj-ea"/>
                <a:cs typeface="+mj-cs"/>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marL="257175" indent="-257175" algn="r">
              <a:lnSpc>
                <a:spcPct val="107000"/>
              </a:lnSpc>
            </a:pPr>
            <a:r>
              <a:rPr lang="ar-DZ" sz="2200" dirty="0">
                <a:solidFill>
                  <a:schemeClr val="bg1"/>
                </a:solidFill>
                <a:latin typeface="Times New Roman" panose="02020603050405020304" pitchFamily="18" charset="0"/>
              </a:rPr>
              <a:t>تصنيفات الميزانية</a:t>
            </a:r>
            <a:r>
              <a:rPr lang="fr-FR" sz="2200" dirty="0">
                <a:solidFill>
                  <a:schemeClr val="bg1"/>
                </a:solidFill>
                <a:latin typeface="Times New Roman" panose="02020603050405020304" pitchFamily="18" charset="0"/>
              </a:rPr>
              <a:t>   </a:t>
            </a:r>
            <a:endParaRPr lang="fr-F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07000"/>
              </a:lnSpc>
            </a:pPr>
            <a:r>
              <a:rPr lang="fr-FR"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CLASSIFICATIONS BUDGETAIRES</a:t>
            </a:r>
            <a:endParaRPr lang="fr-FR" sz="1800"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xmlns="" id="{9912AFCC-6CFD-4B9C-8451-B5A0C61874BE}"/>
              </a:ext>
            </a:extLst>
          </p:cNvPr>
          <p:cNvGraphicFramePr>
            <a:graphicFrameLocks noGrp="1"/>
          </p:cNvGraphicFramePr>
          <p:nvPr/>
        </p:nvGraphicFramePr>
        <p:xfrm>
          <a:off x="214423" y="1304660"/>
          <a:ext cx="8760244" cy="3408680"/>
        </p:xfrm>
        <a:graphic>
          <a:graphicData uri="http://schemas.openxmlformats.org/drawingml/2006/table">
            <a:tbl>
              <a:tblPr firstRow="1" bandRow="1"/>
              <a:tblGrid>
                <a:gridCol w="4380122">
                  <a:extLst>
                    <a:ext uri="{9D8B030D-6E8A-4147-A177-3AD203B41FA5}">
                      <a16:colId xmlns:a16="http://schemas.microsoft.com/office/drawing/2014/main" xmlns="" val="4229055534"/>
                    </a:ext>
                  </a:extLst>
                </a:gridCol>
                <a:gridCol w="4380122">
                  <a:extLst>
                    <a:ext uri="{9D8B030D-6E8A-4147-A177-3AD203B41FA5}">
                      <a16:colId xmlns:a16="http://schemas.microsoft.com/office/drawing/2014/main" xmlns="" val="1623449510"/>
                    </a:ext>
                  </a:extLst>
                </a:gridCol>
              </a:tblGrid>
              <a:tr h="3390191">
                <a:tc>
                  <a:txBody>
                    <a:bodyPr/>
                    <a:lstStyle/>
                    <a:p>
                      <a:pPr marL="0" indent="0" algn="just">
                        <a:spcBef>
                          <a:spcPts val="0"/>
                        </a:spcBef>
                        <a:spcAft>
                          <a:spcPts val="1200"/>
                        </a:spcAft>
                        <a:buNone/>
                      </a:pPr>
                      <a:r>
                        <a:rPr lang="fr-FR"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Les charges budgétaires de l’Etat sont regroupées selon les classifications suivantes, par :</a:t>
                      </a:r>
                    </a:p>
                    <a:p>
                      <a:pPr marL="265113" indent="-265113" algn="just">
                        <a:spcBef>
                          <a:spcPts val="200"/>
                        </a:spcBef>
                        <a:spcAft>
                          <a:spcPts val="200"/>
                        </a:spcAft>
                        <a:buClr>
                          <a:srgbClr val="C00000"/>
                        </a:buClr>
                        <a:buSzPct val="100000"/>
                        <a:buFont typeface="+mj-lt"/>
                        <a:buAutoNum type="arabicParenR"/>
                      </a:pPr>
                      <a:r>
                        <a:rPr lang="fr-FR" sz="1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Activité</a:t>
                      </a:r>
                      <a:r>
                        <a:rPr lang="fr-FR"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fr-FR" sz="1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fr-FR"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fr-FR"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cette classification est constituée de programmes et de leurs subdivisions; </a:t>
                      </a:r>
                    </a:p>
                    <a:p>
                      <a:pPr marL="265113" indent="-265113" algn="just">
                        <a:spcBef>
                          <a:spcPts val="200"/>
                        </a:spcBef>
                        <a:spcAft>
                          <a:spcPts val="200"/>
                        </a:spcAft>
                        <a:buClr>
                          <a:srgbClr val="C00000"/>
                        </a:buClr>
                        <a:buSzPct val="100000"/>
                        <a:buFont typeface="+mj-lt"/>
                        <a:buAutoNum type="arabicParenR"/>
                      </a:pPr>
                      <a:r>
                        <a:rPr lang="fr-FR" sz="1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Nature économique de dépenses : </a:t>
                      </a:r>
                      <a:r>
                        <a:rPr lang="fr-FR"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cette classification est constituée de titres de dépenses et de leurs subdivisions;</a:t>
                      </a:r>
                    </a:p>
                    <a:p>
                      <a:pPr marL="265113" indent="-265113" algn="just">
                        <a:spcBef>
                          <a:spcPts val="200"/>
                        </a:spcBef>
                        <a:spcAft>
                          <a:spcPts val="200"/>
                        </a:spcAft>
                        <a:buClr>
                          <a:srgbClr val="C00000"/>
                        </a:buClr>
                        <a:buSzPct val="100000"/>
                        <a:buFont typeface="+mj-lt"/>
                        <a:buAutoNum type="arabicParenR"/>
                      </a:pPr>
                      <a:r>
                        <a:rPr lang="fr-FR" sz="1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Grandes fonctions de l’Etat : </a:t>
                      </a:r>
                      <a:r>
                        <a:rPr lang="fr-FR"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cette classification est constituée par la désignation des secteurs ayant la charge de réaliser les objectifs par fonction;</a:t>
                      </a:r>
                    </a:p>
                    <a:p>
                      <a:pPr marL="265113" indent="-265113" algn="just">
                        <a:spcBef>
                          <a:spcPts val="200"/>
                        </a:spcBef>
                        <a:spcAft>
                          <a:spcPts val="200"/>
                        </a:spcAft>
                        <a:buClr>
                          <a:srgbClr val="C00000"/>
                        </a:buClr>
                        <a:buSzPct val="100000"/>
                        <a:buFont typeface="+mj-lt"/>
                        <a:buAutoNum type="arabicParenR"/>
                      </a:pPr>
                      <a:r>
                        <a:rPr lang="fr-FR" sz="1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Entités administratives</a:t>
                      </a:r>
                      <a:r>
                        <a:rPr lang="fr-FR"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fr-FR"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ayant la charge de préparer et d’exécuter le budget : cette classification est constituée par la ventilation des crédits budgétaires par ministères ou institutions publiques.</a:t>
                      </a:r>
                    </a:p>
                  </a:txBody>
                  <a:tcPr/>
                </a:tc>
                <a:tc>
                  <a:txBody>
                    <a:bodyPr/>
                    <a:lstStyle/>
                    <a:p>
                      <a:pPr marL="76200" indent="0" algn="just" rtl="1">
                        <a:lnSpc>
                          <a:spcPct val="100000"/>
                        </a:lnSpc>
                        <a:spcAft>
                          <a:spcPts val="1200"/>
                        </a:spcAft>
                        <a:buNone/>
                      </a:pPr>
                      <a:r>
                        <a:rPr lang="ar-DZ" sz="1600" b="0" i="0" u="none" strike="noStrike" cap="none" dirty="0">
                          <a:solidFill>
                            <a:srgbClr val="002060"/>
                          </a:solidFill>
                          <a:latin typeface="Times New Roman" panose="02020603050405020304" pitchFamily="18" charset="0"/>
                          <a:cs typeface="Times New Roman" panose="02020603050405020304" pitchFamily="18" charset="0"/>
                          <a:sym typeface="Arial"/>
                        </a:rPr>
                        <a:t>تجمع أعباء ميزانية الدولة حسب التصنيفات الآتية بحسب :</a:t>
                      </a:r>
                      <a:endParaRPr lang="fr-FR" sz="1600" b="0" i="0" u="none" strike="noStrike" cap="none" dirty="0">
                        <a:solidFill>
                          <a:srgbClr val="002060"/>
                        </a:solidFill>
                        <a:latin typeface="Times New Roman" panose="02020603050405020304" pitchFamily="18" charset="0"/>
                        <a:cs typeface="Times New Roman" panose="02020603050405020304" pitchFamily="18" charset="0"/>
                        <a:sym typeface="Arial"/>
                      </a:endParaRPr>
                    </a:p>
                    <a:p>
                      <a:pPr marL="419100" indent="-342900" algn="just" rtl="1">
                        <a:lnSpc>
                          <a:spcPct val="100000"/>
                        </a:lnSpc>
                        <a:spcAft>
                          <a:spcPts val="1200"/>
                        </a:spcAft>
                        <a:buClr>
                          <a:srgbClr val="C00000"/>
                        </a:buClr>
                        <a:buFont typeface="+mj-lt"/>
                        <a:buAutoNum type="arabicParenR"/>
                      </a:pPr>
                      <a:r>
                        <a:rPr lang="ar-DZ" sz="1600" b="1" i="0" u="none" strike="noStrike" cap="none"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Arial"/>
                        </a:rPr>
                        <a:t>النشاط : </a:t>
                      </a:r>
                      <a:r>
                        <a:rPr lang="ar-DZ" sz="1600" b="0" i="0" u="none" strike="noStrike" cap="none" dirty="0">
                          <a:solidFill>
                            <a:srgbClr val="002060"/>
                          </a:solidFill>
                          <a:latin typeface="Times New Roman" panose="02020603050405020304" pitchFamily="18" charset="0"/>
                          <a:cs typeface="Times New Roman" panose="02020603050405020304" pitchFamily="18" charset="0"/>
                          <a:sym typeface="Arial"/>
                        </a:rPr>
                        <a:t>يتكون هذا التصنيف من البرنامج وتقسيماته،</a:t>
                      </a:r>
                      <a:endParaRPr lang="fr-FR" sz="1600" b="0" i="0" u="none" strike="noStrike" cap="none" dirty="0">
                        <a:solidFill>
                          <a:srgbClr val="002060"/>
                        </a:solidFill>
                        <a:latin typeface="Times New Roman" panose="02020603050405020304" pitchFamily="18" charset="0"/>
                        <a:cs typeface="Times New Roman" panose="02020603050405020304" pitchFamily="18" charset="0"/>
                        <a:sym typeface="Arial"/>
                      </a:endParaRPr>
                    </a:p>
                    <a:p>
                      <a:pPr marL="419100" indent="-342900" algn="just" rtl="1">
                        <a:lnSpc>
                          <a:spcPct val="100000"/>
                        </a:lnSpc>
                        <a:spcAft>
                          <a:spcPts val="1200"/>
                        </a:spcAft>
                        <a:buClr>
                          <a:srgbClr val="C00000"/>
                        </a:buClr>
                        <a:buFont typeface="+mj-lt"/>
                        <a:buAutoNum type="arabicParenR"/>
                      </a:pPr>
                      <a:r>
                        <a:rPr lang="ar-DZ" sz="1600" b="1" i="0" u="none" strike="noStrike" cap="none"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Arial"/>
                        </a:rPr>
                        <a:t>الطبيعة الاقتصادية للنفقات: </a:t>
                      </a:r>
                      <a:r>
                        <a:rPr lang="ar-DZ" sz="1600" b="0" i="0" u="none" strike="noStrike" cap="none" dirty="0">
                          <a:solidFill>
                            <a:srgbClr val="002060"/>
                          </a:solidFill>
                          <a:latin typeface="Times New Roman" panose="02020603050405020304" pitchFamily="18" charset="0"/>
                          <a:cs typeface="Times New Roman" panose="02020603050405020304" pitchFamily="18" charset="0"/>
                          <a:sym typeface="Arial"/>
                        </a:rPr>
                        <a:t>يتكون هذا التصنيف من أبواب النفقات وأقسامها،</a:t>
                      </a:r>
                      <a:endParaRPr lang="fr-FR" sz="1600" b="0" i="0" u="none" strike="noStrike" cap="none" dirty="0">
                        <a:solidFill>
                          <a:srgbClr val="002060"/>
                        </a:solidFill>
                        <a:latin typeface="Times New Roman" panose="02020603050405020304" pitchFamily="18" charset="0"/>
                        <a:cs typeface="Times New Roman" panose="02020603050405020304" pitchFamily="18" charset="0"/>
                        <a:sym typeface="Arial"/>
                      </a:endParaRPr>
                    </a:p>
                    <a:p>
                      <a:pPr marL="419100" indent="-342900" algn="just" rtl="1">
                        <a:lnSpc>
                          <a:spcPct val="100000"/>
                        </a:lnSpc>
                        <a:spcAft>
                          <a:spcPts val="1200"/>
                        </a:spcAft>
                        <a:buClr>
                          <a:srgbClr val="C00000"/>
                        </a:buClr>
                        <a:buFont typeface="+mj-lt"/>
                        <a:buAutoNum type="arabicParenR"/>
                      </a:pPr>
                      <a:r>
                        <a:rPr lang="ar-DZ" sz="1600" b="1" i="0" u="none" strike="noStrike" cap="none"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Arial"/>
                        </a:rPr>
                        <a:t>الوظائف الكبرى للدولة: </a:t>
                      </a:r>
                      <a:r>
                        <a:rPr lang="ar-DZ" sz="1600" b="0" i="0" u="none" strike="noStrike" cap="none" dirty="0">
                          <a:solidFill>
                            <a:srgbClr val="002060"/>
                          </a:solidFill>
                          <a:latin typeface="Times New Roman" panose="02020603050405020304" pitchFamily="18" charset="0"/>
                          <a:cs typeface="Times New Roman" panose="02020603050405020304" pitchFamily="18" charset="0"/>
                          <a:sym typeface="Arial"/>
                        </a:rPr>
                        <a:t>يتكون هذا التصنيف من خلال تعيين القطاعات المكلفة بتحقيق الأهداف حسب الوظيفة،</a:t>
                      </a:r>
                      <a:endParaRPr lang="fr-FR" sz="1600" b="0" i="0" u="none" strike="noStrike" cap="none" dirty="0">
                        <a:solidFill>
                          <a:srgbClr val="002060"/>
                        </a:solidFill>
                        <a:latin typeface="Times New Roman" panose="02020603050405020304" pitchFamily="18" charset="0"/>
                        <a:cs typeface="Times New Roman" panose="02020603050405020304" pitchFamily="18" charset="0"/>
                        <a:sym typeface="Arial"/>
                      </a:endParaRPr>
                    </a:p>
                    <a:p>
                      <a:pPr marL="419100" indent="-342900" algn="just" rtl="1">
                        <a:lnSpc>
                          <a:spcPct val="100000"/>
                        </a:lnSpc>
                        <a:spcAft>
                          <a:spcPts val="1200"/>
                        </a:spcAft>
                        <a:buClr>
                          <a:srgbClr val="C00000"/>
                        </a:buClr>
                        <a:buFont typeface="+mj-lt"/>
                        <a:buAutoNum type="arabicParenR"/>
                      </a:pPr>
                      <a:r>
                        <a:rPr lang="ar-DZ" sz="1600" b="1" i="0" u="none" strike="noStrike" cap="none"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Arial"/>
                        </a:rPr>
                        <a:t>الهيئات الإدارية </a:t>
                      </a:r>
                      <a:r>
                        <a:rPr lang="ar-DZ" sz="1600" b="0" i="0" u="none" strike="noStrike" cap="none" dirty="0">
                          <a:solidFill>
                            <a:srgbClr val="002060"/>
                          </a:solidFill>
                          <a:latin typeface="Times New Roman" panose="02020603050405020304" pitchFamily="18" charset="0"/>
                          <a:cs typeface="Times New Roman" panose="02020603050405020304" pitchFamily="18" charset="0"/>
                          <a:sym typeface="Arial"/>
                        </a:rPr>
                        <a:t>المكلفة بإعداد الميزانية وتنفيذها: يعتمد هذا التصنيف على توزيع الاعتمادات المالية على الوزارات والمؤسسات العمومية. </a:t>
                      </a:r>
                      <a:endParaRPr lang="fr-FR" sz="1600" b="0" i="0" u="none" strike="noStrike" cap="none" dirty="0">
                        <a:solidFill>
                          <a:srgbClr val="002060"/>
                        </a:solidFill>
                        <a:latin typeface="Times New Roman" panose="02020603050405020304" pitchFamily="18" charset="0"/>
                        <a:cs typeface="Times New Roman" panose="02020603050405020304" pitchFamily="18" charset="0"/>
                        <a:sym typeface="Arial"/>
                      </a:endParaRPr>
                    </a:p>
                    <a:p>
                      <a:pPr>
                        <a:lnSpc>
                          <a:spcPct val="100000"/>
                        </a:lnSpc>
                        <a:spcAft>
                          <a:spcPts val="1200"/>
                        </a:spcAft>
                      </a:pPr>
                      <a:endParaRPr lang="fr-FR" sz="1600" dirty="0"/>
                    </a:p>
                  </a:txBody>
                  <a:tcPr/>
                </a:tc>
                <a:extLst>
                  <a:ext uri="{0D108BD9-81ED-4DB2-BD59-A6C34878D82A}">
                    <a16:rowId xmlns:a16="http://schemas.microsoft.com/office/drawing/2014/main" xmlns="" val="1822736084"/>
                  </a:ext>
                </a:extLst>
              </a:tr>
            </a:tbl>
          </a:graphicData>
        </a:graphic>
      </p:graphicFrame>
      <p:sp>
        <p:nvSpPr>
          <p:cNvPr id="6" name="ZoneTexte 5">
            <a:extLst>
              <a:ext uri="{FF2B5EF4-FFF2-40B4-BE49-F238E27FC236}">
                <a16:creationId xmlns:a16="http://schemas.microsoft.com/office/drawing/2014/main" xmlns="" id="{845FD004-1949-457D-87C1-0AC0455E8224}"/>
              </a:ext>
            </a:extLst>
          </p:cNvPr>
          <p:cNvSpPr txBox="1"/>
          <p:nvPr/>
        </p:nvSpPr>
        <p:spPr>
          <a:xfrm>
            <a:off x="5915377" y="822503"/>
            <a:ext cx="3025422" cy="461665"/>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rtl="1"/>
            <a:r>
              <a:rPr lang="fr-FR" sz="1200" b="1" dirty="0">
                <a:solidFill>
                  <a:srgbClr val="002060"/>
                </a:solidFill>
                <a:latin typeface="Times New Roman" pitchFamily="18" charset="0"/>
                <a:cs typeface="Times New Roman" pitchFamily="18" charset="0"/>
              </a:rPr>
              <a:t>Art. 28  LOLF </a:t>
            </a:r>
          </a:p>
          <a:p>
            <a:pPr algn="ctr" rtl="1"/>
            <a:r>
              <a:rPr lang="ar-DZ" sz="1200" b="1" dirty="0">
                <a:solidFill>
                  <a:srgbClr val="002060"/>
                </a:solidFill>
                <a:latin typeface="Times New Roman" pitchFamily="18" charset="0"/>
                <a:ea typeface="+mn-ea"/>
                <a:cs typeface="Times New Roman" pitchFamily="18" charset="0"/>
              </a:rPr>
              <a:t>المادة 28 من القانون العضوي المتعلق بقوانين المالية </a:t>
            </a:r>
            <a:endParaRPr lang="fr-FR" sz="1200" b="1" dirty="0">
              <a:solidFill>
                <a:srgbClr val="002060"/>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01166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8A01506-1FD8-4CFA-9C89-5BAFCF6E6B2C}"/>
              </a:ext>
            </a:extLst>
          </p:cNvPr>
          <p:cNvSpPr>
            <a:spLocks noGrp="1"/>
          </p:cNvSpPr>
          <p:nvPr>
            <p:ph type="sldNum" idx="12"/>
          </p:nvPr>
        </p:nvSpPr>
        <p:spPr>
          <a:xfrm>
            <a:off x="7663642" y="4663446"/>
            <a:ext cx="1487400" cy="315600"/>
          </a:xfrm>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19</a:t>
            </a:fld>
            <a:endParaRPr lang="fr-FR"/>
          </a:p>
        </p:txBody>
      </p:sp>
      <p:sp>
        <p:nvSpPr>
          <p:cNvPr id="3" name="Title 1">
            <a:extLst>
              <a:ext uri="{FF2B5EF4-FFF2-40B4-BE49-F238E27FC236}">
                <a16:creationId xmlns:a16="http://schemas.microsoft.com/office/drawing/2014/main" xmlns="" id="{DA8E88C7-C8E8-4996-B171-C18E3A3DDDC0}"/>
              </a:ext>
            </a:extLst>
          </p:cNvPr>
          <p:cNvSpPr txBox="1">
            <a:spLocks/>
          </p:cNvSpPr>
          <p:nvPr/>
        </p:nvSpPr>
        <p:spPr>
          <a:xfrm>
            <a:off x="2926752" y="168670"/>
            <a:ext cx="4565246" cy="60666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1800" b="1" dirty="0">
                <a:solidFill>
                  <a:schemeClr val="accent3">
                    <a:lumMod val="50000"/>
                  </a:schemeClr>
                </a:solidFill>
                <a:latin typeface="Times New Roman" panose="02020603050405020304" pitchFamily="18" charset="0"/>
                <a:cs typeface="Times New Roman" panose="02020603050405020304" pitchFamily="18" charset="0"/>
              </a:rPr>
              <a:t>التصنيف حسب الأنشطة</a:t>
            </a:r>
            <a:endParaRPr lang="fr-FR" sz="1800" b="1" dirty="0">
              <a:solidFill>
                <a:schemeClr val="accent3">
                  <a:lumMod val="50000"/>
                </a:schemeClr>
              </a:solidFill>
              <a:latin typeface="Times New Roman" panose="02020603050405020304" pitchFamily="18" charset="0"/>
              <a:cs typeface="Times New Roman" panose="02020603050405020304" pitchFamily="18" charset="0"/>
            </a:endParaRPr>
          </a:p>
          <a:p>
            <a:r>
              <a:rPr lang="fr-FR" sz="1800" b="1" dirty="0">
                <a:solidFill>
                  <a:srgbClr val="002060"/>
                </a:solidFill>
                <a:latin typeface="Times New Roman" panose="02020603050405020304" pitchFamily="18" charset="0"/>
                <a:cs typeface="Times New Roman" panose="02020603050405020304" pitchFamily="18" charset="0"/>
              </a:rPr>
              <a:t>CLASSIFICATION PAR ACTIVITÉ </a:t>
            </a:r>
          </a:p>
          <a:p>
            <a:endParaRPr lang="fr-FR" sz="1800" b="1" dirty="0">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61C972B8-C260-4FD6-BF92-5965C27F5A22}"/>
              </a:ext>
            </a:extLst>
          </p:cNvPr>
          <p:cNvSpPr/>
          <p:nvPr/>
        </p:nvSpPr>
        <p:spPr>
          <a:xfrm>
            <a:off x="190950" y="751841"/>
            <a:ext cx="2149434" cy="60666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1A97B74A-06C9-466E-A848-DDAA20AC70C9}"/>
              </a:ext>
            </a:extLst>
          </p:cNvPr>
          <p:cNvSpPr/>
          <p:nvPr/>
        </p:nvSpPr>
        <p:spPr>
          <a:xfrm>
            <a:off x="1709003" y="1834029"/>
            <a:ext cx="2149434" cy="5462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xmlns="" id="{A75790D1-5241-43B1-8FA2-AEC0EAA12232}"/>
              </a:ext>
            </a:extLst>
          </p:cNvPr>
          <p:cNvSpPr txBox="1"/>
          <p:nvPr/>
        </p:nvSpPr>
        <p:spPr>
          <a:xfrm>
            <a:off x="349289" y="751840"/>
            <a:ext cx="1991095"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ar-DZ" b="1" dirty="0">
                <a:solidFill>
                  <a:schemeClr val="bg1"/>
                </a:solidFill>
                <a:latin typeface="Times New Roman" pitchFamily="18" charset="0"/>
                <a:ea typeface="Roboto Condensed Light"/>
                <a:cs typeface="Times New Roman" pitchFamily="18" charset="0"/>
                <a:sym typeface="Roboto Condensed Light"/>
              </a:rPr>
              <a:t>محفظة البرامج</a:t>
            </a:r>
            <a:endParaRPr lang="fr-FR" b="1" dirty="0">
              <a:solidFill>
                <a:schemeClr val="bg1"/>
              </a:solidFill>
              <a:latin typeface="Times New Roman" pitchFamily="18" charset="0"/>
              <a:ea typeface="Roboto Condensed Light"/>
              <a:cs typeface="Times New Roman" pitchFamily="18" charset="0"/>
              <a:sym typeface="Roboto Condensed Light"/>
            </a:endParaRPr>
          </a:p>
          <a:p>
            <a:r>
              <a:rPr lang="fr-FR" b="1" dirty="0">
                <a:solidFill>
                  <a:schemeClr val="bg1"/>
                </a:solidFill>
                <a:latin typeface="Times New Roman" panose="02020603050405020304" pitchFamily="18" charset="0"/>
                <a:cs typeface="Times New Roman" panose="02020603050405020304" pitchFamily="18" charset="0"/>
              </a:rPr>
              <a:t>PORTEFEUILLE</a:t>
            </a:r>
          </a:p>
        </p:txBody>
      </p:sp>
      <p:sp>
        <p:nvSpPr>
          <p:cNvPr id="12" name="ZoneTexte 11">
            <a:extLst>
              <a:ext uri="{FF2B5EF4-FFF2-40B4-BE49-F238E27FC236}">
                <a16:creationId xmlns:a16="http://schemas.microsoft.com/office/drawing/2014/main" xmlns="" id="{519999CB-AD0C-4D40-A52F-5946D63F5104}"/>
              </a:ext>
            </a:extLst>
          </p:cNvPr>
          <p:cNvSpPr txBox="1"/>
          <p:nvPr/>
        </p:nvSpPr>
        <p:spPr>
          <a:xfrm>
            <a:off x="2024693" y="1881719"/>
            <a:ext cx="1769423" cy="523220"/>
          </a:xfrm>
          <a:prstGeom prst="rect">
            <a:avLst/>
          </a:prstGeom>
          <a:noFill/>
        </p:spPr>
        <p:txBody>
          <a:bodyPr wrap="square" rtlCol="0">
            <a:spAutoFit/>
          </a:bodyPr>
          <a:lstStyle/>
          <a:p>
            <a:r>
              <a:rPr lang="ar-DZ" b="1" dirty="0">
                <a:solidFill>
                  <a:schemeClr val="bg1"/>
                </a:solidFill>
                <a:latin typeface="Times New Roman" pitchFamily="18" charset="0"/>
                <a:ea typeface="Roboto Condensed Light"/>
                <a:cs typeface="Times New Roman" pitchFamily="18" charset="0"/>
                <a:sym typeface="Roboto Condensed Light"/>
              </a:rPr>
              <a:t>البرنامج</a:t>
            </a:r>
            <a:endParaRPr lang="fr-FR" b="1" dirty="0">
              <a:solidFill>
                <a:schemeClr val="bg1"/>
              </a:solidFill>
              <a:latin typeface="Times New Roman" pitchFamily="18" charset="0"/>
              <a:ea typeface="Roboto Condensed Light"/>
              <a:cs typeface="Times New Roman" pitchFamily="18" charset="0"/>
              <a:sym typeface="Roboto Condensed Light"/>
            </a:endParaRPr>
          </a:p>
          <a:p>
            <a:r>
              <a:rPr lang="fr-FR" b="1" dirty="0">
                <a:solidFill>
                  <a:schemeClr val="bg1"/>
                </a:solidFill>
                <a:latin typeface="Times New Roman" panose="02020603050405020304" pitchFamily="18" charset="0"/>
                <a:cs typeface="Times New Roman" panose="02020603050405020304" pitchFamily="18" charset="0"/>
              </a:rPr>
              <a:t>PROGRAMME</a:t>
            </a:r>
          </a:p>
        </p:txBody>
      </p:sp>
      <p:cxnSp>
        <p:nvCxnSpPr>
          <p:cNvPr id="23" name="Connecteur : en angle 22">
            <a:extLst>
              <a:ext uri="{FF2B5EF4-FFF2-40B4-BE49-F238E27FC236}">
                <a16:creationId xmlns:a16="http://schemas.microsoft.com/office/drawing/2014/main" xmlns="" id="{6BE9B56D-3691-4735-BAA8-1064022EAFB2}"/>
              </a:ext>
            </a:extLst>
          </p:cNvPr>
          <p:cNvCxnSpPr>
            <a:cxnSpLocks/>
            <a:stCxn id="5" idx="2"/>
            <a:endCxn id="6" idx="0"/>
          </p:cNvCxnSpPr>
          <p:nvPr/>
        </p:nvCxnSpPr>
        <p:spPr>
          <a:xfrm rot="16200000" flipH="1">
            <a:off x="1786930" y="837238"/>
            <a:ext cx="475527" cy="151805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 name="Connecteur : en angle 27">
            <a:extLst>
              <a:ext uri="{FF2B5EF4-FFF2-40B4-BE49-F238E27FC236}">
                <a16:creationId xmlns:a16="http://schemas.microsoft.com/office/drawing/2014/main" xmlns="" id="{5219D4D7-D62C-4F9A-8BD4-B9699722CFF8}"/>
              </a:ext>
            </a:extLst>
          </p:cNvPr>
          <p:cNvCxnSpPr>
            <a:cxnSpLocks/>
          </p:cNvCxnSpPr>
          <p:nvPr/>
        </p:nvCxnSpPr>
        <p:spPr>
          <a:xfrm>
            <a:off x="2862192" y="2185299"/>
            <a:ext cx="1203964" cy="885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28D76B11-ED24-4543-A064-EADD0D3C8EB7}"/>
              </a:ext>
            </a:extLst>
          </p:cNvPr>
          <p:cNvSpPr/>
          <p:nvPr/>
        </p:nvSpPr>
        <p:spPr>
          <a:xfrm>
            <a:off x="2668501" y="3039409"/>
            <a:ext cx="2149434" cy="5462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b="1" dirty="0">
                <a:solidFill>
                  <a:schemeClr val="bg1"/>
                </a:solidFill>
                <a:latin typeface="Times New Roman" pitchFamily="18" charset="0"/>
                <a:ea typeface="Roboto Condensed Light"/>
                <a:cs typeface="Times New Roman" pitchFamily="18" charset="0"/>
                <a:sym typeface="Roboto Condensed Light"/>
              </a:rPr>
              <a:t>البرنامج الفرعي</a:t>
            </a:r>
            <a:endParaRPr lang="fr-FR" b="1" dirty="0">
              <a:solidFill>
                <a:schemeClr val="bg1"/>
              </a:solidFill>
              <a:latin typeface="Times New Roman" pitchFamily="18" charset="0"/>
              <a:ea typeface="Roboto Condensed Light"/>
              <a:cs typeface="Times New Roman" pitchFamily="18" charset="0"/>
              <a:sym typeface="Roboto Condensed Light"/>
            </a:endParaRPr>
          </a:p>
          <a:p>
            <a:r>
              <a:rPr lang="fr-FR" b="1" dirty="0">
                <a:solidFill>
                  <a:schemeClr val="bg1"/>
                </a:solidFill>
                <a:latin typeface="Times New Roman" panose="02020603050405020304" pitchFamily="18" charset="0"/>
                <a:cs typeface="Times New Roman" panose="02020603050405020304" pitchFamily="18" charset="0"/>
              </a:rPr>
              <a:t>SOUS PROGRAMME</a:t>
            </a:r>
            <a:endParaRPr lang="fr-FR" dirty="0">
              <a:solidFill>
                <a:schemeClr val="bg1"/>
              </a:solidFill>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xmlns="" id="{745F8BE8-FE18-4F1C-A1B6-C1F0D9B6BDC5}"/>
              </a:ext>
            </a:extLst>
          </p:cNvPr>
          <p:cNvSpPr/>
          <p:nvPr/>
        </p:nvSpPr>
        <p:spPr>
          <a:xfrm>
            <a:off x="3665266" y="3850792"/>
            <a:ext cx="2149434" cy="5462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Times New Roman" panose="02020603050405020304" pitchFamily="18" charset="0"/>
                <a:cs typeface="Times New Roman" panose="02020603050405020304" pitchFamily="18" charset="0"/>
              </a:rPr>
              <a:t>ACTION  </a:t>
            </a:r>
            <a:r>
              <a:rPr lang="fr-FR" b="1" dirty="0">
                <a:solidFill>
                  <a:schemeClr val="bg1"/>
                </a:solidFill>
                <a:latin typeface="Times New Roman" pitchFamily="18" charset="0"/>
                <a:ea typeface="Roboto Condensed Light"/>
                <a:cs typeface="Times New Roman" pitchFamily="18" charset="0"/>
                <a:sym typeface="Roboto Condensed Light"/>
              </a:rPr>
              <a:t> </a:t>
            </a:r>
            <a:r>
              <a:rPr lang="ar-DZ" b="1" dirty="0">
                <a:solidFill>
                  <a:schemeClr val="bg1"/>
                </a:solidFill>
                <a:latin typeface="Times New Roman" pitchFamily="18" charset="0"/>
                <a:ea typeface="Roboto Condensed Light"/>
                <a:cs typeface="Times New Roman" pitchFamily="18" charset="0"/>
                <a:sym typeface="Roboto Condensed Light"/>
              </a:rPr>
              <a:t>النشاط</a:t>
            </a:r>
            <a:endParaRPr lang="fr-FR" b="1" dirty="0">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xmlns="" id="{9693CE35-CF11-415C-8526-28EE57BF5881}"/>
              </a:ext>
            </a:extLst>
          </p:cNvPr>
          <p:cNvSpPr/>
          <p:nvPr/>
        </p:nvSpPr>
        <p:spPr>
          <a:xfrm>
            <a:off x="5830913" y="4503694"/>
            <a:ext cx="2149434" cy="5462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bg1"/>
                </a:solidFill>
                <a:latin typeface="Times New Roman" pitchFamily="18" charset="0"/>
                <a:ea typeface="Roboto Condensed Light"/>
                <a:cs typeface="Times New Roman" pitchFamily="18" charset="0"/>
                <a:sym typeface="Roboto Condensed Light"/>
              </a:rPr>
              <a:t>النشاط الفرعي</a:t>
            </a:r>
            <a:endParaRPr lang="fr-FR" b="1" dirty="0">
              <a:solidFill>
                <a:schemeClr val="bg1"/>
              </a:solidFill>
              <a:latin typeface="Times New Roman" pitchFamily="18" charset="0"/>
              <a:ea typeface="Roboto Condensed Light"/>
              <a:cs typeface="Times New Roman" pitchFamily="18" charset="0"/>
              <a:sym typeface="Roboto Condensed Light"/>
            </a:endParaRPr>
          </a:p>
          <a:p>
            <a:pPr algn="ctr"/>
            <a:r>
              <a:rPr lang="fr-FR" b="1" dirty="0">
                <a:latin typeface="Times New Roman" panose="02020603050405020304" pitchFamily="18" charset="0"/>
                <a:cs typeface="Times New Roman" panose="02020603050405020304" pitchFamily="18" charset="0"/>
              </a:rPr>
              <a:t>SOUS_ACTION</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46" name="ZoneTexte 45">
            <a:extLst>
              <a:ext uri="{FF2B5EF4-FFF2-40B4-BE49-F238E27FC236}">
                <a16:creationId xmlns:a16="http://schemas.microsoft.com/office/drawing/2014/main" xmlns="" id="{C4A94E61-E32E-40B2-A211-69C2A2F900F8}"/>
              </a:ext>
            </a:extLst>
          </p:cNvPr>
          <p:cNvSpPr txBox="1"/>
          <p:nvPr/>
        </p:nvSpPr>
        <p:spPr>
          <a:xfrm>
            <a:off x="4798635" y="3066054"/>
            <a:ext cx="2677886" cy="523220"/>
          </a:xfrm>
          <a:prstGeom prst="rect">
            <a:avLst/>
          </a:prstGeom>
          <a:noFill/>
        </p:spPr>
        <p:txBody>
          <a:bodyPr wrap="square" rtlCol="0">
            <a:spAutoFit/>
          </a:bodyPr>
          <a:lstStyle/>
          <a:p>
            <a:r>
              <a:rPr lang="ar-D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تقسي</a:t>
            </a:r>
            <a:r>
              <a:rPr lang="ar-DZ" dirty="0">
                <a:solidFill>
                  <a:srgbClr val="002060"/>
                </a:solidFill>
                <a:latin typeface="Times New Roman" panose="02020603050405020304" pitchFamily="18" charset="0"/>
                <a:cs typeface="Times New Roman" panose="02020603050405020304" pitchFamily="18" charset="0"/>
              </a:rPr>
              <a:t>م</a:t>
            </a:r>
            <a:r>
              <a:rPr lang="ar-DZ" b="1" dirty="0">
                <a:solidFill>
                  <a:srgbClr val="002060"/>
                </a:solidFill>
                <a:latin typeface="Times New Roman" panose="02020603050405020304" pitchFamily="18" charset="0"/>
                <a:cs typeface="Times New Roman" panose="02020603050405020304" pitchFamily="18" charset="0"/>
              </a:rPr>
              <a:t> </a:t>
            </a:r>
            <a:r>
              <a:rPr lang="ar-DZ"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وظيفي</a:t>
            </a:r>
            <a:r>
              <a:rPr lang="ar-DZ" b="1" dirty="0">
                <a:solidFill>
                  <a:srgbClr val="002060"/>
                </a:solidFill>
                <a:latin typeface="Times New Roman" panose="02020603050405020304" pitchFamily="18" charset="0"/>
                <a:cs typeface="Times New Roman" panose="02020603050405020304" pitchFamily="18" charset="0"/>
              </a:rPr>
              <a:t> </a:t>
            </a:r>
            <a:r>
              <a:rPr lang="ar-D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للبرنامج</a:t>
            </a:r>
            <a:endParaRPr lang="fr-FR" b="1" dirty="0">
              <a:solidFill>
                <a:srgbClr val="C00000"/>
              </a:solidFill>
              <a:latin typeface="Times New Roman" panose="02020603050405020304" pitchFamily="18" charset="0"/>
              <a:cs typeface="Times New Roman" panose="02020603050405020304" pitchFamily="18" charset="0"/>
            </a:endParaRPr>
          </a:p>
          <a:p>
            <a:r>
              <a:rPr lang="fr-FR" b="1" dirty="0">
                <a:solidFill>
                  <a:srgbClr val="C00000"/>
                </a:solidFill>
                <a:latin typeface="Times New Roman" panose="02020603050405020304" pitchFamily="18" charset="0"/>
                <a:cs typeface="Times New Roman" panose="02020603050405020304" pitchFamily="18" charset="0"/>
              </a:rPr>
              <a:t>subdivision de type fonctionnel</a:t>
            </a:r>
            <a:endParaRPr lang="fr-FR" dirty="0"/>
          </a:p>
        </p:txBody>
      </p:sp>
      <p:sp>
        <p:nvSpPr>
          <p:cNvPr id="47" name="ZoneTexte 46">
            <a:extLst>
              <a:ext uri="{FF2B5EF4-FFF2-40B4-BE49-F238E27FC236}">
                <a16:creationId xmlns:a16="http://schemas.microsoft.com/office/drawing/2014/main" xmlns="" id="{53F6251C-2C2E-4C59-9ABA-292AC8365692}"/>
              </a:ext>
            </a:extLst>
          </p:cNvPr>
          <p:cNvSpPr txBox="1"/>
          <p:nvPr/>
        </p:nvSpPr>
        <p:spPr>
          <a:xfrm>
            <a:off x="6366708" y="3871065"/>
            <a:ext cx="2595744" cy="523220"/>
          </a:xfrm>
          <a:prstGeom prst="rect">
            <a:avLst/>
          </a:prstGeom>
          <a:noFill/>
        </p:spPr>
        <p:txBody>
          <a:bodyPr wrap="square" rtlCol="0">
            <a:spAutoFit/>
          </a:bodyPr>
          <a:lstStyle/>
          <a:p>
            <a:r>
              <a:rPr lang="ar-D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تقسي</a:t>
            </a:r>
            <a:r>
              <a:rPr lang="ar-DZ" dirty="0">
                <a:solidFill>
                  <a:srgbClr val="002060"/>
                </a:solidFill>
                <a:latin typeface="Times New Roman" panose="02020603050405020304" pitchFamily="18" charset="0"/>
                <a:cs typeface="Times New Roman" panose="02020603050405020304" pitchFamily="18" charset="0"/>
              </a:rPr>
              <a:t>م</a:t>
            </a:r>
            <a:r>
              <a:rPr lang="ar-DZ" b="1" dirty="0">
                <a:solidFill>
                  <a:srgbClr val="C00000"/>
                </a:solidFill>
                <a:latin typeface="Times New Roman" panose="02020603050405020304" pitchFamily="18" charset="0"/>
                <a:cs typeface="Times New Roman" panose="02020603050405020304" pitchFamily="18" charset="0"/>
              </a:rPr>
              <a:t> عملي للبرنامج</a:t>
            </a:r>
            <a:endParaRPr lang="fr-FR" b="1" dirty="0">
              <a:solidFill>
                <a:srgbClr val="C00000"/>
              </a:solidFill>
              <a:latin typeface="Times New Roman" panose="02020603050405020304" pitchFamily="18" charset="0"/>
              <a:cs typeface="Times New Roman" panose="02020603050405020304" pitchFamily="18" charset="0"/>
            </a:endParaRPr>
          </a:p>
          <a:p>
            <a:r>
              <a:rPr lang="fr-FR" b="1" dirty="0">
                <a:solidFill>
                  <a:srgbClr val="C00000"/>
                </a:solidFill>
                <a:latin typeface="Times New Roman" panose="02020603050405020304" pitchFamily="18" charset="0"/>
                <a:cs typeface="Times New Roman" panose="02020603050405020304" pitchFamily="18" charset="0"/>
              </a:rPr>
              <a:t>subdivisions opérationnelles</a:t>
            </a:r>
            <a:r>
              <a:rPr lang="fr-FR" b="1" dirty="0">
                <a:solidFill>
                  <a:schemeClr val="accent5"/>
                </a:solidFill>
                <a:latin typeface="Times New Roman" panose="02020603050405020304" pitchFamily="18" charset="0"/>
                <a:cs typeface="Times New Roman" panose="02020603050405020304" pitchFamily="18" charset="0"/>
              </a:rPr>
              <a:t> </a:t>
            </a:r>
            <a:endParaRPr lang="fr-FR" dirty="0"/>
          </a:p>
        </p:txBody>
      </p:sp>
      <p:cxnSp>
        <p:nvCxnSpPr>
          <p:cNvPr id="49" name="Connecteur droit avec flèche 48">
            <a:extLst>
              <a:ext uri="{FF2B5EF4-FFF2-40B4-BE49-F238E27FC236}">
                <a16:creationId xmlns:a16="http://schemas.microsoft.com/office/drawing/2014/main" xmlns="" id="{04623AC6-ED19-48F4-8BC9-FE5B2C7194FD}"/>
              </a:ext>
            </a:extLst>
          </p:cNvPr>
          <p:cNvCxnSpPr>
            <a:cxnSpLocks/>
            <a:endCxn id="37" idx="3"/>
          </p:cNvCxnSpPr>
          <p:nvPr/>
        </p:nvCxnSpPr>
        <p:spPr>
          <a:xfrm flipH="1">
            <a:off x="5814700" y="4037733"/>
            <a:ext cx="305297" cy="8619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xmlns="" id="{5AD7FA62-FAC2-48C0-9EB2-F1FE396D11B9}"/>
              </a:ext>
            </a:extLst>
          </p:cNvPr>
          <p:cNvCxnSpPr>
            <a:cxnSpLocks/>
          </p:cNvCxnSpPr>
          <p:nvPr/>
        </p:nvCxnSpPr>
        <p:spPr>
          <a:xfrm>
            <a:off x="6119997" y="4037733"/>
            <a:ext cx="536649" cy="46596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xmlns="" id="{13B59058-DDF8-4A31-A588-E00163ED4179}"/>
              </a:ext>
            </a:extLst>
          </p:cNvPr>
          <p:cNvSpPr/>
          <p:nvPr/>
        </p:nvSpPr>
        <p:spPr>
          <a:xfrm>
            <a:off x="9915" y="2651113"/>
            <a:ext cx="2504685" cy="938719"/>
          </a:xfrm>
          <a:prstGeom prst="rect">
            <a:avLst/>
          </a:prstGeom>
        </p:spPr>
        <p:txBody>
          <a:bodyPr wrap="square">
            <a:spAutoFit/>
          </a:bodyPr>
          <a:lstStyle/>
          <a:p>
            <a:pPr algn="just">
              <a:buClr>
                <a:srgbClr val="002060"/>
              </a:buClr>
              <a:buSzPct val="100000"/>
            </a:pPr>
            <a:r>
              <a:rPr lang="ar-DZ" sz="1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يستخدم في </a:t>
            </a:r>
            <a:r>
              <a:rPr lang="ar-DZ" sz="11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بناء</a:t>
            </a:r>
            <a:r>
              <a:rPr lang="ar-DZ" sz="1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ar-DZ" sz="1100" b="1" dirty="0">
                <a:solidFill>
                  <a:srgbClr val="002060"/>
                </a:solidFill>
                <a:latin typeface="Times New Roman" panose="02020603050405020304" pitchFamily="18" charset="0"/>
                <a:cs typeface="Times New Roman" panose="02020603050405020304" pitchFamily="18" charset="0"/>
              </a:rPr>
              <a:t>ميزانية البرامج </a:t>
            </a:r>
            <a:r>
              <a:rPr lang="ar-DZ" sz="1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ومتقاطع</a:t>
            </a:r>
            <a:r>
              <a:rPr lang="ar-DZ" sz="1100" b="1" dirty="0">
                <a:solidFill>
                  <a:srgbClr val="002060"/>
                </a:solidFill>
                <a:latin typeface="Times New Roman" panose="02020603050405020304" pitchFamily="18" charset="0"/>
                <a:cs typeface="Times New Roman" panose="02020603050405020304" pitchFamily="18" charset="0"/>
              </a:rPr>
              <a:t> </a:t>
            </a:r>
            <a:r>
              <a:rPr lang="ar-DZ" sz="1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مع طبيعة الإنفاق.</a:t>
            </a:r>
          </a:p>
          <a:p>
            <a:pPr algn="just">
              <a:buClr>
                <a:srgbClr val="002060"/>
              </a:buClr>
              <a:buSzPct val="100000"/>
            </a:pPr>
            <a:r>
              <a:rPr lang="fr-CA" sz="1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Utilisé dans </a:t>
            </a:r>
            <a:r>
              <a:rPr lang="fr-CA" sz="11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la construction du budget</a:t>
            </a:r>
            <a:r>
              <a:rPr lang="ar-DZ" sz="11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fr-CA" sz="11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programme </a:t>
            </a:r>
            <a:r>
              <a:rPr lang="fr-CA" sz="1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et croisée avec la nature de la dépense</a:t>
            </a:r>
            <a:r>
              <a:rPr lang="fr-FR" sz="1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CA" sz="1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xmlns="" id="{20FF9DAB-59D2-4EB9-87A4-7FC4379C9FC7}"/>
              </a:ext>
            </a:extLst>
          </p:cNvPr>
          <p:cNvSpPr/>
          <p:nvPr/>
        </p:nvSpPr>
        <p:spPr>
          <a:xfrm>
            <a:off x="60239" y="3945827"/>
            <a:ext cx="3426031" cy="938719"/>
          </a:xfrm>
          <a:prstGeom prst="rect">
            <a:avLst/>
          </a:prstGeom>
        </p:spPr>
        <p:txBody>
          <a:bodyPr wrap="square">
            <a:spAutoFit/>
          </a:bodyPr>
          <a:lstStyle/>
          <a:p>
            <a:pPr algn="just">
              <a:buClrTx/>
            </a:pPr>
            <a:r>
              <a:rPr lang="ar-DZ" sz="1100" dirty="0">
                <a:solidFill>
                  <a:srgbClr val="002060"/>
                </a:solidFill>
                <a:latin typeface="Times New Roman" panose="02020603050405020304" pitchFamily="18" charset="0"/>
                <a:cs typeface="Times New Roman" panose="02020603050405020304" pitchFamily="18" charset="0"/>
              </a:rPr>
              <a:t>يسمح </a:t>
            </a:r>
            <a:r>
              <a:rPr lang="ar-DZ" sz="11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بتحديد مستوى </a:t>
            </a:r>
            <a:r>
              <a:rPr lang="ar-DZ" sz="1100" dirty="0">
                <a:solidFill>
                  <a:srgbClr val="002060"/>
                </a:solidFill>
                <a:latin typeface="Times New Roman" panose="02020603050405020304" pitchFamily="18" charset="0"/>
                <a:cs typeface="Times New Roman" panose="02020603050405020304" pitchFamily="18" charset="0"/>
              </a:rPr>
              <a:t>تنفيذ السياسات المنتهجة والمتبعة و</a:t>
            </a:r>
            <a:r>
              <a:rPr lang="ar-DZ" sz="11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الاعتمادات المطلوبة، المخصصة والمنفذة</a:t>
            </a:r>
            <a:endParaRPr lang="fr-FR" sz="1100" b="1" dirty="0">
              <a:solidFill>
                <a:srgbClr val="002060"/>
              </a:solidFill>
              <a:latin typeface="Times New Roman" panose="02020603050405020304" pitchFamily="18" charset="0"/>
              <a:cs typeface="Times New Roman" panose="02020603050405020304" pitchFamily="18" charset="0"/>
            </a:endParaRPr>
          </a:p>
          <a:p>
            <a:pPr algn="just">
              <a:buClrTx/>
            </a:pPr>
            <a:r>
              <a:rPr lang="fr-FR" sz="1100" b="1" dirty="0">
                <a:solidFill>
                  <a:srgbClr val="002060"/>
                </a:solidFill>
                <a:latin typeface="Times New Roman" panose="02020603050405020304" pitchFamily="18" charset="0"/>
                <a:cs typeface="Times New Roman" panose="02020603050405020304" pitchFamily="18" charset="0"/>
              </a:rPr>
              <a:t>précise le niveau </a:t>
            </a:r>
            <a:r>
              <a:rPr lang="fr-FR" sz="1100" dirty="0">
                <a:solidFill>
                  <a:srgbClr val="002060"/>
                </a:solidFill>
                <a:latin typeface="Times New Roman" panose="02020603050405020304" pitchFamily="18" charset="0"/>
                <a:cs typeface="Times New Roman" panose="02020603050405020304" pitchFamily="18" charset="0"/>
              </a:rPr>
              <a:t>de mise en œuvre des politiques conduites et poursuivies et </a:t>
            </a:r>
            <a:r>
              <a:rPr lang="fr-FR" sz="1100" b="1" dirty="0">
                <a:solidFill>
                  <a:srgbClr val="002060"/>
                </a:solidFill>
                <a:latin typeface="Times New Roman" panose="02020603050405020304" pitchFamily="18" charset="0"/>
                <a:cs typeface="Times New Roman" panose="02020603050405020304" pitchFamily="18" charset="0"/>
              </a:rPr>
              <a:t>des crédits demandés, ouverts et exécutés</a:t>
            </a:r>
            <a:r>
              <a:rPr lang="fr-FR" sz="1100" dirty="0">
                <a:solidFill>
                  <a:srgbClr val="002060"/>
                </a:solidFill>
                <a:latin typeface="Times New Roman" panose="02020603050405020304" pitchFamily="18" charset="0"/>
                <a:cs typeface="Times New Roman" panose="02020603050405020304" pitchFamily="18" charset="0"/>
              </a:rPr>
              <a:t>. </a:t>
            </a:r>
          </a:p>
        </p:txBody>
      </p:sp>
      <p:sp>
        <p:nvSpPr>
          <p:cNvPr id="19" name="ZoneTexte 18">
            <a:extLst>
              <a:ext uri="{FF2B5EF4-FFF2-40B4-BE49-F238E27FC236}">
                <a16:creationId xmlns:a16="http://schemas.microsoft.com/office/drawing/2014/main" xmlns="" id="{1A29E9E6-DD03-48F0-99F2-AE27E5B3F205}"/>
              </a:ext>
            </a:extLst>
          </p:cNvPr>
          <p:cNvSpPr txBox="1"/>
          <p:nvPr/>
        </p:nvSpPr>
        <p:spPr>
          <a:xfrm>
            <a:off x="2134451" y="-60566"/>
            <a:ext cx="1455481" cy="592470"/>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050" b="1" dirty="0">
                <a:solidFill>
                  <a:srgbClr val="002060"/>
                </a:solidFill>
                <a:latin typeface="Times New Roman" pitchFamily="18" charset="0"/>
                <a:cs typeface="Times New Roman" pitchFamily="18" charset="0"/>
              </a:rPr>
              <a:t>D/E 2</a:t>
            </a:r>
            <a:r>
              <a:rPr lang="ar-DZ" sz="1050" b="1" dirty="0">
                <a:solidFill>
                  <a:srgbClr val="002060"/>
                </a:solidFill>
                <a:latin typeface="Times New Roman" pitchFamily="18" charset="0"/>
                <a:cs typeface="Times New Roman" pitchFamily="18" charset="0"/>
              </a:rPr>
              <a:t>0</a:t>
            </a:r>
            <a:r>
              <a:rPr lang="fr-FR" sz="1050" b="1" dirty="0">
                <a:solidFill>
                  <a:srgbClr val="002060"/>
                </a:solidFill>
                <a:latin typeface="Times New Roman" pitchFamily="18" charset="0"/>
                <a:cs typeface="Times New Roman" pitchFamily="18" charset="0"/>
              </a:rPr>
              <a:t>-</a:t>
            </a:r>
            <a:r>
              <a:rPr lang="ar-DZ" sz="1050" b="1" dirty="0">
                <a:solidFill>
                  <a:srgbClr val="002060"/>
                </a:solidFill>
                <a:latin typeface="Times New Roman" pitchFamily="18" charset="0"/>
                <a:cs typeface="Times New Roman" pitchFamily="18" charset="0"/>
              </a:rPr>
              <a:t>354</a:t>
            </a:r>
            <a:r>
              <a:rPr lang="fr-FR" sz="1050" b="1" dirty="0">
                <a:solidFill>
                  <a:srgbClr val="002060"/>
                </a:solidFill>
                <a:latin typeface="Times New Roman" pitchFamily="18" charset="0"/>
                <a:cs typeface="Times New Roman" pitchFamily="18" charset="0"/>
              </a:rPr>
              <a:t> : Art. </a:t>
            </a:r>
            <a:r>
              <a:rPr lang="ar-DZ" sz="1050" b="1" dirty="0">
                <a:solidFill>
                  <a:srgbClr val="002060"/>
                </a:solidFill>
                <a:latin typeface="Times New Roman" pitchFamily="18" charset="0"/>
                <a:cs typeface="Times New Roman" pitchFamily="18" charset="0"/>
              </a:rPr>
              <a:t>5</a:t>
            </a:r>
            <a:r>
              <a:rPr lang="fr-FR" sz="1050" b="1" dirty="0">
                <a:solidFill>
                  <a:srgbClr val="002060"/>
                </a:solidFill>
                <a:latin typeface="Times New Roman" pitchFamily="18" charset="0"/>
                <a:cs typeface="Times New Roman" pitchFamily="18" charset="0"/>
              </a:rPr>
              <a:t> </a:t>
            </a:r>
            <a:endParaRPr lang="ar-DZ" sz="1100" b="1" dirty="0">
              <a:solidFill>
                <a:srgbClr val="002060"/>
              </a:solidFill>
              <a:latin typeface="Times New Roman" pitchFamily="18" charset="0"/>
              <a:cs typeface="Times New Roman" pitchFamily="18" charset="0"/>
            </a:endParaRPr>
          </a:p>
          <a:p>
            <a:pPr algn="ctr"/>
            <a:r>
              <a:rPr lang="ar-DZ" sz="1100" b="1" dirty="0">
                <a:solidFill>
                  <a:srgbClr val="002060"/>
                </a:solidFill>
                <a:latin typeface="Times New Roman" pitchFamily="18" charset="0"/>
                <a:cs typeface="Times New Roman" pitchFamily="18" charset="0"/>
              </a:rPr>
              <a:t>المرسوم التنفيذي رقم 20-354 </a:t>
            </a:r>
            <a:r>
              <a:rPr lang="fr-FR" sz="1100" b="1" dirty="0">
                <a:solidFill>
                  <a:srgbClr val="002060"/>
                </a:solidFill>
                <a:latin typeface="Times New Roman" pitchFamily="18" charset="0"/>
                <a:cs typeface="Times New Roman" pitchFamily="18" charset="0"/>
              </a:rPr>
              <a:t>  </a:t>
            </a:r>
            <a:r>
              <a:rPr lang="ar-DZ" sz="1100" b="1" dirty="0">
                <a:solidFill>
                  <a:srgbClr val="002060"/>
                </a:solidFill>
                <a:latin typeface="Times New Roman" pitchFamily="18" charset="0"/>
                <a:cs typeface="Times New Roman" pitchFamily="18" charset="0"/>
              </a:rPr>
              <a:t>المادة 5</a:t>
            </a:r>
            <a:r>
              <a:rPr lang="fr-FR" sz="1100" b="1" dirty="0">
                <a:solidFill>
                  <a:srgbClr val="002060"/>
                </a:solidFill>
                <a:latin typeface="Times New Roman" pitchFamily="18" charset="0"/>
                <a:cs typeface="Times New Roman" pitchFamily="18" charset="0"/>
              </a:rPr>
              <a:t> </a:t>
            </a:r>
          </a:p>
        </p:txBody>
      </p:sp>
      <p:sp>
        <p:nvSpPr>
          <p:cNvPr id="4" name="Rectangle 3">
            <a:extLst>
              <a:ext uri="{FF2B5EF4-FFF2-40B4-BE49-F238E27FC236}">
                <a16:creationId xmlns:a16="http://schemas.microsoft.com/office/drawing/2014/main" xmlns="" id="{9BAB0ADC-A33D-4DAC-9C5A-AB6E1B87C055}"/>
              </a:ext>
            </a:extLst>
          </p:cNvPr>
          <p:cNvSpPr/>
          <p:nvPr/>
        </p:nvSpPr>
        <p:spPr>
          <a:xfrm>
            <a:off x="4174127" y="884740"/>
            <a:ext cx="5072370" cy="1815882"/>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algn="r"/>
            <a:r>
              <a:rPr lang="ar-DZ" dirty="0">
                <a:solidFill>
                  <a:srgbClr val="002060"/>
                </a:solidFill>
                <a:latin typeface="Times New Roman" panose="02020603050405020304" pitchFamily="18" charset="0"/>
                <a:cs typeface="Times New Roman" panose="02020603050405020304" pitchFamily="18" charset="0"/>
              </a:rPr>
              <a:t>مجموع الاعتمادات المالية التي تساهم في </a:t>
            </a:r>
            <a:r>
              <a:rPr lang="ar-DZ" b="1" dirty="0">
                <a:solidFill>
                  <a:srgbClr val="7E0000"/>
                </a:solidFill>
                <a:latin typeface="Times New Roman" panose="02020603050405020304" pitchFamily="18" charset="0"/>
                <a:cs typeface="Times New Roman" panose="02020603050405020304" pitchFamily="18" charset="0"/>
              </a:rPr>
              <a:t>إنجاز مهمة </a:t>
            </a:r>
            <a:r>
              <a:rPr lang="ar-DZ" dirty="0">
                <a:solidFill>
                  <a:srgbClr val="002060"/>
                </a:solidFill>
                <a:latin typeface="Times New Roman" panose="02020603050405020304" pitchFamily="18" charset="0"/>
                <a:cs typeface="Times New Roman" panose="02020603050405020304" pitchFamily="18" charset="0"/>
              </a:rPr>
              <a:t>خاصة تابعة لمصلحة أو عدة مصالح لوزارة واحدة أو عدة وزارات أو مؤسسة عمومية، </a:t>
            </a:r>
            <a:r>
              <a:rPr lang="ar-DZ" b="1" dirty="0">
                <a:solidFill>
                  <a:srgbClr val="7E0000"/>
                </a:solidFill>
                <a:latin typeface="Times New Roman" panose="02020603050405020304" pitchFamily="18" charset="0"/>
                <a:cs typeface="Times New Roman" panose="02020603050405020304" pitchFamily="18" charset="0"/>
              </a:rPr>
              <a:t>ومحددة حسب مجموعة من الأهداف الواضحة والمتناسقة</a:t>
            </a:r>
            <a:endParaRPr lang="fr-FR" b="1" dirty="0">
              <a:solidFill>
                <a:srgbClr val="7E0000"/>
              </a:solidFill>
              <a:latin typeface="Times New Roman" panose="02020603050405020304" pitchFamily="18" charset="0"/>
              <a:cs typeface="Times New Roman" panose="02020603050405020304" pitchFamily="18" charset="0"/>
            </a:endParaRPr>
          </a:p>
          <a:p>
            <a:r>
              <a:rPr lang="fr-FR"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Ensemble des crédits concourant à la réalisation </a:t>
            </a:r>
            <a:r>
              <a:rPr lang="fr-FR" b="1" dirty="0">
                <a:solidFill>
                  <a:srgbClr val="7E0000"/>
                </a:solidFill>
                <a:latin typeface="Times New Roman" panose="02020603050405020304" pitchFamily="18" charset="0"/>
                <a:ea typeface="SimSun" panose="02010600030101010101" pitchFamily="2" charset="-122"/>
                <a:cs typeface="Times New Roman" panose="02020603050405020304" pitchFamily="18" charset="0"/>
              </a:rPr>
              <a:t>d’une mission spécifique</a:t>
            </a:r>
            <a:r>
              <a:rPr lang="fr-FR"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relevant d’un ou de plusieurs services d’un ou de plusieurs ministères ou institution publique et </a:t>
            </a:r>
            <a:r>
              <a:rPr lang="fr-FR" b="1" dirty="0">
                <a:solidFill>
                  <a:srgbClr val="7E0000"/>
                </a:solidFill>
                <a:latin typeface="Times New Roman" panose="02020603050405020304" pitchFamily="18" charset="0"/>
                <a:ea typeface="SimSun" panose="02010600030101010101" pitchFamily="2" charset="-122"/>
                <a:cs typeface="Times New Roman" panose="02020603050405020304" pitchFamily="18" charset="0"/>
              </a:rPr>
              <a:t>définie en fonction d’un ensemble cohérent d’objectifs précis</a:t>
            </a:r>
            <a:r>
              <a:rPr lang="fr-FR"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endParaRPr lang="fr-FR" dirty="0">
              <a:solidFill>
                <a:srgbClr val="002060"/>
              </a:solidFill>
              <a:latin typeface="Times New Roman" panose="02020603050405020304" pitchFamily="18" charset="0"/>
              <a:cs typeface="Times New Roman" panose="02020603050405020304" pitchFamily="18" charset="0"/>
            </a:endParaRPr>
          </a:p>
          <a:p>
            <a:pPr algn="r"/>
            <a:r>
              <a:rPr lang="ar-DZ" dirty="0">
                <a:solidFill>
                  <a:srgbClr val="002060"/>
                </a:solidFill>
                <a:latin typeface="Times New Roman" panose="02020603050405020304" pitchFamily="18" charset="0"/>
                <a:cs typeface="Times New Roman" panose="02020603050405020304" pitchFamily="18" charset="0"/>
              </a:rPr>
              <a:t> </a:t>
            </a:r>
            <a:endParaRPr lang="fr-FR" dirty="0"/>
          </a:p>
        </p:txBody>
      </p:sp>
      <p:sp>
        <p:nvSpPr>
          <p:cNvPr id="21" name="ZoneTexte 20">
            <a:extLst>
              <a:ext uri="{FF2B5EF4-FFF2-40B4-BE49-F238E27FC236}">
                <a16:creationId xmlns:a16="http://schemas.microsoft.com/office/drawing/2014/main" xmlns="" id="{BE810F9B-4F3D-4282-A73A-69C3E0A7B811}"/>
              </a:ext>
            </a:extLst>
          </p:cNvPr>
          <p:cNvSpPr txBox="1"/>
          <p:nvPr/>
        </p:nvSpPr>
        <p:spPr>
          <a:xfrm>
            <a:off x="7476521" y="2276432"/>
            <a:ext cx="1769976" cy="507831"/>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900" b="1" dirty="0">
                <a:solidFill>
                  <a:srgbClr val="002060"/>
                </a:solidFill>
                <a:latin typeface="Times New Roman" pitchFamily="18" charset="0"/>
                <a:cs typeface="Times New Roman" pitchFamily="18" charset="0"/>
              </a:rPr>
              <a:t>LOLF Art. 23</a:t>
            </a:r>
            <a:endParaRPr lang="ar-DZ" sz="900" b="1" dirty="0">
              <a:solidFill>
                <a:srgbClr val="002060"/>
              </a:solidFill>
              <a:latin typeface="Times New Roman" pitchFamily="18" charset="0"/>
              <a:cs typeface="Times New Roman" pitchFamily="18" charset="0"/>
            </a:endParaRPr>
          </a:p>
          <a:p>
            <a:pPr algn="ctr"/>
            <a:r>
              <a:rPr lang="ar-DZ" sz="900" b="1" dirty="0">
                <a:solidFill>
                  <a:srgbClr val="002060"/>
                </a:solidFill>
                <a:latin typeface="Times New Roman" pitchFamily="18" charset="0"/>
                <a:cs typeface="Times New Roman" pitchFamily="18" charset="0"/>
              </a:rPr>
              <a:t>المادة 23 من القانون العضوي المتعلق بقوانين المالية </a:t>
            </a:r>
            <a:r>
              <a:rPr lang="fr-FR" sz="9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226179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B3F7699-0844-4045-849E-E7FC3BD65B68}"/>
              </a:ext>
            </a:extLst>
          </p:cNvPr>
          <p:cNvSpPr>
            <a:spLocks noGrp="1"/>
          </p:cNvSpPr>
          <p:nvPr>
            <p:ph type="title"/>
          </p:nvPr>
        </p:nvSpPr>
        <p:spPr>
          <a:xfrm>
            <a:off x="781024" y="400888"/>
            <a:ext cx="5258400" cy="766200"/>
          </a:xfrm>
        </p:spPr>
        <p:txBody>
          <a:bodyPr/>
          <a:lstStyle/>
          <a:p>
            <a:pPr algn="ctr" rtl="1"/>
            <a:r>
              <a:rPr lang="ar-DZ" sz="2400" dirty="0">
                <a:solidFill>
                  <a:schemeClr val="bg1"/>
                </a:solidFill>
                <a:latin typeface="Times New Roman" panose="02020603050405020304" pitchFamily="18" charset="0"/>
                <a:cs typeface="Times New Roman" panose="02020603050405020304" pitchFamily="18" charset="0"/>
              </a:rPr>
              <a:t>هدف ال</a:t>
            </a:r>
            <a:r>
              <a:rPr lang="ar-DZ" sz="2400" dirty="0">
                <a:solidFill>
                  <a:schemeClr val="bg1"/>
                </a:solidFill>
                <a:latin typeface="Times New Roman" panose="02020603050405020304" pitchFamily="18" charset="0"/>
                <a:cs typeface="Times New Roman" panose="02020603050405020304" pitchFamily="18" charset="0"/>
                <a:sym typeface="Arial"/>
              </a:rPr>
              <a:t>ندوة</a:t>
            </a:r>
            <a:r>
              <a:rPr lang="fr-CA" sz="2400" dirty="0">
                <a:solidFill>
                  <a:schemeClr val="bg1"/>
                </a:solidFill>
                <a:latin typeface="Times New Roman" panose="02020603050405020304" pitchFamily="18" charset="0"/>
                <a:cs typeface="Times New Roman" panose="02020603050405020304" pitchFamily="18" charset="0"/>
              </a:rPr>
              <a:t/>
            </a:r>
            <a:br>
              <a:rPr lang="fr-CA" sz="2400" dirty="0">
                <a:solidFill>
                  <a:schemeClr val="bg1"/>
                </a:solidFill>
                <a:latin typeface="Times New Roman" panose="02020603050405020304" pitchFamily="18" charset="0"/>
                <a:cs typeface="Times New Roman" panose="02020603050405020304" pitchFamily="18" charset="0"/>
              </a:rPr>
            </a:br>
            <a:r>
              <a:rPr lang="fr-CA" sz="1800" dirty="0">
                <a:solidFill>
                  <a:schemeClr val="bg1"/>
                </a:solidFill>
                <a:latin typeface="Times New Roman" panose="02020603050405020304" pitchFamily="18" charset="0"/>
                <a:cs typeface="Times New Roman" panose="02020603050405020304" pitchFamily="18" charset="0"/>
              </a:rPr>
              <a:t>OBJECTIF DU SÉMINAIRE</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1" i="0" u="none" strike="noStrike" kern="0" cap="none" spc="0" normalizeH="0" baseline="0" noProof="0" smtClean="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graphicFrame>
        <p:nvGraphicFramePr>
          <p:cNvPr id="4" name="Tableau 4">
            <a:extLst>
              <a:ext uri="{FF2B5EF4-FFF2-40B4-BE49-F238E27FC236}">
                <a16:creationId xmlns:a16="http://schemas.microsoft.com/office/drawing/2014/main" xmlns="" id="{13A8D8F9-2620-45AC-9D6D-93E30FA4A2A9}"/>
              </a:ext>
            </a:extLst>
          </p:cNvPr>
          <p:cNvGraphicFramePr>
            <a:graphicFrameLocks noGrp="1"/>
          </p:cNvGraphicFramePr>
          <p:nvPr>
            <p:extLst>
              <p:ext uri="{D42A27DB-BD31-4B8C-83A1-F6EECF244321}">
                <p14:modId xmlns:p14="http://schemas.microsoft.com/office/powerpoint/2010/main" xmlns="" val="3540659243"/>
              </p:ext>
            </p:extLst>
          </p:nvPr>
        </p:nvGraphicFramePr>
        <p:xfrm>
          <a:off x="214489" y="1570534"/>
          <a:ext cx="8342488" cy="3718560"/>
        </p:xfrm>
        <a:graphic>
          <a:graphicData uri="http://schemas.openxmlformats.org/drawingml/2006/table">
            <a:tbl>
              <a:tblPr firstRow="1" bandRow="1"/>
              <a:tblGrid>
                <a:gridCol w="4380089">
                  <a:extLst>
                    <a:ext uri="{9D8B030D-6E8A-4147-A177-3AD203B41FA5}">
                      <a16:colId xmlns:a16="http://schemas.microsoft.com/office/drawing/2014/main" xmlns="" val="1061218759"/>
                    </a:ext>
                  </a:extLst>
                </a:gridCol>
                <a:gridCol w="3962399">
                  <a:extLst>
                    <a:ext uri="{9D8B030D-6E8A-4147-A177-3AD203B41FA5}">
                      <a16:colId xmlns:a16="http://schemas.microsoft.com/office/drawing/2014/main" xmlns="" val="2657148114"/>
                    </a:ext>
                  </a:extLst>
                </a:gridCol>
              </a:tblGrid>
              <a:tr h="1190481">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fr-CA" sz="1800" b="0" i="0" dirty="0">
                          <a:solidFill>
                            <a:srgbClr val="002060"/>
                          </a:solidFill>
                          <a:latin typeface="Times New Roman" panose="02020603050405020304" pitchFamily="18" charset="0"/>
                          <a:cs typeface="Times New Roman" panose="02020603050405020304" pitchFamily="18" charset="0"/>
                        </a:rPr>
                        <a:t>Permettre aux participants l’appropriation des nouveaux outils prévus par la LOLF.</a:t>
                      </a:r>
                    </a:p>
                    <a:p>
                      <a:pPr marL="0" indent="0" algn="just">
                        <a:buNone/>
                      </a:pPr>
                      <a:r>
                        <a:rPr lang="fr-FR" sz="1800" b="0" u="sng" dirty="0">
                          <a:solidFill>
                            <a:srgbClr val="002060"/>
                          </a:solidFill>
                          <a:latin typeface="Times New Roman" pitchFamily="18" charset="0"/>
                          <a:cs typeface="Times New Roman" pitchFamily="18" charset="0"/>
                        </a:rPr>
                        <a:t> </a:t>
                      </a:r>
                    </a:p>
                    <a:p>
                      <a:pPr marL="0" indent="0" algn="just">
                        <a:buNone/>
                      </a:pPr>
                      <a:r>
                        <a:rPr lang="fr-FR" sz="1800" b="0" u="sng" dirty="0">
                          <a:solidFill>
                            <a:srgbClr val="002060"/>
                          </a:solidFill>
                          <a:latin typeface="Times New Roman" pitchFamily="18" charset="0"/>
                          <a:cs typeface="Times New Roman" pitchFamily="18" charset="0"/>
                        </a:rPr>
                        <a:t>Cette présentation s’appuie sur </a:t>
                      </a:r>
                      <a:r>
                        <a:rPr lang="fr-FR" sz="1800" b="0" dirty="0">
                          <a:solidFill>
                            <a:srgbClr val="002060"/>
                          </a:solidFill>
                          <a:latin typeface="Times New Roman" pitchFamily="18" charset="0"/>
                          <a:cs typeface="Times New Roman" pitchFamily="18" charset="0"/>
                        </a:rPr>
                        <a:t>:</a:t>
                      </a:r>
                    </a:p>
                    <a:p>
                      <a:pPr marL="0" indent="0" algn="just">
                        <a:buNone/>
                      </a:pPr>
                      <a:endParaRPr lang="fr-FR" sz="1800" b="0" dirty="0">
                        <a:solidFill>
                          <a:srgbClr val="002060"/>
                        </a:solidFill>
                        <a:latin typeface="Times New Roman" pitchFamily="18" charset="0"/>
                        <a:cs typeface="Times New Roman" pitchFamily="18" charset="0"/>
                      </a:endParaRPr>
                    </a:p>
                    <a:p>
                      <a:pPr marL="265113" indent="-265113" algn="just" defTabSz="539750">
                        <a:buClr>
                          <a:srgbClr val="002060"/>
                        </a:buClr>
                        <a:buFont typeface="Wingdings" panose="05000000000000000000" pitchFamily="2" charset="2"/>
                        <a:buChar char="v"/>
                        <a:tabLst>
                          <a:tab pos="271463" algn="l"/>
                        </a:tabLst>
                      </a:pPr>
                      <a:r>
                        <a:rPr lang="fr-CA" sz="1800" b="0" dirty="0">
                          <a:solidFill>
                            <a:srgbClr val="002060"/>
                          </a:solidFill>
                          <a:latin typeface="Times New Roman" panose="02020603050405020304" pitchFamily="18" charset="0"/>
                          <a:cs typeface="Times New Roman" panose="02020603050405020304" pitchFamily="18" charset="0"/>
                        </a:rPr>
                        <a:t>Loi Organique </a:t>
                      </a:r>
                      <a:r>
                        <a:rPr lang="fr-FR" sz="1800" b="0" dirty="0">
                          <a:solidFill>
                            <a:srgbClr val="002060"/>
                          </a:solidFill>
                          <a:latin typeface="Times New Roman" panose="02020603050405020304" pitchFamily="18" charset="0"/>
                          <a:cs typeface="Times New Roman" panose="02020603050405020304" pitchFamily="18" charset="0"/>
                        </a:rPr>
                        <a:t>N° 18-15 du 02 septembre 2018 </a:t>
                      </a:r>
                      <a:r>
                        <a:rPr lang="fr-CA" sz="1800" b="0" dirty="0">
                          <a:solidFill>
                            <a:srgbClr val="002060"/>
                          </a:solidFill>
                          <a:latin typeface="Times New Roman" panose="02020603050405020304" pitchFamily="18" charset="0"/>
                          <a:cs typeface="Times New Roman" panose="02020603050405020304" pitchFamily="18" charset="0"/>
                        </a:rPr>
                        <a:t>relative aux Lois de Finances (LOLF), modifiée et complétée;</a:t>
                      </a:r>
                    </a:p>
                    <a:p>
                      <a:pPr marL="265113" indent="-265113" algn="just" defTabSz="539750">
                        <a:buClr>
                          <a:srgbClr val="002060"/>
                        </a:buClr>
                        <a:buFont typeface="Wingdings" panose="05000000000000000000" pitchFamily="2" charset="2"/>
                        <a:buChar char="v"/>
                      </a:pPr>
                      <a:endParaRPr lang="fr-CA" sz="1800" b="0" dirty="0">
                        <a:solidFill>
                          <a:srgbClr val="002060"/>
                        </a:solidFill>
                        <a:latin typeface="Times New Roman" panose="02020603050405020304" pitchFamily="18" charset="0"/>
                        <a:cs typeface="Times New Roman" panose="02020603050405020304" pitchFamily="18" charset="0"/>
                      </a:endParaRPr>
                    </a:p>
                    <a:p>
                      <a:pPr marL="265113" indent="-265113" algn="just" defTabSz="539750">
                        <a:buClr>
                          <a:srgbClr val="002060"/>
                        </a:buClr>
                        <a:buFont typeface="Wingdings" panose="05000000000000000000" pitchFamily="2" charset="2"/>
                        <a:buChar char="v"/>
                      </a:pPr>
                      <a:r>
                        <a:rPr lang="fr-FR" sz="1800" b="0" dirty="0">
                          <a:solidFill>
                            <a:srgbClr val="002060"/>
                          </a:solidFill>
                          <a:latin typeface="Times New Roman" pitchFamily="18" charset="0"/>
                          <a:cs typeface="Times New Roman" pitchFamily="18" charset="0"/>
                        </a:rPr>
                        <a:t>Les textes d’application (12 textes) publiés sur le site du</a:t>
                      </a:r>
                      <a:r>
                        <a:rPr lang="fr-FR" sz="1400" b="0" i="0" u="none" strike="noStrike" cap="none" dirty="0">
                          <a:solidFill>
                            <a:srgbClr val="000000"/>
                          </a:solidFill>
                          <a:effectLst/>
                          <a:latin typeface="Arial"/>
                          <a:ea typeface="Arial"/>
                          <a:cs typeface="Arial"/>
                          <a:sym typeface="Arial"/>
                        </a:rPr>
                        <a:t> </a:t>
                      </a:r>
                      <a:r>
                        <a:rPr lang="fr-FR" sz="1800" b="0" i="0" u="none" strike="noStrike" cap="none" dirty="0">
                          <a:solidFill>
                            <a:srgbClr val="002060"/>
                          </a:solidFill>
                          <a:latin typeface="Times New Roman" pitchFamily="18" charset="0"/>
                          <a:ea typeface="Arial"/>
                          <a:cs typeface="Times New Roman" pitchFamily="18" charset="0"/>
                          <a:sym typeface="Arial"/>
                        </a:rPr>
                        <a:t>Secrétariat Général du Gouvernement</a:t>
                      </a:r>
                      <a:r>
                        <a:rPr lang="fr-FR" sz="1800" b="1" i="0" u="none" strike="noStrike" cap="none" dirty="0">
                          <a:solidFill>
                            <a:srgbClr val="002060"/>
                          </a:solidFill>
                          <a:latin typeface="Times New Roman" pitchFamily="18" charset="0"/>
                          <a:ea typeface="Arial"/>
                          <a:cs typeface="Times New Roman" pitchFamily="18" charset="0"/>
                          <a:sym typeface="Arial"/>
                        </a:rPr>
                        <a:t>.</a:t>
                      </a:r>
                      <a:endParaRPr lang="fr-FR" sz="1800" b="1" i="0" u="none" strike="noStrike" cap="none" dirty="0">
                        <a:solidFill>
                          <a:srgbClr val="002060"/>
                        </a:solidFill>
                        <a:latin typeface="Times New Roman" pitchFamily="18" charset="0"/>
                        <a:cs typeface="Times New Roman" pitchFamily="18" charset="0"/>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endParaRPr lang="fr-CA" sz="1800" b="0" i="0" dirty="0">
                        <a:solidFill>
                          <a:srgbClr val="002060"/>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endParaRPr lang="ar-DZ" sz="400" b="0" i="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342900" indent="-342900" algn="just" rtl="1">
                        <a:lnSpc>
                          <a:spcPct val="100000"/>
                        </a:lnSpc>
                        <a:spcAft>
                          <a:spcPts val="0"/>
                        </a:spcAft>
                        <a:buFont typeface="Wingdings" panose="05000000000000000000" pitchFamily="2" charset="2"/>
                        <a:buChar char="ü"/>
                      </a:pPr>
                      <a:r>
                        <a:rPr lang="ar-DZ" sz="1800" b="1" i="0" dirty="0">
                          <a:solidFill>
                            <a:srgbClr val="002060"/>
                          </a:solidFill>
                          <a:latin typeface="Times New Roman" panose="02020603050405020304" pitchFamily="18" charset="0"/>
                          <a:cs typeface="Times New Roman" panose="02020603050405020304" pitchFamily="18" charset="0"/>
                        </a:rPr>
                        <a:t>تمكين المشاركين من استيعاب الأدوات الجديدة التي ينص عليها القانون العضوي المتعلق بقوانين المالية</a:t>
                      </a:r>
                      <a:r>
                        <a:rPr lang="fr-FR" sz="1800" b="1" i="0" dirty="0">
                          <a:solidFill>
                            <a:srgbClr val="002060"/>
                          </a:solidFill>
                          <a:latin typeface="Times New Roman" panose="02020603050405020304" pitchFamily="18" charset="0"/>
                          <a:cs typeface="Times New Roman" panose="02020603050405020304" pitchFamily="18" charset="0"/>
                        </a:rPr>
                        <a:t>.</a:t>
                      </a:r>
                      <a:endParaRPr lang="ar-DZ" sz="1800" b="1" i="0" dirty="0">
                        <a:solidFill>
                          <a:srgbClr val="002060"/>
                        </a:solidFill>
                        <a:latin typeface="Times New Roman" panose="02020603050405020304" pitchFamily="18" charset="0"/>
                        <a:cs typeface="Times New Roman" panose="02020603050405020304" pitchFamily="18" charset="0"/>
                      </a:endParaRPr>
                    </a:p>
                    <a:p>
                      <a:pPr marL="0" indent="0" algn="just" rtl="1">
                        <a:buNone/>
                      </a:pPr>
                      <a:r>
                        <a:rPr lang="ar-DZ" sz="1800" b="1" u="sng" dirty="0">
                          <a:solidFill>
                            <a:srgbClr val="002060"/>
                          </a:solidFill>
                          <a:latin typeface="Times New Roman" pitchFamily="18" charset="0"/>
                          <a:cs typeface="Times New Roman" pitchFamily="18" charset="0"/>
                        </a:rPr>
                        <a:t>يستند هذا العرض على </a:t>
                      </a:r>
                      <a:r>
                        <a:rPr lang="fr-FR" sz="1800" b="1" dirty="0">
                          <a:solidFill>
                            <a:srgbClr val="002060"/>
                          </a:solidFill>
                          <a:latin typeface="Times New Roman" panose="02020603050405020304" pitchFamily="18" charset="0"/>
                          <a:cs typeface="Times New Roman" panose="02020603050405020304" pitchFamily="18" charset="0"/>
                        </a:rPr>
                        <a:t>:</a:t>
                      </a:r>
                    </a:p>
                    <a:p>
                      <a:pPr marL="90488" algn="just" defTabSz="539750" rtl="1">
                        <a:buClr>
                          <a:srgbClr val="002060"/>
                        </a:buClr>
                        <a:tabLst>
                          <a:tab pos="271463" algn="l"/>
                        </a:tabLst>
                      </a:pPr>
                      <a:endParaRPr lang="fr-FR" sz="1800" b="1" dirty="0">
                        <a:solidFill>
                          <a:srgbClr val="002060"/>
                        </a:solidFill>
                        <a:latin typeface="Times New Roman" panose="02020603050405020304" pitchFamily="18" charset="0"/>
                        <a:cs typeface="Times New Roman" panose="02020603050405020304" pitchFamily="18" charset="0"/>
                      </a:endParaRPr>
                    </a:p>
                    <a:p>
                      <a:pPr marL="265113" indent="-265113" algn="just" defTabSz="539750" rtl="1">
                        <a:buClr>
                          <a:srgbClr val="002060"/>
                        </a:buClr>
                        <a:buFont typeface="Wingdings" panose="05000000000000000000" pitchFamily="2" charset="2"/>
                        <a:buChar char="v"/>
                        <a:tabLst>
                          <a:tab pos="271463" algn="l"/>
                        </a:tabLst>
                      </a:pPr>
                      <a:r>
                        <a:rPr lang="ar-DZ" sz="1800" b="1"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القانون العضوي رقم 18-15 المؤرخ في 02 سبتمبر 2018 والمتعلق بقوانين المالية، المعدل والمتمم؛ </a:t>
                      </a:r>
                    </a:p>
                    <a:p>
                      <a:pPr marL="0" indent="0" algn="just" defTabSz="539750" rtl="1">
                        <a:buClr>
                          <a:srgbClr val="002060"/>
                        </a:buClr>
                        <a:buFont typeface="Wingdings" panose="05000000000000000000" pitchFamily="2" charset="2"/>
                        <a:buNone/>
                        <a:tabLst>
                          <a:tab pos="271463" algn="l"/>
                        </a:tabLst>
                      </a:pPr>
                      <a:endParaRPr lang="fr-CA" sz="1800" b="1" dirty="0">
                        <a:solidFill>
                          <a:srgbClr val="002060"/>
                        </a:solidFill>
                        <a:latin typeface="Times New Roman" panose="02020603050405020304" pitchFamily="18" charset="0"/>
                        <a:cs typeface="Times New Roman" panose="02020603050405020304" pitchFamily="18" charset="0"/>
                      </a:endParaRPr>
                    </a:p>
                    <a:p>
                      <a:pPr marL="265113" marR="0" lvl="0" indent="-265113" algn="just" defTabSz="539750" rtl="1" eaLnBrk="1" fontAlgn="auto" latinLnBrk="0" hangingPunct="1">
                        <a:lnSpc>
                          <a:spcPct val="100000"/>
                        </a:lnSpc>
                        <a:spcBef>
                          <a:spcPts val="0"/>
                        </a:spcBef>
                        <a:spcAft>
                          <a:spcPts val="0"/>
                        </a:spcAft>
                        <a:buClr>
                          <a:srgbClr val="002060"/>
                        </a:buClr>
                        <a:buSzTx/>
                        <a:buFont typeface="Wingdings" panose="05000000000000000000" pitchFamily="2" charset="2"/>
                        <a:buChar char="v"/>
                        <a:tabLst/>
                        <a:defRPr/>
                      </a:pPr>
                      <a:r>
                        <a:rPr lang="fr-FR" sz="1800" b="1" dirty="0">
                          <a:solidFill>
                            <a:srgbClr val="002060"/>
                          </a:solidFill>
                          <a:latin typeface="Times New Roman" panose="02020603050405020304" pitchFamily="18" charset="0"/>
                          <a:cs typeface="Times New Roman" panose="02020603050405020304" pitchFamily="18" charset="0"/>
                        </a:rPr>
                        <a:t> </a:t>
                      </a:r>
                      <a:r>
                        <a:rPr lang="ar-DZ" sz="1800" b="1" dirty="0">
                          <a:solidFill>
                            <a:srgbClr val="002060"/>
                          </a:solidFill>
                          <a:latin typeface="Times New Roman" panose="02020603050405020304" pitchFamily="18" charset="0"/>
                          <a:cs typeface="Times New Roman" panose="02020603050405020304" pitchFamily="18" charset="0"/>
                        </a:rPr>
                        <a:t>النصوص التطبيقية (</a:t>
                      </a:r>
                      <a:r>
                        <a:rPr lang="fr-FR" sz="1800" b="1" dirty="0">
                          <a:solidFill>
                            <a:srgbClr val="002060"/>
                          </a:solidFill>
                          <a:latin typeface="Times New Roman" panose="02020603050405020304" pitchFamily="18" charset="0"/>
                          <a:cs typeface="Times New Roman" panose="02020603050405020304" pitchFamily="18" charset="0"/>
                        </a:rPr>
                        <a:t>2</a:t>
                      </a:r>
                      <a:r>
                        <a:rPr lang="ar-DZ" sz="1800" b="1" dirty="0">
                          <a:solidFill>
                            <a:srgbClr val="002060"/>
                          </a:solidFill>
                          <a:latin typeface="Times New Roman" panose="02020603050405020304" pitchFamily="18" charset="0"/>
                          <a:cs typeface="Times New Roman" panose="02020603050405020304" pitchFamily="18" charset="0"/>
                        </a:rPr>
                        <a:t>1 نص) الصادرة في موقع </a:t>
                      </a:r>
                      <a:r>
                        <a:rPr lang="ar-DZ" sz="1800" b="1"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الأمانة العـامة للحكـومة</a:t>
                      </a:r>
                      <a:r>
                        <a:rPr lang="fr-FR" sz="1800" b="1" i="0" u="none" strike="noStrike" cap="none" dirty="0">
                          <a:solidFill>
                            <a:srgbClr val="002060"/>
                          </a:solidFill>
                          <a:latin typeface="Times New Roman" panose="02020603050405020304" pitchFamily="18" charset="0"/>
                          <a:cs typeface="Times New Roman" panose="02020603050405020304" pitchFamily="18" charset="0"/>
                          <a:sym typeface="Arial"/>
                        </a:rPr>
                        <a:t>.</a:t>
                      </a:r>
                    </a:p>
                    <a:p>
                      <a:pPr marL="0" indent="0" algn="just" rtl="1">
                        <a:lnSpc>
                          <a:spcPct val="150000"/>
                        </a:lnSpc>
                        <a:spcAft>
                          <a:spcPts val="600"/>
                        </a:spcAft>
                        <a:buFont typeface="Wingdings" panose="05000000000000000000" pitchFamily="2" charset="2"/>
                        <a:buNone/>
                      </a:pPr>
                      <a:endParaRPr lang="fr-FR" sz="700" b="1" i="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96445130"/>
                  </a:ext>
                </a:extLst>
              </a:tr>
            </a:tbl>
          </a:graphicData>
        </a:graphic>
      </p:graphicFrame>
    </p:spTree>
    <p:extLst>
      <p:ext uri="{BB962C8B-B14F-4D97-AF65-F5344CB8AC3E}">
        <p14:creationId xmlns:p14="http://schemas.microsoft.com/office/powerpoint/2010/main" xmlns="" val="169223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95E3CB-D2ED-4981-A208-B0B45CB2CFE0}"/>
              </a:ext>
            </a:extLst>
          </p:cNvPr>
          <p:cNvSpPr>
            <a:spLocks noGrp="1"/>
          </p:cNvSpPr>
          <p:nvPr>
            <p:ph type="title"/>
          </p:nvPr>
        </p:nvSpPr>
        <p:spPr>
          <a:xfrm>
            <a:off x="0" y="392575"/>
            <a:ext cx="6072675" cy="543596"/>
          </a:xfrm>
        </p:spPr>
        <p:txBody>
          <a:bodyPr/>
          <a:lstStyle/>
          <a:p>
            <a:r>
              <a:rPr lang="ar-DZ"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البرنامج</a:t>
            </a:r>
            <a:r>
              <a:rPr lang="ar-DZ"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LE  PROGRAMME</a:t>
            </a:r>
            <a:endParaRPr lang="fr-FR" dirty="0"/>
          </a:p>
        </p:txBody>
      </p:sp>
      <p:sp>
        <p:nvSpPr>
          <p:cNvPr id="3" name="Espace réservé du numéro de diapositive 2">
            <a:extLst>
              <a:ext uri="{FF2B5EF4-FFF2-40B4-BE49-F238E27FC236}">
                <a16:creationId xmlns:a16="http://schemas.microsoft.com/office/drawing/2014/main" xmlns="" id="{731D29CA-D65F-4F2C-9CEB-935109E702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20</a:t>
            </a:fld>
            <a:endParaRPr lang="fr-FR"/>
          </a:p>
        </p:txBody>
      </p:sp>
      <p:sp>
        <p:nvSpPr>
          <p:cNvPr id="5" name="ZoneTexte 4">
            <a:extLst>
              <a:ext uri="{FF2B5EF4-FFF2-40B4-BE49-F238E27FC236}">
                <a16:creationId xmlns:a16="http://schemas.microsoft.com/office/drawing/2014/main" xmlns="" id="{2F6FF0E9-5841-4AC0-B414-143A51676040}"/>
              </a:ext>
            </a:extLst>
          </p:cNvPr>
          <p:cNvSpPr txBox="1"/>
          <p:nvPr/>
        </p:nvSpPr>
        <p:spPr>
          <a:xfrm>
            <a:off x="5927069" y="474506"/>
            <a:ext cx="2989407" cy="461665"/>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LOLF Art. 23</a:t>
            </a:r>
            <a:endParaRPr lang="ar-DZ" sz="1200" b="1" dirty="0">
              <a:solidFill>
                <a:srgbClr val="002060"/>
              </a:solidFill>
              <a:latin typeface="Times New Roman" pitchFamily="18" charset="0"/>
              <a:cs typeface="Times New Roman" pitchFamily="18" charset="0"/>
            </a:endParaRPr>
          </a:p>
          <a:p>
            <a:pPr algn="ctr"/>
            <a:r>
              <a:rPr lang="ar-DZ" sz="1200" b="1" dirty="0">
                <a:solidFill>
                  <a:srgbClr val="002060"/>
                </a:solidFill>
                <a:latin typeface="Times New Roman" pitchFamily="18" charset="0"/>
                <a:cs typeface="Times New Roman" pitchFamily="18" charset="0"/>
              </a:rPr>
              <a:t>المادة 23 من القانون العضوي المتعلق بقوانين المالية </a:t>
            </a:r>
            <a:r>
              <a:rPr lang="fr-FR" sz="1200" b="1" dirty="0">
                <a:solidFill>
                  <a:srgbClr val="002060"/>
                </a:solidFill>
                <a:latin typeface="Times New Roman" pitchFamily="18" charset="0"/>
                <a:cs typeface="Times New Roman" pitchFamily="18" charset="0"/>
              </a:rPr>
              <a:t> </a:t>
            </a:r>
          </a:p>
        </p:txBody>
      </p:sp>
      <p:graphicFrame>
        <p:nvGraphicFramePr>
          <p:cNvPr id="6" name="Diagramme 5">
            <a:extLst>
              <a:ext uri="{FF2B5EF4-FFF2-40B4-BE49-F238E27FC236}">
                <a16:creationId xmlns:a16="http://schemas.microsoft.com/office/drawing/2014/main" xmlns="" id="{ABEEC7DB-FB4E-4658-AEDD-669E059DFD04}"/>
              </a:ext>
            </a:extLst>
          </p:cNvPr>
          <p:cNvGraphicFramePr/>
          <p:nvPr>
            <p:extLst>
              <p:ext uri="{D42A27DB-BD31-4B8C-83A1-F6EECF244321}">
                <p14:modId xmlns:p14="http://schemas.microsoft.com/office/powerpoint/2010/main" xmlns="" val="2910965891"/>
              </p:ext>
            </p:extLst>
          </p:nvPr>
        </p:nvGraphicFramePr>
        <p:xfrm>
          <a:off x="813605" y="1255770"/>
          <a:ext cx="6708423" cy="3701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2788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xmlns="" id="{222CEA39-9C80-4570-8BAE-97ED47438DE6}"/>
              </a:ext>
            </a:extLst>
          </p:cNvPr>
          <p:cNvGraphicFramePr>
            <a:graphicFrameLocks noGrp="1"/>
          </p:cNvGraphicFramePr>
          <p:nvPr>
            <p:extLst>
              <p:ext uri="{D42A27DB-BD31-4B8C-83A1-F6EECF244321}">
                <p14:modId xmlns:p14="http://schemas.microsoft.com/office/powerpoint/2010/main" xmlns="" val="1860429766"/>
              </p:ext>
            </p:extLst>
          </p:nvPr>
        </p:nvGraphicFramePr>
        <p:xfrm>
          <a:off x="440267" y="1623968"/>
          <a:ext cx="8184443" cy="2496822"/>
        </p:xfrm>
        <a:graphic>
          <a:graphicData uri="http://schemas.openxmlformats.org/drawingml/2006/table">
            <a:tbl>
              <a:tblPr firstRow="1" firstCol="1" bandRow="1"/>
              <a:tblGrid>
                <a:gridCol w="2810933">
                  <a:extLst>
                    <a:ext uri="{9D8B030D-6E8A-4147-A177-3AD203B41FA5}">
                      <a16:colId xmlns:a16="http://schemas.microsoft.com/office/drawing/2014/main" xmlns="" val="1093714879"/>
                    </a:ext>
                  </a:extLst>
                </a:gridCol>
                <a:gridCol w="1061156">
                  <a:extLst>
                    <a:ext uri="{9D8B030D-6E8A-4147-A177-3AD203B41FA5}">
                      <a16:colId xmlns:a16="http://schemas.microsoft.com/office/drawing/2014/main" xmlns="" val="2016385064"/>
                    </a:ext>
                  </a:extLst>
                </a:gridCol>
                <a:gridCol w="978835">
                  <a:extLst>
                    <a:ext uri="{9D8B030D-6E8A-4147-A177-3AD203B41FA5}">
                      <a16:colId xmlns:a16="http://schemas.microsoft.com/office/drawing/2014/main" xmlns="" val="3636908337"/>
                    </a:ext>
                  </a:extLst>
                </a:gridCol>
                <a:gridCol w="1132187">
                  <a:extLst>
                    <a:ext uri="{9D8B030D-6E8A-4147-A177-3AD203B41FA5}">
                      <a16:colId xmlns:a16="http://schemas.microsoft.com/office/drawing/2014/main" xmlns="" val="2431639279"/>
                    </a:ext>
                  </a:extLst>
                </a:gridCol>
                <a:gridCol w="1045056">
                  <a:extLst>
                    <a:ext uri="{9D8B030D-6E8A-4147-A177-3AD203B41FA5}">
                      <a16:colId xmlns:a16="http://schemas.microsoft.com/office/drawing/2014/main" xmlns="" val="3298749946"/>
                    </a:ext>
                  </a:extLst>
                </a:gridCol>
                <a:gridCol w="1156276">
                  <a:extLst>
                    <a:ext uri="{9D8B030D-6E8A-4147-A177-3AD203B41FA5}">
                      <a16:colId xmlns:a16="http://schemas.microsoft.com/office/drawing/2014/main" xmlns="" val="3836129216"/>
                    </a:ext>
                  </a:extLst>
                </a:gridCol>
              </a:tblGrid>
              <a:tr h="1119233">
                <a:tc>
                  <a:txBody>
                    <a:bodyPr/>
                    <a:lstStyle/>
                    <a:p>
                      <a:pPr algn="ct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Programme</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solidFill>
                      <a:srgbClr val="20393C"/>
                    </a:solidFill>
                  </a:tcPr>
                </a:tc>
                <a:tc>
                  <a:txBody>
                    <a:bodyPr/>
                    <a:lstStyle/>
                    <a:p>
                      <a:pPr algn="ct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Dépenses réelles</a:t>
                      </a:r>
                      <a:br>
                        <a:rPr lang="fr-FR" sz="1200" b="1" dirty="0">
                          <a:solidFill>
                            <a:schemeClr val="bg1"/>
                          </a:solidFill>
                          <a:effectLst/>
                          <a:latin typeface="Times New Roman" panose="02020603050405020304" pitchFamily="18" charset="0"/>
                          <a:cs typeface="Times New Roman" panose="02020603050405020304" pitchFamily="18" charset="0"/>
                        </a:rPr>
                      </a:br>
                      <a:r>
                        <a:rPr lang="fr-FR" sz="1200" b="1" dirty="0">
                          <a:solidFill>
                            <a:schemeClr val="bg1"/>
                          </a:solidFill>
                          <a:effectLst/>
                          <a:latin typeface="Times New Roman" panose="02020603050405020304" pitchFamily="18" charset="0"/>
                          <a:cs typeface="Times New Roman" panose="02020603050405020304" pitchFamily="18" charset="0"/>
                        </a:rPr>
                        <a:t> année 2019 </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solidFill>
                      <a:srgbClr val="20393C"/>
                    </a:solidFill>
                  </a:tcPr>
                </a:tc>
                <a:tc>
                  <a:txBody>
                    <a:bodyPr/>
                    <a:lstStyle/>
                    <a:p>
                      <a:pPr algn="ct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Estimation des</a:t>
                      </a:r>
                      <a:br>
                        <a:rPr lang="fr-FR" sz="1200" b="1" dirty="0">
                          <a:solidFill>
                            <a:schemeClr val="bg1"/>
                          </a:solidFill>
                          <a:effectLst/>
                          <a:latin typeface="Times New Roman" panose="02020603050405020304" pitchFamily="18" charset="0"/>
                          <a:cs typeface="Times New Roman" panose="02020603050405020304" pitchFamily="18" charset="0"/>
                        </a:rPr>
                      </a:br>
                      <a:r>
                        <a:rPr lang="fr-FR" sz="1200" b="1" dirty="0">
                          <a:solidFill>
                            <a:schemeClr val="bg1"/>
                          </a:solidFill>
                          <a:effectLst/>
                          <a:latin typeface="Times New Roman" panose="02020603050405020304" pitchFamily="18" charset="0"/>
                          <a:cs typeface="Times New Roman" panose="02020603050405020304" pitchFamily="18" charset="0"/>
                        </a:rPr>
                        <a:t> dépenses année 2020 </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solidFill>
                      <a:srgbClr val="20393C"/>
                    </a:solidFill>
                  </a:tcPr>
                </a:tc>
                <a:tc>
                  <a:txBody>
                    <a:bodyPr/>
                    <a:lstStyle/>
                    <a:p>
                      <a:pPr algn="ct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Dépenses prévues </a:t>
                      </a:r>
                      <a:br>
                        <a:rPr lang="fr-FR" sz="1200" b="1" dirty="0">
                          <a:solidFill>
                            <a:schemeClr val="bg1"/>
                          </a:solidFill>
                          <a:effectLst/>
                          <a:latin typeface="Times New Roman" panose="02020603050405020304" pitchFamily="18" charset="0"/>
                          <a:cs typeface="Times New Roman" panose="02020603050405020304" pitchFamily="18" charset="0"/>
                        </a:rPr>
                      </a:br>
                      <a:r>
                        <a:rPr lang="fr-FR" sz="1200" b="1" dirty="0">
                          <a:solidFill>
                            <a:schemeClr val="bg1"/>
                          </a:solidFill>
                          <a:effectLst/>
                          <a:latin typeface="Times New Roman" panose="02020603050405020304" pitchFamily="18" charset="0"/>
                          <a:cs typeface="Times New Roman" panose="02020603050405020304" pitchFamily="18" charset="0"/>
                        </a:rPr>
                        <a:t>année 2021</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solidFill>
                      <a:srgbClr val="20393C"/>
                    </a:solidFill>
                  </a:tcPr>
                </a:tc>
                <a:tc>
                  <a:txBody>
                    <a:bodyPr/>
                    <a:lstStyle/>
                    <a:p>
                      <a:pPr algn="ct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Dépenses prévues</a:t>
                      </a:r>
                      <a:br>
                        <a:rPr lang="fr-FR" sz="1200" b="1" dirty="0">
                          <a:solidFill>
                            <a:schemeClr val="bg1"/>
                          </a:solidFill>
                          <a:effectLst/>
                          <a:latin typeface="Times New Roman" panose="02020603050405020304" pitchFamily="18" charset="0"/>
                          <a:cs typeface="Times New Roman" panose="02020603050405020304" pitchFamily="18" charset="0"/>
                        </a:rPr>
                      </a:br>
                      <a:r>
                        <a:rPr lang="fr-FR" sz="1200" b="1" dirty="0">
                          <a:solidFill>
                            <a:schemeClr val="bg1"/>
                          </a:solidFill>
                          <a:effectLst/>
                          <a:latin typeface="Times New Roman" panose="02020603050405020304" pitchFamily="18" charset="0"/>
                          <a:cs typeface="Times New Roman" panose="02020603050405020304" pitchFamily="18" charset="0"/>
                        </a:rPr>
                        <a:t> année 2022</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solidFill>
                      <a:srgbClr val="20393C"/>
                    </a:solidFill>
                  </a:tcPr>
                </a:tc>
                <a:tc>
                  <a:txBody>
                    <a:bodyPr/>
                    <a:lstStyle/>
                    <a:p>
                      <a:pPr algn="ct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Dépenses prévues</a:t>
                      </a:r>
                      <a:br>
                        <a:rPr lang="fr-FR" sz="1200" b="1" dirty="0">
                          <a:solidFill>
                            <a:schemeClr val="bg1"/>
                          </a:solidFill>
                          <a:effectLst/>
                          <a:latin typeface="Times New Roman" panose="02020603050405020304" pitchFamily="18" charset="0"/>
                          <a:cs typeface="Times New Roman" panose="02020603050405020304" pitchFamily="18" charset="0"/>
                        </a:rPr>
                      </a:br>
                      <a:r>
                        <a:rPr lang="fr-FR" sz="1200" b="1" dirty="0">
                          <a:solidFill>
                            <a:schemeClr val="bg1"/>
                          </a:solidFill>
                          <a:effectLst/>
                          <a:latin typeface="Times New Roman" panose="02020603050405020304" pitchFamily="18" charset="0"/>
                          <a:cs typeface="Times New Roman" panose="02020603050405020304" pitchFamily="18" charset="0"/>
                        </a:rPr>
                        <a:t> année 2023</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solidFill>
                      <a:srgbClr val="20393C"/>
                    </a:solidFill>
                  </a:tcPr>
                </a:tc>
                <a:extLst>
                  <a:ext uri="{0D108BD9-81ED-4DB2-BD59-A6C34878D82A}">
                    <a16:rowId xmlns:a16="http://schemas.microsoft.com/office/drawing/2014/main" xmlns="" val="3046443073"/>
                  </a:ext>
                </a:extLst>
              </a:tr>
              <a:tr h="350174">
                <a:tc>
                  <a:txBody>
                    <a:bodyPr/>
                    <a:lstStyle/>
                    <a:p>
                      <a:pPr marL="363538" indent="-180975" algn="l">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1. Jeunesse </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solidFill>
                      <a:srgbClr val="7E0000"/>
                    </a:solidFill>
                  </a:tcPr>
                </a:tc>
                <a:tc>
                  <a:txBody>
                    <a:bodyPr/>
                    <a:lstStyle/>
                    <a:p>
                      <a:pPr algn="r">
                        <a:spcAft>
                          <a:spcPts val="0"/>
                        </a:spcAft>
                      </a:pPr>
                      <a:r>
                        <a:rPr lang="fr-F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F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FR" sz="1200" dirty="0">
                          <a:effectLst/>
                          <a:latin typeface="Times New Roman" panose="02020603050405020304" pitchFamily="18" charset="0"/>
                          <a:cs typeface="Times New Roman" panose="02020603050405020304" pitchFamily="18" charset="0"/>
                        </a:rPr>
                        <a:t>17 654 736 198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FR" sz="1200" dirty="0">
                          <a:effectLst/>
                          <a:latin typeface="Times New Roman" panose="02020603050405020304" pitchFamily="18" charset="0"/>
                          <a:cs typeface="Times New Roman" panose="02020603050405020304" pitchFamily="18" charset="0"/>
                        </a:rPr>
                        <a:t>19 773 304 542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FR" sz="1200" dirty="0">
                          <a:effectLst/>
                          <a:latin typeface="Times New Roman" panose="02020603050405020304" pitchFamily="18" charset="0"/>
                          <a:cs typeface="Times New Roman" panose="02020603050405020304" pitchFamily="18" charset="0"/>
                        </a:rPr>
                        <a:t>    20 208 317 242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extLst>
                  <a:ext uri="{0D108BD9-81ED-4DB2-BD59-A6C34878D82A}">
                    <a16:rowId xmlns:a16="http://schemas.microsoft.com/office/drawing/2014/main" xmlns="" val="4230381939"/>
                  </a:ext>
                </a:extLst>
              </a:tr>
              <a:tr h="350174">
                <a:tc>
                  <a:txBody>
                    <a:bodyPr/>
                    <a:lstStyle/>
                    <a:p>
                      <a:pPr marL="176213" indent="0" algn="l">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2. Sport</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solidFill>
                      <a:srgbClr val="7E0000"/>
                    </a:solidFill>
                  </a:tcPr>
                </a:tc>
                <a:tc>
                  <a:txBody>
                    <a:bodyPr/>
                    <a:lstStyle/>
                    <a:p>
                      <a:pPr algn="r">
                        <a:spcAft>
                          <a:spcPts val="0"/>
                        </a:spcAft>
                      </a:pPr>
                      <a:r>
                        <a:rPr lang="fr-FR" sz="120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FR" sz="120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CA" sz="1200" dirty="0">
                          <a:solidFill>
                            <a:srgbClr val="000000"/>
                          </a:solidFill>
                          <a:effectLst/>
                          <a:latin typeface="Times New Roman" panose="02020603050405020304" pitchFamily="18" charset="0"/>
                          <a:ea typeface="Times New Roman" panose="02020603050405020304" pitchFamily="18" charset="0"/>
                        </a:rPr>
                        <a:t>34 568 010 974</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dirty="0">
                          <a:effectLst/>
                          <a:latin typeface="Times New Roman" panose="02020603050405020304" pitchFamily="18" charset="0"/>
                          <a:ea typeface="Times New Roman" panose="02020603050405020304" pitchFamily="18" charset="0"/>
                        </a:rPr>
                        <a:t>38 716 172 291</a:t>
                      </a:r>
                      <a:endParaRPr lang="fr-FR"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spcAft>
                          <a:spcPts val="0"/>
                        </a:spcAft>
                      </a:pPr>
                      <a:r>
                        <a:rPr lang="fr-CA" sz="1200" dirty="0">
                          <a:effectLst/>
                          <a:latin typeface="Times New Roman" panose="02020603050405020304" pitchFamily="18" charset="0"/>
                          <a:ea typeface="Times New Roman" panose="02020603050405020304" pitchFamily="18" charset="0"/>
                        </a:rPr>
                        <a:t>39 567 928 081</a:t>
                      </a:r>
                      <a:endParaRPr lang="fr-FR"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xmlns="" val="2334963656"/>
                  </a:ext>
                </a:extLst>
              </a:tr>
              <a:tr h="327067">
                <a:tc>
                  <a:txBody>
                    <a:bodyPr/>
                    <a:lstStyle/>
                    <a:p>
                      <a:pPr marL="176213" indent="0" algn="l">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3.  Administration Générale</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solidFill>
                      <a:srgbClr val="7E0000"/>
                    </a:solidFill>
                  </a:tcPr>
                </a:tc>
                <a:tc>
                  <a:txBody>
                    <a:bodyPr/>
                    <a:lstStyle/>
                    <a:p>
                      <a:pPr algn="r">
                        <a:spcAft>
                          <a:spcPts val="0"/>
                        </a:spcAft>
                      </a:pPr>
                      <a:r>
                        <a:rPr lang="fr-F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FR"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CA" sz="1200" dirty="0">
                          <a:solidFill>
                            <a:srgbClr val="000000"/>
                          </a:solidFill>
                          <a:effectLst/>
                          <a:latin typeface="Times New Roman" panose="02020603050405020304" pitchFamily="18" charset="0"/>
                          <a:ea typeface="Times New Roman" panose="02020603050405020304" pitchFamily="18" charset="0"/>
                        </a:rPr>
                        <a:t>2 449 030 720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dirty="0">
                          <a:effectLst/>
                          <a:latin typeface="Times New Roman" panose="02020603050405020304" pitchFamily="18" charset="0"/>
                          <a:ea typeface="Times New Roman" panose="02020603050405020304" pitchFamily="18" charset="0"/>
                        </a:rPr>
                        <a:t>2 742 914 406</a:t>
                      </a:r>
                      <a:endParaRPr lang="fr-FR"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spcAft>
                          <a:spcPts val="0"/>
                        </a:spcAft>
                      </a:pPr>
                      <a:r>
                        <a:rPr lang="fr-CA" sz="1200" dirty="0">
                          <a:effectLst/>
                          <a:latin typeface="Times New Roman" panose="02020603050405020304" pitchFamily="18" charset="0"/>
                          <a:ea typeface="Times New Roman" panose="02020603050405020304" pitchFamily="18" charset="0"/>
                        </a:rPr>
                        <a:t>2 803 258 523</a:t>
                      </a:r>
                      <a:endParaRPr lang="fr-FR"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xmlns="" val="3332110365"/>
                  </a:ext>
                </a:extLst>
              </a:tr>
              <a:tr h="350174">
                <a:tc>
                  <a:txBody>
                    <a:bodyPr/>
                    <a:lstStyle/>
                    <a:p>
                      <a:pPr algn="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Total des dépenses</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solidFill>
                      <a:srgbClr val="7E0000"/>
                    </a:solidFill>
                  </a:tcPr>
                </a:tc>
                <a:tc>
                  <a:txBody>
                    <a:bodyPr/>
                    <a:lstStyle/>
                    <a:p>
                      <a:pPr algn="r">
                        <a:spcAft>
                          <a:spcPts val="0"/>
                        </a:spcAft>
                      </a:pPr>
                      <a:r>
                        <a:rPr lang="fr-FR" sz="1200" b="1" dirty="0">
                          <a:effectLst/>
                          <a:latin typeface="Times New Roman" panose="02020603050405020304" pitchFamily="18" charset="0"/>
                          <a:cs typeface="Times New Roman" panose="02020603050405020304" pitchFamily="18" charset="0"/>
                        </a:rPr>
                        <a:t>…..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FR" sz="1200" b="1" dirty="0">
                          <a:effectLst/>
                          <a:latin typeface="Times New Roman" panose="02020603050405020304" pitchFamily="18" charset="0"/>
                          <a:cs typeface="Times New Roman" panose="02020603050405020304" pitchFamily="18" charset="0"/>
                        </a:rPr>
                        <a:t>…..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FR" sz="1200" b="1" dirty="0">
                          <a:effectLst/>
                          <a:latin typeface="Times New Roman" panose="02020603050405020304" pitchFamily="18" charset="0"/>
                          <a:cs typeface="Times New Roman" panose="02020603050405020304" pitchFamily="18" charset="0"/>
                        </a:rPr>
                        <a:t>54 671 777 892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FR" sz="1200" b="1" dirty="0">
                          <a:effectLst/>
                          <a:latin typeface="Times New Roman" panose="02020603050405020304" pitchFamily="18" charset="0"/>
                          <a:cs typeface="Times New Roman" panose="02020603050405020304" pitchFamily="18" charset="0"/>
                        </a:rPr>
                        <a:t>61 232 391 239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tc>
                  <a:txBody>
                    <a:bodyPr/>
                    <a:lstStyle/>
                    <a:p>
                      <a:pPr algn="r">
                        <a:spcAft>
                          <a:spcPts val="0"/>
                        </a:spcAft>
                      </a:pPr>
                      <a:r>
                        <a:rPr lang="fr-FR" sz="1200" b="1" dirty="0">
                          <a:effectLst/>
                          <a:latin typeface="Times New Roman" panose="02020603050405020304" pitchFamily="18" charset="0"/>
                          <a:cs typeface="Times New Roman" panose="02020603050405020304" pitchFamily="18" charset="0"/>
                        </a:rPr>
                        <a:t>    62 579 503 846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86" marR="24186" marT="0" marB="0" anchor="ctr"/>
                </a:tc>
                <a:extLst>
                  <a:ext uri="{0D108BD9-81ED-4DB2-BD59-A6C34878D82A}">
                    <a16:rowId xmlns:a16="http://schemas.microsoft.com/office/drawing/2014/main" xmlns="" val="3591750128"/>
                  </a:ext>
                </a:extLst>
              </a:tr>
            </a:tbl>
          </a:graphicData>
        </a:graphic>
      </p:graphicFrame>
      <p:sp>
        <p:nvSpPr>
          <p:cNvPr id="5" name="Rectangle 4">
            <a:extLst>
              <a:ext uri="{FF2B5EF4-FFF2-40B4-BE49-F238E27FC236}">
                <a16:creationId xmlns:a16="http://schemas.microsoft.com/office/drawing/2014/main" xmlns="" id="{75C19C0A-2441-4BE3-9FEE-25F1E462934F}"/>
              </a:ext>
            </a:extLst>
          </p:cNvPr>
          <p:cNvSpPr/>
          <p:nvPr/>
        </p:nvSpPr>
        <p:spPr>
          <a:xfrm>
            <a:off x="440673" y="750680"/>
            <a:ext cx="8169071" cy="584775"/>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1600" b="1" dirty="0">
                <a:solidFill>
                  <a:schemeClr val="bg1"/>
                </a:solidFill>
                <a:latin typeface="Times New Roman" panose="02020603050405020304" pitchFamily="18" charset="0"/>
                <a:cs typeface="Times New Roman" panose="02020603050405020304" pitchFamily="18" charset="0"/>
              </a:rPr>
              <a:t>Exemple 1 : BUDGET PROGRAMME PLURIANNUEL</a:t>
            </a:r>
            <a:r>
              <a:rPr lang="fr-CA" sz="1600" b="1" dirty="0">
                <a:solidFill>
                  <a:schemeClr val="bg1"/>
                </a:solidFill>
                <a:latin typeface="Times New Roman" panose="02020603050405020304" pitchFamily="18" charset="0"/>
                <a:ea typeface="Andale Sans UI"/>
              </a:rPr>
              <a:t> </a:t>
            </a:r>
            <a:r>
              <a:rPr lang="fr-CA" sz="1600" b="1" dirty="0">
                <a:solidFill>
                  <a:schemeClr val="bg1"/>
                </a:solidFill>
                <a:latin typeface="Times New Roman" panose="02020603050405020304" pitchFamily="18" charset="0"/>
                <a:ea typeface="Times New Roman" panose="02020603050405020304" pitchFamily="18" charset="0"/>
              </a:rPr>
              <a:t>- année 2021</a:t>
            </a:r>
            <a:endParaRPr lang="fr-CA" sz="1600" b="1" dirty="0">
              <a:solidFill>
                <a:schemeClr val="bg1"/>
              </a:solidFill>
              <a:latin typeface="Times New Roman" panose="02020603050405020304" pitchFamily="18" charset="0"/>
              <a:ea typeface="Andale Sans UI"/>
            </a:endParaRPr>
          </a:p>
          <a:p>
            <a:pPr algn="ctr"/>
            <a:r>
              <a:rPr lang="fr-CA" sz="1600" b="1" dirty="0">
                <a:solidFill>
                  <a:schemeClr val="bg1"/>
                </a:solidFill>
                <a:latin typeface="Times New Roman" panose="02020603050405020304" pitchFamily="18" charset="0"/>
                <a:cs typeface="Times New Roman" panose="02020603050405020304" pitchFamily="18" charset="0"/>
              </a:rPr>
              <a:t>MINISTÈRE DE LA JEUNESSE ET DES SPORTS</a:t>
            </a:r>
          </a:p>
        </p:txBody>
      </p:sp>
      <p:sp>
        <p:nvSpPr>
          <p:cNvPr id="6" name="Espace réservé du numéro de diapositive 2">
            <a:extLst>
              <a:ext uri="{FF2B5EF4-FFF2-40B4-BE49-F238E27FC236}">
                <a16:creationId xmlns:a16="http://schemas.microsoft.com/office/drawing/2014/main" xmlns="" id="{731D29CA-D65F-4F2C-9CEB-935109E70204}"/>
              </a:ext>
            </a:extLst>
          </p:cNvPr>
          <p:cNvSpPr>
            <a:spLocks noGrp="1"/>
          </p:cNvSpPr>
          <p:nvPr>
            <p:ph type="sldNum" idx="12"/>
          </p:nvPr>
        </p:nvSpPr>
        <p:spPr>
          <a:xfrm>
            <a:off x="7618000" y="4636500"/>
            <a:ext cx="1487400" cy="315600"/>
          </a:xfrm>
        </p:spPr>
        <p:txBody>
          <a:bodyPr/>
          <a:lstStyle/>
          <a:p>
            <a:pPr marL="0" lvl="0" indent="0" algn="r" rtl="0">
              <a:spcBef>
                <a:spcPts val="0"/>
              </a:spcBef>
              <a:spcAft>
                <a:spcPts val="0"/>
              </a:spcAft>
              <a:buNone/>
            </a:pPr>
            <a:r>
              <a:rPr lang="ar-DZ" dirty="0"/>
              <a:t>23</a:t>
            </a:r>
            <a:endParaRPr lang="fr-FR" dirty="0"/>
          </a:p>
        </p:txBody>
      </p:sp>
      <p:sp>
        <p:nvSpPr>
          <p:cNvPr id="2" name="ZoneTexte 1"/>
          <p:cNvSpPr txBox="1"/>
          <p:nvPr/>
        </p:nvSpPr>
        <p:spPr>
          <a:xfrm>
            <a:off x="7517952" y="1344057"/>
            <a:ext cx="1009591" cy="307777"/>
          </a:xfrm>
          <a:prstGeom prst="rect">
            <a:avLst/>
          </a:prstGeom>
          <a:noFill/>
        </p:spPr>
        <p:txBody>
          <a:bodyPr wrap="square" rtlCol="0">
            <a:spAutoFit/>
          </a:bodyPr>
          <a:lstStyle/>
          <a:p>
            <a:r>
              <a:rPr lang="fr-FR" b="1" dirty="0">
                <a:solidFill>
                  <a:srgbClr val="002060"/>
                </a:solidFill>
                <a:latin typeface="Times New Roman" panose="02020603050405020304" pitchFamily="18" charset="0"/>
                <a:cs typeface="Times New Roman" panose="02020603050405020304" pitchFamily="18" charset="0"/>
              </a:rPr>
              <a:t>En Dinars </a:t>
            </a:r>
          </a:p>
        </p:txBody>
      </p:sp>
    </p:spTree>
    <p:extLst>
      <p:ext uri="{BB962C8B-B14F-4D97-AF65-F5344CB8AC3E}">
        <p14:creationId xmlns:p14="http://schemas.microsoft.com/office/powerpoint/2010/main" xmlns="" val="424500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xmlns="" val="2597583360"/>
              </p:ext>
            </p:extLst>
          </p:nvPr>
        </p:nvGraphicFramePr>
        <p:xfrm>
          <a:off x="229310" y="482881"/>
          <a:ext cx="8657836" cy="4150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319311" y="110608"/>
            <a:ext cx="6259610" cy="369332"/>
          </a:xfrm>
          <a:prstGeom prst="rect">
            <a:avLst/>
          </a:prstGeom>
        </p:spPr>
        <p:txBody>
          <a:bodyPr wrap="square">
            <a:spAutoFit/>
          </a:bodyPr>
          <a:lstStyle/>
          <a:p>
            <a:pPr lvl="0"/>
            <a:r>
              <a:rPr lang="fr-FR" sz="1800" b="1" dirty="0">
                <a:latin typeface="Times New Roman" panose="02020603050405020304" pitchFamily="18" charset="0"/>
                <a:cs typeface="Times New Roman" panose="02020603050405020304" pitchFamily="18" charset="0"/>
              </a:rPr>
              <a:t>Ministère de la Jeunesse et des Sports </a:t>
            </a:r>
            <a:r>
              <a:rPr lang="fr-FR" sz="1800" b="1" dirty="0">
                <a:cs typeface="+mj-cs"/>
              </a:rPr>
              <a:t>- </a:t>
            </a:r>
            <a:r>
              <a:rPr lang="ar-SA" altLang="fr-FR" sz="1800" b="1" dirty="0"/>
              <a:t>وزارة </a:t>
            </a:r>
            <a:r>
              <a:rPr lang="ar-DZ" altLang="fr-FR" sz="1800" b="1" dirty="0"/>
              <a:t>الشباب</a:t>
            </a:r>
            <a:r>
              <a:rPr lang="ar-SA" altLang="fr-FR" sz="1800" b="1" dirty="0"/>
              <a:t> و</a:t>
            </a:r>
            <a:r>
              <a:rPr lang="ar-DZ" altLang="fr-FR" sz="1800" b="1" dirty="0"/>
              <a:t>الرياضة</a:t>
            </a:r>
            <a:r>
              <a:rPr lang="fr-FR" altLang="fr-FR" sz="1800" b="1" dirty="0"/>
              <a:t> </a:t>
            </a:r>
          </a:p>
        </p:txBody>
      </p:sp>
      <p:sp>
        <p:nvSpPr>
          <p:cNvPr id="5"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1" i="0" u="none" strike="noStrike" kern="0" cap="none" spc="0" normalizeH="0" baseline="0" noProof="0" smtClean="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xmlns="" val="804276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xmlns="" val="19431127"/>
              </p:ext>
            </p:extLst>
          </p:nvPr>
        </p:nvGraphicFramePr>
        <p:xfrm>
          <a:off x="-58366" y="612632"/>
          <a:ext cx="8662539" cy="4047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319311" y="285266"/>
            <a:ext cx="5513681" cy="369332"/>
          </a:xfrm>
          <a:prstGeom prst="rect">
            <a:avLst/>
          </a:prstGeom>
        </p:spPr>
        <p:txBody>
          <a:bodyPr wrap="square">
            <a:spAutoFit/>
          </a:bodyPr>
          <a:lstStyle/>
          <a:p>
            <a:r>
              <a:rPr lang="fr-FR" sz="1800" b="1" dirty="0">
                <a:latin typeface="Times New Roman" panose="02020603050405020304" pitchFamily="18" charset="0"/>
                <a:cs typeface="Times New Roman" panose="02020603050405020304" pitchFamily="18" charset="0"/>
              </a:rPr>
              <a:t>Ministère de la Culture et des Arts </a:t>
            </a:r>
            <a:r>
              <a:rPr lang="fr-FR" sz="1800" b="1" dirty="0">
                <a:cs typeface="+mj-cs"/>
              </a:rPr>
              <a:t>- </a:t>
            </a:r>
            <a:r>
              <a:rPr lang="ar-SA" altLang="fr-FR" sz="1800" b="1" dirty="0">
                <a:cs typeface="+mj-cs"/>
              </a:rPr>
              <a:t>وزارة الثقافة والفنون</a:t>
            </a:r>
            <a:r>
              <a:rPr lang="fr-FR" altLang="fr-FR" sz="1800" b="1" dirty="0">
                <a:cs typeface="+mj-cs"/>
              </a:rPr>
              <a:t> </a:t>
            </a:r>
          </a:p>
        </p:txBody>
      </p:sp>
      <p:sp>
        <p:nvSpPr>
          <p:cNvPr id="5"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1" i="0" u="none" strike="noStrike" kern="0" cap="none" spc="0" normalizeH="0" baseline="0" noProof="0" smtClean="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xmlns="" val="1330395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0" y="612632"/>
          <a:ext cx="8486599" cy="409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144486" y="0"/>
            <a:ext cx="6999514" cy="738664"/>
          </a:xfrm>
          <a:prstGeom prst="rect">
            <a:avLst/>
          </a:prstGeom>
        </p:spPr>
        <p:txBody>
          <a:bodyPr wrap="square">
            <a:spAutoFit/>
          </a:bodyPr>
          <a:lstStyle/>
          <a:p>
            <a:pPr algn="r"/>
            <a:r>
              <a:rPr lang="ar-SA" altLang="fr-FR" b="1" i="1" kern="1200" dirty="0">
                <a:solidFill>
                  <a:schemeClr val="tx1"/>
                </a:solidFill>
                <a:latin typeface="Times New Roman" panose="02020603050405020304" pitchFamily="18" charset="0"/>
                <a:cs typeface="Times New Roman" panose="02020603050405020304" pitchFamily="18" charset="0"/>
              </a:rPr>
              <a:t>مثال هيكل برامج وزارة الصحة والسكان وإصلاح المستشفيات</a:t>
            </a:r>
            <a:r>
              <a:rPr lang="fr-FR" altLang="fr-FR" b="1" i="1" kern="1200" dirty="0">
                <a:solidFill>
                  <a:schemeClr val="tx1"/>
                </a:solidFill>
                <a:latin typeface="Times New Roman" panose="02020603050405020304" pitchFamily="18" charset="0"/>
                <a:cs typeface="Times New Roman" panose="02020603050405020304" pitchFamily="18" charset="0"/>
              </a:rPr>
              <a:t> </a:t>
            </a:r>
            <a:endParaRPr lang="ar-DZ" b="1" i="1" kern="1200" dirty="0">
              <a:solidFill>
                <a:schemeClr val="tx1"/>
              </a:solidFill>
              <a:latin typeface="Times New Roman" panose="02020603050405020304" pitchFamily="18" charset="0"/>
              <a:cs typeface="Times New Roman" panose="02020603050405020304" pitchFamily="18" charset="0"/>
            </a:endParaRPr>
          </a:p>
          <a:p>
            <a:r>
              <a:rPr lang="fr-FR" b="1" i="1" kern="1200" dirty="0">
                <a:solidFill>
                  <a:schemeClr val="tx1"/>
                </a:solidFill>
                <a:latin typeface="Times New Roman" panose="02020603050405020304" pitchFamily="18" charset="0"/>
                <a:cs typeface="Times New Roman" panose="02020603050405020304" pitchFamily="18" charset="0"/>
              </a:rPr>
              <a:t>Exemple de structure de programmes du Ministère de la Sante, Population et Réforme Hospitalière</a:t>
            </a:r>
            <a:endParaRPr lang="fr-FR" kern="1200" dirty="0">
              <a:solidFill>
                <a:schemeClr val="tx1"/>
              </a:solidFill>
              <a:latin typeface="Times New Roman" panose="02020603050405020304" pitchFamily="18" charset="0"/>
              <a:cs typeface="Times New Roman" panose="02020603050405020304" pitchFamily="18" charset="0"/>
            </a:endParaRPr>
          </a:p>
        </p:txBody>
      </p:sp>
      <p:sp>
        <p:nvSpPr>
          <p:cNvPr id="5"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1" i="0" u="none" strike="noStrike" kern="0" cap="none" spc="0" normalizeH="0" baseline="0" noProof="0" smtClean="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xmlns="" val="998988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0" y="612632"/>
          <a:ext cx="8892791" cy="4321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833545" y="186291"/>
            <a:ext cx="4269117" cy="307777"/>
          </a:xfrm>
          <a:prstGeom prst="rect">
            <a:avLst/>
          </a:prstGeom>
        </p:spPr>
        <p:txBody>
          <a:bodyPr wrap="none">
            <a:spAutoFit/>
          </a:bodyPr>
          <a:lstStyle/>
          <a:p>
            <a:r>
              <a:rPr lang="fr-FR" b="1" i="1" kern="1200" dirty="0">
                <a:solidFill>
                  <a:schemeClr val="tx1"/>
                </a:solidFill>
                <a:latin typeface="Times New Roman" panose="02020603050405020304" pitchFamily="18" charset="0"/>
                <a:cs typeface="Times New Roman" panose="02020603050405020304" pitchFamily="18" charset="0"/>
              </a:rPr>
              <a:t>Ministère de l’Education Nationale  - </a:t>
            </a:r>
            <a:r>
              <a:rPr lang="ar-SA" altLang="fr-FR" b="1" i="1" kern="1200" dirty="0">
                <a:solidFill>
                  <a:schemeClr val="tx1"/>
                </a:solidFill>
                <a:latin typeface="Times New Roman" panose="02020603050405020304" pitchFamily="18" charset="0"/>
                <a:cs typeface="Times New Roman" panose="02020603050405020304" pitchFamily="18" charset="0"/>
              </a:rPr>
              <a:t>وزارة التربية الوطنية</a:t>
            </a:r>
            <a:r>
              <a:rPr lang="fr-FR" altLang="fr-FR" b="1" i="1" kern="1200" dirty="0">
                <a:solidFill>
                  <a:schemeClr val="tx1"/>
                </a:solidFill>
                <a:latin typeface="Times New Roman" panose="02020603050405020304" pitchFamily="18" charset="0"/>
                <a:cs typeface="Times New Roman" panose="02020603050405020304" pitchFamily="18" charset="0"/>
              </a:rPr>
              <a:t> </a:t>
            </a:r>
            <a:endParaRPr lang="fr-FR" dirty="0"/>
          </a:p>
        </p:txBody>
      </p:sp>
      <p:sp>
        <p:nvSpPr>
          <p:cNvPr id="5"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1" i="0" u="none" strike="noStrike" kern="0" cap="none" spc="0" normalizeH="0" baseline="0" noProof="0" smtClean="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xmlns="" val="3868839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0" y="612632"/>
          <a:ext cx="8892791" cy="4321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637602" y="436662"/>
            <a:ext cx="4269117" cy="307777"/>
          </a:xfrm>
          <a:prstGeom prst="rect">
            <a:avLst/>
          </a:prstGeom>
        </p:spPr>
        <p:txBody>
          <a:bodyPr wrap="none">
            <a:spAutoFit/>
          </a:bodyPr>
          <a:lstStyle/>
          <a:p>
            <a:r>
              <a:rPr lang="fr-FR" b="1" i="1" kern="1200" dirty="0">
                <a:solidFill>
                  <a:schemeClr val="tx1"/>
                </a:solidFill>
                <a:latin typeface="Times New Roman" panose="02020603050405020304" pitchFamily="18" charset="0"/>
                <a:cs typeface="Times New Roman" panose="02020603050405020304" pitchFamily="18" charset="0"/>
              </a:rPr>
              <a:t>Ministère de l’Education Nationale  - </a:t>
            </a:r>
            <a:r>
              <a:rPr lang="ar-SA" altLang="fr-FR" b="1" i="1" kern="1200" dirty="0">
                <a:solidFill>
                  <a:schemeClr val="tx1"/>
                </a:solidFill>
                <a:latin typeface="Times New Roman" panose="02020603050405020304" pitchFamily="18" charset="0"/>
                <a:cs typeface="Times New Roman" panose="02020603050405020304" pitchFamily="18" charset="0"/>
              </a:rPr>
              <a:t>وزارة التربية الوطنية</a:t>
            </a:r>
            <a:r>
              <a:rPr lang="fr-FR" altLang="fr-FR" b="1" i="1" kern="1200" dirty="0">
                <a:solidFill>
                  <a:schemeClr val="tx1"/>
                </a:solidFill>
                <a:latin typeface="Times New Roman" panose="02020603050405020304" pitchFamily="18" charset="0"/>
                <a:cs typeface="Times New Roman" panose="02020603050405020304" pitchFamily="18" charset="0"/>
              </a:rPr>
              <a:t> </a:t>
            </a:r>
            <a:endParaRPr lang="fr-FR" dirty="0"/>
          </a:p>
        </p:txBody>
      </p:sp>
      <p:sp>
        <p:nvSpPr>
          <p:cNvPr id="5"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26</a:t>
            </a:r>
          </a:p>
        </p:txBody>
      </p:sp>
    </p:spTree>
    <p:extLst>
      <p:ext uri="{BB962C8B-B14F-4D97-AF65-F5344CB8AC3E}">
        <p14:creationId xmlns:p14="http://schemas.microsoft.com/office/powerpoint/2010/main" xmlns="" val="133352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85348"/>
            <a:ext cx="6855048" cy="766200"/>
          </a:xfrm>
        </p:spPr>
        <p:txBody>
          <a:bodyPr/>
          <a:lstStyle/>
          <a:p>
            <a:r>
              <a:rPr lang="ar-DZ" sz="1900" dirty="0">
                <a:solidFill>
                  <a:schemeClr val="bg1"/>
                </a:solidFill>
                <a:latin typeface="Times New Roman" panose="02020603050405020304" pitchFamily="18" charset="0"/>
                <a:cs typeface="Times New Roman" panose="02020603050405020304" pitchFamily="18" charset="0"/>
              </a:rPr>
              <a:t>2</a:t>
            </a:r>
            <a:r>
              <a:rPr lang="ar-DZ" dirty="0">
                <a:solidFill>
                  <a:schemeClr val="bg1"/>
                </a:solidFill>
                <a:latin typeface="Times New Roman" panose="02020603050405020304" pitchFamily="18" charset="0"/>
                <a:cs typeface="Times New Roman" panose="02020603050405020304" pitchFamily="18" charset="0"/>
              </a:rPr>
              <a:t>. التصنيف حسب الطبيعة الاقتصادية للنفقات                                        </a:t>
            </a:r>
            <a:r>
              <a:rPr lang="ar-DZ" sz="1900" dirty="0">
                <a:solidFill>
                  <a:schemeClr val="bg1"/>
                </a:solidFill>
                <a:latin typeface="Times New Roman" panose="02020603050405020304" pitchFamily="18" charset="0"/>
                <a:cs typeface="Times New Roman" panose="02020603050405020304" pitchFamily="18" charset="0"/>
              </a:rPr>
              <a:t/>
            </a:r>
            <a:br>
              <a:rPr lang="ar-DZ" sz="1900" dirty="0">
                <a:solidFill>
                  <a:schemeClr val="bg1"/>
                </a:solidFill>
                <a:latin typeface="Times New Roman" panose="02020603050405020304" pitchFamily="18" charset="0"/>
                <a:cs typeface="Times New Roman" panose="02020603050405020304" pitchFamily="18" charset="0"/>
              </a:rPr>
            </a:br>
            <a:r>
              <a:rPr lang="fr-FR" sz="1900" dirty="0">
                <a:solidFill>
                  <a:schemeClr val="bg1"/>
                </a:solidFill>
                <a:latin typeface="Times New Roman" panose="02020603050405020304" pitchFamily="18" charset="0"/>
                <a:cs typeface="Times New Roman" panose="02020603050405020304" pitchFamily="18" charset="0"/>
              </a:rPr>
              <a:t>2. </a:t>
            </a:r>
            <a:r>
              <a:rPr lang="fr-FR" sz="1600" dirty="0">
                <a:solidFill>
                  <a:schemeClr val="bg1"/>
                </a:solidFill>
                <a:latin typeface="Times New Roman" panose="02020603050405020304" pitchFamily="18" charset="0"/>
                <a:cs typeface="Times New Roman" panose="02020603050405020304" pitchFamily="18" charset="0"/>
              </a:rPr>
              <a:t>CLASSIFICATION  PAR NATURE ECONOMIQUE DE DEPENSES</a:t>
            </a: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27</a:t>
            </a:fld>
            <a:endParaRPr lang="fr-FR"/>
          </a:p>
        </p:txBody>
      </p:sp>
      <p:sp>
        <p:nvSpPr>
          <p:cNvPr id="5" name="ZoneTexte 4">
            <a:extLst>
              <a:ext uri="{FF2B5EF4-FFF2-40B4-BE49-F238E27FC236}">
                <a16:creationId xmlns:a16="http://schemas.microsoft.com/office/drawing/2014/main" xmlns="" id="{9036FC15-652C-4171-8991-0DCC6EBA2286}"/>
              </a:ext>
            </a:extLst>
          </p:cNvPr>
          <p:cNvSpPr txBox="1"/>
          <p:nvPr/>
        </p:nvSpPr>
        <p:spPr>
          <a:xfrm>
            <a:off x="6511430" y="916399"/>
            <a:ext cx="2632570" cy="461665"/>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LOLF Art. 29</a:t>
            </a:r>
            <a:endParaRPr lang="ar-DZ" sz="1200" b="1" dirty="0">
              <a:solidFill>
                <a:srgbClr val="002060"/>
              </a:solidFill>
              <a:latin typeface="Times New Roman" pitchFamily="18" charset="0"/>
              <a:cs typeface="Times New Roman" pitchFamily="18" charset="0"/>
            </a:endParaRPr>
          </a:p>
          <a:p>
            <a:pPr algn="ctr"/>
            <a:r>
              <a:rPr lang="ar-DZ" sz="1200" b="1" dirty="0">
                <a:solidFill>
                  <a:srgbClr val="002060"/>
                </a:solidFill>
                <a:latin typeface="Times New Roman" pitchFamily="18" charset="0"/>
                <a:cs typeface="Times New Roman" pitchFamily="18" charset="0"/>
              </a:rPr>
              <a:t>القانون العضوي المتعلق بقوانين المالية المادة 29</a:t>
            </a:r>
            <a:endParaRPr lang="fr-FR" sz="1200" b="1" dirty="0">
              <a:solidFill>
                <a:srgbClr val="002060"/>
              </a:solidFill>
              <a:latin typeface="Times New Roman" pitchFamily="18" charset="0"/>
              <a:cs typeface="Times New Roman" pitchFamily="18" charset="0"/>
            </a:endParaRPr>
          </a:p>
        </p:txBody>
      </p:sp>
      <p:sp>
        <p:nvSpPr>
          <p:cNvPr id="6" name="Espace réservé du contenu 2">
            <a:extLst>
              <a:ext uri="{FF2B5EF4-FFF2-40B4-BE49-F238E27FC236}">
                <a16:creationId xmlns:a16="http://schemas.microsoft.com/office/drawing/2014/main" xmlns="" id="{7D2695D8-A065-4C73-A9AB-26B345534746}"/>
              </a:ext>
            </a:extLst>
          </p:cNvPr>
          <p:cNvSpPr txBox="1">
            <a:spLocks/>
          </p:cNvSpPr>
          <p:nvPr/>
        </p:nvSpPr>
        <p:spPr>
          <a:xfrm>
            <a:off x="526231" y="1557627"/>
            <a:ext cx="5111540" cy="3311827"/>
          </a:xfrm>
          <a:prstGeom prst="rect">
            <a:avLst/>
          </a:prstGeom>
        </p:spPr>
        <p:txBody>
          <a:bodyPr vert="horz" lIns="68580" tIns="34290" rIns="68580" bIns="34290" rtlCol="0">
            <a:normAutofit fontScale="92500" lnSpcReduction="10000"/>
          </a:bodyPr>
          <a:lstStyle/>
          <a:p>
            <a:pPr marL="171450" indent="-171450" algn="just" defTabSz="685800">
              <a:lnSpc>
                <a:spcPct val="90000"/>
              </a:lnSpc>
              <a:spcBef>
                <a:spcPts val="750"/>
              </a:spcBef>
              <a:buClr>
                <a:schemeClr val="accent5">
                  <a:lumMod val="50000"/>
                </a:schemeClr>
              </a:buClr>
              <a:defRPr/>
            </a:pPr>
            <a:r>
              <a:rPr lang="fr-FR" sz="1900" b="1" kern="1200" dirty="0">
                <a:solidFill>
                  <a:schemeClr val="accent1">
                    <a:lumMod val="75000"/>
                  </a:schemeClr>
                </a:solidFill>
                <a:latin typeface="Times New Roman" panose="02020603050405020304" pitchFamily="18" charset="0"/>
                <a:ea typeface="+mn-ea"/>
                <a:cs typeface="Times New Roman" panose="02020603050405020304" pitchFamily="18" charset="0"/>
              </a:rPr>
              <a:t>Sept (7) titres de dépenses retenus:</a:t>
            </a:r>
          </a:p>
          <a:p>
            <a:pPr marL="171450" indent="-171450" algn="just" defTabSz="685800">
              <a:lnSpc>
                <a:spcPct val="90000"/>
              </a:lnSpc>
              <a:spcBef>
                <a:spcPts val="750"/>
              </a:spcBef>
              <a:buClr>
                <a:schemeClr val="accent5">
                  <a:lumMod val="50000"/>
                </a:schemeClr>
              </a:buClr>
              <a:defRPr/>
            </a:pPr>
            <a:r>
              <a:rPr lang="fr-FR" sz="1900" b="1"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endParaRPr lang="fr-FR" sz="1900" b="1" i="1" kern="1200" dirty="0">
              <a:solidFill>
                <a:schemeClr val="accent1">
                  <a:lumMod val="75000"/>
                </a:schemeClr>
              </a:solidFill>
              <a:latin typeface="Times New Roman" panose="02020603050405020304" pitchFamily="18" charset="0"/>
              <a:ea typeface="+mn-ea"/>
              <a:cs typeface="Times New Roman" panose="02020603050405020304" pitchFamily="18" charset="0"/>
            </a:endParaRPr>
          </a:p>
          <a:p>
            <a:pPr marL="269081" indent="-250031" defTabSz="685800">
              <a:lnSpc>
                <a:spcPct val="90000"/>
              </a:lnSpc>
              <a:buClr>
                <a:srgbClr val="002060"/>
              </a:buClr>
              <a:defRPr/>
            </a:pPr>
            <a:r>
              <a:rPr lang="fr-FR" sz="1900" b="1" kern="1200" dirty="0">
                <a:solidFill>
                  <a:schemeClr val="accent1">
                    <a:lumMod val="75000"/>
                  </a:schemeClr>
                </a:solidFill>
                <a:latin typeface="Times New Roman" panose="02020603050405020304" pitchFamily="18" charset="0"/>
                <a:ea typeface="+mn-ea"/>
                <a:cs typeface="Times New Roman" panose="02020603050405020304" pitchFamily="18" charset="0"/>
              </a:rPr>
              <a:t>1. </a:t>
            </a: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Dépenses</a:t>
            </a:r>
            <a:r>
              <a:rPr lang="fr-FR" sz="1900" b="1" kern="1200" dirty="0">
                <a:solidFill>
                  <a:schemeClr val="accent1">
                    <a:lumMod val="75000"/>
                  </a:schemeClr>
                </a:solidFill>
                <a:latin typeface="Times New Roman" panose="02020603050405020304" pitchFamily="18" charset="0"/>
                <a:ea typeface="+mn-ea"/>
                <a:cs typeface="Times New Roman" panose="02020603050405020304" pitchFamily="18" charset="0"/>
              </a:rPr>
              <a:t> de </a:t>
            </a: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Personnel:</a:t>
            </a:r>
          </a:p>
          <a:p>
            <a:pPr marL="404813" indent="-4763" defTabSz="685800">
              <a:lnSpc>
                <a:spcPct val="90000"/>
              </a:lnSpc>
              <a:buClr>
                <a:schemeClr val="accent5">
                  <a:lumMod val="50000"/>
                </a:schemeClr>
              </a:buClr>
              <a:defRPr/>
            </a:pPr>
            <a:r>
              <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p>
          <a:p>
            <a:pPr marL="273844" indent="-254794" defTabSz="685800">
              <a:lnSpc>
                <a:spcPct val="9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2.</a:t>
            </a:r>
            <a:r>
              <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r>
              <a:rPr lang="fr-FR" sz="1700" b="1" kern="1200" dirty="0">
                <a:solidFill>
                  <a:schemeClr val="accent1">
                    <a:lumMod val="75000"/>
                  </a:schemeClr>
                </a:solidFill>
                <a:latin typeface="Times New Roman" panose="02020603050405020304" pitchFamily="18" charset="0"/>
                <a:cs typeface="Times New Roman" panose="02020603050405020304" pitchFamily="18" charset="0"/>
              </a:rPr>
              <a:t>Dépenses</a:t>
            </a:r>
            <a:r>
              <a:rPr lang="fr-FR" sz="1800" b="1" kern="1200" dirty="0">
                <a:solidFill>
                  <a:schemeClr val="accent1">
                    <a:lumMod val="75000"/>
                  </a:schemeClr>
                </a:solidFill>
                <a:latin typeface="Times New Roman" panose="02020603050405020304" pitchFamily="18" charset="0"/>
                <a:cs typeface="Times New Roman" panose="02020603050405020304" pitchFamily="18" charset="0"/>
              </a:rPr>
              <a:t> de </a:t>
            </a: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Fonctionnement</a:t>
            </a:r>
          </a:p>
          <a:p>
            <a:pPr marL="273844" indent="-254794" defTabSz="685800">
              <a:lnSpc>
                <a:spcPct val="9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    des services:</a:t>
            </a:r>
          </a:p>
          <a:p>
            <a:pPr marL="273844" indent="-254794" defTabSz="685800">
              <a:lnSpc>
                <a:spcPct val="9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3. </a:t>
            </a:r>
            <a:r>
              <a:rPr lang="fr-FR" sz="1700" b="1" kern="1200" dirty="0">
                <a:solidFill>
                  <a:schemeClr val="accent1">
                    <a:lumMod val="75000"/>
                  </a:schemeClr>
                </a:solidFill>
                <a:latin typeface="Times New Roman" panose="02020603050405020304" pitchFamily="18" charset="0"/>
                <a:cs typeface="Times New Roman" panose="02020603050405020304" pitchFamily="18" charset="0"/>
              </a:rPr>
              <a:t>Dépenses</a:t>
            </a:r>
            <a:r>
              <a:rPr lang="fr-FR" sz="1800" b="1" kern="1200" dirty="0">
                <a:solidFill>
                  <a:schemeClr val="accent1">
                    <a:lumMod val="75000"/>
                  </a:schemeClr>
                </a:solidFill>
                <a:latin typeface="Times New Roman" panose="02020603050405020304" pitchFamily="18" charset="0"/>
                <a:cs typeface="Times New Roman" panose="02020603050405020304" pitchFamily="18" charset="0"/>
              </a:rPr>
              <a:t> de </a:t>
            </a: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Investissements :</a:t>
            </a:r>
            <a:endPar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endParaRPr>
          </a:p>
          <a:p>
            <a:pPr marL="400050" defTabSz="685800">
              <a:lnSpc>
                <a:spcPct val="90000"/>
              </a:lnSpc>
              <a:buClr>
                <a:schemeClr val="accent5">
                  <a:lumMod val="50000"/>
                </a:schemeClr>
              </a:buClr>
              <a:defRPr/>
            </a:pPr>
            <a:r>
              <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p>
          <a:p>
            <a:pPr marL="273844" indent="-254794" defTabSz="685800">
              <a:lnSpc>
                <a:spcPct val="9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4.</a:t>
            </a:r>
            <a:r>
              <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r>
              <a:rPr lang="fr-FR" sz="1700" b="1" kern="1200" dirty="0">
                <a:solidFill>
                  <a:schemeClr val="accent1">
                    <a:lumMod val="75000"/>
                  </a:schemeClr>
                </a:solidFill>
                <a:latin typeface="Times New Roman" panose="02020603050405020304" pitchFamily="18" charset="0"/>
                <a:cs typeface="Times New Roman" panose="02020603050405020304" pitchFamily="18" charset="0"/>
              </a:rPr>
              <a:t>Dépenses</a:t>
            </a:r>
            <a:r>
              <a:rPr lang="fr-FR" sz="1800" b="1" kern="1200" dirty="0">
                <a:solidFill>
                  <a:schemeClr val="accent1">
                    <a:lumMod val="75000"/>
                  </a:schemeClr>
                </a:solidFill>
                <a:latin typeface="Times New Roman" panose="02020603050405020304" pitchFamily="18" charset="0"/>
                <a:cs typeface="Times New Roman" panose="02020603050405020304" pitchFamily="18" charset="0"/>
              </a:rPr>
              <a:t> de </a:t>
            </a: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Transferts:</a:t>
            </a:r>
            <a:endPar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endParaRPr>
          </a:p>
          <a:p>
            <a:pPr marL="404813" defTabSz="685800">
              <a:lnSpc>
                <a:spcPct val="90000"/>
              </a:lnSpc>
              <a:buClr>
                <a:schemeClr val="accent5">
                  <a:lumMod val="50000"/>
                </a:schemeClr>
              </a:buClr>
              <a:buFontTx/>
              <a:buChar char="-"/>
              <a:defRPr/>
            </a:pPr>
            <a:endPar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endParaRPr>
          </a:p>
          <a:p>
            <a:pPr marL="404813" indent="-5954" defTabSz="685800">
              <a:lnSpc>
                <a:spcPct val="90000"/>
              </a:lnSpc>
              <a:buClr>
                <a:schemeClr val="accent5">
                  <a:lumMod val="50000"/>
                </a:schemeClr>
              </a:buClr>
              <a:defRPr/>
            </a:pPr>
            <a:endParaRPr lang="fr-FR" sz="1000" kern="1200" dirty="0">
              <a:solidFill>
                <a:schemeClr val="accent1">
                  <a:lumMod val="75000"/>
                </a:schemeClr>
              </a:solidFill>
              <a:latin typeface="Times New Roman" panose="02020603050405020304" pitchFamily="18" charset="0"/>
              <a:ea typeface="+mn-ea"/>
              <a:cs typeface="Times New Roman" panose="02020603050405020304" pitchFamily="18" charset="0"/>
            </a:endParaRPr>
          </a:p>
          <a:p>
            <a:pPr marL="273844" indent="-254794" defTabSz="685800">
              <a:lnSpc>
                <a:spcPct val="12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5.</a:t>
            </a:r>
            <a:r>
              <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Dette publique; </a:t>
            </a:r>
          </a:p>
          <a:p>
            <a:pPr marL="273844" indent="-254794" defTabSz="685800">
              <a:lnSpc>
                <a:spcPct val="12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6.  Dépenses des opérations financières;</a:t>
            </a:r>
          </a:p>
          <a:p>
            <a:pPr marL="273844" indent="-254794" defTabSz="685800">
              <a:lnSpc>
                <a:spcPct val="12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7.  </a:t>
            </a:r>
            <a:r>
              <a:rPr lang="fr-FR" sz="1700" b="1" kern="1200" dirty="0">
                <a:solidFill>
                  <a:schemeClr val="accent1">
                    <a:lumMod val="75000"/>
                  </a:schemeClr>
                </a:solidFill>
                <a:latin typeface="Times New Roman" panose="02020603050405020304" pitchFamily="18" charset="0"/>
                <a:cs typeface="Times New Roman" panose="02020603050405020304" pitchFamily="18" charset="0"/>
              </a:rPr>
              <a:t>Dépenses</a:t>
            </a:r>
            <a:r>
              <a:rPr lang="fr-FR" sz="1800" b="1" kern="1200" dirty="0">
                <a:solidFill>
                  <a:schemeClr val="accent1">
                    <a:lumMod val="75000"/>
                  </a:schemeClr>
                </a:solidFill>
                <a:latin typeface="Times New Roman" panose="02020603050405020304" pitchFamily="18" charset="0"/>
                <a:cs typeface="Times New Roman" panose="02020603050405020304" pitchFamily="18" charset="0"/>
              </a:rPr>
              <a:t> </a:t>
            </a: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Imprévues.</a:t>
            </a:r>
          </a:p>
        </p:txBody>
      </p:sp>
      <p:sp>
        <p:nvSpPr>
          <p:cNvPr id="7" name="Accolade ouvrante 6">
            <a:extLst>
              <a:ext uri="{FF2B5EF4-FFF2-40B4-BE49-F238E27FC236}">
                <a16:creationId xmlns:a16="http://schemas.microsoft.com/office/drawing/2014/main" xmlns="" id="{781E0FC6-E426-4349-81B2-8F307C89AB1B}"/>
              </a:ext>
            </a:extLst>
          </p:cNvPr>
          <p:cNvSpPr/>
          <p:nvPr/>
        </p:nvSpPr>
        <p:spPr>
          <a:xfrm>
            <a:off x="328076" y="1873951"/>
            <a:ext cx="323166" cy="27625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fermante 7">
            <a:extLst>
              <a:ext uri="{FF2B5EF4-FFF2-40B4-BE49-F238E27FC236}">
                <a16:creationId xmlns:a16="http://schemas.microsoft.com/office/drawing/2014/main" xmlns="" id="{2ACFC60B-F8B9-4A72-951E-06D56D963AE0}"/>
              </a:ext>
            </a:extLst>
          </p:cNvPr>
          <p:cNvSpPr/>
          <p:nvPr/>
        </p:nvSpPr>
        <p:spPr>
          <a:xfrm>
            <a:off x="3717097" y="2011866"/>
            <a:ext cx="388827" cy="1541579"/>
          </a:xfrm>
          <a:prstGeom prst="rightBrace">
            <a:avLst>
              <a:gd name="adj1" fmla="val 2054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Rectangle 8">
            <a:extLst>
              <a:ext uri="{FF2B5EF4-FFF2-40B4-BE49-F238E27FC236}">
                <a16:creationId xmlns:a16="http://schemas.microsoft.com/office/drawing/2014/main" xmlns="" id="{D07A5397-158E-4FE5-991F-B6A56574F2AD}"/>
              </a:ext>
            </a:extLst>
          </p:cNvPr>
          <p:cNvSpPr/>
          <p:nvPr/>
        </p:nvSpPr>
        <p:spPr>
          <a:xfrm rot="16200000">
            <a:off x="-870833" y="3093281"/>
            <a:ext cx="2324675" cy="323165"/>
          </a:xfrm>
          <a:prstGeom prst="rect">
            <a:avLst/>
          </a:prstGeom>
        </p:spPr>
        <p:txBody>
          <a:bodyPr wrap="none">
            <a:spAutoFit/>
          </a:bodyPr>
          <a:lstStyle/>
          <a:p>
            <a:r>
              <a:rPr lang="fr-FR" sz="1500" b="1" dirty="0">
                <a:solidFill>
                  <a:schemeClr val="accent1">
                    <a:lumMod val="75000"/>
                  </a:schemeClr>
                </a:solidFill>
                <a:latin typeface="Times New Roman" panose="02020603050405020304" pitchFamily="18" charset="0"/>
                <a:cs typeface="Times New Roman" panose="02020603050405020304" pitchFamily="18" charset="0"/>
              </a:rPr>
              <a:t>Le Ministère des Finances</a:t>
            </a:r>
          </a:p>
        </p:txBody>
      </p:sp>
      <p:sp>
        <p:nvSpPr>
          <p:cNvPr id="10" name="ZoneTexte 9">
            <a:extLst>
              <a:ext uri="{FF2B5EF4-FFF2-40B4-BE49-F238E27FC236}">
                <a16:creationId xmlns:a16="http://schemas.microsoft.com/office/drawing/2014/main" xmlns="" id="{A2E53D8E-C1F9-4877-BA9E-CE1BA80FB051}"/>
              </a:ext>
            </a:extLst>
          </p:cNvPr>
          <p:cNvSpPr txBox="1"/>
          <p:nvPr/>
        </p:nvSpPr>
        <p:spPr>
          <a:xfrm>
            <a:off x="4084761" y="2324423"/>
            <a:ext cx="1062622" cy="954107"/>
          </a:xfrm>
          <a:prstGeom prst="rect">
            <a:avLst/>
          </a:prstGeom>
          <a:noFill/>
        </p:spPr>
        <p:txBody>
          <a:bodyPr wrap="square" rtlCol="0">
            <a:spAutoFit/>
          </a:bodyPr>
          <a:lstStyle/>
          <a:p>
            <a:pPr algn="ctr"/>
            <a:r>
              <a:rPr lang="fr-FR" b="1" dirty="0">
                <a:solidFill>
                  <a:schemeClr val="accent1">
                    <a:lumMod val="75000"/>
                  </a:schemeClr>
                </a:solidFill>
                <a:latin typeface="Times New Roman" panose="02020603050405020304" pitchFamily="18" charset="0"/>
                <a:cs typeface="Times New Roman" panose="02020603050405020304" pitchFamily="18" charset="0"/>
              </a:rPr>
              <a:t>Ministères et Institutions publiques</a:t>
            </a:r>
          </a:p>
        </p:txBody>
      </p:sp>
      <p:sp>
        <p:nvSpPr>
          <p:cNvPr id="3" name="Rectangle 2">
            <a:extLst>
              <a:ext uri="{FF2B5EF4-FFF2-40B4-BE49-F238E27FC236}">
                <a16:creationId xmlns:a16="http://schemas.microsoft.com/office/drawing/2014/main" xmlns="" id="{AD87168E-763C-4AB7-9768-5E1B1211D671}"/>
              </a:ext>
            </a:extLst>
          </p:cNvPr>
          <p:cNvSpPr/>
          <p:nvPr/>
        </p:nvSpPr>
        <p:spPr>
          <a:xfrm>
            <a:off x="5410153" y="1960522"/>
            <a:ext cx="2113633" cy="2708434"/>
          </a:xfrm>
          <a:prstGeom prst="rect">
            <a:avLst/>
          </a:prstGeom>
        </p:spPr>
        <p:txBody>
          <a:bodyPr wrap="square">
            <a:spAutoFit/>
          </a:bodyPr>
          <a:lstStyle/>
          <a:p>
            <a:pPr marL="76200" indent="0" algn="r" rtl="1">
              <a:buNone/>
            </a:pPr>
            <a:r>
              <a:rPr lang="ar-DZ" b="1" dirty="0">
                <a:solidFill>
                  <a:srgbClr val="002060"/>
                </a:solidFill>
                <a:latin typeface="Times New Roman" panose="02020603050405020304" pitchFamily="18" charset="0"/>
                <a:cs typeface="Times New Roman" panose="02020603050405020304" pitchFamily="18" charset="0"/>
              </a:rPr>
              <a:t>الباب 1:</a:t>
            </a:r>
            <a:r>
              <a:rPr lang="fr-FR" b="1" dirty="0">
                <a:solidFill>
                  <a:srgbClr val="002060"/>
                </a:solidFill>
                <a:latin typeface="Times New Roman" panose="02020603050405020304" pitchFamily="18" charset="0"/>
                <a:cs typeface="Times New Roman" panose="02020603050405020304" pitchFamily="18" charset="0"/>
              </a:rPr>
              <a:t> </a:t>
            </a:r>
            <a:r>
              <a:rPr lang="ar-DZ" b="1" dirty="0">
                <a:solidFill>
                  <a:srgbClr val="002060"/>
                </a:solidFill>
                <a:latin typeface="Times New Roman" panose="02020603050405020304" pitchFamily="18" charset="0"/>
                <a:cs typeface="Times New Roman" panose="02020603050405020304" pitchFamily="18" charset="0"/>
              </a:rPr>
              <a:t> نفقات المستخدمين،</a:t>
            </a:r>
            <a:endParaRPr lang="fr-FR" b="1" dirty="0">
              <a:solidFill>
                <a:srgbClr val="002060"/>
              </a:solidFill>
              <a:latin typeface="Times New Roman" panose="02020603050405020304" pitchFamily="18" charset="0"/>
              <a:cs typeface="Times New Roman" panose="02020603050405020304" pitchFamily="18" charset="0"/>
            </a:endParaRPr>
          </a:p>
          <a:p>
            <a:pPr marL="76200" indent="0" algn="r" rtl="1">
              <a:buNone/>
            </a:pPr>
            <a:endParaRPr lang="ar-DZ" b="1" dirty="0">
              <a:solidFill>
                <a:srgbClr val="002060"/>
              </a:solidFill>
              <a:latin typeface="Times New Roman" panose="02020603050405020304" pitchFamily="18" charset="0"/>
              <a:cs typeface="Times New Roman" panose="02020603050405020304" pitchFamily="18" charset="0"/>
            </a:endParaRPr>
          </a:p>
          <a:p>
            <a:pPr marL="76200" indent="0" algn="r" rtl="1">
              <a:buNone/>
            </a:pPr>
            <a:r>
              <a:rPr lang="ar-DZ" b="1" dirty="0">
                <a:solidFill>
                  <a:srgbClr val="002060"/>
                </a:solidFill>
                <a:latin typeface="Times New Roman" panose="02020603050405020304" pitchFamily="18" charset="0"/>
                <a:cs typeface="Times New Roman" panose="02020603050405020304" pitchFamily="18" charset="0"/>
              </a:rPr>
              <a:t>الباب 2:  نفقات تسيير المصالح،</a:t>
            </a:r>
            <a:endParaRPr lang="fr-FR" b="1" dirty="0">
              <a:solidFill>
                <a:srgbClr val="002060"/>
              </a:solidFill>
              <a:latin typeface="Times New Roman" panose="02020603050405020304" pitchFamily="18" charset="0"/>
              <a:cs typeface="Times New Roman" panose="02020603050405020304" pitchFamily="18" charset="0"/>
            </a:endParaRPr>
          </a:p>
          <a:p>
            <a:pPr marL="76200" indent="0" algn="r" rtl="1">
              <a:buNone/>
            </a:pPr>
            <a:endParaRPr lang="ar-DZ" b="1" dirty="0">
              <a:solidFill>
                <a:srgbClr val="002060"/>
              </a:solidFill>
              <a:latin typeface="Times New Roman" panose="02020603050405020304" pitchFamily="18" charset="0"/>
              <a:cs typeface="Times New Roman" panose="02020603050405020304" pitchFamily="18" charset="0"/>
            </a:endParaRPr>
          </a:p>
          <a:p>
            <a:pPr marL="76200" indent="0" algn="r" rtl="1">
              <a:buNone/>
            </a:pPr>
            <a:r>
              <a:rPr lang="ar-DZ" b="1" dirty="0">
                <a:solidFill>
                  <a:srgbClr val="002060"/>
                </a:solidFill>
                <a:latin typeface="Times New Roman" panose="02020603050405020304" pitchFamily="18" charset="0"/>
                <a:cs typeface="Times New Roman" panose="02020603050405020304" pitchFamily="18" charset="0"/>
              </a:rPr>
              <a:t>الباب 3:  نفقات الاستثمار،</a:t>
            </a:r>
            <a:endParaRPr lang="fr-FR" b="1" dirty="0">
              <a:solidFill>
                <a:srgbClr val="002060"/>
              </a:solidFill>
              <a:latin typeface="Times New Roman" panose="02020603050405020304" pitchFamily="18" charset="0"/>
              <a:cs typeface="Times New Roman" panose="02020603050405020304" pitchFamily="18" charset="0"/>
            </a:endParaRPr>
          </a:p>
          <a:p>
            <a:pPr marL="76200" indent="0" algn="r" rtl="1">
              <a:buNone/>
            </a:pPr>
            <a:endParaRPr lang="ar-DZ" b="1" dirty="0">
              <a:solidFill>
                <a:srgbClr val="002060"/>
              </a:solidFill>
              <a:latin typeface="Times New Roman" panose="02020603050405020304" pitchFamily="18" charset="0"/>
              <a:cs typeface="Times New Roman" panose="02020603050405020304" pitchFamily="18" charset="0"/>
            </a:endParaRPr>
          </a:p>
          <a:p>
            <a:pPr marL="76200" indent="0" algn="r" rtl="1">
              <a:buNone/>
            </a:pPr>
            <a:r>
              <a:rPr lang="ar-DZ" b="1" dirty="0">
                <a:solidFill>
                  <a:srgbClr val="002060"/>
                </a:solidFill>
                <a:latin typeface="Times New Roman" panose="02020603050405020304" pitchFamily="18" charset="0"/>
                <a:cs typeface="Times New Roman" panose="02020603050405020304" pitchFamily="18" charset="0"/>
              </a:rPr>
              <a:t>الباب 4:  نفقات التحويل،</a:t>
            </a:r>
          </a:p>
          <a:p>
            <a:pPr marL="76200" indent="0" algn="r" rtl="1">
              <a:buNone/>
            </a:pPr>
            <a:endParaRPr lang="fr-FR" b="1" dirty="0">
              <a:solidFill>
                <a:srgbClr val="002060"/>
              </a:solidFill>
              <a:latin typeface="Times New Roman" panose="02020603050405020304" pitchFamily="18" charset="0"/>
              <a:cs typeface="Times New Roman" panose="02020603050405020304" pitchFamily="18" charset="0"/>
            </a:endParaRPr>
          </a:p>
          <a:p>
            <a:pPr marL="76200" indent="0" algn="r" rtl="1">
              <a:buNone/>
            </a:pPr>
            <a:endParaRPr lang="fr-FR" b="1" dirty="0">
              <a:solidFill>
                <a:srgbClr val="002060"/>
              </a:solidFill>
              <a:latin typeface="Times New Roman" panose="02020603050405020304" pitchFamily="18" charset="0"/>
              <a:cs typeface="Times New Roman" panose="02020603050405020304" pitchFamily="18" charset="0"/>
            </a:endParaRPr>
          </a:p>
          <a:p>
            <a:pPr marL="76200" indent="0" algn="r" rtl="1">
              <a:buNone/>
            </a:pPr>
            <a:r>
              <a:rPr lang="ar-DZ" b="1" dirty="0">
                <a:solidFill>
                  <a:srgbClr val="002060"/>
                </a:solidFill>
                <a:latin typeface="Times New Roman" panose="02020603050405020304" pitchFamily="18" charset="0"/>
                <a:cs typeface="Times New Roman" panose="02020603050405020304" pitchFamily="18" charset="0"/>
              </a:rPr>
              <a:t>الباب 5:  أعباء الدّين العمومي،</a:t>
            </a:r>
          </a:p>
          <a:p>
            <a:pPr marL="76200" indent="0" algn="r" rtl="1">
              <a:buNone/>
            </a:pPr>
            <a:r>
              <a:rPr lang="ar-DZ" b="1" dirty="0">
                <a:solidFill>
                  <a:srgbClr val="002060"/>
                </a:solidFill>
                <a:latin typeface="Times New Roman" panose="02020603050405020304" pitchFamily="18" charset="0"/>
                <a:cs typeface="Times New Roman" panose="02020603050405020304" pitchFamily="18" charset="0"/>
              </a:rPr>
              <a:t>الباب 6:  نفقات العمليات المالية،</a:t>
            </a:r>
          </a:p>
          <a:p>
            <a:pPr marL="76200" indent="0" algn="r" rtl="1">
              <a:buNone/>
            </a:pPr>
            <a:r>
              <a:rPr lang="ar-DZ" b="1" dirty="0">
                <a:solidFill>
                  <a:srgbClr val="002060"/>
                </a:solidFill>
                <a:latin typeface="Times New Roman" panose="02020603050405020304" pitchFamily="18" charset="0"/>
                <a:cs typeface="Times New Roman" panose="02020603050405020304" pitchFamily="18" charset="0"/>
              </a:rPr>
              <a:t>الباب 7: النفقات غير </a:t>
            </a:r>
            <a:r>
              <a:rPr lang="ar-DZ" sz="1600" b="1" dirty="0">
                <a:solidFill>
                  <a:srgbClr val="002060"/>
                </a:solidFill>
                <a:latin typeface="Times New Roman" panose="02020603050405020304" pitchFamily="18" charset="0"/>
                <a:cs typeface="Times New Roman" panose="02020603050405020304" pitchFamily="18" charset="0"/>
              </a:rPr>
              <a:t>المتوقعة</a:t>
            </a:r>
            <a:endParaRPr lang="fr-FR" dirty="0"/>
          </a:p>
        </p:txBody>
      </p:sp>
      <p:sp>
        <p:nvSpPr>
          <p:cNvPr id="14" name="Accolade fermante 13">
            <a:extLst>
              <a:ext uri="{FF2B5EF4-FFF2-40B4-BE49-F238E27FC236}">
                <a16:creationId xmlns:a16="http://schemas.microsoft.com/office/drawing/2014/main" xmlns="" id="{6E1981F2-0B7F-4B1D-A96F-A06C4E285BFA}"/>
              </a:ext>
            </a:extLst>
          </p:cNvPr>
          <p:cNvSpPr/>
          <p:nvPr/>
        </p:nvSpPr>
        <p:spPr>
          <a:xfrm>
            <a:off x="7339343" y="1999454"/>
            <a:ext cx="388827" cy="1553991"/>
          </a:xfrm>
          <a:prstGeom prst="rightBrace">
            <a:avLst>
              <a:gd name="adj1" fmla="val 2054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ccolade fermante 15">
            <a:extLst>
              <a:ext uri="{FF2B5EF4-FFF2-40B4-BE49-F238E27FC236}">
                <a16:creationId xmlns:a16="http://schemas.microsoft.com/office/drawing/2014/main" xmlns="" id="{1F5AE7B6-759C-487F-9F5F-66547F5104C8}"/>
              </a:ext>
            </a:extLst>
          </p:cNvPr>
          <p:cNvSpPr/>
          <p:nvPr/>
        </p:nvSpPr>
        <p:spPr>
          <a:xfrm>
            <a:off x="8313034" y="1987803"/>
            <a:ext cx="388827" cy="2648697"/>
          </a:xfrm>
          <a:prstGeom prst="rightBrace">
            <a:avLst>
              <a:gd name="adj1" fmla="val 2054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Rectangle 1">
            <a:extLst>
              <a:ext uri="{FF2B5EF4-FFF2-40B4-BE49-F238E27FC236}">
                <a16:creationId xmlns:a16="http://schemas.microsoft.com/office/drawing/2014/main" xmlns="" id="{A5085E36-6CFD-4686-B1F1-352864A3D42D}"/>
              </a:ext>
            </a:extLst>
          </p:cNvPr>
          <p:cNvSpPr>
            <a:spLocks noChangeArrowheads="1"/>
          </p:cNvSpPr>
          <p:nvPr/>
        </p:nvSpPr>
        <p:spPr bwMode="auto">
          <a:xfrm>
            <a:off x="8589578" y="2731365"/>
            <a:ext cx="497108" cy="528358"/>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fr-FR" sz="1800" b="0" i="0" u="none" strike="noStrike" cap="none" normalizeH="0" baseline="0" dirty="0">
                <a:ln>
                  <a:noFill/>
                </a:ln>
                <a:solidFill>
                  <a:srgbClr val="202124"/>
                </a:solidFill>
                <a:effectLst/>
                <a:latin typeface="inherit"/>
                <a:cs typeface="+mj-cs"/>
              </a:rPr>
              <a:t>وزارة المالية</a:t>
            </a:r>
            <a:endParaRPr kumimoji="0" lang="fr-FR" altLang="fr-FR" sz="900" b="0" i="0" u="none" strike="noStrike" cap="none" normalizeH="0" baseline="0" dirty="0">
              <a:ln>
                <a:noFill/>
              </a:ln>
              <a:solidFill>
                <a:schemeClr val="tx1"/>
              </a:solidFill>
              <a:effectLst/>
              <a:cs typeface="+mj-cs"/>
            </a:endParaRPr>
          </a:p>
        </p:txBody>
      </p:sp>
      <p:sp>
        <p:nvSpPr>
          <p:cNvPr id="19" name="Rectangle 2">
            <a:extLst>
              <a:ext uri="{FF2B5EF4-FFF2-40B4-BE49-F238E27FC236}">
                <a16:creationId xmlns:a16="http://schemas.microsoft.com/office/drawing/2014/main" xmlns="" id="{582F6862-5022-46B1-A19A-6E4369AEE9DB}"/>
              </a:ext>
            </a:extLst>
          </p:cNvPr>
          <p:cNvSpPr>
            <a:spLocks noChangeArrowheads="1"/>
          </p:cNvSpPr>
          <p:nvPr/>
        </p:nvSpPr>
        <p:spPr bwMode="auto">
          <a:xfrm>
            <a:off x="7695119" y="2456084"/>
            <a:ext cx="743699" cy="620691"/>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kumimoji="0" lang="ar-SA" altLang="fr-FR" b="1" i="0" u="none" strike="noStrike" cap="none" normalizeH="0" baseline="0" dirty="0">
                <a:ln>
                  <a:noFill/>
                </a:ln>
                <a:effectLst/>
                <a:latin typeface="inherit"/>
                <a:cs typeface="+mj-cs"/>
              </a:rPr>
              <a:t>الوزارات والمؤسسات </a:t>
            </a:r>
            <a:r>
              <a:rPr lang="ar-DZ" b="1" dirty="0">
                <a:latin typeface="Times New Roman" panose="02020603050405020304" pitchFamily="18" charset="0"/>
                <a:cs typeface="Times New Roman" panose="02020603050405020304" pitchFamily="18" charset="0"/>
              </a:rPr>
              <a:t>العمومية</a:t>
            </a:r>
            <a:endParaRPr kumimoji="0" lang="fr-FR" altLang="fr-FR" sz="700" b="1" i="0" u="none" strike="noStrike" cap="none" normalizeH="0" baseline="0" dirty="0">
              <a:ln>
                <a:noFill/>
              </a:ln>
              <a:effectLst/>
              <a:cs typeface="+mj-cs"/>
            </a:endParaRPr>
          </a:p>
        </p:txBody>
      </p:sp>
    </p:spTree>
    <p:extLst>
      <p:ext uri="{BB962C8B-B14F-4D97-AF65-F5344CB8AC3E}">
        <p14:creationId xmlns:p14="http://schemas.microsoft.com/office/powerpoint/2010/main" xmlns="" val="2155904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85348"/>
            <a:ext cx="6855048" cy="645699"/>
          </a:xfrm>
        </p:spPr>
        <p:txBody>
          <a:bodyPr/>
          <a:lstStyle/>
          <a:p>
            <a:r>
              <a:rPr lang="ar-DZ" dirty="0">
                <a:solidFill>
                  <a:schemeClr val="bg1"/>
                </a:solidFill>
                <a:latin typeface="Times New Roman" panose="02020603050405020304" pitchFamily="18" charset="0"/>
                <a:cs typeface="Times New Roman" panose="02020603050405020304" pitchFamily="18" charset="0"/>
              </a:rPr>
              <a:t> التصنيف حسب الطبيعة الاقتصادية للنفقات                                        </a:t>
            </a:r>
            <a:r>
              <a:rPr lang="ar-DZ" sz="1900" dirty="0">
                <a:solidFill>
                  <a:schemeClr val="bg1"/>
                </a:solidFill>
                <a:latin typeface="Times New Roman" panose="02020603050405020304" pitchFamily="18" charset="0"/>
                <a:cs typeface="Times New Roman" panose="02020603050405020304" pitchFamily="18" charset="0"/>
              </a:rPr>
              <a:t/>
            </a:r>
            <a:br>
              <a:rPr lang="ar-DZ" sz="1900" dirty="0">
                <a:solidFill>
                  <a:schemeClr val="bg1"/>
                </a:solidFill>
                <a:latin typeface="Times New Roman" panose="02020603050405020304" pitchFamily="18" charset="0"/>
                <a:cs typeface="Times New Roman" panose="02020603050405020304" pitchFamily="18" charset="0"/>
              </a:rPr>
            </a:br>
            <a:r>
              <a:rPr lang="fr-FR" sz="1600" dirty="0">
                <a:solidFill>
                  <a:schemeClr val="bg1"/>
                </a:solidFill>
                <a:latin typeface="Times New Roman" panose="02020603050405020304" pitchFamily="18" charset="0"/>
                <a:cs typeface="Times New Roman" panose="02020603050405020304" pitchFamily="18" charset="0"/>
              </a:rPr>
              <a:t>CLASSIFICATION  PAR NATURE ECONOMIQUE DE DEPENSES</a:t>
            </a: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28</a:t>
            </a:fld>
            <a:endParaRPr lang="fr-FR"/>
          </a:p>
        </p:txBody>
      </p:sp>
      <p:sp>
        <p:nvSpPr>
          <p:cNvPr id="6" name="Espace réservé du contenu 2">
            <a:extLst>
              <a:ext uri="{FF2B5EF4-FFF2-40B4-BE49-F238E27FC236}">
                <a16:creationId xmlns:a16="http://schemas.microsoft.com/office/drawing/2014/main" xmlns="" id="{7D2695D8-A065-4C73-A9AB-26B345534746}"/>
              </a:ext>
            </a:extLst>
          </p:cNvPr>
          <p:cNvSpPr txBox="1">
            <a:spLocks/>
          </p:cNvSpPr>
          <p:nvPr/>
        </p:nvSpPr>
        <p:spPr>
          <a:xfrm>
            <a:off x="878775" y="1557628"/>
            <a:ext cx="4366123" cy="3394472"/>
          </a:xfrm>
          <a:prstGeom prst="rect">
            <a:avLst/>
          </a:prstGeom>
        </p:spPr>
        <p:txBody>
          <a:bodyPr vert="horz" lIns="68580" tIns="34290" rIns="68580" bIns="34290" rtlCol="0">
            <a:normAutofit fontScale="92500" lnSpcReduction="10000"/>
          </a:bodyPr>
          <a:lstStyle/>
          <a:p>
            <a:pPr marL="171450" indent="-171450" algn="just" defTabSz="685800">
              <a:lnSpc>
                <a:spcPct val="90000"/>
              </a:lnSpc>
              <a:spcBef>
                <a:spcPts val="750"/>
              </a:spcBef>
              <a:buClr>
                <a:schemeClr val="accent5">
                  <a:lumMod val="50000"/>
                </a:schemeClr>
              </a:buClr>
              <a:defRPr/>
            </a:pPr>
            <a:r>
              <a:rPr lang="fr-FR" sz="1900" b="1" kern="1200" dirty="0">
                <a:solidFill>
                  <a:schemeClr val="accent1">
                    <a:lumMod val="75000"/>
                  </a:schemeClr>
                </a:solidFill>
                <a:latin typeface="Times New Roman" panose="02020603050405020304" pitchFamily="18" charset="0"/>
                <a:ea typeface="+mn-ea"/>
                <a:cs typeface="Times New Roman" panose="02020603050405020304" pitchFamily="18" charset="0"/>
              </a:rPr>
              <a:t>Sept (7) titres de dépenses retenus:</a:t>
            </a:r>
          </a:p>
          <a:p>
            <a:pPr marL="171450" indent="-171450" algn="just" defTabSz="685800">
              <a:lnSpc>
                <a:spcPct val="90000"/>
              </a:lnSpc>
              <a:spcBef>
                <a:spcPts val="750"/>
              </a:spcBef>
              <a:buClr>
                <a:schemeClr val="accent5">
                  <a:lumMod val="50000"/>
                </a:schemeClr>
              </a:buClr>
              <a:defRPr/>
            </a:pPr>
            <a:r>
              <a:rPr lang="fr-FR" sz="1900" b="1"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endParaRPr lang="fr-FR" sz="1900" b="1" i="1" kern="1200" dirty="0">
              <a:solidFill>
                <a:schemeClr val="accent1">
                  <a:lumMod val="75000"/>
                </a:schemeClr>
              </a:solidFill>
              <a:latin typeface="Times New Roman" panose="02020603050405020304" pitchFamily="18" charset="0"/>
              <a:ea typeface="+mn-ea"/>
              <a:cs typeface="Times New Roman" panose="02020603050405020304" pitchFamily="18" charset="0"/>
            </a:endParaRPr>
          </a:p>
          <a:p>
            <a:pPr marL="269081" indent="-250031" defTabSz="685800">
              <a:lnSpc>
                <a:spcPct val="90000"/>
              </a:lnSpc>
              <a:buClr>
                <a:srgbClr val="002060"/>
              </a:buClr>
              <a:defRPr/>
            </a:pPr>
            <a:r>
              <a:rPr lang="fr-FR" sz="1900" b="1" kern="1200" dirty="0">
                <a:solidFill>
                  <a:schemeClr val="accent1">
                    <a:lumMod val="75000"/>
                  </a:schemeClr>
                </a:solidFill>
                <a:latin typeface="Times New Roman" panose="02020603050405020304" pitchFamily="18" charset="0"/>
                <a:ea typeface="+mn-ea"/>
                <a:cs typeface="Times New Roman" panose="02020603050405020304" pitchFamily="18" charset="0"/>
              </a:rPr>
              <a:t>1.  </a:t>
            </a: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Personnel: </a:t>
            </a:r>
            <a:r>
              <a:rPr lang="fr-FR" kern="1200" dirty="0">
                <a:solidFill>
                  <a:schemeClr val="accent1">
                    <a:lumMod val="75000"/>
                  </a:schemeClr>
                </a:solidFill>
                <a:highlight>
                  <a:srgbClr val="00FFFF"/>
                </a:highlight>
                <a:latin typeface="Times New Roman" panose="02020603050405020304" pitchFamily="18" charset="0"/>
                <a:ea typeface="+mn-ea"/>
                <a:cs typeface="Times New Roman" panose="02020603050405020304" pitchFamily="18" charset="0"/>
              </a:rPr>
              <a:t>7 catégories</a:t>
            </a:r>
            <a:endParaRPr lang="fr-FR" sz="1700" kern="1200" dirty="0">
              <a:solidFill>
                <a:schemeClr val="accent1">
                  <a:lumMod val="75000"/>
                </a:schemeClr>
              </a:solidFill>
              <a:highlight>
                <a:srgbClr val="00FFFF"/>
              </a:highlight>
              <a:latin typeface="Times New Roman" panose="02020603050405020304" pitchFamily="18" charset="0"/>
              <a:ea typeface="+mn-ea"/>
              <a:cs typeface="Times New Roman" panose="02020603050405020304" pitchFamily="18" charset="0"/>
            </a:endParaRPr>
          </a:p>
          <a:p>
            <a:pPr marL="404813" indent="-4763" defTabSz="685800">
              <a:lnSpc>
                <a:spcPct val="90000"/>
              </a:lnSpc>
              <a:buClr>
                <a:schemeClr val="accent5">
                  <a:lumMod val="50000"/>
                </a:schemeClr>
              </a:buClr>
              <a:defRPr/>
            </a:pPr>
            <a:r>
              <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p>
          <a:p>
            <a:pPr marL="273844" indent="-254794" defTabSz="685800">
              <a:lnSpc>
                <a:spcPct val="9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2.</a:t>
            </a:r>
            <a:r>
              <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Fonctionnement des services:</a:t>
            </a:r>
          </a:p>
          <a:p>
            <a:pPr marL="404813" indent="-4763" defTabSz="685800">
              <a:lnSpc>
                <a:spcPct val="90000"/>
              </a:lnSpc>
              <a:buClr>
                <a:schemeClr val="accent5">
                  <a:lumMod val="50000"/>
                </a:schemeClr>
              </a:buClr>
              <a:defRPr/>
            </a:pPr>
            <a:r>
              <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r>
              <a:rPr lang="fr-FR" kern="1200" dirty="0">
                <a:solidFill>
                  <a:schemeClr val="accent1">
                    <a:lumMod val="75000"/>
                  </a:schemeClr>
                </a:solidFill>
                <a:highlight>
                  <a:srgbClr val="00FFFF"/>
                </a:highlight>
                <a:latin typeface="Times New Roman" panose="02020603050405020304" pitchFamily="18" charset="0"/>
                <a:cs typeface="Times New Roman" panose="02020603050405020304" pitchFamily="18" charset="0"/>
              </a:rPr>
              <a:t>10 catégories</a:t>
            </a:r>
            <a:endParaRPr lang="fr-FR" sz="1700" kern="1200" dirty="0">
              <a:solidFill>
                <a:schemeClr val="accent1">
                  <a:lumMod val="75000"/>
                </a:schemeClr>
              </a:solidFill>
              <a:highlight>
                <a:srgbClr val="00FFFF"/>
              </a:highlight>
              <a:latin typeface="Times New Roman" panose="02020603050405020304" pitchFamily="18" charset="0"/>
              <a:ea typeface="+mn-ea"/>
              <a:cs typeface="Times New Roman" panose="02020603050405020304" pitchFamily="18" charset="0"/>
            </a:endParaRPr>
          </a:p>
          <a:p>
            <a:pPr marL="273844" indent="-254794" defTabSz="685800">
              <a:lnSpc>
                <a:spcPct val="9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3.  Investissements :</a:t>
            </a:r>
            <a:r>
              <a:rPr lang="fr-FR" sz="1700" b="1" kern="1200" dirty="0">
                <a:solidFill>
                  <a:schemeClr val="accent1">
                    <a:lumMod val="75000"/>
                  </a:schemeClr>
                </a:solidFill>
                <a:highlight>
                  <a:srgbClr val="00FFFF"/>
                </a:highlight>
                <a:latin typeface="Times New Roman" panose="02020603050405020304" pitchFamily="18" charset="0"/>
                <a:cs typeface="Times New Roman" panose="02020603050405020304" pitchFamily="18" charset="0"/>
              </a:rPr>
              <a:t> </a:t>
            </a:r>
            <a:r>
              <a:rPr lang="fr-FR" kern="1200" dirty="0">
                <a:solidFill>
                  <a:schemeClr val="accent1">
                    <a:lumMod val="75000"/>
                  </a:schemeClr>
                </a:solidFill>
                <a:highlight>
                  <a:srgbClr val="00FFFF"/>
                </a:highlight>
                <a:latin typeface="Times New Roman" panose="02020603050405020304" pitchFamily="18" charset="0"/>
                <a:cs typeface="Times New Roman" panose="02020603050405020304" pitchFamily="18" charset="0"/>
              </a:rPr>
              <a:t>3</a:t>
            </a:r>
            <a:r>
              <a:rPr lang="fr-FR" sz="1700" b="1" kern="1200" dirty="0">
                <a:solidFill>
                  <a:schemeClr val="accent1">
                    <a:lumMod val="75000"/>
                  </a:schemeClr>
                </a:solidFill>
                <a:highlight>
                  <a:srgbClr val="00FFFF"/>
                </a:highlight>
                <a:latin typeface="Times New Roman" panose="02020603050405020304" pitchFamily="18" charset="0"/>
                <a:cs typeface="Times New Roman" panose="02020603050405020304" pitchFamily="18" charset="0"/>
              </a:rPr>
              <a:t> </a:t>
            </a:r>
            <a:r>
              <a:rPr lang="fr-FR" kern="1200" dirty="0">
                <a:solidFill>
                  <a:schemeClr val="accent1">
                    <a:lumMod val="75000"/>
                  </a:schemeClr>
                </a:solidFill>
                <a:highlight>
                  <a:srgbClr val="00FFFF"/>
                </a:highlight>
                <a:latin typeface="Times New Roman" panose="02020603050405020304" pitchFamily="18" charset="0"/>
                <a:cs typeface="Times New Roman" panose="02020603050405020304" pitchFamily="18" charset="0"/>
              </a:rPr>
              <a:t>catégories</a:t>
            </a:r>
            <a:r>
              <a:rPr lang="fr-FR" sz="1700" kern="1200" dirty="0">
                <a:solidFill>
                  <a:schemeClr val="accent1">
                    <a:lumMod val="75000"/>
                  </a:schemeClr>
                </a:solidFill>
                <a:highlight>
                  <a:srgbClr val="00FFFF"/>
                </a:highlight>
                <a:latin typeface="Times New Roman" panose="02020603050405020304" pitchFamily="18" charset="0"/>
                <a:ea typeface="+mn-ea"/>
                <a:cs typeface="Times New Roman" panose="02020603050405020304" pitchFamily="18" charset="0"/>
              </a:rPr>
              <a:t> </a:t>
            </a:r>
          </a:p>
          <a:p>
            <a:pPr marL="273844" indent="-254794" defTabSz="685800">
              <a:lnSpc>
                <a:spcPct val="9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4.</a:t>
            </a:r>
            <a:r>
              <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Transferts:</a:t>
            </a:r>
            <a:r>
              <a:rPr lang="fr-FR" sz="1700" b="1" kern="1200" dirty="0">
                <a:solidFill>
                  <a:schemeClr val="accent1">
                    <a:lumMod val="75000"/>
                  </a:schemeClr>
                </a:solidFill>
                <a:highlight>
                  <a:srgbClr val="00FFFF"/>
                </a:highlight>
                <a:latin typeface="Times New Roman" panose="02020603050405020304" pitchFamily="18" charset="0"/>
                <a:cs typeface="Times New Roman" panose="02020603050405020304" pitchFamily="18" charset="0"/>
              </a:rPr>
              <a:t> </a:t>
            </a:r>
            <a:r>
              <a:rPr lang="fr-FR" kern="1200" dirty="0">
                <a:solidFill>
                  <a:schemeClr val="accent1">
                    <a:lumMod val="75000"/>
                  </a:schemeClr>
                </a:solidFill>
                <a:highlight>
                  <a:srgbClr val="00FFFF"/>
                </a:highlight>
                <a:latin typeface="Times New Roman" panose="02020603050405020304" pitchFamily="18" charset="0"/>
                <a:cs typeface="Times New Roman" panose="02020603050405020304" pitchFamily="18" charset="0"/>
              </a:rPr>
              <a:t>7 catégories</a:t>
            </a:r>
            <a:endParaRPr lang="fr-FR" sz="1700" kern="1200" dirty="0">
              <a:solidFill>
                <a:schemeClr val="accent1">
                  <a:lumMod val="75000"/>
                </a:schemeClr>
              </a:solidFill>
              <a:highlight>
                <a:srgbClr val="00FFFF"/>
              </a:highlight>
              <a:latin typeface="Times New Roman" panose="02020603050405020304" pitchFamily="18" charset="0"/>
              <a:ea typeface="+mn-ea"/>
              <a:cs typeface="Times New Roman" panose="02020603050405020304" pitchFamily="18" charset="0"/>
            </a:endParaRPr>
          </a:p>
          <a:p>
            <a:pPr marL="404813" defTabSz="685800">
              <a:lnSpc>
                <a:spcPct val="90000"/>
              </a:lnSpc>
              <a:buClr>
                <a:schemeClr val="accent5">
                  <a:lumMod val="50000"/>
                </a:schemeClr>
              </a:buClr>
              <a:buFontTx/>
              <a:buChar char="-"/>
              <a:defRPr/>
            </a:pPr>
            <a:endPar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endParaRPr>
          </a:p>
          <a:p>
            <a:pPr marL="404813" indent="-5954" defTabSz="685800">
              <a:lnSpc>
                <a:spcPct val="90000"/>
              </a:lnSpc>
              <a:buClr>
                <a:schemeClr val="accent5">
                  <a:lumMod val="50000"/>
                </a:schemeClr>
              </a:buClr>
              <a:defRPr/>
            </a:pPr>
            <a:endPar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endParaRPr>
          </a:p>
          <a:p>
            <a:pPr marL="273844" indent="-254794" defTabSz="685800">
              <a:lnSpc>
                <a:spcPct val="12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5.</a:t>
            </a:r>
            <a:r>
              <a:rPr lang="fr-FR" sz="1700" kern="1200" dirty="0">
                <a:solidFill>
                  <a:schemeClr val="accent1">
                    <a:lumMod val="75000"/>
                  </a:schemeClr>
                </a:solidFill>
                <a:latin typeface="Times New Roman" panose="02020603050405020304" pitchFamily="18" charset="0"/>
                <a:ea typeface="+mn-ea"/>
                <a:cs typeface="Times New Roman" panose="02020603050405020304" pitchFamily="18" charset="0"/>
              </a:rPr>
              <a:t>  </a:t>
            </a: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Dette publique; </a:t>
            </a:r>
            <a:r>
              <a:rPr lang="fr-FR" sz="1700" b="1" kern="1200" dirty="0">
                <a:solidFill>
                  <a:schemeClr val="accent1">
                    <a:lumMod val="75000"/>
                  </a:schemeClr>
                </a:solidFill>
                <a:highlight>
                  <a:srgbClr val="00FFFF"/>
                </a:highlight>
                <a:latin typeface="Times New Roman" panose="02020603050405020304" pitchFamily="18" charset="0"/>
                <a:cs typeface="Times New Roman" panose="02020603050405020304" pitchFamily="18" charset="0"/>
              </a:rPr>
              <a:t> </a:t>
            </a:r>
            <a:r>
              <a:rPr lang="fr-FR" kern="1200" dirty="0">
                <a:solidFill>
                  <a:schemeClr val="accent1">
                    <a:lumMod val="75000"/>
                  </a:schemeClr>
                </a:solidFill>
                <a:highlight>
                  <a:srgbClr val="00FFFF"/>
                </a:highlight>
                <a:latin typeface="Times New Roman" panose="02020603050405020304" pitchFamily="18" charset="0"/>
                <a:cs typeface="Times New Roman" panose="02020603050405020304" pitchFamily="18" charset="0"/>
              </a:rPr>
              <a:t>2 catégories</a:t>
            </a:r>
            <a:endParaRPr lang="fr-FR" sz="1700" kern="1200" dirty="0">
              <a:solidFill>
                <a:schemeClr val="accent1">
                  <a:lumMod val="75000"/>
                </a:schemeClr>
              </a:solidFill>
              <a:highlight>
                <a:srgbClr val="00FFFF"/>
              </a:highlight>
              <a:latin typeface="Times New Roman" panose="02020603050405020304" pitchFamily="18" charset="0"/>
              <a:ea typeface="+mn-ea"/>
              <a:cs typeface="Times New Roman" panose="02020603050405020304" pitchFamily="18" charset="0"/>
            </a:endParaRPr>
          </a:p>
          <a:p>
            <a:pPr marL="273844" indent="-254794" defTabSz="685800">
              <a:lnSpc>
                <a:spcPct val="12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6.  Dépenses des opérations financières                </a:t>
            </a:r>
            <a:r>
              <a:rPr lang="fr-FR" kern="1200" dirty="0">
                <a:solidFill>
                  <a:schemeClr val="accent1">
                    <a:lumMod val="75000"/>
                  </a:schemeClr>
                </a:solidFill>
                <a:highlight>
                  <a:srgbClr val="00FFFF"/>
                </a:highlight>
                <a:latin typeface="Times New Roman" panose="02020603050405020304" pitchFamily="18" charset="0"/>
                <a:cs typeface="Times New Roman" panose="02020603050405020304" pitchFamily="18" charset="0"/>
              </a:rPr>
              <a:t>3 catégories</a:t>
            </a:r>
            <a:endParaRPr lang="fr-FR" sz="1700" kern="1200" dirty="0">
              <a:solidFill>
                <a:schemeClr val="accent1">
                  <a:lumMod val="75000"/>
                </a:schemeClr>
              </a:solidFill>
              <a:highlight>
                <a:srgbClr val="00FFFF"/>
              </a:highlight>
              <a:latin typeface="Times New Roman" panose="02020603050405020304" pitchFamily="18" charset="0"/>
              <a:ea typeface="+mn-ea"/>
              <a:cs typeface="Times New Roman" panose="02020603050405020304" pitchFamily="18" charset="0"/>
            </a:endParaRPr>
          </a:p>
          <a:p>
            <a:pPr marL="273844" indent="-254794" defTabSz="685800">
              <a:lnSpc>
                <a:spcPct val="120000"/>
              </a:lnSpc>
              <a:buClr>
                <a:schemeClr val="accent5">
                  <a:lumMod val="50000"/>
                </a:schemeClr>
              </a:buClr>
              <a:defRPr/>
            </a:pPr>
            <a:r>
              <a:rPr lang="fr-FR" sz="1700" b="1" kern="1200" dirty="0">
                <a:solidFill>
                  <a:schemeClr val="accent1">
                    <a:lumMod val="75000"/>
                  </a:schemeClr>
                </a:solidFill>
                <a:latin typeface="Times New Roman" panose="02020603050405020304" pitchFamily="18" charset="0"/>
                <a:ea typeface="+mn-ea"/>
                <a:cs typeface="Times New Roman" panose="02020603050405020304" pitchFamily="18" charset="0"/>
              </a:rPr>
              <a:t>7.  Imprévus.</a:t>
            </a:r>
          </a:p>
          <a:p>
            <a:pPr defTabSz="685800">
              <a:lnSpc>
                <a:spcPct val="90000"/>
              </a:lnSpc>
              <a:spcBef>
                <a:spcPts val="750"/>
              </a:spcBef>
              <a:buClrTx/>
              <a:defRPr/>
            </a:pPr>
            <a:endParaRPr lang="fr-FR" sz="2700" kern="1200" dirty="0">
              <a:solidFill>
                <a:schemeClr val="bg1"/>
              </a:solidFill>
              <a:latin typeface="+mn-lt"/>
              <a:ea typeface="+mn-ea"/>
              <a:cs typeface="+mn-cs"/>
            </a:endParaRPr>
          </a:p>
        </p:txBody>
      </p:sp>
      <p:sp>
        <p:nvSpPr>
          <p:cNvPr id="7" name="Accolade ouvrante 6">
            <a:extLst>
              <a:ext uri="{FF2B5EF4-FFF2-40B4-BE49-F238E27FC236}">
                <a16:creationId xmlns:a16="http://schemas.microsoft.com/office/drawing/2014/main" xmlns="" id="{781E0FC6-E426-4349-81B2-8F307C89AB1B}"/>
              </a:ext>
            </a:extLst>
          </p:cNvPr>
          <p:cNvSpPr/>
          <p:nvPr/>
        </p:nvSpPr>
        <p:spPr>
          <a:xfrm>
            <a:off x="636552" y="1873951"/>
            <a:ext cx="323166" cy="27625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fermante 7">
            <a:extLst>
              <a:ext uri="{FF2B5EF4-FFF2-40B4-BE49-F238E27FC236}">
                <a16:creationId xmlns:a16="http://schemas.microsoft.com/office/drawing/2014/main" xmlns="" id="{2ACFC60B-F8B9-4A72-951E-06D56D963AE0}"/>
              </a:ext>
            </a:extLst>
          </p:cNvPr>
          <p:cNvSpPr/>
          <p:nvPr/>
        </p:nvSpPr>
        <p:spPr>
          <a:xfrm>
            <a:off x="3695062" y="2011866"/>
            <a:ext cx="388827" cy="1541579"/>
          </a:xfrm>
          <a:prstGeom prst="rightBrace">
            <a:avLst>
              <a:gd name="adj1" fmla="val 2054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Rectangle 8">
            <a:extLst>
              <a:ext uri="{FF2B5EF4-FFF2-40B4-BE49-F238E27FC236}">
                <a16:creationId xmlns:a16="http://schemas.microsoft.com/office/drawing/2014/main" xmlns="" id="{D07A5397-158E-4FE5-991F-B6A56574F2AD}"/>
              </a:ext>
            </a:extLst>
          </p:cNvPr>
          <p:cNvSpPr/>
          <p:nvPr/>
        </p:nvSpPr>
        <p:spPr>
          <a:xfrm rot="16200000">
            <a:off x="-606425" y="3093281"/>
            <a:ext cx="2324675" cy="323165"/>
          </a:xfrm>
          <a:prstGeom prst="rect">
            <a:avLst/>
          </a:prstGeom>
        </p:spPr>
        <p:txBody>
          <a:bodyPr wrap="none">
            <a:spAutoFit/>
          </a:bodyPr>
          <a:lstStyle/>
          <a:p>
            <a:r>
              <a:rPr lang="fr-FR" sz="1500" b="1" dirty="0">
                <a:solidFill>
                  <a:schemeClr val="accent1">
                    <a:lumMod val="75000"/>
                  </a:schemeClr>
                </a:solidFill>
                <a:latin typeface="Times New Roman" panose="02020603050405020304" pitchFamily="18" charset="0"/>
                <a:cs typeface="Times New Roman" panose="02020603050405020304" pitchFamily="18" charset="0"/>
              </a:rPr>
              <a:t>Le Ministère des Finances</a:t>
            </a:r>
          </a:p>
        </p:txBody>
      </p:sp>
      <p:sp>
        <p:nvSpPr>
          <p:cNvPr id="10" name="ZoneTexte 9">
            <a:extLst>
              <a:ext uri="{FF2B5EF4-FFF2-40B4-BE49-F238E27FC236}">
                <a16:creationId xmlns:a16="http://schemas.microsoft.com/office/drawing/2014/main" xmlns="" id="{A2E53D8E-C1F9-4877-BA9E-CE1BA80FB051}"/>
              </a:ext>
            </a:extLst>
          </p:cNvPr>
          <p:cNvSpPr txBox="1"/>
          <p:nvPr/>
        </p:nvSpPr>
        <p:spPr>
          <a:xfrm>
            <a:off x="4040689" y="2412559"/>
            <a:ext cx="1062622" cy="954107"/>
          </a:xfrm>
          <a:prstGeom prst="rect">
            <a:avLst/>
          </a:prstGeom>
          <a:noFill/>
        </p:spPr>
        <p:txBody>
          <a:bodyPr wrap="square" rtlCol="0">
            <a:spAutoFit/>
          </a:bodyPr>
          <a:lstStyle/>
          <a:p>
            <a:r>
              <a:rPr lang="fr-FR" b="1" dirty="0">
                <a:solidFill>
                  <a:schemeClr val="accent1">
                    <a:lumMod val="75000"/>
                  </a:schemeClr>
                </a:solidFill>
                <a:latin typeface="Times New Roman" panose="02020603050405020304" pitchFamily="18" charset="0"/>
                <a:cs typeface="Times New Roman" panose="02020603050405020304" pitchFamily="18" charset="0"/>
              </a:rPr>
              <a:t>Ministères et Institutions publiques</a:t>
            </a:r>
          </a:p>
        </p:txBody>
      </p:sp>
      <p:sp>
        <p:nvSpPr>
          <p:cNvPr id="3" name="Rectangle 2">
            <a:extLst>
              <a:ext uri="{FF2B5EF4-FFF2-40B4-BE49-F238E27FC236}">
                <a16:creationId xmlns:a16="http://schemas.microsoft.com/office/drawing/2014/main" xmlns="" id="{AD87168E-763C-4AB7-9768-5E1B1211D671}"/>
              </a:ext>
            </a:extLst>
          </p:cNvPr>
          <p:cNvSpPr/>
          <p:nvPr/>
        </p:nvSpPr>
        <p:spPr>
          <a:xfrm>
            <a:off x="5103311" y="1960522"/>
            <a:ext cx="2422096" cy="2923877"/>
          </a:xfrm>
          <a:prstGeom prst="rect">
            <a:avLst/>
          </a:prstGeom>
        </p:spPr>
        <p:txBody>
          <a:bodyPr wrap="square">
            <a:spAutoFit/>
          </a:bodyPr>
          <a:lstStyle/>
          <a:p>
            <a:pPr marL="76200" algn="r" rtl="1"/>
            <a:r>
              <a:rPr lang="ar-DZ" b="1" dirty="0">
                <a:solidFill>
                  <a:srgbClr val="002060"/>
                </a:solidFill>
                <a:latin typeface="Times New Roman" panose="02020603050405020304" pitchFamily="18" charset="0"/>
                <a:cs typeface="Times New Roman" panose="02020603050405020304" pitchFamily="18" charset="0"/>
              </a:rPr>
              <a:t>الباب 1:</a:t>
            </a:r>
            <a:r>
              <a:rPr lang="fr-FR" b="1" dirty="0">
                <a:solidFill>
                  <a:srgbClr val="002060"/>
                </a:solidFill>
                <a:latin typeface="Times New Roman" panose="02020603050405020304" pitchFamily="18" charset="0"/>
                <a:cs typeface="Times New Roman" panose="02020603050405020304" pitchFamily="18" charset="0"/>
              </a:rPr>
              <a:t> </a:t>
            </a:r>
            <a:r>
              <a:rPr lang="ar-DZ" b="1" dirty="0">
                <a:solidFill>
                  <a:srgbClr val="002060"/>
                </a:solidFill>
                <a:latin typeface="Times New Roman" panose="02020603050405020304" pitchFamily="18" charset="0"/>
                <a:cs typeface="Times New Roman" panose="02020603050405020304" pitchFamily="18" charset="0"/>
              </a:rPr>
              <a:t> نفقات</a:t>
            </a:r>
            <a:r>
              <a:rPr lang="fr-FR" b="1" dirty="0">
                <a:solidFill>
                  <a:srgbClr val="002060"/>
                </a:solidFill>
                <a:latin typeface="Times New Roman" panose="02020603050405020304" pitchFamily="18" charset="0"/>
                <a:cs typeface="Times New Roman" panose="02020603050405020304" pitchFamily="18" charset="0"/>
              </a:rPr>
              <a:t> </a:t>
            </a:r>
            <a:r>
              <a:rPr lang="ar-DZ" b="1" dirty="0">
                <a:solidFill>
                  <a:srgbClr val="002060"/>
                </a:solidFill>
                <a:latin typeface="Times New Roman" panose="02020603050405020304" pitchFamily="18" charset="0"/>
                <a:cs typeface="Times New Roman" panose="02020603050405020304" pitchFamily="18" charset="0"/>
              </a:rPr>
              <a:t>المستخدمين،</a:t>
            </a:r>
            <a:r>
              <a:rPr lang="fr-FR" dirty="0">
                <a:solidFill>
                  <a:srgbClr val="002060"/>
                </a:solidFill>
                <a:highlight>
                  <a:srgbClr val="00FFFF"/>
                </a:highlight>
                <a:latin typeface="Times New Roman" panose="02020603050405020304" pitchFamily="18" charset="0"/>
                <a:cs typeface="Times New Roman" panose="02020603050405020304" pitchFamily="18" charset="0"/>
              </a:rPr>
              <a:t>7</a:t>
            </a:r>
            <a:r>
              <a:rPr lang="fr-FR" b="1" dirty="0">
                <a:solidFill>
                  <a:srgbClr val="002060"/>
                </a:solidFill>
                <a:highlight>
                  <a:srgbClr val="00FFFF"/>
                </a:highlight>
                <a:latin typeface="Times New Roman" panose="02020603050405020304" pitchFamily="18" charset="0"/>
                <a:cs typeface="Times New Roman" panose="02020603050405020304" pitchFamily="18" charset="0"/>
              </a:rPr>
              <a:t>         </a:t>
            </a:r>
            <a:r>
              <a:rPr lang="ar-DZ" i="1" dirty="0">
                <a:solidFill>
                  <a:srgbClr val="002060"/>
                </a:solidFill>
                <a:highlight>
                  <a:srgbClr val="00FFFF"/>
                </a:highlight>
                <a:latin typeface="Times New Roman" panose="02020603050405020304" pitchFamily="18" charset="0"/>
                <a:cs typeface="Times New Roman" panose="02020603050405020304" pitchFamily="18" charset="0"/>
              </a:rPr>
              <a:t> أصناف</a:t>
            </a:r>
            <a:endParaRPr lang="fr-FR" dirty="0">
              <a:solidFill>
                <a:srgbClr val="002060"/>
              </a:solidFill>
              <a:highlight>
                <a:srgbClr val="00FFFF"/>
              </a:highlight>
              <a:latin typeface="Times New Roman" panose="02020603050405020304" pitchFamily="18" charset="0"/>
              <a:cs typeface="Times New Roman" panose="02020603050405020304" pitchFamily="18" charset="0"/>
            </a:endParaRPr>
          </a:p>
          <a:p>
            <a:pPr marL="76200" indent="0" algn="r" rtl="1">
              <a:buNone/>
            </a:pPr>
            <a:endParaRPr lang="ar-DZ" b="1" dirty="0">
              <a:solidFill>
                <a:srgbClr val="002060"/>
              </a:solidFill>
              <a:latin typeface="Times New Roman" panose="02020603050405020304" pitchFamily="18" charset="0"/>
              <a:cs typeface="Times New Roman" panose="02020603050405020304" pitchFamily="18" charset="0"/>
            </a:endParaRPr>
          </a:p>
          <a:p>
            <a:pPr marL="76200" algn="r" rtl="1"/>
            <a:r>
              <a:rPr lang="ar-DZ" b="1" dirty="0">
                <a:solidFill>
                  <a:srgbClr val="002060"/>
                </a:solidFill>
                <a:latin typeface="Times New Roman" panose="02020603050405020304" pitchFamily="18" charset="0"/>
                <a:cs typeface="Times New Roman" panose="02020603050405020304" pitchFamily="18" charset="0"/>
              </a:rPr>
              <a:t>الباب 2:  نفقات تسيير المصالح</a:t>
            </a:r>
            <a:endParaRPr lang="fr-FR" dirty="0">
              <a:solidFill>
                <a:srgbClr val="002060"/>
              </a:solidFill>
              <a:highlight>
                <a:srgbClr val="FF00FF"/>
              </a:highlight>
              <a:latin typeface="Times New Roman" panose="02020603050405020304" pitchFamily="18" charset="0"/>
              <a:cs typeface="Times New Roman" panose="02020603050405020304" pitchFamily="18" charset="0"/>
            </a:endParaRPr>
          </a:p>
          <a:p>
            <a:pPr marL="76200" indent="0" algn="r" rtl="1">
              <a:buNone/>
            </a:pPr>
            <a:r>
              <a:rPr lang="fr-FR" b="1" dirty="0">
                <a:solidFill>
                  <a:srgbClr val="002060"/>
                </a:solidFill>
                <a:highlight>
                  <a:srgbClr val="00FFFF"/>
                </a:highlight>
                <a:latin typeface="Times New Roman" panose="02020603050405020304" pitchFamily="18" charset="0"/>
                <a:cs typeface="Times New Roman" panose="02020603050405020304" pitchFamily="18" charset="0"/>
              </a:rPr>
              <a:t> </a:t>
            </a:r>
            <a:r>
              <a:rPr lang="fr-FR" dirty="0">
                <a:solidFill>
                  <a:srgbClr val="002060"/>
                </a:solidFill>
                <a:highlight>
                  <a:srgbClr val="00FFFF"/>
                </a:highlight>
                <a:latin typeface="Times New Roman" panose="02020603050405020304" pitchFamily="18" charset="0"/>
                <a:cs typeface="Times New Roman" panose="02020603050405020304" pitchFamily="18" charset="0"/>
              </a:rPr>
              <a:t>10</a:t>
            </a:r>
            <a:r>
              <a:rPr lang="fr-FR" b="1" dirty="0">
                <a:solidFill>
                  <a:srgbClr val="002060"/>
                </a:solidFill>
                <a:highlight>
                  <a:srgbClr val="00FFFF"/>
                </a:highlight>
                <a:latin typeface="Times New Roman" panose="02020603050405020304" pitchFamily="18" charset="0"/>
                <a:cs typeface="Times New Roman" panose="02020603050405020304" pitchFamily="18" charset="0"/>
              </a:rPr>
              <a:t>          </a:t>
            </a:r>
            <a:r>
              <a:rPr lang="ar-DZ" i="1" dirty="0">
                <a:solidFill>
                  <a:srgbClr val="002060"/>
                </a:solidFill>
                <a:highlight>
                  <a:srgbClr val="00FFFF"/>
                </a:highlight>
                <a:latin typeface="Times New Roman" panose="02020603050405020304" pitchFamily="18" charset="0"/>
                <a:cs typeface="Times New Roman" panose="02020603050405020304" pitchFamily="18" charset="0"/>
              </a:rPr>
              <a:t> أصناف</a:t>
            </a:r>
            <a:endParaRPr lang="ar-DZ" b="1" dirty="0">
              <a:solidFill>
                <a:srgbClr val="002060"/>
              </a:solidFill>
              <a:highlight>
                <a:srgbClr val="00FFFF"/>
              </a:highlight>
              <a:latin typeface="Times New Roman" panose="02020603050405020304" pitchFamily="18" charset="0"/>
              <a:cs typeface="Times New Roman" panose="02020603050405020304" pitchFamily="18" charset="0"/>
            </a:endParaRPr>
          </a:p>
          <a:p>
            <a:pPr marL="76200" algn="r" rtl="1"/>
            <a:r>
              <a:rPr lang="ar-DZ" b="1" dirty="0">
                <a:solidFill>
                  <a:srgbClr val="002060"/>
                </a:solidFill>
                <a:latin typeface="Times New Roman" panose="02020603050405020304" pitchFamily="18" charset="0"/>
                <a:cs typeface="Times New Roman" panose="02020603050405020304" pitchFamily="18" charset="0"/>
              </a:rPr>
              <a:t>الباب 3:  نفقات الاستثمار،</a:t>
            </a:r>
            <a:r>
              <a:rPr lang="fr-FR" b="1" dirty="0">
                <a:solidFill>
                  <a:srgbClr val="002060"/>
                </a:solidFill>
                <a:highlight>
                  <a:srgbClr val="00FFFF"/>
                </a:highlight>
                <a:latin typeface="Times New Roman" panose="02020603050405020304" pitchFamily="18" charset="0"/>
                <a:cs typeface="Times New Roman" panose="02020603050405020304" pitchFamily="18" charset="0"/>
              </a:rPr>
              <a:t> </a:t>
            </a:r>
            <a:r>
              <a:rPr lang="fr-FR" dirty="0">
                <a:solidFill>
                  <a:srgbClr val="002060"/>
                </a:solidFill>
                <a:highlight>
                  <a:srgbClr val="00FFFF"/>
                </a:highlight>
                <a:latin typeface="Times New Roman" panose="02020603050405020304" pitchFamily="18" charset="0"/>
                <a:cs typeface="Times New Roman" panose="02020603050405020304" pitchFamily="18" charset="0"/>
              </a:rPr>
              <a:t>3</a:t>
            </a:r>
            <a:r>
              <a:rPr lang="ar-DZ" i="1" dirty="0">
                <a:solidFill>
                  <a:srgbClr val="002060"/>
                </a:solidFill>
                <a:highlight>
                  <a:srgbClr val="00FFFF"/>
                </a:highlight>
                <a:latin typeface="Times New Roman" panose="02020603050405020304" pitchFamily="18" charset="0"/>
                <a:cs typeface="Times New Roman" panose="02020603050405020304" pitchFamily="18" charset="0"/>
              </a:rPr>
              <a:t> أصناف</a:t>
            </a:r>
            <a:endParaRPr lang="ar-DZ" b="1" dirty="0">
              <a:solidFill>
                <a:srgbClr val="002060"/>
              </a:solidFill>
              <a:highlight>
                <a:srgbClr val="00FFFF"/>
              </a:highlight>
              <a:latin typeface="Times New Roman" panose="02020603050405020304" pitchFamily="18" charset="0"/>
              <a:cs typeface="Times New Roman" panose="02020603050405020304" pitchFamily="18" charset="0"/>
            </a:endParaRPr>
          </a:p>
          <a:p>
            <a:pPr marL="76200" algn="r" rtl="1"/>
            <a:r>
              <a:rPr lang="ar-DZ" b="1" dirty="0">
                <a:solidFill>
                  <a:srgbClr val="002060"/>
                </a:solidFill>
                <a:latin typeface="Times New Roman" panose="02020603050405020304" pitchFamily="18" charset="0"/>
                <a:cs typeface="Times New Roman" panose="02020603050405020304" pitchFamily="18" charset="0"/>
              </a:rPr>
              <a:t>الباب 4:  نفقات التحويل،</a:t>
            </a:r>
            <a:r>
              <a:rPr lang="fr-FR" b="1" dirty="0">
                <a:solidFill>
                  <a:srgbClr val="002060"/>
                </a:solidFill>
                <a:highlight>
                  <a:srgbClr val="00FFFF"/>
                </a:highlight>
                <a:latin typeface="Times New Roman" panose="02020603050405020304" pitchFamily="18" charset="0"/>
                <a:cs typeface="Times New Roman" panose="02020603050405020304" pitchFamily="18" charset="0"/>
              </a:rPr>
              <a:t> </a:t>
            </a:r>
            <a:r>
              <a:rPr lang="fr-FR" dirty="0">
                <a:solidFill>
                  <a:srgbClr val="002060"/>
                </a:solidFill>
                <a:highlight>
                  <a:srgbClr val="00FFFF"/>
                </a:highlight>
                <a:latin typeface="Times New Roman" panose="02020603050405020304" pitchFamily="18" charset="0"/>
                <a:cs typeface="Times New Roman" panose="02020603050405020304" pitchFamily="18" charset="0"/>
              </a:rPr>
              <a:t>7</a:t>
            </a:r>
            <a:r>
              <a:rPr lang="fr-FR" b="1" dirty="0">
                <a:solidFill>
                  <a:srgbClr val="002060"/>
                </a:solidFill>
                <a:highlight>
                  <a:srgbClr val="00FFFF"/>
                </a:highlight>
                <a:latin typeface="Times New Roman" panose="02020603050405020304" pitchFamily="18" charset="0"/>
                <a:cs typeface="Times New Roman" panose="02020603050405020304" pitchFamily="18" charset="0"/>
              </a:rPr>
              <a:t>  </a:t>
            </a:r>
            <a:r>
              <a:rPr lang="ar-DZ" i="1" dirty="0">
                <a:solidFill>
                  <a:srgbClr val="002060"/>
                </a:solidFill>
                <a:highlight>
                  <a:srgbClr val="00FFFF"/>
                </a:highlight>
                <a:latin typeface="Times New Roman" panose="02020603050405020304" pitchFamily="18" charset="0"/>
                <a:cs typeface="Times New Roman" panose="02020603050405020304" pitchFamily="18" charset="0"/>
              </a:rPr>
              <a:t> أصناف</a:t>
            </a:r>
            <a:endParaRPr lang="ar-DZ" b="1" dirty="0">
              <a:solidFill>
                <a:srgbClr val="002060"/>
              </a:solidFill>
              <a:highlight>
                <a:srgbClr val="00FFFF"/>
              </a:highlight>
              <a:latin typeface="Times New Roman" panose="02020603050405020304" pitchFamily="18" charset="0"/>
              <a:cs typeface="Times New Roman" panose="02020603050405020304" pitchFamily="18" charset="0"/>
            </a:endParaRPr>
          </a:p>
          <a:p>
            <a:pPr marL="76200" algn="r" rtl="1"/>
            <a:r>
              <a:rPr lang="ar-DZ" b="1" dirty="0">
                <a:solidFill>
                  <a:srgbClr val="002060"/>
                </a:solidFill>
                <a:latin typeface="Times New Roman" panose="02020603050405020304" pitchFamily="18" charset="0"/>
                <a:cs typeface="Times New Roman" panose="02020603050405020304" pitchFamily="18" charset="0"/>
              </a:rPr>
              <a:t>ا</a:t>
            </a:r>
            <a:endParaRPr lang="fr-FR" b="1" dirty="0">
              <a:solidFill>
                <a:srgbClr val="002060"/>
              </a:solidFill>
              <a:latin typeface="Times New Roman" panose="02020603050405020304" pitchFamily="18" charset="0"/>
              <a:cs typeface="Times New Roman" panose="02020603050405020304" pitchFamily="18" charset="0"/>
            </a:endParaRPr>
          </a:p>
          <a:p>
            <a:pPr marL="76200" algn="r" rtl="1"/>
            <a:r>
              <a:rPr lang="ar-DZ" b="1" dirty="0">
                <a:solidFill>
                  <a:srgbClr val="002060"/>
                </a:solidFill>
                <a:latin typeface="Times New Roman" panose="02020603050405020304" pitchFamily="18" charset="0"/>
                <a:cs typeface="Times New Roman" panose="02020603050405020304" pitchFamily="18" charset="0"/>
              </a:rPr>
              <a:t>لباب 5:  أعباء الدّين العمومي، ،</a:t>
            </a:r>
            <a:r>
              <a:rPr lang="fr-FR" b="1" dirty="0">
                <a:solidFill>
                  <a:srgbClr val="002060"/>
                </a:solidFill>
                <a:latin typeface="Times New Roman" panose="02020603050405020304" pitchFamily="18" charset="0"/>
                <a:cs typeface="Times New Roman" panose="02020603050405020304" pitchFamily="18" charset="0"/>
              </a:rPr>
              <a:t> </a:t>
            </a:r>
            <a:r>
              <a:rPr lang="fr-FR" dirty="0">
                <a:solidFill>
                  <a:srgbClr val="002060"/>
                </a:solidFill>
                <a:highlight>
                  <a:srgbClr val="00FFFF"/>
                </a:highlight>
                <a:latin typeface="Times New Roman" panose="02020603050405020304" pitchFamily="18" charset="0"/>
                <a:cs typeface="Times New Roman" panose="02020603050405020304" pitchFamily="18" charset="0"/>
              </a:rPr>
              <a:t>2</a:t>
            </a:r>
            <a:r>
              <a:rPr lang="fr-FR" b="1" dirty="0">
                <a:solidFill>
                  <a:srgbClr val="002060"/>
                </a:solidFill>
                <a:latin typeface="Times New Roman" panose="02020603050405020304" pitchFamily="18" charset="0"/>
                <a:cs typeface="Times New Roman" panose="02020603050405020304" pitchFamily="18" charset="0"/>
              </a:rPr>
              <a:t>    </a:t>
            </a:r>
            <a:r>
              <a:rPr lang="ar-DZ" i="1" dirty="0">
                <a:solidFill>
                  <a:srgbClr val="002060"/>
                </a:solidFill>
                <a:highlight>
                  <a:srgbClr val="00FFFF"/>
                </a:highlight>
                <a:latin typeface="Times New Roman" panose="02020603050405020304" pitchFamily="18" charset="0"/>
                <a:cs typeface="Times New Roman" panose="02020603050405020304" pitchFamily="18" charset="0"/>
              </a:rPr>
              <a:t> أصناف</a:t>
            </a:r>
            <a:endParaRPr lang="ar-DZ" b="1" dirty="0">
              <a:solidFill>
                <a:srgbClr val="002060"/>
              </a:solidFill>
              <a:highlight>
                <a:srgbClr val="00FFFF"/>
              </a:highlight>
              <a:latin typeface="Times New Roman" panose="02020603050405020304" pitchFamily="18" charset="0"/>
              <a:cs typeface="Times New Roman" panose="02020603050405020304" pitchFamily="18" charset="0"/>
            </a:endParaRPr>
          </a:p>
          <a:p>
            <a:pPr marL="76200" algn="r" rtl="1"/>
            <a:r>
              <a:rPr lang="ar-DZ" b="1" dirty="0">
                <a:solidFill>
                  <a:srgbClr val="002060"/>
                </a:solidFill>
                <a:latin typeface="Times New Roman" panose="02020603050405020304" pitchFamily="18" charset="0"/>
                <a:cs typeface="Times New Roman" panose="02020603050405020304" pitchFamily="18" charset="0"/>
              </a:rPr>
              <a:t>الباب 6:  نفقات العمليات المالية، ،</a:t>
            </a:r>
            <a:r>
              <a:rPr lang="fr-FR" b="1" dirty="0">
                <a:solidFill>
                  <a:srgbClr val="002060"/>
                </a:solidFill>
                <a:latin typeface="Times New Roman" panose="02020603050405020304" pitchFamily="18" charset="0"/>
                <a:cs typeface="Times New Roman" panose="02020603050405020304" pitchFamily="18" charset="0"/>
              </a:rPr>
              <a:t> </a:t>
            </a:r>
            <a:r>
              <a:rPr lang="fr-FR" dirty="0">
                <a:solidFill>
                  <a:srgbClr val="002060"/>
                </a:solidFill>
                <a:highlight>
                  <a:srgbClr val="00FFFF"/>
                </a:highlight>
                <a:latin typeface="Times New Roman" panose="02020603050405020304" pitchFamily="18" charset="0"/>
                <a:cs typeface="Times New Roman" panose="02020603050405020304" pitchFamily="18" charset="0"/>
              </a:rPr>
              <a:t>3</a:t>
            </a:r>
            <a:r>
              <a:rPr lang="fr-FR" b="1" dirty="0">
                <a:solidFill>
                  <a:srgbClr val="002060"/>
                </a:solidFill>
                <a:highlight>
                  <a:srgbClr val="00FFFF"/>
                </a:highlight>
                <a:latin typeface="Times New Roman" panose="02020603050405020304" pitchFamily="18" charset="0"/>
                <a:cs typeface="Times New Roman" panose="02020603050405020304" pitchFamily="18" charset="0"/>
              </a:rPr>
              <a:t>  </a:t>
            </a:r>
            <a:r>
              <a:rPr lang="ar-DZ" i="1" dirty="0">
                <a:solidFill>
                  <a:srgbClr val="002060"/>
                </a:solidFill>
                <a:highlight>
                  <a:srgbClr val="00FFFF"/>
                </a:highlight>
                <a:latin typeface="Times New Roman" panose="02020603050405020304" pitchFamily="18" charset="0"/>
                <a:cs typeface="Times New Roman" panose="02020603050405020304" pitchFamily="18" charset="0"/>
              </a:rPr>
              <a:t> أصناف</a:t>
            </a:r>
            <a:endParaRPr lang="ar-DZ" b="1" dirty="0">
              <a:solidFill>
                <a:srgbClr val="002060"/>
              </a:solidFill>
              <a:highlight>
                <a:srgbClr val="00FFFF"/>
              </a:highlight>
              <a:latin typeface="Times New Roman" panose="02020603050405020304" pitchFamily="18" charset="0"/>
              <a:cs typeface="Times New Roman" panose="02020603050405020304" pitchFamily="18" charset="0"/>
            </a:endParaRPr>
          </a:p>
          <a:p>
            <a:pPr marL="76200" indent="0" algn="r" rtl="1">
              <a:buNone/>
            </a:pPr>
            <a:r>
              <a:rPr lang="ar-DZ" b="1" dirty="0">
                <a:solidFill>
                  <a:srgbClr val="002060"/>
                </a:solidFill>
                <a:latin typeface="Times New Roman" panose="02020603050405020304" pitchFamily="18" charset="0"/>
                <a:cs typeface="Times New Roman" panose="02020603050405020304" pitchFamily="18" charset="0"/>
              </a:rPr>
              <a:t>الباب 7: النفقات غير </a:t>
            </a:r>
            <a:r>
              <a:rPr lang="ar-DZ" sz="1600" b="1" dirty="0">
                <a:solidFill>
                  <a:srgbClr val="002060"/>
                </a:solidFill>
                <a:latin typeface="Times New Roman" panose="02020603050405020304" pitchFamily="18" charset="0"/>
                <a:cs typeface="Times New Roman" panose="02020603050405020304" pitchFamily="18" charset="0"/>
              </a:rPr>
              <a:t>المتوقعة</a:t>
            </a:r>
            <a:endParaRPr lang="fr-FR" dirty="0"/>
          </a:p>
        </p:txBody>
      </p:sp>
      <p:sp>
        <p:nvSpPr>
          <p:cNvPr id="14" name="Accolade fermante 13">
            <a:extLst>
              <a:ext uri="{FF2B5EF4-FFF2-40B4-BE49-F238E27FC236}">
                <a16:creationId xmlns:a16="http://schemas.microsoft.com/office/drawing/2014/main" xmlns="" id="{6E1981F2-0B7F-4B1D-A96F-A06C4E285BFA}"/>
              </a:ext>
            </a:extLst>
          </p:cNvPr>
          <p:cNvSpPr/>
          <p:nvPr/>
        </p:nvSpPr>
        <p:spPr>
          <a:xfrm>
            <a:off x="7229173" y="1999454"/>
            <a:ext cx="388827" cy="1752739"/>
          </a:xfrm>
          <a:prstGeom prst="rightBrace">
            <a:avLst>
              <a:gd name="adj1" fmla="val 2054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ccolade fermante 15">
            <a:extLst>
              <a:ext uri="{FF2B5EF4-FFF2-40B4-BE49-F238E27FC236}">
                <a16:creationId xmlns:a16="http://schemas.microsoft.com/office/drawing/2014/main" xmlns="" id="{1F5AE7B6-759C-487F-9F5F-66547F5104C8}"/>
              </a:ext>
            </a:extLst>
          </p:cNvPr>
          <p:cNvSpPr/>
          <p:nvPr/>
        </p:nvSpPr>
        <p:spPr>
          <a:xfrm>
            <a:off x="8313034" y="1987803"/>
            <a:ext cx="388827" cy="2896596"/>
          </a:xfrm>
          <a:prstGeom prst="rightBrace">
            <a:avLst>
              <a:gd name="adj1" fmla="val 2054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Rectangle 1">
            <a:extLst>
              <a:ext uri="{FF2B5EF4-FFF2-40B4-BE49-F238E27FC236}">
                <a16:creationId xmlns:a16="http://schemas.microsoft.com/office/drawing/2014/main" xmlns="" id="{A5085E36-6CFD-4686-B1F1-352864A3D42D}"/>
              </a:ext>
            </a:extLst>
          </p:cNvPr>
          <p:cNvSpPr>
            <a:spLocks noChangeArrowheads="1"/>
          </p:cNvSpPr>
          <p:nvPr/>
        </p:nvSpPr>
        <p:spPr bwMode="auto">
          <a:xfrm>
            <a:off x="8589578" y="2731365"/>
            <a:ext cx="497108" cy="528358"/>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fr-FR" sz="1800" b="0" i="0" u="none" strike="noStrike" cap="none" normalizeH="0" baseline="0" dirty="0">
                <a:ln>
                  <a:noFill/>
                </a:ln>
                <a:solidFill>
                  <a:srgbClr val="202124"/>
                </a:solidFill>
                <a:effectLst/>
                <a:latin typeface="inherit"/>
                <a:cs typeface="+mj-cs"/>
              </a:rPr>
              <a:t>وزارة المالية</a:t>
            </a:r>
            <a:endParaRPr kumimoji="0" lang="fr-FR" altLang="fr-FR" sz="900" b="0" i="0" u="none" strike="noStrike" cap="none" normalizeH="0" baseline="0" dirty="0">
              <a:ln>
                <a:noFill/>
              </a:ln>
              <a:solidFill>
                <a:schemeClr val="tx1"/>
              </a:solidFill>
              <a:effectLst/>
              <a:cs typeface="+mj-cs"/>
            </a:endParaRPr>
          </a:p>
        </p:txBody>
      </p:sp>
      <p:sp>
        <p:nvSpPr>
          <p:cNvPr id="19" name="Rectangle 2">
            <a:extLst>
              <a:ext uri="{FF2B5EF4-FFF2-40B4-BE49-F238E27FC236}">
                <a16:creationId xmlns:a16="http://schemas.microsoft.com/office/drawing/2014/main" xmlns="" id="{582F6862-5022-46B1-A19A-6E4369AEE9DB}"/>
              </a:ext>
            </a:extLst>
          </p:cNvPr>
          <p:cNvSpPr>
            <a:spLocks noChangeArrowheads="1"/>
          </p:cNvSpPr>
          <p:nvPr/>
        </p:nvSpPr>
        <p:spPr bwMode="auto">
          <a:xfrm>
            <a:off x="7618001" y="2472309"/>
            <a:ext cx="743699" cy="620691"/>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kumimoji="0" lang="ar-SA" altLang="fr-FR" b="1" i="0" u="none" strike="noStrike" cap="none" normalizeH="0" baseline="0" dirty="0">
                <a:ln>
                  <a:noFill/>
                </a:ln>
                <a:solidFill>
                  <a:schemeClr val="accent1">
                    <a:lumMod val="75000"/>
                  </a:schemeClr>
                </a:solidFill>
                <a:effectLst/>
                <a:latin typeface="inherit"/>
                <a:cs typeface="+mj-cs"/>
              </a:rPr>
              <a:t>الوزارات والمؤسسات </a:t>
            </a:r>
            <a:r>
              <a:rPr lang="ar-DZ" b="1" dirty="0">
                <a:solidFill>
                  <a:srgbClr val="002060"/>
                </a:solidFill>
                <a:latin typeface="Times New Roman" panose="02020603050405020304" pitchFamily="18" charset="0"/>
                <a:cs typeface="Times New Roman" panose="02020603050405020304" pitchFamily="18" charset="0"/>
              </a:rPr>
              <a:t>العمومية</a:t>
            </a:r>
            <a:endParaRPr kumimoji="0" lang="fr-FR" altLang="fr-FR" sz="700" b="1" i="0" u="none" strike="noStrike" cap="none" normalizeH="0" baseline="0" dirty="0">
              <a:ln>
                <a:noFill/>
              </a:ln>
              <a:solidFill>
                <a:schemeClr val="accent1">
                  <a:lumMod val="75000"/>
                </a:schemeClr>
              </a:solidFill>
              <a:effectLst/>
              <a:cs typeface="+mj-cs"/>
            </a:endParaRPr>
          </a:p>
        </p:txBody>
      </p:sp>
      <p:sp>
        <p:nvSpPr>
          <p:cNvPr id="15" name="ZoneTexte 9">
            <a:extLst>
              <a:ext uri="{FF2B5EF4-FFF2-40B4-BE49-F238E27FC236}">
                <a16:creationId xmlns:a16="http://schemas.microsoft.com/office/drawing/2014/main" xmlns="" id="{F79242B5-4639-4B86-8FFF-B2CB44F8BBE5}"/>
              </a:ext>
            </a:extLst>
          </p:cNvPr>
          <p:cNvSpPr txBox="1"/>
          <p:nvPr/>
        </p:nvSpPr>
        <p:spPr>
          <a:xfrm>
            <a:off x="6855047" y="854696"/>
            <a:ext cx="2128217" cy="415498"/>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050" b="1" dirty="0">
                <a:solidFill>
                  <a:srgbClr val="002060"/>
                </a:solidFill>
                <a:latin typeface="Times New Roman" pitchFamily="18" charset="0"/>
                <a:cs typeface="Times New Roman" pitchFamily="18" charset="0"/>
              </a:rPr>
              <a:t>D/E 20-354 : Art.8</a:t>
            </a:r>
            <a:endParaRPr lang="ar-DZ" sz="1050" b="1" dirty="0">
              <a:solidFill>
                <a:srgbClr val="002060"/>
              </a:solidFill>
              <a:latin typeface="Times New Roman" pitchFamily="18" charset="0"/>
              <a:cs typeface="Times New Roman" pitchFamily="18" charset="0"/>
            </a:endParaRPr>
          </a:p>
          <a:p>
            <a:pPr algn="ctr"/>
            <a:r>
              <a:rPr lang="ar-DZ" sz="1050" b="1" dirty="0">
                <a:solidFill>
                  <a:srgbClr val="002060"/>
                </a:solidFill>
                <a:latin typeface="Times New Roman" pitchFamily="18" charset="0"/>
                <a:cs typeface="Times New Roman" pitchFamily="18" charset="0"/>
              </a:rPr>
              <a:t>المرسوم التنفيذي 20-354 المادة 8 </a:t>
            </a:r>
            <a:endParaRPr lang="fr-FR" sz="105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52638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29</a:t>
            </a:fld>
            <a:endParaRPr lang="fr-FR"/>
          </a:p>
        </p:txBody>
      </p:sp>
      <p:sp>
        <p:nvSpPr>
          <p:cNvPr id="5" name="Titre 1"/>
          <p:cNvSpPr>
            <a:spLocks noGrp="1"/>
          </p:cNvSpPr>
          <p:nvPr>
            <p:ph type="title"/>
          </p:nvPr>
        </p:nvSpPr>
        <p:spPr>
          <a:xfrm>
            <a:off x="-1" y="375190"/>
            <a:ext cx="6980740" cy="766200"/>
          </a:xfrm>
        </p:spPr>
        <p:txBody>
          <a:bodyPr/>
          <a:lstStyle/>
          <a:p>
            <a:r>
              <a:rPr lang="ar-DZ" dirty="0">
                <a:solidFill>
                  <a:schemeClr val="bg1"/>
                </a:solidFill>
                <a:latin typeface="Times New Roman" panose="02020603050405020304" pitchFamily="18" charset="0"/>
                <a:cs typeface="Times New Roman" panose="02020603050405020304" pitchFamily="18" charset="0"/>
              </a:rPr>
              <a:t>التصنيف  حسب الطبيعة الاقتصادية للنفقات                                           </a:t>
            </a:r>
            <a:r>
              <a:rPr lang="ar-DZ" sz="1800" dirty="0">
                <a:solidFill>
                  <a:schemeClr val="bg1"/>
                </a:solidFill>
                <a:latin typeface="Times New Roman" panose="02020603050405020304" pitchFamily="18" charset="0"/>
                <a:cs typeface="Times New Roman" panose="02020603050405020304" pitchFamily="18" charset="0"/>
              </a:rPr>
              <a:t/>
            </a:r>
            <a:br>
              <a:rPr lang="ar-DZ" sz="1800" dirty="0">
                <a:solidFill>
                  <a:schemeClr val="bg1"/>
                </a:solidFill>
                <a:latin typeface="Times New Roman" panose="02020603050405020304" pitchFamily="18" charset="0"/>
                <a:cs typeface="Times New Roman" panose="02020603050405020304" pitchFamily="18" charset="0"/>
              </a:rPr>
            </a:br>
            <a:r>
              <a:rPr lang="fr-FR" sz="1600" dirty="0">
                <a:solidFill>
                  <a:schemeClr val="bg1"/>
                </a:solidFill>
                <a:latin typeface="Times New Roman" panose="02020603050405020304" pitchFamily="18" charset="0"/>
                <a:cs typeface="Times New Roman" panose="02020603050405020304" pitchFamily="18" charset="0"/>
              </a:rPr>
              <a:t>CLASSIFICATION  PAR NATURE ECONOMIQUE DE DEPENSES</a:t>
            </a:r>
            <a:endParaRPr lang="fr-FR" sz="1800" dirty="0">
              <a:solidFill>
                <a:schemeClr val="bg1"/>
              </a:solidFill>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xmlns="" id="{9036FC15-652C-4171-8991-0DCC6EBA2286}"/>
              </a:ext>
            </a:extLst>
          </p:cNvPr>
          <p:cNvSpPr txBox="1"/>
          <p:nvPr/>
        </p:nvSpPr>
        <p:spPr>
          <a:xfrm>
            <a:off x="6618193" y="1141390"/>
            <a:ext cx="2308085" cy="461665"/>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20-354 : </a:t>
            </a:r>
            <a:r>
              <a:rPr lang="fr-FR" sz="1200" b="1" dirty="0">
                <a:solidFill>
                  <a:srgbClr val="002060"/>
                </a:solidFill>
                <a:latin typeface="Times New Roman" pitchFamily="18" charset="0"/>
                <a:ea typeface="+mn-ea"/>
                <a:cs typeface="Times New Roman" pitchFamily="18" charset="0"/>
              </a:rPr>
              <a:t>Art.8</a:t>
            </a:r>
            <a:endParaRPr lang="ar-DZ" sz="1200" b="1" dirty="0">
              <a:solidFill>
                <a:srgbClr val="002060"/>
              </a:solidFill>
              <a:latin typeface="Times New Roman" pitchFamily="18" charset="0"/>
              <a:ea typeface="+mn-ea"/>
              <a:cs typeface="Times New Roman" pitchFamily="18" charset="0"/>
            </a:endParaRPr>
          </a:p>
          <a:p>
            <a:pPr algn="ctr"/>
            <a:r>
              <a:rPr lang="ar-DZ" sz="1200" b="1" dirty="0">
                <a:solidFill>
                  <a:srgbClr val="002060"/>
                </a:solidFill>
                <a:latin typeface="Times New Roman" pitchFamily="18" charset="0"/>
                <a:cs typeface="Times New Roman" pitchFamily="18" charset="0"/>
              </a:rPr>
              <a:t>المرسوم التنفيذي 20-354 المادة 8 </a:t>
            </a:r>
            <a:endParaRPr lang="fr-FR" sz="1200" b="1" dirty="0">
              <a:solidFill>
                <a:srgbClr val="002060"/>
              </a:solidFill>
              <a:latin typeface="Times New Roman" pitchFamily="18" charset="0"/>
              <a:cs typeface="Times New Roman"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xmlns="" val="3320302626"/>
              </p:ext>
            </p:extLst>
          </p:nvPr>
        </p:nvGraphicFramePr>
        <p:xfrm>
          <a:off x="133004" y="1662406"/>
          <a:ext cx="8883360" cy="2711292"/>
        </p:xfrm>
        <a:graphic>
          <a:graphicData uri="http://schemas.openxmlformats.org/drawingml/2006/table">
            <a:tbl>
              <a:tblPr firstRow="1" bandRow="1"/>
              <a:tblGrid>
                <a:gridCol w="4736451">
                  <a:extLst>
                    <a:ext uri="{9D8B030D-6E8A-4147-A177-3AD203B41FA5}">
                      <a16:colId xmlns:a16="http://schemas.microsoft.com/office/drawing/2014/main" xmlns="" val="20000"/>
                    </a:ext>
                  </a:extLst>
                </a:gridCol>
                <a:gridCol w="4146909">
                  <a:extLst>
                    <a:ext uri="{9D8B030D-6E8A-4147-A177-3AD203B41FA5}">
                      <a16:colId xmlns:a16="http://schemas.microsoft.com/office/drawing/2014/main" xmlns="" val="20001"/>
                    </a:ext>
                  </a:extLst>
                </a:gridCol>
              </a:tblGrid>
              <a:tr h="2711292">
                <a:tc>
                  <a:txBody>
                    <a:bodyPr/>
                    <a:lstStyle/>
                    <a:p>
                      <a:pPr marL="0" indent="0" algn="just">
                        <a:spcBef>
                          <a:spcPts val="0"/>
                        </a:spcBef>
                        <a:buNone/>
                      </a:pPr>
                      <a:endParaRPr lang="fr-FR" sz="15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176213" lvl="1" indent="-176213" algn="just">
                        <a:spcBef>
                          <a:spcPts val="0"/>
                        </a:spcBef>
                        <a:buClr>
                          <a:schemeClr val="accent5"/>
                        </a:buClr>
                        <a:buFont typeface="Arial" panose="020B0604020202020204" pitchFamily="34" charset="0"/>
                        <a:buChar char="•"/>
                      </a:pPr>
                      <a:r>
                        <a:rPr lang="fr-FR" sz="1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Nomenclature qui devrait être </a:t>
                      </a:r>
                      <a:r>
                        <a:rPr lang="fr-FR" sz="15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stable</a:t>
                      </a:r>
                      <a:r>
                        <a:rPr lang="fr-FR" sz="1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176213" lvl="1" indent="-176213" algn="just">
                        <a:spcBef>
                          <a:spcPts val="0"/>
                        </a:spcBef>
                        <a:buClr>
                          <a:schemeClr val="accent5"/>
                        </a:buClr>
                        <a:buFont typeface="Arial" panose="020B0604020202020204" pitchFamily="34" charset="0"/>
                        <a:buChar char="•"/>
                      </a:pPr>
                      <a:r>
                        <a:rPr lang="fr-FR" sz="15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Sous la seule responsabilité du Ministre des finances.</a:t>
                      </a:r>
                      <a:endParaRPr lang="fr-FR" sz="1500" b="1" dirty="0">
                        <a:solidFill>
                          <a:srgbClr val="002060"/>
                        </a:solidFill>
                        <a:latin typeface="Times New Roman" panose="02020603050405020304" pitchFamily="18" charset="0"/>
                        <a:cs typeface="Times New Roman" panose="02020603050405020304" pitchFamily="18" charset="0"/>
                      </a:endParaRPr>
                    </a:p>
                    <a:p>
                      <a:pPr marL="0" indent="0" algn="just">
                        <a:spcBef>
                          <a:spcPts val="0"/>
                        </a:spcBef>
                        <a:buClr>
                          <a:srgbClr val="C00000"/>
                        </a:buClr>
                        <a:buFont typeface="Wingdings" panose="05000000000000000000" pitchFamily="2" charset="2"/>
                        <a:buChar char="ü"/>
                      </a:pPr>
                      <a:endParaRPr lang="fr-FR" sz="2800" b="1" dirty="0">
                        <a:solidFill>
                          <a:srgbClr val="002060"/>
                        </a:solidFill>
                        <a:latin typeface="Times New Roman" panose="02020603050405020304" pitchFamily="18" charset="0"/>
                        <a:cs typeface="Times New Roman" panose="02020603050405020304" pitchFamily="18" charset="0"/>
                      </a:endParaRPr>
                    </a:p>
                    <a:p>
                      <a:pPr marL="0" indent="0" algn="just">
                        <a:spcBef>
                          <a:spcPts val="0"/>
                        </a:spcBef>
                        <a:buClr>
                          <a:srgbClr val="C00000"/>
                        </a:buClr>
                        <a:buFont typeface="Wingdings" panose="05000000000000000000" pitchFamily="2" charset="2"/>
                        <a:buNone/>
                      </a:pPr>
                      <a:r>
                        <a:rPr lang="fr-FR" sz="1500" b="1" i="1" u="sng" dirty="0">
                          <a:solidFill>
                            <a:srgbClr val="002060"/>
                          </a:solidFill>
                          <a:latin typeface="Times New Roman" panose="02020603050405020304" pitchFamily="18" charset="0"/>
                          <a:cs typeface="Times New Roman" panose="02020603050405020304" pitchFamily="18" charset="0"/>
                        </a:rPr>
                        <a:t>Remarque</a:t>
                      </a:r>
                      <a:r>
                        <a:rPr lang="fr-FR" sz="1500" b="1" i="1" baseline="0" dirty="0">
                          <a:solidFill>
                            <a:srgbClr val="002060"/>
                          </a:solidFill>
                          <a:latin typeface="Times New Roman" panose="02020603050405020304" pitchFamily="18" charset="0"/>
                          <a:cs typeface="Times New Roman" panose="02020603050405020304" pitchFamily="18" charset="0"/>
                        </a:rPr>
                        <a:t> : </a:t>
                      </a:r>
                      <a:r>
                        <a:rPr lang="fr-FR" sz="1500" b="1" i="1" dirty="0">
                          <a:solidFill>
                            <a:srgbClr val="002060"/>
                          </a:solidFill>
                          <a:latin typeface="Times New Roman" panose="02020603050405020304" pitchFamily="18" charset="0"/>
                          <a:cs typeface="Times New Roman" panose="02020603050405020304" pitchFamily="18" charset="0"/>
                        </a:rPr>
                        <a:t>Un projet d’arrêté fixant les sous-catégories de dépenses ainsi que la codification de la classification  par nature économique des charges budgétaires de l’Etat.</a:t>
                      </a:r>
                    </a:p>
                  </a:txBody>
                  <a:tcPr/>
                </a:tc>
                <a:tc>
                  <a:txBody>
                    <a:bodyPr/>
                    <a:lstStyle/>
                    <a:p>
                      <a:pPr marL="361950" indent="-285750" algn="r" rtl="1">
                        <a:spcBef>
                          <a:spcPts val="0"/>
                        </a:spcBef>
                        <a:buClrTx/>
                        <a:buFont typeface="Arial" panose="020B0604020202020204" pitchFamily="34" charset="0"/>
                        <a:buChar char="•"/>
                      </a:pPr>
                      <a:endParaRPr lang="fr-FR" sz="1600" dirty="0">
                        <a:solidFill>
                          <a:srgbClr val="002060"/>
                        </a:solidFill>
                        <a:latin typeface="Times New Roman" panose="02020603050405020304" pitchFamily="18" charset="0"/>
                        <a:cs typeface="Times New Roman" panose="02020603050405020304" pitchFamily="18" charset="0"/>
                      </a:endParaRPr>
                    </a:p>
                    <a:p>
                      <a:pPr marL="361950" indent="-285750" algn="r" rtl="1">
                        <a:spcBef>
                          <a:spcPts val="0"/>
                        </a:spcBef>
                        <a:buClrTx/>
                        <a:buFont typeface="Arial" panose="020B0604020202020204" pitchFamily="34" charset="0"/>
                        <a:buChar char="•"/>
                      </a:pPr>
                      <a:r>
                        <a:rPr lang="ar-DZ" sz="1600" dirty="0">
                          <a:solidFill>
                            <a:srgbClr val="002060"/>
                          </a:solidFill>
                          <a:latin typeface="Times New Roman" panose="02020603050405020304" pitchFamily="18" charset="0"/>
                          <a:cs typeface="Times New Roman" panose="02020603050405020304" pitchFamily="18" charset="0"/>
                        </a:rPr>
                        <a:t>يجب أن تكون المدونة </a:t>
                      </a:r>
                      <a:r>
                        <a:rPr lang="ar-DZ" sz="1600" b="1" dirty="0">
                          <a:solidFill>
                            <a:srgbClr val="002060"/>
                          </a:solidFill>
                          <a:latin typeface="Times New Roman" panose="02020603050405020304" pitchFamily="18" charset="0"/>
                          <a:cs typeface="Times New Roman" panose="02020603050405020304" pitchFamily="18" charset="0"/>
                        </a:rPr>
                        <a:t>مستقرة، </a:t>
                      </a:r>
                    </a:p>
                    <a:p>
                      <a:pPr marL="285750" indent="-285750" algn="just" rtl="1">
                        <a:spcBef>
                          <a:spcPts val="0"/>
                        </a:spcBef>
                        <a:buClrTx/>
                        <a:buFont typeface="Arial" panose="020B0604020202020204" pitchFamily="34" charset="0"/>
                        <a:buChar char="•"/>
                      </a:pPr>
                      <a:r>
                        <a:rPr lang="fr-FR" sz="1600" dirty="0">
                          <a:solidFill>
                            <a:srgbClr val="002060"/>
                          </a:solidFill>
                          <a:latin typeface="Times New Roman" panose="02020603050405020304" pitchFamily="18" charset="0"/>
                          <a:cs typeface="Times New Roman" panose="02020603050405020304" pitchFamily="18" charset="0"/>
                        </a:rPr>
                        <a:t> </a:t>
                      </a:r>
                      <a:r>
                        <a:rPr lang="ar-DZ" sz="1600" dirty="0">
                          <a:solidFill>
                            <a:srgbClr val="002060"/>
                          </a:solidFill>
                          <a:latin typeface="Times New Roman" panose="02020603050405020304" pitchFamily="18" charset="0"/>
                          <a:cs typeface="Times New Roman" panose="02020603050405020304" pitchFamily="18" charset="0"/>
                        </a:rPr>
                        <a:t>تحت مسؤولية </a:t>
                      </a:r>
                      <a:r>
                        <a:rPr lang="ar-DZ" sz="1600" b="1" dirty="0">
                          <a:solidFill>
                            <a:srgbClr val="002060"/>
                          </a:solidFill>
                          <a:latin typeface="Times New Roman" panose="02020603050405020304" pitchFamily="18" charset="0"/>
                          <a:cs typeface="Times New Roman" panose="02020603050405020304" pitchFamily="18" charset="0"/>
                        </a:rPr>
                        <a:t>وزير المالية وحده</a:t>
                      </a:r>
                      <a:r>
                        <a:rPr lang="ar-DZ" sz="1600" dirty="0">
                          <a:solidFill>
                            <a:srgbClr val="002060"/>
                          </a:solidFill>
                          <a:latin typeface="Times New Roman" panose="02020603050405020304" pitchFamily="18" charset="0"/>
                          <a:cs typeface="Times New Roman" panose="02020603050405020304" pitchFamily="18" charset="0"/>
                        </a:rPr>
                        <a:t>.</a:t>
                      </a:r>
                    </a:p>
                    <a:p>
                      <a:pPr marL="76200" indent="0" algn="just" rtl="1">
                        <a:spcBef>
                          <a:spcPts val="0"/>
                        </a:spcBef>
                        <a:buClrTx/>
                        <a:buNone/>
                      </a:pPr>
                      <a:endParaRPr lang="ar-DZ" sz="2000" dirty="0">
                        <a:solidFill>
                          <a:srgbClr val="002060"/>
                        </a:solidFill>
                        <a:latin typeface="Times New Roman" panose="02020603050405020304" pitchFamily="18" charset="0"/>
                        <a:cs typeface="Times New Roman" panose="02020603050405020304" pitchFamily="18" charset="0"/>
                      </a:endParaRPr>
                    </a:p>
                    <a:p>
                      <a:pPr algn="just" rtl="1">
                        <a:spcBef>
                          <a:spcPts val="0"/>
                        </a:spcBef>
                        <a:buClrTx/>
                        <a:buFont typeface="Wingdings" panose="05000000000000000000" pitchFamily="2" charset="2"/>
                        <a:buNone/>
                      </a:pPr>
                      <a:r>
                        <a:rPr lang="ar-DZ" sz="1600" b="1" i="1" u="sng" dirty="0">
                          <a:solidFill>
                            <a:srgbClr val="002060"/>
                          </a:solidFill>
                          <a:latin typeface="Times New Roman" panose="02020603050405020304" pitchFamily="18" charset="0"/>
                          <a:cs typeface="Times New Roman" panose="02020603050405020304" pitchFamily="18" charset="0"/>
                        </a:rPr>
                        <a:t>ملاحظة</a:t>
                      </a:r>
                      <a:r>
                        <a:rPr lang="ar-DZ" sz="1600" b="1" i="1" dirty="0">
                          <a:solidFill>
                            <a:srgbClr val="002060"/>
                          </a:solidFill>
                          <a:latin typeface="Times New Roman" panose="02020603050405020304" pitchFamily="18" charset="0"/>
                          <a:cs typeface="Times New Roman" panose="02020603050405020304" pitchFamily="18" charset="0"/>
                        </a:rPr>
                        <a:t>: مشروع قرار يحدد الأصناف الفرعية للنفقات وترميز التصنيف حسب الطبيعة الاقتصادية لنفقات ميزانية الدولة.</a:t>
                      </a:r>
                    </a:p>
                    <a:p>
                      <a:endParaRPr lang="fr-FR" sz="1400" dirty="0">
                        <a:solidFill>
                          <a:srgbClr val="002060"/>
                        </a:solidFill>
                      </a:endParaRP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133132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8BC9354-C1B7-4F97-992E-B8D07F500F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1" i="0" u="none" strike="noStrike" kern="0" cap="none" spc="0" normalizeH="0" baseline="0" noProof="0" smtClean="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graphicFrame>
        <p:nvGraphicFramePr>
          <p:cNvPr id="6" name="Tableau 5">
            <a:extLst>
              <a:ext uri="{FF2B5EF4-FFF2-40B4-BE49-F238E27FC236}">
                <a16:creationId xmlns:a16="http://schemas.microsoft.com/office/drawing/2014/main" xmlns="" id="{987AF273-DECE-4A94-8EDD-782FA5DEF247}"/>
              </a:ext>
            </a:extLst>
          </p:cNvPr>
          <p:cNvGraphicFramePr>
            <a:graphicFrameLocks noGrp="1"/>
          </p:cNvGraphicFramePr>
          <p:nvPr>
            <p:extLst>
              <p:ext uri="{D42A27DB-BD31-4B8C-83A1-F6EECF244321}">
                <p14:modId xmlns:p14="http://schemas.microsoft.com/office/powerpoint/2010/main" xmlns="" val="4031042580"/>
              </p:ext>
            </p:extLst>
          </p:nvPr>
        </p:nvGraphicFramePr>
        <p:xfrm>
          <a:off x="191911" y="122256"/>
          <a:ext cx="8737600" cy="4841593"/>
        </p:xfrm>
        <a:graphic>
          <a:graphicData uri="http://schemas.openxmlformats.org/drawingml/2006/table">
            <a:tbl>
              <a:tblPr firstCol="1">
                <a:tableStyleId>{E8B1032C-EA38-4F05-BA0D-38AFFFC7BED3}</a:tableStyleId>
              </a:tblPr>
              <a:tblGrid>
                <a:gridCol w="1105261">
                  <a:extLst>
                    <a:ext uri="{9D8B030D-6E8A-4147-A177-3AD203B41FA5}">
                      <a16:colId xmlns:a16="http://schemas.microsoft.com/office/drawing/2014/main" xmlns="" val="2916804395"/>
                    </a:ext>
                  </a:extLst>
                </a:gridCol>
                <a:gridCol w="7304568">
                  <a:extLst>
                    <a:ext uri="{9D8B030D-6E8A-4147-A177-3AD203B41FA5}">
                      <a16:colId xmlns:a16="http://schemas.microsoft.com/office/drawing/2014/main" xmlns="" val="4194252638"/>
                    </a:ext>
                  </a:extLst>
                </a:gridCol>
                <a:gridCol w="327771">
                  <a:extLst>
                    <a:ext uri="{9D8B030D-6E8A-4147-A177-3AD203B41FA5}">
                      <a16:colId xmlns:a16="http://schemas.microsoft.com/office/drawing/2014/main" xmlns="" val="4138965057"/>
                    </a:ext>
                  </a:extLst>
                </a:gridCol>
              </a:tblGrid>
              <a:tr h="574411">
                <a:tc>
                  <a:txBody>
                    <a:bodyPr/>
                    <a:lstStyle/>
                    <a:p>
                      <a:pPr algn="ctr" fontAlgn="t"/>
                      <a:r>
                        <a:rPr lang="ar-DZ" sz="1400" b="1" i="0" u="none" strike="noStrike" cap="none" noProof="0" dirty="0">
                          <a:solidFill>
                            <a:schemeClr val="bg1"/>
                          </a:solidFill>
                          <a:effectLst/>
                          <a:latin typeface="Times New Roman" panose="02020603050405020304" pitchFamily="18" charset="0"/>
                          <a:ea typeface="+mn-ea"/>
                          <a:cs typeface="+mj-cs"/>
                          <a:sym typeface="Arial"/>
                        </a:rPr>
                        <a:t>المرجع/القانون العضوي </a:t>
                      </a:r>
                      <a:endParaRPr lang="fr-FR" sz="1400" b="1" i="0" u="none" strike="noStrike" cap="none" noProof="0" dirty="0">
                        <a:solidFill>
                          <a:schemeClr val="bg1"/>
                        </a:solidFill>
                        <a:effectLst/>
                        <a:latin typeface="Times New Roman" panose="02020603050405020304" pitchFamily="18" charset="0"/>
                        <a:ea typeface="+mn-ea"/>
                        <a:cs typeface="+mj-cs"/>
                        <a:sym typeface="Arial"/>
                      </a:endParaRPr>
                    </a:p>
                    <a:p>
                      <a:pPr algn="ctr" fontAlgn="t"/>
                      <a:r>
                        <a:rPr lang="fr-FR" sz="1100" b="1" i="0" u="none" strike="noStrike" noProof="0" dirty="0">
                          <a:solidFill>
                            <a:schemeClr val="bg1"/>
                          </a:solidFill>
                          <a:effectLst/>
                          <a:latin typeface="Times New Roman" panose="02020603050405020304" pitchFamily="18" charset="0"/>
                          <a:cs typeface="+mj-cs"/>
                        </a:rPr>
                        <a:t>RÉF. / LOLF</a:t>
                      </a:r>
                      <a:endParaRPr lang="ar-DZ" sz="1100" b="1" i="0" u="none" strike="noStrike" noProof="0" dirty="0">
                        <a:solidFill>
                          <a:schemeClr val="bg1"/>
                        </a:solidFill>
                        <a:effectLst/>
                        <a:latin typeface="Times New Roman" panose="02020603050405020304" pitchFamily="18" charset="0"/>
                        <a:cs typeface="+mj-cs"/>
                      </a:endParaRPr>
                    </a:p>
                  </a:txBody>
                  <a:tcPr marL="4018" marR="4018" marT="4018" marB="0" anchor="ctr">
                    <a:solidFill>
                      <a:srgbClr val="0070C0"/>
                    </a:solidFill>
                  </a:tcPr>
                </a:tc>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800" b="1" i="0" u="none" strike="noStrike" cap="none" noProof="0" dirty="0">
                          <a:solidFill>
                            <a:schemeClr val="bg1"/>
                          </a:solidFill>
                          <a:effectLst/>
                          <a:latin typeface="Times New Roman" panose="02020603050405020304" pitchFamily="18" charset="0"/>
                          <a:ea typeface="+mn-ea"/>
                          <a:cs typeface="+mj-cs"/>
                          <a:sym typeface="Arial"/>
                        </a:rPr>
                        <a:t>النص القانوني التنظيمي</a:t>
                      </a:r>
                      <a:endParaRPr lang="ar-DZ" sz="1800" b="1" i="0" u="none" strike="noStrike" noProof="0" dirty="0">
                        <a:solidFill>
                          <a:schemeClr val="bg1"/>
                        </a:solidFill>
                        <a:effectLst/>
                        <a:latin typeface="Times New Roman" panose="02020603050405020304" pitchFamily="18" charset="0"/>
                        <a:cs typeface="+mj-cs"/>
                      </a:endParaRPr>
                    </a:p>
                    <a:p>
                      <a:pPr algn="ctr" fontAlgn="t"/>
                      <a:r>
                        <a:rPr lang="fr-FR" sz="1200" b="1" i="0" u="none" strike="noStrike" noProof="0" dirty="0">
                          <a:solidFill>
                            <a:schemeClr val="bg1"/>
                          </a:solidFill>
                          <a:effectLst/>
                          <a:latin typeface="Times New Roman" panose="02020603050405020304" pitchFamily="18" charset="0"/>
                          <a:cs typeface="+mj-cs"/>
                        </a:rPr>
                        <a:t>TEXTE RÉGLEMENTAIRE</a:t>
                      </a:r>
                    </a:p>
                  </a:txBody>
                  <a:tcPr marL="4018" marR="4018" marT="4018" marB="0" anchor="ctr">
                    <a:solidFill>
                      <a:srgbClr val="0070C0"/>
                    </a:solidFill>
                  </a:tcPr>
                </a:tc>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200" b="1" i="0" u="none" strike="noStrike" noProof="0" dirty="0">
                          <a:solidFill>
                            <a:schemeClr val="bg1"/>
                          </a:solidFill>
                          <a:effectLst/>
                          <a:latin typeface="Times New Roman" panose="02020603050405020304" pitchFamily="18" charset="0"/>
                          <a:cs typeface="+mj-cs"/>
                        </a:rPr>
                        <a:t>رقم</a:t>
                      </a:r>
                    </a:p>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fr-FR" sz="1200" b="1" i="0" u="none" strike="noStrike" noProof="0" dirty="0">
                          <a:solidFill>
                            <a:schemeClr val="bg1"/>
                          </a:solidFill>
                          <a:effectLst/>
                          <a:latin typeface="Times New Roman" panose="02020603050405020304" pitchFamily="18" charset="0"/>
                          <a:cs typeface="+mj-cs"/>
                        </a:rPr>
                        <a:t>N° JO</a:t>
                      </a:r>
                      <a:endParaRPr lang="ar-DZ" sz="1200" b="1" i="0" u="none" strike="noStrike" noProof="0" dirty="0">
                        <a:solidFill>
                          <a:schemeClr val="bg1"/>
                        </a:solidFill>
                        <a:effectLst/>
                        <a:latin typeface="Times New Roman" panose="02020603050405020304" pitchFamily="18" charset="0"/>
                        <a:cs typeface="+mj-cs"/>
                      </a:endParaRPr>
                    </a:p>
                  </a:txBody>
                  <a:tcPr marL="4018" marR="4018" marT="4018" marB="0" anchor="ctr">
                    <a:solidFill>
                      <a:srgbClr val="0070C0"/>
                    </a:solidFill>
                  </a:tcPr>
                </a:tc>
                <a:extLst>
                  <a:ext uri="{0D108BD9-81ED-4DB2-BD59-A6C34878D82A}">
                    <a16:rowId xmlns:a16="http://schemas.microsoft.com/office/drawing/2014/main" xmlns="" val="2597472129"/>
                  </a:ext>
                </a:extLst>
              </a:tr>
              <a:tr h="677568">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noProof="0" dirty="0">
                          <a:solidFill>
                            <a:schemeClr val="tx1"/>
                          </a:solidFill>
                          <a:effectLst/>
                          <a:latin typeface="Times New Roman" panose="02020603050405020304" pitchFamily="18" charset="0"/>
                          <a:ea typeface="+mn-ea"/>
                          <a:cs typeface="+mj-cs"/>
                          <a:sym typeface="Arial"/>
                        </a:rPr>
                        <a:t>المادة 5</a:t>
                      </a:r>
                      <a:endParaRPr lang="ar-DZ" sz="1400" b="1" u="none" strike="noStrike" noProof="0" dirty="0">
                        <a:effectLst/>
                        <a:latin typeface="Times New Roman" panose="02020603050405020304" pitchFamily="18" charset="0"/>
                        <a:cs typeface="+mj-cs"/>
                      </a:endParaRPr>
                    </a:p>
                    <a:p>
                      <a:pPr algn="ctr" fontAlgn="t"/>
                      <a:r>
                        <a:rPr lang="fr-FR" sz="1400" b="1" u="none" strike="noStrike" noProof="0" dirty="0">
                          <a:effectLst/>
                          <a:latin typeface="Times New Roman" panose="02020603050405020304" pitchFamily="18" charset="0"/>
                          <a:cs typeface="+mj-cs"/>
                        </a:rPr>
                        <a:t>Article 5</a:t>
                      </a:r>
                      <a:endParaRPr lang="ar-DZ" sz="1400" b="1" u="none" strike="noStrike" noProof="0" dirty="0">
                        <a:effectLst/>
                        <a:latin typeface="Times New Roman" panose="02020603050405020304" pitchFamily="18" charset="0"/>
                        <a:cs typeface="+mj-cs"/>
                      </a:endParaRPr>
                    </a:p>
                  </a:txBody>
                  <a:tcPr marL="4018" marR="4018" marT="4018" marB="0" anchor="ctr"/>
                </a:tc>
                <a:tc>
                  <a:txBody>
                    <a:bodyPr/>
                    <a:lstStyle/>
                    <a:p>
                      <a:pPr marL="0" indent="0" algn="ctr" rtl="1" fontAlgn="t"/>
                      <a:r>
                        <a:rPr lang="fr-FR" sz="1400" b="1" i="0" u="none" strike="noStrike" cap="none" dirty="0">
                          <a:solidFill>
                            <a:schemeClr val="tx1"/>
                          </a:solidFill>
                          <a:effectLst/>
                          <a:latin typeface="Times New Roman" panose="02020603050405020304" pitchFamily="18" charset="0"/>
                          <a:ea typeface="+mn-ea"/>
                          <a:cs typeface="+mj-cs"/>
                          <a:sym typeface="Arial"/>
                        </a:rPr>
                        <a:t> </a:t>
                      </a:r>
                      <a:r>
                        <a:rPr lang="ar-DZ" sz="1400" b="1" i="0" u="none" strike="noStrike" cap="none" dirty="0">
                          <a:solidFill>
                            <a:schemeClr val="tx1"/>
                          </a:solidFill>
                          <a:effectLst/>
                          <a:latin typeface="Times New Roman" panose="02020603050405020304" pitchFamily="18" charset="0"/>
                          <a:ea typeface="+mn-ea"/>
                          <a:cs typeface="+mj-cs"/>
                          <a:sym typeface="Arial"/>
                        </a:rPr>
                        <a:t>مرسوم تنفيذي رقم 20-335 المؤرخ في 22 نوفمبر 2020،</a:t>
                      </a:r>
                      <a:r>
                        <a:rPr lang="fr-FR" sz="1400" b="1" i="0" u="none" strike="noStrike" cap="none" dirty="0">
                          <a:solidFill>
                            <a:schemeClr val="tx1"/>
                          </a:solidFill>
                          <a:effectLst/>
                          <a:latin typeface="Times New Roman" panose="02020603050405020304" pitchFamily="18" charset="0"/>
                          <a:ea typeface="+mn-ea"/>
                          <a:cs typeface="+mj-cs"/>
                          <a:sym typeface="Arial"/>
                        </a:rPr>
                        <a:t> </a:t>
                      </a:r>
                      <a:r>
                        <a:rPr lang="ar-DZ" sz="1400" b="1" i="0" u="none" strike="noStrike" cap="none" dirty="0">
                          <a:solidFill>
                            <a:srgbClr val="C00000"/>
                          </a:solidFill>
                          <a:effectLst/>
                          <a:latin typeface="Times New Roman" panose="02020603050405020304" pitchFamily="18" charset="0"/>
                          <a:ea typeface="+mn-ea"/>
                          <a:cs typeface="+mj-cs"/>
                          <a:sym typeface="Arial"/>
                        </a:rPr>
                        <a:t>يحدد كيفيات تصميم وإعداد الإطار الميزانياتي المتوسط</a:t>
                      </a:r>
                      <a:r>
                        <a:rPr lang="fr-FR" sz="1400" b="1" i="0" u="none" strike="noStrike" cap="none" dirty="0">
                          <a:solidFill>
                            <a:srgbClr val="C00000"/>
                          </a:solidFill>
                          <a:effectLst/>
                          <a:latin typeface="Times New Roman" panose="02020603050405020304" pitchFamily="18" charset="0"/>
                          <a:ea typeface="+mn-ea"/>
                          <a:cs typeface="+mj-cs"/>
                          <a:sym typeface="Arial"/>
                        </a:rPr>
                        <a:t> </a:t>
                      </a:r>
                      <a:r>
                        <a:rPr lang="ar-DZ" sz="1400" b="1" i="0" u="none" strike="noStrike" cap="none" dirty="0">
                          <a:solidFill>
                            <a:srgbClr val="C00000"/>
                          </a:solidFill>
                          <a:effectLst/>
                          <a:latin typeface="Times New Roman" panose="02020603050405020304" pitchFamily="18" charset="0"/>
                          <a:ea typeface="+mn-ea"/>
                          <a:cs typeface="+mj-cs"/>
                          <a:sym typeface="Arial"/>
                        </a:rPr>
                        <a:t>المدى</a:t>
                      </a:r>
                      <a:r>
                        <a:rPr lang="fr-FR" sz="1400" b="1" i="0" u="none" strike="noStrike" cap="none" dirty="0">
                          <a:solidFill>
                            <a:srgbClr val="C00000"/>
                          </a:solidFill>
                          <a:effectLst/>
                          <a:latin typeface="Times New Roman" panose="02020603050405020304" pitchFamily="18" charset="0"/>
                          <a:ea typeface="+mn-ea"/>
                          <a:cs typeface="+mj-cs"/>
                          <a:sym typeface="Arial"/>
                        </a:rPr>
                        <a:t> </a:t>
                      </a:r>
                      <a:r>
                        <a:rPr lang="fr-FR" sz="1400" b="1" u="none" strike="noStrike" noProof="0" dirty="0">
                          <a:effectLst/>
                          <a:latin typeface="Times New Roman" panose="02020603050405020304" pitchFamily="18" charset="0"/>
                          <a:cs typeface="+mj-cs"/>
                        </a:rPr>
                        <a:t>D/E N°20-335 du 22 novembre 2020 fixant les modalités de conception et d'élaboration du </a:t>
                      </a:r>
                      <a:r>
                        <a:rPr lang="fr-FR" sz="1400" b="1" u="none" strike="noStrike" noProof="0" dirty="0">
                          <a:solidFill>
                            <a:srgbClr val="C00000"/>
                          </a:solidFill>
                          <a:effectLst/>
                          <a:latin typeface="Times New Roman" panose="02020603050405020304" pitchFamily="18" charset="0"/>
                          <a:cs typeface="+mj-cs"/>
                        </a:rPr>
                        <a:t>cadrage budgétaire à moyen terme</a:t>
                      </a:r>
                      <a:endParaRPr lang="ar-DZ" sz="1400" b="1" u="none" strike="noStrike" noProof="0" dirty="0">
                        <a:solidFill>
                          <a:srgbClr val="C00000"/>
                        </a:solidFill>
                        <a:effectLst/>
                        <a:latin typeface="Times New Roman" panose="02020603050405020304" pitchFamily="18" charset="0"/>
                        <a:cs typeface="+mj-cs"/>
                      </a:endParaRPr>
                    </a:p>
                  </a:txBody>
                  <a:tcPr marL="4018" marR="4018" marT="4018" marB="0" anchor="ctr"/>
                </a:tc>
                <a:tc>
                  <a:txBody>
                    <a:bodyPr/>
                    <a:lstStyle/>
                    <a:p>
                      <a:pPr algn="ctr" fontAlgn="t"/>
                      <a:r>
                        <a:rPr lang="fr-FR" sz="1400" b="1" u="none" strike="noStrike" noProof="0" dirty="0">
                          <a:effectLst/>
                          <a:latin typeface="Times New Roman" panose="02020603050405020304" pitchFamily="18" charset="0"/>
                          <a:cs typeface="+mj-cs"/>
                        </a:rPr>
                        <a:t>71</a:t>
                      </a:r>
                      <a:endParaRPr lang="ar-DZ" sz="1400" b="1" u="none" strike="noStrike" noProof="0" dirty="0">
                        <a:effectLst/>
                        <a:latin typeface="Times New Roman" panose="02020603050405020304" pitchFamily="18" charset="0"/>
                        <a:cs typeface="+mj-cs"/>
                      </a:endParaRPr>
                    </a:p>
                  </a:txBody>
                  <a:tcPr marL="4018" marR="4018" marT="4018" marB="0" anchor="ctr"/>
                </a:tc>
                <a:extLst>
                  <a:ext uri="{0D108BD9-81ED-4DB2-BD59-A6C34878D82A}">
                    <a16:rowId xmlns:a16="http://schemas.microsoft.com/office/drawing/2014/main" xmlns="" val="396642351"/>
                  </a:ext>
                </a:extLst>
              </a:tr>
              <a:tr h="676838">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noProof="0" dirty="0">
                          <a:solidFill>
                            <a:schemeClr val="tx1"/>
                          </a:solidFill>
                          <a:effectLst/>
                          <a:latin typeface="Times New Roman" panose="02020603050405020304" pitchFamily="18" charset="0"/>
                          <a:ea typeface="+mn-ea"/>
                          <a:cs typeface="+mj-cs"/>
                          <a:sym typeface="Arial"/>
                        </a:rPr>
                        <a:t>المادتان 15 و 73</a:t>
                      </a:r>
                      <a:endParaRPr lang="ar-DZ" sz="1400" b="1" u="none" strike="noStrike" noProof="0" dirty="0">
                        <a:effectLst/>
                        <a:latin typeface="Times New Roman" panose="02020603050405020304" pitchFamily="18" charset="0"/>
                        <a:cs typeface="+mj-cs"/>
                      </a:endParaRPr>
                    </a:p>
                    <a:p>
                      <a:pPr algn="ctr" fontAlgn="t"/>
                      <a:r>
                        <a:rPr lang="fr-FR" sz="1400" b="1" u="none" strike="noStrike" noProof="0" dirty="0">
                          <a:effectLst/>
                          <a:latin typeface="Times New Roman" panose="02020603050405020304" pitchFamily="18" charset="0"/>
                          <a:cs typeface="+mj-cs"/>
                        </a:rPr>
                        <a:t>Articles 15 </a:t>
                      </a:r>
                      <a:r>
                        <a:rPr lang="fr-FR" sz="1400" b="1" i="0" u="none" strike="noStrike" cap="none" noProof="0" dirty="0">
                          <a:solidFill>
                            <a:schemeClr val="tx1"/>
                          </a:solidFill>
                          <a:effectLst/>
                          <a:latin typeface="Times New Roman" panose="02020603050405020304" pitchFamily="18" charset="0"/>
                          <a:ea typeface="+mn-ea"/>
                          <a:cs typeface="+mj-cs"/>
                          <a:sym typeface="Arial"/>
                        </a:rPr>
                        <a:t>et 73</a:t>
                      </a:r>
                      <a:endParaRPr lang="ar-DZ" sz="1400" b="1" i="0" u="none" strike="noStrike" cap="none" noProof="0" dirty="0">
                        <a:solidFill>
                          <a:schemeClr val="tx1"/>
                        </a:solidFill>
                        <a:effectLst/>
                        <a:latin typeface="Times New Roman" panose="02020603050405020304" pitchFamily="18" charset="0"/>
                        <a:ea typeface="+mn-ea"/>
                        <a:cs typeface="+mj-cs"/>
                        <a:sym typeface="Arial"/>
                      </a:endParaRPr>
                    </a:p>
                  </a:txBody>
                  <a:tcPr marL="4018" marR="4018" marT="4018" marB="0" anchor="ctr"/>
                </a:tc>
                <a:tc>
                  <a:txBody>
                    <a:bodyPr/>
                    <a:lstStyle/>
                    <a:p>
                      <a:pPr marL="82550" marR="0" indent="0" algn="ctr" defTabSz="914400" rtl="1" eaLnBrk="1" fontAlgn="t" latinLnBrk="0" hangingPunct="1">
                        <a:lnSpc>
                          <a:spcPct val="100000"/>
                        </a:lnSpc>
                        <a:spcBef>
                          <a:spcPts val="0"/>
                        </a:spcBef>
                        <a:spcAft>
                          <a:spcPts val="0"/>
                        </a:spcAft>
                        <a:buClr>
                          <a:srgbClr val="000000"/>
                        </a:buClr>
                        <a:buSzTx/>
                        <a:buFont typeface="Arial"/>
                        <a:buNone/>
                        <a:tabLst>
                          <a:tab pos="82550" algn="l"/>
                          <a:tab pos="7529513" algn="l"/>
                        </a:tabLst>
                        <a:defRPr/>
                      </a:pPr>
                      <a:r>
                        <a:rPr lang="ar-DZ" sz="1400" b="1" i="0" u="none" strike="noStrike" cap="none" dirty="0">
                          <a:solidFill>
                            <a:schemeClr val="tx1"/>
                          </a:solidFill>
                          <a:effectLst/>
                          <a:latin typeface="Times New Roman" panose="02020603050405020304" pitchFamily="18" charset="0"/>
                          <a:ea typeface="+mn-ea"/>
                          <a:cs typeface="+mj-cs"/>
                          <a:sym typeface="Arial"/>
                        </a:rPr>
                        <a:t>مرسوم تنفيذي رقم 20-353 مؤرّخ في 30 نوفمبر سنة 2020، يحدد </a:t>
                      </a:r>
                      <a:r>
                        <a:rPr lang="ar-DZ" sz="1400" b="1" i="0" u="none" strike="noStrike" cap="none" dirty="0">
                          <a:solidFill>
                            <a:srgbClr val="C00000"/>
                          </a:solidFill>
                          <a:effectLst/>
                          <a:latin typeface="Times New Roman" panose="02020603050405020304" pitchFamily="18" charset="0"/>
                          <a:ea typeface="+mn-ea"/>
                          <a:cs typeface="+mj-cs"/>
                          <a:sym typeface="Arial"/>
                        </a:rPr>
                        <a:t>العناصر المكونة لتصنيف إيرادات الدولة</a:t>
                      </a:r>
                      <a:endParaRPr lang="ar-DZ" sz="1400" b="1" u="none" strike="noStrike" noProof="0" dirty="0">
                        <a:effectLst/>
                        <a:latin typeface="Times New Roman" panose="02020603050405020304" pitchFamily="18" charset="0"/>
                        <a:cs typeface="+mj-cs"/>
                      </a:endParaRPr>
                    </a:p>
                    <a:p>
                      <a:pPr marL="82550" indent="0" algn="ctr" rtl="0" fontAlgn="t">
                        <a:tabLst>
                          <a:tab pos="82550" algn="l"/>
                          <a:tab pos="7529513" algn="l"/>
                        </a:tabLst>
                      </a:pPr>
                      <a:r>
                        <a:rPr lang="fr-FR" sz="1400" b="1" u="none" strike="noStrike" noProof="0" dirty="0">
                          <a:effectLst/>
                          <a:latin typeface="Times New Roman" panose="02020603050405020304" pitchFamily="18" charset="0"/>
                          <a:cs typeface="+mj-cs"/>
                        </a:rPr>
                        <a:t>D/E N°20-353 du 30 novembre 2020 fixant </a:t>
                      </a:r>
                      <a:r>
                        <a:rPr lang="fr-FR" sz="1400" b="1" u="none" strike="noStrike" noProof="0" dirty="0">
                          <a:solidFill>
                            <a:srgbClr val="C00000"/>
                          </a:solidFill>
                          <a:effectLst/>
                          <a:latin typeface="Times New Roman" panose="02020603050405020304" pitchFamily="18" charset="0"/>
                          <a:cs typeface="+mj-cs"/>
                        </a:rPr>
                        <a:t>les éléments constitutifs des classifications des recettes de l'État</a:t>
                      </a:r>
                      <a:endParaRPr lang="ar-DZ" sz="1400" b="1" u="none" strike="noStrike" noProof="0" dirty="0">
                        <a:solidFill>
                          <a:srgbClr val="C00000"/>
                        </a:solidFill>
                        <a:effectLst/>
                        <a:latin typeface="Times New Roman" panose="02020603050405020304" pitchFamily="18" charset="0"/>
                        <a:cs typeface="+mj-cs"/>
                      </a:endParaRPr>
                    </a:p>
                  </a:txBody>
                  <a:tcPr marL="4018" marR="4018" marT="4018" marB="0" anchor="ctr"/>
                </a:tc>
                <a:tc>
                  <a:txBody>
                    <a:bodyPr/>
                    <a:lstStyle/>
                    <a:p>
                      <a:pPr algn="ctr" fontAlgn="t"/>
                      <a:r>
                        <a:rPr lang="fr-FR" sz="1400" b="1" i="0" u="none" strike="noStrike" cap="none" noProof="0" dirty="0">
                          <a:solidFill>
                            <a:schemeClr val="tx1"/>
                          </a:solidFill>
                          <a:effectLst/>
                          <a:latin typeface="Times New Roman" panose="02020603050405020304" pitchFamily="18" charset="0"/>
                          <a:ea typeface="+mn-ea"/>
                          <a:cs typeface="+mj-cs"/>
                          <a:sym typeface="Arial"/>
                        </a:rPr>
                        <a:t>73</a:t>
                      </a:r>
                      <a:endParaRPr lang="ar-DZ" sz="1400" b="1" i="0" u="none" strike="noStrike" cap="none" noProof="0" dirty="0">
                        <a:solidFill>
                          <a:schemeClr val="tx1"/>
                        </a:solidFill>
                        <a:effectLst/>
                        <a:latin typeface="Times New Roman" panose="02020603050405020304" pitchFamily="18" charset="0"/>
                        <a:ea typeface="+mn-ea"/>
                        <a:cs typeface="+mj-cs"/>
                        <a:sym typeface="Arial"/>
                      </a:endParaRPr>
                    </a:p>
                  </a:txBody>
                  <a:tcPr marL="4018" marR="4018" marT="4018" marB="0" anchor="ctr"/>
                </a:tc>
                <a:extLst>
                  <a:ext uri="{0D108BD9-81ED-4DB2-BD59-A6C34878D82A}">
                    <a16:rowId xmlns:a16="http://schemas.microsoft.com/office/drawing/2014/main" xmlns="" val="3928502024"/>
                  </a:ext>
                </a:extLst>
              </a:tr>
              <a:tr h="645112">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noProof="0" dirty="0">
                          <a:solidFill>
                            <a:schemeClr val="tx1"/>
                          </a:solidFill>
                          <a:effectLst/>
                          <a:latin typeface="Times New Roman" panose="02020603050405020304" pitchFamily="18" charset="0"/>
                          <a:ea typeface="+mn-ea"/>
                          <a:cs typeface="+mj-cs"/>
                          <a:sym typeface="Arial"/>
                        </a:rPr>
                        <a:t>المادتان 28 و 29</a:t>
                      </a:r>
                      <a:endParaRPr lang="ar-DZ" sz="1400" b="1" u="none" strike="noStrike" noProof="0" dirty="0">
                        <a:effectLst/>
                        <a:latin typeface="Times New Roman" panose="02020603050405020304" pitchFamily="18" charset="0"/>
                        <a:cs typeface="+mj-cs"/>
                      </a:endParaRPr>
                    </a:p>
                    <a:p>
                      <a:pPr algn="ctr" fontAlgn="t"/>
                      <a:r>
                        <a:rPr lang="fr-FR" sz="1400" b="1" u="none" strike="noStrike" noProof="0" dirty="0">
                          <a:effectLst/>
                          <a:latin typeface="Times New Roman" panose="02020603050405020304" pitchFamily="18" charset="0"/>
                          <a:cs typeface="+mj-cs"/>
                        </a:rPr>
                        <a:t>Articles 28 et 29</a:t>
                      </a:r>
                      <a:endParaRPr lang="ar-DZ" sz="1400" b="1" u="none" strike="noStrike" noProof="0" dirty="0">
                        <a:effectLst/>
                        <a:latin typeface="Times New Roman" panose="02020603050405020304" pitchFamily="18" charset="0"/>
                        <a:cs typeface="+mj-cs"/>
                      </a:endParaRPr>
                    </a:p>
                  </a:txBody>
                  <a:tcPr marL="4018" marR="4018" marT="4018" marB="0" anchor="ctr"/>
                </a:tc>
                <a:tc>
                  <a:txBody>
                    <a:bodyPr/>
                    <a:lstStyle/>
                    <a:p>
                      <a:pPr marL="82550" marR="0" indent="0" algn="ctr" defTabSz="914400" rtl="1"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dirty="0">
                          <a:solidFill>
                            <a:schemeClr val="tx1"/>
                          </a:solidFill>
                          <a:effectLst/>
                          <a:latin typeface="+mn-lt"/>
                          <a:ea typeface="+mn-ea"/>
                          <a:cs typeface="+mj-cs"/>
                          <a:sym typeface="Arial"/>
                        </a:rPr>
                        <a:t>مرسوم تنفيذي رقم 20-354 </a:t>
                      </a:r>
                      <a:r>
                        <a:rPr lang="ar-DZ" sz="1400" b="1" i="0" u="none" strike="noStrike" cap="none" dirty="0">
                          <a:solidFill>
                            <a:schemeClr val="tx1"/>
                          </a:solidFill>
                          <a:effectLst/>
                          <a:latin typeface="Times New Roman" panose="02020603050405020304" pitchFamily="18" charset="0"/>
                          <a:ea typeface="+mn-ea"/>
                          <a:cs typeface="+mj-cs"/>
                          <a:sym typeface="Arial"/>
                        </a:rPr>
                        <a:t>مؤرّخ في 30 نوفمبر سنة 2020، يحدد</a:t>
                      </a:r>
                      <a:r>
                        <a:rPr lang="ar-DZ" sz="1400" b="0" i="0" u="none" strike="noStrike" cap="none" dirty="0">
                          <a:solidFill>
                            <a:schemeClr val="tx1"/>
                          </a:solidFill>
                          <a:effectLst/>
                          <a:latin typeface="+mn-lt"/>
                          <a:ea typeface="+mn-ea"/>
                          <a:cs typeface="+mj-cs"/>
                          <a:sym typeface="Arial"/>
                        </a:rPr>
                        <a:t> </a:t>
                      </a:r>
                      <a:r>
                        <a:rPr lang="ar-DZ" sz="1400" b="1" i="0" u="none" strike="noStrike" cap="none" dirty="0">
                          <a:solidFill>
                            <a:srgbClr val="C00000"/>
                          </a:solidFill>
                          <a:effectLst/>
                          <a:latin typeface="Times New Roman" panose="02020603050405020304" pitchFamily="18" charset="0"/>
                          <a:ea typeface="+mn-ea"/>
                          <a:cs typeface="+mj-cs"/>
                          <a:sym typeface="Arial"/>
                        </a:rPr>
                        <a:t>العناصر المكونة لتصنيفات أعباء ميزانية الدولة</a:t>
                      </a:r>
                      <a:endParaRPr lang="ar-DZ" sz="1400" b="1" u="none" strike="noStrike" noProof="0" dirty="0">
                        <a:effectLst/>
                        <a:latin typeface="Times New Roman" panose="02020603050405020304" pitchFamily="18" charset="0"/>
                        <a:cs typeface="+mj-cs"/>
                      </a:endParaRPr>
                    </a:p>
                    <a:p>
                      <a:pPr marL="82550" indent="0" algn="ctr" rtl="0" fontAlgn="t"/>
                      <a:r>
                        <a:rPr lang="fr-FR" sz="1400" b="1" u="none" strike="noStrike" noProof="0" dirty="0">
                          <a:effectLst/>
                          <a:latin typeface="Times New Roman" panose="02020603050405020304" pitchFamily="18" charset="0"/>
                          <a:cs typeface="+mj-cs"/>
                        </a:rPr>
                        <a:t>D/E N°20-354 du 30 novembre 2020 fixant </a:t>
                      </a:r>
                      <a:r>
                        <a:rPr lang="fr-FR" sz="1400" b="1" u="none" strike="noStrike" noProof="0" dirty="0">
                          <a:solidFill>
                            <a:srgbClr val="C00000"/>
                          </a:solidFill>
                          <a:effectLst/>
                          <a:latin typeface="Times New Roman" panose="02020603050405020304" pitchFamily="18" charset="0"/>
                          <a:cs typeface="+mj-cs"/>
                        </a:rPr>
                        <a:t>les éléments constitutifs des classifications des charges budgétaires de l'État</a:t>
                      </a:r>
                      <a:endParaRPr lang="ar-DZ" sz="1400" b="1" u="none" strike="noStrike" noProof="0" dirty="0">
                        <a:solidFill>
                          <a:srgbClr val="C00000"/>
                        </a:solidFill>
                        <a:effectLst/>
                        <a:latin typeface="Times New Roman" panose="02020603050405020304" pitchFamily="18" charset="0"/>
                        <a:cs typeface="+mj-cs"/>
                      </a:endParaRPr>
                    </a:p>
                  </a:txBody>
                  <a:tcPr marL="4018" marR="4018" marT="4018" marB="0" anchor="ctr"/>
                </a:tc>
                <a:tc>
                  <a:txBody>
                    <a:bodyPr/>
                    <a:lstStyle/>
                    <a:p>
                      <a:pPr algn="ctr" fontAlgn="t"/>
                      <a:r>
                        <a:rPr lang="fr-FR" sz="1400" b="1" i="0" u="none" strike="noStrike" noProof="0" dirty="0">
                          <a:solidFill>
                            <a:srgbClr val="000000"/>
                          </a:solidFill>
                          <a:effectLst/>
                          <a:latin typeface="Times New Roman" panose="02020603050405020304" pitchFamily="18" charset="0"/>
                          <a:cs typeface="+mj-cs"/>
                        </a:rPr>
                        <a:t>73</a:t>
                      </a:r>
                    </a:p>
                  </a:txBody>
                  <a:tcPr marL="4018" marR="4018" marT="4018" marB="0" anchor="ctr"/>
                </a:tc>
                <a:extLst>
                  <a:ext uri="{0D108BD9-81ED-4DB2-BD59-A6C34878D82A}">
                    <a16:rowId xmlns:a16="http://schemas.microsoft.com/office/drawing/2014/main" xmlns="" val="1738091691"/>
                  </a:ext>
                </a:extLst>
              </a:tr>
              <a:tr h="528781">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noProof="0" dirty="0">
                          <a:solidFill>
                            <a:schemeClr val="tx1"/>
                          </a:solidFill>
                          <a:effectLst/>
                          <a:latin typeface="Times New Roman" panose="02020603050405020304" pitchFamily="18" charset="0"/>
                          <a:ea typeface="+mn-ea"/>
                          <a:cs typeface="+mj-cs"/>
                          <a:sym typeface="Arial"/>
                        </a:rPr>
                        <a:t>المادة 26</a:t>
                      </a:r>
                      <a:endParaRPr lang="ar-DZ" sz="1400" b="1" u="none" strike="noStrike" noProof="0" dirty="0">
                        <a:effectLst/>
                        <a:latin typeface="Times New Roman" panose="02020603050405020304" pitchFamily="18" charset="0"/>
                        <a:cs typeface="+mj-cs"/>
                      </a:endParaRPr>
                    </a:p>
                    <a:p>
                      <a:pPr algn="ctr" fontAlgn="t"/>
                      <a:r>
                        <a:rPr lang="fr-FR" sz="1400" b="1" u="none" strike="noStrike" noProof="0" dirty="0">
                          <a:effectLst/>
                          <a:latin typeface="Times New Roman" panose="02020603050405020304" pitchFamily="18" charset="0"/>
                          <a:cs typeface="+mj-cs"/>
                        </a:rPr>
                        <a:t>Article 26</a:t>
                      </a:r>
                      <a:endParaRPr lang="ar-DZ" sz="1400" b="1" u="none" strike="noStrike" noProof="0" dirty="0">
                        <a:effectLst/>
                        <a:latin typeface="Times New Roman" panose="02020603050405020304" pitchFamily="18" charset="0"/>
                        <a:cs typeface="+mj-cs"/>
                      </a:endParaRPr>
                    </a:p>
                  </a:txBody>
                  <a:tcPr marL="4018" marR="4018" marT="4018" marB="0" anchor="ctr"/>
                </a:tc>
                <a:tc>
                  <a:txBody>
                    <a:bodyPr/>
                    <a:lstStyle/>
                    <a:p>
                      <a:pPr marL="0" marR="0" indent="82550" algn="ctr" defTabSz="914400" rtl="1"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dirty="0">
                          <a:solidFill>
                            <a:schemeClr val="tx1"/>
                          </a:solidFill>
                          <a:effectLst/>
                          <a:latin typeface="+mn-lt"/>
                          <a:ea typeface="+mn-ea"/>
                          <a:cs typeface="+mj-cs"/>
                          <a:sym typeface="Arial"/>
                        </a:rPr>
                        <a:t>مرسوم تنفيذي رقم 20-382 </a:t>
                      </a:r>
                      <a:r>
                        <a:rPr lang="ar-DZ" sz="1400" b="1" i="0" u="none" strike="noStrike" cap="none" dirty="0">
                          <a:solidFill>
                            <a:schemeClr val="tx1"/>
                          </a:solidFill>
                          <a:effectLst/>
                          <a:latin typeface="Times New Roman" panose="02020603050405020304" pitchFamily="18" charset="0"/>
                          <a:ea typeface="+mn-ea"/>
                          <a:cs typeface="+mj-cs"/>
                          <a:sym typeface="Arial"/>
                        </a:rPr>
                        <a:t>مؤرّخ في 19 ديسمبر سنة 2020، يحدد</a:t>
                      </a:r>
                      <a:r>
                        <a:rPr lang="fr-FR" sz="1400" b="1" i="0" u="none" strike="noStrike" cap="none" dirty="0">
                          <a:solidFill>
                            <a:schemeClr val="tx1"/>
                          </a:solidFill>
                          <a:effectLst/>
                          <a:latin typeface="Times New Roman" panose="02020603050405020304" pitchFamily="18" charset="0"/>
                          <a:ea typeface="+mn-ea"/>
                          <a:cs typeface="+mj-cs"/>
                          <a:sym typeface="Arial"/>
                        </a:rPr>
                        <a:t> </a:t>
                      </a:r>
                      <a:r>
                        <a:rPr lang="ar-DZ" sz="1400" b="1" i="0" u="none" strike="noStrike" cap="none" dirty="0">
                          <a:solidFill>
                            <a:srgbClr val="C00000"/>
                          </a:solidFill>
                          <a:effectLst/>
                          <a:latin typeface="Times New Roman" panose="02020603050405020304" pitchFamily="18" charset="0"/>
                          <a:ea typeface="+mn-ea"/>
                          <a:cs typeface="+mj-cs"/>
                          <a:sym typeface="Arial"/>
                        </a:rPr>
                        <a:t>شروط إعادة استعمال الاعتمادات الملغاة  </a:t>
                      </a:r>
                      <a:endParaRPr lang="ar-DZ" sz="1400" b="1" u="none" strike="noStrike" noProof="0" dirty="0">
                        <a:effectLst/>
                        <a:latin typeface="Times New Roman" panose="02020603050405020304" pitchFamily="18" charset="0"/>
                        <a:cs typeface="+mj-cs"/>
                      </a:endParaRPr>
                    </a:p>
                    <a:p>
                      <a:pPr marL="0" indent="82550" algn="ctr" rtl="0" fontAlgn="t"/>
                      <a:r>
                        <a:rPr lang="fr-FR" sz="1400" b="1" u="none" strike="noStrike" noProof="0" dirty="0">
                          <a:effectLst/>
                          <a:latin typeface="Times New Roman" panose="02020603050405020304" pitchFamily="18" charset="0"/>
                          <a:cs typeface="+mj-cs"/>
                        </a:rPr>
                        <a:t>D/E N°20-382 du 19 décembre 2020 fixant </a:t>
                      </a:r>
                      <a:r>
                        <a:rPr lang="fr-FR" sz="1400" b="1" u="none" strike="noStrike" noProof="0" dirty="0">
                          <a:solidFill>
                            <a:srgbClr val="C00000"/>
                          </a:solidFill>
                          <a:effectLst/>
                          <a:latin typeface="Times New Roman" panose="02020603050405020304" pitchFamily="18" charset="0"/>
                          <a:cs typeface="+mj-cs"/>
                        </a:rPr>
                        <a:t>les conditions de réemploi des crédits annulés</a:t>
                      </a:r>
                      <a:endParaRPr lang="ar-DZ" sz="1400" b="1" u="none" strike="noStrike" noProof="0" dirty="0">
                        <a:solidFill>
                          <a:srgbClr val="C00000"/>
                        </a:solidFill>
                        <a:effectLst/>
                        <a:latin typeface="Times New Roman" panose="02020603050405020304" pitchFamily="18" charset="0"/>
                        <a:cs typeface="+mj-cs"/>
                      </a:endParaRPr>
                    </a:p>
                  </a:txBody>
                  <a:tcPr marL="4018" marR="4018" marT="4018" marB="0" anchor="ctr"/>
                </a:tc>
                <a:tc>
                  <a:txBody>
                    <a:bodyPr/>
                    <a:lstStyle/>
                    <a:p>
                      <a:pPr algn="ctr" fontAlgn="t"/>
                      <a:r>
                        <a:rPr lang="fr-FR" sz="1400" b="1" u="none" strike="noStrike" noProof="0" dirty="0">
                          <a:effectLst/>
                          <a:latin typeface="Times New Roman" panose="02020603050405020304" pitchFamily="18" charset="0"/>
                          <a:cs typeface="+mj-cs"/>
                        </a:rPr>
                        <a:t>78</a:t>
                      </a:r>
                      <a:endParaRPr lang="ar-DZ" sz="1400" b="1" u="none" strike="noStrike" noProof="0" dirty="0">
                        <a:effectLst/>
                        <a:latin typeface="Times New Roman" panose="02020603050405020304" pitchFamily="18" charset="0"/>
                        <a:cs typeface="+mj-cs"/>
                      </a:endParaRPr>
                    </a:p>
                  </a:txBody>
                  <a:tcPr marL="4018" marR="4018" marT="4018" marB="0" anchor="ctr"/>
                </a:tc>
                <a:extLst>
                  <a:ext uri="{0D108BD9-81ED-4DB2-BD59-A6C34878D82A}">
                    <a16:rowId xmlns:a16="http://schemas.microsoft.com/office/drawing/2014/main" xmlns="" val="705403686"/>
                  </a:ext>
                </a:extLst>
              </a:tr>
              <a:tr h="484863">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noProof="0" dirty="0">
                          <a:solidFill>
                            <a:schemeClr val="tx1"/>
                          </a:solidFill>
                          <a:effectLst/>
                          <a:latin typeface="Times New Roman" panose="02020603050405020304" pitchFamily="18" charset="0"/>
                          <a:ea typeface="+mn-ea"/>
                          <a:cs typeface="+mj-cs"/>
                          <a:sym typeface="Arial"/>
                        </a:rPr>
                        <a:t>المادة 34</a:t>
                      </a:r>
                      <a:endParaRPr lang="ar-DZ" sz="1400" b="1" u="none" strike="noStrike" noProof="0" dirty="0">
                        <a:effectLst/>
                        <a:latin typeface="Times New Roman" panose="02020603050405020304" pitchFamily="18" charset="0"/>
                        <a:cs typeface="+mj-cs"/>
                      </a:endParaRPr>
                    </a:p>
                    <a:p>
                      <a:pPr algn="ctr" fontAlgn="t"/>
                      <a:r>
                        <a:rPr lang="fr-FR" sz="1400" b="1" u="none" strike="noStrike" noProof="0" dirty="0">
                          <a:effectLst/>
                          <a:latin typeface="Times New Roman" panose="02020603050405020304" pitchFamily="18" charset="0"/>
                          <a:cs typeface="+mj-cs"/>
                        </a:rPr>
                        <a:t>Article 34</a:t>
                      </a:r>
                      <a:endParaRPr lang="ar-DZ" sz="1400" b="1" u="none" strike="noStrike" noProof="0" dirty="0">
                        <a:effectLst/>
                        <a:latin typeface="Times New Roman" panose="02020603050405020304" pitchFamily="18" charset="0"/>
                        <a:cs typeface="+mj-cs"/>
                      </a:endParaRPr>
                    </a:p>
                  </a:txBody>
                  <a:tcPr marL="4018" marR="4018" marT="4018" marB="0" anchor="ctr"/>
                </a:tc>
                <a:tc>
                  <a:txBody>
                    <a:bodyPr/>
                    <a:lstStyle/>
                    <a:p>
                      <a:pPr marL="82550" marR="0" lvl="0" indent="0" algn="ctr" defTabSz="914400" rtl="1"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dirty="0">
                          <a:solidFill>
                            <a:schemeClr val="tx1"/>
                          </a:solidFill>
                          <a:effectLst/>
                          <a:latin typeface="+mn-lt"/>
                          <a:ea typeface="+mn-ea"/>
                          <a:cs typeface="+mj-cs"/>
                          <a:sym typeface="Arial"/>
                        </a:rPr>
                        <a:t>مرسوم تنفيذي رقم 20-38</a:t>
                      </a:r>
                      <a:r>
                        <a:rPr lang="ar-DZ" sz="1400" b="1" i="0" u="none" strike="noStrike" cap="none" dirty="0">
                          <a:solidFill>
                            <a:srgbClr val="005426"/>
                          </a:solidFill>
                          <a:effectLst/>
                          <a:latin typeface="+mn-lt"/>
                          <a:ea typeface="+mn-ea"/>
                          <a:cs typeface="+mj-cs"/>
                          <a:sym typeface="Arial"/>
                        </a:rPr>
                        <a:t>3</a:t>
                      </a:r>
                      <a:r>
                        <a:rPr lang="ar-DZ" sz="1400" b="1" i="0" u="none" strike="noStrike" cap="none" dirty="0">
                          <a:solidFill>
                            <a:schemeClr val="tx1"/>
                          </a:solidFill>
                          <a:effectLst/>
                          <a:latin typeface="+mn-lt"/>
                          <a:ea typeface="+mn-ea"/>
                          <a:cs typeface="+mj-cs"/>
                          <a:sym typeface="Arial"/>
                        </a:rPr>
                        <a:t> </a:t>
                      </a:r>
                      <a:r>
                        <a:rPr lang="ar-DZ" sz="1400" b="1" i="0" u="none" strike="noStrike" cap="none" dirty="0">
                          <a:solidFill>
                            <a:schemeClr val="tx1"/>
                          </a:solidFill>
                          <a:effectLst/>
                          <a:latin typeface="Times New Roman" panose="02020603050405020304" pitchFamily="18" charset="0"/>
                          <a:ea typeface="+mn-ea"/>
                          <a:cs typeface="+mj-cs"/>
                          <a:sym typeface="Arial"/>
                        </a:rPr>
                        <a:t>مؤرّخ في 19 ديسمبر سنة 2020 ، يحدد</a:t>
                      </a:r>
                      <a:r>
                        <a:rPr lang="fr-FR" sz="1400" b="1" i="0" u="none" strike="noStrike" cap="none" dirty="0">
                          <a:solidFill>
                            <a:schemeClr val="tx1"/>
                          </a:solidFill>
                          <a:effectLst/>
                          <a:latin typeface="Times New Roman" panose="02020603050405020304" pitchFamily="18" charset="0"/>
                          <a:ea typeface="+mn-ea"/>
                          <a:cs typeface="+mj-cs"/>
                          <a:sym typeface="Arial"/>
                        </a:rPr>
                        <a:t> </a:t>
                      </a:r>
                      <a:r>
                        <a:rPr lang="ar-DZ" sz="1400" b="1" i="0" u="none" strike="noStrike" cap="none" dirty="0">
                          <a:solidFill>
                            <a:srgbClr val="C00000"/>
                          </a:solidFill>
                          <a:effectLst/>
                          <a:latin typeface="Times New Roman" panose="02020603050405020304" pitchFamily="18" charset="0"/>
                          <a:ea typeface="+mn-ea"/>
                          <a:cs typeface="+mj-cs"/>
                          <a:sym typeface="Arial"/>
                        </a:rPr>
                        <a:t>شروط و</a:t>
                      </a:r>
                      <a:r>
                        <a:rPr lang="fr-FR" sz="1400" b="1" i="0" u="none" strike="noStrike" cap="none" dirty="0">
                          <a:solidFill>
                            <a:srgbClr val="C00000"/>
                          </a:solidFill>
                          <a:effectLst/>
                          <a:latin typeface="Times New Roman" panose="02020603050405020304" pitchFamily="18" charset="0"/>
                          <a:ea typeface="+mn-ea"/>
                          <a:cs typeface="+mj-cs"/>
                          <a:sym typeface="Arial"/>
                        </a:rPr>
                        <a:t> </a:t>
                      </a:r>
                      <a:r>
                        <a:rPr lang="ar-DZ" sz="1400" b="1" i="0" u="none" strike="noStrike" cap="none" dirty="0">
                          <a:solidFill>
                            <a:srgbClr val="C00000"/>
                          </a:solidFill>
                          <a:effectLst/>
                          <a:latin typeface="Times New Roman" panose="02020603050405020304" pitchFamily="18" charset="0"/>
                          <a:ea typeface="+mn-ea"/>
                          <a:cs typeface="+mj-cs"/>
                          <a:sym typeface="Arial"/>
                        </a:rPr>
                        <a:t>كيفيات حركة الاعتمادات المالية </a:t>
                      </a:r>
                      <a:r>
                        <a:rPr lang="ar-DZ" sz="1400" b="1" i="0" u="none" strike="noStrike" cap="none" dirty="0">
                          <a:solidFill>
                            <a:schemeClr val="tx1"/>
                          </a:solidFill>
                          <a:effectLst/>
                          <a:latin typeface="Times New Roman" panose="02020603050405020304" pitchFamily="18" charset="0"/>
                          <a:ea typeface="+mn-ea"/>
                          <a:cs typeface="+mj-cs"/>
                          <a:sym typeface="Arial"/>
                        </a:rPr>
                        <a:t>وكذا كيفيات </a:t>
                      </a:r>
                      <a:r>
                        <a:rPr lang="ar-DZ" sz="1400" b="1" i="0" u="none" strike="noStrike" cap="none" dirty="0">
                          <a:solidFill>
                            <a:srgbClr val="002060"/>
                          </a:solidFill>
                          <a:effectLst/>
                          <a:latin typeface="Times New Roman" panose="02020603050405020304" pitchFamily="18" charset="0"/>
                          <a:ea typeface="+mn-ea"/>
                          <a:cs typeface="+mj-cs"/>
                          <a:sym typeface="Arial"/>
                        </a:rPr>
                        <a:t>تــنــفــيــذها  </a:t>
                      </a:r>
                      <a:endParaRPr lang="ar-DZ" sz="1400" b="1" u="none" strike="noStrike" noProof="0" dirty="0">
                        <a:solidFill>
                          <a:srgbClr val="002060"/>
                        </a:solidFill>
                        <a:effectLst/>
                        <a:latin typeface="Times New Roman" panose="02020603050405020304" pitchFamily="18" charset="0"/>
                        <a:cs typeface="+mj-cs"/>
                      </a:endParaRPr>
                    </a:p>
                    <a:p>
                      <a:pPr marL="82550" indent="0" algn="ctr" rtl="0" fontAlgn="t"/>
                      <a:r>
                        <a:rPr lang="fr-FR" sz="1400" b="1" u="none" strike="noStrike" noProof="0" dirty="0">
                          <a:effectLst/>
                          <a:latin typeface="Times New Roman" panose="02020603050405020304" pitchFamily="18" charset="0"/>
                          <a:cs typeface="+mj-cs"/>
                        </a:rPr>
                        <a:t>D/E N°20-383 du 19 décembre 2020 fixant </a:t>
                      </a:r>
                      <a:r>
                        <a:rPr lang="fr-FR" sz="1400" b="1" u="none" strike="noStrike" noProof="0" dirty="0">
                          <a:solidFill>
                            <a:srgbClr val="C00000"/>
                          </a:solidFill>
                          <a:effectLst/>
                          <a:latin typeface="Times New Roman" panose="02020603050405020304" pitchFamily="18" charset="0"/>
                          <a:cs typeface="+mj-cs"/>
                        </a:rPr>
                        <a:t>les conditions et les modalités de mouvements de crédits </a:t>
                      </a:r>
                      <a:r>
                        <a:rPr lang="fr-FR" sz="1400" b="1" u="none" strike="noStrike" noProof="0" dirty="0">
                          <a:effectLst/>
                          <a:latin typeface="Times New Roman" panose="02020603050405020304" pitchFamily="18" charset="0"/>
                          <a:cs typeface="+mj-cs"/>
                        </a:rPr>
                        <a:t>ainsi que les modalités de leur mise en œuvre </a:t>
                      </a:r>
                    </a:p>
                  </a:txBody>
                  <a:tcPr marL="4018" marR="4018" marT="4018" marB="0" anchor="ctr"/>
                </a:tc>
                <a:tc>
                  <a:txBody>
                    <a:bodyPr/>
                    <a:lstStyle/>
                    <a:p>
                      <a:pPr algn="ctr" fontAlgn="t"/>
                      <a:r>
                        <a:rPr lang="fr-FR" sz="1400" b="1" u="none" strike="noStrike" noProof="0" dirty="0">
                          <a:effectLst/>
                          <a:latin typeface="Times New Roman" panose="02020603050405020304" pitchFamily="18" charset="0"/>
                          <a:cs typeface="+mj-cs"/>
                        </a:rPr>
                        <a:t>78</a:t>
                      </a:r>
                      <a:endParaRPr lang="ar-DZ" sz="1400" b="1" u="none" strike="noStrike" noProof="0" dirty="0">
                        <a:effectLst/>
                        <a:latin typeface="Times New Roman" panose="02020603050405020304" pitchFamily="18" charset="0"/>
                        <a:cs typeface="+mj-cs"/>
                      </a:endParaRPr>
                    </a:p>
                  </a:txBody>
                  <a:tcPr marL="4018" marR="4018" marT="4018" marB="0" anchor="ctr"/>
                </a:tc>
                <a:extLst>
                  <a:ext uri="{0D108BD9-81ED-4DB2-BD59-A6C34878D82A}">
                    <a16:rowId xmlns:a16="http://schemas.microsoft.com/office/drawing/2014/main" xmlns="" val="2604791933"/>
                  </a:ext>
                </a:extLst>
              </a:tr>
              <a:tr h="484863">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noProof="0" dirty="0">
                          <a:solidFill>
                            <a:schemeClr val="tx1"/>
                          </a:solidFill>
                          <a:effectLst/>
                          <a:latin typeface="Times New Roman" panose="02020603050405020304" pitchFamily="18" charset="0"/>
                          <a:ea typeface="+mn-ea"/>
                          <a:cs typeface="+mj-cs"/>
                          <a:sym typeface="Arial"/>
                        </a:rPr>
                        <a:t>المادة 36</a:t>
                      </a:r>
                      <a:endParaRPr lang="fr-FR" sz="1400" b="1" i="0" u="none" strike="noStrike" cap="none" noProof="0" dirty="0">
                        <a:solidFill>
                          <a:schemeClr val="tx1"/>
                        </a:solidFill>
                        <a:effectLst/>
                        <a:latin typeface="Times New Roman" panose="02020603050405020304" pitchFamily="18" charset="0"/>
                        <a:ea typeface="+mn-ea"/>
                        <a:cs typeface="+mj-cs"/>
                        <a:sym typeface="Arial"/>
                      </a:endParaRPr>
                    </a:p>
                    <a:p>
                      <a:pPr algn="ctr" fontAlgn="t"/>
                      <a:r>
                        <a:rPr lang="fr-FR" sz="1400" b="1" i="0" u="none" strike="noStrike" cap="none" noProof="0" dirty="0">
                          <a:solidFill>
                            <a:schemeClr val="tx1"/>
                          </a:solidFill>
                          <a:effectLst/>
                          <a:latin typeface="Times New Roman" panose="02020603050405020304" pitchFamily="18" charset="0"/>
                          <a:ea typeface="+mn-ea"/>
                          <a:cs typeface="+mj-cs"/>
                          <a:sym typeface="Arial"/>
                        </a:rPr>
                        <a:t>Article 36</a:t>
                      </a:r>
                      <a:endParaRPr lang="ar-DZ" sz="1400" b="1" i="0" u="none" strike="noStrike" cap="none" noProof="0" dirty="0">
                        <a:solidFill>
                          <a:schemeClr val="tx1"/>
                        </a:solidFill>
                        <a:effectLst/>
                        <a:latin typeface="Times New Roman" panose="02020603050405020304" pitchFamily="18" charset="0"/>
                        <a:ea typeface="+mn-ea"/>
                        <a:cs typeface="+mj-cs"/>
                        <a:sym typeface="Arial"/>
                      </a:endParaRPr>
                    </a:p>
                    <a:p>
                      <a:pPr algn="ctr" fontAlgn="t"/>
                      <a:endParaRPr lang="fr-FR" sz="1400" b="1" i="0" u="none" strike="noStrike" noProof="0" dirty="0">
                        <a:solidFill>
                          <a:srgbClr val="000000"/>
                        </a:solidFill>
                        <a:effectLst/>
                        <a:latin typeface="Times New Roman" panose="02020603050405020304" pitchFamily="18" charset="0"/>
                        <a:cs typeface="+mj-cs"/>
                      </a:endParaRPr>
                    </a:p>
                  </a:txBody>
                  <a:tcPr marL="4018" marR="4018" marT="4018" marB="0" anchor="ctr"/>
                </a:tc>
                <a:tc>
                  <a:txBody>
                    <a:bodyPr/>
                    <a:lstStyle/>
                    <a:p>
                      <a:pPr marL="82550" marR="0" lvl="0" indent="0" algn="ctr" defTabSz="914400" rtl="1"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dirty="0">
                          <a:solidFill>
                            <a:schemeClr val="tx1"/>
                          </a:solidFill>
                          <a:effectLst/>
                          <a:latin typeface="+mn-lt"/>
                          <a:ea typeface="+mn-ea"/>
                          <a:cs typeface="+mj-cs"/>
                          <a:sym typeface="Arial"/>
                        </a:rPr>
                        <a:t>مرسوم تنفيذي رقم 20-384 </a:t>
                      </a:r>
                      <a:r>
                        <a:rPr lang="ar-DZ" sz="1400" b="1" i="0" u="none" strike="noStrike" cap="none" dirty="0">
                          <a:solidFill>
                            <a:schemeClr val="tx1"/>
                          </a:solidFill>
                          <a:effectLst/>
                          <a:latin typeface="Times New Roman" panose="02020603050405020304" pitchFamily="18" charset="0"/>
                          <a:ea typeface="+mn-ea"/>
                          <a:cs typeface="+mj-cs"/>
                          <a:sym typeface="Arial"/>
                        </a:rPr>
                        <a:t>مؤرّخ في 19 ديسمبر سنة 2020 ، يحدد</a:t>
                      </a:r>
                      <a:r>
                        <a:rPr lang="fr-FR" sz="1400" b="1" i="0" u="none" strike="noStrike" cap="none" dirty="0">
                          <a:solidFill>
                            <a:schemeClr val="tx1"/>
                          </a:solidFill>
                          <a:effectLst/>
                          <a:latin typeface="Times New Roman" panose="02020603050405020304" pitchFamily="18" charset="0"/>
                          <a:ea typeface="+mn-ea"/>
                          <a:cs typeface="+mj-cs"/>
                          <a:sym typeface="Arial"/>
                        </a:rPr>
                        <a:t> </a:t>
                      </a:r>
                      <a:r>
                        <a:rPr lang="ar-DZ" sz="1400" b="1" i="0" u="none" strike="noStrike" cap="none" noProof="0" dirty="0">
                          <a:solidFill>
                            <a:srgbClr val="C00000"/>
                          </a:solidFill>
                          <a:effectLst/>
                          <a:latin typeface="Times New Roman" panose="02020603050405020304" pitchFamily="18" charset="0"/>
                          <a:ea typeface="+mn-ea"/>
                          <a:cs typeface="+mj-cs"/>
                          <a:sym typeface="Arial"/>
                        </a:rPr>
                        <a:t>شروط و</a:t>
                      </a:r>
                      <a:r>
                        <a:rPr lang="fr-FR" sz="1400" b="1" i="0" u="none" strike="noStrike" cap="none" noProof="0" dirty="0">
                          <a:solidFill>
                            <a:srgbClr val="C00000"/>
                          </a:solidFill>
                          <a:effectLst/>
                          <a:latin typeface="Times New Roman" panose="02020603050405020304" pitchFamily="18" charset="0"/>
                          <a:ea typeface="+mn-ea"/>
                          <a:cs typeface="+mj-cs"/>
                          <a:sym typeface="Arial"/>
                        </a:rPr>
                        <a:t> </a:t>
                      </a:r>
                      <a:r>
                        <a:rPr lang="ar-DZ" sz="1400" b="1" i="0" u="none" strike="noStrike" cap="none" noProof="0" dirty="0">
                          <a:solidFill>
                            <a:srgbClr val="C00000"/>
                          </a:solidFill>
                          <a:effectLst/>
                          <a:latin typeface="Times New Roman" panose="02020603050405020304" pitchFamily="18" charset="0"/>
                          <a:ea typeface="+mn-ea"/>
                          <a:cs typeface="+mj-cs"/>
                          <a:sym typeface="Arial"/>
                        </a:rPr>
                        <a:t>كيفيات تنفيذ اعتمادات الدفع المتوفرة خلال الفترة التكميلية</a:t>
                      </a:r>
                      <a:endParaRPr lang="fr-FR" sz="1400" b="1" u="none" strike="noStrike" noProof="0" dirty="0">
                        <a:effectLst/>
                        <a:latin typeface="Times New Roman" panose="02020603050405020304" pitchFamily="18" charset="0"/>
                        <a:cs typeface="+mj-cs"/>
                      </a:endParaRPr>
                    </a:p>
                    <a:p>
                      <a:pPr marL="82550" indent="0" algn="ctr" rtl="0" fontAlgn="t"/>
                      <a:r>
                        <a:rPr lang="fr-FR" sz="1400" b="1" u="none" strike="noStrike" noProof="0" dirty="0">
                          <a:effectLst/>
                          <a:latin typeface="Times New Roman" panose="02020603050405020304" pitchFamily="18" charset="0"/>
                          <a:cs typeface="+mj-cs"/>
                        </a:rPr>
                        <a:t>D/E N°20-384 du 19 décembre 2020 fixant </a:t>
                      </a:r>
                      <a:r>
                        <a:rPr lang="fr-FR" sz="1400" b="1" u="none" strike="noStrike" noProof="0" dirty="0">
                          <a:solidFill>
                            <a:srgbClr val="C00000"/>
                          </a:solidFill>
                          <a:effectLst/>
                          <a:latin typeface="Times New Roman" panose="02020603050405020304" pitchFamily="18" charset="0"/>
                          <a:cs typeface="+mj-cs"/>
                        </a:rPr>
                        <a:t>les conditions et les modalités d'exécution des crédits de paiement disponible pendant la période complémentaire </a:t>
                      </a:r>
                      <a:r>
                        <a:rPr lang="fr-FR" sz="1400" b="1" u="none" strike="noStrike" noProof="0" dirty="0">
                          <a:effectLst/>
                          <a:latin typeface="Times New Roman" panose="02020603050405020304" pitchFamily="18" charset="0"/>
                          <a:cs typeface="+mj-cs"/>
                        </a:rPr>
                        <a:t> </a:t>
                      </a:r>
                      <a:endParaRPr lang="ar-DZ" sz="1400" b="1" u="none" strike="noStrike" noProof="0" dirty="0">
                        <a:effectLst/>
                        <a:latin typeface="Times New Roman" panose="02020603050405020304" pitchFamily="18" charset="0"/>
                        <a:cs typeface="+mj-cs"/>
                      </a:endParaRPr>
                    </a:p>
                  </a:txBody>
                  <a:tcPr marL="4018" marR="4018" marT="4018" marB="0" anchor="ctr"/>
                </a:tc>
                <a:tc>
                  <a:txBody>
                    <a:bodyPr/>
                    <a:lstStyle/>
                    <a:p>
                      <a:pPr algn="ctr" fontAlgn="t"/>
                      <a:r>
                        <a:rPr lang="fr-FR" sz="1400" b="1" u="none" strike="noStrike" noProof="0" dirty="0">
                          <a:effectLst/>
                          <a:latin typeface="Times New Roman" panose="02020603050405020304" pitchFamily="18" charset="0"/>
                          <a:cs typeface="+mj-cs"/>
                        </a:rPr>
                        <a:t>78</a:t>
                      </a:r>
                      <a:endParaRPr lang="ar-DZ" sz="1400" b="1" u="none" strike="noStrike" noProof="0" dirty="0">
                        <a:effectLst/>
                        <a:latin typeface="Times New Roman" panose="02020603050405020304" pitchFamily="18" charset="0"/>
                        <a:cs typeface="+mj-cs"/>
                      </a:endParaRPr>
                    </a:p>
                  </a:txBody>
                  <a:tcPr marL="4018" marR="4018" marT="4018" marB="0" anchor="ctr"/>
                </a:tc>
                <a:extLst>
                  <a:ext uri="{0D108BD9-81ED-4DB2-BD59-A6C34878D82A}">
                    <a16:rowId xmlns:a16="http://schemas.microsoft.com/office/drawing/2014/main" xmlns="" val="201633137"/>
                  </a:ext>
                </a:extLst>
              </a:tr>
            </a:tbl>
          </a:graphicData>
        </a:graphic>
      </p:graphicFrame>
    </p:spTree>
    <p:extLst>
      <p:ext uri="{BB962C8B-B14F-4D97-AF65-F5344CB8AC3E}">
        <p14:creationId xmlns:p14="http://schemas.microsoft.com/office/powerpoint/2010/main" xmlns="" val="40875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30</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xmlns="" val="2768568470"/>
              </p:ext>
            </p:extLst>
          </p:nvPr>
        </p:nvGraphicFramePr>
        <p:xfrm>
          <a:off x="330505" y="1578563"/>
          <a:ext cx="8482989" cy="2857232"/>
        </p:xfrm>
        <a:graphic>
          <a:graphicData uri="http://schemas.openxmlformats.org/drawingml/2006/table">
            <a:tbl>
              <a:tblPr firstRow="1" firstCol="1" bandRow="1"/>
              <a:tblGrid>
                <a:gridCol w="2380110">
                  <a:extLst>
                    <a:ext uri="{9D8B030D-6E8A-4147-A177-3AD203B41FA5}">
                      <a16:colId xmlns:a16="http://schemas.microsoft.com/office/drawing/2014/main" xmlns="" val="1831038469"/>
                    </a:ext>
                  </a:extLst>
                </a:gridCol>
                <a:gridCol w="1113834">
                  <a:extLst>
                    <a:ext uri="{9D8B030D-6E8A-4147-A177-3AD203B41FA5}">
                      <a16:colId xmlns:a16="http://schemas.microsoft.com/office/drawing/2014/main" xmlns="" val="3121500259"/>
                    </a:ext>
                  </a:extLst>
                </a:gridCol>
                <a:gridCol w="1386529">
                  <a:extLst>
                    <a:ext uri="{9D8B030D-6E8A-4147-A177-3AD203B41FA5}">
                      <a16:colId xmlns:a16="http://schemas.microsoft.com/office/drawing/2014/main" xmlns="" val="3448247673"/>
                    </a:ext>
                  </a:extLst>
                </a:gridCol>
                <a:gridCol w="1288974">
                  <a:extLst>
                    <a:ext uri="{9D8B030D-6E8A-4147-A177-3AD203B41FA5}">
                      <a16:colId xmlns:a16="http://schemas.microsoft.com/office/drawing/2014/main" xmlns="" val="1593929990"/>
                    </a:ext>
                  </a:extLst>
                </a:gridCol>
                <a:gridCol w="1156771">
                  <a:extLst>
                    <a:ext uri="{9D8B030D-6E8A-4147-A177-3AD203B41FA5}">
                      <a16:colId xmlns:a16="http://schemas.microsoft.com/office/drawing/2014/main" xmlns="" val="2019262221"/>
                    </a:ext>
                  </a:extLst>
                </a:gridCol>
                <a:gridCol w="1156771">
                  <a:extLst>
                    <a:ext uri="{9D8B030D-6E8A-4147-A177-3AD203B41FA5}">
                      <a16:colId xmlns:a16="http://schemas.microsoft.com/office/drawing/2014/main" xmlns="" val="2855841143"/>
                    </a:ext>
                  </a:extLst>
                </a:gridCol>
              </a:tblGrid>
              <a:tr h="811093">
                <a:tc>
                  <a:txBody>
                    <a:bodyPr/>
                    <a:lstStyle/>
                    <a:p>
                      <a:pPr algn="ctr">
                        <a:spcAft>
                          <a:spcPts val="0"/>
                        </a:spcAft>
                      </a:pPr>
                      <a:r>
                        <a:rPr lang="fr-CA" sz="1200" b="1" dirty="0">
                          <a:solidFill>
                            <a:schemeClr val="bg1"/>
                          </a:solidFill>
                          <a:effectLst/>
                          <a:latin typeface="Times New Roman" panose="02020603050405020304" pitchFamily="18" charset="0"/>
                          <a:cs typeface="Times New Roman" panose="02020603050405020304" pitchFamily="18" charset="0"/>
                        </a:rPr>
                        <a:t>Programmes</a:t>
                      </a:r>
                      <a:endPar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solidFill>
                      <a:srgbClr val="20393C"/>
                    </a:solidFill>
                  </a:tcPr>
                </a:tc>
                <a:tc>
                  <a:txBody>
                    <a:bodyPr/>
                    <a:lstStyle/>
                    <a:p>
                      <a:pPr algn="ctr">
                        <a:spcAft>
                          <a:spcPts val="0"/>
                        </a:spcAft>
                      </a:pPr>
                      <a:r>
                        <a:rPr lang="fr-CA" sz="1200" b="1" dirty="0">
                          <a:solidFill>
                            <a:schemeClr val="bg1"/>
                          </a:solidFill>
                          <a:effectLst/>
                          <a:latin typeface="Times New Roman" panose="02020603050405020304" pitchFamily="18" charset="0"/>
                          <a:cs typeface="Times New Roman" panose="02020603050405020304" pitchFamily="18" charset="0"/>
                        </a:rPr>
                        <a:t>Titre 1:</a:t>
                      </a:r>
                      <a:r>
                        <a:rPr lang="fr-CA" sz="1200" b="1" baseline="0" dirty="0">
                          <a:solidFill>
                            <a:schemeClr val="bg1"/>
                          </a:solidFill>
                          <a:effectLst/>
                          <a:latin typeface="Times New Roman" panose="02020603050405020304" pitchFamily="18" charset="0"/>
                          <a:cs typeface="Times New Roman" panose="02020603050405020304" pitchFamily="18" charset="0"/>
                        </a:rPr>
                        <a:t> Dépenses du </a:t>
                      </a:r>
                      <a:r>
                        <a:rPr lang="fr-CA" sz="1200" b="1" dirty="0">
                          <a:solidFill>
                            <a:schemeClr val="bg1"/>
                          </a:solidFill>
                          <a:effectLst/>
                          <a:latin typeface="Times New Roman" panose="02020603050405020304" pitchFamily="18" charset="0"/>
                          <a:cs typeface="Times New Roman" panose="02020603050405020304" pitchFamily="18" charset="0"/>
                        </a:rPr>
                        <a:t>Personnel</a:t>
                      </a:r>
                      <a:endPar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solidFill>
                      <a:srgbClr val="20393C"/>
                    </a:solidFill>
                  </a:tcPr>
                </a:tc>
                <a:tc>
                  <a:txBody>
                    <a:bodyPr/>
                    <a:lstStyle/>
                    <a:p>
                      <a:pPr algn="ctr">
                        <a:spcAft>
                          <a:spcPts val="0"/>
                        </a:spcAft>
                      </a:pPr>
                      <a:r>
                        <a:rPr lang="fr-CA" sz="1200" b="1" dirty="0">
                          <a:solidFill>
                            <a:schemeClr val="bg1"/>
                          </a:solidFill>
                          <a:effectLst/>
                          <a:latin typeface="Times New Roman" panose="02020603050405020304" pitchFamily="18" charset="0"/>
                          <a:cs typeface="Times New Roman" panose="02020603050405020304" pitchFamily="18" charset="0"/>
                        </a:rPr>
                        <a:t>Titre 2:</a:t>
                      </a:r>
                      <a:r>
                        <a:rPr lang="fr-CA" sz="1200" b="1" baseline="0" dirty="0">
                          <a:solidFill>
                            <a:schemeClr val="bg1"/>
                          </a:solidFill>
                          <a:effectLst/>
                          <a:latin typeface="Times New Roman" panose="02020603050405020304" pitchFamily="18" charset="0"/>
                          <a:cs typeface="Times New Roman" panose="02020603050405020304" pitchFamily="18" charset="0"/>
                        </a:rPr>
                        <a:t> </a:t>
                      </a:r>
                    </a:p>
                    <a:p>
                      <a:pPr algn="ctr">
                        <a:spcAft>
                          <a:spcPts val="0"/>
                        </a:spcAft>
                      </a:pPr>
                      <a:r>
                        <a:rPr lang="fr-CA" sz="1200" b="1" baseline="0" dirty="0">
                          <a:solidFill>
                            <a:schemeClr val="bg1"/>
                          </a:solidFill>
                          <a:effectLst/>
                          <a:latin typeface="Times New Roman" panose="02020603050405020304" pitchFamily="18" charset="0"/>
                          <a:cs typeface="Times New Roman" panose="02020603050405020304" pitchFamily="18" charset="0"/>
                        </a:rPr>
                        <a:t>Dépenses de </a:t>
                      </a:r>
                      <a:r>
                        <a:rPr lang="fr-CA" sz="1200" b="1" dirty="0">
                          <a:solidFill>
                            <a:schemeClr val="bg1"/>
                          </a:solidFill>
                          <a:effectLst/>
                          <a:latin typeface="Times New Roman" panose="02020603050405020304" pitchFamily="18" charset="0"/>
                          <a:cs typeface="Times New Roman" panose="02020603050405020304" pitchFamily="18" charset="0"/>
                        </a:rPr>
                        <a:t>Fonctionnement des services</a:t>
                      </a:r>
                      <a:endPar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solidFill>
                      <a:srgbClr val="20393C"/>
                    </a:solidFill>
                  </a:tcPr>
                </a:tc>
                <a:tc>
                  <a:txBody>
                    <a:bodyPr/>
                    <a:lstStyle/>
                    <a:p>
                      <a:pPr algn="ctr">
                        <a:spcAft>
                          <a:spcPts val="0"/>
                        </a:spcAft>
                      </a:pPr>
                      <a:r>
                        <a:rPr lang="fr-CA" sz="1200" b="1" dirty="0">
                          <a:solidFill>
                            <a:schemeClr val="bg1"/>
                          </a:solidFill>
                          <a:effectLst/>
                          <a:latin typeface="Times New Roman" panose="02020603050405020304" pitchFamily="18" charset="0"/>
                          <a:cs typeface="Times New Roman" panose="02020603050405020304" pitchFamily="18" charset="0"/>
                        </a:rPr>
                        <a:t>Titre 3:</a:t>
                      </a:r>
                      <a:r>
                        <a:rPr lang="fr-CA" sz="1200" b="1" baseline="0" dirty="0">
                          <a:solidFill>
                            <a:schemeClr val="bg1"/>
                          </a:solidFill>
                          <a:effectLst/>
                          <a:latin typeface="Times New Roman" panose="02020603050405020304" pitchFamily="18" charset="0"/>
                          <a:cs typeface="Times New Roman" panose="02020603050405020304" pitchFamily="18" charset="0"/>
                        </a:rPr>
                        <a:t> </a:t>
                      </a:r>
                    </a:p>
                    <a:p>
                      <a:pPr algn="ctr">
                        <a:spcAft>
                          <a:spcPts val="0"/>
                        </a:spcAft>
                      </a:pPr>
                      <a:r>
                        <a:rPr lang="fr-CA" sz="1200" b="1" baseline="0" dirty="0">
                          <a:solidFill>
                            <a:schemeClr val="bg1"/>
                          </a:solidFill>
                          <a:effectLst/>
                          <a:latin typeface="Times New Roman" panose="02020603050405020304" pitchFamily="18" charset="0"/>
                          <a:cs typeface="Times New Roman" panose="02020603050405020304" pitchFamily="18" charset="0"/>
                        </a:rPr>
                        <a:t>Dépenses d’</a:t>
                      </a:r>
                      <a:r>
                        <a:rPr lang="fr-CA" sz="1200" b="1" dirty="0">
                          <a:solidFill>
                            <a:schemeClr val="bg1"/>
                          </a:solidFill>
                          <a:effectLst/>
                          <a:latin typeface="Times New Roman" panose="02020603050405020304" pitchFamily="18" charset="0"/>
                          <a:cs typeface="Times New Roman" panose="02020603050405020304" pitchFamily="18" charset="0"/>
                        </a:rPr>
                        <a:t>Investissement</a:t>
                      </a:r>
                      <a:endPar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solidFill>
                      <a:srgbClr val="20393C"/>
                    </a:solidFill>
                  </a:tcPr>
                </a:tc>
                <a:tc>
                  <a:txBody>
                    <a:bodyPr/>
                    <a:lstStyle/>
                    <a:p>
                      <a:pPr algn="ctr">
                        <a:spcAft>
                          <a:spcPts val="0"/>
                        </a:spcAft>
                      </a:pPr>
                      <a:r>
                        <a:rPr lang="fr-CA" sz="1200" b="1" dirty="0">
                          <a:solidFill>
                            <a:schemeClr val="bg1"/>
                          </a:solidFill>
                          <a:effectLst/>
                          <a:latin typeface="Times New Roman" panose="02020603050405020304" pitchFamily="18" charset="0"/>
                          <a:cs typeface="Times New Roman" panose="02020603050405020304" pitchFamily="18" charset="0"/>
                        </a:rPr>
                        <a:t>Titre 4:</a:t>
                      </a:r>
                      <a:r>
                        <a:rPr lang="fr-CA" sz="1200" b="1" baseline="0" dirty="0">
                          <a:solidFill>
                            <a:schemeClr val="bg1"/>
                          </a:solidFill>
                          <a:effectLst/>
                          <a:latin typeface="Times New Roman" panose="02020603050405020304" pitchFamily="18" charset="0"/>
                          <a:cs typeface="Times New Roman" panose="02020603050405020304" pitchFamily="18" charset="0"/>
                        </a:rPr>
                        <a:t> Dépenses de </a:t>
                      </a:r>
                      <a:r>
                        <a:rPr lang="fr-CA" sz="1200" b="1" dirty="0">
                          <a:solidFill>
                            <a:schemeClr val="bg1"/>
                          </a:solidFill>
                          <a:effectLst/>
                          <a:latin typeface="Times New Roman" panose="02020603050405020304" pitchFamily="18" charset="0"/>
                          <a:cs typeface="Times New Roman" panose="02020603050405020304" pitchFamily="18" charset="0"/>
                        </a:rPr>
                        <a:t>Transfert</a:t>
                      </a:r>
                      <a:endPar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solidFill>
                      <a:srgbClr val="20393C"/>
                    </a:solidFill>
                  </a:tcPr>
                </a:tc>
                <a:tc>
                  <a:txBody>
                    <a:bodyPr/>
                    <a:lstStyle/>
                    <a:p>
                      <a:pPr algn="ctr">
                        <a:spcAft>
                          <a:spcPts val="0"/>
                        </a:spcAft>
                      </a:pPr>
                      <a:r>
                        <a:rPr lang="fr-CA" sz="1200" b="1" dirty="0">
                          <a:solidFill>
                            <a:schemeClr val="bg1"/>
                          </a:solidFill>
                          <a:effectLst/>
                          <a:latin typeface="Times New Roman" panose="02020603050405020304" pitchFamily="18" charset="0"/>
                          <a:cs typeface="Times New Roman" panose="02020603050405020304" pitchFamily="18" charset="0"/>
                        </a:rPr>
                        <a:t>Total</a:t>
                      </a:r>
                      <a:endPar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solidFill>
                      <a:srgbClr val="20393C"/>
                    </a:solidFill>
                  </a:tcPr>
                </a:tc>
                <a:extLst>
                  <a:ext uri="{0D108BD9-81ED-4DB2-BD59-A6C34878D82A}">
                    <a16:rowId xmlns:a16="http://schemas.microsoft.com/office/drawing/2014/main" xmlns="" val="3581876347"/>
                  </a:ext>
                </a:extLst>
              </a:tr>
              <a:tr h="474676">
                <a:tc>
                  <a:txBody>
                    <a:bodyPr/>
                    <a:lstStyle/>
                    <a:p>
                      <a:pPr marL="228600" indent="-228600" algn="l">
                        <a:spcAft>
                          <a:spcPts val="0"/>
                        </a:spcAft>
                        <a:buFont typeface="+mj-lt"/>
                        <a:buAutoNum type="arabicPeriod"/>
                      </a:pPr>
                      <a:r>
                        <a:rPr lang="fr-CA" sz="1200" b="1" dirty="0">
                          <a:effectLst/>
                          <a:latin typeface="Times New Roman" panose="02020603050405020304" pitchFamily="18" charset="0"/>
                          <a:ea typeface="+mn-ea"/>
                          <a:cs typeface="Times New Roman" panose="02020603050405020304" pitchFamily="18" charset="0"/>
                        </a:rPr>
                        <a:t>Jeunesse</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14 281 380 920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2 207 357 720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1 093 997 558</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72 000 000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a:solidFill>
                            <a:srgbClr val="000000"/>
                          </a:solidFill>
                          <a:effectLst/>
                          <a:latin typeface="Times New Roman" panose="02020603050405020304" pitchFamily="18" charset="0"/>
                          <a:ea typeface="Times New Roman" panose="02020603050405020304" pitchFamily="18" charset="0"/>
                        </a:rPr>
                        <a:t>17 654 736 198</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3316858437"/>
                  </a:ext>
                </a:extLst>
              </a:tr>
              <a:tr h="552677">
                <a:tc>
                  <a:txBody>
                    <a:bodyPr/>
                    <a:lstStyle/>
                    <a:p>
                      <a:pPr marL="0" indent="0" algn="l">
                        <a:spcAft>
                          <a:spcPts val="0"/>
                        </a:spcAft>
                        <a:buFont typeface="+mj-lt"/>
                        <a:buNone/>
                      </a:pPr>
                      <a:r>
                        <a:rPr lang="fr-CA" sz="1200" b="1" dirty="0">
                          <a:effectLst/>
                          <a:latin typeface="Times New Roman" panose="02020603050405020304" pitchFamily="18" charset="0"/>
                          <a:cs typeface="Times New Roman" panose="02020603050405020304" pitchFamily="18" charset="0"/>
                        </a:rPr>
                        <a:t>2.</a:t>
                      </a:r>
                      <a:r>
                        <a:rPr lang="fr-CA" sz="1200" b="1" baseline="0" dirty="0">
                          <a:effectLst/>
                          <a:latin typeface="Times New Roman" panose="02020603050405020304" pitchFamily="18" charset="0"/>
                          <a:cs typeface="Times New Roman" panose="02020603050405020304" pitchFamily="18" charset="0"/>
                        </a:rPr>
                        <a:t>    </a:t>
                      </a:r>
                      <a:r>
                        <a:rPr lang="fr-CA" sz="1200" b="1" dirty="0">
                          <a:effectLst/>
                          <a:latin typeface="Times New Roman" panose="02020603050405020304" pitchFamily="18" charset="0"/>
                          <a:cs typeface="Times New Roman" panose="02020603050405020304" pitchFamily="18" charset="0"/>
                        </a:rPr>
                        <a:t>Sports </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14 116 950 220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2 641 887 420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14 687 673 334</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3 121 500 000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a:solidFill>
                            <a:srgbClr val="000000"/>
                          </a:solidFill>
                          <a:effectLst/>
                          <a:latin typeface="Times New Roman" panose="02020603050405020304" pitchFamily="18" charset="0"/>
                          <a:ea typeface="Times New Roman" panose="02020603050405020304" pitchFamily="18" charset="0"/>
                        </a:rPr>
                        <a:t>34 568 010 974</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683791250"/>
                  </a:ext>
                </a:extLst>
              </a:tr>
              <a:tr h="474676">
                <a:tc>
                  <a:txBody>
                    <a:bodyPr/>
                    <a:lstStyle/>
                    <a:p>
                      <a:pPr marL="0" indent="0" algn="l">
                        <a:spcAft>
                          <a:spcPts val="0"/>
                        </a:spcAft>
                        <a:buFont typeface="+mj-lt"/>
                        <a:buNone/>
                      </a:pPr>
                      <a:r>
                        <a:rPr lang="fr-CA" sz="1200" b="1" dirty="0">
                          <a:effectLst/>
                          <a:latin typeface="Times New Roman" panose="02020603050405020304" pitchFamily="18" charset="0"/>
                          <a:cs typeface="Times New Roman" panose="02020603050405020304" pitchFamily="18" charset="0"/>
                        </a:rPr>
                        <a:t>3.    Administration Générale</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986 175 560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487 187 160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829 668 000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146 000 000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a:solidFill>
                            <a:srgbClr val="000000"/>
                          </a:solidFill>
                          <a:effectLst/>
                          <a:latin typeface="Times New Roman" panose="02020603050405020304" pitchFamily="18" charset="0"/>
                          <a:ea typeface="Times New Roman" panose="02020603050405020304" pitchFamily="18" charset="0"/>
                        </a:rPr>
                        <a:t>2 449 030 720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607574570"/>
                  </a:ext>
                </a:extLst>
              </a:tr>
              <a:tr h="544110">
                <a:tc>
                  <a:txBody>
                    <a:bodyPr/>
                    <a:lstStyle/>
                    <a:p>
                      <a:pPr algn="r">
                        <a:spcAft>
                          <a:spcPts val="0"/>
                        </a:spcAft>
                      </a:pPr>
                      <a:r>
                        <a:rPr lang="fr-CA" sz="1200" b="1" dirty="0">
                          <a:effectLst/>
                          <a:latin typeface="Times New Roman" panose="02020603050405020304" pitchFamily="18" charset="0"/>
                          <a:cs typeface="Times New Roman" panose="02020603050405020304" pitchFamily="18" charset="0"/>
                        </a:rPr>
                        <a:t>Total des dépenses</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tc>
                <a:tc>
                  <a:txBody>
                    <a:bodyPr/>
                    <a:lstStyle/>
                    <a:p>
                      <a:pPr algn="r">
                        <a:spcAft>
                          <a:spcPts val="0"/>
                        </a:spcAft>
                      </a:pPr>
                      <a:r>
                        <a:rPr lang="fr-CA" sz="1200" b="1" dirty="0">
                          <a:solidFill>
                            <a:srgbClr val="000000"/>
                          </a:solidFill>
                          <a:effectLst/>
                          <a:latin typeface="Times New Roman" panose="02020603050405020304" pitchFamily="18" charset="0"/>
                          <a:ea typeface="Times New Roman" panose="02020603050405020304" pitchFamily="18" charset="0"/>
                        </a:rPr>
                        <a:t>29 384 506 700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dirty="0">
                          <a:solidFill>
                            <a:srgbClr val="000000"/>
                          </a:solidFill>
                          <a:effectLst/>
                          <a:latin typeface="Times New Roman" panose="02020603050405020304" pitchFamily="18" charset="0"/>
                          <a:ea typeface="Times New Roman" panose="02020603050405020304" pitchFamily="18" charset="0"/>
                        </a:rPr>
                        <a:t>5 336 432 300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dirty="0">
                          <a:solidFill>
                            <a:srgbClr val="000000"/>
                          </a:solidFill>
                          <a:effectLst/>
                          <a:latin typeface="Times New Roman" panose="02020603050405020304" pitchFamily="18" charset="0"/>
                          <a:ea typeface="Times New Roman" panose="02020603050405020304" pitchFamily="18" charset="0"/>
                        </a:rPr>
                        <a:t>16 611 338 892</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dirty="0">
                          <a:solidFill>
                            <a:srgbClr val="000000"/>
                          </a:solidFill>
                          <a:effectLst/>
                          <a:latin typeface="Times New Roman" panose="02020603050405020304" pitchFamily="18" charset="0"/>
                          <a:ea typeface="Times New Roman" panose="02020603050405020304" pitchFamily="18" charset="0"/>
                        </a:rPr>
                        <a:t>3 339 500 000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dirty="0">
                          <a:solidFill>
                            <a:srgbClr val="000000"/>
                          </a:solidFill>
                          <a:effectLst/>
                          <a:latin typeface="Times New Roman" panose="02020603050405020304" pitchFamily="18" charset="0"/>
                          <a:ea typeface="Times New Roman" panose="02020603050405020304" pitchFamily="18" charset="0"/>
                        </a:rPr>
                        <a:t>54 671 777 892</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209861643"/>
                  </a:ext>
                </a:extLst>
              </a:tr>
            </a:tbl>
          </a:graphicData>
        </a:graphic>
      </p:graphicFrame>
      <p:sp>
        <p:nvSpPr>
          <p:cNvPr id="6" name="Rectangle 5"/>
          <p:cNvSpPr/>
          <p:nvPr/>
        </p:nvSpPr>
        <p:spPr>
          <a:xfrm>
            <a:off x="711200" y="897250"/>
            <a:ext cx="7220483" cy="58477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wrap="square" anchor="ctr">
            <a:spAutoFit/>
          </a:bodyPr>
          <a:lstStyle/>
          <a:p>
            <a:r>
              <a:rPr lang="fr-FR" sz="1600" b="1" dirty="0">
                <a:solidFill>
                  <a:schemeClr val="bg1"/>
                </a:solidFill>
                <a:latin typeface="Times New Roman" panose="02020603050405020304" pitchFamily="18" charset="0"/>
                <a:cs typeface="Times New Roman" panose="02020603050405020304" pitchFamily="18" charset="0"/>
              </a:rPr>
              <a:t>Exemple 1 : </a:t>
            </a:r>
            <a:r>
              <a:rPr lang="fr-CA" sz="1600" b="1" dirty="0">
                <a:solidFill>
                  <a:schemeClr val="bg1"/>
                </a:solidFill>
                <a:latin typeface="Times New Roman" panose="02020603050405020304" pitchFamily="18" charset="0"/>
                <a:ea typeface="Times New Roman" panose="02020603050405020304" pitchFamily="18" charset="0"/>
              </a:rPr>
              <a:t>Dépenses du portefeuille par programme et par titre - année 2021</a:t>
            </a:r>
          </a:p>
          <a:p>
            <a:pPr algn="ctr"/>
            <a:r>
              <a:rPr lang="fr-CA" sz="1600" b="1" dirty="0">
                <a:solidFill>
                  <a:schemeClr val="bg1"/>
                </a:solidFill>
                <a:latin typeface="Times New Roman" panose="02020603050405020304" pitchFamily="18" charset="0"/>
                <a:cs typeface="Times New Roman" panose="02020603050405020304" pitchFamily="18" charset="0"/>
              </a:rPr>
              <a:t>MINISTÈRE DE LA JEUNESSE ET DES SPORTS</a:t>
            </a:r>
            <a:endParaRPr lang="fr-FR" sz="1600" b="1" dirty="0">
              <a:solidFill>
                <a:schemeClr val="bg1"/>
              </a:solidFill>
              <a:latin typeface="Times New Roman" panose="02020603050405020304" pitchFamily="18" charset="0"/>
              <a:cs typeface="Times New Roman" panose="02020603050405020304" pitchFamily="18" charset="0"/>
            </a:endParaRPr>
          </a:p>
        </p:txBody>
      </p:sp>
      <p:sp>
        <p:nvSpPr>
          <p:cNvPr id="7" name="ZoneTexte 6"/>
          <p:cNvSpPr txBox="1"/>
          <p:nvPr/>
        </p:nvSpPr>
        <p:spPr>
          <a:xfrm>
            <a:off x="2235607" y="245678"/>
            <a:ext cx="499064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2000" b="1" dirty="0">
                <a:latin typeface="Times New Roman" panose="02020603050405020304" pitchFamily="18" charset="0"/>
                <a:cs typeface="Times New Roman" panose="02020603050405020304" pitchFamily="18" charset="0"/>
              </a:rPr>
              <a:t>NOMENCLATURES BUDGÉTAIRES</a:t>
            </a:r>
          </a:p>
        </p:txBody>
      </p:sp>
    </p:spTree>
    <p:extLst>
      <p:ext uri="{BB962C8B-B14F-4D97-AF65-F5344CB8AC3E}">
        <p14:creationId xmlns:p14="http://schemas.microsoft.com/office/powerpoint/2010/main" xmlns="" val="2687594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31</a:t>
            </a:fld>
            <a:endParaRPr lang="fr-FR"/>
          </a:p>
        </p:txBody>
      </p:sp>
      <p:sp>
        <p:nvSpPr>
          <p:cNvPr id="3" name="ZoneTexte 2"/>
          <p:cNvSpPr txBox="1"/>
          <p:nvPr/>
        </p:nvSpPr>
        <p:spPr>
          <a:xfrm>
            <a:off x="1231058" y="1820411"/>
            <a:ext cx="7130642" cy="461665"/>
          </a:xfrm>
          <a:prstGeom prst="rect">
            <a:avLst/>
          </a:prstGeom>
          <a:noFill/>
        </p:spPr>
        <p:txBody>
          <a:bodyPr wrap="square" rtlCol="0">
            <a:spAutoFit/>
          </a:bodyPr>
          <a:lstStyle/>
          <a:p>
            <a:pPr algn="ctr"/>
            <a:r>
              <a:rPr lang="fr-FR" sz="2400" dirty="0">
                <a:solidFill>
                  <a:schemeClr val="tx1">
                    <a:lumMod val="60000"/>
                    <a:lumOff val="40000"/>
                  </a:schemeClr>
                </a:solidFill>
                <a:latin typeface="Times New Roman" panose="02020603050405020304" pitchFamily="18" charset="0"/>
                <a:cs typeface="Times New Roman" panose="02020603050405020304" pitchFamily="18" charset="0"/>
              </a:rPr>
              <a:t>Nouvelle nomenclature</a:t>
            </a:r>
          </a:p>
        </p:txBody>
      </p:sp>
    </p:spTree>
    <p:extLst>
      <p:ext uri="{BB962C8B-B14F-4D97-AF65-F5344CB8AC3E}">
        <p14:creationId xmlns:p14="http://schemas.microsoft.com/office/powerpoint/2010/main" xmlns="" val="4024248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92575"/>
            <a:ext cx="6306675" cy="766200"/>
          </a:xfrm>
        </p:spPr>
        <p:txBody>
          <a:bodyPr/>
          <a:lstStyle/>
          <a:p>
            <a:pPr algn="l"/>
            <a:r>
              <a:rPr lang="ar-DZ" sz="1800" dirty="0">
                <a:solidFill>
                  <a:schemeClr val="bg1"/>
                </a:solidFill>
                <a:latin typeface="Times New Roman" panose="02020603050405020304" pitchFamily="18" charset="0"/>
                <a:cs typeface="Times New Roman" panose="02020603050405020304" pitchFamily="18" charset="0"/>
              </a:rPr>
              <a:t>3</a:t>
            </a:r>
            <a:r>
              <a:rPr lang="ar-DZ" sz="1600" dirty="0">
                <a:solidFill>
                  <a:schemeClr val="bg1"/>
                </a:solidFill>
                <a:latin typeface="Times New Roman" panose="02020603050405020304" pitchFamily="18" charset="0"/>
                <a:cs typeface="Times New Roman" panose="02020603050405020304" pitchFamily="18" charset="0"/>
              </a:rPr>
              <a:t>- </a:t>
            </a:r>
            <a:r>
              <a:rPr lang="ar-DZ" sz="1800" dirty="0">
                <a:latin typeface="Times New Roman" panose="02020603050405020304" pitchFamily="18" charset="0"/>
                <a:ea typeface="Roboto Condensed Light" panose="020B0604020202020204" charset="0"/>
                <a:cs typeface="Times New Roman" panose="02020603050405020304" pitchFamily="18" charset="0"/>
              </a:rPr>
              <a:t>التصنيف حسب الوظائف الكبرى للدولة                                                   </a:t>
            </a:r>
            <a:r>
              <a:rPr lang="ar-DZ" sz="1600" dirty="0">
                <a:solidFill>
                  <a:schemeClr val="bg1"/>
                </a:solidFill>
                <a:latin typeface="Times New Roman" panose="02020603050405020304" pitchFamily="18" charset="0"/>
                <a:cs typeface="Times New Roman" panose="02020603050405020304" pitchFamily="18" charset="0"/>
              </a:rPr>
              <a:t/>
            </a:r>
            <a:br>
              <a:rPr lang="ar-DZ" sz="1600" dirty="0">
                <a:solidFill>
                  <a:schemeClr val="bg1"/>
                </a:solidFill>
                <a:latin typeface="Times New Roman" panose="02020603050405020304" pitchFamily="18" charset="0"/>
                <a:cs typeface="Times New Roman" panose="02020603050405020304" pitchFamily="18" charset="0"/>
              </a:rPr>
            </a:br>
            <a:r>
              <a:rPr lang="fr-FR" sz="1600" dirty="0">
                <a:solidFill>
                  <a:schemeClr val="bg1"/>
                </a:solidFill>
                <a:latin typeface="Times New Roman" panose="02020603050405020304" pitchFamily="18" charset="0"/>
                <a:cs typeface="Times New Roman" panose="02020603050405020304" pitchFamily="18" charset="0"/>
              </a:rPr>
              <a:t>3- CLASSIFICATION  PAR GRANDES FONCTIONS DE L’ETAT</a:t>
            </a:r>
            <a:r>
              <a:rPr lang="ar-DZ" sz="1600" dirty="0">
                <a:solidFill>
                  <a:schemeClr val="bg1"/>
                </a:solidFill>
                <a:latin typeface="Times New Roman" panose="02020603050405020304" pitchFamily="18" charset="0"/>
                <a:cs typeface="Times New Roman" panose="02020603050405020304" pitchFamily="18" charset="0"/>
              </a:rPr>
              <a:t> </a:t>
            </a:r>
            <a:endParaRPr lang="fr-FR" sz="1800" dirty="0">
              <a:solidFill>
                <a:schemeClr val="bg1"/>
              </a:solidFill>
            </a:endParaRP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32</a:t>
            </a:fld>
            <a:endParaRPr lang="fr-FR"/>
          </a:p>
        </p:txBody>
      </p:sp>
      <p:sp>
        <p:nvSpPr>
          <p:cNvPr id="5" name="ZoneTexte 4">
            <a:extLst>
              <a:ext uri="{FF2B5EF4-FFF2-40B4-BE49-F238E27FC236}">
                <a16:creationId xmlns:a16="http://schemas.microsoft.com/office/drawing/2014/main" xmlns="" id="{9036FC15-652C-4171-8991-0DCC6EBA2286}"/>
              </a:ext>
            </a:extLst>
          </p:cNvPr>
          <p:cNvSpPr txBox="1"/>
          <p:nvPr/>
        </p:nvSpPr>
        <p:spPr>
          <a:xfrm>
            <a:off x="6547556" y="910367"/>
            <a:ext cx="2388750" cy="461665"/>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20-354 : </a:t>
            </a:r>
            <a:r>
              <a:rPr lang="fr-FR" sz="1200" b="1" dirty="0">
                <a:solidFill>
                  <a:srgbClr val="002060"/>
                </a:solidFill>
                <a:latin typeface="Times New Roman" pitchFamily="18" charset="0"/>
                <a:ea typeface="+mn-ea"/>
                <a:cs typeface="Times New Roman" pitchFamily="18" charset="0"/>
              </a:rPr>
              <a:t>Art.11</a:t>
            </a:r>
          </a:p>
          <a:p>
            <a:pPr algn="ctr"/>
            <a:r>
              <a:rPr lang="ar-DZ" sz="1200" b="1" dirty="0">
                <a:solidFill>
                  <a:srgbClr val="002060"/>
                </a:solidFill>
                <a:latin typeface="Times New Roman" pitchFamily="18" charset="0"/>
                <a:ea typeface="+mn-ea"/>
                <a:cs typeface="Times New Roman" pitchFamily="18" charset="0"/>
              </a:rPr>
              <a:t>المرسوم </a:t>
            </a:r>
            <a:r>
              <a:rPr lang="ar-DZ" sz="1200" b="1" dirty="0">
                <a:solidFill>
                  <a:srgbClr val="002060"/>
                </a:solidFill>
                <a:latin typeface="Times New Roman" pitchFamily="18" charset="0"/>
                <a:cs typeface="Times New Roman" pitchFamily="18" charset="0"/>
              </a:rPr>
              <a:t>التنفيذي 20- 354 المادة 11</a:t>
            </a:r>
            <a:endParaRPr lang="fr-FR" sz="1200" b="1" dirty="0">
              <a:solidFill>
                <a:srgbClr val="002060"/>
              </a:solidFill>
              <a:latin typeface="Times New Roman" pitchFamily="18" charset="0"/>
              <a:cs typeface="Times New Roman" pitchFamily="18" charset="0"/>
            </a:endParaRPr>
          </a:p>
        </p:txBody>
      </p:sp>
      <p:sp>
        <p:nvSpPr>
          <p:cNvPr id="11" name="Espace réservé du texte 2">
            <a:extLst>
              <a:ext uri="{FF2B5EF4-FFF2-40B4-BE49-F238E27FC236}">
                <a16:creationId xmlns:a16="http://schemas.microsoft.com/office/drawing/2014/main" xmlns="" id="{6079B3F5-36BA-4C21-823D-739417F4B4D3}"/>
              </a:ext>
            </a:extLst>
          </p:cNvPr>
          <p:cNvSpPr txBox="1">
            <a:spLocks/>
          </p:cNvSpPr>
          <p:nvPr/>
        </p:nvSpPr>
        <p:spPr>
          <a:xfrm>
            <a:off x="207694" y="1372030"/>
            <a:ext cx="8805677" cy="10847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76200" indent="0" algn="just" rtl="1">
              <a:buNone/>
            </a:pPr>
            <a:r>
              <a:rPr lang="ar-DZ" sz="1800" b="1" dirty="0">
                <a:solidFill>
                  <a:srgbClr val="002060"/>
                </a:solidFill>
                <a:latin typeface="Times New Roman" panose="02020603050405020304" pitchFamily="18" charset="0"/>
                <a:cs typeface="Times New Roman" panose="02020603050405020304" pitchFamily="18" charset="0"/>
              </a:rPr>
              <a:t>تحدد </a:t>
            </a:r>
            <a:r>
              <a:rPr lang="ar-DZ" sz="1800" b="1" dirty="0">
                <a:solidFill>
                  <a:srgbClr val="C00000"/>
                </a:solidFill>
                <a:latin typeface="Times New Roman" panose="02020603050405020304" pitchFamily="18" charset="0"/>
                <a:cs typeface="Times New Roman" panose="02020603050405020304" pitchFamily="18" charset="0"/>
              </a:rPr>
              <a:t>مستويات</a:t>
            </a:r>
            <a:r>
              <a:rPr lang="ar-DZ" sz="1800" b="1" dirty="0">
                <a:solidFill>
                  <a:srgbClr val="002060"/>
                </a:solidFill>
                <a:latin typeface="Times New Roman" panose="02020603050405020304" pitchFamily="18" charset="0"/>
                <a:cs typeface="Times New Roman" panose="02020603050405020304" pitchFamily="18" charset="0"/>
              </a:rPr>
              <a:t> التصنيف حسب الوظائف الكبرى للدولة لأعباء ميزانية الدولة، كما يأتي :</a:t>
            </a:r>
            <a:endParaRPr lang="fr-FR" sz="1800" b="1" dirty="0">
              <a:solidFill>
                <a:srgbClr val="002060"/>
              </a:solidFill>
              <a:latin typeface="Times New Roman" panose="02020603050405020304" pitchFamily="18" charset="0"/>
              <a:cs typeface="Times New Roman" panose="02020603050405020304" pitchFamily="18" charset="0"/>
            </a:endParaRPr>
          </a:p>
          <a:p>
            <a:pPr marL="76200" indent="0" algn="just" rtl="1">
              <a:buNone/>
            </a:pPr>
            <a:r>
              <a:rPr lang="fr-FR" sz="1800" b="1" dirty="0">
                <a:solidFill>
                  <a:srgbClr val="C00000"/>
                </a:solidFill>
                <a:latin typeface="Times New Roman" panose="02020603050405020304" pitchFamily="18" charset="0"/>
                <a:cs typeface="Times New Roman" panose="02020603050405020304" pitchFamily="18" charset="0"/>
              </a:rPr>
              <a:t>Les niveaux </a:t>
            </a:r>
            <a:r>
              <a:rPr lang="fr-FR" sz="1800" dirty="0">
                <a:solidFill>
                  <a:srgbClr val="002060"/>
                </a:solidFill>
                <a:latin typeface="Times New Roman" panose="02020603050405020304" pitchFamily="18" charset="0"/>
                <a:cs typeface="Times New Roman" panose="02020603050405020304" pitchFamily="18" charset="0"/>
              </a:rPr>
              <a:t>de la classification par grandes fonctions de l’Etat des charges budgétaires de l’Etat, sont définis comme suit :</a:t>
            </a:r>
          </a:p>
          <a:p>
            <a:pPr marL="76200" indent="0" algn="just" rtl="1">
              <a:buNone/>
            </a:pPr>
            <a:endParaRPr lang="ar-DZ" sz="1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9" name="Diagramme 8">
            <a:extLst>
              <a:ext uri="{FF2B5EF4-FFF2-40B4-BE49-F238E27FC236}">
                <a16:creationId xmlns:a16="http://schemas.microsoft.com/office/drawing/2014/main" xmlns="" id="{3C67521D-D9B0-4472-9C3F-93BAB7A781F3}"/>
              </a:ext>
            </a:extLst>
          </p:cNvPr>
          <p:cNvGraphicFramePr/>
          <p:nvPr>
            <p:extLst>
              <p:ext uri="{D42A27DB-BD31-4B8C-83A1-F6EECF244321}">
                <p14:modId xmlns:p14="http://schemas.microsoft.com/office/powerpoint/2010/main" xmlns="" val="3594443912"/>
              </p:ext>
            </p:extLst>
          </p:nvPr>
        </p:nvGraphicFramePr>
        <p:xfrm>
          <a:off x="447149" y="2392398"/>
          <a:ext cx="6537545" cy="2559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18795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88"/>
            <a:ext cx="7065093" cy="708120"/>
          </a:xfrm>
        </p:spPr>
        <p:txBody>
          <a:bodyPr/>
          <a:lstStyle/>
          <a:p>
            <a:r>
              <a:rPr lang="ar-DZ" sz="1800" dirty="0">
                <a:solidFill>
                  <a:schemeClr val="bg1"/>
                </a:solidFill>
                <a:latin typeface="Times New Roman" panose="02020603050405020304" pitchFamily="18" charset="0"/>
                <a:cs typeface="Times New Roman" panose="02020603050405020304" pitchFamily="18" charset="0"/>
              </a:rPr>
              <a:t>التصنيف حسب الوظائف الكبرى للدولة                                                              </a:t>
            </a:r>
            <a:br>
              <a:rPr lang="ar-DZ" sz="1800" dirty="0">
                <a:solidFill>
                  <a:schemeClr val="bg1"/>
                </a:solidFill>
                <a:latin typeface="Times New Roman" panose="02020603050405020304" pitchFamily="18" charset="0"/>
                <a:cs typeface="Times New Roman" panose="02020603050405020304" pitchFamily="18" charset="0"/>
              </a:rPr>
            </a:br>
            <a:r>
              <a:rPr lang="fr-FR" sz="1600" dirty="0">
                <a:solidFill>
                  <a:schemeClr val="bg1"/>
                </a:solidFill>
                <a:latin typeface="Times New Roman" panose="02020603050405020304" pitchFamily="18" charset="0"/>
                <a:cs typeface="Times New Roman" panose="02020603050405020304" pitchFamily="18" charset="0"/>
              </a:rPr>
              <a:t>CLASSIFICATION  PAR GRANDES FONCTIONS DE L’ETAT</a:t>
            </a:r>
            <a:r>
              <a:rPr lang="ar-DZ" sz="1600" dirty="0">
                <a:solidFill>
                  <a:schemeClr val="bg1"/>
                </a:solidFill>
                <a:latin typeface="Times New Roman" panose="02020603050405020304" pitchFamily="18" charset="0"/>
                <a:cs typeface="Times New Roman" panose="02020603050405020304" pitchFamily="18" charset="0"/>
              </a:rPr>
              <a:t>    </a:t>
            </a:r>
            <a:endParaRPr lang="fr-FR" sz="1600" dirty="0">
              <a:solidFill>
                <a:schemeClr val="bg1"/>
              </a:solidFill>
            </a:endParaRPr>
          </a:p>
        </p:txBody>
      </p:sp>
      <p:sp>
        <p:nvSpPr>
          <p:cNvPr id="3" name="Espace réservé du texte 2"/>
          <p:cNvSpPr>
            <a:spLocks noGrp="1"/>
          </p:cNvSpPr>
          <p:nvPr>
            <p:ph type="body" idx="1"/>
          </p:nvPr>
        </p:nvSpPr>
        <p:spPr>
          <a:xfrm>
            <a:off x="91440" y="1209963"/>
            <a:ext cx="3959566" cy="3783444"/>
          </a:xfrm>
        </p:spPr>
        <p:txBody>
          <a:bodyPr anchor="t"/>
          <a:lstStyle/>
          <a:p>
            <a:pPr marL="76200" indent="0" algn="just">
              <a:spcBef>
                <a:spcPts val="0"/>
              </a:spcBef>
              <a:spcAft>
                <a:spcPts val="600"/>
              </a:spcAft>
              <a:buNone/>
              <a:tabLst>
                <a:tab pos="180975" algn="l"/>
              </a:tabLst>
            </a:pPr>
            <a:r>
              <a:rPr lang="fr-FR" sz="1400" b="1" dirty="0">
                <a:solidFill>
                  <a:srgbClr val="002060"/>
                </a:solidFill>
                <a:latin typeface="Times New Roman" panose="02020603050405020304" pitchFamily="18" charset="0"/>
                <a:cs typeface="Times New Roman" panose="02020603050405020304" pitchFamily="18" charset="0"/>
              </a:rPr>
              <a:t> </a:t>
            </a:r>
            <a:endParaRPr lang="fr-FR" sz="1400" b="1" dirty="0">
              <a:solidFill>
                <a:srgbClr val="002060"/>
              </a:solidFill>
            </a:endParaRPr>
          </a:p>
          <a:p>
            <a:pPr marL="342900" indent="-342900" algn="just">
              <a:spcBef>
                <a:spcPts val="0"/>
              </a:spcBef>
              <a:buClr>
                <a:srgbClr val="0070C0"/>
              </a:buClr>
              <a:buSzPct val="120000"/>
              <a:buFont typeface="+mj-lt"/>
              <a:buAutoNum type="arabicPeriod"/>
              <a:tabLst>
                <a:tab pos="180975" algn="l"/>
              </a:tabLst>
            </a:pPr>
            <a:endParaRPr lang="fr-FR" sz="1800" dirty="0">
              <a:solidFill>
                <a:srgbClr val="002060"/>
              </a:solidFill>
              <a:latin typeface="Times New Roman" panose="02020603050405020304" pitchFamily="18" charset="0"/>
              <a:cs typeface="Times New Roman" panose="02020603050405020304" pitchFamily="18" charset="0"/>
            </a:endParaRPr>
          </a:p>
          <a:p>
            <a:endParaRPr lang="fr-FR" sz="1800" dirty="0">
              <a:solidFill>
                <a:srgbClr val="002060"/>
              </a:solidFill>
            </a:endParaRP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33</a:t>
            </a:fld>
            <a:endParaRPr lang="fr-FR" dirty="0"/>
          </a:p>
        </p:txBody>
      </p:sp>
      <p:sp>
        <p:nvSpPr>
          <p:cNvPr id="11" name="Espace réservé du texte 2">
            <a:extLst>
              <a:ext uri="{FF2B5EF4-FFF2-40B4-BE49-F238E27FC236}">
                <a16:creationId xmlns:a16="http://schemas.microsoft.com/office/drawing/2014/main" xmlns="" id="{7B18BBCC-F000-464C-A311-20C4F51A28A1}"/>
              </a:ext>
            </a:extLst>
          </p:cNvPr>
          <p:cNvSpPr txBox="1">
            <a:spLocks/>
          </p:cNvSpPr>
          <p:nvPr/>
        </p:nvSpPr>
        <p:spPr>
          <a:xfrm>
            <a:off x="4859415" y="1147314"/>
            <a:ext cx="4181068" cy="36955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76200" indent="0" algn="r" rtl="1">
              <a:spcBef>
                <a:spcPts val="0"/>
              </a:spcBef>
              <a:buNone/>
            </a:pPr>
            <a:endParaRPr lang="fr-FR" sz="1400" b="1" dirty="0">
              <a:solidFill>
                <a:srgbClr val="002060"/>
              </a:solidFill>
            </a:endParaRPr>
          </a:p>
          <a:p>
            <a:pPr marL="342900" indent="-342900" algn="just" rtl="1">
              <a:spcBef>
                <a:spcPts val="0"/>
              </a:spcBef>
              <a:buClr>
                <a:srgbClr val="0070C0"/>
              </a:buClr>
              <a:buSzPct val="120000"/>
              <a:buFont typeface="+mj-lt"/>
              <a:buAutoNum type="arabicPeriod"/>
              <a:tabLst>
                <a:tab pos="180975" algn="l"/>
              </a:tabLst>
            </a:pPr>
            <a:endParaRPr lang="fr-FR" sz="1400" dirty="0">
              <a:solidFill>
                <a:srgbClr val="002060"/>
              </a:solidFill>
              <a:latin typeface="Times New Roman" panose="02020603050405020304" pitchFamily="18" charset="0"/>
              <a:cs typeface="Times New Roman" panose="02020603050405020304" pitchFamily="18" charset="0"/>
            </a:endParaRPr>
          </a:p>
          <a:p>
            <a:endParaRPr lang="fr-FR" sz="1800" dirty="0">
              <a:solidFill>
                <a:srgbClr val="002060"/>
              </a:solidFill>
            </a:endParaRPr>
          </a:p>
        </p:txBody>
      </p:sp>
      <p:sp>
        <p:nvSpPr>
          <p:cNvPr id="12" name="ZoneTexte 11">
            <a:extLst>
              <a:ext uri="{FF2B5EF4-FFF2-40B4-BE49-F238E27FC236}">
                <a16:creationId xmlns:a16="http://schemas.microsoft.com/office/drawing/2014/main" xmlns="" id="{9036FC15-652C-4171-8991-0DCC6EBA2286}"/>
              </a:ext>
            </a:extLst>
          </p:cNvPr>
          <p:cNvSpPr txBox="1"/>
          <p:nvPr/>
        </p:nvSpPr>
        <p:spPr>
          <a:xfrm>
            <a:off x="6725014" y="758748"/>
            <a:ext cx="2296976" cy="461665"/>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20-354</a:t>
            </a:r>
            <a:r>
              <a:rPr lang="ar-DZ" sz="1200" b="1" dirty="0">
                <a:solidFill>
                  <a:srgbClr val="002060"/>
                </a:solidFill>
                <a:latin typeface="Times New Roman" pitchFamily="18" charset="0"/>
                <a:cs typeface="Times New Roman" pitchFamily="18" charset="0"/>
              </a:rPr>
              <a:t> </a:t>
            </a:r>
            <a:r>
              <a:rPr lang="fr-FR" sz="1200" b="1" dirty="0">
                <a:solidFill>
                  <a:srgbClr val="002060"/>
                </a:solidFill>
                <a:latin typeface="Times New Roman" pitchFamily="18" charset="0"/>
                <a:cs typeface="Times New Roman" pitchFamily="18" charset="0"/>
              </a:rPr>
              <a:t>: </a:t>
            </a:r>
            <a:r>
              <a:rPr lang="fr-FR" sz="1200" b="1" dirty="0">
                <a:solidFill>
                  <a:srgbClr val="002060"/>
                </a:solidFill>
                <a:latin typeface="Times New Roman" pitchFamily="18" charset="0"/>
                <a:ea typeface="+mn-ea"/>
                <a:cs typeface="Times New Roman" pitchFamily="18" charset="0"/>
              </a:rPr>
              <a:t>Art.12</a:t>
            </a:r>
          </a:p>
          <a:p>
            <a:pPr algn="ctr"/>
            <a:r>
              <a:rPr lang="ar-DZ" sz="1200" b="1" dirty="0">
                <a:solidFill>
                  <a:srgbClr val="002060"/>
                </a:solidFill>
                <a:latin typeface="Times New Roman" pitchFamily="18" charset="0"/>
                <a:ea typeface="+mn-ea"/>
                <a:cs typeface="Times New Roman" pitchFamily="18" charset="0"/>
              </a:rPr>
              <a:t>المرسوم التنفيذي 20  - 354 المادة </a:t>
            </a:r>
            <a:r>
              <a:rPr lang="ar-DZ" sz="1200" b="1" dirty="0">
                <a:solidFill>
                  <a:srgbClr val="002060"/>
                </a:solidFill>
                <a:latin typeface="Times New Roman" pitchFamily="18" charset="0"/>
                <a:cs typeface="Times New Roman" pitchFamily="18" charset="0"/>
              </a:rPr>
              <a:t>12   </a:t>
            </a:r>
            <a:endParaRPr lang="fr-FR" sz="1200" b="1" dirty="0">
              <a:solidFill>
                <a:srgbClr val="002060"/>
              </a:solidFill>
              <a:latin typeface="Times New Roman" pitchFamily="18" charset="0"/>
              <a:cs typeface="Times New Roman"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xmlns="" val="2055183667"/>
              </p:ext>
            </p:extLst>
          </p:nvPr>
        </p:nvGraphicFramePr>
        <p:xfrm>
          <a:off x="91440" y="1239834"/>
          <a:ext cx="8949043" cy="3459480"/>
        </p:xfrm>
        <a:graphic>
          <a:graphicData uri="http://schemas.openxmlformats.org/drawingml/2006/table">
            <a:tbl>
              <a:tblPr firstRow="1" bandRow="1"/>
              <a:tblGrid>
                <a:gridCol w="4667847">
                  <a:extLst>
                    <a:ext uri="{9D8B030D-6E8A-4147-A177-3AD203B41FA5}">
                      <a16:colId xmlns:a16="http://schemas.microsoft.com/office/drawing/2014/main" xmlns="" val="20000"/>
                    </a:ext>
                  </a:extLst>
                </a:gridCol>
                <a:gridCol w="4281196">
                  <a:extLst>
                    <a:ext uri="{9D8B030D-6E8A-4147-A177-3AD203B41FA5}">
                      <a16:colId xmlns:a16="http://schemas.microsoft.com/office/drawing/2014/main" xmlns="" val="20001"/>
                    </a:ext>
                  </a:extLst>
                </a:gridCol>
              </a:tblGrid>
              <a:tr h="3436714">
                <a:tc>
                  <a:txBody>
                    <a:bodyPr/>
                    <a:lstStyle/>
                    <a:p>
                      <a:pPr marL="76200" indent="0" algn="just">
                        <a:spcBef>
                          <a:spcPts val="0"/>
                        </a:spcBef>
                        <a:spcAft>
                          <a:spcPts val="600"/>
                        </a:spcAft>
                        <a:buNone/>
                        <a:tabLst>
                          <a:tab pos="180975" algn="l"/>
                        </a:tabLst>
                      </a:pPr>
                      <a:r>
                        <a:rPr lang="fr-CA" sz="1800" b="1" dirty="0">
                          <a:solidFill>
                            <a:srgbClr val="C00000"/>
                          </a:solidFill>
                          <a:latin typeface="Times New Roman" panose="02020603050405020304" pitchFamily="18" charset="0"/>
                          <a:cs typeface="Times New Roman" panose="02020603050405020304" pitchFamily="18" charset="0"/>
                        </a:rPr>
                        <a:t>Les secteurs</a:t>
                      </a:r>
                      <a:r>
                        <a:rPr lang="fr-CA" sz="1800" dirty="0">
                          <a:solidFill>
                            <a:srgbClr val="002060"/>
                          </a:solidFill>
                          <a:latin typeface="Times New Roman" panose="02020603050405020304" pitchFamily="18" charset="0"/>
                          <a:cs typeface="Times New Roman" panose="02020603050405020304" pitchFamily="18" charset="0"/>
                        </a:rPr>
                        <a:t> de la classification par grandes fonctions sont les suivants:</a:t>
                      </a:r>
                      <a:r>
                        <a:rPr lang="fr-CA" altLang="fr-FR" sz="1800" dirty="0">
                          <a:solidFill>
                            <a:srgbClr val="002060"/>
                          </a:solidFill>
                          <a:latin typeface="Times New Roman" panose="02020603050405020304" pitchFamily="18" charset="0"/>
                          <a:cs typeface="Times New Roman" panose="02020603050405020304" pitchFamily="18" charset="0"/>
                        </a:rPr>
                        <a:t> </a:t>
                      </a:r>
                      <a:endParaRPr lang="fr-CA" sz="1800" dirty="0">
                        <a:solidFill>
                          <a:srgbClr val="002060"/>
                        </a:solidFill>
                        <a:latin typeface="Times New Roman" panose="02020603050405020304" pitchFamily="18" charset="0"/>
                        <a:cs typeface="Times New Roman" panose="02020603050405020304" pitchFamily="18" charset="0"/>
                      </a:endParaRPr>
                    </a:p>
                    <a:p>
                      <a:pPr marL="452438" indent="-363538" algn="just">
                        <a:spcBef>
                          <a:spcPts val="0"/>
                        </a:spcBef>
                        <a:buClr>
                          <a:schemeClr val="accent5"/>
                        </a:buClr>
                        <a:buSzPct val="100000"/>
                        <a:buFont typeface="+mj-lt"/>
                        <a:buAutoNum type="arabicParenR"/>
                        <a:tabLst>
                          <a:tab pos="180975" algn="l"/>
                          <a:tab pos="452438" algn="l"/>
                        </a:tabLst>
                      </a:pPr>
                      <a:r>
                        <a:rPr lang="fr-CA" sz="1800" b="1" i="0" u="none" strike="noStrike" cap="none" dirty="0">
                          <a:solidFill>
                            <a:srgbClr val="002060"/>
                          </a:solidFill>
                          <a:latin typeface="Times New Roman" panose="02020603050405020304" pitchFamily="18" charset="0"/>
                          <a:cs typeface="Times New Roman" panose="02020603050405020304" pitchFamily="18" charset="0"/>
                          <a:sym typeface="Arial"/>
                        </a:rPr>
                        <a:t>Services généraux des administrations;</a:t>
                      </a:r>
                    </a:p>
                    <a:p>
                      <a:pPr marL="452438" indent="-363538" algn="just">
                        <a:spcBef>
                          <a:spcPts val="0"/>
                        </a:spcBef>
                        <a:buClr>
                          <a:schemeClr val="accent5"/>
                        </a:buClr>
                        <a:buSzPct val="100000"/>
                        <a:buFont typeface="+mj-lt"/>
                        <a:buAutoNum type="arabicParenR"/>
                        <a:tabLst>
                          <a:tab pos="180975" algn="l"/>
                          <a:tab pos="452438" algn="l"/>
                        </a:tabLst>
                      </a:pPr>
                      <a:r>
                        <a:rPr lang="fr-CA" sz="1800" b="1" dirty="0">
                          <a:solidFill>
                            <a:srgbClr val="002060"/>
                          </a:solidFill>
                          <a:latin typeface="Times New Roman" panose="02020603050405020304" pitchFamily="18" charset="0"/>
                          <a:cs typeface="Times New Roman" panose="02020603050405020304" pitchFamily="18" charset="0"/>
                        </a:rPr>
                        <a:t>Défense;</a:t>
                      </a:r>
                    </a:p>
                    <a:p>
                      <a:pPr marL="452438" indent="-363538" algn="just">
                        <a:spcBef>
                          <a:spcPts val="0"/>
                        </a:spcBef>
                        <a:buClr>
                          <a:schemeClr val="accent5"/>
                        </a:buClr>
                        <a:buSzPct val="100000"/>
                        <a:buFont typeface="+mj-lt"/>
                        <a:buAutoNum type="arabicParenR"/>
                        <a:tabLst>
                          <a:tab pos="180975" algn="l"/>
                          <a:tab pos="452438" algn="l"/>
                        </a:tabLst>
                      </a:pPr>
                      <a:r>
                        <a:rPr lang="fr-CA" sz="1800" b="1" dirty="0">
                          <a:solidFill>
                            <a:srgbClr val="002060"/>
                          </a:solidFill>
                          <a:latin typeface="Times New Roman" panose="02020603050405020304" pitchFamily="18" charset="0"/>
                          <a:cs typeface="Times New Roman" panose="02020603050405020304" pitchFamily="18" charset="0"/>
                        </a:rPr>
                        <a:t>Ordre et sécurité publics;</a:t>
                      </a:r>
                    </a:p>
                    <a:p>
                      <a:pPr marL="452438" indent="-363538" algn="just">
                        <a:spcBef>
                          <a:spcPts val="0"/>
                        </a:spcBef>
                        <a:buClr>
                          <a:schemeClr val="accent5"/>
                        </a:buClr>
                        <a:buSzPct val="100000"/>
                        <a:buFont typeface="+mj-lt"/>
                        <a:buAutoNum type="arabicParenR"/>
                        <a:tabLst>
                          <a:tab pos="180975" algn="l"/>
                          <a:tab pos="452438" algn="l"/>
                        </a:tabLst>
                      </a:pPr>
                      <a:r>
                        <a:rPr lang="fr-CA" sz="1800" b="1" dirty="0">
                          <a:solidFill>
                            <a:srgbClr val="002060"/>
                          </a:solidFill>
                          <a:latin typeface="Times New Roman" panose="02020603050405020304" pitchFamily="18" charset="0"/>
                          <a:cs typeface="Times New Roman" panose="02020603050405020304" pitchFamily="18" charset="0"/>
                        </a:rPr>
                        <a:t>Affaires économiques;</a:t>
                      </a:r>
                    </a:p>
                    <a:p>
                      <a:pPr marL="452438" indent="-363538" algn="just">
                        <a:spcBef>
                          <a:spcPts val="0"/>
                        </a:spcBef>
                        <a:buClr>
                          <a:schemeClr val="accent5"/>
                        </a:buClr>
                        <a:buSzPct val="100000"/>
                        <a:buFont typeface="+mj-lt"/>
                        <a:buAutoNum type="arabicParenR"/>
                        <a:tabLst>
                          <a:tab pos="180975" algn="l"/>
                          <a:tab pos="452438" algn="l"/>
                        </a:tabLst>
                      </a:pPr>
                      <a:r>
                        <a:rPr lang="fr-CA" sz="1800" b="1" dirty="0">
                          <a:solidFill>
                            <a:srgbClr val="002060"/>
                          </a:solidFill>
                          <a:latin typeface="Times New Roman" panose="02020603050405020304" pitchFamily="18" charset="0"/>
                          <a:cs typeface="Times New Roman" panose="02020603050405020304" pitchFamily="18" charset="0"/>
                        </a:rPr>
                        <a:t>Protection de l'environnement;</a:t>
                      </a:r>
                    </a:p>
                    <a:p>
                      <a:pPr marL="452438" indent="-363538" algn="just">
                        <a:spcBef>
                          <a:spcPts val="0"/>
                        </a:spcBef>
                        <a:buClr>
                          <a:schemeClr val="accent5"/>
                        </a:buClr>
                        <a:buSzPct val="100000"/>
                        <a:buFont typeface="+mj-lt"/>
                        <a:buAutoNum type="arabicParenR"/>
                        <a:tabLst>
                          <a:tab pos="180975" algn="l"/>
                          <a:tab pos="452438" algn="l"/>
                        </a:tabLst>
                      </a:pPr>
                      <a:r>
                        <a:rPr lang="fr-CA" sz="1800" b="1" dirty="0">
                          <a:solidFill>
                            <a:srgbClr val="002060"/>
                          </a:solidFill>
                          <a:latin typeface="Times New Roman" panose="02020603050405020304" pitchFamily="18" charset="0"/>
                          <a:cs typeface="Times New Roman" panose="02020603050405020304" pitchFamily="18" charset="0"/>
                        </a:rPr>
                        <a:t>Logements et équipements collectifs;</a:t>
                      </a:r>
                    </a:p>
                    <a:p>
                      <a:pPr marL="452438" indent="-363538" algn="just">
                        <a:spcBef>
                          <a:spcPts val="0"/>
                        </a:spcBef>
                        <a:buClr>
                          <a:schemeClr val="accent5"/>
                        </a:buClr>
                        <a:buSzPct val="100000"/>
                        <a:buFont typeface="+mj-lt"/>
                        <a:buAutoNum type="arabicParenR"/>
                        <a:tabLst>
                          <a:tab pos="180975" algn="l"/>
                          <a:tab pos="452438" algn="l"/>
                        </a:tabLst>
                      </a:pPr>
                      <a:r>
                        <a:rPr lang="fr-CA" sz="1800" b="1" dirty="0">
                          <a:solidFill>
                            <a:srgbClr val="002060"/>
                          </a:solidFill>
                          <a:latin typeface="Times New Roman" panose="02020603050405020304" pitchFamily="18" charset="0"/>
                          <a:cs typeface="Times New Roman" panose="02020603050405020304" pitchFamily="18" charset="0"/>
                        </a:rPr>
                        <a:t>Santé;</a:t>
                      </a:r>
                    </a:p>
                    <a:p>
                      <a:pPr marL="452438" indent="-363538" algn="just">
                        <a:spcBef>
                          <a:spcPts val="0"/>
                        </a:spcBef>
                        <a:buClr>
                          <a:schemeClr val="accent5"/>
                        </a:buClr>
                        <a:buSzPct val="100000"/>
                        <a:buFont typeface="+mj-lt"/>
                        <a:buAutoNum type="arabicParenR"/>
                        <a:tabLst>
                          <a:tab pos="180975" algn="l"/>
                          <a:tab pos="452438" algn="l"/>
                        </a:tabLst>
                      </a:pPr>
                      <a:r>
                        <a:rPr lang="fr-CA" sz="1800" b="1" dirty="0">
                          <a:solidFill>
                            <a:srgbClr val="002060"/>
                          </a:solidFill>
                          <a:latin typeface="Times New Roman" panose="02020603050405020304" pitchFamily="18" charset="0"/>
                          <a:cs typeface="Times New Roman" panose="02020603050405020304" pitchFamily="18" charset="0"/>
                        </a:rPr>
                        <a:t>Loisirs, culture et culte;</a:t>
                      </a:r>
                    </a:p>
                    <a:p>
                      <a:pPr marL="452438" indent="-363538" algn="just">
                        <a:spcBef>
                          <a:spcPts val="0"/>
                        </a:spcBef>
                        <a:buClr>
                          <a:schemeClr val="accent5"/>
                        </a:buClr>
                        <a:buSzPct val="100000"/>
                        <a:buFont typeface="+mj-lt"/>
                        <a:buAutoNum type="arabicParenR"/>
                        <a:tabLst>
                          <a:tab pos="180975" algn="l"/>
                          <a:tab pos="452438" algn="l"/>
                        </a:tabLst>
                      </a:pPr>
                      <a:r>
                        <a:rPr lang="fr-CA" sz="1800" b="1" dirty="0">
                          <a:solidFill>
                            <a:srgbClr val="002060"/>
                          </a:solidFill>
                          <a:latin typeface="Times New Roman" panose="02020603050405020304" pitchFamily="18" charset="0"/>
                          <a:cs typeface="Times New Roman" panose="02020603050405020304" pitchFamily="18" charset="0"/>
                        </a:rPr>
                        <a:t>Enseignement;</a:t>
                      </a:r>
                    </a:p>
                    <a:p>
                      <a:pPr marL="452438" indent="-363538" algn="just">
                        <a:spcBef>
                          <a:spcPts val="0"/>
                        </a:spcBef>
                        <a:spcAft>
                          <a:spcPts val="600"/>
                        </a:spcAft>
                        <a:buClr>
                          <a:schemeClr val="accent5"/>
                        </a:buClr>
                        <a:buSzPct val="100000"/>
                        <a:buFont typeface="+mj-lt"/>
                        <a:buAutoNum type="arabicParenR"/>
                        <a:tabLst>
                          <a:tab pos="180975" algn="l"/>
                          <a:tab pos="452438" algn="l"/>
                        </a:tabLst>
                      </a:pPr>
                      <a:r>
                        <a:rPr lang="fr-CA" sz="1800" b="1" dirty="0">
                          <a:solidFill>
                            <a:srgbClr val="002060"/>
                          </a:solidFill>
                          <a:latin typeface="Times New Roman" panose="02020603050405020304" pitchFamily="18" charset="0"/>
                          <a:cs typeface="Times New Roman" panose="02020603050405020304" pitchFamily="18" charset="0"/>
                        </a:rPr>
                        <a:t>Protection sociale.</a:t>
                      </a:r>
                    </a:p>
                  </a:txBody>
                  <a:tcPr/>
                </a:tc>
                <a:tc>
                  <a:txBody>
                    <a:bodyPr/>
                    <a:lstStyle/>
                    <a:p>
                      <a:pPr marL="76200" indent="0" algn="just" rtl="1">
                        <a:spcAft>
                          <a:spcPts val="600"/>
                        </a:spcAft>
                        <a:buNone/>
                      </a:pPr>
                      <a:r>
                        <a:rPr lang="ar-DZ" sz="1800" dirty="0">
                          <a:solidFill>
                            <a:srgbClr val="002060"/>
                          </a:solidFill>
                          <a:latin typeface="Times New Roman" panose="02020603050405020304" pitchFamily="18" charset="0"/>
                          <a:cs typeface="Times New Roman" panose="02020603050405020304" pitchFamily="18" charset="0"/>
                        </a:rPr>
                        <a:t>وتتمثل </a:t>
                      </a:r>
                      <a:r>
                        <a:rPr lang="ar-DZ" sz="1800" b="1" dirty="0">
                          <a:solidFill>
                            <a:srgbClr val="C00000"/>
                          </a:solidFill>
                          <a:latin typeface="Times New Roman" panose="02020603050405020304" pitchFamily="18" charset="0"/>
                          <a:cs typeface="Times New Roman" panose="02020603050405020304" pitchFamily="18" charset="0"/>
                        </a:rPr>
                        <a:t>قطاعات</a:t>
                      </a:r>
                      <a:r>
                        <a:rPr lang="ar-DZ" sz="1800" dirty="0">
                          <a:solidFill>
                            <a:srgbClr val="002060"/>
                          </a:solidFill>
                          <a:latin typeface="Times New Roman" panose="02020603050405020304" pitchFamily="18" charset="0"/>
                          <a:cs typeface="Times New Roman" panose="02020603050405020304" pitchFamily="18" charset="0"/>
                        </a:rPr>
                        <a:t> التصنيف حسب الوظائف الكبرى للدولة فيما يأتي: </a:t>
                      </a:r>
                    </a:p>
                    <a:p>
                      <a:pPr marL="539750" indent="0" algn="just" rtl="1">
                        <a:spcBef>
                          <a:spcPts val="0"/>
                        </a:spcBef>
                        <a:buClrTx/>
                        <a:buNone/>
                      </a:pPr>
                      <a:r>
                        <a:rPr lang="ar-DZ" sz="1800" b="1" dirty="0">
                          <a:solidFill>
                            <a:srgbClr val="002060"/>
                          </a:solidFill>
                          <a:latin typeface="Times New Roman" panose="02020603050405020304" pitchFamily="18" charset="0"/>
                          <a:cs typeface="Times New Roman" panose="02020603050405020304" pitchFamily="18" charset="0"/>
                        </a:rPr>
                        <a:t>1)  المصالح العامة للإدارات العمومية،</a:t>
                      </a:r>
                    </a:p>
                    <a:p>
                      <a:pPr marL="539750" indent="0" algn="just" rtl="1">
                        <a:spcBef>
                          <a:spcPts val="0"/>
                        </a:spcBef>
                        <a:buClrTx/>
                        <a:buNone/>
                      </a:pPr>
                      <a:r>
                        <a:rPr lang="ar-DZ" sz="1800" b="1" dirty="0">
                          <a:solidFill>
                            <a:srgbClr val="002060"/>
                          </a:solidFill>
                          <a:latin typeface="Times New Roman" panose="02020603050405020304" pitchFamily="18" charset="0"/>
                          <a:cs typeface="Times New Roman" panose="02020603050405020304" pitchFamily="18" charset="0"/>
                        </a:rPr>
                        <a:t>2)   الدفاع،</a:t>
                      </a:r>
                    </a:p>
                    <a:p>
                      <a:pPr marL="539750" indent="0" algn="just" rtl="1">
                        <a:spcBef>
                          <a:spcPts val="0"/>
                        </a:spcBef>
                        <a:buNone/>
                      </a:pPr>
                      <a:r>
                        <a:rPr lang="ar-DZ" sz="1800" b="1" dirty="0">
                          <a:solidFill>
                            <a:srgbClr val="002060"/>
                          </a:solidFill>
                          <a:latin typeface="Times New Roman" panose="02020603050405020304" pitchFamily="18" charset="0"/>
                          <a:cs typeface="Times New Roman" panose="02020603050405020304" pitchFamily="18" charset="0"/>
                        </a:rPr>
                        <a:t>3)   النظام والأمن العمومي،</a:t>
                      </a:r>
                    </a:p>
                    <a:p>
                      <a:pPr marL="539750" indent="0" algn="just" rtl="1">
                        <a:spcBef>
                          <a:spcPts val="0"/>
                        </a:spcBef>
                        <a:buClrTx/>
                        <a:buNone/>
                      </a:pPr>
                      <a:r>
                        <a:rPr lang="ar-DZ" sz="1800" b="1" dirty="0">
                          <a:solidFill>
                            <a:srgbClr val="002060"/>
                          </a:solidFill>
                          <a:latin typeface="Times New Roman" panose="02020603050405020304" pitchFamily="18" charset="0"/>
                          <a:cs typeface="Times New Roman" panose="02020603050405020304" pitchFamily="18" charset="0"/>
                        </a:rPr>
                        <a:t>4)   الشؤون الاقتصادية،</a:t>
                      </a:r>
                    </a:p>
                    <a:p>
                      <a:pPr marL="539750" indent="0" algn="just" rtl="1">
                        <a:spcBef>
                          <a:spcPts val="0"/>
                        </a:spcBef>
                        <a:buClrTx/>
                        <a:buNone/>
                      </a:pPr>
                      <a:r>
                        <a:rPr lang="ar-DZ" sz="1800" b="1" dirty="0">
                          <a:solidFill>
                            <a:srgbClr val="002060"/>
                          </a:solidFill>
                          <a:latin typeface="Times New Roman" panose="02020603050405020304" pitchFamily="18" charset="0"/>
                          <a:cs typeface="Times New Roman" panose="02020603050405020304" pitchFamily="18" charset="0"/>
                        </a:rPr>
                        <a:t>5)   حماية البيئة،</a:t>
                      </a:r>
                    </a:p>
                    <a:p>
                      <a:pPr marL="539750" indent="0" algn="just" rtl="1">
                        <a:spcBef>
                          <a:spcPts val="0"/>
                        </a:spcBef>
                        <a:buClrTx/>
                        <a:buNone/>
                      </a:pPr>
                      <a:r>
                        <a:rPr lang="ar-DZ" sz="1800" b="1" dirty="0">
                          <a:solidFill>
                            <a:srgbClr val="002060"/>
                          </a:solidFill>
                          <a:latin typeface="Times New Roman" panose="02020603050405020304" pitchFamily="18" charset="0"/>
                          <a:cs typeface="Times New Roman" panose="02020603050405020304" pitchFamily="18" charset="0"/>
                        </a:rPr>
                        <a:t>6)   السكن والتجهيز الجماعي،</a:t>
                      </a:r>
                    </a:p>
                    <a:p>
                      <a:pPr marL="539750" indent="0" algn="just" rtl="1">
                        <a:spcBef>
                          <a:spcPts val="0"/>
                        </a:spcBef>
                        <a:buClrTx/>
                        <a:buNone/>
                      </a:pPr>
                      <a:r>
                        <a:rPr lang="ar-DZ" sz="1800" b="1" dirty="0">
                          <a:solidFill>
                            <a:srgbClr val="002060"/>
                          </a:solidFill>
                          <a:latin typeface="Times New Roman" panose="02020603050405020304" pitchFamily="18" charset="0"/>
                          <a:cs typeface="Times New Roman" panose="02020603050405020304" pitchFamily="18" charset="0"/>
                        </a:rPr>
                        <a:t>7)   الصحة،</a:t>
                      </a:r>
                    </a:p>
                    <a:p>
                      <a:pPr marL="539750" indent="0" algn="just" rtl="1">
                        <a:spcBef>
                          <a:spcPts val="0"/>
                        </a:spcBef>
                        <a:buClrTx/>
                        <a:buNone/>
                      </a:pPr>
                      <a:r>
                        <a:rPr lang="ar-DZ" sz="1800" b="1" dirty="0">
                          <a:solidFill>
                            <a:srgbClr val="002060"/>
                          </a:solidFill>
                          <a:latin typeface="Times New Roman" panose="02020603050405020304" pitchFamily="18" charset="0"/>
                          <a:cs typeface="Times New Roman" panose="02020603050405020304" pitchFamily="18" charset="0"/>
                        </a:rPr>
                        <a:t>8)   الترفيه والثقافة والعبادة،</a:t>
                      </a:r>
                    </a:p>
                    <a:p>
                      <a:pPr marL="539750" indent="0" algn="just" rtl="1">
                        <a:spcBef>
                          <a:spcPts val="0"/>
                        </a:spcBef>
                        <a:buClrTx/>
                        <a:buNone/>
                      </a:pPr>
                      <a:r>
                        <a:rPr lang="ar-DZ" sz="1800" b="1" dirty="0">
                          <a:solidFill>
                            <a:srgbClr val="002060"/>
                          </a:solidFill>
                          <a:latin typeface="Times New Roman" panose="02020603050405020304" pitchFamily="18" charset="0"/>
                          <a:cs typeface="Times New Roman" panose="02020603050405020304" pitchFamily="18" charset="0"/>
                        </a:rPr>
                        <a:t>9)   التعليم،</a:t>
                      </a:r>
                    </a:p>
                    <a:p>
                      <a:pPr marL="452438" indent="0" algn="just" rtl="1">
                        <a:spcBef>
                          <a:spcPts val="0"/>
                        </a:spcBef>
                        <a:spcAft>
                          <a:spcPts val="600"/>
                        </a:spcAft>
                        <a:buNone/>
                      </a:pPr>
                      <a:r>
                        <a:rPr lang="ar-DZ" sz="1800" b="1" dirty="0">
                          <a:solidFill>
                            <a:srgbClr val="002060"/>
                          </a:solidFill>
                          <a:latin typeface="Times New Roman" panose="02020603050405020304" pitchFamily="18" charset="0"/>
                          <a:cs typeface="Times New Roman" panose="02020603050405020304" pitchFamily="18" charset="0"/>
                        </a:rPr>
                        <a:t>10) الحماية الاجتماعية.</a:t>
                      </a: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801244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88"/>
            <a:ext cx="7065093" cy="708120"/>
          </a:xfrm>
        </p:spPr>
        <p:txBody>
          <a:bodyPr/>
          <a:lstStyle/>
          <a:p>
            <a:r>
              <a:rPr lang="ar-DZ" sz="1800" dirty="0">
                <a:solidFill>
                  <a:schemeClr val="bg1"/>
                </a:solidFill>
                <a:latin typeface="Times New Roman" panose="02020603050405020304" pitchFamily="18" charset="0"/>
                <a:cs typeface="Times New Roman" panose="02020603050405020304" pitchFamily="18" charset="0"/>
              </a:rPr>
              <a:t>التصنيف حسب الوظائف الكبرى للدولة                                                              </a:t>
            </a:r>
            <a:br>
              <a:rPr lang="ar-DZ" sz="1800" dirty="0">
                <a:solidFill>
                  <a:schemeClr val="bg1"/>
                </a:solidFill>
                <a:latin typeface="Times New Roman" panose="02020603050405020304" pitchFamily="18" charset="0"/>
                <a:cs typeface="Times New Roman" panose="02020603050405020304" pitchFamily="18" charset="0"/>
              </a:rPr>
            </a:br>
            <a:r>
              <a:rPr lang="fr-FR" sz="1600" dirty="0">
                <a:solidFill>
                  <a:schemeClr val="bg1"/>
                </a:solidFill>
                <a:latin typeface="Times New Roman" panose="02020603050405020304" pitchFamily="18" charset="0"/>
                <a:cs typeface="Times New Roman" panose="02020603050405020304" pitchFamily="18" charset="0"/>
              </a:rPr>
              <a:t>CLASSIFICATION  PAR GRANDES FONCTIONS DE L’ETAT</a:t>
            </a:r>
            <a:r>
              <a:rPr lang="ar-DZ" sz="1600" dirty="0">
                <a:solidFill>
                  <a:schemeClr val="bg1"/>
                </a:solidFill>
                <a:latin typeface="Times New Roman" panose="02020603050405020304" pitchFamily="18" charset="0"/>
                <a:cs typeface="Times New Roman" panose="02020603050405020304" pitchFamily="18" charset="0"/>
              </a:rPr>
              <a:t>    </a:t>
            </a:r>
            <a:endParaRPr lang="fr-FR" sz="1600" dirty="0">
              <a:solidFill>
                <a:schemeClr val="bg1"/>
              </a:solidFill>
            </a:endParaRPr>
          </a:p>
        </p:txBody>
      </p:sp>
      <p:sp>
        <p:nvSpPr>
          <p:cNvPr id="3" name="Espace réservé du texte 2"/>
          <p:cNvSpPr>
            <a:spLocks noGrp="1"/>
          </p:cNvSpPr>
          <p:nvPr>
            <p:ph type="body" idx="1"/>
          </p:nvPr>
        </p:nvSpPr>
        <p:spPr>
          <a:xfrm>
            <a:off x="617517" y="1900052"/>
            <a:ext cx="7695210" cy="2268187"/>
          </a:xfrm>
        </p:spPr>
        <p:txBody>
          <a:bodyPr anchor="t"/>
          <a:lstStyle/>
          <a:p>
            <a:pPr marL="76200" indent="0" algn="just">
              <a:spcBef>
                <a:spcPts val="0"/>
              </a:spcBef>
              <a:spcAft>
                <a:spcPts val="600"/>
              </a:spcAft>
              <a:buNone/>
              <a:tabLst>
                <a:tab pos="180975" algn="l"/>
              </a:tabLst>
            </a:pPr>
            <a:r>
              <a:rPr lang="fr-FR" sz="1400" b="1" dirty="0">
                <a:solidFill>
                  <a:srgbClr val="002060"/>
                </a:solidFill>
                <a:latin typeface="Times New Roman" panose="02020603050405020304" pitchFamily="18" charset="0"/>
                <a:cs typeface="Times New Roman" panose="02020603050405020304" pitchFamily="18" charset="0"/>
              </a:rPr>
              <a:t> </a:t>
            </a:r>
            <a:r>
              <a:rPr lang="fr-FR" sz="2000" dirty="0">
                <a:solidFill>
                  <a:srgbClr val="002060"/>
                </a:solidFill>
                <a:latin typeface="Times New Roman" panose="02020603050405020304" pitchFamily="18" charset="0"/>
                <a:cs typeface="Times New Roman" panose="02020603050405020304" pitchFamily="18" charset="0"/>
              </a:rPr>
              <a:t>La</a:t>
            </a:r>
            <a:r>
              <a:rPr lang="fr-FR" sz="1400" dirty="0">
                <a:solidFill>
                  <a:srgbClr val="002060"/>
                </a:solidFill>
                <a:latin typeface="Times New Roman" panose="02020603050405020304" pitchFamily="18" charset="0"/>
                <a:cs typeface="Times New Roman" panose="02020603050405020304" pitchFamily="18" charset="0"/>
              </a:rPr>
              <a:t> </a:t>
            </a:r>
            <a:r>
              <a:rPr lang="fr-FR" sz="1800" dirty="0">
                <a:solidFill>
                  <a:srgbClr val="002060"/>
                </a:solidFill>
                <a:latin typeface="Times New Roman" panose="02020603050405020304" pitchFamily="18" charset="0"/>
                <a:cs typeface="Times New Roman" panose="02020603050405020304" pitchFamily="18" charset="0"/>
              </a:rPr>
              <a:t>nomenclature retenue suit celles </a:t>
            </a:r>
            <a:r>
              <a:rPr lang="fr-FR" sz="1800" b="1" dirty="0">
                <a:solidFill>
                  <a:srgbClr val="002060"/>
                </a:solidFill>
                <a:latin typeface="Times New Roman" panose="02020603050405020304" pitchFamily="18" charset="0"/>
                <a:cs typeface="Times New Roman" panose="02020603050405020304" pitchFamily="18" charset="0"/>
              </a:rPr>
              <a:t>des organisations internationales </a:t>
            </a:r>
            <a:r>
              <a:rPr lang="fr-FR" sz="1800" dirty="0">
                <a:solidFill>
                  <a:srgbClr val="002060"/>
                </a:solidFill>
                <a:latin typeface="Times New Roman" panose="02020603050405020304" pitchFamily="18" charset="0"/>
                <a:cs typeface="Times New Roman" panose="02020603050405020304" pitchFamily="18" charset="0"/>
              </a:rPr>
              <a:t>car elle est destinée notamment à l’établissement des statistiques et aux études comparatives</a:t>
            </a:r>
            <a:r>
              <a:rPr lang="fr-FR" sz="1600" dirty="0">
                <a:solidFill>
                  <a:srgbClr val="002060"/>
                </a:solidFill>
                <a:latin typeface="Times New Roman" panose="02020603050405020304" pitchFamily="18" charset="0"/>
                <a:cs typeface="Times New Roman" panose="02020603050405020304" pitchFamily="18" charset="0"/>
              </a:rPr>
              <a:t>.</a:t>
            </a:r>
          </a:p>
          <a:p>
            <a:pPr marL="0" indent="0" algn="r">
              <a:lnSpc>
                <a:spcPct val="150000"/>
              </a:lnSpc>
              <a:spcBef>
                <a:spcPts val="0"/>
              </a:spcBef>
              <a:buClr>
                <a:srgbClr val="002060"/>
              </a:buClr>
              <a:buSzPct val="100000"/>
              <a:buFont typeface="Arial" panose="020B0604020202020204" pitchFamily="34" charset="0"/>
              <a:buNone/>
            </a:pPr>
            <a:r>
              <a:rPr lang="ar-DZ" sz="2000" dirty="0">
                <a:solidFill>
                  <a:srgbClr val="002060"/>
                </a:solidFill>
                <a:latin typeface="Times New Roman" panose="02020603050405020304" pitchFamily="18" charset="0"/>
                <a:cs typeface="Times New Roman" panose="02020603050405020304" pitchFamily="18" charset="0"/>
              </a:rPr>
              <a:t>المدونة المعتمدة تتبع مدونات </a:t>
            </a:r>
            <a:r>
              <a:rPr lang="ar-DZ" sz="2000" b="1" dirty="0">
                <a:solidFill>
                  <a:srgbClr val="002060"/>
                </a:solidFill>
                <a:latin typeface="Times New Roman" panose="02020603050405020304" pitchFamily="18" charset="0"/>
                <a:cs typeface="Times New Roman" panose="02020603050405020304" pitchFamily="18" charset="0"/>
              </a:rPr>
              <a:t>المنظمات الدولية</a:t>
            </a:r>
            <a:r>
              <a:rPr lang="ar-DZ" sz="2000" dirty="0">
                <a:solidFill>
                  <a:srgbClr val="002060"/>
                </a:solidFill>
                <a:latin typeface="Times New Roman" panose="02020603050405020304" pitchFamily="18" charset="0"/>
                <a:cs typeface="Times New Roman" panose="02020603050405020304" pitchFamily="18" charset="0"/>
              </a:rPr>
              <a:t>، حيث أن الغرض منها هو على وجه الخصوص تجميع الإحصاءات والدراسات المقارنة</a:t>
            </a:r>
            <a:endParaRPr lang="fr-FR" sz="2000" dirty="0"/>
          </a:p>
          <a:p>
            <a:pPr marL="342900" indent="-342900" algn="just">
              <a:spcBef>
                <a:spcPts val="0"/>
              </a:spcBef>
              <a:buClr>
                <a:srgbClr val="0070C0"/>
              </a:buClr>
              <a:buSzPct val="120000"/>
              <a:buFont typeface="+mj-lt"/>
              <a:buAutoNum type="arabicPeriod"/>
              <a:tabLst>
                <a:tab pos="180975" algn="l"/>
              </a:tabLst>
            </a:pPr>
            <a:endParaRPr lang="fr-FR" sz="1800" dirty="0">
              <a:solidFill>
                <a:srgbClr val="002060"/>
              </a:solidFill>
              <a:latin typeface="Times New Roman" panose="02020603050405020304" pitchFamily="18" charset="0"/>
              <a:cs typeface="Times New Roman" panose="02020603050405020304" pitchFamily="18" charset="0"/>
            </a:endParaRPr>
          </a:p>
          <a:p>
            <a:endParaRPr lang="fr-FR" sz="1800" dirty="0">
              <a:solidFill>
                <a:srgbClr val="002060"/>
              </a:solidFill>
            </a:endParaRP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34</a:t>
            </a:fld>
            <a:endParaRPr lang="fr-FR" dirty="0"/>
          </a:p>
        </p:txBody>
      </p:sp>
      <p:sp>
        <p:nvSpPr>
          <p:cNvPr id="12" name="ZoneTexte 11">
            <a:extLst>
              <a:ext uri="{FF2B5EF4-FFF2-40B4-BE49-F238E27FC236}">
                <a16:creationId xmlns:a16="http://schemas.microsoft.com/office/drawing/2014/main" xmlns="" id="{9036FC15-652C-4171-8991-0DCC6EBA2286}"/>
              </a:ext>
            </a:extLst>
          </p:cNvPr>
          <p:cNvSpPr txBox="1"/>
          <p:nvPr/>
        </p:nvSpPr>
        <p:spPr>
          <a:xfrm>
            <a:off x="6725014" y="758748"/>
            <a:ext cx="2296976" cy="461665"/>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20-354</a:t>
            </a:r>
            <a:r>
              <a:rPr lang="ar-DZ" sz="1200" b="1" dirty="0">
                <a:solidFill>
                  <a:srgbClr val="002060"/>
                </a:solidFill>
                <a:latin typeface="Times New Roman" pitchFamily="18" charset="0"/>
                <a:cs typeface="Times New Roman" pitchFamily="18" charset="0"/>
              </a:rPr>
              <a:t> </a:t>
            </a:r>
            <a:r>
              <a:rPr lang="fr-FR" sz="1200" b="1" dirty="0">
                <a:solidFill>
                  <a:srgbClr val="002060"/>
                </a:solidFill>
                <a:latin typeface="Times New Roman" pitchFamily="18" charset="0"/>
                <a:cs typeface="Times New Roman" pitchFamily="18" charset="0"/>
              </a:rPr>
              <a:t>: </a:t>
            </a:r>
            <a:r>
              <a:rPr lang="fr-FR" sz="1200" b="1" dirty="0">
                <a:solidFill>
                  <a:srgbClr val="002060"/>
                </a:solidFill>
                <a:latin typeface="Times New Roman" pitchFamily="18" charset="0"/>
                <a:ea typeface="+mn-ea"/>
                <a:cs typeface="Times New Roman" pitchFamily="18" charset="0"/>
              </a:rPr>
              <a:t>Art.12</a:t>
            </a:r>
          </a:p>
          <a:p>
            <a:pPr algn="ctr"/>
            <a:r>
              <a:rPr lang="ar-DZ" sz="1200" b="1" dirty="0">
                <a:solidFill>
                  <a:srgbClr val="002060"/>
                </a:solidFill>
                <a:latin typeface="Times New Roman" pitchFamily="18" charset="0"/>
                <a:ea typeface="+mn-ea"/>
                <a:cs typeface="Times New Roman" pitchFamily="18" charset="0"/>
              </a:rPr>
              <a:t>المرسوم التنفيذي 20  - 354 المادة </a:t>
            </a:r>
            <a:r>
              <a:rPr lang="ar-DZ" sz="1200" b="1" dirty="0">
                <a:solidFill>
                  <a:srgbClr val="002060"/>
                </a:solidFill>
                <a:latin typeface="Times New Roman" pitchFamily="18" charset="0"/>
                <a:cs typeface="Times New Roman" pitchFamily="18" charset="0"/>
              </a:rPr>
              <a:t>12   </a:t>
            </a:r>
            <a:endParaRPr lang="fr-FR" sz="1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44477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92575"/>
            <a:ext cx="6724996" cy="766200"/>
          </a:xfrm>
        </p:spPr>
        <p:txBody>
          <a:bodyPr/>
          <a:lstStyle/>
          <a:p>
            <a:r>
              <a:rPr lang="ar-DZ" sz="1800" dirty="0">
                <a:solidFill>
                  <a:schemeClr val="bg1"/>
                </a:solidFill>
                <a:latin typeface="Times New Roman" panose="02020603050405020304" pitchFamily="18" charset="0"/>
                <a:cs typeface="Times New Roman" panose="02020603050405020304" pitchFamily="18" charset="0"/>
              </a:rPr>
              <a:t>4- التصنيف حسب </a:t>
            </a:r>
            <a:r>
              <a:rPr lang="ar-DZ" sz="1800" dirty="0">
                <a:solidFill>
                  <a:schemeClr val="bg1"/>
                </a:solidFill>
                <a:latin typeface="Times New Roman" panose="02020603050405020304" pitchFamily="18" charset="0"/>
                <a:cs typeface="Times New Roman" panose="02020603050405020304" pitchFamily="18" charset="0"/>
                <a:sym typeface="Arial"/>
              </a:rPr>
              <a:t>الهيئات</a:t>
            </a:r>
            <a:r>
              <a:rPr lang="ar-DZ" sz="1800" dirty="0">
                <a:solidFill>
                  <a:schemeClr val="bg1"/>
                </a:solidFill>
                <a:latin typeface="Times New Roman" panose="02020603050405020304" pitchFamily="18" charset="0"/>
                <a:cs typeface="Times New Roman" panose="02020603050405020304" pitchFamily="18" charset="0"/>
              </a:rPr>
              <a:t> الإدارية                                                             </a:t>
            </a:r>
            <a:br>
              <a:rPr lang="ar-DZ" sz="1800" dirty="0">
                <a:solidFill>
                  <a:schemeClr val="bg1"/>
                </a:solidFill>
                <a:latin typeface="Times New Roman" panose="02020603050405020304" pitchFamily="18" charset="0"/>
                <a:cs typeface="Times New Roman" panose="02020603050405020304" pitchFamily="18" charset="0"/>
              </a:rPr>
            </a:br>
            <a:r>
              <a:rPr lang="fr-FR" sz="1800" dirty="0">
                <a:solidFill>
                  <a:schemeClr val="bg1"/>
                </a:solidFill>
                <a:latin typeface="Times New Roman" panose="02020603050405020304" pitchFamily="18" charset="0"/>
                <a:cs typeface="Times New Roman" panose="02020603050405020304" pitchFamily="18" charset="0"/>
              </a:rPr>
              <a:t>4- </a:t>
            </a:r>
            <a:r>
              <a:rPr lang="fr-FR" sz="1600" dirty="0">
                <a:solidFill>
                  <a:schemeClr val="bg1"/>
                </a:solidFill>
                <a:latin typeface="Times New Roman" panose="02020603050405020304" pitchFamily="18" charset="0"/>
                <a:cs typeface="Times New Roman" panose="02020603050405020304" pitchFamily="18" charset="0"/>
              </a:rPr>
              <a:t>CLASSIFICATION  PAR ENTITES ADMINISTRATIVES</a:t>
            </a:r>
            <a:endParaRPr lang="fr-FR" sz="1800" dirty="0">
              <a:solidFill>
                <a:schemeClr val="bg1"/>
              </a:solidFill>
            </a:endParaRP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35</a:t>
            </a:fld>
            <a:endParaRPr lang="fr-FR"/>
          </a:p>
        </p:txBody>
      </p:sp>
      <p:sp>
        <p:nvSpPr>
          <p:cNvPr id="5" name="ZoneTexte 4">
            <a:extLst>
              <a:ext uri="{FF2B5EF4-FFF2-40B4-BE49-F238E27FC236}">
                <a16:creationId xmlns:a16="http://schemas.microsoft.com/office/drawing/2014/main" xmlns="" id="{9036FC15-652C-4171-8991-0DCC6EBA2286}"/>
              </a:ext>
            </a:extLst>
          </p:cNvPr>
          <p:cNvSpPr txBox="1"/>
          <p:nvPr/>
        </p:nvSpPr>
        <p:spPr>
          <a:xfrm>
            <a:off x="265630" y="1218090"/>
            <a:ext cx="2180115" cy="292388"/>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300" b="1" dirty="0">
                <a:solidFill>
                  <a:srgbClr val="002060"/>
                </a:solidFill>
                <a:latin typeface="Times New Roman" pitchFamily="18" charset="0"/>
                <a:cs typeface="Times New Roman" pitchFamily="18" charset="0"/>
              </a:rPr>
              <a:t>D/E 20-354</a:t>
            </a:r>
            <a:r>
              <a:rPr lang="ar-DZ" sz="1300" b="1" dirty="0">
                <a:solidFill>
                  <a:srgbClr val="002060"/>
                </a:solidFill>
                <a:latin typeface="Times New Roman" pitchFamily="18" charset="0"/>
                <a:cs typeface="Times New Roman" pitchFamily="18" charset="0"/>
              </a:rPr>
              <a:t> </a:t>
            </a:r>
            <a:r>
              <a:rPr lang="fr-FR" sz="1300" b="1" dirty="0">
                <a:solidFill>
                  <a:srgbClr val="002060"/>
                </a:solidFill>
                <a:latin typeface="Times New Roman" pitchFamily="18" charset="0"/>
                <a:ea typeface="+mn-ea"/>
                <a:cs typeface="Times New Roman" pitchFamily="18" charset="0"/>
              </a:rPr>
              <a:t>Art.14</a:t>
            </a:r>
          </a:p>
        </p:txBody>
      </p:sp>
      <p:sp>
        <p:nvSpPr>
          <p:cNvPr id="13" name="ZoneTexte 12">
            <a:extLst>
              <a:ext uri="{FF2B5EF4-FFF2-40B4-BE49-F238E27FC236}">
                <a16:creationId xmlns:a16="http://schemas.microsoft.com/office/drawing/2014/main" xmlns="" id="{9036FC15-652C-4171-8991-0DCC6EBA2286}"/>
              </a:ext>
            </a:extLst>
          </p:cNvPr>
          <p:cNvSpPr txBox="1"/>
          <p:nvPr/>
        </p:nvSpPr>
        <p:spPr>
          <a:xfrm>
            <a:off x="253006" y="3301962"/>
            <a:ext cx="2192739" cy="292388"/>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300" b="1" dirty="0">
                <a:solidFill>
                  <a:srgbClr val="002060"/>
                </a:solidFill>
                <a:latin typeface="Times New Roman" pitchFamily="18" charset="0"/>
                <a:cs typeface="Times New Roman" pitchFamily="18" charset="0"/>
              </a:rPr>
              <a:t>D/E 20-354</a:t>
            </a:r>
            <a:r>
              <a:rPr lang="ar-DZ" sz="1300" b="1" dirty="0">
                <a:solidFill>
                  <a:srgbClr val="002060"/>
                </a:solidFill>
                <a:latin typeface="Times New Roman" pitchFamily="18" charset="0"/>
                <a:cs typeface="Times New Roman" pitchFamily="18" charset="0"/>
              </a:rPr>
              <a:t> </a:t>
            </a:r>
            <a:r>
              <a:rPr lang="fr-FR" sz="1300" b="1" dirty="0">
                <a:solidFill>
                  <a:srgbClr val="002060"/>
                </a:solidFill>
                <a:latin typeface="Times New Roman" pitchFamily="18" charset="0"/>
                <a:ea typeface="+mn-ea"/>
                <a:cs typeface="Times New Roman" pitchFamily="18" charset="0"/>
              </a:rPr>
              <a:t>Art.15</a:t>
            </a:r>
          </a:p>
        </p:txBody>
      </p:sp>
      <p:sp>
        <p:nvSpPr>
          <p:cNvPr id="20" name="ZoneTexte 19">
            <a:extLst>
              <a:ext uri="{FF2B5EF4-FFF2-40B4-BE49-F238E27FC236}">
                <a16:creationId xmlns:a16="http://schemas.microsoft.com/office/drawing/2014/main" xmlns="" id="{95ECD250-E9C8-4345-8CD8-4598D45EDF1F}"/>
              </a:ext>
            </a:extLst>
          </p:cNvPr>
          <p:cNvSpPr txBox="1"/>
          <p:nvPr/>
        </p:nvSpPr>
        <p:spPr>
          <a:xfrm>
            <a:off x="6555037" y="1156172"/>
            <a:ext cx="2271476" cy="292388"/>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sz="1300" b="1" dirty="0">
                <a:solidFill>
                  <a:srgbClr val="002060"/>
                </a:solidFill>
                <a:latin typeface="Times New Roman" pitchFamily="18" charset="0"/>
                <a:cs typeface="Times New Roman" pitchFamily="18" charset="0"/>
              </a:rPr>
              <a:t>المرسوم التنفيذي 20-354 المادة 14 </a:t>
            </a:r>
            <a:endParaRPr lang="fr-FR" sz="1300" b="1" dirty="0">
              <a:solidFill>
                <a:srgbClr val="002060"/>
              </a:solidFill>
              <a:latin typeface="Times New Roman" pitchFamily="18" charset="0"/>
              <a:ea typeface="+mn-ea"/>
              <a:cs typeface="Times New Roman" pitchFamily="18" charset="0"/>
            </a:endParaRPr>
          </a:p>
        </p:txBody>
      </p:sp>
      <p:sp>
        <p:nvSpPr>
          <p:cNvPr id="21" name="ZoneTexte 20">
            <a:extLst>
              <a:ext uri="{FF2B5EF4-FFF2-40B4-BE49-F238E27FC236}">
                <a16:creationId xmlns:a16="http://schemas.microsoft.com/office/drawing/2014/main" xmlns="" id="{DA7E31FB-41F9-4F7B-A11B-98C21C4AA679}"/>
              </a:ext>
            </a:extLst>
          </p:cNvPr>
          <p:cNvSpPr txBox="1"/>
          <p:nvPr/>
        </p:nvSpPr>
        <p:spPr>
          <a:xfrm>
            <a:off x="6378767" y="3219489"/>
            <a:ext cx="2386876" cy="276999"/>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sz="1200" b="1" dirty="0">
                <a:solidFill>
                  <a:srgbClr val="002060"/>
                </a:solidFill>
                <a:latin typeface="Times New Roman" pitchFamily="18" charset="0"/>
                <a:cs typeface="Times New Roman" pitchFamily="18" charset="0"/>
              </a:rPr>
              <a:t>المرسوم التنفيذي 20-354 المادة 15</a:t>
            </a:r>
            <a:endParaRPr lang="fr-FR" sz="1200" b="1" dirty="0">
              <a:solidFill>
                <a:srgbClr val="002060"/>
              </a:solidFill>
              <a:latin typeface="Times New Roman" pitchFamily="18" charset="0"/>
              <a:ea typeface="+mn-ea"/>
              <a:cs typeface="Times New Roman" pitchFamily="18" charset="0"/>
            </a:endParaRPr>
          </a:p>
        </p:txBody>
      </p:sp>
      <p:graphicFrame>
        <p:nvGraphicFramePr>
          <p:cNvPr id="12" name="Tableau 11"/>
          <p:cNvGraphicFramePr>
            <a:graphicFrameLocks noGrp="1"/>
          </p:cNvGraphicFramePr>
          <p:nvPr/>
        </p:nvGraphicFramePr>
        <p:xfrm>
          <a:off x="253006" y="1569793"/>
          <a:ext cx="8654066" cy="2926080"/>
        </p:xfrm>
        <a:graphic>
          <a:graphicData uri="http://schemas.openxmlformats.org/drawingml/2006/table">
            <a:tbl>
              <a:tblPr firstRow="1" bandRow="1"/>
              <a:tblGrid>
                <a:gridCol w="4327033">
                  <a:extLst>
                    <a:ext uri="{9D8B030D-6E8A-4147-A177-3AD203B41FA5}">
                      <a16:colId xmlns:a16="http://schemas.microsoft.com/office/drawing/2014/main" xmlns="" val="20000"/>
                    </a:ext>
                  </a:extLst>
                </a:gridCol>
                <a:gridCol w="4327033">
                  <a:extLst>
                    <a:ext uri="{9D8B030D-6E8A-4147-A177-3AD203B41FA5}">
                      <a16:colId xmlns:a16="http://schemas.microsoft.com/office/drawing/2014/main" xmlns="" val="20001"/>
                    </a:ext>
                  </a:extLst>
                </a:gridCol>
              </a:tblGrid>
              <a:tr h="1656598">
                <a:tc>
                  <a:txBody>
                    <a:bodyPr/>
                    <a:lstStyle/>
                    <a:p>
                      <a:pPr algn="just">
                        <a:buNone/>
                      </a:pPr>
                      <a:r>
                        <a:rPr lang="fr-FR" sz="14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a:t>
                      </a:r>
                      <a:r>
                        <a:rPr lang="fr-FR" sz="1400" dirty="0">
                          <a:solidFill>
                            <a:schemeClr val="accent6"/>
                          </a:solidFill>
                          <a:latin typeface="Times New Roman" panose="02020603050405020304" pitchFamily="18" charset="0"/>
                          <a:cs typeface="Times New Roman" panose="02020603050405020304" pitchFamily="18" charset="0"/>
                        </a:rPr>
                        <a:t> </a:t>
                      </a:r>
                      <a:r>
                        <a:rPr lang="fr-FR" sz="1400" b="1"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La classification par entités administratives </a:t>
                      </a:r>
                      <a:r>
                        <a:rPr lang="fr-FR" sz="14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des charges budgétaires de l’Etat,</a:t>
                      </a:r>
                      <a:r>
                        <a:rPr lang="fr-FR" sz="1400" dirty="0">
                          <a:solidFill>
                            <a:schemeClr val="accent6"/>
                          </a:solidFill>
                          <a:latin typeface="Times New Roman" panose="02020603050405020304" pitchFamily="18" charset="0"/>
                          <a:cs typeface="Times New Roman" panose="02020603050405020304" pitchFamily="18" charset="0"/>
                        </a:rPr>
                        <a:t> </a:t>
                      </a:r>
                      <a:r>
                        <a:rPr lang="fr-FR" sz="1400" b="1"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permet la répartition des crédits </a:t>
                      </a:r>
                      <a:r>
                        <a:rPr lang="fr-FR" sz="14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budgétaires par ministères et/ou institutions publiques et/ou par </a:t>
                      </a:r>
                      <a:r>
                        <a:rPr lang="fr-FR" sz="1400" b="1" dirty="0">
                          <a:solidFill>
                            <a:srgbClr val="C00000"/>
                          </a:solidFill>
                          <a:latin typeface="Times New Roman" panose="02020603050405020304" pitchFamily="18" charset="0"/>
                          <a:cs typeface="Times New Roman" panose="02020603050405020304" pitchFamily="18" charset="0"/>
                        </a:rPr>
                        <a:t>centre de responsabilité </a:t>
                      </a:r>
                      <a:r>
                        <a:rPr lang="fr-FR" sz="14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de la gestion budgétaire et qui sont</a:t>
                      </a:r>
                      <a:r>
                        <a:rPr lang="fr-FR" sz="1400" dirty="0">
                          <a:solidFill>
                            <a:schemeClr val="accent6"/>
                          </a:solidFill>
                          <a:latin typeface="Times New Roman" panose="02020603050405020304" pitchFamily="18" charset="0"/>
                          <a:cs typeface="Times New Roman" panose="02020603050405020304" pitchFamily="18" charset="0"/>
                        </a:rPr>
                        <a:t> </a:t>
                      </a:r>
                      <a:r>
                        <a:rPr lang="fr-FR" sz="1400" b="1" dirty="0">
                          <a:solidFill>
                            <a:srgbClr val="C00000"/>
                          </a:solidFill>
                          <a:latin typeface="Times New Roman" panose="02020603050405020304" pitchFamily="18" charset="0"/>
                          <a:cs typeface="Times New Roman" panose="02020603050405020304" pitchFamily="18" charset="0"/>
                        </a:rPr>
                        <a:t>destinataires </a:t>
                      </a:r>
                      <a:r>
                        <a:rPr lang="fr-FR" sz="1400" b="1" i="0" u="none" strike="noStrike" cap="none" dirty="0">
                          <a:solidFill>
                            <a:srgbClr val="C00000"/>
                          </a:solidFill>
                          <a:latin typeface="Times New Roman" panose="02020603050405020304" pitchFamily="18" charset="0"/>
                          <a:ea typeface="Arial"/>
                          <a:cs typeface="Times New Roman" panose="02020603050405020304" pitchFamily="18" charset="0"/>
                          <a:sym typeface="Arial"/>
                        </a:rPr>
                        <a:t>des crédits</a:t>
                      </a:r>
                      <a:r>
                        <a:rPr lang="fr-FR" sz="14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 suivant l’organigramme structurel et/ou de l’organisation locale de l’entité administrative concernée. »</a:t>
                      </a:r>
                    </a:p>
                    <a:p>
                      <a:pPr marL="76200" indent="0">
                        <a:buNone/>
                      </a:pPr>
                      <a:endParaRPr lang="fr-FR" sz="1400" dirty="0">
                        <a:solidFill>
                          <a:schemeClr val="accent6"/>
                        </a:solidFill>
                        <a:latin typeface="Times New Roman" panose="02020603050405020304" pitchFamily="18" charset="0"/>
                        <a:cs typeface="Times New Roman" panose="02020603050405020304" pitchFamily="18" charset="0"/>
                      </a:endParaRPr>
                    </a:p>
                    <a:p>
                      <a:pPr marL="76200" indent="0">
                        <a:buNone/>
                      </a:pPr>
                      <a:endParaRPr lang="fr-FR" sz="1400" dirty="0">
                        <a:solidFill>
                          <a:schemeClr val="accent6"/>
                        </a:solidFill>
                        <a:latin typeface="Times New Roman" panose="02020603050405020304" pitchFamily="18" charset="0"/>
                        <a:cs typeface="Times New Roman" panose="02020603050405020304" pitchFamily="18" charset="0"/>
                      </a:endParaRPr>
                    </a:p>
                    <a:p>
                      <a:pPr marL="76200" indent="0">
                        <a:buNone/>
                      </a:pPr>
                      <a:endParaRPr lang="fr-FR" sz="1400" dirty="0">
                        <a:solidFill>
                          <a:schemeClr val="accent6"/>
                        </a:solidFill>
                        <a:latin typeface="Times New Roman" panose="02020603050405020304" pitchFamily="18" charset="0"/>
                        <a:cs typeface="Times New Roman" panose="02020603050405020304" pitchFamily="18" charset="0"/>
                      </a:endParaRPr>
                    </a:p>
                    <a:p>
                      <a:r>
                        <a:rPr lang="fr-FR" sz="14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 La classification par entités administratives des charges budgétaires de l’Etat est organisée </a:t>
                      </a:r>
                      <a:r>
                        <a:rPr lang="fr-FR" sz="1400" b="1" dirty="0">
                          <a:solidFill>
                            <a:srgbClr val="C00000"/>
                          </a:solidFill>
                          <a:latin typeface="Times New Roman" panose="02020603050405020304" pitchFamily="18" charset="0"/>
                          <a:cs typeface="Times New Roman" panose="02020603050405020304" pitchFamily="18" charset="0"/>
                        </a:rPr>
                        <a:t>par niveau</a:t>
                      </a:r>
                      <a:r>
                        <a:rPr lang="fr-FR" sz="14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 suivant </a:t>
                      </a:r>
                      <a:r>
                        <a:rPr lang="fr-FR" sz="1400" b="1" dirty="0">
                          <a:solidFill>
                            <a:srgbClr val="C00000"/>
                          </a:solidFill>
                          <a:latin typeface="Times New Roman" panose="02020603050405020304" pitchFamily="18" charset="0"/>
                          <a:cs typeface="Times New Roman" panose="02020603050405020304" pitchFamily="18" charset="0"/>
                        </a:rPr>
                        <a:t>la structure organisationnelle de l’activité</a:t>
                      </a:r>
                      <a:r>
                        <a:rPr lang="fr-FR" sz="14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 »</a:t>
                      </a:r>
                    </a:p>
                  </a:txBody>
                  <a:tcPr/>
                </a:tc>
                <a:tc>
                  <a:txBody>
                    <a:bodyPr/>
                    <a:lstStyle/>
                    <a:p>
                      <a:pPr algn="just" rtl="1"/>
                      <a:r>
                        <a:rPr lang="fr-FR"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 </a:t>
                      </a:r>
                      <a:r>
                        <a:rPr lang="ar-DZ"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يسمح </a:t>
                      </a:r>
                      <a:r>
                        <a:rPr lang="ar-DZ" sz="1600" b="1"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التصنيف حسب الهيئات الإدارية </a:t>
                      </a:r>
                      <a:r>
                        <a:rPr lang="ar-DZ"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لأعباء ميزانية الدولة </a:t>
                      </a:r>
                      <a:r>
                        <a:rPr lang="ar-DZ" sz="1600" b="1"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بتوزيع الاعتمادات </a:t>
                      </a:r>
                      <a:r>
                        <a:rPr lang="ar-DZ"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المالية حسب الوزارات و/أو المؤسسات العمومية و/أو حسب </a:t>
                      </a:r>
                      <a:r>
                        <a:rPr lang="ar-DZ" sz="1600" b="1" dirty="0">
                          <a:solidFill>
                            <a:srgbClr val="C00000"/>
                          </a:solidFill>
                          <a:latin typeface="Times New Roman" panose="02020603050405020304" pitchFamily="18" charset="0"/>
                          <a:cs typeface="Times New Roman" panose="02020603050405020304" pitchFamily="18" charset="0"/>
                        </a:rPr>
                        <a:t>مركز مسؤولية </a:t>
                      </a:r>
                      <a:r>
                        <a:rPr lang="ar-DZ"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التسيير الميزانياتي </a:t>
                      </a:r>
                      <a:r>
                        <a:rPr lang="ar-DZ" sz="1600" b="1" dirty="0">
                          <a:solidFill>
                            <a:srgbClr val="C00000"/>
                          </a:solidFill>
                          <a:latin typeface="Times New Roman" panose="02020603050405020304" pitchFamily="18" charset="0"/>
                          <a:cs typeface="Times New Roman" panose="02020603050405020304" pitchFamily="18" charset="0"/>
                        </a:rPr>
                        <a:t>التي تتلقى </a:t>
                      </a:r>
                      <a:r>
                        <a:rPr lang="ar-DZ" sz="1600" b="1" i="0" u="none" strike="noStrike" cap="none" dirty="0">
                          <a:solidFill>
                            <a:srgbClr val="C00000"/>
                          </a:solidFill>
                          <a:latin typeface="Times New Roman" panose="02020603050405020304" pitchFamily="18" charset="0"/>
                          <a:ea typeface="Arial"/>
                          <a:cs typeface="Times New Roman" panose="02020603050405020304" pitchFamily="18" charset="0"/>
                          <a:sym typeface="Arial"/>
                        </a:rPr>
                        <a:t>الاعتمادات</a:t>
                      </a:r>
                      <a:r>
                        <a:rPr lang="ar-DZ"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 وفقا للهيكل التنظيمي و/أو التنظيم المحلي للهيئة الإدارية المعنية</a:t>
                      </a:r>
                      <a:r>
                        <a:rPr lang="fr-FR"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 «</a:t>
                      </a:r>
                      <a:r>
                        <a:rPr lang="ar-DZ"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a:t>
                      </a:r>
                    </a:p>
                    <a:p>
                      <a:pPr algn="r" rtl="1"/>
                      <a:endParaRPr lang="ar-DZ" sz="1600" dirty="0"/>
                    </a:p>
                    <a:p>
                      <a:pPr algn="r" rtl="1"/>
                      <a:endParaRPr lang="ar-DZ" sz="1600" dirty="0"/>
                    </a:p>
                    <a:p>
                      <a:pPr algn="r" rtl="1"/>
                      <a:endParaRPr lang="fr-FR" sz="1400" dirty="0"/>
                    </a:p>
                    <a:p>
                      <a:pPr algn="r" rtl="1"/>
                      <a:endParaRPr lang="fr-FR" sz="1400" dirty="0"/>
                    </a:p>
                    <a:p>
                      <a:pPr algn="just" rtl="1"/>
                      <a:r>
                        <a:rPr lang="fr-FR"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a:t>
                      </a:r>
                      <a:r>
                        <a:rPr lang="ar-DZ"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 ينظم التصنيف حسب الهيئات الإدارية لأعباء ميزانية الدولة</a:t>
                      </a:r>
                      <a:r>
                        <a:rPr lang="ar-DZ" sz="1600" dirty="0">
                          <a:solidFill>
                            <a:schemeClr val="accent6"/>
                          </a:solidFill>
                          <a:latin typeface="Times New Roman" panose="02020603050405020304" pitchFamily="18" charset="0"/>
                          <a:cs typeface="Times New Roman" panose="02020603050405020304" pitchFamily="18" charset="0"/>
                        </a:rPr>
                        <a:t> </a:t>
                      </a:r>
                      <a:r>
                        <a:rPr lang="ar-DZ" sz="1600" b="1" dirty="0">
                          <a:solidFill>
                            <a:srgbClr val="C00000"/>
                          </a:solidFill>
                          <a:latin typeface="Times New Roman" panose="02020603050405020304" pitchFamily="18" charset="0"/>
                          <a:cs typeface="Times New Roman" panose="02020603050405020304" pitchFamily="18" charset="0"/>
                        </a:rPr>
                        <a:t>وفق المستوى </a:t>
                      </a:r>
                      <a:r>
                        <a:rPr lang="ar-DZ"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تبعا</a:t>
                      </a:r>
                      <a:r>
                        <a:rPr lang="ar-DZ" sz="1600" dirty="0">
                          <a:solidFill>
                            <a:schemeClr val="accent6"/>
                          </a:solidFill>
                          <a:latin typeface="Times New Roman" panose="02020603050405020304" pitchFamily="18" charset="0"/>
                          <a:cs typeface="Times New Roman" panose="02020603050405020304" pitchFamily="18" charset="0"/>
                        </a:rPr>
                        <a:t> </a:t>
                      </a:r>
                      <a:r>
                        <a:rPr lang="ar-DZ" sz="1600" b="1" dirty="0">
                          <a:solidFill>
                            <a:srgbClr val="C00000"/>
                          </a:solidFill>
                          <a:latin typeface="Times New Roman" panose="02020603050405020304" pitchFamily="18" charset="0"/>
                          <a:cs typeface="Times New Roman" panose="02020603050405020304" pitchFamily="18" charset="0"/>
                        </a:rPr>
                        <a:t>للهيكل التنظيمي والنشاط </a:t>
                      </a:r>
                      <a:r>
                        <a:rPr lang="fr-FR"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 «</a:t>
                      </a:r>
                      <a:r>
                        <a:rPr lang="ar-DZ" sz="1600" b="0"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a:t>
                      </a:r>
                    </a:p>
                    <a:p>
                      <a:endParaRPr lang="fr-FR" sz="1400"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260884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36</a:t>
            </a:fld>
            <a:endParaRPr lang="fr-FR"/>
          </a:p>
        </p:txBody>
      </p:sp>
      <p:sp>
        <p:nvSpPr>
          <p:cNvPr id="3" name="Rectangle 2"/>
          <p:cNvSpPr/>
          <p:nvPr/>
        </p:nvSpPr>
        <p:spPr>
          <a:xfrm>
            <a:off x="440673" y="750680"/>
            <a:ext cx="8317737" cy="584775"/>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1600" b="1" dirty="0">
                <a:solidFill>
                  <a:schemeClr val="bg1"/>
                </a:solidFill>
                <a:latin typeface="Times New Roman" panose="02020603050405020304" pitchFamily="18" charset="0"/>
                <a:cs typeface="Times New Roman" panose="02020603050405020304" pitchFamily="18" charset="0"/>
              </a:rPr>
              <a:t>Exemple 3 : </a:t>
            </a:r>
            <a:r>
              <a:rPr lang="fr-CA" sz="1600" b="1" dirty="0">
                <a:solidFill>
                  <a:schemeClr val="bg1"/>
                </a:solidFill>
                <a:latin typeface="Times New Roman" panose="02020603050405020304" pitchFamily="18" charset="0"/>
                <a:ea typeface="Andale Sans UI"/>
              </a:rPr>
              <a:t>Répartition des crédits des programmes par type de centre de responsabilités</a:t>
            </a:r>
          </a:p>
          <a:p>
            <a:pPr algn="ctr"/>
            <a:r>
              <a:rPr lang="fr-CA" sz="1600" b="1" dirty="0">
                <a:solidFill>
                  <a:schemeClr val="bg1"/>
                </a:solidFill>
                <a:latin typeface="Times New Roman" panose="02020603050405020304" pitchFamily="18" charset="0"/>
                <a:cs typeface="Times New Roman" panose="02020603050405020304" pitchFamily="18" charset="0"/>
              </a:rPr>
              <a:t>MINISTÈRE DE LA JEUNESSE ET DES SPORTS</a:t>
            </a:r>
          </a:p>
        </p:txBody>
      </p:sp>
      <p:graphicFrame>
        <p:nvGraphicFramePr>
          <p:cNvPr id="4" name="Tableau 3"/>
          <p:cNvGraphicFramePr>
            <a:graphicFrameLocks noGrp="1"/>
          </p:cNvGraphicFramePr>
          <p:nvPr>
            <p:extLst>
              <p:ext uri="{D42A27DB-BD31-4B8C-83A1-F6EECF244321}">
                <p14:modId xmlns:p14="http://schemas.microsoft.com/office/powerpoint/2010/main" xmlns="" val="2828147741"/>
              </p:ext>
            </p:extLst>
          </p:nvPr>
        </p:nvGraphicFramePr>
        <p:xfrm>
          <a:off x="417689" y="1443212"/>
          <a:ext cx="8417840" cy="2765230"/>
        </p:xfrm>
        <a:graphic>
          <a:graphicData uri="http://schemas.openxmlformats.org/drawingml/2006/table">
            <a:tbl>
              <a:tblPr firstRow="1" firstCol="1" bandRow="1"/>
              <a:tblGrid>
                <a:gridCol w="2397279">
                  <a:extLst>
                    <a:ext uri="{9D8B030D-6E8A-4147-A177-3AD203B41FA5}">
                      <a16:colId xmlns:a16="http://schemas.microsoft.com/office/drawing/2014/main" xmlns="" val="3151062733"/>
                    </a:ext>
                  </a:extLst>
                </a:gridCol>
                <a:gridCol w="1226005">
                  <a:extLst>
                    <a:ext uri="{9D8B030D-6E8A-4147-A177-3AD203B41FA5}">
                      <a16:colId xmlns:a16="http://schemas.microsoft.com/office/drawing/2014/main" xmlns="" val="3229789657"/>
                    </a:ext>
                  </a:extLst>
                </a:gridCol>
                <a:gridCol w="1050861">
                  <a:extLst>
                    <a:ext uri="{9D8B030D-6E8A-4147-A177-3AD203B41FA5}">
                      <a16:colId xmlns:a16="http://schemas.microsoft.com/office/drawing/2014/main" xmlns="" val="944836372"/>
                    </a:ext>
                  </a:extLst>
                </a:gridCol>
                <a:gridCol w="1138592">
                  <a:extLst>
                    <a:ext uri="{9D8B030D-6E8A-4147-A177-3AD203B41FA5}">
                      <a16:colId xmlns:a16="http://schemas.microsoft.com/office/drawing/2014/main" xmlns="" val="1198950151"/>
                    </a:ext>
                  </a:extLst>
                </a:gridCol>
                <a:gridCol w="1383340">
                  <a:extLst>
                    <a:ext uri="{9D8B030D-6E8A-4147-A177-3AD203B41FA5}">
                      <a16:colId xmlns:a16="http://schemas.microsoft.com/office/drawing/2014/main" xmlns="" val="3026319519"/>
                    </a:ext>
                  </a:extLst>
                </a:gridCol>
                <a:gridCol w="1221763">
                  <a:extLst>
                    <a:ext uri="{9D8B030D-6E8A-4147-A177-3AD203B41FA5}">
                      <a16:colId xmlns:a16="http://schemas.microsoft.com/office/drawing/2014/main" xmlns="" val="3917635194"/>
                    </a:ext>
                  </a:extLst>
                </a:gridCol>
              </a:tblGrid>
              <a:tr h="553046">
                <a:tc>
                  <a:txBody>
                    <a:bodyPr/>
                    <a:lstStyle/>
                    <a:p>
                      <a:pPr algn="ctr">
                        <a:spcAft>
                          <a:spcPts val="0"/>
                        </a:spcAft>
                      </a:pPr>
                      <a:r>
                        <a:rPr lang="fr-CA" sz="1200" b="1" dirty="0">
                          <a:solidFill>
                            <a:schemeClr val="bg1"/>
                          </a:solidFill>
                          <a:effectLst/>
                          <a:latin typeface="Times New Roman" panose="02020603050405020304" pitchFamily="18" charset="0"/>
                          <a:cs typeface="Times New Roman" panose="02020603050405020304" pitchFamily="18" charset="0"/>
                        </a:rPr>
                        <a:t>Programmes</a:t>
                      </a:r>
                      <a:endParaRPr lang="fr-FR"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solidFill>
                      <a:srgbClr val="20393C"/>
                    </a:solidFill>
                  </a:tcPr>
                </a:tc>
                <a:tc>
                  <a:txBody>
                    <a:bodyPr/>
                    <a:lstStyle/>
                    <a:p>
                      <a:pPr algn="ct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Services centraux</a:t>
                      </a:r>
                      <a:endParaRPr lang="fr-FR"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50" marR="42650" marT="0" marB="0" anchor="ctr">
                    <a:solidFill>
                      <a:srgbClr val="20393C"/>
                    </a:solidFill>
                  </a:tcPr>
                </a:tc>
                <a:tc>
                  <a:txBody>
                    <a:bodyPr/>
                    <a:lstStyle/>
                    <a:p>
                      <a:pPr algn="ct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Services déconcentrés</a:t>
                      </a:r>
                      <a:endParaRPr lang="fr-FR"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50" marR="42650" marT="0" marB="0" anchor="ctr">
                    <a:solidFill>
                      <a:srgbClr val="20393C"/>
                    </a:solidFill>
                  </a:tcPr>
                </a:tc>
                <a:tc>
                  <a:txBody>
                    <a:bodyPr/>
                    <a:lstStyle/>
                    <a:p>
                      <a:pPr algn="ct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Organismes sous tutelle</a:t>
                      </a:r>
                      <a:endParaRPr lang="fr-FR"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50" marR="42650" marT="0" marB="0" anchor="ctr">
                    <a:solidFill>
                      <a:srgbClr val="20393C"/>
                    </a:solidFill>
                  </a:tcPr>
                </a:tc>
                <a:tc>
                  <a:txBody>
                    <a:bodyPr/>
                    <a:lstStyle/>
                    <a:p>
                      <a:pPr algn="ct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Organes territoriaux</a:t>
                      </a:r>
                      <a:endParaRPr lang="fr-FR"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50" marR="42650" marT="0" marB="0" anchor="ctr">
                    <a:solidFill>
                      <a:srgbClr val="20393C"/>
                    </a:solidFill>
                  </a:tcPr>
                </a:tc>
                <a:tc>
                  <a:txBody>
                    <a:bodyPr/>
                    <a:lstStyle/>
                    <a:p>
                      <a:pPr marR="231775" algn="ctr">
                        <a:spcAft>
                          <a:spcPts val="0"/>
                        </a:spcAft>
                      </a:pPr>
                      <a:r>
                        <a:rPr lang="fr-FR" sz="1200" b="1" dirty="0">
                          <a:solidFill>
                            <a:schemeClr val="bg1"/>
                          </a:solidFill>
                          <a:effectLst/>
                          <a:latin typeface="Times New Roman" panose="02020603050405020304" pitchFamily="18" charset="0"/>
                          <a:cs typeface="Times New Roman" panose="02020603050405020304" pitchFamily="18" charset="0"/>
                        </a:rPr>
                        <a:t>Total</a:t>
                      </a:r>
                      <a:endParaRPr lang="fr-FR"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50" marR="42650" marT="0" marB="0" anchor="ctr">
                    <a:solidFill>
                      <a:srgbClr val="20393C"/>
                    </a:solidFill>
                  </a:tcPr>
                </a:tc>
                <a:extLst>
                  <a:ext uri="{0D108BD9-81ED-4DB2-BD59-A6C34878D82A}">
                    <a16:rowId xmlns:a16="http://schemas.microsoft.com/office/drawing/2014/main" xmlns="" val="2766973659"/>
                  </a:ext>
                </a:extLst>
              </a:tr>
              <a:tr h="553046">
                <a:tc>
                  <a:txBody>
                    <a:bodyPr/>
                    <a:lstStyle/>
                    <a:p>
                      <a:pPr marL="228600" indent="-228600" algn="l">
                        <a:spcAft>
                          <a:spcPts val="0"/>
                        </a:spcAft>
                        <a:buFont typeface="+mj-lt"/>
                        <a:buAutoNum type="arabicPeriod"/>
                      </a:pPr>
                      <a:r>
                        <a:rPr lang="fr-CA" sz="1200" b="1" dirty="0">
                          <a:effectLst/>
                          <a:latin typeface="Times New Roman" panose="02020603050405020304" pitchFamily="18" charset="0"/>
                          <a:ea typeface="+mn-ea"/>
                          <a:cs typeface="Times New Roman" panose="02020603050405020304" pitchFamily="18" charset="0"/>
                        </a:rPr>
                        <a:t>Jeunesse</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382 012 640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9 420 425 000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6 758 301 000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1 093 997 558</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a:solidFill>
                            <a:srgbClr val="000000"/>
                          </a:solidFill>
                          <a:effectLst/>
                          <a:latin typeface="Times New Roman" panose="02020603050405020304" pitchFamily="18" charset="0"/>
                          <a:ea typeface="Times New Roman" panose="02020603050405020304" pitchFamily="18" charset="0"/>
                        </a:rPr>
                        <a:t>17 654 736 198</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541136339"/>
                  </a:ext>
                </a:extLst>
              </a:tr>
              <a:tr h="553046">
                <a:tc>
                  <a:txBody>
                    <a:bodyPr/>
                    <a:lstStyle/>
                    <a:p>
                      <a:pPr marL="0" indent="0" algn="l">
                        <a:spcAft>
                          <a:spcPts val="0"/>
                        </a:spcAft>
                        <a:buFont typeface="+mj-lt"/>
                        <a:buNone/>
                      </a:pPr>
                      <a:r>
                        <a:rPr lang="fr-CA" sz="1200" b="1" dirty="0">
                          <a:effectLst/>
                          <a:latin typeface="Times New Roman" panose="02020603050405020304" pitchFamily="18" charset="0"/>
                          <a:cs typeface="Times New Roman" panose="02020603050405020304" pitchFamily="18" charset="0"/>
                        </a:rPr>
                        <a:t>2.</a:t>
                      </a:r>
                      <a:r>
                        <a:rPr lang="fr-CA" sz="1200" b="1" baseline="0" dirty="0">
                          <a:effectLst/>
                          <a:latin typeface="Times New Roman" panose="02020603050405020304" pitchFamily="18" charset="0"/>
                          <a:cs typeface="Times New Roman" panose="02020603050405020304" pitchFamily="18" charset="0"/>
                        </a:rPr>
                        <a:t>    </a:t>
                      </a:r>
                      <a:r>
                        <a:rPr lang="fr-CA" sz="1200" b="1" dirty="0">
                          <a:effectLst/>
                          <a:latin typeface="Times New Roman" panose="02020603050405020304" pitchFamily="18" charset="0"/>
                          <a:cs typeface="Times New Roman" panose="02020603050405020304" pitchFamily="18" charset="0"/>
                        </a:rPr>
                        <a:t>Sports </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4 026 512 640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9 531 365 000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6 523 400 000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14 486 733 334</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a:solidFill>
                            <a:srgbClr val="000000"/>
                          </a:solidFill>
                          <a:effectLst/>
                          <a:latin typeface="Times New Roman" panose="02020603050405020304" pitchFamily="18" charset="0"/>
                          <a:ea typeface="Times New Roman" panose="02020603050405020304" pitchFamily="18" charset="0"/>
                        </a:rPr>
                        <a:t>34 568 010 974</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3913944208"/>
                  </a:ext>
                </a:extLst>
              </a:tr>
              <a:tr h="553046">
                <a:tc>
                  <a:txBody>
                    <a:bodyPr/>
                    <a:lstStyle/>
                    <a:p>
                      <a:pPr marL="0" indent="0" algn="l">
                        <a:spcAft>
                          <a:spcPts val="0"/>
                        </a:spcAft>
                        <a:buFont typeface="+mj-lt"/>
                        <a:buNone/>
                      </a:pPr>
                      <a:r>
                        <a:rPr lang="fr-CA" sz="1200" b="1" dirty="0">
                          <a:effectLst/>
                          <a:latin typeface="Times New Roman" panose="02020603050405020304" pitchFamily="18" charset="0"/>
                          <a:cs typeface="Times New Roman" panose="02020603050405020304" pitchFamily="18" charset="0"/>
                        </a:rPr>
                        <a:t>3.    Administration Générale</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842 362 720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124 000 000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780 000 000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a:solidFill>
                            <a:srgbClr val="000000"/>
                          </a:solidFill>
                          <a:effectLst/>
                          <a:latin typeface="Times New Roman" panose="02020603050405020304" pitchFamily="18" charset="0"/>
                          <a:ea typeface="Times New Roman" panose="02020603050405020304" pitchFamily="18" charset="0"/>
                        </a:rPr>
                        <a:t>702 668 000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a:solidFill>
                            <a:srgbClr val="000000"/>
                          </a:solidFill>
                          <a:effectLst/>
                          <a:latin typeface="Times New Roman" panose="02020603050405020304" pitchFamily="18" charset="0"/>
                          <a:ea typeface="Times New Roman" panose="02020603050405020304" pitchFamily="18" charset="0"/>
                        </a:rPr>
                        <a:t>2 449 030 720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897654614"/>
                  </a:ext>
                </a:extLst>
              </a:tr>
              <a:tr h="553046">
                <a:tc>
                  <a:txBody>
                    <a:bodyPr/>
                    <a:lstStyle/>
                    <a:p>
                      <a:pPr algn="r">
                        <a:spcAft>
                          <a:spcPts val="0"/>
                        </a:spcAft>
                      </a:pPr>
                      <a:r>
                        <a:rPr lang="fr-CA" sz="1200" b="1" dirty="0">
                          <a:effectLst/>
                          <a:latin typeface="Times New Roman" panose="02020603050405020304" pitchFamily="18" charset="0"/>
                          <a:cs typeface="Times New Roman" panose="02020603050405020304" pitchFamily="18" charset="0"/>
                        </a:rPr>
                        <a:t>Total des dépenses</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0" marR="42460" marT="0" marB="0" anchor="ctr"/>
                </a:tc>
                <a:tc>
                  <a:txBody>
                    <a:bodyPr/>
                    <a:lstStyle/>
                    <a:p>
                      <a:pPr algn="r">
                        <a:spcAft>
                          <a:spcPts val="0"/>
                        </a:spcAft>
                      </a:pPr>
                      <a:r>
                        <a:rPr lang="fr-CA" sz="1200" b="1">
                          <a:solidFill>
                            <a:srgbClr val="000000"/>
                          </a:solidFill>
                          <a:effectLst/>
                          <a:latin typeface="Times New Roman" panose="02020603050405020304" pitchFamily="18" charset="0"/>
                          <a:ea typeface="Times New Roman" panose="02020603050405020304" pitchFamily="18" charset="0"/>
                        </a:rPr>
                        <a:t>5 250 888 000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a:solidFill>
                            <a:srgbClr val="000000"/>
                          </a:solidFill>
                          <a:effectLst/>
                          <a:latin typeface="Times New Roman" panose="02020603050405020304" pitchFamily="18" charset="0"/>
                          <a:ea typeface="Times New Roman" panose="02020603050405020304" pitchFamily="18" charset="0"/>
                        </a:rPr>
                        <a:t>19 075 790 000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a:solidFill>
                            <a:srgbClr val="000000"/>
                          </a:solidFill>
                          <a:effectLst/>
                          <a:latin typeface="Times New Roman" panose="02020603050405020304" pitchFamily="18" charset="0"/>
                          <a:ea typeface="Times New Roman" panose="02020603050405020304" pitchFamily="18" charset="0"/>
                        </a:rPr>
                        <a:t>14 061 701 000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a:solidFill>
                            <a:srgbClr val="000000"/>
                          </a:solidFill>
                          <a:effectLst/>
                          <a:latin typeface="Times New Roman" panose="02020603050405020304" pitchFamily="18" charset="0"/>
                          <a:ea typeface="Times New Roman" panose="02020603050405020304" pitchFamily="18" charset="0"/>
                        </a:rPr>
                        <a:t>16 283 398 892</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Aft>
                          <a:spcPts val="0"/>
                        </a:spcAft>
                      </a:pPr>
                      <a:r>
                        <a:rPr lang="fr-CA" sz="1200" b="1" dirty="0">
                          <a:solidFill>
                            <a:srgbClr val="000000"/>
                          </a:solidFill>
                          <a:effectLst/>
                          <a:latin typeface="Times New Roman" panose="02020603050405020304" pitchFamily="18" charset="0"/>
                          <a:ea typeface="Times New Roman" panose="02020603050405020304" pitchFamily="18" charset="0"/>
                        </a:rPr>
                        <a:t>54 671 777 892</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3376271824"/>
                  </a:ext>
                </a:extLst>
              </a:tr>
            </a:tbl>
          </a:graphicData>
        </a:graphic>
      </p:graphicFrame>
      <p:sp>
        <p:nvSpPr>
          <p:cNvPr id="6" name="ZoneTexte 5"/>
          <p:cNvSpPr txBox="1"/>
          <p:nvPr/>
        </p:nvSpPr>
        <p:spPr>
          <a:xfrm>
            <a:off x="2235607" y="245678"/>
            <a:ext cx="499064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800" b="1" dirty="0">
                <a:latin typeface="Times New Roman" panose="02020603050405020304" pitchFamily="18" charset="0"/>
                <a:cs typeface="Times New Roman" panose="02020603050405020304" pitchFamily="18" charset="0"/>
              </a:rPr>
              <a:t>NOMENCLATURES BUDGÉTAIRES</a:t>
            </a:r>
          </a:p>
        </p:txBody>
      </p:sp>
    </p:spTree>
    <p:extLst>
      <p:ext uri="{BB962C8B-B14F-4D97-AF65-F5344CB8AC3E}">
        <p14:creationId xmlns:p14="http://schemas.microsoft.com/office/powerpoint/2010/main" xmlns="" val="2808696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10387BF6-E2CB-43FF-BEB8-E068454EF3BA}"/>
              </a:ext>
            </a:extLst>
          </p:cNvPr>
          <p:cNvSpPr>
            <a:spLocks noGrp="1"/>
          </p:cNvSpPr>
          <p:nvPr>
            <p:ph type="body" idx="1"/>
          </p:nvPr>
        </p:nvSpPr>
        <p:spPr/>
        <p:txBody>
          <a:bodyPr/>
          <a:lstStyle/>
          <a:p>
            <a:pPr marL="76200" indent="0" algn="ctr">
              <a:buNone/>
            </a:pPr>
            <a:r>
              <a:rPr lang="fr-FR" b="1" dirty="0">
                <a:solidFill>
                  <a:srgbClr val="002060"/>
                </a:solidFill>
                <a:latin typeface="Times New Roman" pitchFamily="18" charset="0"/>
                <a:ea typeface="+mn-ea"/>
                <a:cs typeface="Times New Roman" pitchFamily="18" charset="0"/>
              </a:rPr>
              <a:t>CYCLE BUDGETAIRE</a:t>
            </a:r>
            <a:endParaRPr lang="fr-FR" b="1" dirty="0">
              <a:solidFill>
                <a:schemeClr val="accent1">
                  <a:lumMod val="75000"/>
                </a:schemeClr>
              </a:solidFill>
              <a:latin typeface="Times New Roman" panose="02020603050405020304" pitchFamily="18" charset="0"/>
              <a:cs typeface="Times New Roman" panose="02020603050405020304" pitchFamily="18" charset="0"/>
            </a:endParaRPr>
          </a:p>
          <a:p>
            <a:pPr marL="76200" indent="0" algn="ctr">
              <a:buNone/>
            </a:pPr>
            <a:r>
              <a:rPr lang="ar-DZ" sz="2800" b="1" dirty="0">
                <a:solidFill>
                  <a:schemeClr val="accent1">
                    <a:lumMod val="75000"/>
                  </a:schemeClr>
                </a:solidFill>
                <a:latin typeface="Times New Roman" panose="02020603050405020304" pitchFamily="18" charset="0"/>
                <a:cs typeface="Times New Roman" panose="02020603050405020304" pitchFamily="18" charset="0"/>
              </a:rPr>
              <a:t>دورة الميزانية</a:t>
            </a:r>
            <a:r>
              <a:rPr lang="fr-FR" sz="2800" b="1" dirty="0">
                <a:solidFill>
                  <a:schemeClr val="accent1">
                    <a:lumMod val="75000"/>
                  </a:schemeClr>
                </a:solidFill>
                <a:latin typeface="Times New Roman" panose="02020603050405020304" pitchFamily="18" charset="0"/>
                <a:cs typeface="Times New Roman" panose="02020603050405020304" pitchFamily="18" charset="0"/>
              </a:rPr>
              <a:t> </a:t>
            </a:r>
            <a:r>
              <a:rPr lang="ar-DZ" sz="2800" b="1" dirty="0">
                <a:solidFill>
                  <a:schemeClr val="accent1">
                    <a:lumMod val="75000"/>
                  </a:schemeClr>
                </a:solidFill>
                <a:latin typeface="Times New Roman" panose="02020603050405020304" pitchFamily="18" charset="0"/>
                <a:cs typeface="Times New Roman" panose="02020603050405020304" pitchFamily="18" charset="0"/>
              </a:rPr>
              <a:t> </a:t>
            </a:r>
            <a:r>
              <a:rPr lang="fr-FR" sz="2800" b="1" dirty="0">
                <a:solidFill>
                  <a:schemeClr val="accent1">
                    <a:lumMod val="75000"/>
                  </a:schemeClr>
                </a:solidFill>
                <a:latin typeface="Times New Roman" panose="02020603050405020304" pitchFamily="18" charset="0"/>
                <a:cs typeface="Times New Roman" panose="02020603050405020304" pitchFamily="18" charset="0"/>
              </a:rPr>
              <a:t>            </a:t>
            </a:r>
          </a:p>
          <a:p>
            <a:pPr marL="76200" indent="0" algn="ctr">
              <a:buNone/>
            </a:pPr>
            <a:endParaRPr lang="fr-FR" b="1" dirty="0">
              <a:solidFill>
                <a:schemeClr val="accent1">
                  <a:lumMod val="75000"/>
                </a:schemeClr>
              </a:solidFill>
              <a:latin typeface="Times New Roman" pitchFamily="18" charset="0"/>
              <a:ea typeface="+mn-ea"/>
              <a:cs typeface="Times New Roman" pitchFamily="18" charset="0"/>
            </a:endParaRPr>
          </a:p>
        </p:txBody>
      </p:sp>
      <p:sp>
        <p:nvSpPr>
          <p:cNvPr id="4"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38</a:t>
            </a:r>
          </a:p>
        </p:txBody>
      </p:sp>
    </p:spTree>
    <p:extLst>
      <p:ext uri="{BB962C8B-B14F-4D97-AF65-F5344CB8AC3E}">
        <p14:creationId xmlns:p14="http://schemas.microsoft.com/office/powerpoint/2010/main" xmlns="" val="419081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38</a:t>
            </a:fld>
            <a:endParaRPr lang="fr-FR"/>
          </a:p>
        </p:txBody>
      </p:sp>
      <p:sp>
        <p:nvSpPr>
          <p:cNvPr id="5" name="ZoneTexte 4"/>
          <p:cNvSpPr txBox="1"/>
          <p:nvPr/>
        </p:nvSpPr>
        <p:spPr>
          <a:xfrm>
            <a:off x="-1" y="377617"/>
            <a:ext cx="6292735" cy="677108"/>
          </a:xfrm>
          <a:prstGeom prst="rect">
            <a:avLst/>
          </a:prstGeom>
          <a:noFill/>
        </p:spPr>
        <p:txBody>
          <a:bodyPr wrap="square" rtlCol="0">
            <a:spAutoFit/>
          </a:bodyPr>
          <a:lstStyle/>
          <a:p>
            <a:pPr algn="r" rtl="1"/>
            <a:r>
              <a:rPr lang="ar-DZ" sz="2000" b="1" dirty="0">
                <a:solidFill>
                  <a:schemeClr val="bg1"/>
                </a:solidFill>
                <a:latin typeface="Times New Roman" panose="02020603050405020304" pitchFamily="18" charset="0"/>
                <a:cs typeface="Times New Roman" panose="02020603050405020304" pitchFamily="18" charset="0"/>
              </a:rPr>
              <a:t>دورة الميزانية</a:t>
            </a:r>
            <a:r>
              <a:rPr lang="fr-FR" sz="2000" b="1" dirty="0">
                <a:solidFill>
                  <a:schemeClr val="bg1"/>
                </a:solidFill>
                <a:latin typeface="Times New Roman" panose="02020603050405020304" pitchFamily="18" charset="0"/>
                <a:cs typeface="Times New Roman" panose="02020603050405020304" pitchFamily="18" charset="0"/>
              </a:rPr>
              <a:t> </a:t>
            </a:r>
            <a:r>
              <a:rPr lang="ar-DZ" sz="2000" b="1" dirty="0">
                <a:solidFill>
                  <a:schemeClr val="bg1"/>
                </a:solidFill>
                <a:latin typeface="Times New Roman" panose="02020603050405020304" pitchFamily="18" charset="0"/>
                <a:cs typeface="Times New Roman" panose="02020603050405020304" pitchFamily="18" charset="0"/>
              </a:rPr>
              <a:t> </a:t>
            </a:r>
            <a:r>
              <a:rPr lang="fr-FR" sz="2000" b="1" dirty="0">
                <a:solidFill>
                  <a:schemeClr val="bg1"/>
                </a:solidFill>
                <a:latin typeface="Times New Roman" panose="02020603050405020304" pitchFamily="18" charset="0"/>
                <a:cs typeface="Times New Roman" panose="02020603050405020304" pitchFamily="18" charset="0"/>
              </a:rPr>
              <a:t>            </a:t>
            </a:r>
          </a:p>
          <a:p>
            <a:r>
              <a:rPr lang="fr-FR" sz="1800" b="1" dirty="0">
                <a:solidFill>
                  <a:schemeClr val="bg1"/>
                </a:solidFill>
                <a:latin typeface="Times New Roman" panose="02020603050405020304" pitchFamily="18" charset="0"/>
                <a:cs typeface="Times New Roman" panose="02020603050405020304" pitchFamily="18" charset="0"/>
              </a:rPr>
              <a:t>LE CYCLE BUDGETAIRE</a:t>
            </a:r>
          </a:p>
        </p:txBody>
      </p:sp>
      <p:graphicFrame>
        <p:nvGraphicFramePr>
          <p:cNvPr id="2" name="Tableau 1"/>
          <p:cNvGraphicFramePr>
            <a:graphicFrameLocks noGrp="1"/>
          </p:cNvGraphicFramePr>
          <p:nvPr>
            <p:extLst>
              <p:ext uri="{D42A27DB-BD31-4B8C-83A1-F6EECF244321}">
                <p14:modId xmlns:p14="http://schemas.microsoft.com/office/powerpoint/2010/main" xmlns="" val="1676158683"/>
              </p:ext>
            </p:extLst>
          </p:nvPr>
        </p:nvGraphicFramePr>
        <p:xfrm>
          <a:off x="199505" y="1346320"/>
          <a:ext cx="8728364" cy="3180524"/>
        </p:xfrm>
        <a:graphic>
          <a:graphicData uri="http://schemas.openxmlformats.org/drawingml/2006/table">
            <a:tbl>
              <a:tblPr firstRow="1" bandRow="1"/>
              <a:tblGrid>
                <a:gridCol w="4372495">
                  <a:extLst>
                    <a:ext uri="{9D8B030D-6E8A-4147-A177-3AD203B41FA5}">
                      <a16:colId xmlns:a16="http://schemas.microsoft.com/office/drawing/2014/main" xmlns="" val="20000"/>
                    </a:ext>
                  </a:extLst>
                </a:gridCol>
                <a:gridCol w="4355869">
                  <a:extLst>
                    <a:ext uri="{9D8B030D-6E8A-4147-A177-3AD203B41FA5}">
                      <a16:colId xmlns:a16="http://schemas.microsoft.com/office/drawing/2014/main" xmlns="" val="20001"/>
                    </a:ext>
                  </a:extLst>
                </a:gridCol>
              </a:tblGrid>
              <a:tr h="3180524">
                <a:tc>
                  <a:txBody>
                    <a:bodyPr/>
                    <a:lstStyle/>
                    <a:p>
                      <a:pPr marL="176213" lvl="0" indent="-176213" algn="r" rtl="1">
                        <a:lnSpc>
                          <a:spcPct val="80000"/>
                        </a:lnSpc>
                        <a:spcBef>
                          <a:spcPts val="1200"/>
                        </a:spcBef>
                        <a:buClrTx/>
                        <a:buFont typeface="Arial" panose="020B0604020202020204" pitchFamily="34" charset="0"/>
                        <a:buChar char="•"/>
                        <a:defRPr/>
                      </a:pPr>
                      <a:endParaRPr lang="ar-DZ" sz="300" b="1" dirty="0">
                        <a:solidFill>
                          <a:srgbClr val="002060"/>
                        </a:solidFill>
                        <a:latin typeface="Times New Roman" pitchFamily="18" charset="0"/>
                        <a:cs typeface="Times New Roman" pitchFamily="18" charset="0"/>
                      </a:endParaRPr>
                    </a:p>
                    <a:p>
                      <a:pPr marL="176213" lvl="0" indent="-176213" algn="r" rtl="1">
                        <a:lnSpc>
                          <a:spcPct val="80000"/>
                        </a:lnSpc>
                        <a:spcBef>
                          <a:spcPts val="1200"/>
                        </a:spcBef>
                        <a:spcAft>
                          <a:spcPts val="1200"/>
                        </a:spcAft>
                        <a:buClrTx/>
                        <a:buFont typeface="Arial" panose="020B0604020202020204" pitchFamily="34" charset="0"/>
                        <a:buChar char="•"/>
                        <a:defRPr/>
                      </a:pPr>
                      <a:r>
                        <a:rPr lang="ar-DZ" sz="1600" b="1" dirty="0">
                          <a:solidFill>
                            <a:srgbClr val="002060"/>
                          </a:solidFill>
                          <a:latin typeface="Times New Roman" pitchFamily="18" charset="0"/>
                          <a:cs typeface="Times New Roman" pitchFamily="18" charset="0"/>
                        </a:rPr>
                        <a:t>إنً دورة الميزانية :</a:t>
                      </a:r>
                      <a:endParaRPr lang="ar-DZ" sz="1400" b="1" dirty="0">
                        <a:solidFill>
                          <a:srgbClr val="002060"/>
                        </a:solidFill>
                        <a:latin typeface="Times New Roman" pitchFamily="18" charset="0"/>
                        <a:cs typeface="Times New Roman" pitchFamily="18" charset="0"/>
                      </a:endParaRPr>
                    </a:p>
                    <a:p>
                      <a:pPr marL="452438" lvl="0" indent="-276225" algn="r" rtl="1">
                        <a:lnSpc>
                          <a:spcPct val="80000"/>
                        </a:lnSpc>
                        <a:spcBef>
                          <a:spcPct val="20000"/>
                        </a:spcBef>
                        <a:buClrTx/>
                        <a:buFont typeface="Wingdings" pitchFamily="2" charset="2"/>
                        <a:buChar char="ü"/>
                        <a:defRPr/>
                      </a:pPr>
                      <a:r>
                        <a:rPr lang="ar-DZ" sz="1600" dirty="0">
                          <a:solidFill>
                            <a:srgbClr val="002060"/>
                          </a:solidFill>
                          <a:latin typeface="Times New Roman" pitchFamily="18" charset="0"/>
                          <a:cs typeface="Times New Roman" pitchFamily="18" charset="0"/>
                        </a:rPr>
                        <a:t>تمتد على عدة سنوات؛</a:t>
                      </a:r>
                    </a:p>
                    <a:p>
                      <a:pPr marL="452438" lvl="0" indent="-276225" algn="r" rtl="1">
                        <a:lnSpc>
                          <a:spcPct val="80000"/>
                        </a:lnSpc>
                        <a:spcBef>
                          <a:spcPct val="20000"/>
                        </a:spcBef>
                        <a:buClrTx/>
                        <a:buFont typeface="Wingdings" pitchFamily="2" charset="2"/>
                        <a:buChar char="ü"/>
                        <a:defRPr/>
                      </a:pPr>
                      <a:r>
                        <a:rPr lang="ar-DZ" sz="1600" dirty="0">
                          <a:solidFill>
                            <a:srgbClr val="002060"/>
                          </a:solidFill>
                          <a:latin typeface="Times New Roman" pitchFamily="18" charset="0"/>
                          <a:cs typeface="Times New Roman" pitchFamily="18" charset="0"/>
                        </a:rPr>
                        <a:t>تتكون من عدة مراحل؛</a:t>
                      </a:r>
                    </a:p>
                    <a:p>
                      <a:pPr marL="452438" lvl="0" indent="-276225" algn="r" rtl="1">
                        <a:lnSpc>
                          <a:spcPct val="80000"/>
                        </a:lnSpc>
                        <a:spcBef>
                          <a:spcPct val="20000"/>
                        </a:spcBef>
                        <a:buFont typeface="Wingdings" pitchFamily="2" charset="2"/>
                        <a:buChar char="ü"/>
                        <a:defRPr/>
                      </a:pPr>
                      <a:r>
                        <a:rPr lang="ar-DZ" sz="1600" dirty="0">
                          <a:solidFill>
                            <a:srgbClr val="002060"/>
                          </a:solidFill>
                          <a:latin typeface="Times New Roman" pitchFamily="18" charset="0"/>
                          <a:cs typeface="Times New Roman" pitchFamily="18" charset="0"/>
                        </a:rPr>
                        <a:t>مصممة من أجل تحسين إعداد الميزانية.</a:t>
                      </a:r>
                      <a:endParaRPr lang="fr-CA" sz="1600" b="1" dirty="0">
                        <a:solidFill>
                          <a:srgbClr val="002060"/>
                        </a:solidFill>
                        <a:latin typeface="Times New Roman" pitchFamily="18" charset="0"/>
                        <a:cs typeface="Times New Roman" pitchFamily="18" charset="0"/>
                      </a:endParaRPr>
                    </a:p>
                    <a:p>
                      <a:pPr marL="0" lvl="0" indent="0">
                        <a:spcBef>
                          <a:spcPts val="0"/>
                        </a:spcBef>
                        <a:buNone/>
                        <a:defRPr/>
                      </a:pPr>
                      <a:endParaRPr lang="fr-CA" sz="1600" b="1" dirty="0">
                        <a:solidFill>
                          <a:srgbClr val="002060"/>
                        </a:solidFill>
                        <a:latin typeface="Times New Roman" pitchFamily="18" charset="0"/>
                        <a:cs typeface="Times New Roman" pitchFamily="18" charset="0"/>
                      </a:endParaRPr>
                    </a:p>
                    <a:p>
                      <a:pPr marL="0" lvl="0" indent="0">
                        <a:spcBef>
                          <a:spcPts val="0"/>
                        </a:spcBef>
                        <a:spcAft>
                          <a:spcPts val="1200"/>
                        </a:spcAft>
                        <a:buNone/>
                        <a:defRPr/>
                      </a:pPr>
                      <a:r>
                        <a:rPr lang="fr-CA" sz="1500" b="1" dirty="0">
                          <a:solidFill>
                            <a:srgbClr val="002060"/>
                          </a:solidFill>
                          <a:latin typeface="Times New Roman" pitchFamily="18" charset="0"/>
                          <a:cs typeface="Times New Roman" pitchFamily="18" charset="0"/>
                        </a:rPr>
                        <a:t>Un cycle budgétaire est :</a:t>
                      </a:r>
                    </a:p>
                    <a:p>
                      <a:pPr marL="342900" lvl="1" indent="-342900">
                        <a:lnSpc>
                          <a:spcPct val="100000"/>
                        </a:lnSpc>
                        <a:spcBef>
                          <a:spcPts val="0"/>
                        </a:spcBef>
                        <a:buClr>
                          <a:schemeClr val="accent5">
                            <a:lumMod val="50000"/>
                          </a:schemeClr>
                        </a:buClr>
                        <a:buFont typeface="Wingdings" panose="05000000000000000000" pitchFamily="2" charset="2"/>
                        <a:buChar char="ü"/>
                        <a:defRPr/>
                      </a:pPr>
                      <a:r>
                        <a:rPr lang="fr-CA" sz="1500" dirty="0">
                          <a:solidFill>
                            <a:srgbClr val="002060"/>
                          </a:solidFill>
                          <a:latin typeface="Times New Roman" pitchFamily="18" charset="0"/>
                          <a:cs typeface="Times New Roman" pitchFamily="18" charset="0"/>
                        </a:rPr>
                        <a:t>Échelonné sur plusieurs années;</a:t>
                      </a:r>
                    </a:p>
                    <a:p>
                      <a:pPr marL="342900" lvl="1" indent="-342900">
                        <a:lnSpc>
                          <a:spcPct val="100000"/>
                        </a:lnSpc>
                        <a:spcBef>
                          <a:spcPts val="0"/>
                        </a:spcBef>
                        <a:buClr>
                          <a:schemeClr val="accent5">
                            <a:lumMod val="50000"/>
                          </a:schemeClr>
                        </a:buClr>
                        <a:buFont typeface="Wingdings" panose="05000000000000000000" pitchFamily="2" charset="2"/>
                        <a:buChar char="ü"/>
                        <a:defRPr/>
                      </a:pPr>
                      <a:r>
                        <a:rPr lang="fr-CA" sz="1500" dirty="0">
                          <a:solidFill>
                            <a:srgbClr val="002060"/>
                          </a:solidFill>
                          <a:latin typeface="Times New Roman" pitchFamily="18" charset="0"/>
                          <a:cs typeface="Times New Roman" pitchFamily="18" charset="0"/>
                        </a:rPr>
                        <a:t>Composé de plusieurs phases;</a:t>
                      </a:r>
                    </a:p>
                    <a:p>
                      <a:pPr marL="342900" lvl="1" indent="-342900">
                        <a:lnSpc>
                          <a:spcPct val="100000"/>
                        </a:lnSpc>
                        <a:spcBef>
                          <a:spcPts val="0"/>
                        </a:spcBef>
                        <a:buClr>
                          <a:schemeClr val="accent5">
                            <a:lumMod val="50000"/>
                          </a:schemeClr>
                        </a:buClr>
                        <a:buFont typeface="Wingdings" panose="05000000000000000000" pitchFamily="2" charset="2"/>
                        <a:buChar char="ü"/>
                        <a:defRPr/>
                      </a:pPr>
                      <a:r>
                        <a:rPr lang="fr-CA" sz="1500" dirty="0">
                          <a:solidFill>
                            <a:srgbClr val="002060"/>
                          </a:solidFill>
                          <a:latin typeface="Times New Roman" pitchFamily="18" charset="0"/>
                          <a:cs typeface="Times New Roman" pitchFamily="18" charset="0"/>
                        </a:rPr>
                        <a:t>Structuré de façon à optimiser l’élaboration du budget.</a:t>
                      </a:r>
                      <a:endParaRPr lang="fr-FR" sz="1500" dirty="0">
                        <a:solidFill>
                          <a:srgbClr val="002060"/>
                        </a:solidFill>
                        <a:latin typeface="Times New Roman" pitchFamily="18" charset="0"/>
                        <a:cs typeface="Times New Roman" pitchFamily="18" charset="0"/>
                      </a:endParaRPr>
                    </a:p>
                  </a:txBody>
                  <a:tcPr/>
                </a:tc>
                <a:tc>
                  <a:txBody>
                    <a:bodyPr/>
                    <a:lstStyle/>
                    <a:p>
                      <a:endParaRPr lang="fr-FR" dirty="0"/>
                    </a:p>
                  </a:txBody>
                  <a:tcPr/>
                </a:tc>
                <a:extLst>
                  <a:ext uri="{0D108BD9-81ED-4DB2-BD59-A6C34878D82A}">
                    <a16:rowId xmlns:a16="http://schemas.microsoft.com/office/drawing/2014/main" xmlns="" val="10000"/>
                  </a:ext>
                </a:extLst>
              </a:tr>
            </a:tbl>
          </a:graphicData>
        </a:graphic>
      </p:graphicFrame>
      <p:graphicFrame>
        <p:nvGraphicFramePr>
          <p:cNvPr id="8" name="Espace réservé du contenu 3">
            <a:extLst>
              <a:ext uri="{FF2B5EF4-FFF2-40B4-BE49-F238E27FC236}">
                <a16:creationId xmlns:a16="http://schemas.microsoft.com/office/drawing/2014/main" xmlns="" id="{E43B3DD7-24AD-4540-A3CF-8975CEB68B8F}"/>
              </a:ext>
            </a:extLst>
          </p:cNvPr>
          <p:cNvGraphicFramePr>
            <a:graphicFrameLocks/>
          </p:cNvGraphicFramePr>
          <p:nvPr/>
        </p:nvGraphicFramePr>
        <p:xfrm>
          <a:off x="4688379" y="1365950"/>
          <a:ext cx="4139738" cy="327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3135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graphicEl>
                                              <a:dgm id="{38A5CC2B-B5E1-4EDC-8D42-3DD983DDF093}"/>
                                            </p:graphicEl>
                                          </p:spTgt>
                                        </p:tgtEl>
                                        <p:attrNameLst>
                                          <p:attrName>style.visibility</p:attrName>
                                        </p:attrNameLst>
                                      </p:cBhvr>
                                      <p:to>
                                        <p:strVal val="visible"/>
                                      </p:to>
                                    </p:set>
                                    <p:anim calcmode="lin" valueType="num">
                                      <p:cBhvr additive="base">
                                        <p:cTn id="7" dur="1500" fill="hold"/>
                                        <p:tgtEl>
                                          <p:spTgt spid="8">
                                            <p:graphicEl>
                                              <a:dgm id="{38A5CC2B-B5E1-4EDC-8D42-3DD983DDF093}"/>
                                            </p:graphic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8">
                                            <p:graphicEl>
                                              <a:dgm id="{38A5CC2B-B5E1-4EDC-8D42-3DD983DDF09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graphicEl>
                                              <a:dgm id="{BFD5A87F-DB13-41D4-8933-82FE471529CF}"/>
                                            </p:graphicEl>
                                          </p:spTgt>
                                        </p:tgtEl>
                                        <p:attrNameLst>
                                          <p:attrName>style.visibility</p:attrName>
                                        </p:attrNameLst>
                                      </p:cBhvr>
                                      <p:to>
                                        <p:strVal val="visible"/>
                                      </p:to>
                                    </p:set>
                                    <p:anim calcmode="lin" valueType="num">
                                      <p:cBhvr additive="base">
                                        <p:cTn id="13" dur="1500" fill="hold"/>
                                        <p:tgtEl>
                                          <p:spTgt spid="8">
                                            <p:graphicEl>
                                              <a:dgm id="{BFD5A87F-DB13-41D4-8933-82FE471529CF}"/>
                                            </p:graphicEl>
                                          </p:spTgt>
                                        </p:tgtEl>
                                        <p:attrNameLst>
                                          <p:attrName>ppt_x</p:attrName>
                                        </p:attrNameLst>
                                      </p:cBhvr>
                                      <p:tavLst>
                                        <p:tav tm="0">
                                          <p:val>
                                            <p:strVal val="0-#ppt_w/2"/>
                                          </p:val>
                                        </p:tav>
                                        <p:tav tm="100000">
                                          <p:val>
                                            <p:strVal val="#ppt_x"/>
                                          </p:val>
                                        </p:tav>
                                      </p:tavLst>
                                    </p:anim>
                                    <p:anim calcmode="lin" valueType="num">
                                      <p:cBhvr additive="base">
                                        <p:cTn id="14" dur="1500" fill="hold"/>
                                        <p:tgtEl>
                                          <p:spTgt spid="8">
                                            <p:graphicEl>
                                              <a:dgm id="{BFD5A87F-DB13-41D4-8933-82FE471529CF}"/>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graphicEl>
                                              <a:dgm id="{09BFFC23-56DB-407A-BD64-BDB18526ADD8}"/>
                                            </p:graphicEl>
                                          </p:spTgt>
                                        </p:tgtEl>
                                        <p:attrNameLst>
                                          <p:attrName>style.visibility</p:attrName>
                                        </p:attrNameLst>
                                      </p:cBhvr>
                                      <p:to>
                                        <p:strVal val="visible"/>
                                      </p:to>
                                    </p:set>
                                    <p:anim calcmode="lin" valueType="num">
                                      <p:cBhvr additive="base">
                                        <p:cTn id="17" dur="1500" fill="hold"/>
                                        <p:tgtEl>
                                          <p:spTgt spid="8">
                                            <p:graphicEl>
                                              <a:dgm id="{09BFFC23-56DB-407A-BD64-BDB18526ADD8}"/>
                                            </p:graphicEl>
                                          </p:spTgt>
                                        </p:tgtEl>
                                        <p:attrNameLst>
                                          <p:attrName>ppt_x</p:attrName>
                                        </p:attrNameLst>
                                      </p:cBhvr>
                                      <p:tavLst>
                                        <p:tav tm="0">
                                          <p:val>
                                            <p:strVal val="0-#ppt_w/2"/>
                                          </p:val>
                                        </p:tav>
                                        <p:tav tm="100000">
                                          <p:val>
                                            <p:strVal val="#ppt_x"/>
                                          </p:val>
                                        </p:tav>
                                      </p:tavLst>
                                    </p:anim>
                                    <p:anim calcmode="lin" valueType="num">
                                      <p:cBhvr additive="base">
                                        <p:cTn id="18" dur="1500" fill="hold"/>
                                        <p:tgtEl>
                                          <p:spTgt spid="8">
                                            <p:graphicEl>
                                              <a:dgm id="{09BFFC23-56DB-407A-BD64-BDB18526ADD8}"/>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graphicEl>
                                              <a:dgm id="{B7C19A7C-C126-4787-A63F-A3F4163F234B}"/>
                                            </p:graphicEl>
                                          </p:spTgt>
                                        </p:tgtEl>
                                        <p:attrNameLst>
                                          <p:attrName>style.visibility</p:attrName>
                                        </p:attrNameLst>
                                      </p:cBhvr>
                                      <p:to>
                                        <p:strVal val="visible"/>
                                      </p:to>
                                    </p:set>
                                    <p:anim calcmode="lin" valueType="num">
                                      <p:cBhvr additive="base">
                                        <p:cTn id="23" dur="1500" fill="hold"/>
                                        <p:tgtEl>
                                          <p:spTgt spid="8">
                                            <p:graphicEl>
                                              <a:dgm id="{B7C19A7C-C126-4787-A63F-A3F4163F234B}"/>
                                            </p:graphicEl>
                                          </p:spTgt>
                                        </p:tgtEl>
                                        <p:attrNameLst>
                                          <p:attrName>ppt_x</p:attrName>
                                        </p:attrNameLst>
                                      </p:cBhvr>
                                      <p:tavLst>
                                        <p:tav tm="0">
                                          <p:val>
                                            <p:strVal val="0-#ppt_w/2"/>
                                          </p:val>
                                        </p:tav>
                                        <p:tav tm="100000">
                                          <p:val>
                                            <p:strVal val="#ppt_x"/>
                                          </p:val>
                                        </p:tav>
                                      </p:tavLst>
                                    </p:anim>
                                    <p:anim calcmode="lin" valueType="num">
                                      <p:cBhvr additive="base">
                                        <p:cTn id="24" dur="1500" fill="hold"/>
                                        <p:tgtEl>
                                          <p:spTgt spid="8">
                                            <p:graphicEl>
                                              <a:dgm id="{B7C19A7C-C126-4787-A63F-A3F4163F234B}"/>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graphicEl>
                                              <a:dgm id="{F8CF1A31-6111-4A37-B4D9-79A949D475B9}"/>
                                            </p:graphicEl>
                                          </p:spTgt>
                                        </p:tgtEl>
                                        <p:attrNameLst>
                                          <p:attrName>style.visibility</p:attrName>
                                        </p:attrNameLst>
                                      </p:cBhvr>
                                      <p:to>
                                        <p:strVal val="visible"/>
                                      </p:to>
                                    </p:set>
                                    <p:anim calcmode="lin" valueType="num">
                                      <p:cBhvr additive="base">
                                        <p:cTn id="27" dur="1500" fill="hold"/>
                                        <p:tgtEl>
                                          <p:spTgt spid="8">
                                            <p:graphicEl>
                                              <a:dgm id="{F8CF1A31-6111-4A37-B4D9-79A949D475B9}"/>
                                            </p:graphic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8">
                                            <p:graphicEl>
                                              <a:dgm id="{F8CF1A31-6111-4A37-B4D9-79A949D475B9}"/>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graphicEl>
                                              <a:dgm id="{272DB6D4-D2AE-45CA-99A3-CFF8BD058AD8}"/>
                                            </p:graphicEl>
                                          </p:spTgt>
                                        </p:tgtEl>
                                        <p:attrNameLst>
                                          <p:attrName>style.visibility</p:attrName>
                                        </p:attrNameLst>
                                      </p:cBhvr>
                                      <p:to>
                                        <p:strVal val="visible"/>
                                      </p:to>
                                    </p:set>
                                    <p:anim calcmode="lin" valueType="num">
                                      <p:cBhvr additive="base">
                                        <p:cTn id="31" dur="1500" fill="hold"/>
                                        <p:tgtEl>
                                          <p:spTgt spid="8">
                                            <p:graphicEl>
                                              <a:dgm id="{272DB6D4-D2AE-45CA-99A3-CFF8BD058AD8}"/>
                                            </p:graphic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8">
                                            <p:graphicEl>
                                              <a:dgm id="{272DB6D4-D2AE-45CA-99A3-CFF8BD058AD8}"/>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6450DF8-E49B-4E19-A64E-DEE3D6B595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39</a:t>
            </a:fld>
            <a:endParaRPr lang="fr-FR"/>
          </a:p>
        </p:txBody>
      </p:sp>
      <p:sp>
        <p:nvSpPr>
          <p:cNvPr id="3" name="Rectangle 2">
            <a:extLst>
              <a:ext uri="{FF2B5EF4-FFF2-40B4-BE49-F238E27FC236}">
                <a16:creationId xmlns:a16="http://schemas.microsoft.com/office/drawing/2014/main" xmlns="" id="{2203AAE7-6B5D-43BC-A8E5-6A9D893B22CE}"/>
              </a:ext>
            </a:extLst>
          </p:cNvPr>
          <p:cNvSpPr/>
          <p:nvPr/>
        </p:nvSpPr>
        <p:spPr>
          <a:xfrm>
            <a:off x="772187" y="1656600"/>
            <a:ext cx="2288400" cy="147326"/>
          </a:xfrm>
          <a:prstGeom prst="rect">
            <a:avLst/>
          </a:prstGeom>
          <a:solidFill>
            <a:srgbClr val="0054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426"/>
              </a:solidFill>
            </a:endParaRPr>
          </a:p>
        </p:txBody>
      </p:sp>
      <p:sp>
        <p:nvSpPr>
          <p:cNvPr id="4" name="Rectangle 3">
            <a:extLst>
              <a:ext uri="{FF2B5EF4-FFF2-40B4-BE49-F238E27FC236}">
                <a16:creationId xmlns:a16="http://schemas.microsoft.com/office/drawing/2014/main" xmlns="" id="{74F10473-C340-4931-90CF-B8C429B06B32}"/>
              </a:ext>
            </a:extLst>
          </p:cNvPr>
          <p:cNvSpPr/>
          <p:nvPr/>
        </p:nvSpPr>
        <p:spPr>
          <a:xfrm>
            <a:off x="3738809" y="1677171"/>
            <a:ext cx="2292076" cy="147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5">
            <a:extLst>
              <a:ext uri="{FF2B5EF4-FFF2-40B4-BE49-F238E27FC236}">
                <a16:creationId xmlns:a16="http://schemas.microsoft.com/office/drawing/2014/main" xmlns="" id="{01E7710A-4738-4433-BBFF-61D09C61F0B4}"/>
              </a:ext>
            </a:extLst>
          </p:cNvPr>
          <p:cNvSpPr/>
          <p:nvPr/>
        </p:nvSpPr>
        <p:spPr>
          <a:xfrm>
            <a:off x="6593767" y="1603305"/>
            <a:ext cx="2048466" cy="253916"/>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6" name="ZoneTexte 9">
            <a:extLst>
              <a:ext uri="{FF2B5EF4-FFF2-40B4-BE49-F238E27FC236}">
                <a16:creationId xmlns:a16="http://schemas.microsoft.com/office/drawing/2014/main" xmlns="" id="{60E9B8BD-B934-4D10-AF39-28D68B550421}"/>
              </a:ext>
            </a:extLst>
          </p:cNvPr>
          <p:cNvSpPr txBox="1"/>
          <p:nvPr/>
        </p:nvSpPr>
        <p:spPr>
          <a:xfrm>
            <a:off x="437322" y="914400"/>
            <a:ext cx="2626941" cy="587003"/>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algn="ctr" defTabSz="685800" fontAlgn="base">
              <a:spcBef>
                <a:spcPct val="0"/>
              </a:spcBef>
              <a:spcAft>
                <a:spcPct val="0"/>
              </a:spcAft>
              <a:buClrTx/>
            </a:pPr>
            <a:r>
              <a:rPr lang="ar-DZ" b="1" kern="1200" dirty="0">
                <a:solidFill>
                  <a:schemeClr val="accent4">
                    <a:lumMod val="25000"/>
                  </a:schemeClr>
                </a:solidFill>
                <a:latin typeface="Times New Roman" panose="02020603050405020304" pitchFamily="18" charset="0"/>
                <a:cs typeface="Times New Roman" pitchFamily="18" charset="0"/>
              </a:rPr>
              <a:t> </a:t>
            </a:r>
            <a:r>
              <a:rPr lang="ar-DZ" b="1" dirty="0">
                <a:solidFill>
                  <a:schemeClr val="accent4">
                    <a:lumMod val="25000"/>
                  </a:schemeClr>
                </a:solidFill>
                <a:latin typeface="Times New Roman" panose="02020603050405020304" pitchFamily="18" charset="0"/>
                <a:cs typeface="Times New Roman" panose="02020603050405020304" pitchFamily="18" charset="0"/>
              </a:rPr>
              <a:t>تخطيط واعداد الميزانية</a:t>
            </a:r>
            <a:endParaRPr lang="fr-FR" b="1" dirty="0">
              <a:solidFill>
                <a:schemeClr val="accent4">
                  <a:lumMod val="25000"/>
                </a:schemeClr>
              </a:solidFill>
              <a:latin typeface="Times New Roman" panose="02020603050405020304" pitchFamily="18" charset="0"/>
              <a:cs typeface="Times New Roman" panose="02020603050405020304" pitchFamily="18" charset="0"/>
            </a:endParaRPr>
          </a:p>
          <a:p>
            <a:pPr algn="ctr" defTabSz="685800" fontAlgn="base">
              <a:spcBef>
                <a:spcPct val="0"/>
              </a:spcBef>
              <a:spcAft>
                <a:spcPct val="0"/>
              </a:spcAft>
              <a:buClrTx/>
            </a:pPr>
            <a:r>
              <a:rPr lang="fr-CA" b="1" kern="1200" dirty="0">
                <a:solidFill>
                  <a:schemeClr val="accent4">
                    <a:lumMod val="25000"/>
                  </a:schemeClr>
                </a:solidFill>
                <a:latin typeface="Times New Roman" panose="02020603050405020304" pitchFamily="18" charset="0"/>
                <a:cs typeface="Times New Roman" pitchFamily="18" charset="0"/>
              </a:rPr>
              <a:t>Planification et Élaboration du budget</a:t>
            </a:r>
          </a:p>
        </p:txBody>
      </p:sp>
      <p:sp>
        <p:nvSpPr>
          <p:cNvPr id="9" name="Rectangle 8">
            <a:extLst>
              <a:ext uri="{FF2B5EF4-FFF2-40B4-BE49-F238E27FC236}">
                <a16:creationId xmlns:a16="http://schemas.microsoft.com/office/drawing/2014/main" xmlns="" id="{C28096ED-E35D-4D97-9BB2-FC4315DB694C}"/>
              </a:ext>
            </a:extLst>
          </p:cNvPr>
          <p:cNvSpPr/>
          <p:nvPr/>
        </p:nvSpPr>
        <p:spPr>
          <a:xfrm>
            <a:off x="4000629" y="935219"/>
            <a:ext cx="1768434" cy="523220"/>
          </a:xfrm>
          <a:prstGeom prst="rect">
            <a:avLst/>
          </a:prstGeom>
        </p:spPr>
        <p:txBody>
          <a:bodyPr wrap="none">
            <a:spAutoFit/>
          </a:bodyPr>
          <a:lstStyle/>
          <a:p>
            <a:pPr algn="ctr" defTabSz="685800" fontAlgn="base">
              <a:spcBef>
                <a:spcPct val="0"/>
              </a:spcBef>
              <a:spcAft>
                <a:spcPct val="0"/>
              </a:spcAft>
              <a:buClrTx/>
            </a:pPr>
            <a:r>
              <a:rPr lang="ar-DZ" b="1" dirty="0">
                <a:latin typeface="Times New Roman" panose="02020603050405020304" pitchFamily="18" charset="0"/>
                <a:cs typeface="Times New Roman" panose="02020603050405020304" pitchFamily="18" charset="0"/>
              </a:rPr>
              <a:t>تنفيذ الميزانية</a:t>
            </a:r>
            <a:endParaRPr lang="fr-FR" b="1" dirty="0">
              <a:solidFill>
                <a:schemeClr val="accent4">
                  <a:lumMod val="25000"/>
                </a:schemeClr>
              </a:solidFill>
              <a:latin typeface="Times New Roman" panose="02020603050405020304" pitchFamily="18" charset="0"/>
              <a:ea typeface="+mn-ea"/>
              <a:cs typeface="Times New Roman" panose="02020603050405020304" pitchFamily="18" charset="0"/>
            </a:endParaRPr>
          </a:p>
          <a:p>
            <a:pPr algn="ctr" defTabSz="685800" fontAlgn="base">
              <a:spcBef>
                <a:spcPct val="0"/>
              </a:spcBef>
              <a:spcAft>
                <a:spcPct val="0"/>
              </a:spcAft>
              <a:buClrTx/>
            </a:pPr>
            <a:r>
              <a:rPr lang="fr-FR" b="1" dirty="0">
                <a:solidFill>
                  <a:schemeClr val="accent4">
                    <a:lumMod val="25000"/>
                  </a:schemeClr>
                </a:solidFill>
                <a:latin typeface="Times New Roman" panose="02020603050405020304" pitchFamily="18" charset="0"/>
                <a:ea typeface="+mn-ea"/>
                <a:cs typeface="Times New Roman" panose="02020603050405020304" pitchFamily="18" charset="0"/>
              </a:rPr>
              <a:t>Exécution du budget</a:t>
            </a:r>
          </a:p>
        </p:txBody>
      </p:sp>
      <p:sp>
        <p:nvSpPr>
          <p:cNvPr id="10" name="Rectangle 9">
            <a:extLst>
              <a:ext uri="{FF2B5EF4-FFF2-40B4-BE49-F238E27FC236}">
                <a16:creationId xmlns:a16="http://schemas.microsoft.com/office/drawing/2014/main" xmlns="" id="{EB4CA707-9783-4476-9C08-506A00C74953}"/>
              </a:ext>
            </a:extLst>
          </p:cNvPr>
          <p:cNvSpPr/>
          <p:nvPr/>
        </p:nvSpPr>
        <p:spPr>
          <a:xfrm>
            <a:off x="6504684" y="946291"/>
            <a:ext cx="1909498" cy="523220"/>
          </a:xfrm>
          <a:prstGeom prst="rect">
            <a:avLst/>
          </a:prstGeom>
        </p:spPr>
        <p:txBody>
          <a:bodyPr wrap="none">
            <a:spAutoFit/>
          </a:bodyPr>
          <a:lstStyle/>
          <a:p>
            <a:pPr algn="ctr" defTabSz="685800" fontAlgn="base">
              <a:spcBef>
                <a:spcPct val="0"/>
              </a:spcBef>
              <a:spcAft>
                <a:spcPct val="0"/>
              </a:spcAft>
              <a:buClrTx/>
            </a:pPr>
            <a:r>
              <a:rPr lang="ar-DZ" b="1" dirty="0">
                <a:solidFill>
                  <a:schemeClr val="accent4">
                    <a:lumMod val="25000"/>
                  </a:schemeClr>
                </a:solidFill>
                <a:latin typeface="Times New Roman" panose="02020603050405020304" pitchFamily="18" charset="0"/>
                <a:cs typeface="Times New Roman" panose="02020603050405020304" pitchFamily="18" charset="0"/>
              </a:rPr>
              <a:t>تقديم الحسابات</a:t>
            </a:r>
            <a:endParaRPr lang="fr-FR" b="1" dirty="0">
              <a:solidFill>
                <a:schemeClr val="accent4">
                  <a:lumMod val="25000"/>
                </a:schemeClr>
              </a:solidFill>
              <a:latin typeface="Times New Roman" panose="02020603050405020304" pitchFamily="18" charset="0"/>
              <a:ea typeface="+mn-ea"/>
              <a:cs typeface="Times New Roman" panose="02020603050405020304" pitchFamily="18" charset="0"/>
            </a:endParaRPr>
          </a:p>
          <a:p>
            <a:pPr algn="ctr" defTabSz="685800" fontAlgn="base">
              <a:spcBef>
                <a:spcPct val="0"/>
              </a:spcBef>
              <a:spcAft>
                <a:spcPct val="0"/>
              </a:spcAft>
              <a:buClrTx/>
            </a:pPr>
            <a:r>
              <a:rPr lang="fr-FR" b="1" dirty="0">
                <a:solidFill>
                  <a:schemeClr val="accent4">
                    <a:lumMod val="25000"/>
                  </a:schemeClr>
                </a:solidFill>
                <a:latin typeface="Times New Roman" panose="02020603050405020304" pitchFamily="18" charset="0"/>
                <a:ea typeface="+mn-ea"/>
                <a:cs typeface="Times New Roman" panose="02020603050405020304" pitchFamily="18" charset="0"/>
              </a:rPr>
              <a:t>Reddition des comptes</a:t>
            </a:r>
          </a:p>
        </p:txBody>
      </p:sp>
      <p:sp>
        <p:nvSpPr>
          <p:cNvPr id="11" name="Rectangle 10">
            <a:extLst>
              <a:ext uri="{FF2B5EF4-FFF2-40B4-BE49-F238E27FC236}">
                <a16:creationId xmlns:a16="http://schemas.microsoft.com/office/drawing/2014/main" xmlns="" id="{077818BB-2D2F-4AF6-995C-3AFB29CAE63D}"/>
              </a:ext>
            </a:extLst>
          </p:cNvPr>
          <p:cNvSpPr/>
          <p:nvPr/>
        </p:nvSpPr>
        <p:spPr>
          <a:xfrm>
            <a:off x="437322" y="2341310"/>
            <a:ext cx="2504661" cy="2369880"/>
          </a:xfrm>
          <a:prstGeom prst="rect">
            <a:avLst/>
          </a:prstGeom>
        </p:spPr>
        <p:txBody>
          <a:bodyPr wrap="square">
            <a:spAutoFit/>
          </a:bodyPr>
          <a:lstStyle/>
          <a:p>
            <a:r>
              <a:rPr lang="fr-FR" sz="1500" dirty="0">
                <a:solidFill>
                  <a:srgbClr val="005024"/>
                </a:solidFill>
                <a:latin typeface="Times New Roman" panose="02020603050405020304" pitchFamily="18" charset="0"/>
                <a:cs typeface="Times New Roman" panose="02020603050405020304" pitchFamily="18" charset="0"/>
              </a:rPr>
              <a:t>- </a:t>
            </a:r>
            <a:r>
              <a:rPr lang="ar-DZ" sz="1500" dirty="0">
                <a:solidFill>
                  <a:srgbClr val="005024"/>
                </a:solidFill>
                <a:latin typeface="Times New Roman" panose="02020603050405020304" pitchFamily="18" charset="0"/>
                <a:cs typeface="Times New Roman" panose="02020603050405020304" pitchFamily="18" charset="0"/>
              </a:rPr>
              <a:t> </a:t>
            </a:r>
            <a:r>
              <a:rPr lang="ar-DZ" dirty="0">
                <a:solidFill>
                  <a:srgbClr val="005024"/>
                </a:solidFill>
                <a:latin typeface="Times New Roman" panose="02020603050405020304" pitchFamily="18" charset="0"/>
                <a:cs typeface="Times New Roman" panose="02020603050405020304" pitchFamily="18" charset="0"/>
              </a:rPr>
              <a:t>الإطار الميزانياتي على المدى المتوسط</a:t>
            </a:r>
            <a:endParaRPr lang="fr-FR" dirty="0">
              <a:solidFill>
                <a:srgbClr val="005024"/>
              </a:solidFill>
              <a:latin typeface="Times New Roman" panose="02020603050405020304" pitchFamily="18" charset="0"/>
              <a:cs typeface="Times New Roman" panose="02020603050405020304" pitchFamily="18" charset="0"/>
            </a:endParaRPr>
          </a:p>
          <a:p>
            <a:r>
              <a:rPr lang="fr-FR" sz="1500" dirty="0">
                <a:solidFill>
                  <a:srgbClr val="005024"/>
                </a:solidFill>
                <a:latin typeface="Times New Roman" panose="02020603050405020304" pitchFamily="18" charset="0"/>
                <a:cs typeface="Times New Roman" panose="02020603050405020304" pitchFamily="18" charset="0"/>
              </a:rPr>
              <a:t>CBMT</a:t>
            </a:r>
          </a:p>
          <a:p>
            <a:r>
              <a:rPr lang="fr-FR" sz="1500" dirty="0">
                <a:solidFill>
                  <a:srgbClr val="005024"/>
                </a:solidFill>
                <a:latin typeface="Times New Roman" panose="02020603050405020304" pitchFamily="18" charset="0"/>
                <a:cs typeface="Times New Roman" panose="02020603050405020304" pitchFamily="18" charset="0"/>
              </a:rPr>
              <a:t>-</a:t>
            </a:r>
            <a:r>
              <a:rPr lang="ar-DZ" sz="1500" dirty="0">
                <a:solidFill>
                  <a:srgbClr val="005024"/>
                </a:solidFill>
                <a:latin typeface="Times New Roman" panose="02020603050405020304" pitchFamily="18" charset="0"/>
                <a:cs typeface="Times New Roman" panose="02020603050405020304" pitchFamily="18" charset="0"/>
              </a:rPr>
              <a:t> </a:t>
            </a:r>
            <a:r>
              <a:rPr lang="ar-DZ" dirty="0">
                <a:solidFill>
                  <a:srgbClr val="005024"/>
                </a:solidFill>
                <a:latin typeface="Times New Roman" panose="02020603050405020304" pitchFamily="18" charset="0"/>
                <a:cs typeface="Times New Roman" panose="02020603050405020304" pitchFamily="18" charset="0"/>
              </a:rPr>
              <a:t>إطار النفقات على المدى المتوسط</a:t>
            </a:r>
            <a:endParaRPr lang="fr-FR" dirty="0">
              <a:solidFill>
                <a:srgbClr val="005024"/>
              </a:solidFill>
              <a:latin typeface="Times New Roman" panose="02020603050405020304" pitchFamily="18" charset="0"/>
              <a:cs typeface="Times New Roman" panose="02020603050405020304" pitchFamily="18" charset="0"/>
            </a:endParaRPr>
          </a:p>
          <a:p>
            <a:r>
              <a:rPr lang="ar-DZ" sz="1500" dirty="0">
                <a:solidFill>
                  <a:srgbClr val="005024"/>
                </a:solidFill>
                <a:latin typeface="Times New Roman" panose="02020603050405020304" pitchFamily="18" charset="0"/>
                <a:cs typeface="Times New Roman" panose="02020603050405020304" pitchFamily="18" charset="0"/>
              </a:rPr>
              <a:t> </a:t>
            </a:r>
            <a:r>
              <a:rPr lang="fr-FR" sz="1500" dirty="0">
                <a:solidFill>
                  <a:srgbClr val="005024"/>
                </a:solidFill>
                <a:latin typeface="Times New Roman" panose="02020603050405020304" pitchFamily="18" charset="0"/>
                <a:cs typeface="Times New Roman" panose="02020603050405020304" pitchFamily="18" charset="0"/>
              </a:rPr>
              <a:t>CDMT</a:t>
            </a:r>
          </a:p>
          <a:p>
            <a:r>
              <a:rPr lang="fr-FR" sz="1500" dirty="0">
                <a:solidFill>
                  <a:srgbClr val="005024"/>
                </a:solidFill>
                <a:latin typeface="Times New Roman" panose="02020603050405020304" pitchFamily="18" charset="0"/>
                <a:cs typeface="Times New Roman" panose="02020603050405020304" pitchFamily="18" charset="0"/>
              </a:rPr>
              <a:t>-</a:t>
            </a:r>
            <a:r>
              <a:rPr lang="ar-DZ" sz="1500" dirty="0">
                <a:solidFill>
                  <a:srgbClr val="005024"/>
                </a:solidFill>
                <a:latin typeface="Times New Roman" panose="02020603050405020304" pitchFamily="18" charset="0"/>
                <a:cs typeface="Times New Roman" panose="02020603050405020304" pitchFamily="18" charset="0"/>
              </a:rPr>
              <a:t>  </a:t>
            </a:r>
            <a:r>
              <a:rPr lang="ar-DZ" dirty="0">
                <a:solidFill>
                  <a:srgbClr val="005024"/>
                </a:solidFill>
                <a:latin typeface="Times New Roman" panose="02020603050405020304" pitchFamily="18" charset="0"/>
                <a:cs typeface="Times New Roman" panose="02020603050405020304" pitchFamily="18" charset="0"/>
              </a:rPr>
              <a:t>التقرير حول الأوليات والتخطيط</a:t>
            </a:r>
            <a:endParaRPr lang="fr-FR" dirty="0">
              <a:solidFill>
                <a:srgbClr val="005024"/>
              </a:solidFill>
              <a:latin typeface="Times New Roman" panose="02020603050405020304" pitchFamily="18" charset="0"/>
              <a:cs typeface="Times New Roman" panose="02020603050405020304" pitchFamily="18" charset="0"/>
            </a:endParaRPr>
          </a:p>
          <a:p>
            <a:r>
              <a:rPr lang="fr-FR" sz="1500" dirty="0">
                <a:solidFill>
                  <a:srgbClr val="005024"/>
                </a:solidFill>
                <a:latin typeface="Times New Roman" panose="02020603050405020304" pitchFamily="18" charset="0"/>
                <a:cs typeface="Times New Roman" panose="02020603050405020304" pitchFamily="18" charset="0"/>
              </a:rPr>
              <a:t>RPP </a:t>
            </a:r>
          </a:p>
          <a:p>
            <a:pPr marL="173038" indent="-173038">
              <a:buFontTx/>
              <a:buChar char="-"/>
            </a:pPr>
            <a:r>
              <a:rPr lang="ar-DZ" dirty="0">
                <a:solidFill>
                  <a:srgbClr val="005024"/>
                </a:solidFill>
                <a:latin typeface="Times New Roman" panose="02020603050405020304" pitchFamily="18" charset="0"/>
                <a:cs typeface="Times New Roman" panose="02020603050405020304" pitchFamily="18" charset="0"/>
              </a:rPr>
              <a:t>الوثائق الجديدة لمشروع قانون المالية (4 أجزاء)</a:t>
            </a:r>
            <a:endParaRPr lang="fr-FR" dirty="0">
              <a:solidFill>
                <a:srgbClr val="005024"/>
              </a:solidFill>
              <a:latin typeface="Times New Roman" panose="02020603050405020304" pitchFamily="18" charset="0"/>
              <a:cs typeface="Times New Roman" panose="02020603050405020304" pitchFamily="18" charset="0"/>
            </a:endParaRPr>
          </a:p>
          <a:p>
            <a:r>
              <a:rPr lang="fr-FR" sz="1500" dirty="0">
                <a:solidFill>
                  <a:srgbClr val="005024"/>
                </a:solidFill>
                <a:latin typeface="Times New Roman" panose="02020603050405020304" pitchFamily="18" charset="0"/>
                <a:cs typeface="Times New Roman" panose="02020603050405020304" pitchFamily="18" charset="0"/>
              </a:rPr>
              <a:t>  Nouveaux documents du PLF (04 parties).</a:t>
            </a:r>
          </a:p>
        </p:txBody>
      </p:sp>
      <p:sp>
        <p:nvSpPr>
          <p:cNvPr id="12" name="Rectangle 11">
            <a:extLst>
              <a:ext uri="{FF2B5EF4-FFF2-40B4-BE49-F238E27FC236}">
                <a16:creationId xmlns:a16="http://schemas.microsoft.com/office/drawing/2014/main" xmlns="" id="{9BEE1CCA-0AF4-449B-90E4-87D5B53E46BD}"/>
              </a:ext>
            </a:extLst>
          </p:cNvPr>
          <p:cNvSpPr/>
          <p:nvPr/>
        </p:nvSpPr>
        <p:spPr>
          <a:xfrm>
            <a:off x="3523760" y="2350008"/>
            <a:ext cx="2722172" cy="2492990"/>
          </a:xfrm>
          <a:prstGeom prst="rect">
            <a:avLst/>
          </a:prstGeom>
        </p:spPr>
        <p:txBody>
          <a:bodyPr wrap="square">
            <a:spAutoFit/>
          </a:bodyPr>
          <a:lstStyle/>
          <a:p>
            <a:r>
              <a:rPr lang="fr-FR" sz="1500" dirty="0">
                <a:solidFill>
                  <a:srgbClr val="FF0000"/>
                </a:solidFill>
                <a:latin typeface="Times New Roman" panose="02020603050405020304" pitchFamily="18" charset="0"/>
                <a:cs typeface="Times New Roman" panose="02020603050405020304" pitchFamily="18" charset="0"/>
              </a:rPr>
              <a:t>-  </a:t>
            </a:r>
            <a:r>
              <a:rPr lang="ar-DZ" dirty="0">
                <a:solidFill>
                  <a:srgbClr val="FF0000"/>
                </a:solidFill>
              </a:rPr>
              <a:t>قانون المالية الأولي</a:t>
            </a:r>
            <a:r>
              <a:rPr lang="fr-FR" dirty="0">
                <a:solidFill>
                  <a:srgbClr val="FF0000"/>
                </a:solidFill>
              </a:rPr>
              <a:t>    </a:t>
            </a:r>
            <a:r>
              <a:rPr lang="fr-FR" dirty="0">
                <a:solidFill>
                  <a:srgbClr val="FF0000"/>
                </a:solidFill>
                <a:latin typeface="Times New Roman" panose="02020603050405020304" pitchFamily="18" charset="0"/>
                <a:cs typeface="Times New Roman" panose="02020603050405020304" pitchFamily="18" charset="0"/>
              </a:rPr>
              <a:t>LFI </a:t>
            </a:r>
          </a:p>
          <a:p>
            <a:pPr marL="285750" indent="-285750">
              <a:buFontTx/>
              <a:buChar char="-"/>
            </a:pPr>
            <a:r>
              <a:rPr lang="ar-AE" dirty="0">
                <a:solidFill>
                  <a:srgbClr val="FF0000"/>
                </a:solidFill>
                <a:latin typeface="Times New Roman" panose="02020603050405020304" pitchFamily="18" charset="0"/>
                <a:cs typeface="Times New Roman" panose="02020603050405020304" pitchFamily="18" charset="0"/>
              </a:rPr>
              <a:t>مراسيم التوزيع </a:t>
            </a:r>
            <a:r>
              <a:rPr lang="fr-FR" dirty="0">
                <a:solidFill>
                  <a:srgbClr val="FF0000"/>
                </a:solidFill>
                <a:latin typeface="Times New Roman" panose="02020603050405020304" pitchFamily="18" charset="0"/>
                <a:cs typeface="Times New Roman" panose="02020603050405020304" pitchFamily="18" charset="0"/>
              </a:rPr>
              <a:t>     Décrets de répartition</a:t>
            </a:r>
          </a:p>
          <a:p>
            <a:pPr marL="266700" indent="-266700">
              <a:buFontTx/>
              <a:buChar char="-"/>
            </a:pPr>
            <a:r>
              <a:rPr lang="ar-DZ" dirty="0">
                <a:solidFill>
                  <a:srgbClr val="FF0000"/>
                </a:solidFill>
              </a:rPr>
              <a:t>وثيقة البرمجة الأولية</a:t>
            </a:r>
            <a:r>
              <a:rPr lang="fr-FR" dirty="0">
                <a:solidFill>
                  <a:srgbClr val="FF0000"/>
                </a:solidFill>
              </a:rPr>
              <a:t> </a:t>
            </a:r>
            <a:r>
              <a:rPr lang="fr-FR" dirty="0">
                <a:solidFill>
                  <a:srgbClr val="FF0000"/>
                </a:solidFill>
                <a:latin typeface="Times New Roman" panose="02020603050405020304" pitchFamily="18" charset="0"/>
                <a:cs typeface="Times New Roman" panose="02020603050405020304" pitchFamily="18" charset="0"/>
              </a:rPr>
              <a:t>    Document de   Programmation Initiale</a:t>
            </a:r>
          </a:p>
          <a:p>
            <a:pPr marL="266700" indent="-266700">
              <a:buFontTx/>
              <a:buChar char="-"/>
            </a:pPr>
            <a:r>
              <a:rPr lang="ar-AE" dirty="0">
                <a:solidFill>
                  <a:srgbClr val="FF0000"/>
                </a:solidFill>
                <a:latin typeface="Times New Roman" panose="02020603050405020304" pitchFamily="18" charset="0"/>
                <a:cs typeface="Times New Roman" panose="02020603050405020304" pitchFamily="18" charset="0"/>
              </a:rPr>
              <a:t>تحويلات، تنقلات وحركات الاعتمادات </a:t>
            </a:r>
            <a:endParaRPr lang="fr-FR" dirty="0">
              <a:solidFill>
                <a:srgbClr val="FF0000"/>
              </a:solidFill>
              <a:latin typeface="Times New Roman" panose="02020603050405020304" pitchFamily="18" charset="0"/>
              <a:cs typeface="Times New Roman" panose="02020603050405020304" pitchFamily="18" charset="0"/>
            </a:endParaRPr>
          </a:p>
          <a:p>
            <a:r>
              <a:rPr lang="fr-FR" dirty="0">
                <a:solidFill>
                  <a:srgbClr val="FF0000"/>
                </a:solidFill>
                <a:latin typeface="Times New Roman" panose="02020603050405020304" pitchFamily="18" charset="0"/>
                <a:cs typeface="Times New Roman" panose="02020603050405020304" pitchFamily="18" charset="0"/>
              </a:rPr>
              <a:t>     Transferts, virements et   </a:t>
            </a:r>
          </a:p>
          <a:p>
            <a:r>
              <a:rPr lang="fr-FR" dirty="0">
                <a:solidFill>
                  <a:srgbClr val="FF0000"/>
                </a:solidFill>
                <a:latin typeface="Times New Roman" panose="02020603050405020304" pitchFamily="18" charset="0"/>
                <a:cs typeface="Times New Roman" panose="02020603050405020304" pitchFamily="18" charset="0"/>
              </a:rPr>
              <a:t>     mouvements de crédits</a:t>
            </a:r>
          </a:p>
          <a:p>
            <a:pPr marL="173038" indent="-173038">
              <a:buFontTx/>
              <a:buChar char="-"/>
            </a:pPr>
            <a:r>
              <a:rPr lang="ar-DZ" dirty="0">
                <a:solidFill>
                  <a:srgbClr val="FF0000"/>
                </a:solidFill>
                <a:latin typeface="Times New Roman" panose="02020603050405020304" pitchFamily="18" charset="0"/>
                <a:cs typeface="Times New Roman" panose="02020603050405020304" pitchFamily="18" charset="0"/>
              </a:rPr>
              <a:t> قانون المالية التصحيحي</a:t>
            </a:r>
            <a:r>
              <a:rPr lang="ar-DZ" dirty="0">
                <a:solidFill>
                  <a:srgbClr val="FF0000"/>
                </a:solidFill>
              </a:rPr>
              <a:t> (عند الاقتضاء)</a:t>
            </a:r>
            <a:r>
              <a:rPr lang="ar-DZ" dirty="0">
                <a:solidFill>
                  <a:srgbClr val="FF0000"/>
                </a:solidFill>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      </a:t>
            </a:r>
          </a:p>
          <a:p>
            <a:r>
              <a:rPr lang="fr-FR" dirty="0">
                <a:solidFill>
                  <a:srgbClr val="FF0000"/>
                </a:solidFill>
                <a:latin typeface="Times New Roman" panose="02020603050405020304" pitchFamily="18" charset="0"/>
                <a:cs typeface="Times New Roman" panose="02020603050405020304" pitchFamily="18" charset="0"/>
              </a:rPr>
              <a:t>     LFR (si nécessaire)</a:t>
            </a:r>
          </a:p>
          <a:p>
            <a:pPr marL="285750" indent="-285750">
              <a:buFontTx/>
              <a:buChar char="-"/>
            </a:pPr>
            <a:endParaRPr lang="fr-FR" sz="15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B9255875-1308-4224-8E7D-99ED244BD9AF}"/>
              </a:ext>
            </a:extLst>
          </p:cNvPr>
          <p:cNvSpPr/>
          <p:nvPr/>
        </p:nvSpPr>
        <p:spPr>
          <a:xfrm>
            <a:off x="6490400" y="2411829"/>
            <a:ext cx="2615000" cy="2031325"/>
          </a:xfrm>
          <a:prstGeom prst="rect">
            <a:avLst/>
          </a:prstGeom>
        </p:spPr>
        <p:txBody>
          <a:bodyPr wrap="square">
            <a:spAutoFit/>
          </a:bodyPr>
          <a:lstStyle/>
          <a:p>
            <a:r>
              <a:rPr lang="fr-FR" dirty="0">
                <a:solidFill>
                  <a:schemeClr val="accent4">
                    <a:lumMod val="25000"/>
                  </a:schemeClr>
                </a:solidFill>
                <a:latin typeface="Times New Roman" panose="02020603050405020304" pitchFamily="18" charset="0"/>
                <a:cs typeface="Times New Roman" panose="02020603050405020304" pitchFamily="18" charset="0"/>
              </a:rPr>
              <a:t>:</a:t>
            </a:r>
            <a:r>
              <a:rPr lang="ar-DZ" dirty="0">
                <a:solidFill>
                  <a:schemeClr val="accent4">
                    <a:lumMod val="25000"/>
                  </a:schemeClr>
                </a:solidFill>
                <a:latin typeface="Times New Roman" panose="02020603050405020304" pitchFamily="18" charset="0"/>
                <a:cs typeface="Times New Roman" panose="02020603050405020304" pitchFamily="18" charset="0"/>
              </a:rPr>
              <a:t>مشروع</a:t>
            </a:r>
            <a:r>
              <a:rPr lang="ar-DZ" b="1" dirty="0">
                <a:solidFill>
                  <a:schemeClr val="accent4">
                    <a:lumMod val="25000"/>
                  </a:schemeClr>
                </a:solidFill>
                <a:latin typeface="Times New Roman" panose="02020603050405020304" pitchFamily="18" charset="0"/>
                <a:cs typeface="Times New Roman" panose="02020603050405020304" pitchFamily="18" charset="0"/>
              </a:rPr>
              <a:t> قانون تسوية الميزانية </a:t>
            </a:r>
            <a:r>
              <a:rPr lang="ar-DZ" dirty="0">
                <a:solidFill>
                  <a:schemeClr val="accent4">
                    <a:lumMod val="25000"/>
                  </a:schemeClr>
                </a:solidFill>
                <a:latin typeface="Times New Roman" panose="02020603050405020304" pitchFamily="18" charset="0"/>
                <a:cs typeface="Times New Roman" panose="02020603050405020304" pitchFamily="18" charset="0"/>
              </a:rPr>
              <a:t> مرفق ب</a:t>
            </a:r>
            <a:r>
              <a:rPr lang="fr-FR" dirty="0">
                <a:solidFill>
                  <a:schemeClr val="accent4">
                    <a:lumMod val="25000"/>
                  </a:schemeClr>
                </a:solidFill>
                <a:latin typeface="Times New Roman" panose="02020603050405020304" pitchFamily="18" charset="0"/>
                <a:cs typeface="Times New Roman" panose="02020603050405020304" pitchFamily="18" charset="0"/>
              </a:rPr>
              <a:t>                      Projet de LRB accompagnée d’:</a:t>
            </a:r>
          </a:p>
          <a:p>
            <a:endParaRPr lang="fr-FR" dirty="0">
              <a:solidFill>
                <a:schemeClr val="accent4">
                  <a:lumMod val="25000"/>
                </a:schemeClr>
              </a:solidFill>
              <a:latin typeface="Times New Roman" panose="02020603050405020304" pitchFamily="18" charset="0"/>
              <a:cs typeface="Times New Roman" panose="02020603050405020304" pitchFamily="18" charset="0"/>
            </a:endParaRPr>
          </a:p>
          <a:p>
            <a:r>
              <a:rPr lang="fr-FR" dirty="0">
                <a:solidFill>
                  <a:schemeClr val="accent4">
                    <a:lumMod val="25000"/>
                  </a:schemeClr>
                </a:solidFill>
                <a:latin typeface="Times New Roman" panose="02020603050405020304" pitchFamily="18" charset="0"/>
                <a:cs typeface="Times New Roman" panose="02020603050405020304" pitchFamily="18" charset="0"/>
              </a:rPr>
              <a:t>-</a:t>
            </a:r>
            <a:r>
              <a:rPr lang="ar-DZ" dirty="0">
                <a:solidFill>
                  <a:schemeClr val="accent4">
                    <a:lumMod val="25000"/>
                  </a:schemeClr>
                </a:solidFill>
                <a:latin typeface="Times New Roman" panose="02020603050405020304" pitchFamily="18" charset="0"/>
                <a:cs typeface="Times New Roman" panose="02020603050405020304" pitchFamily="18" charset="0"/>
              </a:rPr>
              <a:t> ملاحق تفسيرية</a:t>
            </a:r>
            <a:endParaRPr lang="fr-FR" dirty="0">
              <a:solidFill>
                <a:schemeClr val="accent4">
                  <a:lumMod val="25000"/>
                </a:schemeClr>
              </a:solidFill>
              <a:latin typeface="Times New Roman" panose="02020603050405020304" pitchFamily="18" charset="0"/>
              <a:cs typeface="Times New Roman" panose="02020603050405020304" pitchFamily="18" charset="0"/>
            </a:endParaRPr>
          </a:p>
          <a:p>
            <a:r>
              <a:rPr lang="fr-FR" dirty="0">
                <a:solidFill>
                  <a:schemeClr val="accent4">
                    <a:lumMod val="25000"/>
                  </a:schemeClr>
                </a:solidFill>
                <a:latin typeface="Times New Roman" panose="02020603050405020304" pitchFamily="18" charset="0"/>
                <a:cs typeface="Times New Roman" panose="02020603050405020304" pitchFamily="18" charset="0"/>
              </a:rPr>
              <a:t> annexes explicatives ; </a:t>
            </a:r>
          </a:p>
          <a:p>
            <a:r>
              <a:rPr lang="fr-FR" dirty="0">
                <a:solidFill>
                  <a:schemeClr val="accent4">
                    <a:lumMod val="25000"/>
                  </a:schemeClr>
                </a:solidFill>
                <a:latin typeface="Times New Roman" panose="02020603050405020304" pitchFamily="18" charset="0"/>
                <a:cs typeface="Times New Roman" panose="02020603050405020304" pitchFamily="18" charset="0"/>
              </a:rPr>
              <a:t>- </a:t>
            </a:r>
            <a:r>
              <a:rPr lang="ar-DZ" dirty="0">
                <a:solidFill>
                  <a:schemeClr val="accent4">
                    <a:lumMod val="25000"/>
                  </a:schemeClr>
                </a:solidFill>
                <a:latin typeface="Times New Roman" panose="02020603050405020304" pitchFamily="18" charset="0"/>
                <a:cs typeface="Times New Roman" panose="02020603050405020304" pitchFamily="18" charset="0"/>
              </a:rPr>
              <a:t>الحساب العام للدولة</a:t>
            </a:r>
            <a:endParaRPr lang="fr-FR" dirty="0">
              <a:solidFill>
                <a:schemeClr val="accent4">
                  <a:lumMod val="25000"/>
                </a:schemeClr>
              </a:solidFill>
              <a:latin typeface="Times New Roman" panose="02020603050405020304" pitchFamily="18" charset="0"/>
              <a:cs typeface="Times New Roman" panose="02020603050405020304" pitchFamily="18" charset="0"/>
            </a:endParaRPr>
          </a:p>
          <a:p>
            <a:r>
              <a:rPr lang="fr-FR" dirty="0">
                <a:solidFill>
                  <a:schemeClr val="accent4">
                    <a:lumMod val="25000"/>
                  </a:schemeClr>
                </a:solidFill>
                <a:latin typeface="Times New Roman" panose="02020603050405020304" pitchFamily="18" charset="0"/>
                <a:cs typeface="Times New Roman" panose="02020603050405020304" pitchFamily="18" charset="0"/>
              </a:rPr>
              <a:t>un compte général de l'Etat ;</a:t>
            </a:r>
          </a:p>
          <a:p>
            <a:r>
              <a:rPr lang="fr-FR" dirty="0">
                <a:solidFill>
                  <a:schemeClr val="accent4">
                    <a:lumMod val="25000"/>
                  </a:schemeClr>
                </a:solidFill>
                <a:latin typeface="Times New Roman" panose="02020603050405020304" pitchFamily="18" charset="0"/>
                <a:cs typeface="Times New Roman" panose="02020603050405020304" pitchFamily="18" charset="0"/>
              </a:rPr>
              <a:t>- </a:t>
            </a:r>
            <a:r>
              <a:rPr lang="ar-DZ" dirty="0">
                <a:solidFill>
                  <a:schemeClr val="accent4">
                    <a:lumMod val="25000"/>
                  </a:schemeClr>
                </a:solidFill>
                <a:latin typeface="Times New Roman" panose="02020603050405020304" pitchFamily="18" charset="0"/>
                <a:cs typeface="Times New Roman" panose="02020603050405020304" pitchFamily="18" charset="0"/>
              </a:rPr>
              <a:t>التقرير الوزاري للمردودية</a:t>
            </a:r>
            <a:endParaRPr lang="fr-FR" dirty="0">
              <a:solidFill>
                <a:schemeClr val="accent4">
                  <a:lumMod val="25000"/>
                </a:schemeClr>
              </a:solidFill>
              <a:latin typeface="Times New Roman" panose="02020603050405020304" pitchFamily="18" charset="0"/>
              <a:cs typeface="Times New Roman" panose="02020603050405020304" pitchFamily="18" charset="0"/>
            </a:endParaRPr>
          </a:p>
          <a:p>
            <a:r>
              <a:rPr lang="fr-FR" dirty="0">
                <a:solidFill>
                  <a:schemeClr val="accent4">
                    <a:lumMod val="25000"/>
                  </a:schemeClr>
                </a:solidFill>
                <a:latin typeface="Times New Roman" panose="02020603050405020304" pitchFamily="18" charset="0"/>
                <a:cs typeface="Times New Roman" panose="02020603050405020304" pitchFamily="18" charset="0"/>
              </a:rPr>
              <a:t>un RMR.</a:t>
            </a:r>
            <a:endParaRPr lang="fr-FR" sz="1500" dirty="0">
              <a:solidFill>
                <a:schemeClr val="accent4">
                  <a:lumMod val="25000"/>
                </a:schemeClr>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BB94D76B-D9D8-4280-8B0E-A038E7AEAF49}"/>
              </a:ext>
            </a:extLst>
          </p:cNvPr>
          <p:cNvSpPr/>
          <p:nvPr/>
        </p:nvSpPr>
        <p:spPr>
          <a:xfrm>
            <a:off x="1134658" y="1983912"/>
            <a:ext cx="1563457" cy="253916"/>
          </a:xfrm>
          <a:prstGeom prst="rect">
            <a:avLst/>
          </a:prstGeom>
        </p:spPr>
        <p:txBody>
          <a:bodyPr wrap="square">
            <a:spAutoFit/>
          </a:bodyPr>
          <a:lstStyle/>
          <a:p>
            <a:r>
              <a:rPr lang="fr-FR" sz="1050" b="1" dirty="0">
                <a:latin typeface="Times New Roman" panose="02020603050405020304" pitchFamily="18" charset="0"/>
                <a:cs typeface="Times New Roman" panose="02020603050405020304" pitchFamily="18" charset="0"/>
              </a:rPr>
              <a:t>Années N-2 et  N-1</a:t>
            </a:r>
            <a:endParaRPr lang="fr-FR" sz="105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8E27827F-A007-4D74-B6BF-6C3933C68211}"/>
              </a:ext>
            </a:extLst>
          </p:cNvPr>
          <p:cNvSpPr/>
          <p:nvPr/>
        </p:nvSpPr>
        <p:spPr>
          <a:xfrm>
            <a:off x="4526415" y="1984846"/>
            <a:ext cx="716863" cy="253916"/>
          </a:xfrm>
          <a:prstGeom prst="rect">
            <a:avLst/>
          </a:prstGeom>
        </p:spPr>
        <p:txBody>
          <a:bodyPr wrap="none">
            <a:spAutoFit/>
          </a:bodyPr>
          <a:lstStyle/>
          <a:p>
            <a:r>
              <a:rPr lang="fr-FR" sz="1050" b="1" dirty="0">
                <a:latin typeface="Times New Roman" panose="02020603050405020304" pitchFamily="18" charset="0"/>
                <a:cs typeface="Times New Roman" panose="02020603050405020304" pitchFamily="18" charset="0"/>
              </a:rPr>
              <a:t>Année N</a:t>
            </a:r>
            <a:r>
              <a:rPr lang="fr-FR" sz="1050" dirty="0">
                <a:latin typeface="Times New Roman" panose="02020603050405020304" pitchFamily="18" charset="0"/>
                <a:cs typeface="Times New Roman" panose="02020603050405020304" pitchFamily="18" charset="0"/>
              </a:rPr>
              <a:t> </a:t>
            </a:r>
          </a:p>
        </p:txBody>
      </p:sp>
      <p:sp>
        <p:nvSpPr>
          <p:cNvPr id="16" name="Rectangle 15">
            <a:extLst>
              <a:ext uri="{FF2B5EF4-FFF2-40B4-BE49-F238E27FC236}">
                <a16:creationId xmlns:a16="http://schemas.microsoft.com/office/drawing/2014/main" xmlns="" id="{3270C8B2-A3F5-4D82-8CFB-09BC0D4ECDA9}"/>
              </a:ext>
            </a:extLst>
          </p:cNvPr>
          <p:cNvSpPr/>
          <p:nvPr/>
        </p:nvSpPr>
        <p:spPr>
          <a:xfrm>
            <a:off x="6852406" y="1935649"/>
            <a:ext cx="1531188" cy="253916"/>
          </a:xfrm>
          <a:prstGeom prst="rect">
            <a:avLst/>
          </a:prstGeom>
        </p:spPr>
        <p:txBody>
          <a:bodyPr wrap="none">
            <a:spAutoFit/>
          </a:bodyPr>
          <a:lstStyle/>
          <a:p>
            <a:r>
              <a:rPr lang="fr-FR" sz="1050" b="1" dirty="0">
                <a:latin typeface="Times New Roman" panose="02020603050405020304" pitchFamily="18" charset="0"/>
                <a:cs typeface="Times New Roman" panose="02020603050405020304" pitchFamily="18" charset="0"/>
              </a:rPr>
              <a:t>Année N+1 et suivantes</a:t>
            </a:r>
          </a:p>
        </p:txBody>
      </p:sp>
    </p:spTree>
    <p:extLst>
      <p:ext uri="{BB962C8B-B14F-4D97-AF65-F5344CB8AC3E}">
        <p14:creationId xmlns:p14="http://schemas.microsoft.com/office/powerpoint/2010/main" xmlns="" val="413643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CF208E5F-997F-493C-9848-660F9FCCE0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28021E34-805C-4F47-AAC9-FED93D75B684}" type="slidenum">
              <a:rPr kumimoji="0" lang="fr-FR" sz="1200" b="1" i="0" u="none" strike="noStrike" kern="0" cap="none" spc="0" normalizeH="0" baseline="0" noProof="0" smtClean="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endParaRPr>
          </a:p>
        </p:txBody>
      </p:sp>
      <p:graphicFrame>
        <p:nvGraphicFramePr>
          <p:cNvPr id="5" name="Tableau 4">
            <a:extLst>
              <a:ext uri="{FF2B5EF4-FFF2-40B4-BE49-F238E27FC236}">
                <a16:creationId xmlns:a16="http://schemas.microsoft.com/office/drawing/2014/main" xmlns="" id="{230DC041-CBF5-4354-A662-B20CAB475B93}"/>
              </a:ext>
            </a:extLst>
          </p:cNvPr>
          <p:cNvGraphicFramePr>
            <a:graphicFrameLocks noGrp="1"/>
          </p:cNvGraphicFramePr>
          <p:nvPr>
            <p:extLst>
              <p:ext uri="{D42A27DB-BD31-4B8C-83A1-F6EECF244321}">
                <p14:modId xmlns:p14="http://schemas.microsoft.com/office/powerpoint/2010/main" xmlns="" val="1484120867"/>
              </p:ext>
            </p:extLst>
          </p:nvPr>
        </p:nvGraphicFramePr>
        <p:xfrm>
          <a:off x="66102" y="22316"/>
          <a:ext cx="8998877" cy="5180336"/>
        </p:xfrm>
        <a:graphic>
          <a:graphicData uri="http://schemas.openxmlformats.org/drawingml/2006/table">
            <a:tbl>
              <a:tblPr>
                <a:tableStyleId>{E8B1032C-EA38-4F05-BA0D-38AFFFC7BED3}</a:tableStyleId>
              </a:tblPr>
              <a:tblGrid>
                <a:gridCol w="1178805">
                  <a:extLst>
                    <a:ext uri="{9D8B030D-6E8A-4147-A177-3AD203B41FA5}">
                      <a16:colId xmlns:a16="http://schemas.microsoft.com/office/drawing/2014/main" xmlns="" val="2916804395"/>
                    </a:ext>
                  </a:extLst>
                </a:gridCol>
                <a:gridCol w="7484356">
                  <a:extLst>
                    <a:ext uri="{9D8B030D-6E8A-4147-A177-3AD203B41FA5}">
                      <a16:colId xmlns:a16="http://schemas.microsoft.com/office/drawing/2014/main" xmlns="" val="4194252638"/>
                    </a:ext>
                  </a:extLst>
                </a:gridCol>
                <a:gridCol w="335716">
                  <a:extLst>
                    <a:ext uri="{9D8B030D-6E8A-4147-A177-3AD203B41FA5}">
                      <a16:colId xmlns:a16="http://schemas.microsoft.com/office/drawing/2014/main" xmlns="" val="145147837"/>
                    </a:ext>
                  </a:extLst>
                </a:gridCol>
              </a:tblGrid>
              <a:tr h="633787">
                <a:tc>
                  <a:txBody>
                    <a:bodyPr/>
                    <a:lstStyle/>
                    <a:p>
                      <a:pPr algn="ctr" fontAlgn="t"/>
                      <a:r>
                        <a:rPr lang="ar-DZ" sz="1400" b="1" i="0" u="none" strike="noStrike" cap="none" noProof="0" dirty="0">
                          <a:solidFill>
                            <a:schemeClr val="bg1"/>
                          </a:solidFill>
                          <a:effectLst/>
                          <a:latin typeface="Times New Roman" panose="02020603050405020304" pitchFamily="18" charset="0"/>
                          <a:ea typeface="+mn-ea"/>
                          <a:cs typeface="+mj-cs"/>
                          <a:sym typeface="Arial"/>
                        </a:rPr>
                        <a:t>المرجع/القانون العضوي</a:t>
                      </a:r>
                    </a:p>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fr-FR" sz="1100" b="1" i="0" u="none" strike="noStrike" noProof="0" dirty="0">
                          <a:solidFill>
                            <a:schemeClr val="bg1"/>
                          </a:solidFill>
                          <a:effectLst/>
                          <a:latin typeface="Times New Roman" panose="02020603050405020304" pitchFamily="18" charset="0"/>
                          <a:cs typeface="+mj-cs"/>
                        </a:rPr>
                        <a:t>RÉF. / LOLF</a:t>
                      </a:r>
                      <a:endParaRPr lang="ar-DZ" sz="1100" b="1" i="0" u="none" strike="noStrike" noProof="0" dirty="0">
                        <a:solidFill>
                          <a:schemeClr val="bg1"/>
                        </a:solidFill>
                        <a:effectLst/>
                        <a:latin typeface="Times New Roman" panose="02020603050405020304" pitchFamily="18" charset="0"/>
                        <a:cs typeface="+mj-cs"/>
                      </a:endParaRPr>
                    </a:p>
                  </a:txBody>
                  <a:tcPr marL="4018" marR="4018" marT="4018" marB="0" anchor="ctr">
                    <a:solidFill>
                      <a:srgbClr val="0070C0"/>
                    </a:solidFill>
                  </a:tcPr>
                </a:tc>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800" b="1" i="0" u="none" strike="noStrike" cap="none" noProof="0" dirty="0">
                          <a:solidFill>
                            <a:schemeClr val="bg1"/>
                          </a:solidFill>
                          <a:effectLst/>
                          <a:latin typeface="Times New Roman" panose="02020603050405020304" pitchFamily="18" charset="0"/>
                          <a:ea typeface="+mn-ea"/>
                          <a:cs typeface="+mj-cs"/>
                          <a:sym typeface="Arial"/>
                        </a:rPr>
                        <a:t>النص القانوني التنظيمي</a:t>
                      </a:r>
                      <a:endParaRPr lang="ar-DZ" sz="1800" b="1" i="0" u="none" strike="noStrike" noProof="0" dirty="0">
                        <a:solidFill>
                          <a:schemeClr val="bg1"/>
                        </a:solidFill>
                        <a:effectLst/>
                        <a:latin typeface="Times New Roman" panose="02020603050405020304" pitchFamily="18" charset="0"/>
                        <a:cs typeface="+mj-cs"/>
                      </a:endParaRPr>
                    </a:p>
                    <a:p>
                      <a:pPr algn="ctr" fontAlgn="t"/>
                      <a:r>
                        <a:rPr lang="fr-FR" sz="1200" b="1" i="0" u="none" strike="noStrike" noProof="0" dirty="0">
                          <a:solidFill>
                            <a:schemeClr val="bg1"/>
                          </a:solidFill>
                          <a:effectLst/>
                          <a:latin typeface="Times New Roman" panose="02020603050405020304" pitchFamily="18" charset="0"/>
                          <a:cs typeface="+mj-cs"/>
                        </a:rPr>
                        <a:t>TEXTE RÉGLEMENTAIRE</a:t>
                      </a:r>
                    </a:p>
                  </a:txBody>
                  <a:tcPr marL="4018" marR="4018" marT="4018" marB="0" anchor="ctr">
                    <a:solidFill>
                      <a:srgbClr val="0070C0"/>
                    </a:solidFill>
                  </a:tcPr>
                </a:tc>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200" b="1" i="0" u="none" strike="noStrike" noProof="0" dirty="0">
                          <a:solidFill>
                            <a:schemeClr val="bg1"/>
                          </a:solidFill>
                          <a:effectLst/>
                          <a:latin typeface="Times New Roman" panose="02020603050405020304" pitchFamily="18" charset="0"/>
                          <a:cs typeface="+mj-cs"/>
                        </a:rPr>
                        <a:t>رقم</a:t>
                      </a:r>
                    </a:p>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fr-FR" sz="1200" b="1" i="0" u="none" strike="noStrike" noProof="0" dirty="0">
                          <a:solidFill>
                            <a:schemeClr val="bg1"/>
                          </a:solidFill>
                          <a:effectLst/>
                          <a:latin typeface="Times New Roman" panose="02020603050405020304" pitchFamily="18" charset="0"/>
                          <a:cs typeface="+mj-cs"/>
                        </a:rPr>
                        <a:t>N°</a:t>
                      </a:r>
                      <a:endParaRPr lang="ar-DZ" sz="1200" b="1" i="0" u="none" strike="noStrike" noProof="0" dirty="0">
                        <a:solidFill>
                          <a:schemeClr val="bg1"/>
                        </a:solidFill>
                        <a:effectLst/>
                        <a:latin typeface="Times New Roman" panose="02020603050405020304" pitchFamily="18" charset="0"/>
                        <a:cs typeface="+mj-cs"/>
                      </a:endParaRPr>
                    </a:p>
                  </a:txBody>
                  <a:tcPr marL="4018" marR="4018" marT="4018" marB="0" anchor="ctr">
                    <a:solidFill>
                      <a:srgbClr val="0070C0"/>
                    </a:solidFill>
                  </a:tcPr>
                </a:tc>
                <a:extLst>
                  <a:ext uri="{0D108BD9-81ED-4DB2-BD59-A6C34878D82A}">
                    <a16:rowId xmlns:a16="http://schemas.microsoft.com/office/drawing/2014/main" xmlns="" val="2597472129"/>
                  </a:ext>
                </a:extLst>
              </a:tr>
              <a:tr h="828726">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noProof="0" dirty="0">
                          <a:solidFill>
                            <a:schemeClr val="tx1"/>
                          </a:solidFill>
                          <a:effectLst/>
                          <a:latin typeface="Times New Roman" panose="02020603050405020304" pitchFamily="18" charset="0"/>
                          <a:ea typeface="+mn-ea"/>
                          <a:cs typeface="+mj-cs"/>
                          <a:sym typeface="Arial"/>
                        </a:rPr>
                        <a:t>المواد </a:t>
                      </a:r>
                      <a:r>
                        <a:rPr lang="ar-DZ" sz="1200" b="1" i="0" u="none" strike="noStrike" cap="none" noProof="0" dirty="0">
                          <a:solidFill>
                            <a:schemeClr val="tx1"/>
                          </a:solidFill>
                          <a:effectLst/>
                          <a:latin typeface="Times New Roman" panose="02020603050405020304" pitchFamily="18" charset="0"/>
                          <a:ea typeface="+mn-ea"/>
                          <a:cs typeface="+mj-cs"/>
                          <a:sym typeface="Arial"/>
                        </a:rPr>
                        <a:t>15، 38، 39و43</a:t>
                      </a:r>
                      <a:endParaRPr lang="fr-FR" sz="1400" b="1" u="none" strike="noStrike" noProof="0" dirty="0">
                        <a:effectLst/>
                        <a:latin typeface="Times New Roman" panose="02020603050405020304" pitchFamily="18" charset="0"/>
                        <a:cs typeface="+mj-cs"/>
                      </a:endParaRPr>
                    </a:p>
                    <a:p>
                      <a:pPr algn="ctr" fontAlgn="t"/>
                      <a:r>
                        <a:rPr lang="fr-FR" sz="1400" b="1" u="none" strike="noStrike" noProof="0" dirty="0">
                          <a:effectLst/>
                          <a:latin typeface="Times New Roman" panose="02020603050405020304" pitchFamily="18" charset="0"/>
                          <a:cs typeface="+mj-cs"/>
                        </a:rPr>
                        <a:t>Articles </a:t>
                      </a:r>
                      <a:r>
                        <a:rPr lang="fr-FR" sz="1200" b="1" u="none" strike="noStrike" noProof="0" dirty="0">
                          <a:effectLst/>
                          <a:latin typeface="Times New Roman" panose="02020603050405020304" pitchFamily="18" charset="0"/>
                          <a:cs typeface="+mj-cs"/>
                        </a:rPr>
                        <a:t>15, 38, 39 et 43</a:t>
                      </a:r>
                      <a:endParaRPr lang="ar-DZ" sz="1200" b="1" u="none" strike="noStrike" noProof="0" dirty="0">
                        <a:effectLst/>
                        <a:latin typeface="Times New Roman" panose="02020603050405020304" pitchFamily="18" charset="0"/>
                        <a:cs typeface="+mj-cs"/>
                      </a:endParaRPr>
                    </a:p>
                  </a:txBody>
                  <a:tcPr marL="4018" marR="4018" marT="4018" marB="0" anchor="ctr"/>
                </a:tc>
                <a:tc>
                  <a:txBody>
                    <a:bodyPr/>
                    <a:lstStyle/>
                    <a:p>
                      <a:pPr marL="82550" marR="0" lvl="0" indent="0" algn="ctr" defTabSz="914400" rtl="1"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dirty="0">
                          <a:solidFill>
                            <a:schemeClr val="tx1"/>
                          </a:solidFill>
                          <a:effectLst/>
                          <a:latin typeface="+mn-lt"/>
                          <a:ea typeface="+mn-ea"/>
                          <a:cs typeface="+mj-cs"/>
                          <a:sym typeface="Arial"/>
                        </a:rPr>
                        <a:t>مرسوم تنفيذي رقم 20-385 </a:t>
                      </a:r>
                      <a:r>
                        <a:rPr lang="ar-DZ" sz="1400" b="1" i="0" u="none" strike="noStrike" cap="none" dirty="0">
                          <a:solidFill>
                            <a:schemeClr val="tx1"/>
                          </a:solidFill>
                          <a:effectLst/>
                          <a:latin typeface="Times New Roman" panose="02020603050405020304" pitchFamily="18" charset="0"/>
                          <a:ea typeface="+mn-ea"/>
                          <a:cs typeface="+mj-cs"/>
                          <a:sym typeface="Arial"/>
                        </a:rPr>
                        <a:t>مؤرّخ في 19 ديسمبر سنة 2020، يحدد</a:t>
                      </a:r>
                      <a:r>
                        <a:rPr lang="fr-FR" sz="1400" b="1" i="0" u="none" strike="noStrike" cap="none" noProof="0" dirty="0">
                          <a:solidFill>
                            <a:srgbClr val="C00000"/>
                          </a:solidFill>
                          <a:effectLst/>
                          <a:latin typeface="Times New Roman" panose="02020603050405020304" pitchFamily="18" charset="0"/>
                          <a:ea typeface="+mn-ea"/>
                          <a:cs typeface="+mj-cs"/>
                          <a:sym typeface="Arial"/>
                        </a:rPr>
                        <a:t> </a:t>
                      </a:r>
                      <a:r>
                        <a:rPr lang="ar-DZ" sz="1400" b="1" i="0" u="none" strike="noStrike" cap="none" noProof="0" dirty="0">
                          <a:solidFill>
                            <a:srgbClr val="C00000"/>
                          </a:solidFill>
                          <a:effectLst/>
                          <a:latin typeface="Times New Roman" panose="02020603050405020304" pitchFamily="18" charset="0"/>
                          <a:ea typeface="+mn-ea"/>
                          <a:cs typeface="+mj-cs"/>
                          <a:sym typeface="Arial"/>
                        </a:rPr>
                        <a:t>كيفيات تسجيل</a:t>
                      </a:r>
                      <a:r>
                        <a:rPr lang="fr-FR" sz="1400" b="1" i="0" u="none" strike="noStrike" cap="none" noProof="0" dirty="0">
                          <a:solidFill>
                            <a:srgbClr val="C00000"/>
                          </a:solidFill>
                          <a:effectLst/>
                          <a:latin typeface="Times New Roman" panose="02020603050405020304" pitchFamily="18" charset="0"/>
                          <a:ea typeface="+mn-ea"/>
                          <a:cs typeface="+mj-cs"/>
                          <a:sym typeface="Arial"/>
                        </a:rPr>
                        <a:t> </a:t>
                      </a:r>
                      <a:r>
                        <a:rPr lang="ar-DZ" sz="1400" b="1" i="0" u="none" strike="noStrike" cap="none" noProof="0" dirty="0">
                          <a:solidFill>
                            <a:srgbClr val="C00000"/>
                          </a:solidFill>
                          <a:effectLst/>
                          <a:latin typeface="Times New Roman" panose="02020603050405020304" pitchFamily="18" charset="0"/>
                          <a:ea typeface="+mn-ea"/>
                          <a:cs typeface="+mj-cs"/>
                          <a:sym typeface="Arial"/>
                        </a:rPr>
                        <a:t>واستعمال الأموال المخصصة للمساهمات </a:t>
                      </a:r>
                      <a:r>
                        <a:rPr lang="ar-DZ" sz="1400" b="1" i="0" u="none" strike="noStrike" cap="none" dirty="0">
                          <a:solidFill>
                            <a:schemeClr val="tx1"/>
                          </a:solidFill>
                          <a:effectLst/>
                          <a:latin typeface="Times New Roman" panose="02020603050405020304" pitchFamily="18" charset="0"/>
                          <a:ea typeface="+mn-ea"/>
                          <a:cs typeface="+mj-cs"/>
                          <a:sym typeface="Arial"/>
                        </a:rPr>
                        <a:t>بعنوان البرامج المسجلة في ميزانية الدولة</a:t>
                      </a:r>
                      <a:endParaRPr lang="fr-FR" sz="1400" b="1" u="none" strike="noStrike" noProof="0" dirty="0">
                        <a:effectLst/>
                        <a:latin typeface="Times New Roman" panose="02020603050405020304" pitchFamily="18" charset="0"/>
                        <a:cs typeface="+mj-cs"/>
                      </a:endParaRPr>
                    </a:p>
                    <a:p>
                      <a:pPr marL="82550" indent="0" algn="ctr" rtl="0" fontAlgn="t"/>
                      <a:r>
                        <a:rPr lang="fr-FR" sz="1400" b="1" u="none" strike="noStrike" noProof="0" dirty="0">
                          <a:effectLst/>
                          <a:latin typeface="Times New Roman" panose="02020603050405020304" pitchFamily="18" charset="0"/>
                          <a:cs typeface="+mj-cs"/>
                        </a:rPr>
                        <a:t>D/E N°20-385 du 19 décembre 2020 fixant </a:t>
                      </a:r>
                      <a:r>
                        <a:rPr lang="fr-FR" sz="1400" b="1" u="none" strike="noStrike" noProof="0" dirty="0">
                          <a:solidFill>
                            <a:srgbClr val="C00000"/>
                          </a:solidFill>
                          <a:effectLst/>
                          <a:latin typeface="Times New Roman" panose="02020603050405020304" pitchFamily="18" charset="0"/>
                          <a:cs typeface="+mj-cs"/>
                        </a:rPr>
                        <a:t>les modalités d'inscription et d'emploi des fonds de concours </a:t>
                      </a:r>
                      <a:r>
                        <a:rPr lang="fr-FR" sz="1400" b="1" u="none" strike="noStrike" noProof="0" dirty="0">
                          <a:effectLst/>
                          <a:latin typeface="Times New Roman" panose="02020603050405020304" pitchFamily="18" charset="0"/>
                          <a:cs typeface="+mj-cs"/>
                        </a:rPr>
                        <a:t>au titre des programmes inscrits au budget de l'État </a:t>
                      </a:r>
                      <a:endParaRPr lang="ar-DZ" sz="1400" b="1" u="none" strike="noStrike" noProof="0" dirty="0">
                        <a:effectLst/>
                        <a:latin typeface="Times New Roman" panose="02020603050405020304" pitchFamily="18" charset="0"/>
                        <a:cs typeface="+mj-cs"/>
                      </a:endParaRPr>
                    </a:p>
                  </a:txBody>
                  <a:tcPr marL="4018" marR="4018" marT="4018" marB="0" anchor="ctr"/>
                </a:tc>
                <a:tc>
                  <a:txBody>
                    <a:bodyPr/>
                    <a:lstStyle/>
                    <a:p>
                      <a:pPr algn="ctr" fontAlgn="t"/>
                      <a:r>
                        <a:rPr lang="fr-FR" sz="1400" b="1" u="none" strike="noStrike" noProof="0" dirty="0">
                          <a:effectLst/>
                          <a:latin typeface="Times New Roman" panose="02020603050405020304" pitchFamily="18" charset="0"/>
                          <a:cs typeface="+mj-cs"/>
                        </a:rPr>
                        <a:t>78</a:t>
                      </a:r>
                      <a:endParaRPr lang="ar-DZ" sz="1400" b="1" u="none" strike="noStrike" noProof="0" dirty="0">
                        <a:effectLst/>
                        <a:latin typeface="Times New Roman" panose="02020603050405020304" pitchFamily="18" charset="0"/>
                        <a:cs typeface="+mj-cs"/>
                      </a:endParaRPr>
                    </a:p>
                  </a:txBody>
                  <a:tcPr marL="4018" marR="4018" marT="4018" marB="0" anchor="ctr"/>
                </a:tc>
                <a:extLst>
                  <a:ext uri="{0D108BD9-81ED-4DB2-BD59-A6C34878D82A}">
                    <a16:rowId xmlns:a16="http://schemas.microsoft.com/office/drawing/2014/main" xmlns="" val="1738091691"/>
                  </a:ext>
                </a:extLst>
              </a:tr>
              <a:tr h="577196">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noProof="0" dirty="0">
                          <a:solidFill>
                            <a:schemeClr val="tx1"/>
                          </a:solidFill>
                          <a:effectLst/>
                          <a:latin typeface="Times New Roman" panose="02020603050405020304" pitchFamily="18" charset="0"/>
                          <a:ea typeface="+mn-ea"/>
                          <a:cs typeface="+mj-cs"/>
                          <a:sym typeface="Arial"/>
                        </a:rPr>
                        <a:t>المادتان </a:t>
                      </a:r>
                      <a:r>
                        <a:rPr lang="ar-DZ" sz="1200" b="1" i="0" u="none" strike="noStrike" cap="none" noProof="0" dirty="0">
                          <a:solidFill>
                            <a:schemeClr val="tx1"/>
                          </a:solidFill>
                          <a:effectLst/>
                          <a:latin typeface="Times New Roman" panose="02020603050405020304" pitchFamily="18" charset="0"/>
                          <a:ea typeface="+mn-ea"/>
                          <a:cs typeface="+mj-cs"/>
                          <a:sym typeface="Arial"/>
                        </a:rPr>
                        <a:t>38</a:t>
                      </a:r>
                      <a:r>
                        <a:rPr lang="ar-DZ" sz="1400" b="1" i="0" u="none" strike="noStrike" cap="none" noProof="0" dirty="0">
                          <a:solidFill>
                            <a:schemeClr val="tx1"/>
                          </a:solidFill>
                          <a:effectLst/>
                          <a:latin typeface="Times New Roman" panose="02020603050405020304" pitchFamily="18" charset="0"/>
                          <a:ea typeface="+mn-ea"/>
                          <a:cs typeface="+mj-cs"/>
                          <a:sym typeface="Arial"/>
                        </a:rPr>
                        <a:t> و </a:t>
                      </a:r>
                      <a:r>
                        <a:rPr lang="ar-DZ" sz="1200" b="1" i="0" u="none" strike="noStrike" cap="none" noProof="0" dirty="0">
                          <a:solidFill>
                            <a:schemeClr val="tx1"/>
                          </a:solidFill>
                          <a:effectLst/>
                          <a:latin typeface="Times New Roman" panose="02020603050405020304" pitchFamily="18" charset="0"/>
                          <a:ea typeface="+mn-ea"/>
                          <a:cs typeface="+mj-cs"/>
                          <a:sym typeface="Arial"/>
                        </a:rPr>
                        <a:t>40</a:t>
                      </a:r>
                      <a:endParaRPr lang="fr-FR" sz="1200" b="1" u="none" strike="noStrike" noProof="0" dirty="0">
                        <a:effectLst/>
                        <a:latin typeface="Times New Roman" panose="02020603050405020304" pitchFamily="18" charset="0"/>
                        <a:cs typeface="+mj-cs"/>
                      </a:endParaRPr>
                    </a:p>
                    <a:p>
                      <a:pPr algn="ctr" fontAlgn="t"/>
                      <a:r>
                        <a:rPr lang="fr-FR" sz="1400" b="1" u="none" strike="noStrike" noProof="0" dirty="0">
                          <a:effectLst/>
                          <a:latin typeface="Times New Roman" panose="02020603050405020304" pitchFamily="18" charset="0"/>
                          <a:cs typeface="+mj-cs"/>
                        </a:rPr>
                        <a:t>Articles </a:t>
                      </a:r>
                      <a:r>
                        <a:rPr lang="fr-FR" sz="1200" b="1" u="none" strike="noStrike" noProof="0" dirty="0">
                          <a:effectLst/>
                          <a:latin typeface="Times New Roman" panose="02020603050405020304" pitchFamily="18" charset="0"/>
                          <a:cs typeface="+mj-cs"/>
                        </a:rPr>
                        <a:t>38</a:t>
                      </a:r>
                      <a:r>
                        <a:rPr lang="fr-FR" sz="1400" b="1" u="none" strike="noStrike" noProof="0" dirty="0">
                          <a:effectLst/>
                          <a:latin typeface="Times New Roman" panose="02020603050405020304" pitchFamily="18" charset="0"/>
                          <a:cs typeface="+mj-cs"/>
                        </a:rPr>
                        <a:t> et </a:t>
                      </a:r>
                      <a:r>
                        <a:rPr lang="fr-FR" sz="1200" b="1" u="none" strike="noStrike" noProof="0" dirty="0">
                          <a:effectLst/>
                          <a:latin typeface="Times New Roman" panose="02020603050405020304" pitchFamily="18" charset="0"/>
                          <a:cs typeface="+mj-cs"/>
                        </a:rPr>
                        <a:t>40</a:t>
                      </a:r>
                      <a:endParaRPr lang="ar-DZ" sz="1200" b="1" u="none" strike="noStrike" noProof="0" dirty="0">
                        <a:effectLst/>
                        <a:latin typeface="Times New Roman" panose="02020603050405020304" pitchFamily="18" charset="0"/>
                        <a:cs typeface="+mj-cs"/>
                      </a:endParaRPr>
                    </a:p>
                  </a:txBody>
                  <a:tcPr marL="4018" marR="4018" marT="4018" marB="0" anchor="ctr"/>
                </a:tc>
                <a:tc>
                  <a:txBody>
                    <a:bodyPr/>
                    <a:lstStyle/>
                    <a:p>
                      <a:pPr marL="0" marR="0" indent="82550" algn="ctr" defTabSz="914400" rtl="1"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dirty="0">
                          <a:solidFill>
                            <a:schemeClr val="tx1"/>
                          </a:solidFill>
                          <a:effectLst/>
                          <a:latin typeface="+mn-lt"/>
                          <a:ea typeface="+mn-ea"/>
                          <a:cs typeface="+mj-cs"/>
                          <a:sym typeface="Arial"/>
                        </a:rPr>
                        <a:t>مرسوم تنفيذي رقم 20-386 </a:t>
                      </a:r>
                      <a:r>
                        <a:rPr lang="ar-DZ" sz="1400" b="1" i="0" u="none" strike="noStrike" cap="none" dirty="0">
                          <a:solidFill>
                            <a:schemeClr val="tx1"/>
                          </a:solidFill>
                          <a:effectLst/>
                          <a:latin typeface="Times New Roman" panose="02020603050405020304" pitchFamily="18" charset="0"/>
                          <a:ea typeface="+mn-ea"/>
                          <a:cs typeface="+mj-cs"/>
                          <a:sym typeface="Arial"/>
                        </a:rPr>
                        <a:t>مؤرّخ في 19 ديسمبر سنة 2020، </a:t>
                      </a:r>
                      <a:r>
                        <a:rPr lang="ar-DZ" sz="1400" b="1" i="0" u="none" strike="noStrike" cap="none" dirty="0">
                          <a:solidFill>
                            <a:srgbClr val="C00000"/>
                          </a:solidFill>
                          <a:effectLst/>
                          <a:latin typeface="Times New Roman" panose="02020603050405020304" pitchFamily="18" charset="0"/>
                          <a:ea typeface="+mn-ea"/>
                          <a:cs typeface="+mj-cs"/>
                          <a:sym typeface="Arial"/>
                        </a:rPr>
                        <a:t>يحدد</a:t>
                      </a:r>
                      <a:r>
                        <a:rPr lang="fr-FR" sz="1400" b="1" i="0" u="none" strike="noStrike" cap="none" dirty="0">
                          <a:solidFill>
                            <a:schemeClr val="tx1"/>
                          </a:solidFill>
                          <a:effectLst/>
                          <a:latin typeface="Times New Roman" panose="02020603050405020304" pitchFamily="18" charset="0"/>
                          <a:ea typeface="+mn-ea"/>
                          <a:cs typeface="+mj-cs"/>
                          <a:sym typeface="Arial"/>
                        </a:rPr>
                        <a:t> </a:t>
                      </a:r>
                      <a:r>
                        <a:rPr lang="ar-DZ" sz="1400" b="1" i="0" u="none" strike="noStrike" cap="none" noProof="0" dirty="0">
                          <a:solidFill>
                            <a:srgbClr val="C00000"/>
                          </a:solidFill>
                          <a:effectLst/>
                          <a:latin typeface="Times New Roman" panose="02020603050405020304" pitchFamily="18" charset="0"/>
                          <a:ea typeface="+mn-ea"/>
                          <a:cs typeface="+mj-cs"/>
                          <a:sym typeface="Arial"/>
                        </a:rPr>
                        <a:t>شروط استعادة الاعتمادات المالية </a:t>
                      </a:r>
                      <a:endParaRPr lang="fr-FR" sz="1400" b="1" u="none" strike="noStrike" noProof="0" dirty="0">
                        <a:effectLst/>
                        <a:latin typeface="Times New Roman" panose="02020603050405020304" pitchFamily="18" charset="0"/>
                        <a:cs typeface="+mj-cs"/>
                      </a:endParaRPr>
                    </a:p>
                    <a:p>
                      <a:pPr marL="0" indent="82550" algn="ctr" rtl="0" fontAlgn="t"/>
                      <a:r>
                        <a:rPr lang="fr-FR" sz="1400" b="1" u="none" strike="noStrike" noProof="0" dirty="0">
                          <a:effectLst/>
                          <a:latin typeface="Times New Roman" panose="02020603050405020304" pitchFamily="18" charset="0"/>
                          <a:cs typeface="+mj-cs"/>
                        </a:rPr>
                        <a:t>D/E N°20-386 du 19 décembre 2020 fixant </a:t>
                      </a:r>
                      <a:r>
                        <a:rPr lang="fr-FR" sz="1400" b="1" u="none" strike="noStrike" noProof="0" dirty="0">
                          <a:solidFill>
                            <a:srgbClr val="C00000"/>
                          </a:solidFill>
                          <a:effectLst/>
                          <a:latin typeface="Times New Roman" panose="02020603050405020304" pitchFamily="18" charset="0"/>
                          <a:cs typeface="+mj-cs"/>
                        </a:rPr>
                        <a:t>les conditions de rétablissement de crédits </a:t>
                      </a:r>
                      <a:endParaRPr lang="ar-DZ" sz="1400" b="1" u="none" strike="noStrike" noProof="0" dirty="0">
                        <a:solidFill>
                          <a:srgbClr val="C00000"/>
                        </a:solidFill>
                        <a:effectLst/>
                        <a:latin typeface="Times New Roman" panose="02020603050405020304" pitchFamily="18" charset="0"/>
                        <a:cs typeface="+mj-cs"/>
                      </a:endParaRPr>
                    </a:p>
                  </a:txBody>
                  <a:tcPr marL="4018" marR="4018" marT="4018" marB="0" anchor="ctr"/>
                </a:tc>
                <a:tc>
                  <a:txBody>
                    <a:bodyPr/>
                    <a:lstStyle/>
                    <a:p>
                      <a:pPr algn="ctr" fontAlgn="t"/>
                      <a:r>
                        <a:rPr lang="fr-FR" sz="1400" b="1" u="none" strike="noStrike" noProof="0" dirty="0">
                          <a:effectLst/>
                          <a:latin typeface="Times New Roman" panose="02020603050405020304" pitchFamily="18" charset="0"/>
                          <a:cs typeface="+mj-cs"/>
                        </a:rPr>
                        <a:t>7</a:t>
                      </a:r>
                      <a:r>
                        <a:rPr lang="ar-DZ" sz="1400" b="1" u="none" strike="noStrike" noProof="0" dirty="0">
                          <a:effectLst/>
                          <a:latin typeface="Times New Roman" panose="02020603050405020304" pitchFamily="18" charset="0"/>
                          <a:cs typeface="+mj-cs"/>
                        </a:rPr>
                        <a:t>8</a:t>
                      </a:r>
                    </a:p>
                  </a:txBody>
                  <a:tcPr marL="4018" marR="4018" marT="4018" marB="0" anchor="ctr"/>
                </a:tc>
                <a:extLst>
                  <a:ext uri="{0D108BD9-81ED-4DB2-BD59-A6C34878D82A}">
                    <a16:rowId xmlns:a16="http://schemas.microsoft.com/office/drawing/2014/main" xmlns="" val="705403686"/>
                  </a:ext>
                </a:extLst>
              </a:tr>
              <a:tr h="704278">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noProof="0" dirty="0">
                          <a:solidFill>
                            <a:schemeClr val="tx1"/>
                          </a:solidFill>
                          <a:effectLst/>
                          <a:latin typeface="Times New Roman" panose="02020603050405020304" pitchFamily="18" charset="0"/>
                          <a:ea typeface="+mn-ea"/>
                          <a:cs typeface="+mj-cs"/>
                          <a:sym typeface="Arial"/>
                        </a:rPr>
                        <a:t>المادة 75</a:t>
                      </a:r>
                      <a:endParaRPr lang="fr-FR" sz="1400" b="1" u="none" strike="noStrike" noProof="0" dirty="0">
                        <a:effectLst/>
                        <a:latin typeface="Times New Roman" panose="02020603050405020304" pitchFamily="18" charset="0"/>
                        <a:cs typeface="+mj-cs"/>
                      </a:endParaRPr>
                    </a:p>
                    <a:p>
                      <a:pPr algn="ctr" fontAlgn="t"/>
                      <a:r>
                        <a:rPr lang="fr-FR" sz="1400" b="1" u="none" strike="noStrike" noProof="0" dirty="0">
                          <a:effectLst/>
                          <a:latin typeface="Times New Roman" panose="02020603050405020304" pitchFamily="18" charset="0"/>
                          <a:cs typeface="+mj-cs"/>
                        </a:rPr>
                        <a:t>Article 75</a:t>
                      </a:r>
                      <a:endParaRPr lang="ar-DZ" sz="1400" b="1" u="none" strike="noStrike" noProof="0" dirty="0">
                        <a:effectLst/>
                        <a:latin typeface="Times New Roman" panose="02020603050405020304" pitchFamily="18" charset="0"/>
                        <a:cs typeface="+mj-cs"/>
                      </a:endParaRPr>
                    </a:p>
                  </a:txBody>
                  <a:tcPr marL="4018" marR="4018" marT="4018" marB="0" anchor="ctr"/>
                </a:tc>
                <a:tc>
                  <a:txBody>
                    <a:bodyPr/>
                    <a:lstStyle/>
                    <a:p>
                      <a:pPr marL="82550" marR="0" indent="0" algn="ctr" defTabSz="914400" rtl="1"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dirty="0">
                          <a:solidFill>
                            <a:schemeClr val="tx1"/>
                          </a:solidFill>
                          <a:effectLst/>
                          <a:latin typeface="+mn-lt"/>
                          <a:ea typeface="+mn-ea"/>
                          <a:cs typeface="+mj-cs"/>
                          <a:sym typeface="Arial"/>
                        </a:rPr>
                        <a:t>مرسوم تنفيذي رقم 20-387 </a:t>
                      </a:r>
                      <a:r>
                        <a:rPr lang="ar-DZ" sz="1400" b="1" i="0" u="none" strike="noStrike" cap="none" dirty="0">
                          <a:solidFill>
                            <a:schemeClr val="tx1"/>
                          </a:solidFill>
                          <a:effectLst/>
                          <a:latin typeface="Times New Roman" panose="02020603050405020304" pitchFamily="18" charset="0"/>
                          <a:ea typeface="+mn-ea"/>
                          <a:cs typeface="+mj-cs"/>
                          <a:sym typeface="Arial"/>
                        </a:rPr>
                        <a:t>مؤرّخ في 19 ديسمبر سنة 2020، </a:t>
                      </a:r>
                      <a:r>
                        <a:rPr lang="ar-DZ" sz="1400" b="1" i="0" u="none" strike="noStrike" cap="none" dirty="0">
                          <a:solidFill>
                            <a:srgbClr val="C00000"/>
                          </a:solidFill>
                          <a:effectLst/>
                          <a:latin typeface="Times New Roman" panose="02020603050405020304" pitchFamily="18" charset="0"/>
                          <a:ea typeface="+mn-ea"/>
                          <a:cs typeface="+mj-cs"/>
                          <a:sym typeface="Arial"/>
                        </a:rPr>
                        <a:t>يحدد</a:t>
                      </a:r>
                      <a:r>
                        <a:rPr lang="fr-FR" sz="1400" b="1" i="0" u="none" strike="noStrike" cap="none" dirty="0">
                          <a:solidFill>
                            <a:schemeClr val="tx1"/>
                          </a:solidFill>
                          <a:effectLst/>
                          <a:latin typeface="Times New Roman" panose="02020603050405020304" pitchFamily="18" charset="0"/>
                          <a:ea typeface="+mn-ea"/>
                          <a:cs typeface="+mj-cs"/>
                          <a:sym typeface="Arial"/>
                        </a:rPr>
                        <a:t> </a:t>
                      </a:r>
                      <a:r>
                        <a:rPr lang="ar-DZ" sz="1400" b="1" i="0" u="none" strike="noStrike" cap="none" noProof="0" dirty="0">
                          <a:solidFill>
                            <a:srgbClr val="C00000"/>
                          </a:solidFill>
                          <a:effectLst/>
                          <a:latin typeface="Times New Roman" panose="02020603050405020304" pitchFamily="18" charset="0"/>
                          <a:ea typeface="+mn-ea"/>
                          <a:cs typeface="+mj-cs"/>
                          <a:sym typeface="Arial"/>
                        </a:rPr>
                        <a:t>كيفيات إعداد جدول التعداد </a:t>
                      </a:r>
                      <a:r>
                        <a:rPr lang="ar-DZ" sz="1400" b="1" i="0" u="none" strike="noStrike" cap="none" dirty="0">
                          <a:solidFill>
                            <a:schemeClr val="tx1"/>
                          </a:solidFill>
                          <a:effectLst/>
                          <a:latin typeface="+mn-lt"/>
                          <a:ea typeface="+mn-ea"/>
                          <a:cs typeface="+mj-cs"/>
                          <a:sym typeface="Arial"/>
                        </a:rPr>
                        <a:t>المرفق بمشروع قانون المالية </a:t>
                      </a:r>
                      <a:r>
                        <a:rPr lang="ar-DZ" sz="1400" b="1" i="0" u="none" strike="noStrike" cap="none" dirty="0">
                          <a:solidFill>
                            <a:srgbClr val="002060"/>
                          </a:solidFill>
                          <a:effectLst/>
                          <a:latin typeface="+mn-lt"/>
                          <a:ea typeface="+mn-ea"/>
                          <a:cs typeface="+mj-cs"/>
                          <a:sym typeface="Arial"/>
                        </a:rPr>
                        <a:t>للسنة</a:t>
                      </a:r>
                      <a:endParaRPr lang="fr-FR" sz="1400" b="1" u="none" strike="noStrike" noProof="0" dirty="0">
                        <a:solidFill>
                          <a:srgbClr val="002060"/>
                        </a:solidFill>
                        <a:effectLst/>
                        <a:latin typeface="Times New Roman" panose="02020603050405020304" pitchFamily="18" charset="0"/>
                        <a:cs typeface="+mj-cs"/>
                      </a:endParaRPr>
                    </a:p>
                    <a:p>
                      <a:pPr marL="82550" indent="0" algn="ctr" rtl="0" fontAlgn="t"/>
                      <a:r>
                        <a:rPr lang="fr-FR" sz="1400" b="1" u="none" strike="noStrike" noProof="0" dirty="0">
                          <a:effectLst/>
                          <a:latin typeface="Times New Roman" panose="02020603050405020304" pitchFamily="18" charset="0"/>
                          <a:cs typeface="+mj-cs"/>
                        </a:rPr>
                        <a:t>D/E N°20-387 du 19 décembre 2020 fixant </a:t>
                      </a:r>
                      <a:r>
                        <a:rPr lang="fr-FR" sz="1400" b="1" u="none" strike="noStrike" noProof="0" dirty="0">
                          <a:solidFill>
                            <a:srgbClr val="C00000"/>
                          </a:solidFill>
                          <a:effectLst/>
                          <a:latin typeface="Times New Roman" panose="02020603050405020304" pitchFamily="18" charset="0"/>
                          <a:cs typeface="+mj-cs"/>
                        </a:rPr>
                        <a:t>les modalités d'établissement de l'état des effectifs </a:t>
                      </a:r>
                      <a:r>
                        <a:rPr lang="fr-FR" sz="1400" b="1" u="none" strike="noStrike" noProof="0" dirty="0">
                          <a:effectLst/>
                          <a:latin typeface="Times New Roman" panose="02020603050405020304" pitchFamily="18" charset="0"/>
                          <a:cs typeface="+mj-cs"/>
                        </a:rPr>
                        <a:t>accompagnant le projet de loi de finances de l'année </a:t>
                      </a:r>
                      <a:endParaRPr lang="ar-DZ" sz="1400" b="1" u="none" strike="noStrike" noProof="0" dirty="0">
                        <a:effectLst/>
                        <a:latin typeface="Times New Roman" panose="02020603050405020304" pitchFamily="18" charset="0"/>
                        <a:cs typeface="+mj-cs"/>
                      </a:endParaRPr>
                    </a:p>
                  </a:txBody>
                  <a:tcPr marL="4018" marR="4018" marT="4018" marB="0" anchor="ctr"/>
                </a:tc>
                <a:tc>
                  <a:txBody>
                    <a:bodyPr/>
                    <a:lstStyle/>
                    <a:p>
                      <a:pPr algn="ctr" fontAlgn="t"/>
                      <a:r>
                        <a:rPr lang="fr-FR" sz="1400" b="1" u="none" strike="noStrike" noProof="0" dirty="0">
                          <a:effectLst/>
                          <a:latin typeface="Times New Roman" panose="02020603050405020304" pitchFamily="18" charset="0"/>
                          <a:cs typeface="+mj-cs"/>
                        </a:rPr>
                        <a:t>78</a:t>
                      </a:r>
                      <a:endParaRPr lang="ar-DZ" sz="1400" b="1" u="none" strike="noStrike" noProof="0" dirty="0">
                        <a:effectLst/>
                        <a:latin typeface="Times New Roman" panose="02020603050405020304" pitchFamily="18" charset="0"/>
                        <a:cs typeface="+mj-cs"/>
                      </a:endParaRPr>
                    </a:p>
                  </a:txBody>
                  <a:tcPr marL="4018" marR="4018" marT="4018" marB="0" anchor="ctr"/>
                </a:tc>
                <a:extLst>
                  <a:ext uri="{0D108BD9-81ED-4DB2-BD59-A6C34878D82A}">
                    <a16:rowId xmlns:a16="http://schemas.microsoft.com/office/drawing/2014/main" xmlns="" val="2604791933"/>
                  </a:ext>
                </a:extLst>
              </a:tr>
              <a:tr h="515455">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noProof="0" dirty="0">
                          <a:solidFill>
                            <a:schemeClr val="tx1"/>
                          </a:solidFill>
                          <a:effectLst/>
                          <a:latin typeface="Times New Roman" panose="02020603050405020304" pitchFamily="18" charset="0"/>
                          <a:ea typeface="+mn-ea"/>
                          <a:cs typeface="+mj-cs"/>
                          <a:sym typeface="Arial"/>
                        </a:rPr>
                        <a:t>المادة 82</a:t>
                      </a:r>
                      <a:endParaRPr lang="fr-FR" sz="1400" b="1" u="none" strike="noStrike" noProof="0" dirty="0">
                        <a:effectLst/>
                        <a:latin typeface="Times New Roman" panose="02020603050405020304" pitchFamily="18" charset="0"/>
                        <a:cs typeface="+mj-cs"/>
                      </a:endParaRPr>
                    </a:p>
                    <a:p>
                      <a:pPr algn="ctr" fontAlgn="t"/>
                      <a:r>
                        <a:rPr lang="fr-FR" sz="1400" b="1" u="none" strike="noStrike" noProof="0" dirty="0">
                          <a:effectLst/>
                          <a:latin typeface="Times New Roman" panose="02020603050405020304" pitchFamily="18" charset="0"/>
                          <a:cs typeface="+mj-cs"/>
                        </a:rPr>
                        <a:t>Article 82</a:t>
                      </a:r>
                      <a:endParaRPr lang="ar-DZ" sz="1400" b="1" u="none" strike="noStrike" noProof="0" dirty="0">
                        <a:effectLst/>
                        <a:latin typeface="Times New Roman" panose="02020603050405020304" pitchFamily="18" charset="0"/>
                        <a:cs typeface="+mj-cs"/>
                      </a:endParaRPr>
                    </a:p>
                  </a:txBody>
                  <a:tcPr marL="4018" marR="4018" marT="4018" marB="0" anchor="ctr"/>
                </a:tc>
                <a:tc>
                  <a:txBody>
                    <a:bodyPr/>
                    <a:lstStyle/>
                    <a:p>
                      <a:pPr marL="82550" indent="0" algn="ctr" rtl="1" fontAlgn="t"/>
                      <a:r>
                        <a:rPr lang="ar-DZ" sz="1400" b="1" i="0" u="none" strike="noStrike" cap="none" dirty="0">
                          <a:solidFill>
                            <a:schemeClr val="tx1"/>
                          </a:solidFill>
                          <a:effectLst/>
                          <a:latin typeface="+mn-lt"/>
                          <a:ea typeface="+mn-ea"/>
                          <a:cs typeface="+mj-cs"/>
                          <a:sym typeface="Arial"/>
                        </a:rPr>
                        <a:t>مرسوم تنفيذي رقم 20-403 مؤرخ</a:t>
                      </a:r>
                      <a:r>
                        <a:rPr lang="ar-DZ" sz="1400" b="0" i="0" u="none" strike="noStrike" cap="none" dirty="0">
                          <a:solidFill>
                            <a:schemeClr val="tx1"/>
                          </a:solidFill>
                          <a:effectLst/>
                          <a:latin typeface="+mn-lt"/>
                          <a:ea typeface="+mn-ea"/>
                          <a:cs typeface="+mj-cs"/>
                          <a:sym typeface="Arial"/>
                        </a:rPr>
                        <a:t> </a:t>
                      </a:r>
                      <a:r>
                        <a:rPr lang="ar-DZ" sz="1400" b="1" i="0" u="none" strike="noStrike" cap="none" dirty="0">
                          <a:solidFill>
                            <a:schemeClr val="tx1"/>
                          </a:solidFill>
                          <a:effectLst/>
                          <a:latin typeface="+mn-lt"/>
                          <a:ea typeface="+mn-ea"/>
                          <a:cs typeface="+mj-cs"/>
                          <a:sym typeface="Arial"/>
                        </a:rPr>
                        <a:t>في</a:t>
                      </a:r>
                      <a:r>
                        <a:rPr lang="ar-DZ" sz="1400" b="0" i="0" u="none" strike="noStrike" cap="none" dirty="0">
                          <a:solidFill>
                            <a:schemeClr val="tx1"/>
                          </a:solidFill>
                          <a:effectLst/>
                          <a:latin typeface="+mn-lt"/>
                          <a:ea typeface="+mn-ea"/>
                          <a:cs typeface="+mj-cs"/>
                          <a:sym typeface="Arial"/>
                        </a:rPr>
                        <a:t> </a:t>
                      </a:r>
                      <a:r>
                        <a:rPr lang="ar-DZ" sz="1400" b="1" i="0" u="none" strike="noStrike" cap="none" dirty="0">
                          <a:solidFill>
                            <a:schemeClr val="tx1"/>
                          </a:solidFill>
                          <a:effectLst/>
                          <a:latin typeface="Times New Roman" panose="02020603050405020304" pitchFamily="18" charset="0"/>
                          <a:ea typeface="+mn-ea"/>
                          <a:cs typeface="+mj-cs"/>
                          <a:sym typeface="Arial"/>
                        </a:rPr>
                        <a:t>29 ديسمبر سنة 2020، </a:t>
                      </a:r>
                      <a:r>
                        <a:rPr lang="ar-DZ" sz="1400" b="1" i="0" u="none" strike="noStrike" cap="none" noProof="0" dirty="0">
                          <a:solidFill>
                            <a:srgbClr val="C00000"/>
                          </a:solidFill>
                          <a:effectLst/>
                          <a:latin typeface="Times New Roman" panose="02020603050405020304" pitchFamily="18" charset="0"/>
                          <a:ea typeface="+mn-ea"/>
                          <a:cs typeface="+mj-cs"/>
                          <a:sym typeface="Arial"/>
                        </a:rPr>
                        <a:t>يحدد شروط نضج وتسجيل البرامج</a:t>
                      </a:r>
                      <a:r>
                        <a:rPr lang="ar-DZ" sz="1400" b="1" i="0" u="none" strike="noStrike" cap="none"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mj-cs"/>
                          <a:sym typeface="Arial"/>
                        </a:rPr>
                        <a:t> </a:t>
                      </a:r>
                      <a:endParaRPr lang="fr-FR" sz="1400" b="1" u="none" strike="noStrike" noProof="0" dirty="0">
                        <a:effectLst/>
                        <a:latin typeface="Times New Roman" panose="02020603050405020304" pitchFamily="18" charset="0"/>
                        <a:cs typeface="+mj-cs"/>
                      </a:endParaRPr>
                    </a:p>
                    <a:p>
                      <a:pPr marL="82550" indent="0" algn="ctr" rtl="0" fontAlgn="t"/>
                      <a:r>
                        <a:rPr lang="fr-FR" sz="1400" b="1" u="none" strike="noStrike" noProof="0" dirty="0">
                          <a:effectLst/>
                          <a:latin typeface="Times New Roman" panose="02020603050405020304" pitchFamily="18" charset="0"/>
                          <a:cs typeface="+mj-cs"/>
                        </a:rPr>
                        <a:t>D/E N°20-403 du 29 décembre 2020 fixant </a:t>
                      </a:r>
                      <a:r>
                        <a:rPr lang="fr-FR" sz="1400" b="1" u="none" strike="noStrike" noProof="0" dirty="0">
                          <a:solidFill>
                            <a:srgbClr val="C00000"/>
                          </a:solidFill>
                          <a:effectLst/>
                          <a:latin typeface="Times New Roman" panose="02020603050405020304" pitchFamily="18" charset="0"/>
                          <a:cs typeface="+mj-cs"/>
                        </a:rPr>
                        <a:t>les conditions de maturation et d'inscription des programmes</a:t>
                      </a:r>
                      <a:endParaRPr lang="fr-FR" sz="1400" b="1" i="0" u="none" strike="noStrike" noProof="0" dirty="0">
                        <a:solidFill>
                          <a:srgbClr val="FF0000"/>
                        </a:solidFill>
                        <a:effectLst>
                          <a:outerShdw blurRad="38100" dist="38100" dir="2700000" algn="tl">
                            <a:srgbClr val="000000">
                              <a:alpha val="43137"/>
                            </a:srgbClr>
                          </a:outerShdw>
                        </a:effectLst>
                        <a:latin typeface="Times New Roman" panose="02020603050405020304" pitchFamily="18" charset="0"/>
                        <a:cs typeface="+mj-cs"/>
                      </a:endParaRPr>
                    </a:p>
                  </a:txBody>
                  <a:tcPr marL="4018" marR="4018" marT="4018" marB="0" anchor="ctr"/>
                </a:tc>
                <a:tc>
                  <a:txBody>
                    <a:bodyPr/>
                    <a:lstStyle/>
                    <a:p>
                      <a:pPr algn="ctr" fontAlgn="t"/>
                      <a:r>
                        <a:rPr lang="fr-FR" sz="1400" b="1" u="none" strike="noStrike" noProof="0" dirty="0">
                          <a:effectLst/>
                          <a:latin typeface="Times New Roman" panose="02020603050405020304" pitchFamily="18" charset="0"/>
                          <a:cs typeface="+mj-cs"/>
                        </a:rPr>
                        <a:t>8</a:t>
                      </a:r>
                      <a:r>
                        <a:rPr lang="ar-DZ" sz="1400" b="1" u="none" strike="noStrike" noProof="0" dirty="0">
                          <a:effectLst/>
                          <a:latin typeface="Times New Roman" panose="02020603050405020304" pitchFamily="18" charset="0"/>
                          <a:cs typeface="+mj-cs"/>
                        </a:rPr>
                        <a:t>0</a:t>
                      </a:r>
                    </a:p>
                  </a:txBody>
                  <a:tcPr marL="4018" marR="4018" marT="4018" marB="0" anchor="ctr"/>
                </a:tc>
                <a:extLst>
                  <a:ext uri="{0D108BD9-81ED-4DB2-BD59-A6C34878D82A}">
                    <a16:rowId xmlns:a16="http://schemas.microsoft.com/office/drawing/2014/main" xmlns="" val="2887384355"/>
                  </a:ext>
                </a:extLst>
              </a:tr>
              <a:tr h="504324">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noProof="0" dirty="0">
                          <a:solidFill>
                            <a:schemeClr val="tx1"/>
                          </a:solidFill>
                          <a:effectLst/>
                          <a:latin typeface="Times New Roman" panose="02020603050405020304" pitchFamily="18" charset="0"/>
                          <a:ea typeface="+mn-ea"/>
                          <a:cs typeface="+mj-cs"/>
                          <a:sym typeface="Arial"/>
                        </a:rPr>
                        <a:t>المادة 82</a:t>
                      </a:r>
                      <a:endParaRPr lang="fr-FR" sz="1400" b="1" u="none" strike="noStrike" noProof="0" dirty="0">
                        <a:effectLst/>
                        <a:latin typeface="Times New Roman" panose="02020603050405020304" pitchFamily="18" charset="0"/>
                        <a:cs typeface="+mj-cs"/>
                      </a:endParaRPr>
                    </a:p>
                    <a:p>
                      <a:pPr algn="ctr" fontAlgn="t"/>
                      <a:r>
                        <a:rPr lang="fr-FR" sz="1400" b="1" u="none" strike="noStrike" noProof="0" dirty="0">
                          <a:effectLst/>
                          <a:latin typeface="Times New Roman" panose="02020603050405020304" pitchFamily="18" charset="0"/>
                          <a:cs typeface="+mj-cs"/>
                        </a:rPr>
                        <a:t>Article 82</a:t>
                      </a:r>
                      <a:endParaRPr lang="ar-DZ" sz="1400" b="1" u="none" strike="noStrike" noProof="0" dirty="0">
                        <a:effectLst/>
                        <a:latin typeface="Times New Roman" panose="02020603050405020304" pitchFamily="18" charset="0"/>
                        <a:cs typeface="+mj-cs"/>
                      </a:endParaRPr>
                    </a:p>
                  </a:txBody>
                  <a:tcPr marL="4018" marR="4018" marT="4018" marB="0" anchor="ctr"/>
                </a:tc>
                <a:tc>
                  <a:txBody>
                    <a:bodyPr/>
                    <a:lstStyle/>
                    <a:p>
                      <a:pPr marL="82550" marR="0" indent="0" algn="ctr" defTabSz="914400" rtl="1" eaLnBrk="1" fontAlgn="t" latinLnBrk="0" hangingPunct="1">
                        <a:lnSpc>
                          <a:spcPct val="100000"/>
                        </a:lnSpc>
                        <a:spcBef>
                          <a:spcPts val="0"/>
                        </a:spcBef>
                        <a:spcAft>
                          <a:spcPts val="0"/>
                        </a:spcAft>
                        <a:buClr>
                          <a:srgbClr val="000000"/>
                        </a:buClr>
                        <a:buSzTx/>
                        <a:buFont typeface="Arial"/>
                        <a:buNone/>
                        <a:tabLst/>
                        <a:defRPr/>
                      </a:pPr>
                      <a:r>
                        <a:rPr lang="ar-DZ" sz="1400" b="1" i="0" u="none" strike="noStrike" cap="none" dirty="0">
                          <a:solidFill>
                            <a:schemeClr val="tx1"/>
                          </a:solidFill>
                          <a:effectLst/>
                          <a:latin typeface="+mn-lt"/>
                          <a:ea typeface="+mn-ea"/>
                          <a:cs typeface="+mj-cs"/>
                          <a:sym typeface="Arial"/>
                        </a:rPr>
                        <a:t>مرسوم تنفيذي رقم 20-404 </a:t>
                      </a:r>
                      <a:r>
                        <a:rPr lang="ar-DZ" sz="1400" b="1" i="0" u="none" strike="noStrike" cap="none" dirty="0">
                          <a:solidFill>
                            <a:schemeClr val="tx1"/>
                          </a:solidFill>
                          <a:effectLst/>
                          <a:latin typeface="Times New Roman" panose="02020603050405020304" pitchFamily="18" charset="0"/>
                          <a:ea typeface="+mn-ea"/>
                          <a:cs typeface="+mj-cs"/>
                          <a:sym typeface="Arial"/>
                        </a:rPr>
                        <a:t>مؤرّخ في 29 ديسمبر سنة 2020</a:t>
                      </a:r>
                      <a:r>
                        <a:rPr lang="ar-DZ" sz="1400" b="1" i="0" u="none" strike="noStrike" cap="none" dirty="0">
                          <a:solidFill>
                            <a:srgbClr val="C00000"/>
                          </a:solidFill>
                          <a:effectLst/>
                          <a:latin typeface="Times New Roman" panose="02020603050405020304" pitchFamily="18" charset="0"/>
                          <a:ea typeface="+mn-ea"/>
                          <a:cs typeface="+mj-cs"/>
                          <a:sym typeface="Arial"/>
                        </a:rPr>
                        <a:t>، يحدد</a:t>
                      </a:r>
                      <a:r>
                        <a:rPr lang="fr-FR" sz="1400" b="1" i="0" u="none" strike="noStrike" cap="none" dirty="0">
                          <a:solidFill>
                            <a:schemeClr val="tx1"/>
                          </a:solidFill>
                          <a:effectLst/>
                          <a:latin typeface="Times New Roman" panose="02020603050405020304" pitchFamily="18" charset="0"/>
                          <a:ea typeface="+mn-ea"/>
                          <a:cs typeface="+mj-cs"/>
                          <a:sym typeface="Arial"/>
                        </a:rPr>
                        <a:t> </a:t>
                      </a:r>
                      <a:r>
                        <a:rPr lang="ar-DZ" sz="1400" b="1" i="0" u="none" strike="noStrike" cap="none" noProof="0" dirty="0">
                          <a:solidFill>
                            <a:srgbClr val="C00000"/>
                          </a:solidFill>
                          <a:effectLst/>
                          <a:latin typeface="Times New Roman" panose="02020603050405020304" pitchFamily="18" charset="0"/>
                          <a:ea typeface="+mn-ea"/>
                          <a:cs typeface="+mj-cs"/>
                          <a:sym typeface="Arial"/>
                        </a:rPr>
                        <a:t>كيفيات تسيير وتفويض الاعتمادات المالية</a:t>
                      </a:r>
                      <a:endParaRPr lang="fr-FR" sz="1400" b="1" u="none" strike="noStrike" noProof="0" dirty="0">
                        <a:effectLst/>
                        <a:latin typeface="Times New Roman" panose="02020603050405020304" pitchFamily="18" charset="0"/>
                        <a:cs typeface="+mj-cs"/>
                      </a:endParaRPr>
                    </a:p>
                    <a:p>
                      <a:pPr marL="82550" indent="0" algn="ctr" rtl="0" fontAlgn="t"/>
                      <a:r>
                        <a:rPr lang="fr-FR" sz="1400" b="1" u="none" strike="noStrike" noProof="0" dirty="0">
                          <a:effectLst/>
                          <a:latin typeface="Times New Roman" panose="02020603050405020304" pitchFamily="18" charset="0"/>
                          <a:cs typeface="+mj-cs"/>
                        </a:rPr>
                        <a:t>D/E N° 20-404 du 29 décembre 2020 fixant </a:t>
                      </a:r>
                      <a:r>
                        <a:rPr lang="fr-FR" sz="1400" b="1" u="none" strike="noStrike" noProof="0" dirty="0">
                          <a:solidFill>
                            <a:srgbClr val="C00000"/>
                          </a:solidFill>
                          <a:effectLst/>
                          <a:latin typeface="Times New Roman" panose="02020603050405020304" pitchFamily="18" charset="0"/>
                          <a:cs typeface="+mj-cs"/>
                        </a:rPr>
                        <a:t>les modalités de gestion et de délégation de crédits</a:t>
                      </a:r>
                      <a:endParaRPr lang="ar-DZ" sz="1400" b="1" u="none" strike="noStrike" noProof="0" dirty="0">
                        <a:solidFill>
                          <a:srgbClr val="C00000"/>
                        </a:solidFill>
                        <a:effectLst/>
                        <a:latin typeface="Times New Roman" panose="02020603050405020304" pitchFamily="18" charset="0"/>
                        <a:cs typeface="+mj-cs"/>
                      </a:endParaRPr>
                    </a:p>
                  </a:txBody>
                  <a:tcPr marL="4018" marR="4018" marT="4018" marB="0" anchor="ctr"/>
                </a:tc>
                <a:tc>
                  <a:txBody>
                    <a:bodyPr/>
                    <a:lstStyle/>
                    <a:p>
                      <a:pPr algn="ctr" fontAlgn="t"/>
                      <a:r>
                        <a:rPr lang="fr-FR" sz="1400" b="1" u="none" strike="noStrike" noProof="0" dirty="0">
                          <a:effectLst/>
                          <a:latin typeface="Times New Roman" panose="02020603050405020304" pitchFamily="18" charset="0"/>
                          <a:cs typeface="+mj-cs"/>
                        </a:rPr>
                        <a:t>80</a:t>
                      </a:r>
                      <a:endParaRPr lang="ar-DZ" sz="1400" b="1" u="none" strike="noStrike" noProof="0" dirty="0">
                        <a:effectLst/>
                        <a:latin typeface="Times New Roman" panose="02020603050405020304" pitchFamily="18" charset="0"/>
                        <a:cs typeface="+mj-cs"/>
                      </a:endParaRPr>
                    </a:p>
                  </a:txBody>
                  <a:tcPr marL="4018" marR="4018" marT="4018" marB="0" anchor="ctr"/>
                </a:tc>
                <a:extLst>
                  <a:ext uri="{0D108BD9-81ED-4DB2-BD59-A6C34878D82A}">
                    <a16:rowId xmlns:a16="http://schemas.microsoft.com/office/drawing/2014/main" xmlns="" val="4139113699"/>
                  </a:ext>
                </a:extLst>
              </a:tr>
              <a:tr h="1106015">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fr-FR" sz="1400" b="1" i="0" u="none" strike="noStrike" cap="none" noProof="0" dirty="0">
                          <a:solidFill>
                            <a:schemeClr val="tx1"/>
                          </a:solidFill>
                          <a:effectLst/>
                          <a:latin typeface="Times New Roman" panose="02020603050405020304" pitchFamily="18" charset="0"/>
                          <a:ea typeface="+mn-ea"/>
                          <a:cs typeface="+mn-cs"/>
                          <a:sym typeface="Arial"/>
                        </a:rPr>
                        <a:t>25 </a:t>
                      </a:r>
                      <a:r>
                        <a:rPr lang="ar-DZ" sz="1400" b="1" i="0" u="none" strike="noStrike" cap="none" noProof="0" dirty="0">
                          <a:solidFill>
                            <a:schemeClr val="tx1"/>
                          </a:solidFill>
                          <a:effectLst/>
                          <a:latin typeface="Times New Roman" panose="02020603050405020304" pitchFamily="18" charset="0"/>
                          <a:ea typeface="+mn-ea"/>
                          <a:cs typeface="+mn-cs"/>
                          <a:sym typeface="Arial"/>
                        </a:rPr>
                        <a:t>المادة</a:t>
                      </a:r>
                      <a:r>
                        <a:rPr lang="fr-FR" sz="1400" b="1" i="0" u="none" strike="noStrike" cap="none" noProof="0" dirty="0">
                          <a:solidFill>
                            <a:schemeClr val="tx1"/>
                          </a:solidFill>
                          <a:effectLst/>
                          <a:latin typeface="Times New Roman" panose="02020603050405020304" pitchFamily="18" charset="0"/>
                          <a:ea typeface="+mn-ea"/>
                          <a:cs typeface="+mn-cs"/>
                          <a:sym typeface="Arial"/>
                        </a:rPr>
                        <a:t>  </a:t>
                      </a:r>
                    </a:p>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fr-FR" sz="1400" b="1" i="0" u="none" strike="noStrike" cap="none" noProof="0" dirty="0">
                          <a:solidFill>
                            <a:schemeClr val="tx1"/>
                          </a:solidFill>
                          <a:effectLst/>
                          <a:latin typeface="Times New Roman" panose="02020603050405020304" pitchFamily="18" charset="0"/>
                          <a:ea typeface="+mn-ea"/>
                          <a:cs typeface="+mn-cs"/>
                          <a:sym typeface="Arial"/>
                        </a:rPr>
                        <a:t>Article</a:t>
                      </a:r>
                      <a:r>
                        <a:rPr lang="fr-FR" sz="1400" b="1" i="0" u="none" strike="noStrike" cap="none" baseline="0" noProof="0" dirty="0">
                          <a:solidFill>
                            <a:schemeClr val="tx1"/>
                          </a:solidFill>
                          <a:effectLst/>
                          <a:latin typeface="Times New Roman" panose="02020603050405020304" pitchFamily="18" charset="0"/>
                          <a:ea typeface="+mn-ea"/>
                          <a:cs typeface="+mn-cs"/>
                          <a:sym typeface="Arial"/>
                        </a:rPr>
                        <a:t> 25</a:t>
                      </a:r>
                      <a:endParaRPr lang="fr-FR" sz="1400" b="1" i="0" u="none" strike="noStrike" noProof="0" dirty="0">
                        <a:solidFill>
                          <a:srgbClr val="000000"/>
                        </a:solidFill>
                        <a:effectLst/>
                        <a:latin typeface="Times New Roman" panose="02020603050405020304" pitchFamily="18" charset="0"/>
                        <a:cs typeface="+mj-cs"/>
                      </a:endParaRPr>
                    </a:p>
                  </a:txBody>
                  <a:tcPr marL="4018" marR="4018" marT="4018" marB="0" anchor="ctr"/>
                </a:tc>
                <a:tc>
                  <a:txBody>
                    <a:bodyPr/>
                    <a:lstStyle/>
                    <a:p>
                      <a:pPr marL="82550" indent="0" algn="ctr" rtl="1" fontAlgn="t"/>
                      <a:r>
                        <a:rPr lang="ar-DZ" sz="1400" b="1" i="0" u="none" strike="noStrike" cap="none" dirty="0">
                          <a:solidFill>
                            <a:schemeClr val="tx1"/>
                          </a:solidFill>
                          <a:effectLst/>
                          <a:latin typeface="+mn-lt"/>
                          <a:ea typeface="+mn-ea"/>
                          <a:cs typeface="+mj-cs"/>
                          <a:sym typeface="Arial"/>
                        </a:rPr>
                        <a:t>مرسوم تنفيذي رقم 21-62 مؤرخ في 8 فبراير سنة 21</a:t>
                      </a:r>
                      <a:r>
                        <a:rPr lang="fr-FR" sz="1400" b="1" i="0" u="none" strike="noStrike" cap="none" dirty="0">
                          <a:solidFill>
                            <a:schemeClr val="tx1"/>
                          </a:solidFill>
                          <a:effectLst/>
                          <a:latin typeface="+mn-lt"/>
                          <a:ea typeface="+mn-ea"/>
                          <a:cs typeface="+mj-cs"/>
                          <a:sym typeface="Arial"/>
                        </a:rPr>
                        <a:t>0</a:t>
                      </a:r>
                      <a:r>
                        <a:rPr lang="ar-DZ" sz="1400" b="1" i="0" u="none" strike="noStrike" cap="none" dirty="0">
                          <a:solidFill>
                            <a:schemeClr val="tx1"/>
                          </a:solidFill>
                          <a:effectLst/>
                          <a:latin typeface="+mn-lt"/>
                          <a:ea typeface="+mn-ea"/>
                          <a:cs typeface="+mj-cs"/>
                          <a:sym typeface="Arial"/>
                        </a:rPr>
                        <a:t>2،</a:t>
                      </a:r>
                      <a:r>
                        <a:rPr lang="fr-FR" sz="1400" b="1" i="0" u="none" strike="noStrike" cap="none" dirty="0">
                          <a:solidFill>
                            <a:schemeClr val="tx1"/>
                          </a:solidFill>
                          <a:effectLst/>
                          <a:latin typeface="+mn-lt"/>
                          <a:ea typeface="+mn-ea"/>
                          <a:cs typeface="+mj-cs"/>
                          <a:sym typeface="Arial"/>
                        </a:rPr>
                        <a:t> </a:t>
                      </a:r>
                      <a:r>
                        <a:rPr lang="ar-DZ" sz="1400" b="1" i="0" u="none" strike="noStrike" cap="none" dirty="0">
                          <a:solidFill>
                            <a:srgbClr val="C00000"/>
                          </a:solidFill>
                          <a:effectLst/>
                          <a:latin typeface="+mn-lt"/>
                          <a:ea typeface="+mn-ea"/>
                          <a:cs typeface="+mj-cs"/>
                          <a:sym typeface="Arial"/>
                        </a:rPr>
                        <a:t>يحدد إجراءات التسيير لميزانياتي والمحاسبي الملائمة لميزانيات المؤسسات العمومية ذات الطابع الإداري </a:t>
                      </a:r>
                      <a:r>
                        <a:rPr lang="ar-DZ" sz="1400" b="1" i="0" u="none" strike="noStrike" cap="none" dirty="0">
                          <a:solidFill>
                            <a:schemeClr val="tx1"/>
                          </a:solidFill>
                          <a:effectLst/>
                          <a:latin typeface="+mn-lt"/>
                          <a:ea typeface="+mn-ea"/>
                          <a:cs typeface="+mj-cs"/>
                          <a:sym typeface="Arial"/>
                        </a:rPr>
                        <a:t>والهيئات والمؤسسات العمومية الأخرى المستفيدة من تخصيصات ميزانية الدولة</a:t>
                      </a:r>
                    </a:p>
                    <a:p>
                      <a:pPr marL="82550" indent="0" algn="ctr" rtl="0" fontAlgn="t"/>
                      <a:r>
                        <a:rPr lang="fr-FR" sz="1400" b="1"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D/E N° 21-62 du 8 février 2021 fixant </a:t>
                      </a:r>
                      <a:r>
                        <a:rPr lang="fr-FR" sz="1400" b="1" i="0" u="none" strike="noStrike" cap="none" dirty="0">
                          <a:solidFill>
                            <a:srgbClr val="C00000"/>
                          </a:solidFill>
                          <a:effectLst/>
                          <a:latin typeface="Times New Roman" panose="02020603050405020304" pitchFamily="18" charset="0"/>
                          <a:ea typeface="+mn-ea"/>
                          <a:cs typeface="Times New Roman" panose="02020603050405020304" pitchFamily="18" charset="0"/>
                          <a:sym typeface="Arial"/>
                        </a:rPr>
                        <a:t>les procédures de gestion budgétaire et comptable adaptées aux budgets des établissements publics à caractère administratif </a:t>
                      </a:r>
                      <a:r>
                        <a:rPr lang="fr-FR" sz="1400" b="1"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et autres organismes et établissements publics bénéficiant de dotations du budget de l'Etat.</a:t>
                      </a:r>
                      <a:endParaRPr lang="ar-DZ" sz="1400" b="1" i="0" u="none" strike="noStrike" cap="none" noProof="0"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4018" marR="4018" marT="4018" marB="0" anchor="ctr"/>
                </a:tc>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fr-FR" sz="1400" b="1" i="0" u="none" strike="noStrike" noProof="0" dirty="0">
                          <a:solidFill>
                            <a:srgbClr val="000000"/>
                          </a:solidFill>
                          <a:effectLst/>
                          <a:latin typeface="Times New Roman" panose="02020603050405020304" pitchFamily="18" charset="0"/>
                          <a:cs typeface="+mj-cs"/>
                        </a:rPr>
                        <a:t>11</a:t>
                      </a:r>
                    </a:p>
                  </a:txBody>
                  <a:tcPr marL="4018" marR="4018" marT="4018" marB="0" anchor="ctr"/>
                </a:tc>
                <a:extLst>
                  <a:ext uri="{0D108BD9-81ED-4DB2-BD59-A6C34878D82A}">
                    <a16:rowId xmlns:a16="http://schemas.microsoft.com/office/drawing/2014/main" xmlns="" val="1523430960"/>
                  </a:ext>
                </a:extLst>
              </a:tr>
            </a:tbl>
          </a:graphicData>
        </a:graphic>
      </p:graphicFrame>
    </p:spTree>
    <p:extLst>
      <p:ext uri="{BB962C8B-B14F-4D97-AF65-F5344CB8AC3E}">
        <p14:creationId xmlns:p14="http://schemas.microsoft.com/office/powerpoint/2010/main" xmlns="" val="4282785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0AF1F93-183C-4D0C-8A2E-7497BAF174A3}"/>
              </a:ext>
            </a:extLst>
          </p:cNvPr>
          <p:cNvSpPr>
            <a:spLocks noGrp="1"/>
          </p:cNvSpPr>
          <p:nvPr>
            <p:ph type="title"/>
          </p:nvPr>
        </p:nvSpPr>
        <p:spPr>
          <a:xfrm>
            <a:off x="0" y="392575"/>
            <a:ext cx="6072809" cy="766200"/>
          </a:xfrm>
        </p:spPr>
        <p:txBody>
          <a:bodyPr/>
          <a:lstStyle/>
          <a:p>
            <a:pPr algn="r"/>
            <a:r>
              <a:rPr lang="ar-DZ" sz="2400" dirty="0">
                <a:sym typeface="Roboto Condensed Light"/>
              </a:rPr>
              <a:t>الإطار الميزانياتي المتوسط المدى</a:t>
            </a:r>
            <a:br>
              <a:rPr lang="ar-DZ" sz="2400" dirty="0">
                <a:sym typeface="Roboto Condensed Light"/>
              </a:rPr>
            </a:br>
            <a:r>
              <a:rPr lang="fr-FR" dirty="0">
                <a:solidFill>
                  <a:schemeClr val="bg1"/>
                </a:solidFill>
                <a:latin typeface="Times New Roman" panose="02020603050405020304" pitchFamily="18" charset="0"/>
              </a:rPr>
              <a:t>CADRAGE  BUDGETAIRE A  MOYEN  TERME</a:t>
            </a:r>
            <a:endParaRPr lang="fr-FR" dirty="0">
              <a:solidFill>
                <a:schemeClr val="bg1"/>
              </a:solidFill>
            </a:endParaRPr>
          </a:p>
        </p:txBody>
      </p:sp>
      <p:pic>
        <p:nvPicPr>
          <p:cNvPr id="8" name="Image 7"/>
          <p:cNvPicPr>
            <a:picLocks noChangeAspect="1"/>
          </p:cNvPicPr>
          <p:nvPr/>
        </p:nvPicPr>
        <p:blipFill>
          <a:blip r:embed="rId3"/>
          <a:stretch>
            <a:fillRect/>
          </a:stretch>
        </p:blipFill>
        <p:spPr>
          <a:xfrm>
            <a:off x="297354" y="1922117"/>
            <a:ext cx="3626464" cy="2661459"/>
          </a:xfrm>
          <a:prstGeom prst="rect">
            <a:avLst/>
          </a:prstGeom>
          <a:ln>
            <a:solidFill>
              <a:schemeClr val="bg2"/>
            </a:solidFill>
          </a:ln>
        </p:spPr>
      </p:pic>
      <p:sp>
        <p:nvSpPr>
          <p:cNvPr id="9" name="TextBox 10"/>
          <p:cNvSpPr txBox="1"/>
          <p:nvPr/>
        </p:nvSpPr>
        <p:spPr>
          <a:xfrm>
            <a:off x="108857" y="1288237"/>
            <a:ext cx="4150178" cy="680956"/>
          </a:xfrm>
          <a:prstGeom prst="rect">
            <a:avLst/>
          </a:prstGeom>
          <a:solidFill>
            <a:srgbClr val="292664"/>
          </a:solidFill>
          <a:ln>
            <a:solidFill>
              <a:schemeClr val="accent3">
                <a:lumMod val="75000"/>
              </a:schemeClr>
            </a:solidFill>
            <a:prstDash val="lgDashDotDot"/>
          </a:ln>
        </p:spPr>
        <p:txBody>
          <a:bodyPr wrap="square" rtlCol="0">
            <a:spAutoFit/>
          </a:bodyPr>
          <a:lstStyle/>
          <a:p>
            <a:pPr defTabSz="625475" fontAlgn="base">
              <a:spcBef>
                <a:spcPct val="0"/>
              </a:spcBef>
              <a:spcAft>
                <a:spcPct val="0"/>
              </a:spcAft>
              <a:buClrTx/>
            </a:pPr>
            <a:r>
              <a:rPr lang="fr-FR" sz="1275" b="1" u="sng" kern="1200" dirty="0">
                <a:solidFill>
                  <a:schemeClr val="bg1"/>
                </a:solidFill>
                <a:latin typeface="Times New Roman" pitchFamily="18" charset="0"/>
                <a:ea typeface="MS PGothic" pitchFamily="34" charset="-128"/>
                <a:cs typeface="Times New Roman" pitchFamily="18" charset="0"/>
              </a:rPr>
              <a:t>Ordonnance n° 15-01 du 7 </a:t>
            </a:r>
            <a:r>
              <a:rPr lang="fr-FR" sz="1275" b="1" u="sng" kern="1200" dirty="0" err="1">
                <a:solidFill>
                  <a:schemeClr val="bg1"/>
                </a:solidFill>
                <a:latin typeface="Times New Roman" pitchFamily="18" charset="0"/>
                <a:ea typeface="MS PGothic" pitchFamily="34" charset="-128"/>
                <a:cs typeface="Times New Roman" pitchFamily="18" charset="0"/>
              </a:rPr>
              <a:t>Chaoual</a:t>
            </a:r>
            <a:r>
              <a:rPr lang="fr-FR" sz="1275" b="1" u="sng" kern="1200" dirty="0">
                <a:solidFill>
                  <a:schemeClr val="bg1"/>
                </a:solidFill>
                <a:latin typeface="Times New Roman" pitchFamily="18" charset="0"/>
                <a:ea typeface="MS PGothic" pitchFamily="34" charset="-128"/>
                <a:cs typeface="Times New Roman" pitchFamily="18" charset="0"/>
              </a:rPr>
              <a:t> 1436 correspondant au 23 juillet 2015 portant loi de finances complémentaire pour 2015</a:t>
            </a:r>
            <a:endParaRPr lang="en-US" sz="1275" b="1" u="sng" kern="1200" dirty="0">
              <a:solidFill>
                <a:schemeClr val="bg1"/>
              </a:solidFill>
              <a:latin typeface="Times New Roman" pitchFamily="18" charset="0"/>
              <a:ea typeface="MS PGothic" pitchFamily="34" charset="-128"/>
              <a:cs typeface="Times New Roman" pitchFamily="18" charset="0"/>
            </a:endParaRPr>
          </a:p>
        </p:txBody>
      </p:sp>
      <p:sp>
        <p:nvSpPr>
          <p:cNvPr id="10" name="ZoneTexte 9"/>
          <p:cNvSpPr txBox="1"/>
          <p:nvPr/>
        </p:nvSpPr>
        <p:spPr>
          <a:xfrm>
            <a:off x="4977114" y="1299808"/>
            <a:ext cx="4030423" cy="461665"/>
          </a:xfrm>
          <a:prstGeom prst="rect">
            <a:avLst/>
          </a:prstGeom>
          <a:solidFill>
            <a:srgbClr val="282816"/>
          </a:solidFill>
          <a:ln>
            <a:solidFill>
              <a:schemeClr val="accent3">
                <a:lumMod val="75000"/>
              </a:schemeClr>
            </a:solidFill>
            <a:prstDash val="lgDashDotDot"/>
          </a:ln>
        </p:spPr>
        <p:txBody>
          <a:bodyPr wrap="square" rtlCol="0">
            <a:spAutoFit/>
          </a:bodyPr>
          <a:lstStyle/>
          <a:p>
            <a:pPr algn="r" defTabSz="685800" fontAlgn="base">
              <a:spcBef>
                <a:spcPct val="0"/>
              </a:spcBef>
              <a:spcAft>
                <a:spcPct val="0"/>
              </a:spcAft>
              <a:buClrTx/>
            </a:pPr>
            <a:r>
              <a:rPr lang="ar-AE" sz="1200" dirty="0">
                <a:solidFill>
                  <a:schemeClr val="bg1"/>
                </a:solidFill>
              </a:rPr>
              <a:t>أمر رقم 15-01 مؤرخ في 7 شوّال عام 1436 الموافق 23 يوليو سنة</a:t>
            </a:r>
            <a:r>
              <a:rPr lang="fr-FR" sz="1200" dirty="0">
                <a:solidFill>
                  <a:schemeClr val="bg1"/>
                </a:solidFill>
              </a:rPr>
              <a:t> </a:t>
            </a:r>
          </a:p>
          <a:p>
            <a:pPr algn="r" defTabSz="685800" fontAlgn="base">
              <a:spcBef>
                <a:spcPct val="0"/>
              </a:spcBef>
              <a:spcAft>
                <a:spcPct val="0"/>
              </a:spcAft>
              <a:buClrTx/>
            </a:pPr>
            <a:r>
              <a:rPr lang="ar-AE" sz="1200" dirty="0">
                <a:solidFill>
                  <a:schemeClr val="bg1"/>
                </a:solidFill>
              </a:rPr>
              <a:t>المالية التكميلي لسنة 2015</a:t>
            </a:r>
            <a:r>
              <a:rPr lang="fr-FR" sz="1200" b="1" u="sng" kern="1200" dirty="0">
                <a:solidFill>
                  <a:schemeClr val="bg1"/>
                </a:solidFill>
                <a:latin typeface="Times New Roman" pitchFamily="18" charset="0"/>
                <a:ea typeface="MS PGothic" pitchFamily="34" charset="-128"/>
                <a:cs typeface="Times New Roman" pitchFamily="18" charset="0"/>
              </a:rPr>
              <a:t> </a:t>
            </a:r>
            <a:r>
              <a:rPr lang="ar-AE" sz="1200" dirty="0">
                <a:solidFill>
                  <a:schemeClr val="bg1"/>
                </a:solidFill>
              </a:rPr>
              <a:t>يتضمن قانون </a:t>
            </a:r>
            <a:r>
              <a:rPr lang="fr-FR" sz="1200" kern="1200" dirty="0">
                <a:solidFill>
                  <a:schemeClr val="bg1"/>
                </a:solidFill>
                <a:latin typeface="Times New Roman" pitchFamily="18" charset="0"/>
                <a:ea typeface="MS PGothic" pitchFamily="34" charset="-128"/>
                <a:cs typeface="Times New Roman" pitchFamily="18" charset="0"/>
              </a:rPr>
              <a:t>2015</a:t>
            </a:r>
            <a:endParaRPr lang="fr-FR" sz="1275" kern="1200" dirty="0">
              <a:solidFill>
                <a:schemeClr val="bg1"/>
              </a:solidFill>
              <a:latin typeface="Times New Roman" pitchFamily="18" charset="0"/>
              <a:ea typeface="MS PGothic" pitchFamily="34" charset="-128"/>
              <a:cs typeface="Times New Roman" pitchFamily="18" charset="0"/>
            </a:endParaRPr>
          </a:p>
        </p:txBody>
      </p:sp>
      <p:sp>
        <p:nvSpPr>
          <p:cNvPr id="11"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56600" y="4616627"/>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40</a:t>
            </a:r>
          </a:p>
        </p:txBody>
      </p:sp>
      <p:sp>
        <p:nvSpPr>
          <p:cNvPr id="5" name="Rectangle 4">
            <a:extLst>
              <a:ext uri="{FF2B5EF4-FFF2-40B4-BE49-F238E27FC236}">
                <a16:creationId xmlns:a16="http://schemas.microsoft.com/office/drawing/2014/main" xmlns="" id="{63291345-1400-451E-9974-DCBB3723E6BF}"/>
              </a:ext>
            </a:extLst>
          </p:cNvPr>
          <p:cNvSpPr/>
          <p:nvPr/>
        </p:nvSpPr>
        <p:spPr>
          <a:xfrm>
            <a:off x="4958331" y="1729382"/>
            <a:ext cx="3888315" cy="29757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07000"/>
              </a:lnSpc>
              <a:spcAft>
                <a:spcPts val="800"/>
              </a:spcAft>
            </a:pPr>
            <a:r>
              <a:rPr lang="ar-DZ" b="1" dirty="0">
                <a:latin typeface="Calibri" panose="020F0502020204030204" pitchFamily="34" charset="0"/>
                <a:ea typeface="Calibri" panose="020F0502020204030204" pitchFamily="34" charset="0"/>
                <a:cs typeface="Times New Roman" panose="02020603050405020304" pitchFamily="18" charset="0"/>
              </a:rPr>
              <a:t>المادة 50:</a:t>
            </a:r>
            <a:r>
              <a:rPr lang="ar-DZ" dirty="0">
                <a:latin typeface="Calibri" panose="020F0502020204030204" pitchFamily="34" charset="0"/>
                <a:ea typeface="Calibri" panose="020F0502020204030204" pitchFamily="34" charset="0"/>
                <a:cs typeface="Times New Roman" panose="02020603050405020304" pitchFamily="18" charset="0"/>
              </a:rPr>
              <a:t> يتم تأطير الميزانية على المدى المتوسط كل سنة في بداية إجراء إعداد قوانين المالية.</a:t>
            </a:r>
            <a:endParaRPr lang="fr-FR" sz="1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dirty="0">
                <a:latin typeface="Calibri" panose="020F0502020204030204" pitchFamily="34" charset="0"/>
                <a:ea typeface="Calibri" panose="020F0502020204030204" pitchFamily="34" charset="0"/>
                <a:cs typeface="Times New Roman" panose="02020603050405020304" pitchFamily="18" charset="0"/>
              </a:rPr>
              <a:t>يحدد للسنة القادمة و السنتين التاليتين، تقديرات الإيرادات و النفقات و رصيد ميزانية الدولة و كذا مديونية الدولة ، ان اقتضى الأمر .</a:t>
            </a:r>
            <a:endParaRPr lang="fr-FR" sz="1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dirty="0">
                <a:latin typeface="Calibri" panose="020F0502020204030204" pitchFamily="34" charset="0"/>
                <a:ea typeface="Calibri" panose="020F0502020204030204" pitchFamily="34" charset="0"/>
                <a:cs typeface="Times New Roman" panose="02020603050405020304" pitchFamily="18" charset="0"/>
              </a:rPr>
              <a:t>يمكن مراجعة تأطير الميزانية على المدى المتوسط خلال إعداد مشروع قانون المالية للسنة.</a:t>
            </a:r>
            <a:endParaRPr lang="fr-FR" sz="1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dirty="0">
                <a:latin typeface="Calibri" panose="020F0502020204030204" pitchFamily="34" charset="0"/>
                <a:ea typeface="Calibri" panose="020F0502020204030204" pitchFamily="34" charset="0"/>
                <a:cs typeface="Times New Roman" panose="02020603050405020304" pitchFamily="18" charset="0"/>
              </a:rPr>
              <a:t>يجب أن يندرج إعداد ميزانية الدولة والمصادقة عليها وتنفيذها ضمن هدف تغطية مالية دائمة تتماشى مع إطار </a:t>
            </a:r>
            <a:r>
              <a:rPr lang="ar-DZ" dirty="0" err="1">
                <a:latin typeface="Calibri" panose="020F0502020204030204" pitchFamily="34" charset="0"/>
                <a:ea typeface="Calibri" panose="020F0502020204030204" pitchFamily="34" charset="0"/>
                <a:cs typeface="Times New Roman" panose="02020603050405020304" pitchFamily="18" charset="0"/>
              </a:rPr>
              <a:t>الميزانياتية</a:t>
            </a:r>
            <a:r>
              <a:rPr lang="ar-DZ" dirty="0">
                <a:latin typeface="Calibri" panose="020F0502020204030204" pitchFamily="34" charset="0"/>
                <a:ea typeface="Calibri" panose="020F0502020204030204" pitchFamily="34" charset="0"/>
                <a:cs typeface="Times New Roman" panose="02020603050405020304" pitchFamily="18" charset="0"/>
              </a:rPr>
              <a:t> متوسط المدى.</a:t>
            </a:r>
            <a:endParaRPr lang="fr-FR" sz="1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dirty="0">
                <a:latin typeface="Calibri" panose="020F0502020204030204" pitchFamily="34" charset="0"/>
                <a:ea typeface="Calibri" panose="020F0502020204030204" pitchFamily="34" charset="0"/>
                <a:cs typeface="Times New Roman" panose="02020603050405020304" pitchFamily="18" charset="0"/>
              </a:rPr>
              <a:t>يسري مفعول أحكام هذه المادة ابتداء من أول يناير سنة 2017</a:t>
            </a:r>
            <a:endParaRPr lang="fr-FR" dirty="0"/>
          </a:p>
        </p:txBody>
      </p:sp>
    </p:spTree>
    <p:extLst>
      <p:ext uri="{BB962C8B-B14F-4D97-AF65-F5344CB8AC3E}">
        <p14:creationId xmlns:p14="http://schemas.microsoft.com/office/powerpoint/2010/main" xmlns="" val="22875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0AF1F93-183C-4D0C-8A2E-7497BAF174A3}"/>
              </a:ext>
            </a:extLst>
          </p:cNvPr>
          <p:cNvSpPr>
            <a:spLocks noGrp="1"/>
          </p:cNvSpPr>
          <p:nvPr>
            <p:ph type="title"/>
          </p:nvPr>
        </p:nvSpPr>
        <p:spPr>
          <a:xfrm>
            <a:off x="0" y="392575"/>
            <a:ext cx="6112565" cy="766200"/>
          </a:xfrm>
        </p:spPr>
        <p:txBody>
          <a:bodyPr/>
          <a:lstStyle/>
          <a:p>
            <a:pPr algn="ctr"/>
            <a:r>
              <a:rPr lang="ar-DZ" sz="2400" dirty="0">
                <a:latin typeface="Times New Roman" panose="02020603050405020304" pitchFamily="18" charset="0"/>
                <a:cs typeface="Times New Roman" panose="02020603050405020304" pitchFamily="18" charset="0"/>
                <a:sym typeface="Roboto Condensed Light"/>
              </a:rPr>
              <a:t>الإطار الميزانياتي المتوسط المدى</a:t>
            </a:r>
            <a:br>
              <a:rPr lang="ar-DZ" sz="2400" dirty="0">
                <a:latin typeface="Times New Roman" panose="02020603050405020304" pitchFamily="18" charset="0"/>
                <a:cs typeface="Times New Roman" panose="02020603050405020304" pitchFamily="18" charset="0"/>
                <a:sym typeface="Roboto Condensed Light"/>
              </a:rPr>
            </a:br>
            <a:r>
              <a:rPr lang="fr-FR" dirty="0">
                <a:solidFill>
                  <a:schemeClr val="bg1"/>
                </a:solidFill>
                <a:latin typeface="Times New Roman" panose="02020603050405020304" pitchFamily="18" charset="0"/>
                <a:cs typeface="Times New Roman" panose="02020603050405020304" pitchFamily="18" charset="0"/>
              </a:rPr>
              <a:t>CADRAGE  BUDGETAIRE A  MOYEN  TERME</a:t>
            </a:r>
          </a:p>
        </p:txBody>
      </p:sp>
      <p:pic>
        <p:nvPicPr>
          <p:cNvPr id="7" name="Picture 2"/>
          <p:cNvPicPr>
            <a:picLocks noChangeAspect="1" noChangeArrowheads="1"/>
          </p:cNvPicPr>
          <p:nvPr/>
        </p:nvPicPr>
        <p:blipFill>
          <a:blip r:embed="rId3"/>
          <a:srcRect/>
          <a:stretch>
            <a:fillRect/>
          </a:stretch>
        </p:blipFill>
        <p:spPr bwMode="auto">
          <a:xfrm>
            <a:off x="469963" y="1973621"/>
            <a:ext cx="3696924" cy="2556512"/>
          </a:xfrm>
          <a:prstGeom prst="rect">
            <a:avLst/>
          </a:prstGeom>
          <a:noFill/>
          <a:ln w="9525">
            <a:solidFill>
              <a:schemeClr val="bg2"/>
            </a:solidFill>
            <a:miter lim="800000"/>
            <a:headEnd/>
            <a:tailEnd/>
          </a:ln>
          <a:effectLst/>
        </p:spPr>
      </p:pic>
      <p:sp>
        <p:nvSpPr>
          <p:cNvPr id="9" name="TextBox 10"/>
          <p:cNvSpPr txBox="1"/>
          <p:nvPr/>
        </p:nvSpPr>
        <p:spPr>
          <a:xfrm>
            <a:off x="4572000" y="1384032"/>
            <a:ext cx="4150178" cy="461665"/>
          </a:xfrm>
          <a:prstGeom prst="rect">
            <a:avLst/>
          </a:prstGeom>
          <a:solidFill>
            <a:srgbClr val="292664"/>
          </a:solidFill>
          <a:ln>
            <a:solidFill>
              <a:schemeClr val="accent3">
                <a:lumMod val="75000"/>
              </a:schemeClr>
            </a:solidFill>
            <a:prstDash val="lgDashDotDot"/>
          </a:ln>
        </p:spPr>
        <p:txBody>
          <a:bodyPr wrap="square" rtlCol="0">
            <a:spAutoFit/>
          </a:bodyPr>
          <a:lstStyle/>
          <a:p>
            <a:pPr algn="r" defTabSz="625475" fontAlgn="base">
              <a:spcBef>
                <a:spcPct val="0"/>
              </a:spcBef>
              <a:spcAft>
                <a:spcPct val="0"/>
              </a:spcAft>
              <a:buClrTx/>
            </a:pPr>
            <a:r>
              <a:rPr lang="ar-AE" sz="1200" b="1" dirty="0">
                <a:solidFill>
                  <a:schemeClr val="bg1"/>
                </a:solidFill>
                <a:latin typeface="Times New Roman" panose="02020603050405020304" pitchFamily="18" charset="0"/>
                <a:cs typeface="Times New Roman" panose="02020603050405020304" pitchFamily="18" charset="0"/>
              </a:rPr>
              <a:t>قانون عضوي رقــم 18-1٥ مؤرخ في 22 ذي الحجة عام 1٤39 الموافـق 2 سبتمبر سنة 2٠18 ،يتعلق بقوانين المالية.....</a:t>
            </a:r>
            <a:endParaRPr lang="en-US" sz="1275" b="1" u="sng" kern="1200" dirty="0">
              <a:solidFill>
                <a:schemeClr val="bg1"/>
              </a:solidFill>
              <a:latin typeface="Times New Roman" pitchFamily="18" charset="0"/>
              <a:ea typeface="MS PGothic" pitchFamily="34" charset="-128"/>
              <a:cs typeface="Times New Roman" pitchFamily="18" charset="0"/>
            </a:endParaRPr>
          </a:p>
        </p:txBody>
      </p:sp>
      <p:sp>
        <p:nvSpPr>
          <p:cNvPr id="10" name="ZoneTexte 9"/>
          <p:cNvSpPr txBox="1"/>
          <p:nvPr/>
        </p:nvSpPr>
        <p:spPr>
          <a:xfrm>
            <a:off x="303213" y="1225720"/>
            <a:ext cx="4030423" cy="680956"/>
          </a:xfrm>
          <a:prstGeom prst="rect">
            <a:avLst/>
          </a:prstGeom>
          <a:solidFill>
            <a:srgbClr val="282816"/>
          </a:solidFill>
          <a:ln>
            <a:solidFill>
              <a:schemeClr val="accent3">
                <a:lumMod val="75000"/>
              </a:schemeClr>
            </a:solidFill>
            <a:prstDash val="lgDashDotDot"/>
          </a:ln>
        </p:spPr>
        <p:txBody>
          <a:bodyPr wrap="square" rtlCol="0">
            <a:spAutoFit/>
          </a:bodyPr>
          <a:lstStyle/>
          <a:p>
            <a:pPr algn="just" defTabSz="685800" fontAlgn="base">
              <a:spcBef>
                <a:spcPct val="0"/>
              </a:spcBef>
              <a:spcAft>
                <a:spcPct val="0"/>
              </a:spcAft>
              <a:buClrTx/>
            </a:pPr>
            <a:r>
              <a:rPr lang="fr-FR" sz="1275" b="1" u="sng" kern="1200" dirty="0">
                <a:solidFill>
                  <a:schemeClr val="bg1"/>
                </a:solidFill>
                <a:latin typeface="Times New Roman" pitchFamily="18" charset="0"/>
                <a:ea typeface="MS PGothic" pitchFamily="34" charset="-128"/>
                <a:cs typeface="Times New Roman" pitchFamily="18" charset="0"/>
              </a:rPr>
              <a:t>Loi organique n° 18-15 du 22 </a:t>
            </a:r>
            <a:r>
              <a:rPr lang="fr-FR" sz="1275" b="1" u="sng" kern="1200" dirty="0" err="1">
                <a:solidFill>
                  <a:schemeClr val="bg1"/>
                </a:solidFill>
                <a:latin typeface="Times New Roman" pitchFamily="18" charset="0"/>
                <a:ea typeface="MS PGothic" pitchFamily="34" charset="-128"/>
                <a:cs typeface="Times New Roman" pitchFamily="18" charset="0"/>
              </a:rPr>
              <a:t>Dhou</a:t>
            </a:r>
            <a:r>
              <a:rPr lang="fr-FR" sz="1275" b="1" u="sng" kern="1200" dirty="0">
                <a:solidFill>
                  <a:schemeClr val="bg1"/>
                </a:solidFill>
                <a:latin typeface="Times New Roman" pitchFamily="18" charset="0"/>
                <a:ea typeface="MS PGothic" pitchFamily="34" charset="-128"/>
                <a:cs typeface="Times New Roman" pitchFamily="18" charset="0"/>
              </a:rPr>
              <a:t> El </a:t>
            </a:r>
            <a:r>
              <a:rPr lang="fr-FR" sz="1275" b="1" u="sng" kern="1200" dirty="0" err="1">
                <a:solidFill>
                  <a:schemeClr val="bg1"/>
                </a:solidFill>
                <a:latin typeface="Times New Roman" pitchFamily="18" charset="0"/>
                <a:ea typeface="MS PGothic" pitchFamily="34" charset="-128"/>
                <a:cs typeface="Times New Roman" pitchFamily="18" charset="0"/>
              </a:rPr>
              <a:t>Hidja</a:t>
            </a:r>
            <a:r>
              <a:rPr lang="fr-FR" sz="1275" b="1" u="sng" kern="1200" dirty="0">
                <a:solidFill>
                  <a:schemeClr val="bg1"/>
                </a:solidFill>
                <a:latin typeface="Times New Roman" pitchFamily="18" charset="0"/>
                <a:ea typeface="MS PGothic" pitchFamily="34" charset="-128"/>
                <a:cs typeface="Times New Roman" pitchFamily="18" charset="0"/>
              </a:rPr>
              <a:t> 1439 correspondant au 2 septembre 2018 relative aux lois de finances.</a:t>
            </a:r>
          </a:p>
        </p:txBody>
      </p:sp>
      <p:sp>
        <p:nvSpPr>
          <p:cNvPr id="11"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56600" y="4616627"/>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40</a:t>
            </a:r>
          </a:p>
        </p:txBody>
      </p:sp>
      <p:sp>
        <p:nvSpPr>
          <p:cNvPr id="5" name="Rectangle 4">
            <a:extLst>
              <a:ext uri="{FF2B5EF4-FFF2-40B4-BE49-F238E27FC236}">
                <a16:creationId xmlns:a16="http://schemas.microsoft.com/office/drawing/2014/main" xmlns="" id="{06D4A5D9-BCCB-4BD2-A077-907E7E1D2AC8}"/>
              </a:ext>
            </a:extLst>
          </p:cNvPr>
          <p:cNvSpPr/>
          <p:nvPr/>
        </p:nvSpPr>
        <p:spPr>
          <a:xfrm>
            <a:off x="4572000" y="2030497"/>
            <a:ext cx="3985592" cy="23257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ar-AE" dirty="0"/>
              <a:t>يتم تأطير ميزانياتي متوسط المدى كل سنة من طرف الحكومة، بناء على اقتراح من الوزير المكلف بالمالية، في بداية إجراء إعداد قوانين المالية. ويحدد، للسنة المقبلة والسنتين المواليتين، تقديرات الإيرادات والنفقات ورصيد ميزانية الدولة وكذا مديونية الدولة، عند الاقتضاء. يمكن مراجعة التأطير </a:t>
            </a:r>
            <a:r>
              <a:rPr lang="ar-AE" dirty="0" err="1"/>
              <a:t>الميزانياتي</a:t>
            </a:r>
            <a:r>
              <a:rPr lang="ar-AE" dirty="0"/>
              <a:t> المتوسط المدى خلال إعداد مشروع قانون المالية للسنة. يجب أن يندرج إعداد ميزانية الدولة والمصادقة عليها وتــنــفــيــذهــا ضمــن هــدف تــغــطــيـة مـالـيـة دائـمـة تـتـمـاشى مـع الإطار </a:t>
            </a:r>
            <a:r>
              <a:rPr lang="ar-AE" dirty="0" err="1"/>
              <a:t>الميزانياتي</a:t>
            </a:r>
            <a:r>
              <a:rPr lang="ar-AE" dirty="0"/>
              <a:t> المتوسط المدى. تحدد كـيفـيـــات تصمـــيم وإعـــداد الإطـــار </a:t>
            </a:r>
            <a:r>
              <a:rPr lang="ar-AE" dirty="0" err="1"/>
              <a:t>الميــزانـــيـــاتي</a:t>
            </a:r>
            <a:r>
              <a:rPr lang="ar-AE" dirty="0"/>
              <a:t> المتوسط المدى، عن طريق التنظيم</a:t>
            </a:r>
            <a:endParaRPr lang="fr-FR" dirty="0"/>
          </a:p>
        </p:txBody>
      </p:sp>
    </p:spTree>
    <p:extLst>
      <p:ext uri="{BB962C8B-B14F-4D97-AF65-F5344CB8AC3E}">
        <p14:creationId xmlns:p14="http://schemas.microsoft.com/office/powerpoint/2010/main" xmlns="" val="11188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42</a:t>
            </a:fld>
            <a:endParaRPr lang="fr-FR"/>
          </a:p>
        </p:txBody>
      </p:sp>
      <p:sp>
        <p:nvSpPr>
          <p:cNvPr id="5" name="Rectangle 4"/>
          <p:cNvSpPr/>
          <p:nvPr/>
        </p:nvSpPr>
        <p:spPr>
          <a:xfrm>
            <a:off x="141515" y="1920246"/>
            <a:ext cx="4572000" cy="1169551"/>
          </a:xfrm>
          <a:prstGeom prst="rect">
            <a:avLst/>
          </a:prstGeom>
        </p:spPr>
        <p:txBody>
          <a:bodyPr>
            <a:spAutoFit/>
          </a:bodyPr>
          <a:lstStyle/>
          <a:p>
            <a:pPr algn="just"/>
            <a:r>
              <a:rPr lang="fr-FR" dirty="0">
                <a:solidFill>
                  <a:srgbClr val="002060"/>
                </a:solidFill>
                <a:latin typeface="Times New Roman" panose="02020603050405020304" pitchFamily="18" charset="0"/>
                <a:cs typeface="Times New Roman" panose="02020603050405020304" pitchFamily="18" charset="0"/>
              </a:rPr>
              <a:t>Il es mis en œuvre à travers </a:t>
            </a:r>
            <a:r>
              <a:rPr lang="fr-FR" b="1" dirty="0">
                <a:solidFill>
                  <a:srgbClr val="002060"/>
                </a:solidFill>
                <a:latin typeface="Times New Roman" panose="02020603050405020304" pitchFamily="18" charset="0"/>
                <a:cs typeface="Times New Roman" panose="02020603050405020304" pitchFamily="18" charset="0"/>
              </a:rPr>
              <a:t>un cadre de dépenses à moyen terme </a:t>
            </a:r>
            <a:r>
              <a:rPr lang="fr-FR" dirty="0">
                <a:solidFill>
                  <a:srgbClr val="002060"/>
                </a:solidFill>
                <a:latin typeface="Times New Roman" panose="02020603050405020304" pitchFamily="18" charset="0"/>
                <a:cs typeface="Times New Roman" panose="02020603050405020304" pitchFamily="18" charset="0"/>
              </a:rPr>
              <a:t>(</a:t>
            </a:r>
            <a:r>
              <a:rPr lang="fr-FR" b="1" dirty="0">
                <a:solidFill>
                  <a:srgbClr val="C00000"/>
                </a:solidFill>
                <a:latin typeface="Times New Roman" panose="02020603050405020304" pitchFamily="18" charset="0"/>
                <a:cs typeface="Times New Roman" panose="02020603050405020304" pitchFamily="18" charset="0"/>
              </a:rPr>
              <a:t>CDMT :</a:t>
            </a:r>
            <a:r>
              <a:rPr lang="fr-FR" dirty="0">
                <a:solidFill>
                  <a:srgbClr val="002060"/>
                </a:solidFill>
                <a:latin typeface="Times New Roman" panose="02020603050405020304" pitchFamily="18" charset="0"/>
                <a:cs typeface="Times New Roman" panose="02020603050405020304" pitchFamily="18" charset="0"/>
              </a:rPr>
              <a:t> programmation pluriannuelle des dépenses pour chaque MIP) et un </a:t>
            </a:r>
            <a:r>
              <a:rPr lang="fr-FR" b="1" dirty="0">
                <a:solidFill>
                  <a:srgbClr val="002060"/>
                </a:solidFill>
                <a:latin typeface="Times New Roman" panose="02020603050405020304" pitchFamily="18" charset="0"/>
                <a:cs typeface="Times New Roman" panose="02020603050405020304" pitchFamily="18" charset="0"/>
              </a:rPr>
              <a:t>plan d'engagement de dépenses </a:t>
            </a:r>
            <a:r>
              <a:rPr lang="fr-FR" dirty="0">
                <a:solidFill>
                  <a:srgbClr val="002060"/>
                </a:solidFill>
                <a:latin typeface="Times New Roman" panose="02020603050405020304" pitchFamily="18" charset="0"/>
                <a:cs typeface="Times New Roman" panose="02020603050405020304" pitchFamily="18" charset="0"/>
              </a:rPr>
              <a:t>(</a:t>
            </a:r>
            <a:r>
              <a:rPr lang="fr-FR" b="1" dirty="0">
                <a:solidFill>
                  <a:srgbClr val="C00000"/>
                </a:solidFill>
                <a:latin typeface="Times New Roman" panose="02020603050405020304" pitchFamily="18" charset="0"/>
                <a:cs typeface="Times New Roman" panose="02020603050405020304" pitchFamily="18" charset="0"/>
              </a:rPr>
              <a:t>PED </a:t>
            </a:r>
            <a:r>
              <a:rPr lang="fr-FR" b="1" dirty="0">
                <a:solidFill>
                  <a:srgbClr val="002060"/>
                </a:solidFill>
                <a:latin typeface="Times New Roman" panose="02020603050405020304" pitchFamily="18" charset="0"/>
                <a:cs typeface="Times New Roman" panose="02020603050405020304" pitchFamily="18" charset="0"/>
              </a:rPr>
              <a:t>:</a:t>
            </a:r>
            <a:r>
              <a:rPr lang="fr-FR" dirty="0">
                <a:solidFill>
                  <a:srgbClr val="002060"/>
                </a:solidFill>
                <a:latin typeface="Times New Roman" panose="02020603050405020304" pitchFamily="18" charset="0"/>
                <a:cs typeface="Times New Roman" panose="02020603050405020304" pitchFamily="18" charset="0"/>
              </a:rPr>
              <a:t> qui retrace le niveau d’engagement pour chaque programme et ses subdivisions).</a:t>
            </a:r>
          </a:p>
        </p:txBody>
      </p:sp>
      <p:sp>
        <p:nvSpPr>
          <p:cNvPr id="6" name="Rectangle 5"/>
          <p:cNvSpPr/>
          <p:nvPr/>
        </p:nvSpPr>
        <p:spPr>
          <a:xfrm>
            <a:off x="5360715" y="1920246"/>
            <a:ext cx="3592285" cy="954107"/>
          </a:xfrm>
          <a:prstGeom prst="rect">
            <a:avLst/>
          </a:prstGeom>
        </p:spPr>
        <p:txBody>
          <a:bodyPr wrap="square">
            <a:spAutoFit/>
          </a:bodyPr>
          <a:lstStyle/>
          <a:p>
            <a:pPr algn="just" rtl="1">
              <a:defRPr/>
            </a:pPr>
            <a:r>
              <a:rPr lang="ar-DZ" dirty="0">
                <a:solidFill>
                  <a:srgbClr val="002060"/>
                </a:solidFill>
                <a:latin typeface="Times New Roman" panose="02020603050405020304" pitchFamily="18" charset="0"/>
                <a:ea typeface="Roboto Condensed Light"/>
                <a:cs typeface="Times New Roman" panose="02020603050405020304" pitchFamily="18" charset="0"/>
                <a:sym typeface="Roboto Condensed Light"/>
              </a:rPr>
              <a:t>ينفذ من خلال </a:t>
            </a:r>
            <a:r>
              <a:rPr lang="ar-DZ" b="1" dirty="0">
                <a:solidFill>
                  <a:srgbClr val="C00000"/>
                </a:solidFill>
                <a:latin typeface="Times New Roman" panose="02020603050405020304" pitchFamily="18" charset="0"/>
                <a:ea typeface="Roboto Condensed Light"/>
                <a:cs typeface="Times New Roman" panose="02020603050405020304" pitchFamily="18" charset="0"/>
                <a:sym typeface="Roboto Condensed Light"/>
              </a:rPr>
              <a:t>إطار النفقات المتوسط المدى </a:t>
            </a:r>
            <a:r>
              <a:rPr lang="fr-FR" dirty="0">
                <a:solidFill>
                  <a:srgbClr val="002060"/>
                </a:solidFill>
                <a:latin typeface="Times New Roman" panose="02020603050405020304" pitchFamily="18" charset="0"/>
                <a:ea typeface="Roboto Condensed Light"/>
                <a:cs typeface="Times New Roman" panose="02020603050405020304" pitchFamily="18" charset="0"/>
                <a:sym typeface="Roboto Condensed Light"/>
              </a:rPr>
              <a:t>)</a:t>
            </a:r>
            <a:r>
              <a:rPr lang="ar-DZ" dirty="0">
                <a:solidFill>
                  <a:srgbClr val="002060"/>
                </a:solidFill>
                <a:latin typeface="Times New Roman" panose="02020603050405020304" pitchFamily="18" charset="0"/>
                <a:ea typeface="Roboto Condensed Light"/>
                <a:cs typeface="Times New Roman" panose="02020603050405020304" pitchFamily="18" charset="0"/>
              </a:rPr>
              <a:t>تخطيط متعدد السنوات للنفقات لكل وزارة و مؤسسة عمومية</a:t>
            </a:r>
            <a:r>
              <a:rPr lang="fr-FR" dirty="0">
                <a:solidFill>
                  <a:srgbClr val="002060"/>
                </a:solidFill>
                <a:latin typeface="Times New Roman" panose="02020603050405020304" pitchFamily="18" charset="0"/>
                <a:ea typeface="Roboto Condensed Light"/>
                <a:cs typeface="Times New Roman" panose="02020603050405020304" pitchFamily="18" charset="0"/>
              </a:rPr>
              <a:t>(</a:t>
            </a:r>
            <a:r>
              <a:rPr lang="ar-DZ" dirty="0">
                <a:solidFill>
                  <a:srgbClr val="002060"/>
                </a:solidFill>
                <a:latin typeface="Times New Roman" panose="02020603050405020304" pitchFamily="18" charset="0"/>
                <a:ea typeface="Roboto Condensed Light"/>
                <a:cs typeface="Times New Roman" panose="02020603050405020304" pitchFamily="18" charset="0"/>
              </a:rPr>
              <a:t> </a:t>
            </a:r>
            <a:r>
              <a:rPr lang="ar-DZ" dirty="0">
                <a:solidFill>
                  <a:srgbClr val="C00000"/>
                </a:solidFill>
                <a:latin typeface="Times New Roman" panose="02020603050405020304" pitchFamily="18" charset="0"/>
                <a:ea typeface="Roboto Condensed Light"/>
                <a:cs typeface="Times New Roman" panose="02020603050405020304" pitchFamily="18" charset="0"/>
                <a:sym typeface="Roboto Condensed Light"/>
              </a:rPr>
              <a:t>و</a:t>
            </a:r>
            <a:r>
              <a:rPr lang="ar-DZ" b="1" dirty="0">
                <a:solidFill>
                  <a:srgbClr val="C00000"/>
                </a:solidFill>
                <a:latin typeface="Times New Roman" panose="02020603050405020304" pitchFamily="18" charset="0"/>
                <a:ea typeface="Roboto Condensed Light"/>
                <a:cs typeface="Times New Roman" panose="02020603050405020304" pitchFamily="18" charset="0"/>
                <a:sym typeface="Roboto Condensed Light"/>
              </a:rPr>
              <a:t>مخطط الالتزام بالنفقات</a:t>
            </a:r>
            <a:r>
              <a:rPr lang="ar-DZ" dirty="0">
                <a:solidFill>
                  <a:srgbClr val="C00000"/>
                </a:solidFill>
                <a:latin typeface="Times New Roman" panose="02020603050405020304" pitchFamily="18" charset="0"/>
                <a:ea typeface="Roboto Condensed Light"/>
                <a:cs typeface="Times New Roman" panose="02020603050405020304" pitchFamily="18" charset="0"/>
                <a:sym typeface="Roboto Condensed Light"/>
              </a:rPr>
              <a:t> </a:t>
            </a:r>
            <a:r>
              <a:rPr lang="fr-FR" dirty="0">
                <a:solidFill>
                  <a:srgbClr val="002060"/>
                </a:solidFill>
                <a:latin typeface="Times New Roman" panose="02020603050405020304" pitchFamily="18" charset="0"/>
                <a:ea typeface="Roboto Condensed Light"/>
                <a:cs typeface="Times New Roman" panose="02020603050405020304" pitchFamily="18" charset="0"/>
                <a:sym typeface="Roboto Condensed Light"/>
              </a:rPr>
              <a:t>)</a:t>
            </a:r>
            <a:r>
              <a:rPr lang="ar-DZ" dirty="0">
                <a:solidFill>
                  <a:srgbClr val="002060"/>
                </a:solidFill>
                <a:latin typeface="Times New Roman" panose="02020603050405020304" pitchFamily="18" charset="0"/>
                <a:ea typeface="Roboto Condensed Light"/>
                <a:cs typeface="Times New Roman" panose="02020603050405020304" pitchFamily="18" charset="0"/>
                <a:sym typeface="Roboto Condensed Light"/>
              </a:rPr>
              <a:t>الذي ي</a:t>
            </a:r>
            <a:r>
              <a:rPr lang="ar-DZ" dirty="0">
                <a:solidFill>
                  <a:srgbClr val="002060"/>
                </a:solidFill>
                <a:latin typeface="Times New Roman" panose="02020603050405020304" pitchFamily="18" charset="0"/>
                <a:ea typeface="Roboto Condensed Light"/>
                <a:cs typeface="Times New Roman" panose="02020603050405020304" pitchFamily="18" charset="0"/>
              </a:rPr>
              <a:t>تعقب مستوى الالتزام لكل برنامج وتقسيماته</a:t>
            </a:r>
            <a:r>
              <a:rPr lang="fr-FR" dirty="0">
                <a:solidFill>
                  <a:srgbClr val="002060"/>
                </a:solidFill>
                <a:latin typeface="Times New Roman" panose="02020603050405020304" pitchFamily="18" charset="0"/>
                <a:ea typeface="Roboto Condensed Light"/>
                <a:cs typeface="Times New Roman" panose="02020603050405020304" pitchFamily="18" charset="0"/>
              </a:rPr>
              <a:t>.(</a:t>
            </a:r>
            <a:r>
              <a:rPr lang="ar-DZ" dirty="0">
                <a:solidFill>
                  <a:srgbClr val="002060"/>
                </a:solidFill>
                <a:latin typeface="Times New Roman" panose="02020603050405020304" pitchFamily="18" charset="0"/>
                <a:ea typeface="Roboto Condensed Light"/>
                <a:cs typeface="Times New Roman" panose="02020603050405020304" pitchFamily="18" charset="0"/>
              </a:rPr>
              <a:t> </a:t>
            </a:r>
          </a:p>
        </p:txBody>
      </p:sp>
      <p:sp>
        <p:nvSpPr>
          <p:cNvPr id="7" name="Titre 1">
            <a:extLst>
              <a:ext uri="{FF2B5EF4-FFF2-40B4-BE49-F238E27FC236}">
                <a16:creationId xmlns:a16="http://schemas.microsoft.com/office/drawing/2014/main" xmlns="" id="{60AF1F93-183C-4D0C-8A2E-7497BAF174A3}"/>
              </a:ext>
            </a:extLst>
          </p:cNvPr>
          <p:cNvSpPr>
            <a:spLocks noGrp="1"/>
          </p:cNvSpPr>
          <p:nvPr>
            <p:ph type="title"/>
          </p:nvPr>
        </p:nvSpPr>
        <p:spPr>
          <a:xfrm>
            <a:off x="0" y="372697"/>
            <a:ext cx="6142382" cy="810060"/>
          </a:xfrm>
        </p:spPr>
        <p:txBody>
          <a:bodyPr/>
          <a:lstStyle/>
          <a:p>
            <a:pPr algn="ctr"/>
            <a:r>
              <a:rPr lang="ar-DZ" dirty="0">
                <a:latin typeface="Times New Roman" panose="02020603050405020304" pitchFamily="18" charset="0"/>
                <a:cs typeface="Times New Roman" panose="02020603050405020304" pitchFamily="18" charset="0"/>
                <a:sym typeface="Roboto Condensed Light"/>
              </a:rPr>
              <a:t>تنفيذ الإطار الميزانياتي المتوسط المدى </a:t>
            </a:r>
            <a:r>
              <a:rPr lang="ar-DZ" sz="2400" dirty="0">
                <a:sym typeface="Roboto Condensed Light"/>
              </a:rPr>
              <a:t/>
            </a:r>
            <a:br>
              <a:rPr lang="ar-DZ" sz="2400" dirty="0">
                <a:sym typeface="Roboto Condensed Light"/>
              </a:rPr>
            </a:br>
            <a:r>
              <a:rPr lang="fr-FR" sz="1800" dirty="0">
                <a:latin typeface="Times New Roman" panose="02020603050405020304" pitchFamily="18" charset="0"/>
                <a:cs typeface="Times New Roman" panose="02020603050405020304" pitchFamily="18" charset="0"/>
                <a:sym typeface="Roboto Condensed Light"/>
              </a:rPr>
              <a:t>MISE EN ŒUVRE </a:t>
            </a:r>
            <a:r>
              <a:rPr lang="fr-FR" sz="1600" dirty="0">
                <a:solidFill>
                  <a:schemeClr val="bg1"/>
                </a:solidFill>
                <a:latin typeface="Times New Roman" panose="02020603050405020304" pitchFamily="18" charset="0"/>
                <a:cs typeface="Times New Roman" panose="02020603050405020304" pitchFamily="18" charset="0"/>
              </a:rPr>
              <a:t>CADRAGE  BUDGETAIRE A  MOYEN  TERME</a:t>
            </a:r>
          </a:p>
        </p:txBody>
      </p:sp>
      <p:pic>
        <p:nvPicPr>
          <p:cNvPr id="8" name="Picture 4" descr="Estimate or Budget? – PM4NGOs"/>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2438401" y="3510290"/>
            <a:ext cx="4258300" cy="138510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6437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43</a:t>
            </a:fld>
            <a:endParaRPr lang="fr-FR"/>
          </a:p>
        </p:txBody>
      </p:sp>
      <p:sp>
        <p:nvSpPr>
          <p:cNvPr id="5" name="TextBox 6"/>
          <p:cNvSpPr txBox="1"/>
          <p:nvPr/>
        </p:nvSpPr>
        <p:spPr>
          <a:xfrm>
            <a:off x="1870456" y="1357409"/>
            <a:ext cx="4899933" cy="830997"/>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685800" fontAlgn="base">
              <a:spcBef>
                <a:spcPct val="0"/>
              </a:spcBef>
              <a:spcAft>
                <a:spcPct val="0"/>
              </a:spcAft>
              <a:buClrTx/>
            </a:pPr>
            <a:r>
              <a:rPr lang="fr-FR" sz="1200" b="1" kern="1200" dirty="0">
                <a:ln w="12700">
                  <a:noFill/>
                  <a:prstDash val="solid"/>
                </a:ln>
                <a:solidFill>
                  <a:schemeClr val="bg1"/>
                </a:solidFill>
                <a:latin typeface="Times New Roman" pitchFamily="18" charset="0"/>
                <a:cs typeface="Times New Roman" pitchFamily="18" charset="0"/>
              </a:rPr>
              <a:t>CBMT</a:t>
            </a:r>
            <a:r>
              <a:rPr lang="ar-DZ" sz="1200" b="1" kern="1200" dirty="0">
                <a:ln w="12700">
                  <a:solidFill>
                    <a:srgbClr val="EBEBEB">
                      <a:satMod val="155000"/>
                    </a:srgbClr>
                  </a:solidFill>
                  <a:prstDash val="solid"/>
                </a:ln>
                <a:solidFill>
                  <a:schemeClr val="bg1"/>
                </a:solidFill>
                <a:latin typeface="Times New Roman" pitchFamily="18" charset="0"/>
                <a:cs typeface="Times New Roman" pitchFamily="18" charset="0"/>
              </a:rPr>
              <a:t> </a:t>
            </a:r>
          </a:p>
          <a:p>
            <a:pPr algn="ctr" defTabSz="685800" fontAlgn="base">
              <a:spcBef>
                <a:spcPct val="0"/>
              </a:spcBef>
              <a:spcAft>
                <a:spcPct val="0"/>
              </a:spcAft>
              <a:buClrTx/>
            </a:pPr>
            <a:r>
              <a:rPr lang="ar-DZ" sz="1200" b="1" kern="1200" dirty="0">
                <a:ln w="12700">
                  <a:noFill/>
                  <a:prstDash val="solid"/>
                </a:ln>
                <a:solidFill>
                  <a:schemeClr val="bg1"/>
                </a:solidFill>
                <a:latin typeface="Times New Roman" pitchFamily="18" charset="0"/>
                <a:cs typeface="Times New Roman" pitchFamily="18" charset="0"/>
              </a:rPr>
              <a:t>سقف الإنفاق العام</a:t>
            </a:r>
          </a:p>
          <a:p>
            <a:pPr algn="ctr" defTabSz="685800" fontAlgn="base">
              <a:spcBef>
                <a:spcPct val="0"/>
              </a:spcBef>
              <a:spcAft>
                <a:spcPct val="0"/>
              </a:spcAft>
              <a:buClrTx/>
            </a:pPr>
            <a:r>
              <a:rPr lang="fr-FR" sz="1200" b="1" kern="1200" dirty="0">
                <a:solidFill>
                  <a:schemeClr val="bg1"/>
                </a:solidFill>
                <a:latin typeface="Times New Roman" pitchFamily="18" charset="0"/>
                <a:ea typeface="MS PGothic" pitchFamily="34" charset="-128"/>
                <a:cs typeface="Times New Roman" pitchFamily="18" charset="0"/>
              </a:rPr>
              <a:t>Plafond global des dépenses </a:t>
            </a:r>
          </a:p>
          <a:p>
            <a:pPr defTabSz="685800" fontAlgn="base">
              <a:spcBef>
                <a:spcPct val="0"/>
              </a:spcBef>
              <a:spcAft>
                <a:spcPct val="0"/>
              </a:spcAft>
              <a:buClrTx/>
            </a:pPr>
            <a:endParaRPr lang="fr-FR" sz="1200" b="1" kern="1200" dirty="0">
              <a:ln w="12700">
                <a:solidFill>
                  <a:srgbClr val="EBEBEB">
                    <a:satMod val="155000"/>
                  </a:srgbClr>
                </a:solidFill>
                <a:prstDash val="solid"/>
              </a:ln>
              <a:solidFill>
                <a:schemeClr val="bg1"/>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7" name="TextBox 12"/>
          <p:cNvSpPr txBox="1"/>
          <p:nvPr/>
        </p:nvSpPr>
        <p:spPr>
          <a:xfrm>
            <a:off x="1914525" y="3556250"/>
            <a:ext cx="4899931" cy="557845"/>
          </a:xfrm>
          <a:prstGeom prst="rect">
            <a:avLst/>
          </a:prstGeom>
          <a:solidFill>
            <a:srgbClr val="4A20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685800" fontAlgn="base">
              <a:spcBef>
                <a:spcPct val="0"/>
              </a:spcBef>
              <a:spcAft>
                <a:spcPct val="0"/>
              </a:spcAft>
              <a:buClrTx/>
            </a:pPr>
            <a:r>
              <a:rPr lang="ar-DZ" sz="1425" b="1" kern="1200" dirty="0">
                <a:solidFill>
                  <a:schemeClr val="bg1"/>
                </a:solidFill>
                <a:latin typeface="Times New Roman" pitchFamily="18" charset="0"/>
                <a:cs typeface="Times New Roman" pitchFamily="18" charset="0"/>
              </a:rPr>
              <a:t>مقترحات الوزارات أثناء مناقشة </a:t>
            </a:r>
            <a:r>
              <a:rPr lang="ar-DZ" sz="1600" b="1" dirty="0">
                <a:solidFill>
                  <a:schemeClr val="bg1"/>
                </a:solidFill>
                <a:latin typeface="Times New Roman" panose="02020603050405020304" pitchFamily="18" charset="0"/>
                <a:ea typeface="Roboto Condensed Light"/>
                <a:cs typeface="Times New Roman" panose="02020603050405020304" pitchFamily="18" charset="0"/>
                <a:sym typeface="Roboto Condensed Light"/>
              </a:rPr>
              <a:t>الميزانية</a:t>
            </a:r>
            <a:endParaRPr lang="ar-DZ" sz="1425" b="1" kern="1200" dirty="0">
              <a:solidFill>
                <a:schemeClr val="bg1"/>
              </a:solidFill>
              <a:latin typeface="Times New Roman" pitchFamily="18" charset="0"/>
              <a:cs typeface="Times New Roman" pitchFamily="18" charset="0"/>
            </a:endParaRPr>
          </a:p>
          <a:p>
            <a:pPr algn="just" defTabSz="685800" fontAlgn="base">
              <a:spcBef>
                <a:spcPct val="0"/>
              </a:spcBef>
              <a:spcAft>
                <a:spcPct val="0"/>
              </a:spcAft>
              <a:buClrTx/>
            </a:pPr>
            <a:r>
              <a:rPr lang="fr-FR" sz="1425" b="1" kern="1200" dirty="0">
                <a:solidFill>
                  <a:schemeClr val="bg1"/>
                </a:solidFill>
                <a:latin typeface="Times New Roman" pitchFamily="18" charset="0"/>
                <a:cs typeface="Times New Roman" pitchFamily="18" charset="0"/>
              </a:rPr>
              <a:t>Propositions des ministères lors des discussions budgétaires</a:t>
            </a:r>
          </a:p>
        </p:txBody>
      </p:sp>
      <p:sp>
        <p:nvSpPr>
          <p:cNvPr id="8" name="TextBox 14"/>
          <p:cNvSpPr txBox="1"/>
          <p:nvPr/>
        </p:nvSpPr>
        <p:spPr>
          <a:xfrm>
            <a:off x="1914526" y="4421185"/>
            <a:ext cx="4899930" cy="530915"/>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wrap="square" rtlCol="0">
            <a:spAutoFit/>
          </a:bodyPr>
          <a:lstStyle/>
          <a:p>
            <a:pPr algn="just" defTabSz="685800" fontAlgn="base">
              <a:spcBef>
                <a:spcPct val="0"/>
              </a:spcBef>
              <a:spcAft>
                <a:spcPct val="0"/>
              </a:spcAft>
              <a:buClrTx/>
            </a:pPr>
            <a:r>
              <a:rPr lang="fr-FR" sz="1425" b="1" kern="1200" dirty="0">
                <a:solidFill>
                  <a:schemeClr val="bg1"/>
                </a:solidFill>
                <a:latin typeface="Times New Roman" pitchFamily="18" charset="0"/>
                <a:cs typeface="Times New Roman" pitchFamily="18" charset="0"/>
              </a:rPr>
              <a:t>Propositions retenues par le MF à l’issue des discussions budgétaires</a:t>
            </a:r>
          </a:p>
        </p:txBody>
      </p:sp>
      <p:sp>
        <p:nvSpPr>
          <p:cNvPr id="11" name="Flèche vers le bas 10"/>
          <p:cNvSpPr/>
          <p:nvPr/>
        </p:nvSpPr>
        <p:spPr>
          <a:xfrm>
            <a:off x="4258353" y="2192470"/>
            <a:ext cx="106137" cy="244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4273530" y="4139553"/>
            <a:ext cx="106137" cy="244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courbée vers la gauche 15"/>
          <p:cNvSpPr/>
          <p:nvPr/>
        </p:nvSpPr>
        <p:spPr>
          <a:xfrm rot="10800000">
            <a:off x="1496758" y="3070353"/>
            <a:ext cx="326022" cy="841889"/>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courbée vers la gauche 16"/>
          <p:cNvSpPr/>
          <p:nvPr/>
        </p:nvSpPr>
        <p:spPr>
          <a:xfrm rot="10800000" flipH="1">
            <a:off x="6872331" y="2944928"/>
            <a:ext cx="581666" cy="1741714"/>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Rectangle 17"/>
          <p:cNvSpPr/>
          <p:nvPr/>
        </p:nvSpPr>
        <p:spPr>
          <a:xfrm>
            <a:off x="330683" y="2991563"/>
            <a:ext cx="1074333" cy="1354217"/>
          </a:xfrm>
          <a:prstGeom prst="rect">
            <a:avLst/>
          </a:prstGeom>
        </p:spPr>
        <p:txBody>
          <a:bodyPr wrap="none">
            <a:spAutoFit/>
          </a:bodyPr>
          <a:lstStyle/>
          <a:p>
            <a:pPr algn="ctr" defTabSz="685800" fontAlgn="base">
              <a:spcBef>
                <a:spcPct val="0"/>
              </a:spcBef>
              <a:spcAft>
                <a:spcPct val="0"/>
              </a:spcAft>
              <a:buClrTx/>
            </a:pPr>
            <a:endParaRPr lang="ar-DZ" b="1" i="1" kern="1200" dirty="0">
              <a:solidFill>
                <a:schemeClr val="tx1"/>
              </a:solidFill>
              <a:latin typeface="Times New Roman" pitchFamily="18" charset="0"/>
              <a:ea typeface="MS PGothic" pitchFamily="34" charset="-128"/>
              <a:cs typeface="Times New Roman" pitchFamily="18" charset="0"/>
            </a:endParaRPr>
          </a:p>
          <a:p>
            <a:pPr algn="ctr" defTabSz="685800" fontAlgn="base">
              <a:spcBef>
                <a:spcPct val="0"/>
              </a:spcBef>
              <a:spcAft>
                <a:spcPct val="0"/>
              </a:spcAft>
              <a:buClrTx/>
            </a:pPr>
            <a:r>
              <a:rPr lang="ar-DZ" b="1" i="1" kern="1200" dirty="0">
                <a:solidFill>
                  <a:schemeClr val="tx1"/>
                </a:solidFill>
                <a:latin typeface="Times New Roman" pitchFamily="18" charset="0"/>
                <a:ea typeface="MS PGothic" pitchFamily="34" charset="-128"/>
                <a:cs typeface="Times New Roman" pitchFamily="18" charset="0"/>
              </a:rPr>
              <a:t>تفوق</a:t>
            </a:r>
          </a:p>
          <a:p>
            <a:pPr algn="ctr" defTabSz="685800" fontAlgn="base">
              <a:spcBef>
                <a:spcPct val="0"/>
              </a:spcBef>
              <a:spcAft>
                <a:spcPct val="0"/>
              </a:spcAft>
              <a:buClrTx/>
            </a:pPr>
            <a:r>
              <a:rPr lang="fr-FR" b="1" i="1" kern="1200" dirty="0">
                <a:solidFill>
                  <a:schemeClr val="tx1"/>
                </a:solidFill>
                <a:latin typeface="Times New Roman" pitchFamily="18" charset="0"/>
                <a:ea typeface="MS PGothic" pitchFamily="34" charset="-128"/>
                <a:cs typeface="Times New Roman" pitchFamily="18" charset="0"/>
              </a:rPr>
              <a:t>Supérieures</a:t>
            </a:r>
            <a:endParaRPr lang="ar-DZ" b="1" i="1" kern="1200" dirty="0">
              <a:solidFill>
                <a:schemeClr val="tx1"/>
              </a:solidFill>
              <a:latin typeface="Times New Roman" pitchFamily="18" charset="0"/>
              <a:ea typeface="MS PGothic" pitchFamily="34" charset="-128"/>
              <a:cs typeface="Times New Roman" pitchFamily="18" charset="0"/>
            </a:endParaRPr>
          </a:p>
          <a:p>
            <a:pPr algn="ctr" defTabSz="685800" fontAlgn="base">
              <a:spcBef>
                <a:spcPct val="0"/>
              </a:spcBef>
              <a:spcAft>
                <a:spcPct val="0"/>
              </a:spcAft>
              <a:buClrTx/>
            </a:pPr>
            <a:endParaRPr lang="ar-DZ" b="1" i="1" kern="1200" dirty="0">
              <a:solidFill>
                <a:schemeClr val="tx1"/>
              </a:solidFill>
              <a:latin typeface="Times New Roman" pitchFamily="18" charset="0"/>
              <a:ea typeface="MS PGothic" pitchFamily="34" charset="-128"/>
              <a:cs typeface="Times New Roman" pitchFamily="18" charset="0"/>
            </a:endParaRPr>
          </a:p>
          <a:p>
            <a:pPr algn="ctr" defTabSz="685800" fontAlgn="base">
              <a:spcBef>
                <a:spcPct val="0"/>
              </a:spcBef>
              <a:spcAft>
                <a:spcPct val="0"/>
              </a:spcAft>
              <a:buClrTx/>
            </a:pPr>
            <a:endParaRPr lang="ar-DZ" b="1" i="1" kern="1200" dirty="0">
              <a:solidFill>
                <a:schemeClr val="tx1"/>
              </a:solidFill>
              <a:latin typeface="Times New Roman" pitchFamily="18" charset="0"/>
              <a:ea typeface="MS PGothic" pitchFamily="34" charset="-128"/>
              <a:cs typeface="Times New Roman" pitchFamily="18" charset="0"/>
            </a:endParaRPr>
          </a:p>
          <a:p>
            <a:pPr algn="ctr" defTabSz="685800" fontAlgn="base">
              <a:spcBef>
                <a:spcPct val="0"/>
              </a:spcBef>
              <a:spcAft>
                <a:spcPct val="0"/>
              </a:spcAft>
              <a:buClrTx/>
            </a:pPr>
            <a:r>
              <a:rPr lang="fr-FR" sz="1200" kern="1200" dirty="0">
                <a:solidFill>
                  <a:schemeClr val="tx1"/>
                </a:solidFill>
                <a:latin typeface="Corbel" pitchFamily="34" charset="0"/>
                <a:ea typeface="MS PGothic" pitchFamily="34" charset="-128"/>
              </a:rPr>
              <a:t> </a:t>
            </a:r>
          </a:p>
        </p:txBody>
      </p:sp>
      <p:sp>
        <p:nvSpPr>
          <p:cNvPr id="19" name="ZoneTexte 18"/>
          <p:cNvSpPr txBox="1"/>
          <p:nvPr/>
        </p:nvSpPr>
        <p:spPr>
          <a:xfrm>
            <a:off x="7323965" y="2879150"/>
            <a:ext cx="1818126" cy="738664"/>
          </a:xfrm>
          <a:prstGeom prst="rect">
            <a:avLst/>
          </a:prstGeom>
          <a:noFill/>
        </p:spPr>
        <p:txBody>
          <a:bodyPr wrap="none" rtlCol="0">
            <a:spAutoFit/>
          </a:bodyPr>
          <a:lstStyle/>
          <a:p>
            <a:r>
              <a:rPr lang="ar-DZ" b="1" i="1" kern="1200" dirty="0">
                <a:solidFill>
                  <a:schemeClr val="tx1"/>
                </a:solidFill>
                <a:latin typeface="Times New Roman" pitchFamily="18" charset="0"/>
                <a:ea typeface="MS PGothic" pitchFamily="34" charset="-128"/>
                <a:cs typeface="Times New Roman" pitchFamily="18" charset="0"/>
              </a:rPr>
              <a:t>متساوية أو أدنى</a:t>
            </a:r>
          </a:p>
          <a:p>
            <a:r>
              <a:rPr lang="fr-FR" b="1" i="1" kern="1200" dirty="0">
                <a:solidFill>
                  <a:schemeClr val="tx1"/>
                </a:solidFill>
                <a:latin typeface="Times New Roman" pitchFamily="18" charset="0"/>
                <a:ea typeface="MS PGothic" pitchFamily="34" charset="-128"/>
                <a:cs typeface="Times New Roman" pitchFamily="18" charset="0"/>
              </a:rPr>
              <a:t>Égales ou inférieures </a:t>
            </a:r>
          </a:p>
          <a:p>
            <a:endParaRPr lang="fr-FR" dirty="0">
              <a:solidFill>
                <a:schemeClr val="tx1"/>
              </a:solidFill>
            </a:endParaRPr>
          </a:p>
        </p:txBody>
      </p:sp>
      <p:sp>
        <p:nvSpPr>
          <p:cNvPr id="20" name="Rectangle 19"/>
          <p:cNvSpPr/>
          <p:nvPr/>
        </p:nvSpPr>
        <p:spPr>
          <a:xfrm>
            <a:off x="7480073" y="3432939"/>
            <a:ext cx="1501884" cy="1169551"/>
          </a:xfrm>
          <a:prstGeom prst="rect">
            <a:avLst/>
          </a:prstGeom>
          <a:solidFill>
            <a:srgbClr val="00B050"/>
          </a:solidFill>
        </p:spPr>
        <p:txBody>
          <a:bodyPr wrap="square">
            <a:spAutoFit/>
          </a:bodyPr>
          <a:lstStyle/>
          <a:p>
            <a:pPr algn="ctr" defTabSz="685800" fontAlgn="base">
              <a:spcBef>
                <a:spcPct val="0"/>
              </a:spcBef>
              <a:spcAft>
                <a:spcPct val="0"/>
              </a:spcAft>
              <a:buClrTx/>
            </a:pPr>
            <a:r>
              <a:rPr lang="ar-DZ" b="1" kern="1200" cap="small" dirty="0">
                <a:solidFill>
                  <a:prstClr val="black"/>
                </a:solidFill>
                <a:latin typeface="Times New Roman" pitchFamily="18" charset="0"/>
                <a:cs typeface="Times New Roman" pitchFamily="18" charset="0"/>
              </a:rPr>
              <a:t>الحفاظ على ميزانية متوازنة</a:t>
            </a:r>
          </a:p>
          <a:p>
            <a:pPr algn="ctr" defTabSz="685800" fontAlgn="base">
              <a:spcBef>
                <a:spcPct val="0"/>
              </a:spcBef>
              <a:spcAft>
                <a:spcPct val="0"/>
              </a:spcAft>
              <a:buClrTx/>
            </a:pPr>
            <a:r>
              <a:rPr lang="fr-FR" b="1" kern="1200" cap="small" dirty="0">
                <a:solidFill>
                  <a:prstClr val="black"/>
                </a:solidFill>
                <a:latin typeface="Times New Roman" pitchFamily="18" charset="0"/>
                <a:cs typeface="Times New Roman" pitchFamily="18" charset="0"/>
              </a:rPr>
              <a:t>préservation de l’équilibre budgétaire</a:t>
            </a:r>
            <a:endParaRPr lang="fr-FR" kern="1200" cap="small" dirty="0">
              <a:solidFill>
                <a:prstClr val="black"/>
              </a:solidFill>
              <a:latin typeface="Times New Roman" pitchFamily="18" charset="0"/>
              <a:cs typeface="Times New Roman" pitchFamily="18" charset="0"/>
            </a:endParaRPr>
          </a:p>
        </p:txBody>
      </p:sp>
      <p:sp>
        <p:nvSpPr>
          <p:cNvPr id="21" name="Flèche vers le bas 20"/>
          <p:cNvSpPr/>
          <p:nvPr/>
        </p:nvSpPr>
        <p:spPr>
          <a:xfrm>
            <a:off x="4251584" y="3323837"/>
            <a:ext cx="106137" cy="244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566404" y="2471974"/>
            <a:ext cx="5565691" cy="923330"/>
          </a:xfrm>
          <a:prstGeom prst="rect">
            <a:avLst/>
          </a:prstGeom>
          <a:solidFill>
            <a:srgbClr val="3B5F4B"/>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defTabSz="685800" fontAlgn="base">
              <a:spcBef>
                <a:spcPct val="0"/>
              </a:spcBef>
              <a:spcAft>
                <a:spcPct val="0"/>
              </a:spcAft>
              <a:buClrTx/>
            </a:pPr>
            <a:r>
              <a:rPr lang="fr-FR" b="1" kern="1200" dirty="0">
                <a:solidFill>
                  <a:schemeClr val="bg1"/>
                </a:solidFill>
                <a:latin typeface="Times New Roman" pitchFamily="18" charset="0"/>
                <a:cs typeface="Times New Roman" pitchFamily="18" charset="0"/>
              </a:rPr>
              <a:t>Note d’orientation</a:t>
            </a:r>
            <a:r>
              <a:rPr lang="ar-DZ" b="1" kern="1200" dirty="0">
                <a:solidFill>
                  <a:schemeClr val="bg1"/>
                </a:solidFill>
                <a:latin typeface="Times New Roman" pitchFamily="18" charset="0"/>
                <a:cs typeface="Times New Roman" pitchFamily="18" charset="0"/>
              </a:rPr>
              <a:t>مذكرة توجيهية               </a:t>
            </a:r>
          </a:p>
          <a:p>
            <a:pPr algn="ctr" defTabSz="685800" fontAlgn="base">
              <a:spcBef>
                <a:spcPct val="0"/>
              </a:spcBef>
              <a:spcAft>
                <a:spcPct val="0"/>
              </a:spcAft>
              <a:buClrTx/>
            </a:pPr>
            <a:r>
              <a:rPr lang="ar-DZ" b="1" kern="1200" dirty="0">
                <a:solidFill>
                  <a:schemeClr val="bg1"/>
                </a:solidFill>
                <a:latin typeface="Times New Roman" pitchFamily="18" charset="0"/>
                <a:cs typeface="Times New Roman" pitchFamily="18" charset="0"/>
              </a:rPr>
              <a:t>سقف الإنفاق حسب </a:t>
            </a:r>
            <a:r>
              <a:rPr lang="ar-DZ" b="1" dirty="0">
                <a:solidFill>
                  <a:schemeClr val="bg1"/>
                </a:solidFill>
                <a:latin typeface="Times New Roman" pitchFamily="18" charset="0"/>
                <a:ea typeface="Roboto Condensed Light"/>
                <a:cs typeface="Times New Roman" pitchFamily="18" charset="0"/>
                <a:sym typeface="Roboto Condensed Light"/>
              </a:rPr>
              <a:t>محفظة</a:t>
            </a:r>
            <a:r>
              <a:rPr lang="ar-DZ" b="1" kern="1200" dirty="0">
                <a:solidFill>
                  <a:schemeClr val="bg1"/>
                </a:solidFill>
                <a:latin typeface="Times New Roman" pitchFamily="18" charset="0"/>
                <a:cs typeface="Times New Roman" pitchFamily="18" charset="0"/>
              </a:rPr>
              <a:t> البرامج (مع مراعاة السقف  الإجمالي)</a:t>
            </a:r>
          </a:p>
          <a:p>
            <a:pPr algn="just" defTabSz="685800" fontAlgn="base">
              <a:spcBef>
                <a:spcPct val="0"/>
              </a:spcBef>
              <a:spcAft>
                <a:spcPct val="0"/>
              </a:spcAft>
              <a:buClrTx/>
            </a:pPr>
            <a:r>
              <a:rPr lang="fr-FR" sz="1200" b="1" kern="1200" dirty="0">
                <a:solidFill>
                  <a:schemeClr val="bg1"/>
                </a:solidFill>
                <a:latin typeface="Times New Roman" pitchFamily="18" charset="0"/>
                <a:ea typeface="MS PGothic" pitchFamily="34" charset="-128"/>
                <a:cs typeface="Times New Roman" pitchFamily="18" charset="0"/>
              </a:rPr>
              <a:t>Plafond  de dépenses par portefeuille programme (en respectant le plafond global)</a:t>
            </a:r>
          </a:p>
          <a:p>
            <a:endParaRPr lang="fr-FR" b="1" dirty="0">
              <a:solidFill>
                <a:schemeClr val="bg1"/>
              </a:solidFill>
            </a:endParaRPr>
          </a:p>
        </p:txBody>
      </p:sp>
      <p:sp>
        <p:nvSpPr>
          <p:cNvPr id="25" name="Titre 1">
            <a:extLst>
              <a:ext uri="{FF2B5EF4-FFF2-40B4-BE49-F238E27FC236}">
                <a16:creationId xmlns:a16="http://schemas.microsoft.com/office/drawing/2014/main" xmlns="" id="{60AF1F93-183C-4D0C-8A2E-7497BAF174A3}"/>
              </a:ext>
            </a:extLst>
          </p:cNvPr>
          <p:cNvSpPr>
            <a:spLocks noGrp="1"/>
          </p:cNvSpPr>
          <p:nvPr>
            <p:ph type="title"/>
          </p:nvPr>
        </p:nvSpPr>
        <p:spPr>
          <a:xfrm>
            <a:off x="0" y="392575"/>
            <a:ext cx="6370983" cy="766200"/>
          </a:xfrm>
        </p:spPr>
        <p:txBody>
          <a:bodyPr/>
          <a:lstStyle/>
          <a:p>
            <a:pPr algn="ctr"/>
            <a:r>
              <a:rPr lang="ar-DZ" sz="2400" dirty="0">
                <a:sym typeface="Roboto Condensed Light"/>
              </a:rPr>
              <a:t>الإطار الميزانياتي المتوسط المدى</a:t>
            </a:r>
            <a:br>
              <a:rPr lang="ar-DZ" sz="2400" dirty="0">
                <a:sym typeface="Roboto Condensed Light"/>
              </a:rPr>
            </a:br>
            <a:r>
              <a:rPr lang="fr-FR" dirty="0">
                <a:solidFill>
                  <a:schemeClr val="bg1"/>
                </a:solidFill>
                <a:latin typeface="Times New Roman" panose="02020603050405020304" pitchFamily="18" charset="0"/>
              </a:rPr>
              <a:t>CADRAGE  BUDGETAIRE A  MOYEN  TERME</a:t>
            </a:r>
            <a:endParaRPr lang="fr-FR" dirty="0">
              <a:solidFill>
                <a:schemeClr val="bg1"/>
              </a:solidFill>
            </a:endParaRPr>
          </a:p>
        </p:txBody>
      </p:sp>
    </p:spTree>
    <p:extLst>
      <p:ext uri="{BB962C8B-B14F-4D97-AF65-F5344CB8AC3E}">
        <p14:creationId xmlns:p14="http://schemas.microsoft.com/office/powerpoint/2010/main" xmlns="" val="9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5" grpId="0" animBg="1"/>
      <p:bldP spid="16" grpId="0" animBg="1"/>
      <p:bldP spid="17" grpId="0" animBg="1"/>
      <p:bldP spid="18" grpId="0"/>
      <p:bldP spid="19" grpId="0"/>
      <p:bldP spid="20" grpId="0" animBg="1"/>
      <p:bldP spid="21" grpId="0" animBg="1"/>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48C64F3E-2DFA-4E76-B7C1-6B1FEB0908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44</a:t>
            </a:fld>
            <a:endParaRPr lang="fr-FR"/>
          </a:p>
        </p:txBody>
      </p:sp>
      <p:sp>
        <p:nvSpPr>
          <p:cNvPr id="7" name="Flèche : droite 6">
            <a:extLst>
              <a:ext uri="{FF2B5EF4-FFF2-40B4-BE49-F238E27FC236}">
                <a16:creationId xmlns:a16="http://schemas.microsoft.com/office/drawing/2014/main" xmlns="" id="{14495E46-99F2-48C3-BA81-002B3E1CEFFC}"/>
              </a:ext>
            </a:extLst>
          </p:cNvPr>
          <p:cNvSpPr/>
          <p:nvPr/>
        </p:nvSpPr>
        <p:spPr>
          <a:xfrm>
            <a:off x="3260210" y="2635704"/>
            <a:ext cx="694876" cy="312964"/>
          </a:xfrm>
          <a:prstGeom prst="rightArrow">
            <a:avLst/>
          </a:prstGeom>
          <a:solidFill>
            <a:srgbClr val="7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E0000"/>
              </a:solidFill>
            </a:endParaRPr>
          </a:p>
        </p:txBody>
      </p:sp>
      <p:sp>
        <p:nvSpPr>
          <p:cNvPr id="8" name="Rectangle : coins arrondis 7">
            <a:extLst>
              <a:ext uri="{FF2B5EF4-FFF2-40B4-BE49-F238E27FC236}">
                <a16:creationId xmlns:a16="http://schemas.microsoft.com/office/drawing/2014/main" xmlns="" id="{C1C50CD4-585C-4897-AB75-3C3F5294E953}"/>
              </a:ext>
            </a:extLst>
          </p:cNvPr>
          <p:cNvSpPr/>
          <p:nvPr/>
        </p:nvSpPr>
        <p:spPr>
          <a:xfrm>
            <a:off x="4103915" y="2214331"/>
            <a:ext cx="1556659" cy="1012371"/>
          </a:xfrm>
          <a:prstGeom prst="roundRect">
            <a:avLst/>
          </a:prstGeom>
          <a:solidFill>
            <a:srgbClr val="0018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bg1"/>
                </a:solidFill>
                <a:effectLst>
                  <a:outerShdw blurRad="38100" dist="38100" dir="2700000" algn="tl">
                    <a:srgbClr val="000000">
                      <a:alpha val="43137"/>
                    </a:srgbClr>
                  </a:outerShdw>
                </a:effectLst>
                <a:latin typeface="Times New Roman" panose="02020603050405020304" pitchFamily="18" charset="0"/>
                <a:ea typeface="Arial"/>
                <a:cs typeface="Times New Roman" panose="02020603050405020304" pitchFamily="18" charset="0"/>
              </a:rPr>
              <a:t>الآمرين بالصرف</a:t>
            </a:r>
            <a:r>
              <a:rPr lang="fr-FR" b="1" dirty="0">
                <a:solidFill>
                  <a:schemeClr val="bg1"/>
                </a:solidFill>
                <a:effectLst>
                  <a:outerShdw blurRad="38100" dist="38100" dir="2700000" algn="tl">
                    <a:srgbClr val="000000">
                      <a:alpha val="43137"/>
                    </a:srgbClr>
                  </a:outerShdw>
                </a:effectLst>
                <a:latin typeface="Times New Roman" panose="02020603050405020304" pitchFamily="18" charset="0"/>
                <a:ea typeface="Arial"/>
                <a:cs typeface="Times New Roman" panose="02020603050405020304" pitchFamily="18" charset="0"/>
              </a:rPr>
              <a:t> </a:t>
            </a:r>
            <a:r>
              <a:rPr lang="fr-FR" b="1" dirty="0">
                <a:ln w="0"/>
                <a:solidFill>
                  <a:schemeClr val="bg1"/>
                </a:solidFill>
                <a:effectLst>
                  <a:outerShdw blurRad="38100" dist="19050" dir="2700000" algn="tl" rotWithShape="0">
                    <a:schemeClr val="dk1">
                      <a:alpha val="40000"/>
                    </a:schemeClr>
                  </a:outerShdw>
                </a:effectLst>
              </a:rPr>
              <a:t>Ordonnateurs</a:t>
            </a:r>
          </a:p>
        </p:txBody>
      </p:sp>
      <p:sp>
        <p:nvSpPr>
          <p:cNvPr id="9" name="Flèche : droite 8">
            <a:extLst>
              <a:ext uri="{FF2B5EF4-FFF2-40B4-BE49-F238E27FC236}">
                <a16:creationId xmlns:a16="http://schemas.microsoft.com/office/drawing/2014/main" xmlns="" id="{B3A38B7F-5D2F-441B-B0F7-D965AE2900CA}"/>
              </a:ext>
            </a:extLst>
          </p:cNvPr>
          <p:cNvSpPr/>
          <p:nvPr/>
        </p:nvSpPr>
        <p:spPr>
          <a:xfrm>
            <a:off x="5923647" y="2635704"/>
            <a:ext cx="660638" cy="312964"/>
          </a:xfrm>
          <a:prstGeom prst="rightArrow">
            <a:avLst/>
          </a:prstGeom>
          <a:solidFill>
            <a:srgbClr val="7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E0000"/>
              </a:solidFill>
            </a:endParaRPr>
          </a:p>
        </p:txBody>
      </p:sp>
      <p:sp>
        <p:nvSpPr>
          <p:cNvPr id="10" name="Organigramme : Préparation 9">
            <a:extLst>
              <a:ext uri="{FF2B5EF4-FFF2-40B4-BE49-F238E27FC236}">
                <a16:creationId xmlns:a16="http://schemas.microsoft.com/office/drawing/2014/main" xmlns="" id="{9181EB1F-B6AE-4722-95D6-C7B5529E1FF4}"/>
              </a:ext>
            </a:extLst>
          </p:cNvPr>
          <p:cNvSpPr/>
          <p:nvPr/>
        </p:nvSpPr>
        <p:spPr>
          <a:xfrm>
            <a:off x="6668000" y="2239688"/>
            <a:ext cx="2476000" cy="1092653"/>
          </a:xfrm>
          <a:prstGeom prst="flowChartPreparation">
            <a:avLst/>
          </a:prstGeom>
          <a:solidFill>
            <a:srgbClr val="2039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 name="ZoneTexte 10">
            <a:extLst>
              <a:ext uri="{FF2B5EF4-FFF2-40B4-BE49-F238E27FC236}">
                <a16:creationId xmlns:a16="http://schemas.microsoft.com/office/drawing/2014/main" xmlns="" id="{3C5545AD-B310-4255-89F5-DB710C892E89}"/>
              </a:ext>
            </a:extLst>
          </p:cNvPr>
          <p:cNvSpPr txBox="1"/>
          <p:nvPr/>
        </p:nvSpPr>
        <p:spPr>
          <a:xfrm>
            <a:off x="7063277" y="2243464"/>
            <a:ext cx="1643741" cy="9541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ar-DZ"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إعداد تقارير حول الأولويات و التخطيط</a:t>
            </a:r>
            <a:r>
              <a:rPr lang="fr-FR"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fr-FR" b="1" dirty="0">
                <a:ln w="0"/>
                <a:solidFill>
                  <a:schemeClr val="bg1"/>
                </a:solidFill>
                <a:effectLst>
                  <a:outerShdw blurRad="38100" dist="19050" dir="2700000" algn="tl" rotWithShape="0">
                    <a:schemeClr val="dk1">
                      <a:alpha val="40000"/>
                    </a:schemeClr>
                  </a:outerShdw>
                </a:effectLst>
                <a:latin typeface="+mn-lt"/>
                <a:ea typeface="+mn-ea"/>
                <a:cs typeface="+mn-cs"/>
              </a:rPr>
              <a:t>Préparation du RPP</a:t>
            </a:r>
          </a:p>
        </p:txBody>
      </p:sp>
      <p:sp>
        <p:nvSpPr>
          <p:cNvPr id="12" name="Titre 1">
            <a:extLst>
              <a:ext uri="{FF2B5EF4-FFF2-40B4-BE49-F238E27FC236}">
                <a16:creationId xmlns:a16="http://schemas.microsoft.com/office/drawing/2014/main" xmlns="" id="{D53CAA1C-E85F-4388-9CAD-8AFCE0974A2D}"/>
              </a:ext>
            </a:extLst>
          </p:cNvPr>
          <p:cNvSpPr>
            <a:spLocks noGrp="1"/>
          </p:cNvSpPr>
          <p:nvPr>
            <p:ph type="title"/>
          </p:nvPr>
        </p:nvSpPr>
        <p:spPr>
          <a:xfrm>
            <a:off x="1" y="392113"/>
            <a:ext cx="6072188" cy="766762"/>
          </a:xfrm>
        </p:spPr>
        <p:txBody>
          <a:bodyPr/>
          <a:lstStyle/>
          <a:p>
            <a:pPr algn="r"/>
            <a:r>
              <a:rPr lang="fr-FR"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ar-DZ" sz="1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تقارير حول الأولويات و التخطيط</a:t>
            </a:r>
            <a:r>
              <a:rPr lang="fr-FR" sz="1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ar-DZ"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إعداد الميزانية</a:t>
            </a: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 </a:t>
            </a:r>
            <a:b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fr-F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PHASE DE PLANIFICATION ET DE PREPARATION- RPP</a:t>
            </a:r>
            <a:endParaRPr lang="fr-FR" dirty="0"/>
          </a:p>
        </p:txBody>
      </p:sp>
      <p:sp>
        <p:nvSpPr>
          <p:cNvPr id="4" name="Rectangle : coins arrondis 3">
            <a:extLst>
              <a:ext uri="{FF2B5EF4-FFF2-40B4-BE49-F238E27FC236}">
                <a16:creationId xmlns:a16="http://schemas.microsoft.com/office/drawing/2014/main" xmlns="" id="{2AB54EE1-6264-4436-9853-E8C531AFC90D}"/>
              </a:ext>
            </a:extLst>
          </p:cNvPr>
          <p:cNvSpPr/>
          <p:nvPr/>
        </p:nvSpPr>
        <p:spPr>
          <a:xfrm>
            <a:off x="436982" y="2268064"/>
            <a:ext cx="2576780" cy="95410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إرسال المذكرة التوجيهية </a:t>
            </a:r>
            <a:r>
              <a:rPr lang="fr-FR" b="1" dirty="0">
                <a:ln w="0"/>
                <a:solidFill>
                  <a:schemeClr val="bg1"/>
                </a:solidFill>
                <a:effectLst>
                  <a:outerShdw blurRad="38100" dist="19050" dir="2700000" algn="tl" rotWithShape="0">
                    <a:schemeClr val="dk1">
                      <a:alpha val="40000"/>
                    </a:schemeClr>
                  </a:outerShdw>
                </a:effectLst>
              </a:rPr>
              <a:t>Transmission de la note d’orientation</a:t>
            </a:r>
          </a:p>
        </p:txBody>
      </p:sp>
    </p:spTree>
    <p:extLst>
      <p:ext uri="{BB962C8B-B14F-4D97-AF65-F5344CB8AC3E}">
        <p14:creationId xmlns:p14="http://schemas.microsoft.com/office/powerpoint/2010/main" xmlns="" val="635417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57E81777-D9DB-4292-894B-B5E410AAAD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45</a:t>
            </a:fld>
            <a:endParaRPr lang="fr-FR"/>
          </a:p>
        </p:txBody>
      </p:sp>
      <p:sp>
        <p:nvSpPr>
          <p:cNvPr id="3" name="Rectangle à coins arrondis 8">
            <a:extLst>
              <a:ext uri="{FF2B5EF4-FFF2-40B4-BE49-F238E27FC236}">
                <a16:creationId xmlns:a16="http://schemas.microsoft.com/office/drawing/2014/main" xmlns="" id="{EF899461-E9EC-46E0-9FA2-EB81AFFE7C78}"/>
              </a:ext>
            </a:extLst>
          </p:cNvPr>
          <p:cNvSpPr/>
          <p:nvPr/>
        </p:nvSpPr>
        <p:spPr>
          <a:xfrm>
            <a:off x="388122" y="1726438"/>
            <a:ext cx="2552024" cy="1996476"/>
          </a:xfrm>
          <a:prstGeom prst="round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solidFill>
                  <a:schemeClr val="bg1"/>
                </a:solidFill>
                <a:latin typeface="Times New Roman" pitchFamily="18" charset="0"/>
                <a:ea typeface="Arial"/>
                <a:cs typeface="Times New Roman" pitchFamily="18" charset="0"/>
              </a:rPr>
              <a:t>تقارير حول الأولويات و التخطيط</a:t>
            </a:r>
            <a:endParaRPr lang="fr-FR" sz="1600" b="1" dirty="0">
              <a:solidFill>
                <a:schemeClr val="bg1"/>
              </a:solidFill>
              <a:latin typeface="Times New Roman" pitchFamily="18" charset="0"/>
              <a:ea typeface="Arial"/>
              <a:cs typeface="Times New Roman" pitchFamily="18" charset="0"/>
            </a:endParaRPr>
          </a:p>
          <a:p>
            <a:pPr algn="ctr"/>
            <a:r>
              <a:rPr lang="ar-DZ" sz="1600" b="1" dirty="0">
                <a:solidFill>
                  <a:schemeClr val="bg1"/>
                </a:solidFill>
                <a:latin typeface="Times New Roman" panose="02020603050405020304" pitchFamily="18" charset="0"/>
                <a:cs typeface="Times New Roman" panose="02020603050405020304" pitchFamily="18" charset="0"/>
              </a:rPr>
              <a:t>الحجم</a:t>
            </a:r>
            <a:r>
              <a:rPr lang="ar-DZ" b="1" dirty="0">
                <a:solidFill>
                  <a:schemeClr val="bg1"/>
                </a:solidFill>
                <a:latin typeface="Times New Roman" panose="02020603050405020304" pitchFamily="18" charset="0"/>
                <a:cs typeface="Times New Roman" panose="02020603050405020304" pitchFamily="18" charset="0"/>
              </a:rPr>
              <a:t>2</a:t>
            </a:r>
            <a:r>
              <a:rPr lang="fr-FR" b="1" dirty="0">
                <a:solidFill>
                  <a:schemeClr val="bg1"/>
                </a:solidFill>
                <a:latin typeface="Times New Roman" pitchFamily="18" charset="0"/>
                <a:ea typeface="Arial"/>
                <a:cs typeface="Times New Roman" pitchFamily="18" charset="0"/>
              </a:rPr>
              <a:t>  </a:t>
            </a:r>
          </a:p>
          <a:p>
            <a:pPr algn="ctr"/>
            <a:r>
              <a:rPr lang="fr-FR" sz="1500" b="1" u="sng" dirty="0">
                <a:solidFill>
                  <a:schemeClr val="bg1"/>
                </a:solidFill>
                <a:latin typeface="Times New Roman" panose="02020603050405020304" pitchFamily="18" charset="0"/>
                <a:cs typeface="Times New Roman" panose="02020603050405020304" pitchFamily="18" charset="0"/>
              </a:rPr>
              <a:t>Volume 2 :</a:t>
            </a:r>
          </a:p>
          <a:p>
            <a:pPr algn="ctr"/>
            <a:r>
              <a:rPr lang="fr-FR" sz="1500" b="1" dirty="0">
                <a:solidFill>
                  <a:schemeClr val="bg1"/>
                </a:solidFill>
                <a:latin typeface="Times New Roman" panose="02020603050405020304" pitchFamily="18" charset="0"/>
                <a:cs typeface="Times New Roman" panose="02020603050405020304" pitchFamily="18" charset="0"/>
              </a:rPr>
              <a:t>Rapport sur les Priorités et la Planification (RPP)</a:t>
            </a:r>
          </a:p>
          <a:p>
            <a:pPr algn="ctr"/>
            <a:r>
              <a:rPr lang="fr-FR" sz="1500" b="1" dirty="0">
                <a:solidFill>
                  <a:schemeClr val="bg1"/>
                </a:solidFill>
                <a:latin typeface="Times New Roman" panose="02020603050405020304" pitchFamily="18" charset="0"/>
                <a:cs typeface="Times New Roman" panose="02020603050405020304" pitchFamily="18" charset="0"/>
              </a:rPr>
              <a:t>(Etabli par MIP)</a:t>
            </a:r>
            <a:endParaRPr lang="fr-FR" sz="1600" b="1" dirty="0">
              <a:solidFill>
                <a:schemeClr val="bg1"/>
              </a:solidFill>
              <a:latin typeface="Times New Roman" pitchFamily="18" charset="0"/>
              <a:ea typeface="Arial"/>
              <a:cs typeface="Times New Roman" pitchFamily="18" charset="0"/>
            </a:endParaRPr>
          </a:p>
          <a:p>
            <a:pPr algn="ctr"/>
            <a:r>
              <a:rPr lang="ar-DZ" b="1" dirty="0">
                <a:solidFill>
                  <a:schemeClr val="bg1"/>
                </a:solidFill>
                <a:latin typeface="Times New Roman" panose="02020603050405020304" pitchFamily="18" charset="0"/>
                <a:cs typeface="Times New Roman" panose="02020603050405020304" pitchFamily="18" charset="0"/>
              </a:rPr>
              <a:t> </a:t>
            </a:r>
            <a:endParaRPr lang="fr-FR" sz="1500" b="1" dirty="0">
              <a:solidFill>
                <a:schemeClr val="bg1"/>
              </a:solidFill>
              <a:latin typeface="Times New Roman" panose="02020603050405020304" pitchFamily="18" charset="0"/>
              <a:cs typeface="Times New Roman" panose="02020603050405020304" pitchFamily="18" charset="0"/>
            </a:endParaRPr>
          </a:p>
        </p:txBody>
      </p:sp>
      <p:sp>
        <p:nvSpPr>
          <p:cNvPr id="5" name="Rectangle à coins arrondis 11">
            <a:extLst>
              <a:ext uri="{FF2B5EF4-FFF2-40B4-BE49-F238E27FC236}">
                <a16:creationId xmlns:a16="http://schemas.microsoft.com/office/drawing/2014/main" xmlns="" id="{8F6E49EE-0CCA-41C8-8C00-418264A414C1}"/>
              </a:ext>
            </a:extLst>
          </p:cNvPr>
          <p:cNvSpPr/>
          <p:nvPr/>
        </p:nvSpPr>
        <p:spPr>
          <a:xfrm>
            <a:off x="4069133" y="756160"/>
            <a:ext cx="5010349" cy="3880340"/>
          </a:xfrm>
          <a:prstGeom prst="round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ar-AE" sz="1600" b="1" dirty="0">
                <a:solidFill>
                  <a:schemeClr val="bg1"/>
                </a:solidFill>
                <a:latin typeface="Times New Roman" pitchFamily="18" charset="0"/>
                <a:cs typeface="Times New Roman" pitchFamily="18" charset="0"/>
              </a:rPr>
              <a:t>الموزعة حسب الإدارة المركزية، حسب المصالح غير الممركزة وكذا حسب الهيئات العمومية تحت الوصاية والهيئات الإقليمية</a:t>
            </a:r>
            <a:r>
              <a:rPr lang="fr-FR" sz="1600" b="1" dirty="0">
                <a:solidFill>
                  <a:schemeClr val="bg1"/>
                </a:solidFill>
                <a:latin typeface="Times New Roman" pitchFamily="18" charset="0"/>
                <a:cs typeface="Times New Roman" pitchFamily="18" charset="0"/>
              </a:rPr>
              <a:t> Répartition par </a:t>
            </a:r>
            <a:r>
              <a:rPr lang="fr-FR" sz="1600" b="1" dirty="0">
                <a:solidFill>
                  <a:schemeClr val="bg1"/>
                </a:solidFill>
                <a:latin typeface="Times New Roman" pitchFamily="18" charset="0"/>
                <a:ea typeface="Arial"/>
                <a:cs typeface="Times New Roman" pitchFamily="18" charset="0"/>
              </a:rPr>
              <a:t>services centraux, services déconcentrés, organismes sous tutelle, organes territoriaux</a:t>
            </a:r>
          </a:p>
          <a:p>
            <a:pPr marL="285750" indent="-285750">
              <a:buFont typeface="Arial" panose="020B0604020202020204" pitchFamily="34" charset="0"/>
              <a:buChar char="•"/>
            </a:pPr>
            <a:r>
              <a:rPr lang="ar-AE" sz="1600" b="1" dirty="0">
                <a:solidFill>
                  <a:schemeClr val="bg1"/>
                </a:solidFill>
                <a:latin typeface="Times New Roman" pitchFamily="18" charset="0"/>
                <a:cs typeface="Times New Roman" pitchFamily="18" charset="0"/>
              </a:rPr>
              <a:t>حسب الأبواب للنفقات</a:t>
            </a:r>
            <a:r>
              <a:rPr lang="ar-DZ" sz="1600" b="1" dirty="0">
                <a:solidFill>
                  <a:schemeClr val="bg1"/>
                </a:solidFill>
                <a:latin typeface="Times New Roman" pitchFamily="18" charset="0"/>
                <a:cs typeface="Times New Roman" pitchFamily="18" charset="0"/>
              </a:rPr>
              <a:t>                                                     </a:t>
            </a:r>
            <a:r>
              <a:rPr lang="ar-AE" sz="1600" b="1" dirty="0">
                <a:solidFill>
                  <a:schemeClr val="bg1"/>
                </a:solidFill>
                <a:latin typeface="Times New Roman" pitchFamily="18" charset="0"/>
                <a:cs typeface="Times New Roman" pitchFamily="18" charset="0"/>
              </a:rPr>
              <a:t> </a:t>
            </a:r>
            <a:r>
              <a:rPr lang="fr-FR" sz="1600" b="1" dirty="0">
                <a:solidFill>
                  <a:schemeClr val="bg1"/>
                </a:solidFill>
                <a:latin typeface="Times New Roman" pitchFamily="18" charset="0"/>
                <a:cs typeface="Times New Roman" pitchFamily="18" charset="0"/>
              </a:rPr>
              <a:t>                                  </a:t>
            </a:r>
            <a:r>
              <a:rPr lang="fr-FR" sz="1600" b="1" dirty="0">
                <a:solidFill>
                  <a:schemeClr val="bg1"/>
                </a:solidFill>
                <a:latin typeface="Times New Roman" pitchFamily="18" charset="0"/>
                <a:ea typeface="Arial"/>
                <a:cs typeface="Times New Roman" pitchFamily="18" charset="0"/>
              </a:rPr>
              <a:t>Répartition par titre de dépenses ,</a:t>
            </a:r>
          </a:p>
          <a:p>
            <a:pPr marL="285750" indent="-285750">
              <a:buFont typeface="Arial" panose="020B0604020202020204" pitchFamily="34" charset="0"/>
              <a:buChar char="•"/>
            </a:pPr>
            <a:r>
              <a:rPr lang="fr-FR" sz="1600" b="1" dirty="0">
                <a:solidFill>
                  <a:schemeClr val="bg1"/>
                </a:solidFill>
                <a:latin typeface="Times New Roman" pitchFamily="18" charset="0"/>
                <a:cs typeface="Times New Roman" pitchFamily="18" charset="0"/>
              </a:rPr>
              <a:t> </a:t>
            </a:r>
            <a:r>
              <a:rPr lang="ar-AE" sz="1600" b="1" dirty="0">
                <a:solidFill>
                  <a:schemeClr val="bg1"/>
                </a:solidFill>
                <a:latin typeface="Times New Roman" pitchFamily="18" charset="0"/>
                <a:cs typeface="Times New Roman" pitchFamily="18" charset="0"/>
              </a:rPr>
              <a:t>الأهداف المحددة</a:t>
            </a:r>
            <a:r>
              <a:rPr lang="ar-DZ" sz="1600" b="1" dirty="0">
                <a:solidFill>
                  <a:schemeClr val="bg1"/>
                </a:solidFill>
                <a:latin typeface="Times New Roman" pitchFamily="18" charset="0"/>
                <a:cs typeface="Times New Roman" pitchFamily="18" charset="0"/>
              </a:rPr>
              <a:t>                                                           </a:t>
            </a:r>
            <a:r>
              <a:rPr lang="fr-FR" sz="1600" b="1" dirty="0">
                <a:solidFill>
                  <a:schemeClr val="bg1"/>
                </a:solidFill>
                <a:latin typeface="Times New Roman" pitchFamily="18" charset="0"/>
                <a:cs typeface="Times New Roman" pitchFamily="18" charset="0"/>
              </a:rPr>
              <a:t>                                            </a:t>
            </a:r>
            <a:r>
              <a:rPr lang="fr-FR" sz="1600" b="1" dirty="0">
                <a:solidFill>
                  <a:schemeClr val="bg1"/>
                </a:solidFill>
                <a:latin typeface="Times New Roman" pitchFamily="18" charset="0"/>
                <a:ea typeface="Arial"/>
                <a:cs typeface="Times New Roman" pitchFamily="18" charset="0"/>
              </a:rPr>
              <a:t>Objectifs définis,</a:t>
            </a:r>
          </a:p>
          <a:p>
            <a:pPr marL="285750" indent="-285750">
              <a:buFont typeface="Arial" panose="020B0604020202020204" pitchFamily="34" charset="0"/>
              <a:buChar char="•"/>
            </a:pPr>
            <a:r>
              <a:rPr lang="ar-AE" sz="1600" b="1" dirty="0">
                <a:solidFill>
                  <a:schemeClr val="bg1"/>
                </a:solidFill>
                <a:latin typeface="Times New Roman" pitchFamily="18" charset="0"/>
                <a:cs typeface="Times New Roman" pitchFamily="18" charset="0"/>
              </a:rPr>
              <a:t>النتــائج المنتـظـــرة وكذا تقييمها</a:t>
            </a:r>
            <a:r>
              <a:rPr lang="ar-DZ" sz="1600" b="1" dirty="0">
                <a:solidFill>
                  <a:schemeClr val="bg1"/>
                </a:solidFill>
                <a:latin typeface="Times New Roman" pitchFamily="18" charset="0"/>
                <a:cs typeface="Times New Roman" pitchFamily="18" charset="0"/>
              </a:rPr>
              <a:t>                                       </a:t>
            </a:r>
            <a:r>
              <a:rPr lang="fr-FR" sz="1600" b="1" dirty="0">
                <a:solidFill>
                  <a:schemeClr val="bg1"/>
                </a:solidFill>
                <a:latin typeface="Times New Roman" pitchFamily="18" charset="0"/>
                <a:cs typeface="Times New Roman" pitchFamily="18" charset="0"/>
              </a:rPr>
              <a:t>                          </a:t>
            </a:r>
            <a:r>
              <a:rPr lang="fr-FR" sz="1600" b="1" dirty="0">
                <a:solidFill>
                  <a:schemeClr val="bg1"/>
                </a:solidFill>
                <a:latin typeface="Times New Roman" pitchFamily="18" charset="0"/>
                <a:ea typeface="Arial"/>
                <a:cs typeface="Times New Roman" pitchFamily="18" charset="0"/>
              </a:rPr>
              <a:t>Résultats attendus et leur évaluation ,</a:t>
            </a:r>
          </a:p>
          <a:p>
            <a:pPr marL="285750" indent="-285750" defTabSz="1016000">
              <a:buFont typeface="Arial" panose="020B0604020202020204" pitchFamily="34" charset="0"/>
              <a:buChar char="•"/>
            </a:pPr>
            <a:r>
              <a:rPr lang="fr-FR" sz="1600" b="1" dirty="0">
                <a:solidFill>
                  <a:schemeClr val="bg1"/>
                </a:solidFill>
                <a:latin typeface="Times New Roman" pitchFamily="18" charset="0"/>
                <a:cs typeface="Times New Roman" pitchFamily="18" charset="0"/>
              </a:rPr>
              <a:t> </a:t>
            </a:r>
            <a:r>
              <a:rPr lang="ar-AE" sz="1600" b="1" dirty="0">
                <a:solidFill>
                  <a:schemeClr val="bg1"/>
                </a:solidFill>
                <a:latin typeface="Times New Roman" pitchFamily="18" charset="0"/>
                <a:cs typeface="Times New Roman" pitchFamily="18" charset="0"/>
              </a:rPr>
              <a:t>قائمة المشاريع </a:t>
            </a:r>
            <a:r>
              <a:rPr lang="ar-DZ" sz="1600" b="1" dirty="0">
                <a:solidFill>
                  <a:schemeClr val="bg1"/>
                </a:solidFill>
                <a:latin typeface="Times New Roman" pitchFamily="18" charset="0"/>
                <a:cs typeface="Times New Roman" pitchFamily="18" charset="0"/>
              </a:rPr>
              <a:t>                                                           </a:t>
            </a:r>
            <a:r>
              <a:rPr lang="fr-FR" sz="1600" b="1" dirty="0">
                <a:solidFill>
                  <a:schemeClr val="bg1"/>
                </a:solidFill>
                <a:latin typeface="Times New Roman" pitchFamily="18" charset="0"/>
                <a:cs typeface="Times New Roman" pitchFamily="18" charset="0"/>
              </a:rPr>
              <a:t>                                            </a:t>
            </a:r>
            <a:r>
              <a:rPr lang="fr-FR" sz="1600" b="1" dirty="0">
                <a:solidFill>
                  <a:schemeClr val="bg1"/>
                </a:solidFill>
                <a:latin typeface="Times New Roman" pitchFamily="18" charset="0"/>
                <a:ea typeface="Arial"/>
                <a:cs typeface="Times New Roman" pitchFamily="18" charset="0"/>
              </a:rPr>
              <a:t>Liste des projets  </a:t>
            </a:r>
            <a:endParaRPr lang="fr-FR" sz="1500" b="1" dirty="0">
              <a:solidFill>
                <a:schemeClr val="bg1"/>
              </a:solidFill>
            </a:endParaRPr>
          </a:p>
        </p:txBody>
      </p:sp>
      <p:sp>
        <p:nvSpPr>
          <p:cNvPr id="6" name="ZoneTexte 5">
            <a:extLst>
              <a:ext uri="{FF2B5EF4-FFF2-40B4-BE49-F238E27FC236}">
                <a16:creationId xmlns:a16="http://schemas.microsoft.com/office/drawing/2014/main" xmlns="" id="{CE7D148F-472A-4E9B-8362-60B97DF1BD35}"/>
              </a:ext>
            </a:extLst>
          </p:cNvPr>
          <p:cNvSpPr txBox="1"/>
          <p:nvPr/>
        </p:nvSpPr>
        <p:spPr>
          <a:xfrm>
            <a:off x="2821213" y="185451"/>
            <a:ext cx="2180115" cy="292388"/>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defPPr marR="0" lvl="0" algn="l" rtl="0">
              <a:lnSpc>
                <a:spcPct val="100000"/>
              </a:lnSpc>
              <a:spcBef>
                <a:spcPts val="0"/>
              </a:spcBef>
              <a:spcAft>
                <a:spcPts val="0"/>
              </a:spcAft>
            </a:defPPr>
            <a:lvl1pPr algn="ctr">
              <a:defRPr sz="1200" b="1">
                <a:solidFill>
                  <a:srgbClr val="002060"/>
                </a:solidFill>
                <a:latin typeface="Times New Roman" pitchFamily="18" charset="0"/>
                <a:cs typeface="Times New Roman" pitchFamily="18" charset="0"/>
              </a:defRPr>
            </a:lvl1pPr>
          </a:lstStyle>
          <a:p>
            <a:r>
              <a:rPr lang="fr-FR" dirty="0"/>
              <a:t>LOLF Art 75</a:t>
            </a:r>
          </a:p>
        </p:txBody>
      </p:sp>
      <p:sp>
        <p:nvSpPr>
          <p:cNvPr id="7" name="Rectangle 6">
            <a:extLst>
              <a:ext uri="{FF2B5EF4-FFF2-40B4-BE49-F238E27FC236}">
                <a16:creationId xmlns:a16="http://schemas.microsoft.com/office/drawing/2014/main" xmlns="" id="{24631060-D28D-44E8-A467-1D9DC13AD2C0}"/>
              </a:ext>
            </a:extLst>
          </p:cNvPr>
          <p:cNvSpPr/>
          <p:nvPr/>
        </p:nvSpPr>
        <p:spPr>
          <a:xfrm>
            <a:off x="5768765" y="756161"/>
            <a:ext cx="2228474" cy="372738"/>
          </a:xfrm>
          <a:prstGeom prst="rect">
            <a:avLst/>
          </a:prstGeom>
          <a:solidFill>
            <a:srgbClr val="EA7A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xmlns="" id="{E68B1CBA-DFDE-4FFE-A57F-0534ADB5CC0F}"/>
              </a:ext>
            </a:extLst>
          </p:cNvPr>
          <p:cNvSpPr txBox="1"/>
          <p:nvPr/>
        </p:nvSpPr>
        <p:spPr>
          <a:xfrm>
            <a:off x="5904836" y="821121"/>
            <a:ext cx="2092403" cy="307777"/>
          </a:xfrm>
          <a:prstGeom prst="rect">
            <a:avLst/>
          </a:prstGeom>
          <a:noFill/>
        </p:spPr>
        <p:txBody>
          <a:bodyPr wrap="square" rtlCol="0">
            <a:spAutoFit/>
          </a:bodyPr>
          <a:lstStyle/>
          <a:p>
            <a:r>
              <a:rPr lang="ar-AE" b="1" dirty="0">
                <a:solidFill>
                  <a:srgbClr val="002060"/>
                </a:solidFill>
                <a:latin typeface="Times New Roman" pitchFamily="18" charset="0"/>
                <a:cs typeface="Times New Roman" pitchFamily="18" charset="0"/>
              </a:rPr>
              <a:t>البرامج</a:t>
            </a:r>
            <a:r>
              <a:rPr lang="fr-FR" b="1" dirty="0">
                <a:solidFill>
                  <a:srgbClr val="002060"/>
                </a:solidFill>
                <a:latin typeface="Times New Roman" pitchFamily="18" charset="0"/>
                <a:cs typeface="Times New Roman" pitchFamily="18" charset="0"/>
              </a:rPr>
              <a:t>      </a:t>
            </a:r>
            <a:r>
              <a:rPr lang="fr-FR" b="1" dirty="0">
                <a:solidFill>
                  <a:schemeClr val="bg1"/>
                </a:solidFill>
                <a:latin typeface="Times New Roman" pitchFamily="18" charset="0"/>
                <a:cs typeface="Times New Roman" pitchFamily="18" charset="0"/>
              </a:rPr>
              <a:t>Programmes</a:t>
            </a:r>
            <a:endParaRPr lang="fr-FR" dirty="0"/>
          </a:p>
        </p:txBody>
      </p:sp>
      <p:cxnSp>
        <p:nvCxnSpPr>
          <p:cNvPr id="10" name="Connecteur droit avec flèche 9">
            <a:extLst>
              <a:ext uri="{FF2B5EF4-FFF2-40B4-BE49-F238E27FC236}">
                <a16:creationId xmlns:a16="http://schemas.microsoft.com/office/drawing/2014/main" xmlns="" id="{FFEB0030-4FEC-479B-AA97-016F4DC9E3F6}"/>
              </a:ext>
            </a:extLst>
          </p:cNvPr>
          <p:cNvCxnSpPr>
            <a:stCxn id="3" idx="3"/>
          </p:cNvCxnSpPr>
          <p:nvPr/>
        </p:nvCxnSpPr>
        <p:spPr>
          <a:xfrm flipV="1">
            <a:off x="2940146" y="1545771"/>
            <a:ext cx="1533883" cy="1178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xmlns="" id="{CFE4FDF1-14F3-4955-8FDC-006839FBFD41}"/>
              </a:ext>
            </a:extLst>
          </p:cNvPr>
          <p:cNvCxnSpPr>
            <a:cxnSpLocks/>
            <a:stCxn id="3" idx="3"/>
          </p:cNvCxnSpPr>
          <p:nvPr/>
        </p:nvCxnSpPr>
        <p:spPr>
          <a:xfrm>
            <a:off x="2940146" y="2724676"/>
            <a:ext cx="1505607" cy="461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xmlns="" id="{97FE10CA-1C01-4551-A30A-8E9743FF5191}"/>
              </a:ext>
            </a:extLst>
          </p:cNvPr>
          <p:cNvCxnSpPr>
            <a:cxnSpLocks/>
            <a:stCxn id="3" idx="3"/>
          </p:cNvCxnSpPr>
          <p:nvPr/>
        </p:nvCxnSpPr>
        <p:spPr>
          <a:xfrm>
            <a:off x="2940146" y="2724676"/>
            <a:ext cx="1500163" cy="1573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xmlns="" id="{5D7D68D9-2D9E-41C9-8413-25E115C3DF9D}"/>
              </a:ext>
            </a:extLst>
          </p:cNvPr>
          <p:cNvCxnSpPr>
            <a:cxnSpLocks/>
          </p:cNvCxnSpPr>
          <p:nvPr/>
        </p:nvCxnSpPr>
        <p:spPr>
          <a:xfrm>
            <a:off x="2940146" y="2724676"/>
            <a:ext cx="1500163" cy="972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xmlns="" id="{2B3F09DE-A9EE-41E8-97E8-BCA9288C8CDB}"/>
              </a:ext>
            </a:extLst>
          </p:cNvPr>
          <p:cNvCxnSpPr>
            <a:cxnSpLocks/>
            <a:stCxn id="3" idx="3"/>
          </p:cNvCxnSpPr>
          <p:nvPr/>
        </p:nvCxnSpPr>
        <p:spPr>
          <a:xfrm>
            <a:off x="2940146" y="2724676"/>
            <a:ext cx="15338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xmlns="" id="{36FC8EE2-32C1-4FC6-82B6-B2805FE01648}"/>
              </a:ext>
            </a:extLst>
          </p:cNvPr>
          <p:cNvSpPr txBox="1"/>
          <p:nvPr/>
        </p:nvSpPr>
        <p:spPr>
          <a:xfrm>
            <a:off x="5790350" y="178418"/>
            <a:ext cx="2845867" cy="292388"/>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defPPr marR="0" lvl="0" algn="l" rtl="0">
              <a:lnSpc>
                <a:spcPct val="100000"/>
              </a:lnSpc>
              <a:spcBef>
                <a:spcPts val="0"/>
              </a:spcBef>
              <a:spcAft>
                <a:spcPts val="0"/>
              </a:spcAft>
              <a:defRPr/>
            </a:defPPr>
            <a:lvl1pPr algn="ctr">
              <a:defRPr sz="1200" b="1">
                <a:solidFill>
                  <a:srgbClr val="002060"/>
                </a:solidFill>
                <a:latin typeface="Times New Roman" pitchFamily="18" charset="0"/>
                <a:cs typeface="Times New Roman" pitchFamily="18" charset="0"/>
              </a:defRPr>
            </a:lvl1pPr>
          </a:lstStyle>
          <a:p>
            <a:r>
              <a:rPr lang="fr-FR" dirty="0"/>
              <a:t>75</a:t>
            </a:r>
            <a:r>
              <a:rPr lang="ar-DZ" dirty="0"/>
              <a:t> القانون العضوي المتعلق بقوانين المالية المادة </a:t>
            </a:r>
            <a:endParaRPr lang="fr-FR" dirty="0"/>
          </a:p>
        </p:txBody>
      </p:sp>
    </p:spTree>
    <p:extLst>
      <p:ext uri="{BB962C8B-B14F-4D97-AF65-F5344CB8AC3E}">
        <p14:creationId xmlns:p14="http://schemas.microsoft.com/office/powerpoint/2010/main" xmlns="" val="1267017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46</a:t>
            </a:fld>
            <a:endParaRPr lang="fr-FR"/>
          </a:p>
        </p:txBody>
      </p:sp>
      <p:sp>
        <p:nvSpPr>
          <p:cNvPr id="4" name="ZoneTexte 3"/>
          <p:cNvSpPr txBox="1"/>
          <p:nvPr/>
        </p:nvSpPr>
        <p:spPr>
          <a:xfrm>
            <a:off x="1518407" y="2357306"/>
            <a:ext cx="6468822" cy="1384995"/>
          </a:xfrm>
          <a:prstGeom prst="rect">
            <a:avLst/>
          </a:prstGeom>
          <a:noFill/>
        </p:spPr>
        <p:txBody>
          <a:bodyPr wrap="square" rtlCol="0">
            <a:spAutoFit/>
          </a:bodyPr>
          <a:lstStyle/>
          <a:p>
            <a:pPr algn="ctr"/>
            <a:r>
              <a:rPr lang="fr-FR" sz="2800" dirty="0">
                <a:solidFill>
                  <a:srgbClr val="002060"/>
                </a:solidFill>
                <a:latin typeface="Times New Roman" panose="02020603050405020304" pitchFamily="18" charset="0"/>
                <a:cs typeface="Times New Roman" panose="02020603050405020304" pitchFamily="18" charset="0"/>
              </a:rPr>
              <a:t>Le rapport sur les priorités et la planification </a:t>
            </a:r>
          </a:p>
          <a:p>
            <a:pPr algn="ctr"/>
            <a:r>
              <a:rPr lang="fr-FR" sz="2800" dirty="0">
                <a:solidFill>
                  <a:srgbClr val="002060"/>
                </a:solidFill>
                <a:latin typeface="Times New Roman" panose="02020603050405020304" pitchFamily="18" charset="0"/>
                <a:cs typeface="Times New Roman" panose="02020603050405020304" pitchFamily="18" charset="0"/>
              </a:rPr>
              <a:t>du Ministère de la Jeunesse et des Sports</a:t>
            </a:r>
          </a:p>
        </p:txBody>
      </p:sp>
      <p:sp>
        <p:nvSpPr>
          <p:cNvPr id="5" name="Titre 4"/>
          <p:cNvSpPr txBox="1">
            <a:spLocks noGrp="1"/>
          </p:cNvSpPr>
          <p:nvPr>
            <p:ph type="title"/>
          </p:nvPr>
        </p:nvSpPr>
        <p:spPr>
          <a:xfrm>
            <a:off x="814275" y="498691"/>
            <a:ext cx="5258400" cy="553968"/>
          </a:xfrm>
          <a:prstGeom prst="rect">
            <a:avLst/>
          </a:prstGeom>
          <a:noFill/>
        </p:spPr>
        <p:txBody>
          <a:bodyPr wrap="square" rtlCol="0">
            <a:spAutoFit/>
          </a:bodyPr>
          <a:lstStyle/>
          <a:p>
            <a:r>
              <a:rPr lang="fr-FR" sz="2400" dirty="0">
                <a:solidFill>
                  <a:schemeClr val="bg1"/>
                </a:solidFill>
                <a:latin typeface="Times New Roman" panose="02020603050405020304" pitchFamily="18" charset="0"/>
                <a:cs typeface="Times New Roman" panose="02020603050405020304" pitchFamily="18" charset="0"/>
              </a:rPr>
              <a:t>Exemple d’un RPP</a:t>
            </a:r>
          </a:p>
        </p:txBody>
      </p:sp>
    </p:spTree>
    <p:extLst>
      <p:ext uri="{BB962C8B-B14F-4D97-AF65-F5344CB8AC3E}">
        <p14:creationId xmlns:p14="http://schemas.microsoft.com/office/powerpoint/2010/main" xmlns="" val="1357563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47</a:t>
            </a:fld>
            <a:endParaRPr lang="fr-FR"/>
          </a:p>
        </p:txBody>
      </p:sp>
      <p:sp>
        <p:nvSpPr>
          <p:cNvPr id="5" name="ZoneTexte 4">
            <a:extLst>
              <a:ext uri="{FF2B5EF4-FFF2-40B4-BE49-F238E27FC236}">
                <a16:creationId xmlns:a16="http://schemas.microsoft.com/office/drawing/2014/main" xmlns="" id="{13BF255F-3B9D-4491-BFB6-EFD487C9FC65}"/>
              </a:ext>
            </a:extLst>
          </p:cNvPr>
          <p:cNvSpPr txBox="1"/>
          <p:nvPr/>
        </p:nvSpPr>
        <p:spPr>
          <a:xfrm>
            <a:off x="199396" y="1450572"/>
            <a:ext cx="2064327" cy="276999"/>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LOLF Art. 73</a:t>
            </a:r>
          </a:p>
        </p:txBody>
      </p:sp>
      <p:sp>
        <p:nvSpPr>
          <p:cNvPr id="11" name="Titre 1"/>
          <p:cNvSpPr txBox="1">
            <a:spLocks/>
          </p:cNvSpPr>
          <p:nvPr/>
        </p:nvSpPr>
        <p:spPr>
          <a:xfrm>
            <a:off x="0" y="259079"/>
            <a:ext cx="7014515" cy="9945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algn="ctr"/>
            <a:r>
              <a:rPr lang="ar-DZ"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إعداد الميزانية </a:t>
            </a:r>
            <a:r>
              <a:rPr lang="ar-DZ" dirty="0">
                <a:solidFill>
                  <a:srgbClr val="990000"/>
                </a:solidFill>
                <a:latin typeface="Times New Roman" panose="02020603050405020304" pitchFamily="18" charset="0"/>
                <a:cs typeface="Times New Roman" panose="02020603050405020304" pitchFamily="18" charset="0"/>
              </a:rPr>
              <a:t>-</a:t>
            </a:r>
            <a:r>
              <a:rPr lang="ar-DZ" dirty="0">
                <a:solidFill>
                  <a:schemeClr val="bg1"/>
                </a:solidFill>
                <a:latin typeface="Times New Roman" panose="02020603050405020304" pitchFamily="18" charset="0"/>
                <a:cs typeface="Times New Roman" panose="02020603050405020304" pitchFamily="18" charset="0"/>
              </a:rPr>
              <a:t>الوثائق الجديدة </a:t>
            </a: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a:t>
            </a:r>
          </a:p>
          <a:p>
            <a:pPr algn="ctr"/>
            <a:r>
              <a:rPr lang="fr-F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PHASE DE PLANIFICATION ET DE PREPARATION-3 </a:t>
            </a:r>
            <a:r>
              <a:rPr lang="fr-FR"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Nouveaux documents</a:t>
            </a:r>
            <a:endParaRPr lang="ar-DZ"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Espace réservé du texte 2">
            <a:extLst>
              <a:ext uri="{FF2B5EF4-FFF2-40B4-BE49-F238E27FC236}">
                <a16:creationId xmlns:a16="http://schemas.microsoft.com/office/drawing/2014/main" xmlns="" id="{473B57E1-AB3F-4441-82B3-6D93343EA248}"/>
              </a:ext>
            </a:extLst>
          </p:cNvPr>
          <p:cNvSpPr txBox="1">
            <a:spLocks/>
          </p:cNvSpPr>
          <p:nvPr/>
        </p:nvSpPr>
        <p:spPr>
          <a:xfrm>
            <a:off x="4824952" y="1269843"/>
            <a:ext cx="4010703" cy="310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lgn="just">
              <a:spcBef>
                <a:spcPts val="0"/>
              </a:spcBef>
              <a:spcAft>
                <a:spcPts val="1200"/>
              </a:spcAft>
              <a:buFont typeface="Roboto Condensed Light"/>
              <a:buNone/>
            </a:pPr>
            <a:endParaRPr lang="ar-DZ" sz="1200" b="1" dirty="0">
              <a:solidFill>
                <a:srgbClr val="990000"/>
              </a:solidFill>
              <a:latin typeface="Times New Roman" panose="02020603050405020304" pitchFamily="18" charset="0"/>
              <a:cs typeface="Times New Roman" panose="02020603050405020304" pitchFamily="18" charset="0"/>
            </a:endParaRPr>
          </a:p>
        </p:txBody>
      </p:sp>
      <p:sp useBgFill="1">
        <p:nvSpPr>
          <p:cNvPr id="13" name="Espace réservé du texte 2">
            <a:extLst>
              <a:ext uri="{FF2B5EF4-FFF2-40B4-BE49-F238E27FC236}">
                <a16:creationId xmlns:a16="http://schemas.microsoft.com/office/drawing/2014/main" xmlns="" id="{4A0DE382-A680-49BF-B50E-29B5A4B593BA}"/>
              </a:ext>
            </a:extLst>
          </p:cNvPr>
          <p:cNvSpPr txBox="1">
            <a:spLocks/>
          </p:cNvSpPr>
          <p:nvPr/>
        </p:nvSpPr>
        <p:spPr>
          <a:xfrm>
            <a:off x="600187" y="1924468"/>
            <a:ext cx="7761513" cy="2702088"/>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76200" indent="0" algn="just" rtl="1">
              <a:buNone/>
            </a:pPr>
            <a:r>
              <a:rPr lang="ar-DZ" sz="1800" dirty="0">
                <a:solidFill>
                  <a:srgbClr val="002060"/>
                </a:solidFill>
                <a:latin typeface="Times New Roman" pitchFamily="18" charset="0"/>
                <a:cs typeface="Times New Roman" pitchFamily="18" charset="0"/>
              </a:rPr>
              <a:t>يتضمن  مشروع قانون المالية </a:t>
            </a:r>
            <a:r>
              <a:rPr lang="ar-DZ" sz="1800" b="1" u="sng" dirty="0">
                <a:solidFill>
                  <a:srgbClr val="002060"/>
                </a:solidFill>
                <a:latin typeface="Times New Roman" pitchFamily="18" charset="0"/>
                <a:cs typeface="Times New Roman" pitchFamily="18" charset="0"/>
              </a:rPr>
              <a:t>أربعة أجزاء </a:t>
            </a:r>
            <a:r>
              <a:rPr lang="ar-DZ" sz="1800" dirty="0">
                <a:solidFill>
                  <a:srgbClr val="002060"/>
                </a:solidFill>
                <a:latin typeface="Times New Roman" pitchFamily="18" charset="0"/>
                <a:cs typeface="Times New Roman" pitchFamily="18" charset="0"/>
              </a:rPr>
              <a:t>متباينة : </a:t>
            </a:r>
          </a:p>
          <a:p>
            <a:pPr marL="76200" indent="0" algn="just" rtl="1">
              <a:buNone/>
            </a:pPr>
            <a:r>
              <a:rPr lang="ar-DZ" sz="1800" b="1" u="sng" dirty="0">
                <a:solidFill>
                  <a:srgbClr val="FF0000"/>
                </a:solidFill>
                <a:latin typeface="Times New Roman" pitchFamily="18" charset="0"/>
                <a:cs typeface="Times New Roman" pitchFamily="18" charset="0"/>
              </a:rPr>
              <a:t>الجزء الأول</a:t>
            </a:r>
            <a:r>
              <a:rPr lang="fr-FR" sz="1800" b="1" u="sng" dirty="0">
                <a:solidFill>
                  <a:srgbClr val="FF0000"/>
                </a:solidFill>
                <a:latin typeface="Times New Roman" pitchFamily="18" charset="0"/>
                <a:cs typeface="Times New Roman" pitchFamily="18" charset="0"/>
              </a:rPr>
              <a:t> </a:t>
            </a:r>
            <a:r>
              <a:rPr lang="ar-DZ" sz="1800" b="1" u="sng" dirty="0">
                <a:solidFill>
                  <a:srgbClr val="FF0000"/>
                </a:solidFill>
                <a:latin typeface="Times New Roman" pitchFamily="18" charset="0"/>
                <a:cs typeface="Times New Roman" pitchFamily="18" charset="0"/>
              </a:rPr>
              <a:t> </a:t>
            </a:r>
            <a:r>
              <a:rPr lang="ar-DZ" sz="1800" dirty="0">
                <a:solidFill>
                  <a:srgbClr val="002060"/>
                </a:solidFill>
                <a:latin typeface="Times New Roman" pitchFamily="18" charset="0"/>
                <a:cs typeface="Times New Roman" pitchFamily="18" charset="0"/>
              </a:rPr>
              <a:t>يحتوي على الأحكام المتعلقة بالترخيص السنوي لتحصيل الموارد العمومية وتخصيصها  الموارد المتوقعة من طرف الدولة التي من شأنها أن تسمح بتغطية العمليات </a:t>
            </a:r>
            <a:r>
              <a:rPr lang="ar-DZ" sz="1800" dirty="0" err="1">
                <a:solidFill>
                  <a:srgbClr val="002060"/>
                </a:solidFill>
                <a:latin typeface="Times New Roman" pitchFamily="18" charset="0"/>
                <a:cs typeface="Times New Roman" pitchFamily="18" charset="0"/>
              </a:rPr>
              <a:t>الميزانياتية</a:t>
            </a:r>
            <a:r>
              <a:rPr lang="ar-DZ" sz="1800" dirty="0">
                <a:solidFill>
                  <a:srgbClr val="002060"/>
                </a:solidFill>
                <a:latin typeface="Times New Roman" pitchFamily="18" charset="0"/>
                <a:cs typeface="Times New Roman" pitchFamily="18" charset="0"/>
              </a:rPr>
              <a:t> والمالية للدولة. تسمح بتغطية العمليات </a:t>
            </a:r>
            <a:r>
              <a:rPr lang="ar-DZ" sz="1800" dirty="0" err="1">
                <a:solidFill>
                  <a:srgbClr val="002060"/>
                </a:solidFill>
                <a:latin typeface="Times New Roman" pitchFamily="18" charset="0"/>
                <a:cs typeface="Times New Roman" pitchFamily="18" charset="0"/>
              </a:rPr>
              <a:t>الميزانياتية</a:t>
            </a:r>
            <a:r>
              <a:rPr lang="ar-DZ" sz="1800" dirty="0">
                <a:solidFill>
                  <a:srgbClr val="002060"/>
                </a:solidFill>
                <a:latin typeface="Times New Roman" pitchFamily="18" charset="0"/>
                <a:cs typeface="Times New Roman" pitchFamily="18" charset="0"/>
              </a:rPr>
              <a:t> والمالية للدولة. </a:t>
            </a:r>
          </a:p>
          <a:p>
            <a:pPr marL="0" indent="0" algn="just">
              <a:spcBef>
                <a:spcPts val="0"/>
              </a:spcBef>
              <a:buNone/>
            </a:pPr>
            <a:r>
              <a:rPr lang="fr-FR" sz="1800" dirty="0">
                <a:solidFill>
                  <a:srgbClr val="002060"/>
                </a:solidFill>
                <a:latin typeface="Times New Roman" pitchFamily="18" charset="0"/>
                <a:cs typeface="Times New Roman" pitchFamily="18" charset="0"/>
              </a:rPr>
              <a:t>La documentation du PLF est constituée de</a:t>
            </a:r>
            <a:r>
              <a:rPr lang="fr-FR" sz="1800" b="1" dirty="0">
                <a:solidFill>
                  <a:srgbClr val="002060"/>
                </a:solidFill>
                <a:latin typeface="Times New Roman" pitchFamily="18" charset="0"/>
                <a:cs typeface="Times New Roman" pitchFamily="18" charset="0"/>
              </a:rPr>
              <a:t> </a:t>
            </a:r>
            <a:r>
              <a:rPr lang="fr-FR" sz="1800" b="1" u="sng" dirty="0">
                <a:solidFill>
                  <a:srgbClr val="002060"/>
                </a:solidFill>
                <a:latin typeface="Times New Roman" pitchFamily="18" charset="0"/>
                <a:cs typeface="Times New Roman" pitchFamily="18" charset="0"/>
              </a:rPr>
              <a:t>4 parties</a:t>
            </a:r>
            <a:r>
              <a:rPr lang="fr-FR" sz="1800" dirty="0">
                <a:solidFill>
                  <a:srgbClr val="002060"/>
                </a:solidFill>
                <a:latin typeface="Times New Roman" pitchFamily="18" charset="0"/>
                <a:cs typeface="Times New Roman" pitchFamily="18" charset="0"/>
              </a:rPr>
              <a:t>:</a:t>
            </a:r>
          </a:p>
          <a:p>
            <a:pPr marL="0" indent="0" algn="just">
              <a:spcBef>
                <a:spcPts val="0"/>
              </a:spcBef>
              <a:spcAft>
                <a:spcPts val="600"/>
              </a:spcAft>
              <a:buNone/>
            </a:pPr>
            <a:r>
              <a:rPr lang="fr-FR" sz="1800" b="1" dirty="0">
                <a:solidFill>
                  <a:srgbClr val="FF0000"/>
                </a:solidFill>
                <a:latin typeface="Times New Roman" pitchFamily="18" charset="0"/>
                <a:cs typeface="Times New Roman" pitchFamily="18" charset="0"/>
              </a:rPr>
              <a:t>La première partie </a:t>
            </a:r>
            <a:r>
              <a:rPr lang="fr-FR" sz="1800" dirty="0">
                <a:solidFill>
                  <a:srgbClr val="002060"/>
                </a:solidFill>
                <a:latin typeface="Times New Roman" pitchFamily="18" charset="0"/>
                <a:cs typeface="Times New Roman" pitchFamily="18" charset="0"/>
              </a:rPr>
              <a:t>contient les dispositions relatives à l’autorisation annuelle de perception des ressources et leur affectation ainsi que les montant des ressources prévues par l’Etat.</a:t>
            </a:r>
          </a:p>
          <a:p>
            <a:pPr marL="76200" indent="0" algn="just" rtl="1">
              <a:buNone/>
            </a:pPr>
            <a:endParaRPr lang="ar-DZ" sz="1300" dirty="0">
              <a:solidFill>
                <a:srgbClr val="002060"/>
              </a:solidFill>
              <a:latin typeface="Times New Roman" pitchFamily="18" charset="0"/>
              <a:cs typeface="Times New Roman" pitchFamily="18" charset="0"/>
            </a:endParaRPr>
          </a:p>
        </p:txBody>
      </p:sp>
      <p:sp>
        <p:nvSpPr>
          <p:cNvPr id="14" name="ZoneTexte 13">
            <a:extLst>
              <a:ext uri="{FF2B5EF4-FFF2-40B4-BE49-F238E27FC236}">
                <a16:creationId xmlns:a16="http://schemas.microsoft.com/office/drawing/2014/main" xmlns="" id="{D29E3C60-3191-467D-B1C7-FC35E7B41051}"/>
              </a:ext>
            </a:extLst>
          </p:cNvPr>
          <p:cNvSpPr txBox="1"/>
          <p:nvPr/>
        </p:nvSpPr>
        <p:spPr>
          <a:xfrm>
            <a:off x="6011602" y="1483203"/>
            <a:ext cx="2891962" cy="292388"/>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sz="1300" b="1" dirty="0">
                <a:solidFill>
                  <a:srgbClr val="002060"/>
                </a:solidFill>
                <a:latin typeface="Times New Roman" pitchFamily="18" charset="0"/>
                <a:cs typeface="Times New Roman" pitchFamily="18" charset="0"/>
              </a:rPr>
              <a:t>القانون العضوي المتعلق بقوانين المالية المادة 73 </a:t>
            </a:r>
            <a:endParaRPr lang="fr-FR" sz="13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52443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48</a:t>
            </a:fld>
            <a:endParaRPr lang="fr-FR"/>
          </a:p>
        </p:txBody>
      </p:sp>
      <p:sp>
        <p:nvSpPr>
          <p:cNvPr id="5" name="ZoneTexte 4">
            <a:extLst>
              <a:ext uri="{FF2B5EF4-FFF2-40B4-BE49-F238E27FC236}">
                <a16:creationId xmlns:a16="http://schemas.microsoft.com/office/drawing/2014/main" xmlns="" id="{13BF255F-3B9D-4491-BFB6-EFD487C9FC65}"/>
              </a:ext>
            </a:extLst>
          </p:cNvPr>
          <p:cNvSpPr txBox="1"/>
          <p:nvPr/>
        </p:nvSpPr>
        <p:spPr>
          <a:xfrm>
            <a:off x="199396" y="1282932"/>
            <a:ext cx="2064327" cy="276999"/>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LOLF Art. 73</a:t>
            </a:r>
          </a:p>
        </p:txBody>
      </p:sp>
      <p:sp>
        <p:nvSpPr>
          <p:cNvPr id="11" name="Titre 1"/>
          <p:cNvSpPr txBox="1">
            <a:spLocks/>
          </p:cNvSpPr>
          <p:nvPr/>
        </p:nvSpPr>
        <p:spPr>
          <a:xfrm>
            <a:off x="0" y="393778"/>
            <a:ext cx="7014515"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algn="ctr"/>
            <a:r>
              <a:rPr lang="ar-DZ"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إعداد الميزانية </a:t>
            </a:r>
            <a:r>
              <a:rPr lang="ar-DZ" dirty="0">
                <a:solidFill>
                  <a:srgbClr val="990000"/>
                </a:solidFill>
                <a:latin typeface="Times New Roman" panose="02020603050405020304" pitchFamily="18" charset="0"/>
                <a:cs typeface="Times New Roman" panose="02020603050405020304" pitchFamily="18" charset="0"/>
              </a:rPr>
              <a:t>-</a:t>
            </a:r>
            <a:r>
              <a:rPr lang="ar-DZ" sz="1600" dirty="0">
                <a:solidFill>
                  <a:schemeClr val="bg1"/>
                </a:solidFill>
                <a:latin typeface="Times New Roman" panose="02020603050405020304" pitchFamily="18" charset="0"/>
                <a:cs typeface="Times New Roman" panose="02020603050405020304" pitchFamily="18" charset="0"/>
              </a:rPr>
              <a:t>الوثائق الجديدة </a:t>
            </a: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a:t>
            </a:r>
          </a:p>
          <a:p>
            <a:pPr algn="ctr"/>
            <a:r>
              <a:rPr lang="fr-F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3-PHASE DE PLANIFICATION ET DE PREPARATION- Nouveaux documents</a:t>
            </a:r>
            <a:endParaRPr lang="ar-DZ"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Espace réservé du texte 2">
            <a:extLst>
              <a:ext uri="{FF2B5EF4-FFF2-40B4-BE49-F238E27FC236}">
                <a16:creationId xmlns:a16="http://schemas.microsoft.com/office/drawing/2014/main" xmlns="" id="{473B57E1-AB3F-4441-82B3-6D93343EA248}"/>
              </a:ext>
            </a:extLst>
          </p:cNvPr>
          <p:cNvSpPr txBox="1">
            <a:spLocks/>
          </p:cNvSpPr>
          <p:nvPr/>
        </p:nvSpPr>
        <p:spPr>
          <a:xfrm>
            <a:off x="4824952" y="1269843"/>
            <a:ext cx="4010703" cy="310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lgn="just">
              <a:spcBef>
                <a:spcPts val="0"/>
              </a:spcBef>
              <a:spcAft>
                <a:spcPts val="1200"/>
              </a:spcAft>
              <a:buFont typeface="Roboto Condensed Light"/>
              <a:buNone/>
            </a:pPr>
            <a:endParaRPr lang="ar-DZ" sz="1200" b="1" dirty="0">
              <a:solidFill>
                <a:srgbClr val="990000"/>
              </a:solidFill>
              <a:latin typeface="Times New Roman" panose="02020603050405020304" pitchFamily="18" charset="0"/>
              <a:cs typeface="Times New Roman" panose="02020603050405020304" pitchFamily="18" charset="0"/>
            </a:endParaRPr>
          </a:p>
        </p:txBody>
      </p:sp>
      <p:sp>
        <p:nvSpPr>
          <p:cNvPr id="13" name="Espace réservé du texte 2">
            <a:extLst>
              <a:ext uri="{FF2B5EF4-FFF2-40B4-BE49-F238E27FC236}">
                <a16:creationId xmlns:a16="http://schemas.microsoft.com/office/drawing/2014/main" xmlns="" id="{4A0DE382-A680-49BF-B50E-29B5A4B593BA}"/>
              </a:ext>
            </a:extLst>
          </p:cNvPr>
          <p:cNvSpPr txBox="1">
            <a:spLocks/>
          </p:cNvSpPr>
          <p:nvPr/>
        </p:nvSpPr>
        <p:spPr>
          <a:xfrm>
            <a:off x="4606505" y="1483744"/>
            <a:ext cx="4408097" cy="3298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76200" indent="0" algn="just" rtl="1">
              <a:buNone/>
            </a:pPr>
            <a:endParaRPr lang="ar-DZ" sz="1300" dirty="0">
              <a:solidFill>
                <a:srgbClr val="002060"/>
              </a:solidFill>
              <a:latin typeface="Times New Roman" pitchFamily="18" charset="0"/>
              <a:cs typeface="Times New Roman" pitchFamily="18" charset="0"/>
            </a:endParaRPr>
          </a:p>
        </p:txBody>
      </p:sp>
      <p:sp>
        <p:nvSpPr>
          <p:cNvPr id="14" name="ZoneTexte 13">
            <a:extLst>
              <a:ext uri="{FF2B5EF4-FFF2-40B4-BE49-F238E27FC236}">
                <a16:creationId xmlns:a16="http://schemas.microsoft.com/office/drawing/2014/main" xmlns="" id="{D29E3C60-3191-467D-B1C7-FC35E7B41051}"/>
              </a:ext>
            </a:extLst>
          </p:cNvPr>
          <p:cNvSpPr txBox="1"/>
          <p:nvPr/>
        </p:nvSpPr>
        <p:spPr>
          <a:xfrm>
            <a:off x="6011602" y="1269843"/>
            <a:ext cx="2891962" cy="292388"/>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sz="1300" b="1" dirty="0">
                <a:solidFill>
                  <a:srgbClr val="002060"/>
                </a:solidFill>
                <a:latin typeface="Times New Roman" pitchFamily="18" charset="0"/>
                <a:cs typeface="Times New Roman" pitchFamily="18" charset="0"/>
              </a:rPr>
              <a:t>القانون العضوي المتعلق بقوانين المالية المادة 73 </a:t>
            </a:r>
            <a:endParaRPr lang="fr-FR" sz="1300" b="1" dirty="0">
              <a:solidFill>
                <a:srgbClr val="002060"/>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A5B4E026-87AA-4BD6-A6A3-BF08E21EC486}"/>
              </a:ext>
            </a:extLst>
          </p:cNvPr>
          <p:cNvSpPr/>
          <p:nvPr/>
        </p:nvSpPr>
        <p:spPr>
          <a:xfrm>
            <a:off x="914399" y="2054930"/>
            <a:ext cx="7652657" cy="2739211"/>
          </a:xfrm>
          <a:prstGeom prst="rect">
            <a:avLst/>
          </a:prstGeom>
        </p:spPr>
        <p:txBody>
          <a:bodyPr wrap="square">
            <a:spAutoFit/>
          </a:bodyPr>
          <a:lstStyle/>
          <a:p>
            <a:pPr marL="76200" indent="0" algn="just" rtl="1">
              <a:spcBef>
                <a:spcPts val="600"/>
              </a:spcBef>
              <a:buNone/>
            </a:pPr>
            <a:r>
              <a:rPr lang="ar-DZ" sz="1800" b="1" u="sng" dirty="0">
                <a:solidFill>
                  <a:srgbClr val="FF0000"/>
                </a:solidFill>
                <a:latin typeface="Times New Roman" pitchFamily="18" charset="0"/>
                <a:cs typeface="Times New Roman" pitchFamily="18" charset="0"/>
              </a:rPr>
              <a:t>الجزء الثاني </a:t>
            </a:r>
            <a:r>
              <a:rPr lang="ar-DZ" sz="1800" dirty="0">
                <a:solidFill>
                  <a:srgbClr val="002060"/>
                </a:solidFill>
                <a:latin typeface="Times New Roman" pitchFamily="18" charset="0"/>
                <a:cs typeface="Times New Roman" pitchFamily="18" charset="0"/>
              </a:rPr>
              <a:t>و يحدد </a:t>
            </a:r>
            <a:r>
              <a:rPr lang="ar-DZ" sz="1800" b="1" dirty="0">
                <a:solidFill>
                  <a:srgbClr val="002060"/>
                </a:solidFill>
                <a:latin typeface="Times New Roman" pitchFamily="18" charset="0"/>
                <a:cs typeface="Times New Roman" pitchFamily="18" charset="0"/>
              </a:rPr>
              <a:t>: </a:t>
            </a:r>
          </a:p>
          <a:p>
            <a:pPr marL="265113" indent="-265113" algn="just" rtl="1">
              <a:buFont typeface="+mj-lt"/>
              <a:buAutoNum type="arabicPeriod"/>
            </a:pPr>
            <a:r>
              <a:rPr lang="ar-DZ" sz="1800" dirty="0">
                <a:solidFill>
                  <a:srgbClr val="002060"/>
                </a:solidFill>
                <a:latin typeface="Times New Roman" pitchFamily="18" charset="0"/>
                <a:cs typeface="Times New Roman" pitchFamily="18" charset="0"/>
              </a:rPr>
              <a:t>مبلغ رخص الالتزام واعتمادات الدفع، حسب كل وزارة و مؤسسة عمومية؛ </a:t>
            </a:r>
          </a:p>
          <a:p>
            <a:pPr marL="265113" indent="-265113" algn="just" rtl="1">
              <a:buFont typeface="+mj-lt"/>
              <a:buAutoNum type="arabicPeriod"/>
            </a:pPr>
            <a:r>
              <a:rPr lang="ar-DZ" sz="1800" dirty="0">
                <a:solidFill>
                  <a:srgbClr val="002060"/>
                </a:solidFill>
                <a:latin typeface="Times New Roman" pitchFamily="18" charset="0"/>
                <a:cs typeface="Times New Roman" pitchFamily="18" charset="0"/>
              </a:rPr>
              <a:t>مبلغ اعتمادات الدفع و رخص الالتزام لكل حساب من حسابات التخصيص الخاص؛</a:t>
            </a:r>
            <a:endParaRPr lang="fr-FR" sz="1800" dirty="0">
              <a:solidFill>
                <a:srgbClr val="002060"/>
              </a:solidFill>
              <a:latin typeface="Times New Roman" pitchFamily="18" charset="0"/>
              <a:cs typeface="Times New Roman" pitchFamily="18" charset="0"/>
            </a:endParaRPr>
          </a:p>
          <a:p>
            <a:pPr marL="265113" indent="-265113" algn="just" rtl="1">
              <a:buFont typeface="+mj-lt"/>
              <a:buAutoNum type="arabicPeriod"/>
            </a:pPr>
            <a:r>
              <a:rPr lang="ar-DZ" sz="1800" dirty="0">
                <a:solidFill>
                  <a:srgbClr val="002060"/>
                </a:solidFill>
                <a:latin typeface="Times New Roman" pitchFamily="18" charset="0"/>
                <a:cs typeface="Times New Roman" pitchFamily="18" charset="0"/>
              </a:rPr>
              <a:t> سقف المكشوف المطبق على الحسابات الإدارية. </a:t>
            </a:r>
            <a:endParaRPr lang="fr-FR" sz="1800" dirty="0">
              <a:solidFill>
                <a:srgbClr val="002060"/>
              </a:solidFill>
              <a:latin typeface="Times New Roman" pitchFamily="18" charset="0"/>
              <a:cs typeface="Times New Roman" pitchFamily="18" charset="0"/>
            </a:endParaRPr>
          </a:p>
          <a:p>
            <a:pPr marL="265113" indent="-265113" algn="just" rtl="1">
              <a:buFont typeface="+mj-lt"/>
              <a:buAutoNum type="arabicPeriod"/>
            </a:pPr>
            <a:endParaRPr lang="ar-DZ" sz="1800" dirty="0">
              <a:solidFill>
                <a:srgbClr val="002060"/>
              </a:solidFill>
              <a:latin typeface="Times New Roman" pitchFamily="18" charset="0"/>
              <a:cs typeface="Times New Roman" pitchFamily="18" charset="0"/>
            </a:endParaRPr>
          </a:p>
          <a:p>
            <a:pPr algn="just">
              <a:spcAft>
                <a:spcPts val="600"/>
              </a:spcAft>
            </a:pPr>
            <a:r>
              <a:rPr lang="fr-FR" sz="1800" b="1" dirty="0">
                <a:solidFill>
                  <a:srgbClr val="FF0000"/>
                </a:solidFill>
                <a:latin typeface="Times New Roman" pitchFamily="18" charset="0"/>
                <a:cs typeface="Times New Roman" pitchFamily="18" charset="0"/>
              </a:rPr>
              <a:t>La deuxième partie fixe :</a:t>
            </a:r>
          </a:p>
          <a:p>
            <a:pPr marL="450850" indent="-374650" algn="just">
              <a:buClr>
                <a:schemeClr val="accent5"/>
              </a:buClr>
              <a:buSzPct val="100000"/>
              <a:buFont typeface="+mj-lt"/>
              <a:buAutoNum type="arabicPeriod"/>
            </a:pPr>
            <a:r>
              <a:rPr lang="fr-FR" sz="1800" dirty="0">
                <a:solidFill>
                  <a:srgbClr val="002060"/>
                </a:solidFill>
                <a:latin typeface="Times New Roman" pitchFamily="18" charset="0"/>
                <a:cs typeface="Times New Roman" pitchFamily="18" charset="0"/>
              </a:rPr>
              <a:t>Le montant des AE et CP par MIP;</a:t>
            </a:r>
          </a:p>
          <a:p>
            <a:pPr marL="450850" indent="-374650" algn="just">
              <a:buClr>
                <a:schemeClr val="accent5"/>
              </a:buClr>
              <a:buSzPct val="100000"/>
              <a:buFont typeface="+mj-lt"/>
              <a:buAutoNum type="arabicPeriod"/>
            </a:pPr>
            <a:r>
              <a:rPr lang="fr-FR" sz="1800" dirty="0">
                <a:solidFill>
                  <a:srgbClr val="002060"/>
                </a:solidFill>
                <a:latin typeface="Times New Roman" pitchFamily="18" charset="0"/>
                <a:cs typeface="Times New Roman" pitchFamily="18" charset="0"/>
              </a:rPr>
              <a:t>Le montant des AE et CP pour chaque CAS ;</a:t>
            </a:r>
          </a:p>
          <a:p>
            <a:pPr marL="450850" indent="-374650" algn="just">
              <a:buClr>
                <a:schemeClr val="accent5"/>
              </a:buClr>
              <a:buSzPct val="100000"/>
              <a:buFont typeface="+mj-lt"/>
              <a:buAutoNum type="arabicPeriod"/>
            </a:pPr>
            <a:r>
              <a:rPr lang="fr-FR" sz="1800" dirty="0">
                <a:solidFill>
                  <a:srgbClr val="002060"/>
                </a:solidFill>
                <a:latin typeface="Times New Roman" pitchFamily="18" charset="0"/>
                <a:cs typeface="Times New Roman" pitchFamily="18" charset="0"/>
              </a:rPr>
              <a:t>Le plafond des découverts applicables aux comptes de commerce.</a:t>
            </a:r>
            <a:endParaRPr lang="fr-FR"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34549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49</a:t>
            </a:fld>
            <a:endParaRPr lang="fr-FR"/>
          </a:p>
        </p:txBody>
      </p:sp>
      <p:sp>
        <p:nvSpPr>
          <p:cNvPr id="5" name="ZoneTexte 4">
            <a:extLst>
              <a:ext uri="{FF2B5EF4-FFF2-40B4-BE49-F238E27FC236}">
                <a16:creationId xmlns:a16="http://schemas.microsoft.com/office/drawing/2014/main" xmlns="" id="{6BE38432-0440-45B0-9FC6-87CC439E092E}"/>
              </a:ext>
            </a:extLst>
          </p:cNvPr>
          <p:cNvSpPr txBox="1"/>
          <p:nvPr/>
        </p:nvSpPr>
        <p:spPr>
          <a:xfrm>
            <a:off x="248682" y="1350735"/>
            <a:ext cx="2064327" cy="307777"/>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b="1" dirty="0">
                <a:solidFill>
                  <a:srgbClr val="002060"/>
                </a:solidFill>
                <a:latin typeface="Times New Roman" pitchFamily="18" charset="0"/>
                <a:cs typeface="Times New Roman" pitchFamily="18" charset="0"/>
              </a:rPr>
              <a:t>LOLF Art. 73</a:t>
            </a:r>
          </a:p>
        </p:txBody>
      </p:sp>
      <p:grpSp>
        <p:nvGrpSpPr>
          <p:cNvPr id="6" name="Google Shape;613;p37">
            <a:extLst>
              <a:ext uri="{FF2B5EF4-FFF2-40B4-BE49-F238E27FC236}">
                <a16:creationId xmlns:a16="http://schemas.microsoft.com/office/drawing/2014/main" xmlns="" id="{33A80631-D916-470E-872B-91B31B04CE67}"/>
              </a:ext>
            </a:extLst>
          </p:cNvPr>
          <p:cNvGrpSpPr/>
          <p:nvPr/>
        </p:nvGrpSpPr>
        <p:grpSpPr>
          <a:xfrm>
            <a:off x="2337674" y="1013896"/>
            <a:ext cx="333016" cy="333016"/>
            <a:chOff x="2594050" y="1631825"/>
            <a:chExt cx="439625" cy="439625"/>
          </a:xfrm>
          <a:solidFill>
            <a:srgbClr val="95D3D2"/>
          </a:solidFill>
        </p:grpSpPr>
        <p:sp>
          <p:nvSpPr>
            <p:cNvPr id="7" name="Google Shape;614;p37">
              <a:extLst>
                <a:ext uri="{FF2B5EF4-FFF2-40B4-BE49-F238E27FC236}">
                  <a16:creationId xmlns:a16="http://schemas.microsoft.com/office/drawing/2014/main" xmlns="" id="{6763A742-A77F-4B4D-BC95-2602DEDFE740}"/>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5;p37">
              <a:extLst>
                <a:ext uri="{FF2B5EF4-FFF2-40B4-BE49-F238E27FC236}">
                  <a16:creationId xmlns:a16="http://schemas.microsoft.com/office/drawing/2014/main" xmlns="" id="{09858C7C-A2A5-465D-93F5-2856567374BA}"/>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6;p37">
              <a:extLst>
                <a:ext uri="{FF2B5EF4-FFF2-40B4-BE49-F238E27FC236}">
                  <a16:creationId xmlns:a16="http://schemas.microsoft.com/office/drawing/2014/main" xmlns="" id="{354CBD2D-807B-4D40-A123-A851C439B82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7;p37">
              <a:extLst>
                <a:ext uri="{FF2B5EF4-FFF2-40B4-BE49-F238E27FC236}">
                  <a16:creationId xmlns:a16="http://schemas.microsoft.com/office/drawing/2014/main" xmlns="" id="{11DFAEED-77ED-450D-915F-ED6B5B51A7F2}"/>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itre 1"/>
          <p:cNvSpPr txBox="1">
            <a:spLocks/>
          </p:cNvSpPr>
          <p:nvPr/>
        </p:nvSpPr>
        <p:spPr>
          <a:xfrm>
            <a:off x="0" y="404665"/>
            <a:ext cx="6872011" cy="6477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ar-DZ"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كيفيات إعداد الميزانية</a:t>
            </a:r>
            <a:r>
              <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r>
              <a:rPr lang="fr-F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PHASE DE PLANIFICATION ET DE PREPARATION</a:t>
            </a:r>
            <a:endParaRPr lang="fr-FR" dirty="0">
              <a:solidFill>
                <a:schemeClr val="bg1"/>
              </a:solidFill>
            </a:endParaRPr>
          </a:p>
        </p:txBody>
      </p:sp>
      <p:sp>
        <p:nvSpPr>
          <p:cNvPr id="12" name="Espace réservé du texte 2">
            <a:extLst>
              <a:ext uri="{FF2B5EF4-FFF2-40B4-BE49-F238E27FC236}">
                <a16:creationId xmlns:a16="http://schemas.microsoft.com/office/drawing/2014/main" xmlns="" id="{9E7CB2F1-9183-4945-921A-A81D9FBF66D5}"/>
              </a:ext>
            </a:extLst>
          </p:cNvPr>
          <p:cNvSpPr txBox="1">
            <a:spLocks/>
          </p:cNvSpPr>
          <p:nvPr/>
        </p:nvSpPr>
        <p:spPr>
          <a:xfrm>
            <a:off x="4572000" y="1786270"/>
            <a:ext cx="4391247" cy="24891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76200" indent="0" algn="r" rtl="1">
              <a:buNone/>
            </a:pPr>
            <a:endParaRPr lang="fr-FR" sz="1600" dirty="0">
              <a:solidFill>
                <a:srgbClr val="002060"/>
              </a:solidFill>
              <a:latin typeface="Times New Roman" pitchFamily="18" charset="0"/>
              <a:cs typeface="Times New Roman" pitchFamily="18" charset="0"/>
            </a:endParaRPr>
          </a:p>
        </p:txBody>
      </p:sp>
      <p:sp>
        <p:nvSpPr>
          <p:cNvPr id="13" name="ZoneTexte 12">
            <a:extLst>
              <a:ext uri="{FF2B5EF4-FFF2-40B4-BE49-F238E27FC236}">
                <a16:creationId xmlns:a16="http://schemas.microsoft.com/office/drawing/2014/main" xmlns="" id="{E502CC4B-BB6B-403D-B135-29F85E486771}"/>
              </a:ext>
            </a:extLst>
          </p:cNvPr>
          <p:cNvSpPr txBox="1"/>
          <p:nvPr/>
        </p:nvSpPr>
        <p:spPr>
          <a:xfrm>
            <a:off x="5491002" y="1296715"/>
            <a:ext cx="3337114" cy="338554"/>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b="1" dirty="0">
                <a:solidFill>
                  <a:srgbClr val="002060"/>
                </a:solidFill>
                <a:latin typeface="Times New Roman" pitchFamily="18" charset="0"/>
                <a:cs typeface="Times New Roman" pitchFamily="18" charset="0"/>
              </a:rPr>
              <a:t>القانون العضوي المتعلق بقوانين المالية المادة </a:t>
            </a:r>
            <a:r>
              <a:rPr lang="ar-DZ" sz="1600" b="1" dirty="0">
                <a:solidFill>
                  <a:srgbClr val="002060"/>
                </a:solidFill>
                <a:latin typeface="Times New Roman" pitchFamily="18" charset="0"/>
                <a:cs typeface="Times New Roman" pitchFamily="18" charset="0"/>
              </a:rPr>
              <a:t>73 </a:t>
            </a:r>
            <a:endParaRPr lang="fr-FR" sz="1600" b="1" dirty="0">
              <a:solidFill>
                <a:srgbClr val="002060"/>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6365A36C-D0D4-43CE-A9F1-CB8D7799E8D1}"/>
              </a:ext>
            </a:extLst>
          </p:cNvPr>
          <p:cNvSpPr/>
          <p:nvPr/>
        </p:nvSpPr>
        <p:spPr>
          <a:xfrm>
            <a:off x="533400" y="1591204"/>
            <a:ext cx="8131629" cy="3416320"/>
          </a:xfrm>
          <a:prstGeom prst="rect">
            <a:avLst/>
          </a:prstGeom>
        </p:spPr>
        <p:txBody>
          <a:bodyPr wrap="square">
            <a:spAutoFit/>
          </a:bodyPr>
          <a:lstStyle/>
          <a:p>
            <a:pPr marL="76200" indent="0" algn="just" rtl="1">
              <a:buNone/>
            </a:pPr>
            <a:r>
              <a:rPr lang="ar-DZ" sz="1800" b="1" u="sng" dirty="0">
                <a:solidFill>
                  <a:srgbClr val="FF0000"/>
                </a:solidFill>
                <a:latin typeface="Times New Roman" pitchFamily="18" charset="0"/>
                <a:cs typeface="Times New Roman" pitchFamily="18" charset="0"/>
              </a:rPr>
              <a:t>الجزء الثالث </a:t>
            </a:r>
            <a:r>
              <a:rPr lang="ar-DZ" sz="1800" b="1" dirty="0">
                <a:solidFill>
                  <a:srgbClr val="002060"/>
                </a:solidFill>
                <a:latin typeface="Times New Roman" pitchFamily="18" charset="0"/>
                <a:cs typeface="Times New Roman" pitchFamily="18" charset="0"/>
              </a:rPr>
              <a:t>ويتضمن :</a:t>
            </a:r>
          </a:p>
          <a:p>
            <a:pPr marL="419100" indent="-342900" algn="just" rtl="1">
              <a:buFont typeface="+mj-lt"/>
              <a:buAutoNum type="arabicPeriod"/>
            </a:pPr>
            <a:r>
              <a:rPr lang="ar-DZ" sz="1800" dirty="0">
                <a:solidFill>
                  <a:srgbClr val="002060"/>
                </a:solidFill>
                <a:latin typeface="Times New Roman" pitchFamily="18" charset="0"/>
                <a:cs typeface="Times New Roman" pitchFamily="18" charset="0"/>
              </a:rPr>
              <a:t>رخصة منح ضمانات الدولة وتحديد نظامها،</a:t>
            </a:r>
          </a:p>
          <a:p>
            <a:pPr marL="419100" indent="-342900" algn="just" rtl="1">
              <a:buFont typeface="+mj-lt"/>
              <a:buAutoNum type="arabicPeriod"/>
            </a:pPr>
            <a:r>
              <a:rPr lang="ar-DZ" sz="1800" dirty="0">
                <a:solidFill>
                  <a:srgbClr val="002060"/>
                </a:solidFill>
                <a:latin typeface="Times New Roman" pitchFamily="18" charset="0"/>
                <a:cs typeface="Times New Roman" pitchFamily="18" charset="0"/>
              </a:rPr>
              <a:t>رخصة التكفل بديون الغير وتحديد نظامها</a:t>
            </a:r>
          </a:p>
          <a:p>
            <a:pPr marL="419100" indent="-342900" algn="just" rtl="1">
              <a:buFont typeface="+mj-lt"/>
              <a:buAutoNum type="arabicPeriod"/>
            </a:pPr>
            <a:r>
              <a:rPr lang="ar-DZ" sz="1800" dirty="0">
                <a:solidFill>
                  <a:srgbClr val="002060"/>
                </a:solidFill>
                <a:latin typeface="Times New Roman" pitchFamily="18" charset="0"/>
                <a:cs typeface="Times New Roman" pitchFamily="18" charset="0"/>
              </a:rPr>
              <a:t>الأحكام المتعلقة بوعاء ونسبة وكيفيات تحصيل </a:t>
            </a:r>
            <a:r>
              <a:rPr lang="ar-DZ" sz="1800" dirty="0" err="1">
                <a:solidFill>
                  <a:srgbClr val="002060"/>
                </a:solidFill>
                <a:latin typeface="Times New Roman" pitchFamily="18" charset="0"/>
                <a:cs typeface="Times New Roman" pitchFamily="18" charset="0"/>
              </a:rPr>
              <a:t>الإخضاعات</a:t>
            </a:r>
            <a:r>
              <a:rPr lang="ar-DZ" sz="1800" dirty="0">
                <a:solidFill>
                  <a:srgbClr val="002060"/>
                </a:solidFill>
                <a:latin typeface="Times New Roman" pitchFamily="18" charset="0"/>
                <a:cs typeface="Times New Roman" pitchFamily="18" charset="0"/>
              </a:rPr>
              <a:t> مهما كانت طبيعتها. </a:t>
            </a:r>
          </a:p>
          <a:p>
            <a:pPr marL="419100" indent="-342900" algn="just" rtl="1">
              <a:buFont typeface="+mj-lt"/>
              <a:buAutoNum type="arabicPeriod"/>
            </a:pPr>
            <a:r>
              <a:rPr lang="ar-DZ" sz="1800" dirty="0">
                <a:solidFill>
                  <a:srgbClr val="002060"/>
                </a:solidFill>
                <a:latin typeface="Times New Roman" pitchFamily="18" charset="0"/>
                <a:cs typeface="Times New Roman" pitchFamily="18" charset="0"/>
              </a:rPr>
              <a:t>كل حكم يتعل بالمحاسبة العمومية وتنفيذ ورقابة الإيرادات والنفقات العمومية.</a:t>
            </a:r>
            <a:endParaRPr lang="fr-FR" sz="1800" dirty="0">
              <a:solidFill>
                <a:srgbClr val="002060"/>
              </a:solidFill>
              <a:latin typeface="Times New Roman" pitchFamily="18" charset="0"/>
              <a:cs typeface="Times New Roman" pitchFamily="18" charset="0"/>
            </a:endParaRPr>
          </a:p>
          <a:p>
            <a:r>
              <a:rPr lang="fr-FR" sz="1800" b="1" dirty="0">
                <a:solidFill>
                  <a:srgbClr val="FF0000"/>
                </a:solidFill>
                <a:latin typeface="Times New Roman" pitchFamily="18" charset="0"/>
                <a:cs typeface="Times New Roman" pitchFamily="18" charset="0"/>
              </a:rPr>
              <a:t>La troisième partie comporte :</a:t>
            </a:r>
          </a:p>
          <a:p>
            <a:pPr marL="342900" indent="-342900">
              <a:buFont typeface="+mj-lt"/>
              <a:buAutoNum type="arabicPeriod"/>
            </a:pPr>
            <a:r>
              <a:rPr lang="fr-FR" sz="1800" dirty="0">
                <a:solidFill>
                  <a:srgbClr val="002060"/>
                </a:solidFill>
                <a:latin typeface="Times New Roman" pitchFamily="18" charset="0"/>
                <a:cs typeface="Times New Roman" pitchFamily="18" charset="0"/>
              </a:rPr>
              <a:t>L’autorisation d’octroi des garanties de l’Etat ;</a:t>
            </a:r>
          </a:p>
          <a:p>
            <a:pPr marL="342900" indent="-342900">
              <a:buClr>
                <a:schemeClr val="accent5"/>
              </a:buClr>
              <a:buSzPct val="100000"/>
              <a:buFont typeface="+mj-lt"/>
              <a:buAutoNum type="arabicPeriod"/>
            </a:pPr>
            <a:r>
              <a:rPr lang="fr-FR" sz="1800" dirty="0">
                <a:solidFill>
                  <a:srgbClr val="002060"/>
                </a:solidFill>
                <a:latin typeface="Times New Roman" pitchFamily="18" charset="0"/>
                <a:cs typeface="Times New Roman" pitchFamily="18" charset="0"/>
              </a:rPr>
              <a:t>L’autorisation de prise en charge des dettes des tiers ;</a:t>
            </a:r>
          </a:p>
          <a:p>
            <a:pPr marL="342900" indent="-342900">
              <a:buClr>
                <a:schemeClr val="accent5"/>
              </a:buClr>
              <a:buSzPct val="100000"/>
              <a:buFont typeface="+mj-lt"/>
              <a:buAutoNum type="arabicPeriod"/>
            </a:pPr>
            <a:r>
              <a:rPr lang="fr-FR" sz="1800" dirty="0">
                <a:solidFill>
                  <a:srgbClr val="002060"/>
                </a:solidFill>
                <a:latin typeface="Times New Roman" pitchFamily="18" charset="0"/>
                <a:cs typeface="Times New Roman" pitchFamily="18" charset="0"/>
              </a:rPr>
              <a:t>Les dispositions relatives à l’assiette, aux taux et aux modalités de recouvrement des impositions de toute nature ;</a:t>
            </a:r>
          </a:p>
          <a:p>
            <a:pPr marL="342900" indent="-342900">
              <a:buClr>
                <a:schemeClr val="accent5"/>
              </a:buClr>
              <a:buSzPct val="100000"/>
              <a:buFont typeface="+mj-lt"/>
              <a:buAutoNum type="arabicPeriod"/>
            </a:pPr>
            <a:r>
              <a:rPr lang="fr-FR" sz="1800" dirty="0">
                <a:solidFill>
                  <a:srgbClr val="002060"/>
                </a:solidFill>
                <a:latin typeface="Times New Roman" pitchFamily="18" charset="0"/>
                <a:cs typeface="Times New Roman" pitchFamily="18" charset="0"/>
              </a:rPr>
              <a:t>Toute disposition relative à la comptabilité publiques et au contrôle des recettes et des dépenses publiques</a:t>
            </a:r>
            <a:endParaRPr lang="fr-FR" sz="1800" dirty="0"/>
          </a:p>
        </p:txBody>
      </p:sp>
    </p:spTree>
    <p:extLst>
      <p:ext uri="{BB962C8B-B14F-4D97-AF65-F5344CB8AC3E}">
        <p14:creationId xmlns:p14="http://schemas.microsoft.com/office/powerpoint/2010/main" xmlns="" val="232695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8548" y="341893"/>
            <a:ext cx="5815156" cy="766200"/>
          </a:xfrm>
        </p:spPr>
        <p:txBody>
          <a:bodyPr/>
          <a:lstStyle/>
          <a:p>
            <a:pPr algn="ct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ar-SA" altLang="fr-FR" sz="2400" dirty="0">
                <a:solidFill>
                  <a:schemeClr val="bg1"/>
                </a:solidFill>
                <a:latin typeface="inherit"/>
                <a:cs typeface="+mj-cs"/>
              </a:rPr>
              <a:t>خطة الندوة</a:t>
            </a:r>
            <a:r>
              <a:rPr lang="fr-FR" altLang="fr-FR" sz="2400" dirty="0">
                <a:solidFill>
                  <a:schemeClr val="bg1"/>
                </a:solidFill>
                <a:latin typeface="inherit"/>
                <a:cs typeface="+mj-cs"/>
              </a:rPr>
              <a:t/>
            </a:r>
            <a:br>
              <a:rPr lang="fr-FR" altLang="fr-FR" sz="2400" dirty="0">
                <a:solidFill>
                  <a:schemeClr val="bg1"/>
                </a:solidFill>
                <a:latin typeface="inherit"/>
                <a:cs typeface="+mj-cs"/>
              </a:rPr>
            </a:br>
            <a:r>
              <a:rPr lang="fr-FR" dirty="0">
                <a:latin typeface="Times New Roman" panose="02020603050405020304" pitchFamily="18" charset="0"/>
                <a:cs typeface="Times New Roman" panose="02020603050405020304" pitchFamily="18" charset="0"/>
              </a:rPr>
              <a:t>PLAN DU SEMINAIRE</a:t>
            </a:r>
            <a:r>
              <a:rPr lang="fr-FR" altLang="fr-FR" sz="2400" dirty="0">
                <a:solidFill>
                  <a:schemeClr val="bg1"/>
                </a:solidFill>
                <a:latin typeface="Arial" panose="020B0604020202020204" pitchFamily="34" charset="0"/>
                <a:cs typeface="+mj-cs"/>
              </a:rPr>
              <a:t/>
            </a:r>
            <a:br>
              <a:rPr lang="fr-FR" altLang="fr-FR" sz="2400" dirty="0">
                <a:solidFill>
                  <a:schemeClr val="bg1"/>
                </a:solidFill>
                <a:latin typeface="Arial" panose="020B0604020202020204" pitchFamily="34" charset="0"/>
                <a:cs typeface="+mj-cs"/>
              </a:rPr>
            </a:br>
            <a:endParaRPr lang="fr-FR" dirty="0">
              <a:solidFill>
                <a:schemeClr val="bg1"/>
              </a:solidFill>
              <a:latin typeface="Times New Roman" panose="02020603050405020304" pitchFamily="18" charset="0"/>
              <a:cs typeface="+mj-cs"/>
            </a:endParaRPr>
          </a:p>
        </p:txBody>
      </p:sp>
      <p:sp>
        <p:nvSpPr>
          <p:cNvPr id="3" name="Espace réservé du texte 2"/>
          <p:cNvSpPr>
            <a:spLocks noGrp="1"/>
          </p:cNvSpPr>
          <p:nvPr>
            <p:ph type="body" idx="1"/>
          </p:nvPr>
        </p:nvSpPr>
        <p:spPr>
          <a:xfrm>
            <a:off x="1175002" y="1419628"/>
            <a:ext cx="4923795" cy="3622155"/>
          </a:xfrm>
        </p:spPr>
        <p:txBody>
          <a:bodyPr/>
          <a:lstStyle/>
          <a:p>
            <a:pPr>
              <a:spcBef>
                <a:spcPts val="0"/>
              </a:spcBef>
            </a:pPr>
            <a:endParaRPr lang="fr-FR" sz="2000" dirty="0">
              <a:latin typeface="Times New Roman" panose="02020603050405020304" pitchFamily="18" charset="0"/>
              <a:cs typeface="Times New Roman" panose="02020603050405020304" pitchFamily="18" charset="0"/>
            </a:endParaRPr>
          </a:p>
          <a:p>
            <a:pPr>
              <a:spcBef>
                <a:spcPts val="0"/>
              </a:spcBef>
            </a:pPr>
            <a:endParaRPr lang="fr-FR" sz="2000" dirty="0">
              <a:latin typeface="Times New Roman" panose="02020603050405020304" pitchFamily="18" charset="0"/>
              <a:cs typeface="Times New Roman" panose="02020603050405020304" pitchFamily="18" charset="0"/>
            </a:endParaRPr>
          </a:p>
          <a:p>
            <a:endParaRPr lang="fr-FR" sz="2000" dirty="0"/>
          </a:p>
          <a:p>
            <a:endParaRPr lang="fr-FR" sz="2000" dirty="0"/>
          </a:p>
        </p:txBody>
      </p:sp>
      <p:graphicFrame>
        <p:nvGraphicFramePr>
          <p:cNvPr id="4" name="Tableau 4">
            <a:extLst>
              <a:ext uri="{FF2B5EF4-FFF2-40B4-BE49-F238E27FC236}">
                <a16:creationId xmlns:a16="http://schemas.microsoft.com/office/drawing/2014/main" xmlns="" id="{0B7E694F-E031-42F1-8D48-AD8F7AFF79C0}"/>
              </a:ext>
            </a:extLst>
          </p:cNvPr>
          <p:cNvGraphicFramePr>
            <a:graphicFrameLocks noGrp="1"/>
          </p:cNvGraphicFramePr>
          <p:nvPr>
            <p:extLst>
              <p:ext uri="{D42A27DB-BD31-4B8C-83A1-F6EECF244321}">
                <p14:modId xmlns:p14="http://schemas.microsoft.com/office/powerpoint/2010/main" xmlns="" val="2508522567"/>
              </p:ext>
            </p:extLst>
          </p:nvPr>
        </p:nvGraphicFramePr>
        <p:xfrm>
          <a:off x="641131" y="1562757"/>
          <a:ext cx="6852747" cy="2773680"/>
        </p:xfrm>
        <a:graphic>
          <a:graphicData uri="http://schemas.openxmlformats.org/drawingml/2006/table">
            <a:tbl>
              <a:tblPr firstRow="1" bandRow="1"/>
              <a:tblGrid>
                <a:gridCol w="3424618">
                  <a:extLst>
                    <a:ext uri="{9D8B030D-6E8A-4147-A177-3AD203B41FA5}">
                      <a16:colId xmlns:a16="http://schemas.microsoft.com/office/drawing/2014/main" xmlns="" val="4230557330"/>
                    </a:ext>
                  </a:extLst>
                </a:gridCol>
                <a:gridCol w="3428129">
                  <a:extLst>
                    <a:ext uri="{9D8B030D-6E8A-4147-A177-3AD203B41FA5}">
                      <a16:colId xmlns:a16="http://schemas.microsoft.com/office/drawing/2014/main" xmlns="" val="1894592719"/>
                    </a:ext>
                  </a:extLst>
                </a:gridCol>
              </a:tblGrid>
              <a:tr h="2767505">
                <a:tc>
                  <a:txBody>
                    <a:bodyPr/>
                    <a:lstStyle/>
                    <a:p>
                      <a:pPr marL="285750" indent="-285750">
                        <a:spcBef>
                          <a:spcPts val="0"/>
                        </a:spcBef>
                        <a:buFont typeface="Wingdings" panose="05000000000000000000" pitchFamily="2" charset="2"/>
                        <a:buChar char="Ø"/>
                      </a:pPr>
                      <a:r>
                        <a:rPr lang="fr-FR" sz="1600" dirty="0">
                          <a:solidFill>
                            <a:srgbClr val="002060"/>
                          </a:solidFill>
                          <a:latin typeface="Times New Roman" panose="02020603050405020304" pitchFamily="18" charset="0"/>
                          <a:cs typeface="+mj-cs"/>
                        </a:rPr>
                        <a:t>Pourquoi la réforme?</a:t>
                      </a:r>
                    </a:p>
                    <a:p>
                      <a:pPr marL="285750" indent="-285750">
                        <a:spcBef>
                          <a:spcPts val="0"/>
                        </a:spcBef>
                        <a:buFont typeface="Wingdings" panose="05000000000000000000" pitchFamily="2" charset="2"/>
                        <a:buChar char="Ø"/>
                      </a:pPr>
                      <a:r>
                        <a:rPr lang="fr-FR" sz="1600" dirty="0">
                          <a:solidFill>
                            <a:srgbClr val="002060"/>
                          </a:solidFill>
                          <a:latin typeface="Times New Roman" panose="02020603050405020304" pitchFamily="18" charset="0"/>
                          <a:cs typeface="+mj-cs"/>
                        </a:rPr>
                        <a:t>Les insuffisances du système actuel</a:t>
                      </a:r>
                    </a:p>
                    <a:p>
                      <a:pPr marL="285750" indent="-285750">
                        <a:spcBef>
                          <a:spcPts val="0"/>
                        </a:spcBef>
                        <a:buFont typeface="Wingdings" panose="05000000000000000000" pitchFamily="2" charset="2"/>
                        <a:buChar char="Ø"/>
                      </a:pPr>
                      <a:r>
                        <a:rPr lang="fr-FR" sz="1600" dirty="0">
                          <a:solidFill>
                            <a:srgbClr val="002060"/>
                          </a:solidFill>
                          <a:latin typeface="Times New Roman" panose="02020603050405020304" pitchFamily="18" charset="0"/>
                          <a:cs typeface="+mj-cs"/>
                        </a:rPr>
                        <a:t>Le périmètre </a:t>
                      </a:r>
                      <a:r>
                        <a:rPr lang="fr-FR" sz="1600" b="0" i="0" u="none" strike="noStrike" cap="none" dirty="0">
                          <a:solidFill>
                            <a:srgbClr val="002060"/>
                          </a:solidFill>
                          <a:latin typeface="Times New Roman" panose="02020603050405020304" pitchFamily="18" charset="0"/>
                          <a:ea typeface="+mn-ea"/>
                          <a:cs typeface="+mn-cs"/>
                          <a:sym typeface="Arial"/>
                        </a:rPr>
                        <a:t>de</a:t>
                      </a:r>
                      <a:r>
                        <a:rPr lang="fr-FR" sz="1600" dirty="0">
                          <a:solidFill>
                            <a:srgbClr val="002060"/>
                          </a:solidFill>
                          <a:latin typeface="Times New Roman" panose="02020603050405020304" pitchFamily="18" charset="0"/>
                          <a:cs typeface="+mj-cs"/>
                        </a:rPr>
                        <a:t> la réforme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600" b="0" i="0" u="none" strike="noStrike" cap="none" dirty="0">
                          <a:solidFill>
                            <a:srgbClr val="002060"/>
                          </a:solidFill>
                          <a:latin typeface="Times New Roman" panose="02020603050405020304" pitchFamily="18" charset="0"/>
                          <a:ea typeface="+mn-ea"/>
                          <a:cs typeface="+mn-cs"/>
                          <a:sym typeface="Arial"/>
                        </a:rPr>
                        <a:t>Les objectifs de la réforme</a:t>
                      </a:r>
                    </a:p>
                    <a:p>
                      <a:pPr marL="285750" indent="-285750">
                        <a:spcBef>
                          <a:spcPts val="0"/>
                        </a:spcBef>
                        <a:buFont typeface="Wingdings" panose="05000000000000000000" pitchFamily="2" charset="2"/>
                        <a:buChar char="Ø"/>
                      </a:pPr>
                      <a:r>
                        <a:rPr lang="fr-FR" sz="1600" dirty="0">
                          <a:solidFill>
                            <a:srgbClr val="002060"/>
                          </a:solidFill>
                          <a:latin typeface="Times New Roman" panose="02020603050405020304" pitchFamily="18" charset="0"/>
                          <a:cs typeface="+mj-cs"/>
                        </a:rPr>
                        <a:t>La mise en œuvre</a:t>
                      </a:r>
                    </a:p>
                    <a:p>
                      <a:pPr marL="285750" indent="-285750">
                        <a:spcBef>
                          <a:spcPts val="0"/>
                        </a:spcBef>
                        <a:buFont typeface="Wingdings" panose="05000000000000000000" pitchFamily="2" charset="2"/>
                        <a:buChar char="Ø"/>
                      </a:pPr>
                      <a:r>
                        <a:rPr lang="fr-FR" sz="1600" dirty="0">
                          <a:solidFill>
                            <a:srgbClr val="002060"/>
                          </a:solidFill>
                          <a:latin typeface="Times New Roman" panose="02020603050405020304" pitchFamily="18" charset="0"/>
                          <a:cs typeface="+mj-cs"/>
                        </a:rPr>
                        <a:t>Les principes fondamentaux du budget</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600" dirty="0">
                          <a:solidFill>
                            <a:srgbClr val="002060"/>
                          </a:solidFill>
                          <a:latin typeface="Times New Roman" panose="02020603050405020304" pitchFamily="18" charset="0"/>
                          <a:cs typeface="+mj-cs"/>
                        </a:rPr>
                        <a:t>La gestion axée sur les résultats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600" b="0" i="0" u="none" strike="noStrike" cap="none" dirty="0">
                          <a:solidFill>
                            <a:srgbClr val="002060"/>
                          </a:solidFill>
                          <a:latin typeface="Times New Roman" panose="02020603050405020304" pitchFamily="18" charset="0"/>
                          <a:ea typeface="+mn-ea"/>
                          <a:cs typeface="+mn-cs"/>
                          <a:sym typeface="Arial"/>
                        </a:rPr>
                        <a:t>Les nouvelles nomenclatures</a:t>
                      </a:r>
                    </a:p>
                    <a:p>
                      <a:pPr marL="285750" indent="-285750">
                        <a:spcBef>
                          <a:spcPts val="0"/>
                        </a:spcBef>
                        <a:buFont typeface="Wingdings" panose="05000000000000000000" pitchFamily="2" charset="2"/>
                        <a:buChar char="Ø"/>
                      </a:pPr>
                      <a:r>
                        <a:rPr lang="fr-FR" sz="1600" b="0" i="0" u="none" strike="noStrike" cap="none" dirty="0">
                          <a:solidFill>
                            <a:srgbClr val="002060"/>
                          </a:solidFill>
                          <a:latin typeface="Times New Roman" panose="02020603050405020304" pitchFamily="18" charset="0"/>
                          <a:ea typeface="+mn-ea"/>
                          <a:cs typeface="+mn-cs"/>
                          <a:sym typeface="Arial"/>
                        </a:rPr>
                        <a:t>Le cycle budgétair</a:t>
                      </a:r>
                      <a:r>
                        <a:rPr lang="fr-FR" sz="1600" dirty="0">
                          <a:solidFill>
                            <a:srgbClr val="002060"/>
                          </a:solidFill>
                          <a:latin typeface="Times New Roman" panose="02020603050405020304" pitchFamily="18" charset="0"/>
                          <a:cs typeface="+mj-cs"/>
                        </a:rPr>
                        <a:t>e </a:t>
                      </a:r>
                    </a:p>
                    <a:p>
                      <a:pPr marL="285750" indent="-285750">
                        <a:spcBef>
                          <a:spcPts val="0"/>
                        </a:spcBef>
                        <a:buFont typeface="Wingdings" panose="05000000000000000000" pitchFamily="2" charset="2"/>
                        <a:buChar char="Ø"/>
                      </a:pPr>
                      <a:r>
                        <a:rPr lang="fr-FR" sz="1600" dirty="0">
                          <a:solidFill>
                            <a:srgbClr val="002060"/>
                          </a:solidFill>
                          <a:latin typeface="Times New Roman" panose="02020603050405020304" pitchFamily="18" charset="0"/>
                          <a:cs typeface="+mj-cs"/>
                        </a:rPr>
                        <a:t>Le rôle des intervenants</a:t>
                      </a:r>
                      <a:endParaRPr lang="fr-FR" sz="1800" dirty="0">
                        <a:solidFill>
                          <a:srgbClr val="002060"/>
                        </a:solidFill>
                        <a:latin typeface="Times New Roman" panose="02020603050405020304" pitchFamily="18" charset="0"/>
                        <a:cs typeface="+mj-cs"/>
                      </a:endParaRPr>
                    </a:p>
                  </a:txBody>
                  <a:tcPr/>
                </a:tc>
                <a:tc>
                  <a:txBody>
                    <a:bodyPr/>
                    <a:lstStyle/>
                    <a:p>
                      <a:pPr algn="r"/>
                      <a:r>
                        <a:rPr lang="ar-DZ" sz="1600" dirty="0">
                          <a:solidFill>
                            <a:srgbClr val="002060"/>
                          </a:solidFill>
                          <a:latin typeface="Arial" panose="020B0604020202020204" pitchFamily="34" charset="0"/>
                          <a:cs typeface="+mj-cs"/>
                        </a:rPr>
                        <a:t>لماذا هذا الإصـــلاح ؟</a:t>
                      </a:r>
                      <a:r>
                        <a:rPr lang="ar-DZ" sz="1600" b="1" i="0" u="none" strike="noStrike" cap="none" dirty="0">
                          <a:solidFill>
                            <a:srgbClr val="002060"/>
                          </a:solidFill>
                          <a:latin typeface="Arial"/>
                          <a:ea typeface="Arial"/>
                          <a:cs typeface="+mj-cs"/>
                          <a:sym typeface="Arial"/>
                        </a:rPr>
                        <a:t> </a:t>
                      </a:r>
                      <a:endParaRPr lang="fr-FR" sz="1600" b="0" i="0" u="none" strike="noStrike" cap="none" dirty="0">
                        <a:solidFill>
                          <a:srgbClr val="002060"/>
                        </a:solidFill>
                        <a:latin typeface="Arial"/>
                        <a:ea typeface="Arial"/>
                        <a:cs typeface="+mj-cs"/>
                        <a:sym typeface="Arial"/>
                      </a:endParaRPr>
                    </a:p>
                    <a:p>
                      <a:pPr algn="r"/>
                      <a:r>
                        <a:rPr lang="ar-DZ" sz="1600" b="0" i="0" u="none" strike="noStrike" cap="none" dirty="0">
                          <a:solidFill>
                            <a:srgbClr val="002060"/>
                          </a:solidFill>
                          <a:latin typeface="Arial"/>
                          <a:ea typeface="Arial"/>
                          <a:cs typeface="+mj-cs"/>
                          <a:sym typeface="Arial"/>
                        </a:rPr>
                        <a:t>نقائص النظـــام الحـــالي</a:t>
                      </a:r>
                      <a:endParaRPr lang="fr-FR" sz="1600" b="0" i="0" u="none" strike="noStrike" cap="none" dirty="0">
                        <a:solidFill>
                          <a:srgbClr val="002060"/>
                        </a:solidFill>
                        <a:latin typeface="Arial"/>
                        <a:ea typeface="Arial"/>
                        <a:cs typeface="+mj-cs"/>
                        <a:sym typeface="Arial"/>
                      </a:endParaRPr>
                    </a:p>
                    <a:p>
                      <a:pPr algn="r"/>
                      <a:r>
                        <a:rPr lang="ar-DZ" sz="1600" b="0" dirty="0">
                          <a:solidFill>
                            <a:srgbClr val="002060"/>
                          </a:solidFill>
                          <a:latin typeface="Times New Roman" panose="02020603050405020304" pitchFamily="18" charset="0"/>
                          <a:cs typeface="+mj-cs"/>
                        </a:rPr>
                        <a:t>حــــدود الاصــــلاح </a:t>
                      </a:r>
                      <a:r>
                        <a:rPr lang="ar-DZ" sz="1600" b="0" dirty="0" err="1">
                          <a:solidFill>
                            <a:srgbClr val="002060"/>
                          </a:solidFill>
                          <a:latin typeface="Times New Roman" panose="02020603050405020304" pitchFamily="18" charset="0"/>
                          <a:cs typeface="+mj-cs"/>
                        </a:rPr>
                        <a:t>الميــــــزانيــــاتي</a:t>
                      </a:r>
                      <a:r>
                        <a:rPr lang="ar-DZ" sz="1600" b="0" dirty="0">
                          <a:solidFill>
                            <a:srgbClr val="002060"/>
                          </a:solidFill>
                          <a:latin typeface="Times New Roman" panose="02020603050405020304" pitchFamily="18" charset="0"/>
                          <a:cs typeface="+mj-cs"/>
                        </a:rPr>
                        <a:t> </a:t>
                      </a:r>
                      <a:r>
                        <a:rPr lang="ar-DZ" sz="1600" b="0" dirty="0">
                          <a:solidFill>
                            <a:srgbClr val="002060"/>
                          </a:solidFill>
                          <a:latin typeface="Arial" panose="020B0604020202020204" pitchFamily="34" charset="0"/>
                          <a:cs typeface="+mj-cs"/>
                        </a:rPr>
                        <a:t/>
                      </a:r>
                      <a:br>
                        <a:rPr lang="ar-DZ" sz="1600" b="0" dirty="0">
                          <a:solidFill>
                            <a:srgbClr val="002060"/>
                          </a:solidFill>
                          <a:latin typeface="Arial" panose="020B0604020202020204" pitchFamily="34" charset="0"/>
                          <a:cs typeface="+mj-cs"/>
                        </a:rPr>
                      </a:br>
                      <a:r>
                        <a:rPr lang="ar-DZ" sz="1600" b="0" dirty="0">
                          <a:solidFill>
                            <a:srgbClr val="002060"/>
                          </a:solidFill>
                          <a:latin typeface="Arial" panose="020B0604020202020204" pitchFamily="34" charset="0"/>
                          <a:cs typeface="+mj-cs"/>
                        </a:rPr>
                        <a:t>أهـــــــداف الاصــــــــلاح</a:t>
                      </a:r>
                      <a:endParaRPr lang="fr-FR" sz="1600" b="0" dirty="0">
                        <a:solidFill>
                          <a:srgbClr val="002060"/>
                        </a:solidFill>
                        <a:latin typeface="Arial" panose="020B0604020202020204" pitchFamily="34" charset="0"/>
                        <a:cs typeface="+mj-cs"/>
                      </a:endParaRPr>
                    </a:p>
                    <a:p>
                      <a:pPr algn="r"/>
                      <a:r>
                        <a:rPr lang="ar-DZ" sz="1600" b="0" kern="1200" dirty="0">
                          <a:solidFill>
                            <a:srgbClr val="002060"/>
                          </a:solidFill>
                          <a:latin typeface="Times New Roman" panose="02020603050405020304" pitchFamily="18" charset="0"/>
                          <a:cs typeface="+mj-cs"/>
                        </a:rPr>
                        <a:t>اجــــــــــــــــــراء</a:t>
                      </a:r>
                      <a:endParaRPr lang="fr-FR" sz="1600" b="0" kern="1200" dirty="0">
                        <a:solidFill>
                          <a:srgbClr val="002060"/>
                        </a:solidFill>
                        <a:latin typeface="Times New Roman" panose="02020603050405020304" pitchFamily="18" charset="0"/>
                        <a:cs typeface="+mj-cs"/>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lang="fr-FR" sz="1600" b="0" dirty="0">
                        <a:solidFill>
                          <a:srgbClr val="002060"/>
                        </a:solidFill>
                        <a:latin typeface="Times New Roman" panose="02020603050405020304" pitchFamily="18" charset="0"/>
                        <a:cs typeface="+mj-cs"/>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ar-DZ" sz="1600" b="0" dirty="0">
                          <a:solidFill>
                            <a:srgbClr val="002060"/>
                          </a:solidFill>
                          <a:latin typeface="Times New Roman" panose="02020603050405020304" pitchFamily="18" charset="0"/>
                          <a:cs typeface="+mj-cs"/>
                        </a:rPr>
                        <a:t>المبادئ الاساسية للميزانية</a:t>
                      </a:r>
                      <a:endParaRPr lang="fr-FR" sz="1600" b="0" dirty="0">
                        <a:solidFill>
                          <a:srgbClr val="002060"/>
                        </a:solidFill>
                        <a:latin typeface="Times New Roman" panose="02020603050405020304" pitchFamily="18" charset="0"/>
                        <a:cs typeface="+mj-cs"/>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ar-DZ" sz="1600" b="0" i="0" u="none" strike="noStrike" cap="none" dirty="0">
                          <a:solidFill>
                            <a:srgbClr val="002060"/>
                          </a:solidFill>
                          <a:latin typeface="Times New Roman" pitchFamily="18" charset="0"/>
                          <a:ea typeface="Arial"/>
                          <a:cs typeface="+mj-cs"/>
                          <a:sym typeface="Arial"/>
                        </a:rPr>
                        <a:t>تسيـــــــــير متمحور حول</a:t>
                      </a:r>
                      <a:r>
                        <a:rPr lang="ar-DZ" sz="1600" b="0" i="0" u="none" strike="noStrike" cap="none" baseline="0" dirty="0">
                          <a:solidFill>
                            <a:srgbClr val="002060"/>
                          </a:solidFill>
                          <a:latin typeface="Times New Roman" pitchFamily="18" charset="0"/>
                          <a:ea typeface="Arial"/>
                          <a:cs typeface="+mj-cs"/>
                          <a:sym typeface="Arial"/>
                        </a:rPr>
                        <a:t> </a:t>
                      </a:r>
                      <a:r>
                        <a:rPr lang="ar-DZ" sz="1600" b="0" i="0" u="none" strike="noStrike" cap="none" dirty="0">
                          <a:solidFill>
                            <a:srgbClr val="002060"/>
                          </a:solidFill>
                          <a:latin typeface="Times New Roman" pitchFamily="18" charset="0"/>
                          <a:ea typeface="Arial"/>
                          <a:cs typeface="+mj-cs"/>
                          <a:sym typeface="Arial"/>
                        </a:rPr>
                        <a:t>النتـــــائــــــــج</a:t>
                      </a:r>
                      <a:endParaRPr lang="fr-FR" sz="1600" b="0" i="0" u="none" strike="noStrike" cap="none" dirty="0">
                        <a:solidFill>
                          <a:srgbClr val="002060"/>
                        </a:solidFill>
                        <a:latin typeface="Times New Roman" pitchFamily="18" charset="0"/>
                        <a:ea typeface="Arial"/>
                        <a:cs typeface="+mj-cs"/>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ar-DZ" sz="1600" b="0" i="0" u="none" strike="noStrike" cap="none" dirty="0">
                          <a:solidFill>
                            <a:srgbClr val="002060"/>
                          </a:solidFill>
                          <a:latin typeface="Times New Roman" pitchFamily="18" charset="0"/>
                          <a:ea typeface="Arial"/>
                          <a:cs typeface="+mn-cs"/>
                          <a:sym typeface="Arial"/>
                        </a:rPr>
                        <a:t>تصنيــــفات جـــديــــــــــدة </a:t>
                      </a:r>
                      <a:endParaRPr lang="fr-FR" sz="1600" b="0" i="0" u="none" strike="noStrike" cap="none" dirty="0">
                        <a:solidFill>
                          <a:srgbClr val="002060"/>
                        </a:solidFill>
                        <a:latin typeface="Times New Roman" pitchFamily="18" charset="0"/>
                        <a:ea typeface="Arial"/>
                        <a:cs typeface="+mn-cs"/>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ar-DZ" sz="1600" b="0" i="0" u="none" strike="noStrike" cap="none" dirty="0">
                          <a:solidFill>
                            <a:srgbClr val="002060"/>
                          </a:solidFill>
                          <a:latin typeface="Times New Roman" pitchFamily="18" charset="0"/>
                          <a:ea typeface="Arial"/>
                          <a:cs typeface="+mj-cs"/>
                          <a:sym typeface="Arial"/>
                        </a:rPr>
                        <a:t> </a:t>
                      </a:r>
                      <a:r>
                        <a:rPr lang="ar-DZ" sz="1600" b="0" dirty="0">
                          <a:solidFill>
                            <a:srgbClr val="002060"/>
                          </a:solidFill>
                          <a:latin typeface="Times New Roman" panose="02020603050405020304" pitchFamily="18" charset="0"/>
                          <a:cs typeface="+mj-cs"/>
                        </a:rPr>
                        <a:t>دورة الميزانية</a:t>
                      </a:r>
                      <a:r>
                        <a:rPr lang="fr-FR" sz="1600" b="1" dirty="0">
                          <a:solidFill>
                            <a:srgbClr val="002060"/>
                          </a:solidFill>
                          <a:latin typeface="Times New Roman" panose="02020603050405020304" pitchFamily="18" charset="0"/>
                          <a:cs typeface="+mj-cs"/>
                        </a:rPr>
                        <a:t> </a:t>
                      </a:r>
                      <a:endParaRPr lang="fr-FR" sz="1600" b="0" i="0" u="none" strike="noStrike" cap="none" dirty="0">
                        <a:solidFill>
                          <a:srgbClr val="002060"/>
                        </a:solidFill>
                        <a:latin typeface="Times New Roman" pitchFamily="18" charset="0"/>
                        <a:ea typeface="Arial"/>
                        <a:cs typeface="+mj-cs"/>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ar-DZ" sz="1600" b="0" dirty="0">
                          <a:solidFill>
                            <a:srgbClr val="002060"/>
                          </a:solidFill>
                          <a:latin typeface="Times New Roman" pitchFamily="18" charset="0"/>
                          <a:cs typeface="+mj-cs"/>
                        </a:rPr>
                        <a:t>دور الفاعلين المتدخلين</a:t>
                      </a:r>
                    </a:p>
                  </a:txBody>
                  <a:tcPr/>
                </a:tc>
                <a:extLst>
                  <a:ext uri="{0D108BD9-81ED-4DB2-BD59-A6C34878D82A}">
                    <a16:rowId xmlns:a16="http://schemas.microsoft.com/office/drawing/2014/main" xmlns="" val="1478450992"/>
                  </a:ext>
                </a:extLst>
              </a:tr>
            </a:tbl>
          </a:graphicData>
        </a:graphic>
      </p:graphicFrame>
      <p:sp>
        <p:nvSpPr>
          <p:cNvPr id="6" name="Rectangle 1">
            <a:extLst>
              <a:ext uri="{FF2B5EF4-FFF2-40B4-BE49-F238E27FC236}">
                <a16:creationId xmlns:a16="http://schemas.microsoft.com/office/drawing/2014/main" xmlns="" id="{64C97E3E-EC94-428C-A1CF-7EA225ED5A15}"/>
              </a:ext>
            </a:extLst>
          </p:cNvPr>
          <p:cNvSpPr>
            <a:spLocks noChangeArrowheads="1"/>
          </p:cNvSpPr>
          <p:nvPr/>
        </p:nvSpPr>
        <p:spPr bwMode="auto">
          <a:xfrm>
            <a:off x="9143935" y="102920"/>
            <a:ext cx="65" cy="251359"/>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5</a:t>
            </a:r>
          </a:p>
        </p:txBody>
      </p:sp>
    </p:spTree>
    <p:extLst>
      <p:ext uri="{BB962C8B-B14F-4D97-AF65-F5344CB8AC3E}">
        <p14:creationId xmlns:p14="http://schemas.microsoft.com/office/powerpoint/2010/main" xmlns="" val="3072004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50</a:t>
            </a:fld>
            <a:endParaRPr lang="fr-FR"/>
          </a:p>
        </p:txBody>
      </p:sp>
      <p:sp>
        <p:nvSpPr>
          <p:cNvPr id="5" name="ZoneTexte 4">
            <a:extLst>
              <a:ext uri="{FF2B5EF4-FFF2-40B4-BE49-F238E27FC236}">
                <a16:creationId xmlns:a16="http://schemas.microsoft.com/office/drawing/2014/main" xmlns="" id="{AAE1FB92-9871-483C-A60F-DFFBCB55784A}"/>
              </a:ext>
            </a:extLst>
          </p:cNvPr>
          <p:cNvSpPr txBox="1"/>
          <p:nvPr/>
        </p:nvSpPr>
        <p:spPr>
          <a:xfrm>
            <a:off x="250509" y="1313028"/>
            <a:ext cx="2064327" cy="276999"/>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LOLF Art. 73</a:t>
            </a:r>
          </a:p>
        </p:txBody>
      </p:sp>
      <p:sp>
        <p:nvSpPr>
          <p:cNvPr id="12" name="Titre 1"/>
          <p:cNvSpPr txBox="1">
            <a:spLocks/>
          </p:cNvSpPr>
          <p:nvPr/>
        </p:nvSpPr>
        <p:spPr>
          <a:xfrm>
            <a:off x="0" y="393139"/>
            <a:ext cx="6872011" cy="7246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r>
              <a:rPr lang="ar-DZ"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كيفيات إعداد الميزانية                                                                       </a:t>
            </a:r>
            <a:endParaRPr lang="fr-F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fr-FR"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PHASE DE PLANIFICATION ET DE PREPARATION</a:t>
            </a:r>
            <a:endParaRPr lang="fr-FR" dirty="0">
              <a:solidFill>
                <a:schemeClr val="bg1"/>
              </a:solidFill>
            </a:endParaRPr>
          </a:p>
        </p:txBody>
      </p:sp>
      <p:sp>
        <p:nvSpPr>
          <p:cNvPr id="13" name="ZoneTexte 12">
            <a:extLst>
              <a:ext uri="{FF2B5EF4-FFF2-40B4-BE49-F238E27FC236}">
                <a16:creationId xmlns:a16="http://schemas.microsoft.com/office/drawing/2014/main" xmlns="" id="{4CA5A1FA-F0CC-4A2B-815A-7AE20D79D8F5}"/>
              </a:ext>
            </a:extLst>
          </p:cNvPr>
          <p:cNvSpPr txBox="1"/>
          <p:nvPr/>
        </p:nvSpPr>
        <p:spPr>
          <a:xfrm>
            <a:off x="5596569" y="1252827"/>
            <a:ext cx="3194619" cy="307777"/>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b="1" dirty="0">
                <a:solidFill>
                  <a:srgbClr val="002060"/>
                </a:solidFill>
                <a:latin typeface="Times New Roman" pitchFamily="18" charset="0"/>
                <a:cs typeface="Times New Roman" pitchFamily="18" charset="0"/>
              </a:rPr>
              <a:t>القانون  العضوي المتعلق بقوانين المالية  المادة 73 </a:t>
            </a:r>
            <a:endParaRPr lang="fr-FR" b="1" dirty="0">
              <a:solidFill>
                <a:srgbClr val="002060"/>
              </a:solidFill>
              <a:latin typeface="Times New Roman" pitchFamily="18" charset="0"/>
              <a:cs typeface="Times New Roman" pitchFamily="18"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xmlns="" val="993794100"/>
              </p:ext>
            </p:extLst>
          </p:nvPr>
        </p:nvGraphicFramePr>
        <p:xfrm>
          <a:off x="250509" y="1590591"/>
          <a:ext cx="8661864" cy="2910840"/>
        </p:xfrm>
        <a:graphic>
          <a:graphicData uri="http://schemas.openxmlformats.org/drawingml/2006/table">
            <a:tbl>
              <a:tblPr firstRow="1" bandRow="1"/>
              <a:tblGrid>
                <a:gridCol w="4079120">
                  <a:extLst>
                    <a:ext uri="{9D8B030D-6E8A-4147-A177-3AD203B41FA5}">
                      <a16:colId xmlns:a16="http://schemas.microsoft.com/office/drawing/2014/main" xmlns="" val="20000"/>
                    </a:ext>
                  </a:extLst>
                </a:gridCol>
                <a:gridCol w="4582744">
                  <a:extLst>
                    <a:ext uri="{9D8B030D-6E8A-4147-A177-3AD203B41FA5}">
                      <a16:colId xmlns:a16="http://schemas.microsoft.com/office/drawing/2014/main" xmlns="" val="20001"/>
                    </a:ext>
                  </a:extLst>
                </a:gridCol>
              </a:tblGrid>
              <a:tr h="2643527">
                <a:tc>
                  <a:txBody>
                    <a:bodyPr/>
                    <a:lstStyle/>
                    <a:p>
                      <a:pPr marL="176213" lvl="0" indent="-176213" eaLnBrk="0" fontAlgn="base" hangingPunct="0">
                        <a:spcBef>
                          <a:spcPct val="0"/>
                        </a:spcBef>
                        <a:spcAft>
                          <a:spcPct val="0"/>
                        </a:spcAft>
                        <a:buNone/>
                      </a:pPr>
                      <a:r>
                        <a:rPr lang="fr-FR" sz="1400" b="1" dirty="0">
                          <a:solidFill>
                            <a:srgbClr val="FF0000"/>
                          </a:solidFill>
                          <a:latin typeface="Times New Roman" panose="02020603050405020304" pitchFamily="18" charset="0"/>
                          <a:ea typeface="Andale Sans UI" charset="0"/>
                          <a:cs typeface="Times New Roman" pitchFamily="18" charset="0"/>
                        </a:rPr>
                        <a:t>La quatrième partie </a:t>
                      </a:r>
                      <a:r>
                        <a:rPr lang="fr-FR" sz="1400" b="1" dirty="0">
                          <a:solidFill>
                            <a:srgbClr val="002060"/>
                          </a:solidFill>
                          <a:latin typeface="Times New Roman" panose="02020603050405020304" pitchFamily="18" charset="0"/>
                          <a:ea typeface="Andale Sans UI" charset="0"/>
                          <a:cs typeface="Times New Roman" pitchFamily="18" charset="0"/>
                        </a:rPr>
                        <a:t>comprend les états suivants :</a:t>
                      </a:r>
                    </a:p>
                    <a:p>
                      <a:pPr marL="176213" lvl="0" indent="-176213" eaLnBrk="0" fontAlgn="base" hangingPunct="0">
                        <a:spcBef>
                          <a:spcPct val="0"/>
                        </a:spcBef>
                        <a:spcAft>
                          <a:spcPct val="0"/>
                        </a:spcAft>
                      </a:pPr>
                      <a:endParaRPr lang="fr-FR" sz="1200" dirty="0">
                        <a:solidFill>
                          <a:srgbClr val="002060"/>
                        </a:solidFill>
                        <a:latin typeface="Times New Roman" pitchFamily="18" charset="0"/>
                        <a:cs typeface="Times New Roman" pitchFamily="18" charset="0"/>
                      </a:endParaRPr>
                    </a:p>
                    <a:p>
                      <a:pPr marL="176213" lvl="0" indent="-176213" eaLnBrk="0" fontAlgn="base" hangingPunct="0">
                        <a:spcBef>
                          <a:spcPct val="0"/>
                        </a:spcBef>
                        <a:spcAft>
                          <a:spcPct val="0"/>
                        </a:spcAft>
                        <a:buClr>
                          <a:schemeClr val="accent2"/>
                        </a:buClr>
                        <a:buSzPct val="100000"/>
                        <a:buFontTx/>
                        <a:buChar char="•"/>
                      </a:pPr>
                      <a:r>
                        <a:rPr lang="fr-FR" sz="1400" b="1" dirty="0">
                          <a:solidFill>
                            <a:srgbClr val="002060"/>
                          </a:solidFill>
                          <a:latin typeface="Times New Roman" pitchFamily="18" charset="0"/>
                          <a:ea typeface="Andale Sans UI" charset="0"/>
                          <a:cs typeface="Times New Roman" pitchFamily="18" charset="0"/>
                        </a:rPr>
                        <a:t>Etat « A » </a:t>
                      </a:r>
                      <a:r>
                        <a:rPr lang="fr-FR" sz="1400" dirty="0">
                          <a:solidFill>
                            <a:srgbClr val="002060"/>
                          </a:solidFill>
                          <a:latin typeface="Times New Roman" pitchFamily="18" charset="0"/>
                          <a:ea typeface="Andale Sans UI" charset="0"/>
                          <a:cs typeface="Times New Roman" pitchFamily="18" charset="0"/>
                        </a:rPr>
                        <a:t>relatif aux recettes;</a:t>
                      </a:r>
                    </a:p>
                    <a:p>
                      <a:pPr marL="176213" lvl="0" indent="-176213" eaLnBrk="0" fontAlgn="base" hangingPunct="0">
                        <a:spcBef>
                          <a:spcPct val="0"/>
                        </a:spcBef>
                        <a:spcAft>
                          <a:spcPct val="0"/>
                        </a:spcAft>
                        <a:buClr>
                          <a:schemeClr val="accent2"/>
                        </a:buClr>
                        <a:buSzPct val="100000"/>
                        <a:buFontTx/>
                        <a:buChar char="•"/>
                      </a:pPr>
                      <a:r>
                        <a:rPr lang="fr-FR" sz="1400" b="1" dirty="0">
                          <a:solidFill>
                            <a:srgbClr val="002060"/>
                          </a:solidFill>
                          <a:latin typeface="Times New Roman" pitchFamily="18" charset="0"/>
                          <a:ea typeface="Andale Sans UI" charset="0"/>
                          <a:cs typeface="Times New Roman" pitchFamily="18" charset="0"/>
                        </a:rPr>
                        <a:t>Etat « B » </a:t>
                      </a:r>
                      <a:r>
                        <a:rPr lang="fr-FR" sz="1400" dirty="0">
                          <a:solidFill>
                            <a:srgbClr val="002060"/>
                          </a:solidFill>
                          <a:latin typeface="Times New Roman" pitchFamily="18" charset="0"/>
                          <a:ea typeface="Andale Sans UI" charset="0"/>
                          <a:cs typeface="Times New Roman" pitchFamily="18" charset="0"/>
                        </a:rPr>
                        <a:t>crédits ouverts répartis par MIP, programmes, dotations, AE et CP;</a:t>
                      </a:r>
                    </a:p>
                    <a:p>
                      <a:pPr marL="176213" lvl="0" indent="-176213" eaLnBrk="0" fontAlgn="base" hangingPunct="0">
                        <a:spcBef>
                          <a:spcPct val="0"/>
                        </a:spcBef>
                        <a:spcAft>
                          <a:spcPct val="0"/>
                        </a:spcAft>
                        <a:buClr>
                          <a:schemeClr val="accent2"/>
                        </a:buClr>
                        <a:buSzPct val="100000"/>
                        <a:buFontTx/>
                        <a:buChar char="•"/>
                      </a:pPr>
                      <a:r>
                        <a:rPr lang="fr-FR" sz="1400" b="1" dirty="0">
                          <a:solidFill>
                            <a:srgbClr val="002060"/>
                          </a:solidFill>
                          <a:latin typeface="Times New Roman" pitchFamily="18" charset="0"/>
                          <a:ea typeface="Andale Sans UI" charset="0"/>
                          <a:cs typeface="Times New Roman" pitchFamily="18" charset="0"/>
                        </a:rPr>
                        <a:t>Etat « C </a:t>
                      </a:r>
                      <a:r>
                        <a:rPr lang="fr-FR" sz="1400" dirty="0">
                          <a:solidFill>
                            <a:srgbClr val="002060"/>
                          </a:solidFill>
                          <a:latin typeface="Times New Roman" pitchFamily="18" charset="0"/>
                          <a:ea typeface="Andale Sans UI" charset="0"/>
                          <a:cs typeface="Times New Roman" pitchFamily="18" charset="0"/>
                        </a:rPr>
                        <a:t>» liste des comptes spéciaux du trésor ;</a:t>
                      </a:r>
                    </a:p>
                    <a:p>
                      <a:pPr marL="176213" lvl="0" indent="-176213" eaLnBrk="0" fontAlgn="base" hangingPunct="0">
                        <a:spcBef>
                          <a:spcPct val="0"/>
                        </a:spcBef>
                        <a:spcAft>
                          <a:spcPct val="0"/>
                        </a:spcAft>
                        <a:buClr>
                          <a:schemeClr val="accent2"/>
                        </a:buClr>
                        <a:buSzPct val="100000"/>
                        <a:buFontTx/>
                        <a:buChar char="•"/>
                      </a:pPr>
                      <a:r>
                        <a:rPr lang="fr-FR" sz="1400" b="1" dirty="0">
                          <a:solidFill>
                            <a:srgbClr val="002060"/>
                          </a:solidFill>
                          <a:latin typeface="Times New Roman" pitchFamily="18" charset="0"/>
                          <a:ea typeface="Andale Sans UI" charset="0"/>
                          <a:cs typeface="Times New Roman" pitchFamily="18" charset="0"/>
                        </a:rPr>
                        <a:t>Etat « D » </a:t>
                      </a:r>
                      <a:r>
                        <a:rPr lang="fr-FR" sz="1400" dirty="0">
                          <a:solidFill>
                            <a:srgbClr val="002060"/>
                          </a:solidFill>
                          <a:latin typeface="Times New Roman" pitchFamily="18" charset="0"/>
                          <a:ea typeface="Andale Sans UI" charset="0"/>
                          <a:cs typeface="Times New Roman" pitchFamily="18" charset="0"/>
                        </a:rPr>
                        <a:t>équilibre budgétaire, financier et économique ;</a:t>
                      </a:r>
                    </a:p>
                    <a:p>
                      <a:pPr marL="176213" lvl="0" indent="-176213" eaLnBrk="0" fontAlgn="base" hangingPunct="0">
                        <a:spcBef>
                          <a:spcPct val="0"/>
                        </a:spcBef>
                        <a:spcAft>
                          <a:spcPct val="0"/>
                        </a:spcAft>
                        <a:buClr>
                          <a:schemeClr val="accent2"/>
                        </a:buClr>
                        <a:buSzPct val="100000"/>
                        <a:buFontTx/>
                        <a:buChar char="•"/>
                      </a:pPr>
                      <a:r>
                        <a:rPr lang="fr-FR" sz="1400" b="1" dirty="0">
                          <a:solidFill>
                            <a:srgbClr val="002060"/>
                          </a:solidFill>
                          <a:latin typeface="Times New Roman" pitchFamily="18" charset="0"/>
                          <a:ea typeface="Andale Sans UI" charset="0"/>
                          <a:cs typeface="Times New Roman" pitchFamily="18" charset="0"/>
                        </a:rPr>
                        <a:t>Etat « E » </a:t>
                      </a:r>
                      <a:r>
                        <a:rPr lang="fr-FR" sz="1400" dirty="0">
                          <a:solidFill>
                            <a:srgbClr val="002060"/>
                          </a:solidFill>
                          <a:latin typeface="Times New Roman" pitchFamily="18" charset="0"/>
                          <a:ea typeface="Andale Sans UI" charset="0"/>
                          <a:cs typeface="Times New Roman" pitchFamily="18" charset="0"/>
                        </a:rPr>
                        <a:t>liste des impôts et autres impositions  ;</a:t>
                      </a:r>
                    </a:p>
                    <a:p>
                      <a:pPr marL="176213" lvl="0" indent="-176213" eaLnBrk="0" fontAlgn="base" hangingPunct="0">
                        <a:spcBef>
                          <a:spcPct val="0"/>
                        </a:spcBef>
                        <a:spcAft>
                          <a:spcPct val="0"/>
                        </a:spcAft>
                        <a:buClr>
                          <a:schemeClr val="accent2"/>
                        </a:buClr>
                        <a:buSzPct val="100000"/>
                        <a:buFontTx/>
                        <a:buChar char="•"/>
                      </a:pPr>
                      <a:r>
                        <a:rPr lang="fr-FR" sz="1400" b="1" dirty="0">
                          <a:solidFill>
                            <a:srgbClr val="002060"/>
                          </a:solidFill>
                          <a:latin typeface="Times New Roman" pitchFamily="18" charset="0"/>
                          <a:ea typeface="Andale Sans UI" charset="0"/>
                          <a:cs typeface="Times New Roman" pitchFamily="18" charset="0"/>
                        </a:rPr>
                        <a:t>Etat « F » </a:t>
                      </a:r>
                      <a:r>
                        <a:rPr lang="fr-FR" sz="1400" dirty="0">
                          <a:solidFill>
                            <a:srgbClr val="002060"/>
                          </a:solidFill>
                          <a:latin typeface="Times New Roman" pitchFamily="18" charset="0"/>
                          <a:ea typeface="Andale Sans UI" charset="0"/>
                          <a:cs typeface="Times New Roman" pitchFamily="18" charset="0"/>
                        </a:rPr>
                        <a:t>taxes parafiscales ;</a:t>
                      </a:r>
                    </a:p>
                    <a:p>
                      <a:pPr marL="176213" lvl="0" indent="-176213" eaLnBrk="0" fontAlgn="base" hangingPunct="0">
                        <a:spcBef>
                          <a:spcPct val="0"/>
                        </a:spcBef>
                        <a:spcAft>
                          <a:spcPct val="0"/>
                        </a:spcAft>
                        <a:buClr>
                          <a:schemeClr val="accent2"/>
                        </a:buClr>
                        <a:buSzPct val="100000"/>
                        <a:buFontTx/>
                        <a:buChar char="•"/>
                        <a:tabLst>
                          <a:tab pos="92075" algn="l"/>
                        </a:tabLst>
                      </a:pPr>
                      <a:r>
                        <a:rPr lang="fr-FR" sz="1400" b="1" dirty="0">
                          <a:solidFill>
                            <a:srgbClr val="002060"/>
                          </a:solidFill>
                          <a:latin typeface="Times New Roman" pitchFamily="18" charset="0"/>
                          <a:ea typeface="Andale Sans UI" charset="0"/>
                          <a:cs typeface="Times New Roman" pitchFamily="18" charset="0"/>
                        </a:rPr>
                        <a:t>Etat « G </a:t>
                      </a:r>
                      <a:r>
                        <a:rPr lang="fr-FR" sz="1400" dirty="0">
                          <a:solidFill>
                            <a:srgbClr val="002060"/>
                          </a:solidFill>
                          <a:latin typeface="Times New Roman" pitchFamily="18" charset="0"/>
                          <a:ea typeface="Andale Sans UI" charset="0"/>
                          <a:cs typeface="Times New Roman" pitchFamily="18" charset="0"/>
                        </a:rPr>
                        <a:t>» prélèvement obligatoire autre que fiscaux ;</a:t>
                      </a:r>
                    </a:p>
                    <a:p>
                      <a:pPr marL="176213" lvl="0" indent="-176213" eaLnBrk="0" fontAlgn="base" hangingPunct="0">
                        <a:spcBef>
                          <a:spcPct val="0"/>
                        </a:spcBef>
                        <a:spcAft>
                          <a:spcPct val="0"/>
                        </a:spcAft>
                        <a:buClr>
                          <a:schemeClr val="accent2"/>
                        </a:buClr>
                        <a:buSzPct val="100000"/>
                        <a:buFontTx/>
                        <a:buChar char="•"/>
                      </a:pPr>
                      <a:r>
                        <a:rPr lang="fr-FR" sz="1400" b="1" dirty="0">
                          <a:solidFill>
                            <a:srgbClr val="002060"/>
                          </a:solidFill>
                          <a:latin typeface="Times New Roman" pitchFamily="18" charset="0"/>
                          <a:ea typeface="Andale Sans UI" charset="0"/>
                          <a:cs typeface="Times New Roman" pitchFamily="18" charset="0"/>
                        </a:rPr>
                        <a:t>Etat « H » </a:t>
                      </a:r>
                      <a:r>
                        <a:rPr lang="fr-FR" sz="1400" dirty="0">
                          <a:solidFill>
                            <a:srgbClr val="002060"/>
                          </a:solidFill>
                          <a:latin typeface="Times New Roman" pitchFamily="18" charset="0"/>
                          <a:ea typeface="Andale Sans UI" charset="0"/>
                          <a:cs typeface="Times New Roman" pitchFamily="18" charset="0"/>
                        </a:rPr>
                        <a:t>prévisions des dépenses fiscales.</a:t>
                      </a:r>
                      <a:endParaRPr lang="fr-FR"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76200" algn="just" rtl="1" eaLnBrk="0" fontAlgn="base" hangingPunct="0">
                        <a:spcBef>
                          <a:spcPct val="0"/>
                        </a:spcBef>
                        <a:spcAft>
                          <a:spcPct val="0"/>
                        </a:spcAft>
                        <a:buClr>
                          <a:schemeClr val="accent4"/>
                        </a:buClr>
                        <a:buSzPts val="2400"/>
                      </a:pPr>
                      <a:r>
                        <a:rPr lang="ar-DZ" sz="1600" b="1" u="sng" dirty="0">
                          <a:solidFill>
                            <a:srgbClr val="FF0000"/>
                          </a:solidFill>
                          <a:latin typeface="Times New Roman" panose="02020603050405020304" pitchFamily="18" charset="0"/>
                          <a:ea typeface="Andale Sans UI" charset="0"/>
                          <a:cs typeface="Times New Roman" pitchFamily="18" charset="0"/>
                          <a:sym typeface="Roboto Condensed Light"/>
                        </a:rPr>
                        <a:t>الجزء الرابع </a:t>
                      </a:r>
                      <a:r>
                        <a:rPr lang="ar-DZ" sz="1600" b="1" dirty="0">
                          <a:solidFill>
                            <a:srgbClr val="002060"/>
                          </a:solidFill>
                          <a:latin typeface="Times New Roman" panose="02020603050405020304" pitchFamily="18" charset="0"/>
                          <a:ea typeface="Andale Sans UI" charset="0"/>
                          <a:cs typeface="Times New Roman" pitchFamily="18" charset="0"/>
                          <a:sym typeface="Roboto Condensed Light"/>
                        </a:rPr>
                        <a:t>يتضمن الجداول الآتية: </a:t>
                      </a:r>
                    </a:p>
                    <a:p>
                      <a:pPr algn="just" rtl="1"/>
                      <a:endParaRPr lang="ar-DZ" sz="900" dirty="0">
                        <a:solidFill>
                          <a:srgbClr val="002060"/>
                        </a:solidFill>
                        <a:latin typeface="Times New Roman" pitchFamily="18" charset="0"/>
                        <a:ea typeface="Andale Sans UI" charset="0"/>
                        <a:cs typeface="Times New Roman" pitchFamily="18" charset="0"/>
                        <a:sym typeface="Roboto Condensed Light"/>
                      </a:endParaRPr>
                    </a:p>
                    <a:p>
                      <a:pPr marL="176213" indent="-176213" algn="just" rtl="1">
                        <a:buFont typeface="Arial" panose="020B0604020202020204" pitchFamily="34" charset="0"/>
                        <a:buChar char="•"/>
                      </a:pPr>
                      <a:r>
                        <a:rPr lang="ar-DZ" sz="1600" b="1" dirty="0">
                          <a:solidFill>
                            <a:srgbClr val="002060"/>
                          </a:solidFill>
                          <a:latin typeface="Times New Roman" panose="02020603050405020304" pitchFamily="18" charset="0"/>
                          <a:ea typeface="Andale Sans UI" charset="0"/>
                          <a:cs typeface="Times New Roman" pitchFamily="18" charset="0"/>
                          <a:sym typeface="Roboto Condensed Light"/>
                        </a:rPr>
                        <a:t>الجدول " أ" </a:t>
                      </a:r>
                      <a:r>
                        <a:rPr lang="ar-DZ" sz="1600" dirty="0">
                          <a:solidFill>
                            <a:srgbClr val="002060"/>
                          </a:solidFill>
                          <a:latin typeface="Times New Roman" pitchFamily="18" charset="0"/>
                          <a:ea typeface="Andale Sans UI" charset="0"/>
                          <a:cs typeface="Times New Roman" pitchFamily="18" charset="0"/>
                          <a:sym typeface="Roboto Condensed Light"/>
                        </a:rPr>
                        <a:t>ويتعلق بالإيرادات،</a:t>
                      </a:r>
                    </a:p>
                    <a:p>
                      <a:pPr marL="176213" indent="-176213" algn="just" rtl="1">
                        <a:buFont typeface="Arial" panose="020B0604020202020204" pitchFamily="34" charset="0"/>
                        <a:buChar char="•"/>
                      </a:pPr>
                      <a:r>
                        <a:rPr lang="ar-DZ" sz="1600" b="1" dirty="0">
                          <a:solidFill>
                            <a:srgbClr val="002060"/>
                          </a:solidFill>
                          <a:latin typeface="Times New Roman" panose="02020603050405020304" pitchFamily="18" charset="0"/>
                          <a:ea typeface="Andale Sans UI" charset="0"/>
                          <a:cs typeface="Times New Roman" pitchFamily="18" charset="0"/>
                          <a:sym typeface="Roboto Condensed Light"/>
                        </a:rPr>
                        <a:t>الجدول "ب" </a:t>
                      </a:r>
                      <a:r>
                        <a:rPr lang="ar-DZ" sz="1600" dirty="0">
                          <a:solidFill>
                            <a:srgbClr val="002060"/>
                          </a:solidFill>
                          <a:latin typeface="Times New Roman" pitchFamily="18" charset="0"/>
                          <a:ea typeface="Andale Sans UI" charset="0"/>
                          <a:cs typeface="Times New Roman" pitchFamily="18" charset="0"/>
                          <a:sym typeface="Roboto Condensed Light"/>
                        </a:rPr>
                        <a:t>ويتعلق بالاعتمادات المفتوحة للسنة والموزعة حسب كل وزارة أو مؤسسة عمومية و حسب البرامج و حسب التخصيص، ويبين رخص الالتزام و </a:t>
                      </a:r>
                      <a:r>
                        <a:rPr lang="ar-DZ" sz="1600" dirty="0" err="1">
                          <a:solidFill>
                            <a:srgbClr val="002060"/>
                          </a:solidFill>
                          <a:latin typeface="Times New Roman" pitchFamily="18" charset="0"/>
                          <a:ea typeface="Andale Sans UI" charset="0"/>
                          <a:cs typeface="Times New Roman" pitchFamily="18" charset="0"/>
                          <a:sym typeface="Roboto Condensed Light"/>
                        </a:rPr>
                        <a:t>إعتمادات</a:t>
                      </a:r>
                      <a:r>
                        <a:rPr lang="ar-DZ" sz="1600" dirty="0">
                          <a:solidFill>
                            <a:srgbClr val="002060"/>
                          </a:solidFill>
                          <a:latin typeface="Times New Roman" pitchFamily="18" charset="0"/>
                          <a:ea typeface="Andale Sans UI" charset="0"/>
                          <a:cs typeface="Times New Roman" pitchFamily="18" charset="0"/>
                          <a:sym typeface="Roboto Condensed Light"/>
                        </a:rPr>
                        <a:t> الدفع المفتوحة؛   </a:t>
                      </a:r>
                    </a:p>
                    <a:p>
                      <a:pPr marL="176213" indent="-176213" algn="just" rtl="1">
                        <a:buFont typeface="Arial" panose="020B0604020202020204" pitchFamily="34" charset="0"/>
                        <a:buChar char="•"/>
                      </a:pPr>
                      <a:r>
                        <a:rPr lang="ar-DZ" sz="1600" b="1" dirty="0">
                          <a:solidFill>
                            <a:srgbClr val="002060"/>
                          </a:solidFill>
                          <a:latin typeface="Times New Roman" panose="02020603050405020304" pitchFamily="18" charset="0"/>
                          <a:ea typeface="Andale Sans UI" charset="0"/>
                          <a:cs typeface="Times New Roman" pitchFamily="18" charset="0"/>
                          <a:sym typeface="Roboto Condensed Light"/>
                        </a:rPr>
                        <a:t>الجدول "ج" </a:t>
                      </a:r>
                      <a:r>
                        <a:rPr lang="ar-DZ" sz="1600" dirty="0">
                          <a:solidFill>
                            <a:srgbClr val="002060"/>
                          </a:solidFill>
                          <a:latin typeface="Times New Roman" pitchFamily="18" charset="0"/>
                          <a:ea typeface="Andale Sans UI" charset="0"/>
                          <a:cs typeface="Times New Roman" pitchFamily="18" charset="0"/>
                          <a:sym typeface="Roboto Condensed Light"/>
                        </a:rPr>
                        <a:t>ويبين قائمة الحسابات الخاصة للخزينة؛</a:t>
                      </a:r>
                    </a:p>
                    <a:p>
                      <a:pPr marL="176213" indent="-176213" algn="just" rtl="1">
                        <a:buFont typeface="Arial" panose="020B0604020202020204" pitchFamily="34" charset="0"/>
                        <a:buChar char="•"/>
                      </a:pPr>
                      <a:r>
                        <a:rPr lang="ar-DZ" sz="1600" b="1" dirty="0">
                          <a:solidFill>
                            <a:srgbClr val="002060"/>
                          </a:solidFill>
                          <a:latin typeface="Times New Roman" panose="02020603050405020304" pitchFamily="18" charset="0"/>
                          <a:ea typeface="Andale Sans UI" charset="0"/>
                          <a:cs typeface="Times New Roman" pitchFamily="18" charset="0"/>
                          <a:sym typeface="Roboto Condensed Light"/>
                        </a:rPr>
                        <a:t>الجدول "د" </a:t>
                      </a:r>
                      <a:r>
                        <a:rPr lang="ar-DZ" sz="1600" dirty="0">
                          <a:solidFill>
                            <a:srgbClr val="002060"/>
                          </a:solidFill>
                          <a:latin typeface="Times New Roman" pitchFamily="18" charset="0"/>
                          <a:ea typeface="Andale Sans UI" charset="0"/>
                          <a:cs typeface="Times New Roman" pitchFamily="18" charset="0"/>
                          <a:sym typeface="Roboto Condensed Light"/>
                        </a:rPr>
                        <a:t>ويبين التوازنات </a:t>
                      </a:r>
                      <a:r>
                        <a:rPr lang="ar-DZ" sz="1600" dirty="0" err="1">
                          <a:solidFill>
                            <a:srgbClr val="002060"/>
                          </a:solidFill>
                          <a:latin typeface="Times New Roman" pitchFamily="18" charset="0"/>
                          <a:ea typeface="Andale Sans UI" charset="0"/>
                          <a:cs typeface="Times New Roman" pitchFamily="18" charset="0"/>
                          <a:sym typeface="Roboto Condensed Light"/>
                        </a:rPr>
                        <a:t>الميزانياتية</a:t>
                      </a:r>
                      <a:r>
                        <a:rPr lang="ar-DZ" sz="1600" dirty="0">
                          <a:solidFill>
                            <a:srgbClr val="002060"/>
                          </a:solidFill>
                          <a:latin typeface="Times New Roman" pitchFamily="18" charset="0"/>
                          <a:ea typeface="Andale Sans UI" charset="0"/>
                          <a:cs typeface="Times New Roman" pitchFamily="18" charset="0"/>
                          <a:sym typeface="Roboto Condensed Light"/>
                        </a:rPr>
                        <a:t> والمالية والاقتصادية؛</a:t>
                      </a:r>
                    </a:p>
                    <a:p>
                      <a:pPr marL="176213" indent="-176213" algn="just" rtl="1">
                        <a:buFont typeface="Arial" panose="020B0604020202020204" pitchFamily="34" charset="0"/>
                        <a:buChar char="•"/>
                      </a:pPr>
                      <a:r>
                        <a:rPr lang="ar-DZ" sz="1600" b="1" dirty="0">
                          <a:solidFill>
                            <a:srgbClr val="002060"/>
                          </a:solidFill>
                          <a:latin typeface="Times New Roman" panose="02020603050405020304" pitchFamily="18" charset="0"/>
                          <a:ea typeface="Andale Sans UI" charset="0"/>
                          <a:cs typeface="Times New Roman" pitchFamily="18" charset="0"/>
                          <a:sym typeface="Roboto Condensed Light"/>
                        </a:rPr>
                        <a:t>الجدول "ه" </a:t>
                      </a:r>
                      <a:r>
                        <a:rPr lang="ar-DZ" sz="1600" dirty="0">
                          <a:solidFill>
                            <a:srgbClr val="002060"/>
                          </a:solidFill>
                          <a:latin typeface="Times New Roman" pitchFamily="18" charset="0"/>
                          <a:ea typeface="Andale Sans UI" charset="0"/>
                          <a:cs typeface="Times New Roman" pitchFamily="18" charset="0"/>
                          <a:sym typeface="Roboto Condensed Light"/>
                        </a:rPr>
                        <a:t>ويبين قائمة الضرائب </a:t>
                      </a:r>
                      <a:r>
                        <a:rPr lang="ar-DZ" sz="1600" dirty="0" err="1">
                          <a:solidFill>
                            <a:srgbClr val="002060"/>
                          </a:solidFill>
                          <a:latin typeface="Times New Roman" pitchFamily="18" charset="0"/>
                          <a:ea typeface="Andale Sans UI" charset="0"/>
                          <a:cs typeface="Times New Roman" pitchFamily="18" charset="0"/>
                          <a:sym typeface="Roboto Condensed Light"/>
                        </a:rPr>
                        <a:t>والإخضاعات</a:t>
                      </a:r>
                      <a:r>
                        <a:rPr lang="ar-DZ" sz="1600" dirty="0">
                          <a:solidFill>
                            <a:srgbClr val="002060"/>
                          </a:solidFill>
                          <a:latin typeface="Times New Roman" pitchFamily="18" charset="0"/>
                          <a:ea typeface="Andale Sans UI" charset="0"/>
                          <a:cs typeface="Times New Roman" pitchFamily="18" charset="0"/>
                          <a:sym typeface="Roboto Condensed Light"/>
                        </a:rPr>
                        <a:t> الأخرى؛</a:t>
                      </a:r>
                    </a:p>
                    <a:p>
                      <a:pPr marL="176213" indent="-176213" algn="just" rtl="1">
                        <a:buFont typeface="Arial" panose="020B0604020202020204" pitchFamily="34" charset="0"/>
                        <a:buChar char="•"/>
                      </a:pPr>
                      <a:r>
                        <a:rPr lang="ar-DZ" sz="1600" b="1" dirty="0">
                          <a:solidFill>
                            <a:srgbClr val="002060"/>
                          </a:solidFill>
                          <a:latin typeface="Times New Roman" panose="02020603050405020304" pitchFamily="18" charset="0"/>
                          <a:ea typeface="Andale Sans UI" charset="0"/>
                          <a:cs typeface="Times New Roman" pitchFamily="18" charset="0"/>
                          <a:sym typeface="Roboto Condensed Light"/>
                        </a:rPr>
                        <a:t>الجدول "و" </a:t>
                      </a:r>
                      <a:r>
                        <a:rPr lang="ar-DZ" sz="1600" dirty="0">
                          <a:solidFill>
                            <a:srgbClr val="002060"/>
                          </a:solidFill>
                          <a:latin typeface="Times New Roman" pitchFamily="18" charset="0"/>
                          <a:ea typeface="Andale Sans UI" charset="0"/>
                          <a:cs typeface="Times New Roman" pitchFamily="18" charset="0"/>
                          <a:sym typeface="Roboto Condensed Light"/>
                        </a:rPr>
                        <a:t>ويتعلق بالرسوم شبه </a:t>
                      </a:r>
                      <a:r>
                        <a:rPr lang="ar-DZ" sz="1600" dirty="0" err="1">
                          <a:solidFill>
                            <a:srgbClr val="002060"/>
                          </a:solidFill>
                          <a:latin typeface="Times New Roman" pitchFamily="18" charset="0"/>
                          <a:ea typeface="Andale Sans UI" charset="0"/>
                          <a:cs typeface="Times New Roman" pitchFamily="18" charset="0"/>
                          <a:sym typeface="Roboto Condensed Light"/>
                        </a:rPr>
                        <a:t>الجبائية</a:t>
                      </a:r>
                      <a:r>
                        <a:rPr lang="ar-DZ" sz="1600" dirty="0">
                          <a:solidFill>
                            <a:srgbClr val="002060"/>
                          </a:solidFill>
                          <a:latin typeface="Times New Roman" pitchFamily="18" charset="0"/>
                          <a:ea typeface="Andale Sans UI" charset="0"/>
                          <a:cs typeface="Times New Roman" pitchFamily="18" charset="0"/>
                          <a:sym typeface="Roboto Condensed Light"/>
                        </a:rPr>
                        <a:t>؛</a:t>
                      </a:r>
                    </a:p>
                    <a:p>
                      <a:pPr marL="176213" indent="-176213" algn="just" rtl="1">
                        <a:buFont typeface="Arial" panose="020B0604020202020204" pitchFamily="34" charset="0"/>
                        <a:buChar char="•"/>
                      </a:pPr>
                      <a:r>
                        <a:rPr lang="ar-DZ" sz="1600" b="1" dirty="0">
                          <a:solidFill>
                            <a:srgbClr val="002060"/>
                          </a:solidFill>
                          <a:latin typeface="Times New Roman" panose="02020603050405020304" pitchFamily="18" charset="0"/>
                          <a:ea typeface="Andale Sans UI" charset="0"/>
                          <a:cs typeface="Times New Roman" pitchFamily="18" charset="0"/>
                          <a:sym typeface="Roboto Condensed Light"/>
                        </a:rPr>
                        <a:t>الجدول "ز" </a:t>
                      </a:r>
                      <a:r>
                        <a:rPr lang="ar-DZ" sz="1600" dirty="0">
                          <a:solidFill>
                            <a:srgbClr val="002060"/>
                          </a:solidFill>
                          <a:latin typeface="Times New Roman" pitchFamily="18" charset="0"/>
                          <a:ea typeface="Andale Sans UI" charset="0"/>
                          <a:cs typeface="Times New Roman" pitchFamily="18" charset="0"/>
                          <a:sym typeface="Roboto Condensed Light"/>
                        </a:rPr>
                        <a:t>ويتعلق بالاقتطاعات الإجبارية غير </a:t>
                      </a:r>
                      <a:r>
                        <a:rPr lang="ar-DZ" sz="1600" dirty="0" err="1">
                          <a:solidFill>
                            <a:srgbClr val="002060"/>
                          </a:solidFill>
                          <a:latin typeface="Times New Roman" pitchFamily="18" charset="0"/>
                          <a:ea typeface="Andale Sans UI" charset="0"/>
                          <a:cs typeface="Times New Roman" pitchFamily="18" charset="0"/>
                          <a:sym typeface="Roboto Condensed Light"/>
                        </a:rPr>
                        <a:t>الجبائية</a:t>
                      </a:r>
                      <a:r>
                        <a:rPr lang="ar-DZ" sz="1600" dirty="0">
                          <a:solidFill>
                            <a:srgbClr val="002060"/>
                          </a:solidFill>
                          <a:latin typeface="Times New Roman" pitchFamily="18" charset="0"/>
                          <a:ea typeface="Andale Sans UI" charset="0"/>
                          <a:cs typeface="Times New Roman" pitchFamily="18" charset="0"/>
                          <a:sym typeface="Roboto Condensed Light"/>
                        </a:rPr>
                        <a:t>؛</a:t>
                      </a:r>
                    </a:p>
                    <a:p>
                      <a:pPr marL="176213" indent="-176213" algn="just" rtl="1">
                        <a:buFont typeface="Arial" panose="020B0604020202020204" pitchFamily="34" charset="0"/>
                        <a:buChar char="•"/>
                      </a:pPr>
                      <a:r>
                        <a:rPr lang="ar-DZ" sz="1600" b="1" dirty="0">
                          <a:solidFill>
                            <a:srgbClr val="002060"/>
                          </a:solidFill>
                          <a:latin typeface="Times New Roman" panose="02020603050405020304" pitchFamily="18" charset="0"/>
                          <a:ea typeface="Andale Sans UI" charset="0"/>
                          <a:cs typeface="Times New Roman" pitchFamily="18" charset="0"/>
                          <a:sym typeface="Roboto Condensed Light"/>
                        </a:rPr>
                        <a:t>الجدول "ح" </a:t>
                      </a:r>
                      <a:r>
                        <a:rPr lang="ar-DZ" sz="1600" dirty="0">
                          <a:solidFill>
                            <a:srgbClr val="002060"/>
                          </a:solidFill>
                          <a:latin typeface="Times New Roman" pitchFamily="18" charset="0"/>
                          <a:ea typeface="Andale Sans UI" charset="0"/>
                          <a:cs typeface="Times New Roman" pitchFamily="18" charset="0"/>
                          <a:sym typeface="Roboto Condensed Light"/>
                        </a:rPr>
                        <a:t>ويبيّن تقديرات النفقات </a:t>
                      </a:r>
                      <a:r>
                        <a:rPr lang="ar-DZ" sz="1600" dirty="0" err="1">
                          <a:solidFill>
                            <a:srgbClr val="002060"/>
                          </a:solidFill>
                          <a:latin typeface="Times New Roman" pitchFamily="18" charset="0"/>
                          <a:ea typeface="Andale Sans UI" charset="0"/>
                          <a:cs typeface="Times New Roman" pitchFamily="18" charset="0"/>
                          <a:sym typeface="Roboto Condensed Light"/>
                        </a:rPr>
                        <a:t>الجبائية</a:t>
                      </a:r>
                      <a:r>
                        <a:rPr lang="ar-DZ" sz="1600" dirty="0">
                          <a:solidFill>
                            <a:srgbClr val="002060"/>
                          </a:solidFill>
                          <a:latin typeface="Times New Roman" pitchFamily="18" charset="0"/>
                          <a:ea typeface="Andale Sans UI" charset="0"/>
                          <a:cs typeface="Times New Roman" pitchFamily="18" charset="0"/>
                          <a:sym typeface="Roboto Condensed Light"/>
                        </a:rPr>
                        <a:t>.</a:t>
                      </a: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1627120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6D954BD-E97A-440E-B7CD-15B01224AFF7}"/>
              </a:ext>
            </a:extLst>
          </p:cNvPr>
          <p:cNvSpPr>
            <a:spLocks noGrp="1"/>
          </p:cNvSpPr>
          <p:nvPr>
            <p:ph type="title"/>
          </p:nvPr>
        </p:nvSpPr>
        <p:spPr>
          <a:xfrm>
            <a:off x="0" y="505742"/>
            <a:ext cx="5258400" cy="543596"/>
          </a:xfrm>
        </p:spPr>
        <p:txBody>
          <a:bodyPr/>
          <a:lstStyle/>
          <a:p>
            <a:pPr algn="r"/>
            <a:r>
              <a:rPr lang="ar-AE" dirty="0"/>
              <a:t>الوثائق المرفقة بمشروع قانون المالية</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DOCUMENTS ACCOMPAGNANT LE PLF</a:t>
            </a:r>
            <a:endParaRPr lang="fr-FR" dirty="0">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xmlns="" id="{35EEB3E6-A448-4FB8-935E-6A5E1C07E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51</a:t>
            </a:fld>
            <a:endParaRPr lang="fr-FR"/>
          </a:p>
        </p:txBody>
      </p:sp>
      <p:sp>
        <p:nvSpPr>
          <p:cNvPr id="4" name="Rectangle à coins arrondis 7">
            <a:extLst>
              <a:ext uri="{FF2B5EF4-FFF2-40B4-BE49-F238E27FC236}">
                <a16:creationId xmlns:a16="http://schemas.microsoft.com/office/drawing/2014/main" xmlns="" id="{581D5849-9E2F-4B74-BD32-DAE60BBB04AE}"/>
              </a:ext>
            </a:extLst>
          </p:cNvPr>
          <p:cNvSpPr/>
          <p:nvPr/>
        </p:nvSpPr>
        <p:spPr>
          <a:xfrm>
            <a:off x="283331" y="1247296"/>
            <a:ext cx="3233592" cy="1092190"/>
          </a:xfrm>
          <a:prstGeom prst="round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ar-DZ" sz="1600" b="1" u="sng" dirty="0">
                <a:solidFill>
                  <a:srgbClr val="000000"/>
                </a:solidFill>
                <a:latin typeface="Times New Roman" panose="02020603050405020304" pitchFamily="18" charset="0"/>
                <a:cs typeface="Times New Roman" panose="02020603050405020304" pitchFamily="18" charset="0"/>
              </a:rPr>
              <a:t>الحجم 1 : </a:t>
            </a:r>
            <a:r>
              <a:rPr lang="ar-DZ" sz="1600" b="1" dirty="0">
                <a:solidFill>
                  <a:srgbClr val="000000"/>
                </a:solidFill>
                <a:latin typeface="Times New Roman" panose="02020603050405020304" pitchFamily="18" charset="0"/>
                <a:cs typeface="Times New Roman" panose="02020603050405020304" pitchFamily="18" charset="0"/>
              </a:rPr>
              <a:t>مشروع ميزانية الدولة  </a:t>
            </a:r>
          </a:p>
          <a:p>
            <a:pPr algn="ctr" defTabSz="914378"/>
            <a:r>
              <a:rPr lang="ar-DZ" sz="1600" b="1" dirty="0">
                <a:solidFill>
                  <a:srgbClr val="000000"/>
                </a:solidFill>
                <a:latin typeface="Times New Roman" panose="02020603050405020304" pitchFamily="18" charset="0"/>
                <a:cs typeface="Times New Roman" panose="02020603050405020304" pitchFamily="18" charset="0"/>
              </a:rPr>
              <a:t>(تعده المديرية العامة للميزانية </a:t>
            </a:r>
            <a:r>
              <a:rPr lang="fr-FR" sz="1500" b="1" u="sng" dirty="0">
                <a:solidFill>
                  <a:srgbClr val="000000"/>
                </a:solidFill>
                <a:latin typeface="Times New Roman" panose="02020603050405020304" pitchFamily="18" charset="0"/>
                <a:cs typeface="Times New Roman" panose="02020603050405020304" pitchFamily="18" charset="0"/>
              </a:rPr>
              <a:t>Volume 1:</a:t>
            </a:r>
          </a:p>
          <a:p>
            <a:pPr algn="ctr"/>
            <a:r>
              <a:rPr lang="fr-FR" sz="1500" b="1" dirty="0">
                <a:solidFill>
                  <a:srgbClr val="000000"/>
                </a:solidFill>
                <a:latin typeface="Times New Roman" panose="02020603050405020304" pitchFamily="18" charset="0"/>
                <a:cs typeface="Times New Roman" panose="02020603050405020304" pitchFamily="18" charset="0"/>
              </a:rPr>
              <a:t>Projet du budget de l’Etat</a:t>
            </a:r>
          </a:p>
          <a:p>
            <a:pPr algn="ctr"/>
            <a:r>
              <a:rPr lang="fr-FR" sz="1500" b="1" dirty="0">
                <a:solidFill>
                  <a:srgbClr val="000000"/>
                </a:solidFill>
                <a:latin typeface="Times New Roman" panose="02020603050405020304" pitchFamily="18" charset="0"/>
                <a:cs typeface="Times New Roman" panose="02020603050405020304" pitchFamily="18" charset="0"/>
              </a:rPr>
              <a:t>(Par la DGB)</a:t>
            </a:r>
          </a:p>
        </p:txBody>
      </p:sp>
      <p:sp>
        <p:nvSpPr>
          <p:cNvPr id="5" name="Rectangle à coins arrondis 12">
            <a:extLst>
              <a:ext uri="{FF2B5EF4-FFF2-40B4-BE49-F238E27FC236}">
                <a16:creationId xmlns:a16="http://schemas.microsoft.com/office/drawing/2014/main" xmlns="" id="{13DB6BA9-7B22-4926-95F5-0900BA331BF3}"/>
              </a:ext>
            </a:extLst>
          </p:cNvPr>
          <p:cNvSpPr/>
          <p:nvPr/>
        </p:nvSpPr>
        <p:spPr>
          <a:xfrm>
            <a:off x="4043190" y="1225679"/>
            <a:ext cx="5062210" cy="1092190"/>
          </a:xfrm>
          <a:prstGeom prst="round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500" b="1" dirty="0">
              <a:solidFill>
                <a:srgbClr val="000000"/>
              </a:solidFill>
              <a:latin typeface="Times New Roman" panose="02020603050405020304" pitchFamily="18" charset="0"/>
              <a:cs typeface="Times New Roman" panose="02020603050405020304" pitchFamily="18" charset="0"/>
            </a:endParaRPr>
          </a:p>
          <a:p>
            <a:pPr algn="just"/>
            <a:r>
              <a:rPr lang="fr-FR" sz="1500" b="1" dirty="0">
                <a:solidFill>
                  <a:srgbClr val="000000"/>
                </a:solidFill>
                <a:latin typeface="Times New Roman" panose="02020603050405020304" pitchFamily="18" charset="0"/>
                <a:cs typeface="Times New Roman" panose="02020603050405020304" pitchFamily="18" charset="0"/>
              </a:rPr>
              <a:t>Il présente l’ensemble des dépenses:</a:t>
            </a:r>
          </a:p>
          <a:p>
            <a:pPr marL="214313" indent="-214313" algn="just">
              <a:buFontTx/>
              <a:buChar char="-"/>
            </a:pPr>
            <a:r>
              <a:rPr lang="fr-FR" sz="1500" b="1" dirty="0">
                <a:solidFill>
                  <a:srgbClr val="000000"/>
                </a:solidFill>
                <a:latin typeface="Times New Roman" panose="02020603050405020304" pitchFamily="18" charset="0"/>
                <a:cs typeface="Times New Roman" panose="02020603050405020304" pitchFamily="18" charset="0"/>
              </a:rPr>
              <a:t> Par MIP ;</a:t>
            </a:r>
          </a:p>
          <a:p>
            <a:pPr marL="214313" indent="-214313" algn="just">
              <a:buFontTx/>
              <a:buChar char="-"/>
            </a:pPr>
            <a:r>
              <a:rPr lang="fr-FR" sz="1500" b="1" dirty="0">
                <a:solidFill>
                  <a:srgbClr val="000000"/>
                </a:solidFill>
                <a:latin typeface="Times New Roman" panose="02020603050405020304" pitchFamily="18" charset="0"/>
                <a:cs typeface="Times New Roman" panose="02020603050405020304" pitchFamily="18" charset="0"/>
              </a:rPr>
              <a:t> Par programme ;</a:t>
            </a:r>
          </a:p>
          <a:p>
            <a:pPr marL="214313" indent="-214313" algn="just">
              <a:buFontTx/>
              <a:buChar char="-"/>
            </a:pPr>
            <a:r>
              <a:rPr lang="fr-FR" sz="1500" b="1" dirty="0">
                <a:solidFill>
                  <a:srgbClr val="000000"/>
                </a:solidFill>
                <a:latin typeface="Times New Roman" panose="02020603050405020304" pitchFamily="18" charset="0"/>
                <a:cs typeface="Times New Roman" panose="02020603050405020304" pitchFamily="18" charset="0"/>
              </a:rPr>
              <a:t> Par titres de dépenses.</a:t>
            </a:r>
          </a:p>
          <a:p>
            <a:pPr marL="214313" indent="-214313" algn="just">
              <a:buFontTx/>
              <a:buChar char="-"/>
            </a:pPr>
            <a:r>
              <a:rPr lang="fr-FR" sz="1500" b="1" dirty="0">
                <a:solidFill>
                  <a:srgbClr val="000000"/>
                </a:solidFill>
                <a:latin typeface="Times New Roman" panose="02020603050405020304" pitchFamily="18" charset="0"/>
                <a:cs typeface="Times New Roman" panose="02020603050405020304" pitchFamily="18" charset="0"/>
              </a:rPr>
              <a:t>Sur 3 ans</a:t>
            </a:r>
            <a:r>
              <a:rPr lang="fr-FR" sz="1500" b="1" dirty="0">
                <a:solidFill>
                  <a:srgbClr val="000000"/>
                </a:solidFill>
              </a:rPr>
              <a:t> </a:t>
            </a:r>
          </a:p>
          <a:p>
            <a:pPr marL="214313" indent="-214313" algn="just">
              <a:buFontTx/>
              <a:buChar char="-"/>
            </a:pPr>
            <a:endParaRPr lang="fr-FR" sz="1500" dirty="0"/>
          </a:p>
        </p:txBody>
      </p:sp>
      <p:sp>
        <p:nvSpPr>
          <p:cNvPr id="6" name="Rectangle à coins arrondis 8">
            <a:extLst>
              <a:ext uri="{FF2B5EF4-FFF2-40B4-BE49-F238E27FC236}">
                <a16:creationId xmlns:a16="http://schemas.microsoft.com/office/drawing/2014/main" xmlns="" id="{3E26E177-29AE-47E5-89A7-5FA662868EB5}"/>
              </a:ext>
            </a:extLst>
          </p:cNvPr>
          <p:cNvSpPr/>
          <p:nvPr/>
        </p:nvSpPr>
        <p:spPr>
          <a:xfrm>
            <a:off x="388120" y="2398730"/>
            <a:ext cx="3269479" cy="1346596"/>
          </a:xfrm>
          <a:prstGeom prst="roundRect">
            <a:avLst/>
          </a:prstGeom>
          <a:solidFill>
            <a:srgbClr val="A8CBD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ar-DZ" sz="1600" b="1" u="sng" dirty="0">
                <a:solidFill>
                  <a:srgbClr val="E0E4E9">
                    <a:lumMod val="10000"/>
                  </a:srgbClr>
                </a:solidFill>
                <a:latin typeface="Times New Roman" panose="02020603050405020304" pitchFamily="18" charset="0"/>
                <a:cs typeface="Times New Roman" panose="02020603050405020304" pitchFamily="18" charset="0"/>
              </a:rPr>
              <a:t>لحجم 2 :</a:t>
            </a:r>
            <a:r>
              <a:rPr lang="ar-DZ" sz="1600" b="1" dirty="0">
                <a:solidFill>
                  <a:srgbClr val="E0E4E9">
                    <a:lumMod val="10000"/>
                  </a:srgbClr>
                </a:solidFill>
                <a:latin typeface="Times New Roman" panose="02020603050405020304" pitchFamily="18" charset="0"/>
                <a:cs typeface="Times New Roman" panose="02020603050405020304" pitchFamily="18" charset="0"/>
              </a:rPr>
              <a:t> تقرير عن الأولويات والتخطيط</a:t>
            </a:r>
          </a:p>
          <a:p>
            <a:pPr algn="ctr" defTabSz="914378"/>
            <a:r>
              <a:rPr lang="ar-DZ" sz="1600" b="1" dirty="0">
                <a:solidFill>
                  <a:srgbClr val="000000"/>
                </a:solidFill>
                <a:latin typeface="Times New Roman" panose="02020603050405020304" pitchFamily="18" charset="0"/>
                <a:cs typeface="Times New Roman" panose="02020603050405020304" pitchFamily="18" charset="0"/>
              </a:rPr>
              <a:t>(يعده الوزارة أو المؤسسة العمومية )</a:t>
            </a:r>
            <a:endParaRPr lang="ar-DZ" sz="1600" b="1" dirty="0">
              <a:solidFill>
                <a:srgbClr val="E0E4E9">
                  <a:lumMod val="10000"/>
                </a:srgbClr>
              </a:solidFill>
              <a:latin typeface="Times New Roman" panose="02020603050405020304" pitchFamily="18" charset="0"/>
              <a:cs typeface="Times New Roman" panose="02020603050405020304" pitchFamily="18" charset="0"/>
            </a:endParaRPr>
          </a:p>
          <a:p>
            <a:pPr algn="ctr"/>
            <a:r>
              <a:rPr lang="fr-FR" sz="1500" b="1" u="sng" dirty="0">
                <a:solidFill>
                  <a:schemeClr val="tx2">
                    <a:lumMod val="10000"/>
                  </a:schemeClr>
                </a:solidFill>
                <a:latin typeface="Times New Roman" panose="02020603050405020304" pitchFamily="18" charset="0"/>
                <a:cs typeface="Times New Roman" panose="02020603050405020304" pitchFamily="18" charset="0"/>
              </a:rPr>
              <a:t>Volume 2 :</a:t>
            </a:r>
          </a:p>
          <a:p>
            <a:pPr algn="ctr"/>
            <a:r>
              <a:rPr lang="fr-FR" sz="1500" b="1" dirty="0">
                <a:solidFill>
                  <a:schemeClr val="tx2">
                    <a:lumMod val="10000"/>
                  </a:schemeClr>
                </a:solidFill>
                <a:latin typeface="Times New Roman" panose="02020603050405020304" pitchFamily="18" charset="0"/>
                <a:cs typeface="Times New Roman" panose="02020603050405020304" pitchFamily="18" charset="0"/>
              </a:rPr>
              <a:t>Rapport sur les Priorités et la Planification (RPP)</a:t>
            </a:r>
          </a:p>
          <a:p>
            <a:pPr algn="ctr"/>
            <a:r>
              <a:rPr lang="fr-FR" sz="1500" b="1" dirty="0">
                <a:solidFill>
                  <a:schemeClr val="tx2">
                    <a:lumMod val="10000"/>
                  </a:schemeClr>
                </a:solidFill>
                <a:latin typeface="Times New Roman" panose="02020603050405020304" pitchFamily="18" charset="0"/>
                <a:cs typeface="Times New Roman" panose="02020603050405020304" pitchFamily="18" charset="0"/>
              </a:rPr>
              <a:t>(Par MIP)</a:t>
            </a:r>
          </a:p>
        </p:txBody>
      </p:sp>
      <p:sp>
        <p:nvSpPr>
          <p:cNvPr id="7" name="Rectangle à coins arrondis 11">
            <a:extLst>
              <a:ext uri="{FF2B5EF4-FFF2-40B4-BE49-F238E27FC236}">
                <a16:creationId xmlns:a16="http://schemas.microsoft.com/office/drawing/2014/main" xmlns="" id="{C012541A-26B3-41B9-94EB-41742BA49F14}"/>
              </a:ext>
            </a:extLst>
          </p:cNvPr>
          <p:cNvSpPr/>
          <p:nvPr/>
        </p:nvSpPr>
        <p:spPr>
          <a:xfrm>
            <a:off x="3944391" y="2418547"/>
            <a:ext cx="5212998" cy="1181933"/>
          </a:xfrm>
          <a:prstGeom prst="roundRect">
            <a:avLst/>
          </a:prstGeom>
          <a:solidFill>
            <a:srgbClr val="A8CBD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sz="1500" b="1" dirty="0">
                <a:solidFill>
                  <a:srgbClr val="E0E4E9">
                    <a:lumMod val="10000"/>
                  </a:srgbClr>
                </a:solidFill>
                <a:latin typeface="Times New Roman" panose="02020603050405020304" pitchFamily="18" charset="0"/>
                <a:cs typeface="Times New Roman" panose="02020603050405020304" pitchFamily="18" charset="0"/>
              </a:rPr>
              <a:t>تبين هذه الوثيقة اقتراحات الوزارات و المؤسسات العمومية حسب المصالح المركزية، المصالح غير الممركزة، الهيئات الخاضعة للوصاية والهيئات الإقليمية لميزانية الدولة</a:t>
            </a:r>
            <a:endParaRPr lang="fr-FR" sz="1500" b="1" dirty="0">
              <a:solidFill>
                <a:schemeClr val="tx2">
                  <a:lumMod val="10000"/>
                </a:schemeClr>
              </a:solidFill>
              <a:latin typeface="Times New Roman" panose="02020603050405020304" pitchFamily="18" charset="0"/>
              <a:cs typeface="Times New Roman" panose="02020603050405020304" pitchFamily="18" charset="0"/>
            </a:endParaRPr>
          </a:p>
          <a:p>
            <a:r>
              <a:rPr lang="fr-FR" sz="1500" b="1" dirty="0">
                <a:solidFill>
                  <a:schemeClr val="tx2">
                    <a:lumMod val="10000"/>
                  </a:schemeClr>
                </a:solidFill>
                <a:latin typeface="Times New Roman" panose="02020603050405020304" pitchFamily="18" charset="0"/>
                <a:cs typeface="Times New Roman" panose="02020603050405020304" pitchFamily="18" charset="0"/>
              </a:rPr>
              <a:t>Ce document retrace les propositions des MIP par SC, SD, organismes sous tutelle et OTBE </a:t>
            </a:r>
          </a:p>
        </p:txBody>
      </p:sp>
      <p:sp>
        <p:nvSpPr>
          <p:cNvPr id="8" name="Rectangle à coins arrondis 9">
            <a:extLst>
              <a:ext uri="{FF2B5EF4-FFF2-40B4-BE49-F238E27FC236}">
                <a16:creationId xmlns:a16="http://schemas.microsoft.com/office/drawing/2014/main" xmlns="" id="{60F3836B-3BA5-4FEB-B084-4CE4C809D3A1}"/>
              </a:ext>
            </a:extLst>
          </p:cNvPr>
          <p:cNvSpPr/>
          <p:nvPr/>
        </p:nvSpPr>
        <p:spPr>
          <a:xfrm>
            <a:off x="283332" y="3778377"/>
            <a:ext cx="3374268" cy="1346596"/>
          </a:xfrm>
          <a:prstGeom prst="roundRect">
            <a:avLst/>
          </a:prstGeom>
          <a:solidFill>
            <a:srgbClr val="BDD3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ar-DZ" sz="1600" b="1" u="sng" dirty="0">
                <a:solidFill>
                  <a:srgbClr val="000000"/>
                </a:solidFill>
                <a:latin typeface="Times New Roman" panose="02020603050405020304" pitchFamily="18" charset="0"/>
                <a:cs typeface="Times New Roman" panose="02020603050405020304" pitchFamily="18" charset="0"/>
              </a:rPr>
              <a:t>الحجم 3 : </a:t>
            </a:r>
            <a:r>
              <a:rPr lang="ar-DZ" sz="1600" b="1" dirty="0">
                <a:solidFill>
                  <a:srgbClr val="000000"/>
                </a:solidFill>
                <a:latin typeface="Times New Roman" panose="02020603050405020304" pitchFamily="18" charset="0"/>
                <a:cs typeface="Times New Roman" panose="02020603050405020304" pitchFamily="18" charset="0"/>
              </a:rPr>
              <a:t>التوزيع الإقليمي لميزانية الدولة</a:t>
            </a:r>
          </a:p>
          <a:p>
            <a:pPr algn="ctr" defTabSz="914378"/>
            <a:r>
              <a:rPr lang="ar-DZ" sz="1600" b="1" dirty="0">
                <a:solidFill>
                  <a:srgbClr val="000000"/>
                </a:solidFill>
                <a:latin typeface="Times New Roman" panose="02020603050405020304" pitchFamily="18" charset="0"/>
                <a:cs typeface="Times New Roman" panose="02020603050405020304" pitchFamily="18" charset="0"/>
              </a:rPr>
              <a:t>(تعده المديرية العامة للميزانية)</a:t>
            </a:r>
          </a:p>
          <a:p>
            <a:pPr algn="ctr"/>
            <a:r>
              <a:rPr lang="fr-FR" sz="1500" b="1" u="sng" dirty="0">
                <a:solidFill>
                  <a:srgbClr val="000000"/>
                </a:solidFill>
                <a:latin typeface="Times New Roman" panose="02020603050405020304" pitchFamily="18" charset="0"/>
                <a:cs typeface="Times New Roman" panose="02020603050405020304" pitchFamily="18" charset="0"/>
              </a:rPr>
              <a:t>Volume 3 :</a:t>
            </a:r>
          </a:p>
          <a:p>
            <a:pPr algn="ctr"/>
            <a:r>
              <a:rPr lang="fr-FR" sz="1500" b="1" dirty="0">
                <a:solidFill>
                  <a:srgbClr val="000000"/>
                </a:solidFill>
                <a:latin typeface="Times New Roman" panose="02020603050405020304" pitchFamily="18" charset="0"/>
                <a:cs typeface="Times New Roman" panose="02020603050405020304" pitchFamily="18" charset="0"/>
              </a:rPr>
              <a:t>Répartition territoriale du budget de l’Etat</a:t>
            </a:r>
          </a:p>
          <a:p>
            <a:pPr algn="ctr"/>
            <a:r>
              <a:rPr lang="fr-FR" sz="1500" b="1" dirty="0">
                <a:solidFill>
                  <a:srgbClr val="000000"/>
                </a:solidFill>
                <a:latin typeface="Times New Roman" panose="02020603050405020304" pitchFamily="18" charset="0"/>
                <a:cs typeface="Times New Roman" panose="02020603050405020304" pitchFamily="18" charset="0"/>
              </a:rPr>
              <a:t> (Par la DGB)</a:t>
            </a:r>
          </a:p>
        </p:txBody>
      </p:sp>
      <p:sp>
        <p:nvSpPr>
          <p:cNvPr id="11" name="ZoneTexte 10">
            <a:extLst>
              <a:ext uri="{FF2B5EF4-FFF2-40B4-BE49-F238E27FC236}">
                <a16:creationId xmlns:a16="http://schemas.microsoft.com/office/drawing/2014/main" xmlns="" id="{004BD851-8AD2-4088-BBC1-A6282468043A}"/>
              </a:ext>
            </a:extLst>
          </p:cNvPr>
          <p:cNvSpPr txBox="1"/>
          <p:nvPr/>
        </p:nvSpPr>
        <p:spPr>
          <a:xfrm>
            <a:off x="6468341" y="1148561"/>
            <a:ext cx="2637059" cy="1246495"/>
          </a:xfrm>
          <a:prstGeom prst="rect">
            <a:avLst/>
          </a:prstGeom>
          <a:noFill/>
        </p:spPr>
        <p:txBody>
          <a:bodyPr wrap="square" rtlCol="0">
            <a:spAutoFit/>
          </a:bodyPr>
          <a:lstStyle/>
          <a:p>
            <a:pPr algn="r" rtl="1"/>
            <a:r>
              <a:rPr lang="ar-DZ" sz="1500" b="1" dirty="0">
                <a:latin typeface="Times New Roman" panose="02020603050405020304" pitchFamily="18" charset="0"/>
                <a:cs typeface="Times New Roman" panose="02020603050405020304" pitchFamily="18" charset="0"/>
              </a:rPr>
              <a:t>يبين مجموع الإيرادات: </a:t>
            </a:r>
          </a:p>
          <a:p>
            <a:pPr marL="214313" indent="-214313" algn="r" rtl="1">
              <a:buFontTx/>
              <a:buChar char="-"/>
            </a:pPr>
            <a:r>
              <a:rPr lang="ar-DZ" sz="1500" b="1" dirty="0">
                <a:latin typeface="Times New Roman" panose="02020603050405020304" pitchFamily="18" charset="0"/>
                <a:cs typeface="Times New Roman" panose="02020603050405020304" pitchFamily="18" charset="0"/>
              </a:rPr>
              <a:t>حسب كل وزارة أو مؤسسة عمومية؛ </a:t>
            </a:r>
          </a:p>
          <a:p>
            <a:pPr marL="214313" indent="-214313" algn="r" rtl="1">
              <a:buFontTx/>
              <a:buChar char="-"/>
            </a:pPr>
            <a:r>
              <a:rPr lang="ar-DZ" sz="1500" b="1" dirty="0">
                <a:latin typeface="Times New Roman" panose="02020603050405020304" pitchFamily="18" charset="0"/>
                <a:cs typeface="Times New Roman" panose="02020603050405020304" pitchFamily="18" charset="0"/>
              </a:rPr>
              <a:t>حسب البرامج؛</a:t>
            </a:r>
          </a:p>
          <a:p>
            <a:pPr marL="214313" indent="-214313" algn="r" rtl="1">
              <a:buFontTx/>
              <a:buChar char="-"/>
            </a:pPr>
            <a:r>
              <a:rPr lang="ar-DZ" sz="1500" b="1" dirty="0">
                <a:latin typeface="Times New Roman" panose="02020603050405020304" pitchFamily="18" charset="0"/>
                <a:cs typeface="Times New Roman" panose="02020603050405020304" pitchFamily="18" charset="0"/>
              </a:rPr>
              <a:t>حسب أبواب النفقات؛</a:t>
            </a:r>
          </a:p>
          <a:p>
            <a:pPr marL="214313" indent="-214313" algn="r" rtl="1">
              <a:buFontTx/>
              <a:buChar char="-"/>
            </a:pPr>
            <a:r>
              <a:rPr lang="ar-DZ" sz="1500" b="1" dirty="0">
                <a:latin typeface="Times New Roman" panose="02020603050405020304" pitchFamily="18" charset="0"/>
                <a:cs typeface="Times New Roman" panose="02020603050405020304" pitchFamily="18" charset="0"/>
              </a:rPr>
              <a:t>على مدى 3 سنوات.</a:t>
            </a:r>
          </a:p>
        </p:txBody>
      </p:sp>
      <p:sp>
        <p:nvSpPr>
          <p:cNvPr id="19" name="Rectangle à coins arrondis 10">
            <a:extLst>
              <a:ext uri="{FF2B5EF4-FFF2-40B4-BE49-F238E27FC236}">
                <a16:creationId xmlns:a16="http://schemas.microsoft.com/office/drawing/2014/main" xmlns="" id="{91BF0816-001F-4261-BF45-7915A0912018}"/>
              </a:ext>
            </a:extLst>
          </p:cNvPr>
          <p:cNvSpPr/>
          <p:nvPr/>
        </p:nvSpPr>
        <p:spPr>
          <a:xfrm>
            <a:off x="4087872" y="3776821"/>
            <a:ext cx="5100456" cy="1250924"/>
          </a:xfrm>
          <a:prstGeom prst="roundRect">
            <a:avLst/>
          </a:prstGeom>
          <a:solidFill>
            <a:srgbClr val="BDD3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8"/>
            <a:endParaRPr lang="ar-DZ" sz="1500" b="1" dirty="0">
              <a:solidFill>
                <a:srgbClr val="000000"/>
              </a:solidFill>
              <a:latin typeface="Times New Roman" panose="02020603050405020304" pitchFamily="18" charset="0"/>
              <a:cs typeface="Times New Roman" panose="02020603050405020304" pitchFamily="18" charset="0"/>
            </a:endParaRPr>
          </a:p>
        </p:txBody>
      </p:sp>
      <p:sp>
        <p:nvSpPr>
          <p:cNvPr id="20" name="ZoneTexte 19">
            <a:extLst>
              <a:ext uri="{FF2B5EF4-FFF2-40B4-BE49-F238E27FC236}">
                <a16:creationId xmlns:a16="http://schemas.microsoft.com/office/drawing/2014/main" xmlns="" id="{AC4EEF8C-2C4F-416A-9C45-3070763F3DD9}"/>
              </a:ext>
            </a:extLst>
          </p:cNvPr>
          <p:cNvSpPr txBox="1"/>
          <p:nvPr/>
        </p:nvSpPr>
        <p:spPr>
          <a:xfrm>
            <a:off x="4242111" y="3788011"/>
            <a:ext cx="2538518" cy="1269578"/>
          </a:xfrm>
          <a:prstGeom prst="rect">
            <a:avLst/>
          </a:prstGeom>
          <a:noFill/>
        </p:spPr>
        <p:txBody>
          <a:bodyPr wrap="square" rtlCol="0">
            <a:spAutoFit/>
          </a:bodyPr>
          <a:lstStyle/>
          <a:p>
            <a:pPr algn="just" defTabSz="914378"/>
            <a:r>
              <a:rPr lang="fr-FR" sz="1275" b="1" dirty="0">
                <a:latin typeface="Times New Roman" panose="02020603050405020304" pitchFamily="18" charset="0"/>
                <a:cs typeface="Times New Roman" panose="02020603050405020304" pitchFamily="18" charset="0"/>
              </a:rPr>
              <a:t>Ce Document indique </a:t>
            </a:r>
            <a:r>
              <a:rPr lang="fr-FR" sz="1275" b="1" u="sng" dirty="0">
                <a:latin typeface="Times New Roman" panose="02020603050405020304" pitchFamily="18" charset="0"/>
                <a:cs typeface="Times New Roman" panose="02020603050405020304" pitchFamily="18" charset="0"/>
              </a:rPr>
              <a:t>la répartition géographique </a:t>
            </a:r>
            <a:r>
              <a:rPr lang="fr-FR" sz="1275" b="1" dirty="0">
                <a:latin typeface="Times New Roman" panose="02020603050405020304" pitchFamily="18" charset="0"/>
                <a:cs typeface="Times New Roman" panose="02020603050405020304" pitchFamily="18" charset="0"/>
              </a:rPr>
              <a:t>des dépenses budgétaires de l’Etat.</a:t>
            </a:r>
          </a:p>
          <a:p>
            <a:pPr algn="just" defTabSz="914378"/>
            <a:r>
              <a:rPr lang="fr-FR" sz="1275" b="1" dirty="0">
                <a:latin typeface="Times New Roman" panose="02020603050405020304" pitchFamily="18" charset="0"/>
                <a:cs typeface="Times New Roman" panose="02020603050405020304" pitchFamily="18" charset="0"/>
              </a:rPr>
              <a:t>Il présente :</a:t>
            </a:r>
          </a:p>
          <a:p>
            <a:pPr marL="214308" indent="-214308" algn="just" defTabSz="914378">
              <a:buFontTx/>
              <a:buChar char="-"/>
            </a:pPr>
            <a:r>
              <a:rPr lang="fr-FR" sz="1275" b="1" dirty="0">
                <a:latin typeface="Times New Roman" panose="02020603050405020304" pitchFamily="18" charset="0"/>
                <a:cs typeface="Times New Roman" panose="02020603050405020304" pitchFamily="18" charset="0"/>
              </a:rPr>
              <a:t>Les budgets par wilayas ;</a:t>
            </a:r>
          </a:p>
          <a:p>
            <a:pPr marL="214308" indent="-214308" algn="just" defTabSz="914378">
              <a:buFontTx/>
              <a:buChar char="-"/>
            </a:pPr>
            <a:r>
              <a:rPr lang="fr-FR" sz="1275" b="1" dirty="0">
                <a:latin typeface="Times New Roman" panose="02020603050405020304" pitchFamily="18" charset="0"/>
                <a:cs typeface="Times New Roman" panose="02020603050405020304" pitchFamily="18" charset="0"/>
              </a:rPr>
              <a:t>Les projets par wilaya.</a:t>
            </a:r>
          </a:p>
        </p:txBody>
      </p:sp>
      <p:sp>
        <p:nvSpPr>
          <p:cNvPr id="21" name="ZoneTexte 20">
            <a:extLst>
              <a:ext uri="{FF2B5EF4-FFF2-40B4-BE49-F238E27FC236}">
                <a16:creationId xmlns:a16="http://schemas.microsoft.com/office/drawing/2014/main" xmlns="" id="{451DF4C9-FDD8-463E-A64B-80340CD49D53}"/>
              </a:ext>
            </a:extLst>
          </p:cNvPr>
          <p:cNvSpPr txBox="1"/>
          <p:nvPr/>
        </p:nvSpPr>
        <p:spPr>
          <a:xfrm>
            <a:off x="7048498" y="3769450"/>
            <a:ext cx="2056902" cy="1338828"/>
          </a:xfrm>
          <a:prstGeom prst="rect">
            <a:avLst/>
          </a:prstGeom>
          <a:noFill/>
        </p:spPr>
        <p:txBody>
          <a:bodyPr wrap="square" rtlCol="0">
            <a:spAutoFit/>
          </a:bodyPr>
          <a:lstStyle/>
          <a:p>
            <a:pPr algn="r" rtl="1"/>
            <a:r>
              <a:rPr lang="ar-DZ" sz="1425" b="1" dirty="0">
                <a:solidFill>
                  <a:srgbClr val="E0E4E9">
                    <a:lumMod val="10000"/>
                  </a:srgbClr>
                </a:solidFill>
                <a:latin typeface="Times New Roman" panose="02020603050405020304" pitchFamily="18" charset="0"/>
                <a:cs typeface="Times New Roman" panose="02020603050405020304" pitchFamily="18" charset="0"/>
              </a:rPr>
              <a:t>تبين هذه الوثيقة </a:t>
            </a:r>
            <a:r>
              <a:rPr lang="ar-DZ" sz="1425" b="1" u="sng" dirty="0">
                <a:solidFill>
                  <a:srgbClr val="E0E4E9">
                    <a:lumMod val="10000"/>
                  </a:srgbClr>
                </a:solidFill>
                <a:latin typeface="Times New Roman" panose="02020603050405020304" pitchFamily="18" charset="0"/>
                <a:cs typeface="Times New Roman" panose="02020603050405020304" pitchFamily="18" charset="0"/>
              </a:rPr>
              <a:t>التوزيع الجغرافي </a:t>
            </a:r>
            <a:r>
              <a:rPr lang="ar-DZ" sz="1425" b="1" dirty="0">
                <a:solidFill>
                  <a:srgbClr val="E0E4E9">
                    <a:lumMod val="10000"/>
                  </a:srgbClr>
                </a:solidFill>
                <a:latin typeface="Times New Roman" panose="02020603050405020304" pitchFamily="18" charset="0"/>
                <a:cs typeface="Times New Roman" panose="02020603050405020304" pitchFamily="18" charset="0"/>
              </a:rPr>
              <a:t>لنفقات ميزانية الدولة.</a:t>
            </a:r>
          </a:p>
          <a:p>
            <a:pPr algn="r" rtl="1"/>
            <a:endParaRPr lang="ar-DZ" sz="975" b="1" dirty="0">
              <a:solidFill>
                <a:srgbClr val="E0E4E9">
                  <a:lumMod val="10000"/>
                </a:srgbClr>
              </a:solidFill>
              <a:latin typeface="Times New Roman" panose="02020603050405020304" pitchFamily="18" charset="0"/>
              <a:cs typeface="Times New Roman" panose="02020603050405020304" pitchFamily="18" charset="0"/>
            </a:endParaRPr>
          </a:p>
          <a:p>
            <a:pPr algn="r" rtl="1"/>
            <a:r>
              <a:rPr lang="ar-DZ" sz="1425" b="1" dirty="0">
                <a:solidFill>
                  <a:srgbClr val="E0E4E9">
                    <a:lumMod val="10000"/>
                  </a:srgbClr>
                </a:solidFill>
                <a:latin typeface="Times New Roman" panose="02020603050405020304" pitchFamily="18" charset="0"/>
                <a:cs typeface="Times New Roman" panose="02020603050405020304" pitchFamily="18" charset="0"/>
              </a:rPr>
              <a:t>تعرض هذه الوثيقة :</a:t>
            </a:r>
          </a:p>
          <a:p>
            <a:pPr algn="r" rtl="1"/>
            <a:r>
              <a:rPr lang="ar-DZ" sz="1425" b="1" dirty="0">
                <a:solidFill>
                  <a:srgbClr val="E0E4E9">
                    <a:lumMod val="10000"/>
                  </a:srgbClr>
                </a:solidFill>
                <a:latin typeface="Times New Roman" panose="02020603050405020304" pitchFamily="18" charset="0"/>
                <a:cs typeface="Times New Roman" panose="02020603050405020304" pitchFamily="18" charset="0"/>
              </a:rPr>
              <a:t>- الميزانيات حسب الولايات ؛</a:t>
            </a:r>
          </a:p>
          <a:p>
            <a:pPr algn="r" rtl="1"/>
            <a:r>
              <a:rPr lang="ar-DZ" sz="1425" b="1" dirty="0">
                <a:solidFill>
                  <a:srgbClr val="E0E4E9">
                    <a:lumMod val="10000"/>
                  </a:srgbClr>
                </a:solidFill>
                <a:latin typeface="Times New Roman" panose="02020603050405020304" pitchFamily="18" charset="0"/>
                <a:cs typeface="Times New Roman" panose="02020603050405020304" pitchFamily="18" charset="0"/>
              </a:rPr>
              <a:t>- المشاريع حسب الولايات.</a:t>
            </a:r>
          </a:p>
        </p:txBody>
      </p:sp>
    </p:spTree>
    <p:extLst>
      <p:ext uri="{BB962C8B-B14F-4D97-AF65-F5344CB8AC3E}">
        <p14:creationId xmlns:p14="http://schemas.microsoft.com/office/powerpoint/2010/main" xmlns="" val="2795067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2C62E834-829E-4AE0-B75C-CBD789E4ED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52</a:t>
            </a:fld>
            <a:endParaRPr lang="fr-FR"/>
          </a:p>
        </p:txBody>
      </p:sp>
      <p:sp>
        <p:nvSpPr>
          <p:cNvPr id="3" name="Flèche droite 3">
            <a:extLst>
              <a:ext uri="{FF2B5EF4-FFF2-40B4-BE49-F238E27FC236}">
                <a16:creationId xmlns:a16="http://schemas.microsoft.com/office/drawing/2014/main" xmlns="" id="{94125E7C-C98A-4236-8626-1DAD3471C197}"/>
              </a:ext>
            </a:extLst>
          </p:cNvPr>
          <p:cNvSpPr/>
          <p:nvPr/>
        </p:nvSpPr>
        <p:spPr>
          <a:xfrm>
            <a:off x="298174" y="1449365"/>
            <a:ext cx="7936656" cy="378042"/>
          </a:xfrm>
          <a:prstGeom prst="rightArrow">
            <a:avLst/>
          </a:prstGeom>
          <a:solidFill>
            <a:srgbClr val="00B05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4" name="Rectangle 3">
            <a:extLst>
              <a:ext uri="{FF2B5EF4-FFF2-40B4-BE49-F238E27FC236}">
                <a16:creationId xmlns:a16="http://schemas.microsoft.com/office/drawing/2014/main" xmlns="" id="{213DEBF7-AE8D-498C-BF06-B91F9E31BBB2}"/>
              </a:ext>
            </a:extLst>
          </p:cNvPr>
          <p:cNvSpPr/>
          <p:nvPr/>
        </p:nvSpPr>
        <p:spPr>
          <a:xfrm>
            <a:off x="333685" y="1059270"/>
            <a:ext cx="748923" cy="523220"/>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Janvier </a:t>
            </a:r>
          </a:p>
          <a:p>
            <a:r>
              <a:rPr lang="fr-FR" dirty="0">
                <a:latin typeface="Times New Roman" panose="02020603050405020304" pitchFamily="18" charset="0"/>
                <a:cs typeface="Times New Roman" panose="02020603050405020304" pitchFamily="18" charset="0"/>
              </a:rPr>
              <a:t>N-1</a:t>
            </a:r>
          </a:p>
        </p:txBody>
      </p:sp>
      <p:sp>
        <p:nvSpPr>
          <p:cNvPr id="5" name="Rectangle 4">
            <a:extLst>
              <a:ext uri="{FF2B5EF4-FFF2-40B4-BE49-F238E27FC236}">
                <a16:creationId xmlns:a16="http://schemas.microsoft.com/office/drawing/2014/main" xmlns="" id="{DC040990-CD6F-48F4-823D-118E85D24FB6}"/>
              </a:ext>
            </a:extLst>
          </p:cNvPr>
          <p:cNvSpPr/>
          <p:nvPr/>
        </p:nvSpPr>
        <p:spPr>
          <a:xfrm>
            <a:off x="1026233" y="600840"/>
            <a:ext cx="1349347" cy="984885"/>
          </a:xfrm>
          <a:prstGeom prst="rect">
            <a:avLst/>
          </a:prstGeom>
        </p:spPr>
        <p:txBody>
          <a:bodyPr wrap="square">
            <a:spAutoFit/>
          </a:bodyPr>
          <a:lstStyle/>
          <a:p>
            <a:pPr algn="ctr">
              <a:defRPr/>
            </a:pPr>
            <a:r>
              <a:rPr lang="ar-DZ" dirty="0"/>
              <a:t>في أجل أقصاه نهاية مارس</a:t>
            </a:r>
            <a:endParaRPr lang="fr-FR" dirty="0"/>
          </a:p>
          <a:p>
            <a:pPr algn="ctr">
              <a:buClr>
                <a:srgbClr val="000000"/>
              </a:buClr>
              <a:defRPr/>
            </a:pPr>
            <a:r>
              <a:rPr lang="fr-FR" dirty="0">
                <a:latin typeface="Times New Roman" panose="02020603050405020304" pitchFamily="18" charset="0"/>
                <a:cs typeface="Times New Roman" panose="02020603050405020304" pitchFamily="18" charset="0"/>
              </a:rPr>
              <a:t>Au plus tard </a:t>
            </a:r>
          </a:p>
          <a:p>
            <a:pPr algn="ctr">
              <a:defRPr/>
            </a:pPr>
            <a:r>
              <a:rPr lang="fr-FR" dirty="0">
                <a:latin typeface="Times New Roman" panose="02020603050405020304" pitchFamily="18" charset="0"/>
                <a:cs typeface="Times New Roman" panose="02020603050405020304" pitchFamily="18" charset="0"/>
              </a:rPr>
              <a:t>la fin Mars</a:t>
            </a:r>
          </a:p>
        </p:txBody>
      </p:sp>
      <p:sp>
        <p:nvSpPr>
          <p:cNvPr id="7" name="Rectangle 6">
            <a:extLst>
              <a:ext uri="{FF2B5EF4-FFF2-40B4-BE49-F238E27FC236}">
                <a16:creationId xmlns:a16="http://schemas.microsoft.com/office/drawing/2014/main" xmlns="" id="{4E1CFFF4-C627-46EE-90E0-921C32BFD552}"/>
              </a:ext>
            </a:extLst>
          </p:cNvPr>
          <p:cNvSpPr/>
          <p:nvPr/>
        </p:nvSpPr>
        <p:spPr>
          <a:xfrm>
            <a:off x="3610000" y="1267775"/>
            <a:ext cx="545286" cy="307777"/>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Mai</a:t>
            </a:r>
          </a:p>
        </p:txBody>
      </p:sp>
      <p:sp>
        <p:nvSpPr>
          <p:cNvPr id="8" name="Rectangle 7">
            <a:extLst>
              <a:ext uri="{FF2B5EF4-FFF2-40B4-BE49-F238E27FC236}">
                <a16:creationId xmlns:a16="http://schemas.microsoft.com/office/drawing/2014/main" xmlns="" id="{6B4CA154-CDEE-4BE8-A808-EE4D9D249597}"/>
              </a:ext>
            </a:extLst>
          </p:cNvPr>
          <p:cNvSpPr/>
          <p:nvPr/>
        </p:nvSpPr>
        <p:spPr>
          <a:xfrm>
            <a:off x="4431088" y="1231234"/>
            <a:ext cx="623889" cy="307777"/>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Juillet</a:t>
            </a:r>
          </a:p>
        </p:txBody>
      </p:sp>
      <p:sp>
        <p:nvSpPr>
          <p:cNvPr id="9" name="Rectangle 8">
            <a:extLst>
              <a:ext uri="{FF2B5EF4-FFF2-40B4-BE49-F238E27FC236}">
                <a16:creationId xmlns:a16="http://schemas.microsoft.com/office/drawing/2014/main" xmlns="" id="{7D827ABE-7814-4274-BA4F-205AAB80FB8C}"/>
              </a:ext>
            </a:extLst>
          </p:cNvPr>
          <p:cNvSpPr/>
          <p:nvPr/>
        </p:nvSpPr>
        <p:spPr>
          <a:xfrm>
            <a:off x="5207311" y="1212436"/>
            <a:ext cx="952505" cy="307777"/>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Septembre</a:t>
            </a:r>
          </a:p>
        </p:txBody>
      </p:sp>
      <p:sp>
        <p:nvSpPr>
          <p:cNvPr id="10" name="Rectangle 9">
            <a:extLst>
              <a:ext uri="{FF2B5EF4-FFF2-40B4-BE49-F238E27FC236}">
                <a16:creationId xmlns:a16="http://schemas.microsoft.com/office/drawing/2014/main" xmlns="" id="{A7FD4393-8913-49BD-9765-0725CF769ADF}"/>
              </a:ext>
            </a:extLst>
          </p:cNvPr>
          <p:cNvSpPr/>
          <p:nvPr/>
        </p:nvSpPr>
        <p:spPr>
          <a:xfrm>
            <a:off x="6289397" y="575836"/>
            <a:ext cx="1017109" cy="892552"/>
          </a:xfrm>
          <a:prstGeom prst="rect">
            <a:avLst/>
          </a:prstGeom>
        </p:spPr>
        <p:txBody>
          <a:bodyPr wrap="square">
            <a:spAutoFit/>
          </a:bodyPr>
          <a:lstStyle/>
          <a:p>
            <a:r>
              <a:rPr lang="ar-DZ" dirty="0">
                <a:latin typeface="Times New Roman" panose="02020603050405020304" pitchFamily="18" charset="0"/>
                <a:cs typeface="Times New Roman" panose="02020603050405020304" pitchFamily="18" charset="0"/>
              </a:rPr>
              <a:t>في أجل أقصاه 7 أكتوبر </a:t>
            </a:r>
            <a:endParaRPr lang="fr-FR" dirty="0">
              <a:latin typeface="Times New Roman" panose="02020603050405020304" pitchFamily="18" charset="0"/>
              <a:cs typeface="Times New Roman" panose="02020603050405020304" pitchFamily="18" charset="0"/>
            </a:endParaRPr>
          </a:p>
          <a:p>
            <a:r>
              <a:rPr lang="fr-FR" sz="1200" dirty="0">
                <a:latin typeface="Times New Roman" panose="02020603050405020304" pitchFamily="18" charset="0"/>
                <a:cs typeface="Times New Roman" panose="02020603050405020304" pitchFamily="18" charset="0"/>
              </a:rPr>
              <a:t>Au plus tard 7 Octobre</a:t>
            </a:r>
            <a:endParaRPr lang="fr-FR" sz="16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08619B7E-64DE-442F-B4F9-7FDD546D2F26}"/>
              </a:ext>
            </a:extLst>
          </p:cNvPr>
          <p:cNvSpPr/>
          <p:nvPr/>
        </p:nvSpPr>
        <p:spPr>
          <a:xfrm>
            <a:off x="7618000" y="705022"/>
            <a:ext cx="1072730" cy="707886"/>
          </a:xfrm>
          <a:prstGeom prst="rect">
            <a:avLst/>
          </a:prstGeom>
        </p:spPr>
        <p:txBody>
          <a:bodyPr wrap="none">
            <a:spAutoFit/>
          </a:bodyPr>
          <a:lstStyle/>
          <a:p>
            <a:pPr algn="ctr"/>
            <a:r>
              <a:rPr lang="ar-DZ" sz="1200" dirty="0">
                <a:latin typeface="Times New Roman" panose="02020603050405020304" pitchFamily="18" charset="0"/>
                <a:cs typeface="Times New Roman" panose="02020603050405020304" pitchFamily="18" charset="0"/>
              </a:rPr>
              <a:t>في أجل أقصاه</a:t>
            </a:r>
            <a:endParaRPr lang="fr-FR" sz="1200" dirty="0">
              <a:latin typeface="Times New Roman" panose="02020603050405020304" pitchFamily="18" charset="0"/>
              <a:cs typeface="Times New Roman" panose="02020603050405020304" pitchFamily="18" charset="0"/>
            </a:endParaRPr>
          </a:p>
          <a:p>
            <a:pPr algn="ctr"/>
            <a:r>
              <a:rPr lang="fr-FR" dirty="0">
                <a:latin typeface="Times New Roman" panose="02020603050405020304" pitchFamily="18" charset="0"/>
                <a:cs typeface="Times New Roman" panose="02020603050405020304" pitchFamily="18" charset="0"/>
              </a:rPr>
              <a:t>Au plus tard</a:t>
            </a:r>
          </a:p>
          <a:p>
            <a:pPr algn="ctr"/>
            <a:r>
              <a:rPr lang="fr-FR" dirty="0">
                <a:latin typeface="Times New Roman" panose="02020603050405020304" pitchFamily="18" charset="0"/>
                <a:cs typeface="Times New Roman" panose="02020603050405020304" pitchFamily="18" charset="0"/>
              </a:rPr>
              <a:t>31/12/N-1</a:t>
            </a:r>
          </a:p>
        </p:txBody>
      </p:sp>
      <p:sp>
        <p:nvSpPr>
          <p:cNvPr id="14" name="Rectangle 13">
            <a:extLst>
              <a:ext uri="{FF2B5EF4-FFF2-40B4-BE49-F238E27FC236}">
                <a16:creationId xmlns:a16="http://schemas.microsoft.com/office/drawing/2014/main" xmlns="" id="{2DCE432D-3EE5-438C-B41A-EF6C9EC94723}"/>
              </a:ext>
            </a:extLst>
          </p:cNvPr>
          <p:cNvSpPr/>
          <p:nvPr/>
        </p:nvSpPr>
        <p:spPr>
          <a:xfrm>
            <a:off x="139891" y="3496621"/>
            <a:ext cx="2108293" cy="1384995"/>
          </a:xfrm>
          <a:prstGeom prst="rect">
            <a:avLst/>
          </a:prstGeom>
        </p:spPr>
        <p:txBody>
          <a:bodyPr wrap="square">
            <a:spAutoFit/>
          </a:bodyPr>
          <a:lstStyle/>
          <a:p>
            <a:pPr algn="just">
              <a:defRPr/>
            </a:pPr>
            <a:r>
              <a:rPr lang="ar-AE" sz="1200" b="1" dirty="0">
                <a:solidFill>
                  <a:schemeClr val="accent4">
                    <a:lumMod val="25000"/>
                  </a:schemeClr>
                </a:solidFill>
                <a:latin typeface="Times New Roman" panose="02020603050405020304" pitchFamily="18" charset="0"/>
                <a:cs typeface="Times New Roman" panose="02020603050405020304" pitchFamily="18" charset="0"/>
              </a:rPr>
              <a:t>تبليغ بالمذكرة التوجيهية بإدماج </a:t>
            </a:r>
            <a:r>
              <a:rPr lang="ar-AE" sz="1200" b="1" dirty="0" err="1">
                <a:solidFill>
                  <a:schemeClr val="accent4">
                    <a:lumMod val="25000"/>
                  </a:schemeClr>
                </a:solidFill>
                <a:latin typeface="Times New Roman" panose="02020603050405020304" pitchFamily="18" charset="0"/>
                <a:cs typeface="Times New Roman" panose="02020603050405020304" pitchFamily="18" charset="0"/>
              </a:rPr>
              <a:t>تسقــيــفــات</a:t>
            </a:r>
            <a:r>
              <a:rPr lang="ar-AE" sz="1200" b="1" dirty="0">
                <a:solidFill>
                  <a:schemeClr val="accent4">
                    <a:lumMod val="25000"/>
                  </a:schemeClr>
                </a:solidFill>
                <a:latin typeface="Times New Roman" panose="02020603050405020304" pitchFamily="18" charset="0"/>
                <a:cs typeface="Times New Roman" panose="02020603050405020304" pitchFamily="18" charset="0"/>
              </a:rPr>
              <a:t> الــنــفــقــات المعتمدة حسب القطاع </a:t>
            </a:r>
            <a:endParaRPr lang="fr-FR" sz="1200" b="1" dirty="0">
              <a:solidFill>
                <a:schemeClr val="accent4">
                  <a:lumMod val="25000"/>
                </a:schemeClr>
              </a:solidFill>
              <a:latin typeface="Times New Roman" panose="02020603050405020304" pitchFamily="18" charset="0"/>
              <a:cs typeface="Times New Roman" panose="02020603050405020304" pitchFamily="18" charset="0"/>
            </a:endParaRPr>
          </a:p>
          <a:p>
            <a:pPr algn="just">
              <a:defRPr/>
            </a:pPr>
            <a:r>
              <a:rPr lang="fr-FR" sz="1200" b="1" dirty="0">
                <a:solidFill>
                  <a:schemeClr val="accent4">
                    <a:lumMod val="25000"/>
                  </a:schemeClr>
                </a:solidFill>
                <a:latin typeface="Times New Roman" panose="02020603050405020304" pitchFamily="18" charset="0"/>
                <a:cs typeface="Times New Roman" panose="02020603050405020304" pitchFamily="18" charset="0"/>
              </a:rPr>
              <a:t>Notification de la Note d'orientation intégrant les plafonds approuvés par secteur</a:t>
            </a:r>
          </a:p>
        </p:txBody>
      </p:sp>
      <p:sp>
        <p:nvSpPr>
          <p:cNvPr id="15" name="Rectangle 14">
            <a:extLst>
              <a:ext uri="{FF2B5EF4-FFF2-40B4-BE49-F238E27FC236}">
                <a16:creationId xmlns:a16="http://schemas.microsoft.com/office/drawing/2014/main" xmlns="" id="{8DA4ABDB-7701-4EDD-9208-29489D91CECA}"/>
              </a:ext>
            </a:extLst>
          </p:cNvPr>
          <p:cNvSpPr/>
          <p:nvPr/>
        </p:nvSpPr>
        <p:spPr>
          <a:xfrm>
            <a:off x="3348196" y="2627109"/>
            <a:ext cx="1091984" cy="1277273"/>
          </a:xfrm>
          <a:prstGeom prst="rect">
            <a:avLst/>
          </a:prstGeom>
        </p:spPr>
        <p:txBody>
          <a:bodyPr wrap="square">
            <a:spAutoFit/>
          </a:bodyPr>
          <a:lstStyle/>
          <a:p>
            <a:pPr algn="just">
              <a:defRPr/>
            </a:pPr>
            <a:r>
              <a:rPr lang="ar-DZ" sz="1100" b="1" dirty="0">
                <a:solidFill>
                  <a:schemeClr val="accent4">
                    <a:lumMod val="25000"/>
                  </a:schemeClr>
                </a:solidFill>
                <a:latin typeface="Times New Roman" panose="02020603050405020304" pitchFamily="18" charset="0"/>
                <a:cs typeface="Times New Roman" panose="02020603050405020304" pitchFamily="18" charset="0"/>
              </a:rPr>
              <a:t>مناقشة الميزانية + التقرير حول الأولويات والتخطيط الوارد</a:t>
            </a:r>
            <a:endParaRPr lang="fr-FR" sz="1100" b="1" dirty="0">
              <a:solidFill>
                <a:schemeClr val="accent4">
                  <a:lumMod val="25000"/>
                </a:schemeClr>
              </a:solidFill>
              <a:latin typeface="Times New Roman" panose="02020603050405020304" pitchFamily="18" charset="0"/>
              <a:cs typeface="Times New Roman" panose="02020603050405020304" pitchFamily="18" charset="0"/>
            </a:endParaRPr>
          </a:p>
          <a:p>
            <a:pPr algn="just">
              <a:defRPr/>
            </a:pPr>
            <a:r>
              <a:rPr lang="fr-FR" sz="1100" b="1" dirty="0">
                <a:solidFill>
                  <a:schemeClr val="accent4">
                    <a:lumMod val="25000"/>
                  </a:schemeClr>
                </a:solidFill>
                <a:latin typeface="Times New Roman" panose="02020603050405020304" pitchFamily="18" charset="0"/>
                <a:cs typeface="Times New Roman" panose="02020603050405020304" pitchFamily="18" charset="0"/>
              </a:rPr>
              <a:t>Discussions budgétaires +RPP retenus</a:t>
            </a:r>
            <a:endParaRPr lang="ar-DZ" sz="1100" b="1" dirty="0">
              <a:solidFill>
                <a:schemeClr val="accent4">
                  <a:lumMod val="25000"/>
                </a:schemeClr>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C15D608B-0C14-443D-B6AE-36AEDFB26E5A}"/>
              </a:ext>
            </a:extLst>
          </p:cNvPr>
          <p:cNvSpPr/>
          <p:nvPr/>
        </p:nvSpPr>
        <p:spPr>
          <a:xfrm>
            <a:off x="2171711" y="1966136"/>
            <a:ext cx="1176485" cy="1446550"/>
          </a:xfrm>
          <a:prstGeom prst="rect">
            <a:avLst/>
          </a:prstGeom>
        </p:spPr>
        <p:txBody>
          <a:bodyPr wrap="square">
            <a:spAutoFit/>
          </a:bodyPr>
          <a:lstStyle/>
          <a:p>
            <a:pPr>
              <a:defRPr/>
            </a:pPr>
            <a:r>
              <a:rPr lang="ar-DZ" sz="1200" b="1" dirty="0">
                <a:solidFill>
                  <a:schemeClr val="accent4">
                    <a:lumMod val="25000"/>
                  </a:schemeClr>
                </a:solidFill>
                <a:latin typeface="Times New Roman" panose="02020603050405020304" pitchFamily="18" charset="0"/>
                <a:cs typeface="Times New Roman" panose="02020603050405020304" pitchFamily="18" charset="0"/>
              </a:rPr>
              <a:t>تحضير طلبات الميزانية + التقرير حول الأوليات والتخطيط المقترح</a:t>
            </a:r>
            <a:endParaRPr lang="fr-FR" sz="1200" b="1" dirty="0">
              <a:solidFill>
                <a:schemeClr val="accent4">
                  <a:lumMod val="25000"/>
                </a:schemeClr>
              </a:solidFill>
              <a:latin typeface="Times New Roman" panose="02020603050405020304" pitchFamily="18" charset="0"/>
              <a:cs typeface="Times New Roman" panose="02020603050405020304" pitchFamily="18" charset="0"/>
            </a:endParaRPr>
          </a:p>
          <a:p>
            <a:pPr>
              <a:defRPr/>
            </a:pPr>
            <a:r>
              <a:rPr lang="fr-FR" sz="1000" b="1" dirty="0">
                <a:solidFill>
                  <a:schemeClr val="accent4">
                    <a:lumMod val="25000"/>
                  </a:schemeClr>
                </a:solidFill>
                <a:latin typeface="Times New Roman" panose="02020603050405020304" pitchFamily="18" charset="0"/>
                <a:cs typeface="Times New Roman" panose="02020603050405020304" pitchFamily="18" charset="0"/>
              </a:rPr>
              <a:t>Préparation des demandes budgétaires + RPP proposés</a:t>
            </a:r>
            <a:endParaRPr lang="ar-DZ" sz="1000" b="1" dirty="0">
              <a:solidFill>
                <a:schemeClr val="accent4">
                  <a:lumMod val="25000"/>
                </a:schemeClr>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106628A6-AE40-49EF-8B84-6587750BB48C}"/>
              </a:ext>
            </a:extLst>
          </p:cNvPr>
          <p:cNvSpPr/>
          <p:nvPr/>
        </p:nvSpPr>
        <p:spPr>
          <a:xfrm>
            <a:off x="3629244" y="3995993"/>
            <a:ext cx="2205025" cy="1015663"/>
          </a:xfrm>
          <a:prstGeom prst="rect">
            <a:avLst/>
          </a:prstGeom>
        </p:spPr>
        <p:txBody>
          <a:bodyPr wrap="square">
            <a:spAutoFit/>
          </a:bodyPr>
          <a:lstStyle/>
          <a:p>
            <a:pPr>
              <a:defRPr/>
            </a:pPr>
            <a:r>
              <a:rPr lang="ar-DZ" sz="1200" b="1" dirty="0">
                <a:solidFill>
                  <a:schemeClr val="accent4">
                    <a:lumMod val="25000"/>
                  </a:schemeClr>
                </a:solidFill>
                <a:latin typeface="Times New Roman" panose="02020603050405020304" pitchFamily="18" charset="0"/>
                <a:cs typeface="Times New Roman" panose="02020603050405020304" pitchFamily="18" charset="0"/>
              </a:rPr>
              <a:t>تحضير المشروع + الحجم 1 + الحجم 2 (التقرير حول الأولويات التخطيط ) + الحجم 3</a:t>
            </a:r>
            <a:r>
              <a:rPr lang="fr-FR" sz="1200" b="1" dirty="0">
                <a:solidFill>
                  <a:schemeClr val="accent4">
                    <a:lumMod val="25000"/>
                  </a:schemeClr>
                </a:solidFill>
                <a:latin typeface="Times New Roman" panose="02020603050405020304" pitchFamily="18" charset="0"/>
                <a:cs typeface="Times New Roman" panose="02020603050405020304" pitchFamily="18" charset="0"/>
              </a:rPr>
              <a:t>Préparation de l’avant projet de budget +V1+V2 (RPP) + V3</a:t>
            </a:r>
            <a:endParaRPr lang="ar-DZ" sz="1200" b="1" dirty="0">
              <a:solidFill>
                <a:schemeClr val="accent4">
                  <a:lumMod val="25000"/>
                </a:schemeClr>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0CCDF359-E85D-4142-BA1D-85E35002B5E0}"/>
              </a:ext>
            </a:extLst>
          </p:cNvPr>
          <p:cNvSpPr/>
          <p:nvPr/>
        </p:nvSpPr>
        <p:spPr>
          <a:xfrm rot="10800000" flipV="1">
            <a:off x="4949820" y="2200428"/>
            <a:ext cx="1253146" cy="984885"/>
          </a:xfrm>
          <a:prstGeom prst="rect">
            <a:avLst/>
          </a:prstGeom>
        </p:spPr>
        <p:txBody>
          <a:bodyPr wrap="square">
            <a:spAutoFit/>
          </a:bodyPr>
          <a:lstStyle/>
          <a:p>
            <a:pPr algn="r">
              <a:defRPr/>
            </a:pPr>
            <a:r>
              <a:rPr lang="ar-DZ" sz="1100" b="1" dirty="0">
                <a:solidFill>
                  <a:schemeClr val="accent4">
                    <a:lumMod val="25000"/>
                  </a:schemeClr>
                </a:solidFill>
                <a:latin typeface="Times New Roman" panose="02020603050405020304" pitchFamily="18" charset="0"/>
                <a:cs typeface="Times New Roman" panose="02020603050405020304" pitchFamily="18" charset="0"/>
              </a:rPr>
              <a:t>دراسة المشروع الأولي للميزانية</a:t>
            </a:r>
            <a:endParaRPr lang="fr-FR" sz="1100" b="1" dirty="0">
              <a:solidFill>
                <a:schemeClr val="accent4">
                  <a:lumMod val="25000"/>
                </a:schemeClr>
              </a:solidFill>
              <a:latin typeface="Times New Roman" panose="02020603050405020304" pitchFamily="18" charset="0"/>
              <a:cs typeface="Times New Roman" panose="02020603050405020304" pitchFamily="18" charset="0"/>
            </a:endParaRPr>
          </a:p>
          <a:p>
            <a:pPr>
              <a:defRPr/>
            </a:pPr>
            <a:r>
              <a:rPr lang="fr-FR" sz="1200" b="1" dirty="0">
                <a:solidFill>
                  <a:schemeClr val="accent4">
                    <a:lumMod val="25000"/>
                  </a:schemeClr>
                </a:solidFill>
                <a:latin typeface="Times New Roman" panose="02020603050405020304" pitchFamily="18" charset="0"/>
                <a:cs typeface="Times New Roman" panose="02020603050405020304" pitchFamily="18" charset="0"/>
              </a:rPr>
              <a:t>Examen de </a:t>
            </a:r>
            <a:r>
              <a:rPr lang="fr-FR" sz="1100" b="1" dirty="0">
                <a:solidFill>
                  <a:schemeClr val="accent4">
                    <a:lumMod val="25000"/>
                  </a:schemeClr>
                </a:solidFill>
                <a:latin typeface="Times New Roman" panose="02020603050405020304" pitchFamily="18" charset="0"/>
                <a:cs typeface="Times New Roman" panose="02020603050405020304" pitchFamily="18" charset="0"/>
              </a:rPr>
              <a:t>l’avant </a:t>
            </a:r>
            <a:r>
              <a:rPr lang="fr-FR" sz="1200" b="1" dirty="0">
                <a:solidFill>
                  <a:schemeClr val="accent4">
                    <a:lumMod val="25000"/>
                  </a:schemeClr>
                </a:solidFill>
                <a:latin typeface="Times New Roman" panose="02020603050405020304" pitchFamily="18" charset="0"/>
                <a:cs typeface="Times New Roman" panose="02020603050405020304" pitchFamily="18" charset="0"/>
              </a:rPr>
              <a:t>Projet de budget</a:t>
            </a:r>
            <a:endParaRPr lang="ar-DZ" sz="1200" b="1" dirty="0">
              <a:solidFill>
                <a:schemeClr val="accent4">
                  <a:lumMod val="25000"/>
                </a:schemeClr>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35963E59-31D4-4CD5-A778-3542F49B3C45}"/>
              </a:ext>
            </a:extLst>
          </p:cNvPr>
          <p:cNvSpPr/>
          <p:nvPr/>
        </p:nvSpPr>
        <p:spPr>
          <a:xfrm>
            <a:off x="6181702" y="3469478"/>
            <a:ext cx="959882" cy="1200329"/>
          </a:xfrm>
          <a:prstGeom prst="rect">
            <a:avLst/>
          </a:prstGeom>
        </p:spPr>
        <p:txBody>
          <a:bodyPr wrap="square">
            <a:spAutoFit/>
          </a:bodyPr>
          <a:lstStyle/>
          <a:p>
            <a:r>
              <a:rPr lang="ar-DZ" sz="1200" b="1" dirty="0">
                <a:solidFill>
                  <a:schemeClr val="accent4">
                    <a:lumMod val="25000"/>
                  </a:schemeClr>
                </a:solidFill>
                <a:latin typeface="Times New Roman" panose="02020603050405020304" pitchFamily="18" charset="0"/>
                <a:cs typeface="Times New Roman" panose="02020603050405020304" pitchFamily="18" charset="0"/>
              </a:rPr>
              <a:t>إيداع مشروع قانون المالية</a:t>
            </a:r>
            <a:endParaRPr lang="fr-FR" sz="1200" b="1" dirty="0">
              <a:solidFill>
                <a:schemeClr val="accent4">
                  <a:lumMod val="25000"/>
                </a:schemeClr>
              </a:solidFill>
              <a:latin typeface="Times New Roman" panose="02020603050405020304" pitchFamily="18" charset="0"/>
              <a:cs typeface="Times New Roman" panose="02020603050405020304" pitchFamily="18" charset="0"/>
            </a:endParaRPr>
          </a:p>
          <a:p>
            <a:r>
              <a:rPr lang="fr-FR" sz="1200" b="1" dirty="0">
                <a:solidFill>
                  <a:schemeClr val="accent4">
                    <a:lumMod val="25000"/>
                  </a:schemeClr>
                </a:solidFill>
                <a:latin typeface="Times New Roman" panose="02020603050405020304" pitchFamily="18" charset="0"/>
                <a:cs typeface="Times New Roman" panose="02020603050405020304" pitchFamily="18" charset="0"/>
              </a:rPr>
              <a:t>Dépôt du projet de loi de finances</a:t>
            </a:r>
          </a:p>
        </p:txBody>
      </p:sp>
      <p:sp>
        <p:nvSpPr>
          <p:cNvPr id="20" name="Rectangle 19">
            <a:extLst>
              <a:ext uri="{FF2B5EF4-FFF2-40B4-BE49-F238E27FC236}">
                <a16:creationId xmlns:a16="http://schemas.microsoft.com/office/drawing/2014/main" xmlns="" id="{BC00E3C4-C960-4C7D-A519-15A250701B69}"/>
              </a:ext>
            </a:extLst>
          </p:cNvPr>
          <p:cNvSpPr/>
          <p:nvPr/>
        </p:nvSpPr>
        <p:spPr>
          <a:xfrm rot="10800000" flipV="1">
            <a:off x="7002489" y="2067932"/>
            <a:ext cx="1153386" cy="1384995"/>
          </a:xfrm>
          <a:prstGeom prst="rect">
            <a:avLst/>
          </a:prstGeom>
        </p:spPr>
        <p:txBody>
          <a:bodyPr wrap="square">
            <a:spAutoFit/>
          </a:bodyPr>
          <a:lstStyle/>
          <a:p>
            <a:r>
              <a:rPr lang="ar-DZ" sz="1200" b="1" dirty="0">
                <a:solidFill>
                  <a:schemeClr val="accent4">
                    <a:lumMod val="25000"/>
                  </a:schemeClr>
                </a:solidFill>
                <a:latin typeface="Times New Roman" panose="02020603050405020304" pitchFamily="18" charset="0"/>
                <a:cs typeface="Times New Roman" panose="02020603050405020304" pitchFamily="18" charset="0"/>
              </a:rPr>
              <a:t>التصويت على قانون المالية (75 يوم بعد الإيداع)</a:t>
            </a:r>
            <a:endParaRPr lang="fr-FR" sz="1200" b="1" dirty="0">
              <a:solidFill>
                <a:schemeClr val="accent4">
                  <a:lumMod val="25000"/>
                </a:schemeClr>
              </a:solidFill>
              <a:latin typeface="Times New Roman" panose="02020603050405020304" pitchFamily="18" charset="0"/>
              <a:cs typeface="Times New Roman" panose="02020603050405020304" pitchFamily="18" charset="0"/>
            </a:endParaRPr>
          </a:p>
          <a:p>
            <a:r>
              <a:rPr lang="fr-FR" sz="1200" b="1" dirty="0">
                <a:solidFill>
                  <a:schemeClr val="accent4">
                    <a:lumMod val="25000"/>
                  </a:schemeClr>
                </a:solidFill>
                <a:latin typeface="Times New Roman" panose="02020603050405020304" pitchFamily="18" charset="0"/>
                <a:cs typeface="Times New Roman" panose="02020603050405020304" pitchFamily="18" charset="0"/>
              </a:rPr>
              <a:t>Vote de la loi de finances (75 jrs après le dépôt)</a:t>
            </a:r>
          </a:p>
        </p:txBody>
      </p:sp>
      <p:sp>
        <p:nvSpPr>
          <p:cNvPr id="21" name="Rectangle 20">
            <a:extLst>
              <a:ext uri="{FF2B5EF4-FFF2-40B4-BE49-F238E27FC236}">
                <a16:creationId xmlns:a16="http://schemas.microsoft.com/office/drawing/2014/main" xmlns="" id="{DEFF5F72-51A2-4EF3-AB53-1AFC02E4919D}"/>
              </a:ext>
            </a:extLst>
          </p:cNvPr>
          <p:cNvSpPr/>
          <p:nvPr/>
        </p:nvSpPr>
        <p:spPr>
          <a:xfrm>
            <a:off x="7785006" y="3693452"/>
            <a:ext cx="1219103" cy="1015663"/>
          </a:xfrm>
          <a:prstGeom prst="rect">
            <a:avLst/>
          </a:prstGeom>
        </p:spPr>
        <p:txBody>
          <a:bodyPr wrap="square">
            <a:spAutoFit/>
          </a:bodyPr>
          <a:lstStyle/>
          <a:p>
            <a:r>
              <a:rPr lang="ar-DZ" sz="1200" b="1" dirty="0">
                <a:solidFill>
                  <a:schemeClr val="accent4">
                    <a:lumMod val="25000"/>
                  </a:schemeClr>
                </a:solidFill>
                <a:latin typeface="Times New Roman" panose="02020603050405020304" pitchFamily="18" charset="0"/>
                <a:cs typeface="Times New Roman" panose="02020603050405020304" pitchFamily="18" charset="0"/>
              </a:rPr>
              <a:t>التوقيع على قانون المالية </a:t>
            </a:r>
            <a:endParaRPr lang="fr-FR" sz="1200" b="1" dirty="0">
              <a:solidFill>
                <a:schemeClr val="accent4">
                  <a:lumMod val="25000"/>
                </a:schemeClr>
              </a:solidFill>
              <a:latin typeface="Times New Roman" panose="02020603050405020304" pitchFamily="18" charset="0"/>
              <a:cs typeface="Times New Roman" panose="02020603050405020304" pitchFamily="18" charset="0"/>
            </a:endParaRPr>
          </a:p>
          <a:p>
            <a:r>
              <a:rPr lang="fr-FR" sz="1200" b="1" dirty="0">
                <a:solidFill>
                  <a:schemeClr val="accent4">
                    <a:lumMod val="25000"/>
                  </a:schemeClr>
                </a:solidFill>
                <a:latin typeface="Times New Roman" panose="02020603050405020304" pitchFamily="18" charset="0"/>
                <a:cs typeface="Times New Roman" panose="02020603050405020304" pitchFamily="18" charset="0"/>
              </a:rPr>
              <a:t>Signature de la Loi de Finances</a:t>
            </a:r>
            <a:r>
              <a:rPr lang="ar-DZ" sz="1200" b="1" dirty="0">
                <a:solidFill>
                  <a:schemeClr val="accent4">
                    <a:lumMod val="25000"/>
                  </a:schemeClr>
                </a:solidFill>
                <a:latin typeface="Times New Roman" panose="02020603050405020304" pitchFamily="18" charset="0"/>
                <a:cs typeface="Times New Roman" panose="02020603050405020304" pitchFamily="18" charset="0"/>
              </a:rPr>
              <a:t> </a:t>
            </a:r>
            <a:endParaRPr lang="fr-FR" sz="1200" b="1" dirty="0">
              <a:solidFill>
                <a:schemeClr val="accent4">
                  <a:lumMod val="25000"/>
                </a:schemeClr>
              </a:solidFill>
              <a:latin typeface="Times New Roman" panose="02020603050405020304" pitchFamily="18" charset="0"/>
              <a:cs typeface="Times New Roman" panose="02020603050405020304" pitchFamily="18" charset="0"/>
            </a:endParaRPr>
          </a:p>
        </p:txBody>
      </p:sp>
      <p:cxnSp>
        <p:nvCxnSpPr>
          <p:cNvPr id="22" name="Connecteur droit avec flèche 50">
            <a:extLst>
              <a:ext uri="{FF2B5EF4-FFF2-40B4-BE49-F238E27FC236}">
                <a16:creationId xmlns:a16="http://schemas.microsoft.com/office/drawing/2014/main" xmlns="" id="{4E54919D-1676-492A-97BB-60E7D89DF165}"/>
              </a:ext>
            </a:extLst>
          </p:cNvPr>
          <p:cNvCxnSpPr>
            <a:cxnSpLocks/>
          </p:cNvCxnSpPr>
          <p:nvPr/>
        </p:nvCxnSpPr>
        <p:spPr>
          <a:xfrm flipV="1">
            <a:off x="1515763" y="1646879"/>
            <a:ext cx="1262" cy="1849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35">
            <a:extLst>
              <a:ext uri="{FF2B5EF4-FFF2-40B4-BE49-F238E27FC236}">
                <a16:creationId xmlns:a16="http://schemas.microsoft.com/office/drawing/2014/main" xmlns="" id="{9F5FC942-4B02-49DE-93F4-831B1217A952}"/>
              </a:ext>
            </a:extLst>
          </p:cNvPr>
          <p:cNvCxnSpPr/>
          <p:nvPr/>
        </p:nvCxnSpPr>
        <p:spPr>
          <a:xfrm flipH="1" flipV="1">
            <a:off x="2592974" y="1646879"/>
            <a:ext cx="10249" cy="4240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50">
            <a:extLst>
              <a:ext uri="{FF2B5EF4-FFF2-40B4-BE49-F238E27FC236}">
                <a16:creationId xmlns:a16="http://schemas.microsoft.com/office/drawing/2014/main" xmlns="" id="{5F32E54C-8B6A-477F-BB16-AFEA35B47FC0}"/>
              </a:ext>
            </a:extLst>
          </p:cNvPr>
          <p:cNvCxnSpPr>
            <a:cxnSpLocks/>
          </p:cNvCxnSpPr>
          <p:nvPr/>
        </p:nvCxnSpPr>
        <p:spPr>
          <a:xfrm flipV="1">
            <a:off x="3818893" y="1769165"/>
            <a:ext cx="7672" cy="8025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50">
            <a:extLst>
              <a:ext uri="{FF2B5EF4-FFF2-40B4-BE49-F238E27FC236}">
                <a16:creationId xmlns:a16="http://schemas.microsoft.com/office/drawing/2014/main" xmlns="" id="{C3877544-2346-4A2D-B211-AE366F319A0D}"/>
              </a:ext>
            </a:extLst>
          </p:cNvPr>
          <p:cNvCxnSpPr>
            <a:cxnSpLocks/>
          </p:cNvCxnSpPr>
          <p:nvPr/>
        </p:nvCxnSpPr>
        <p:spPr>
          <a:xfrm flipH="1" flipV="1">
            <a:off x="4632874" y="1733611"/>
            <a:ext cx="13733" cy="19598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35">
            <a:extLst>
              <a:ext uri="{FF2B5EF4-FFF2-40B4-BE49-F238E27FC236}">
                <a16:creationId xmlns:a16="http://schemas.microsoft.com/office/drawing/2014/main" xmlns="" id="{43769D8E-C090-4537-9982-4CB6A76A3B5A}"/>
              </a:ext>
            </a:extLst>
          </p:cNvPr>
          <p:cNvCxnSpPr/>
          <p:nvPr/>
        </p:nvCxnSpPr>
        <p:spPr>
          <a:xfrm flipH="1" flipV="1">
            <a:off x="5620076" y="1706724"/>
            <a:ext cx="10249" cy="4240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50">
            <a:extLst>
              <a:ext uri="{FF2B5EF4-FFF2-40B4-BE49-F238E27FC236}">
                <a16:creationId xmlns:a16="http://schemas.microsoft.com/office/drawing/2014/main" xmlns="" id="{59B73D11-D91C-4749-8041-97288EC59C69}"/>
              </a:ext>
            </a:extLst>
          </p:cNvPr>
          <p:cNvCxnSpPr>
            <a:cxnSpLocks/>
          </p:cNvCxnSpPr>
          <p:nvPr/>
        </p:nvCxnSpPr>
        <p:spPr>
          <a:xfrm flipV="1">
            <a:off x="6594939" y="1786184"/>
            <a:ext cx="41489" cy="1486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44">
            <a:extLst>
              <a:ext uri="{FF2B5EF4-FFF2-40B4-BE49-F238E27FC236}">
                <a16:creationId xmlns:a16="http://schemas.microsoft.com/office/drawing/2014/main" xmlns="" id="{818BCEDA-14FE-450F-B83F-81A70FF25D97}"/>
              </a:ext>
            </a:extLst>
          </p:cNvPr>
          <p:cNvCxnSpPr/>
          <p:nvPr/>
        </p:nvCxnSpPr>
        <p:spPr>
          <a:xfrm flipV="1">
            <a:off x="7306506" y="1733610"/>
            <a:ext cx="3684" cy="4240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50">
            <a:extLst>
              <a:ext uri="{FF2B5EF4-FFF2-40B4-BE49-F238E27FC236}">
                <a16:creationId xmlns:a16="http://schemas.microsoft.com/office/drawing/2014/main" xmlns="" id="{729DA9A0-E207-4363-A4F7-B4382FCC3C92}"/>
              </a:ext>
            </a:extLst>
          </p:cNvPr>
          <p:cNvCxnSpPr>
            <a:cxnSpLocks/>
          </p:cNvCxnSpPr>
          <p:nvPr/>
        </p:nvCxnSpPr>
        <p:spPr>
          <a:xfrm flipV="1">
            <a:off x="8234830" y="1706724"/>
            <a:ext cx="3828" cy="20667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73537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40E03B26-235A-4C28-87B1-131B5356DF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53</a:t>
            </a:fld>
            <a:endParaRPr lang="fr-FR"/>
          </a:p>
        </p:txBody>
      </p:sp>
      <p:sp>
        <p:nvSpPr>
          <p:cNvPr id="4" name="Titre 1">
            <a:extLst>
              <a:ext uri="{FF2B5EF4-FFF2-40B4-BE49-F238E27FC236}">
                <a16:creationId xmlns:a16="http://schemas.microsoft.com/office/drawing/2014/main" xmlns="" id="{B5F32042-E37A-43CC-A5E3-4C0B632818B0}"/>
              </a:ext>
            </a:extLst>
          </p:cNvPr>
          <p:cNvSpPr txBox="1">
            <a:spLocks/>
          </p:cNvSpPr>
          <p:nvPr/>
        </p:nvSpPr>
        <p:spPr>
          <a:xfrm>
            <a:off x="94704" y="394338"/>
            <a:ext cx="6548553"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r>
              <a:rPr lang="fr-FR" sz="1600" dirty="0">
                <a:latin typeface="Times New Roman" panose="02020603050405020304" pitchFamily="18" charset="0"/>
                <a:cs typeface="Times New Roman" panose="02020603050405020304" pitchFamily="18" charset="0"/>
              </a:rPr>
              <a:t>PHASE 2 : EXÉCUTION </a:t>
            </a:r>
            <a:r>
              <a:rPr lang="ar-DZ" sz="1800" dirty="0">
                <a:latin typeface="Times New Roman" panose="02020603050405020304" pitchFamily="18" charset="0"/>
                <a:cs typeface="Times New Roman" panose="02020603050405020304" pitchFamily="18" charset="0"/>
              </a:rPr>
              <a:t>المرحلة 2 : التنفيذ                                             </a:t>
            </a:r>
            <a:r>
              <a:rPr lang="fr-FR" sz="1600" dirty="0">
                <a:latin typeface="Times New Roman" panose="02020603050405020304" pitchFamily="18" charset="0"/>
                <a:cs typeface="Times New Roman" panose="02020603050405020304" pitchFamily="18" charset="0"/>
              </a:rPr>
              <a:t>RÉPARTITION DES CRÉDITS</a:t>
            </a:r>
            <a:r>
              <a:rPr lang="ar-DZ" sz="1600" dirty="0">
                <a:latin typeface="Times New Roman" panose="02020603050405020304" pitchFamily="18" charset="0"/>
                <a:cs typeface="Times New Roman" panose="02020603050405020304" pitchFamily="18" charset="0"/>
              </a:rPr>
              <a:t>   </a:t>
            </a:r>
            <a:r>
              <a:rPr lang="ar-DZ" sz="1800" dirty="0">
                <a:latin typeface="Times New Roman" panose="02020603050405020304" pitchFamily="18" charset="0"/>
                <a:cs typeface="Times New Roman" panose="02020603050405020304" pitchFamily="18" charset="0"/>
              </a:rPr>
              <a:t>توزيع الاعتمادات المالية                            </a:t>
            </a:r>
          </a:p>
        </p:txBody>
      </p:sp>
      <p:graphicFrame>
        <p:nvGraphicFramePr>
          <p:cNvPr id="5" name="Diagramme 4">
            <a:extLst>
              <a:ext uri="{FF2B5EF4-FFF2-40B4-BE49-F238E27FC236}">
                <a16:creationId xmlns:a16="http://schemas.microsoft.com/office/drawing/2014/main" xmlns="" id="{05036337-6AAF-47BA-AAFE-B106D0AF8DA0}"/>
              </a:ext>
            </a:extLst>
          </p:cNvPr>
          <p:cNvGraphicFramePr/>
          <p:nvPr>
            <p:extLst>
              <p:ext uri="{D42A27DB-BD31-4B8C-83A1-F6EECF244321}">
                <p14:modId xmlns:p14="http://schemas.microsoft.com/office/powerpoint/2010/main" xmlns="" val="2874138452"/>
              </p:ext>
            </p:extLst>
          </p:nvPr>
        </p:nvGraphicFramePr>
        <p:xfrm>
          <a:off x="546651" y="1769165"/>
          <a:ext cx="7533861" cy="1570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xmlns="" id="{DAAD892D-5698-45D3-A8C9-2BB77F3A2FE3}"/>
              </a:ext>
            </a:extLst>
          </p:cNvPr>
          <p:cNvSpPr txBox="1"/>
          <p:nvPr/>
        </p:nvSpPr>
        <p:spPr>
          <a:xfrm>
            <a:off x="165253" y="1338604"/>
            <a:ext cx="2064327" cy="276999"/>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LOLF Art. 79</a:t>
            </a:r>
          </a:p>
        </p:txBody>
      </p:sp>
      <p:sp>
        <p:nvSpPr>
          <p:cNvPr id="7" name="ZoneTexte 6">
            <a:extLst>
              <a:ext uri="{FF2B5EF4-FFF2-40B4-BE49-F238E27FC236}">
                <a16:creationId xmlns:a16="http://schemas.microsoft.com/office/drawing/2014/main" xmlns="" id="{53A95EF6-4E3D-4B9A-9D50-C5FDC3270BAF}"/>
              </a:ext>
            </a:extLst>
          </p:cNvPr>
          <p:cNvSpPr txBox="1"/>
          <p:nvPr/>
        </p:nvSpPr>
        <p:spPr>
          <a:xfrm>
            <a:off x="5827523" y="1297224"/>
            <a:ext cx="3151224" cy="307777"/>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DZ" sz="14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القانون العضوي المتعلق بقوانين المالية المادة 79 </a:t>
            </a:r>
            <a:endParaRPr kumimoji="0" lang="fr-FR" sz="14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8" name="ZoneTexte 7">
            <a:extLst>
              <a:ext uri="{FF2B5EF4-FFF2-40B4-BE49-F238E27FC236}">
                <a16:creationId xmlns:a16="http://schemas.microsoft.com/office/drawing/2014/main" xmlns="" id="{8008967C-DED1-4097-866E-5626D92C1CDB}"/>
              </a:ext>
            </a:extLst>
          </p:cNvPr>
          <p:cNvSpPr txBox="1"/>
          <p:nvPr/>
        </p:nvSpPr>
        <p:spPr>
          <a:xfrm>
            <a:off x="3643237" y="3466510"/>
            <a:ext cx="1035325" cy="523220"/>
          </a:xfrm>
          <a:prstGeom prst="rect">
            <a:avLst/>
          </a:prstGeom>
          <a:noFill/>
        </p:spPr>
        <p:txBody>
          <a:bodyPr wrap="square" rtlCol="0">
            <a:spAutoFit/>
          </a:bodyPr>
          <a:lstStyle/>
          <a:p>
            <a:r>
              <a:rPr lang="fr-FR" dirty="0">
                <a:solidFill>
                  <a:srgbClr val="002060"/>
                </a:solidFill>
                <a:latin typeface="Times New Roman" panose="02020603050405020304" pitchFamily="18" charset="0"/>
                <a:cs typeface="Times New Roman" panose="02020603050405020304" pitchFamily="18" charset="0"/>
              </a:rPr>
              <a:t>Répartition </a:t>
            </a:r>
          </a:p>
          <a:p>
            <a:r>
              <a:rPr lang="fr-FR" dirty="0">
                <a:solidFill>
                  <a:srgbClr val="002060"/>
                </a:solidFill>
                <a:latin typeface="Times New Roman" panose="02020603050405020304" pitchFamily="18" charset="0"/>
                <a:cs typeface="Times New Roman" panose="02020603050405020304" pitchFamily="18" charset="0"/>
              </a:rPr>
              <a:t>par MIP</a:t>
            </a:r>
            <a:endParaRPr lang="fr-FR" dirty="0"/>
          </a:p>
        </p:txBody>
      </p:sp>
      <p:sp>
        <p:nvSpPr>
          <p:cNvPr id="9" name="ZoneTexte 8">
            <a:extLst>
              <a:ext uri="{FF2B5EF4-FFF2-40B4-BE49-F238E27FC236}">
                <a16:creationId xmlns:a16="http://schemas.microsoft.com/office/drawing/2014/main" xmlns="" id="{B0BD871F-A18B-497C-A525-A866D05F25E4}"/>
              </a:ext>
            </a:extLst>
          </p:cNvPr>
          <p:cNvSpPr txBox="1"/>
          <p:nvPr/>
        </p:nvSpPr>
        <p:spPr>
          <a:xfrm>
            <a:off x="5441359" y="3295572"/>
            <a:ext cx="3151224" cy="954107"/>
          </a:xfrm>
          <a:prstGeom prst="rect">
            <a:avLst/>
          </a:prstGeom>
          <a:noFill/>
        </p:spPr>
        <p:txBody>
          <a:bodyPr wrap="square" rtlCol="0">
            <a:spAutoFit/>
          </a:bodyPr>
          <a:lstStyle/>
          <a:p>
            <a:pPr marL="285750" indent="-285750">
              <a:buFont typeface="Wingdings" panose="05000000000000000000" pitchFamily="2" charset="2"/>
              <a:buChar char="§"/>
            </a:pPr>
            <a:r>
              <a:rPr lang="ar-DZ" b="1" dirty="0">
                <a:solidFill>
                  <a:srgbClr val="002060"/>
                </a:solidFill>
                <a:latin typeface="Times New Roman" panose="02020603050405020304" pitchFamily="18" charset="0"/>
                <a:cs typeface="Times New Roman" panose="02020603050405020304" pitchFamily="18" charset="0"/>
              </a:rPr>
              <a:t>البرنامج</a:t>
            </a:r>
            <a:r>
              <a:rPr lang="fr-FR" b="1" dirty="0">
                <a:solidFill>
                  <a:srgbClr val="002060"/>
                </a:solidFill>
                <a:latin typeface="Times New Roman" panose="02020603050405020304" pitchFamily="18" charset="0"/>
                <a:cs typeface="Times New Roman" panose="02020603050405020304" pitchFamily="18" charset="0"/>
              </a:rPr>
              <a:t> par programme, </a:t>
            </a:r>
          </a:p>
          <a:p>
            <a:pPr marL="285750" indent="-285750">
              <a:buFont typeface="Wingdings" panose="05000000000000000000" pitchFamily="2" charset="2"/>
              <a:buChar char="§"/>
            </a:pPr>
            <a:r>
              <a:rPr lang="fr-FR" b="1" dirty="0">
                <a:solidFill>
                  <a:srgbClr val="002060"/>
                </a:solidFill>
                <a:latin typeface="Times New Roman" panose="02020603050405020304" pitchFamily="18" charset="0"/>
                <a:cs typeface="Times New Roman" panose="02020603050405020304" pitchFamily="18" charset="0"/>
              </a:rPr>
              <a:t> </a:t>
            </a:r>
            <a:r>
              <a:rPr lang="ar-DZ" b="1" dirty="0">
                <a:solidFill>
                  <a:srgbClr val="002060"/>
                </a:solidFill>
                <a:latin typeface="Times New Roman" panose="02020603050405020304" pitchFamily="18" charset="0"/>
                <a:cs typeface="Times New Roman" panose="02020603050405020304" pitchFamily="18" charset="0"/>
              </a:rPr>
              <a:t>البرنامج الفرعي </a:t>
            </a:r>
            <a:r>
              <a:rPr lang="fr-FR" b="1" dirty="0">
                <a:solidFill>
                  <a:srgbClr val="002060"/>
                </a:solidFill>
                <a:latin typeface="Times New Roman" panose="02020603050405020304" pitchFamily="18" charset="0"/>
                <a:cs typeface="Times New Roman" panose="02020603050405020304" pitchFamily="18" charset="0"/>
              </a:rPr>
              <a:t> sous-programme </a:t>
            </a:r>
          </a:p>
          <a:p>
            <a:pPr marL="285750" indent="-285750">
              <a:buFont typeface="Wingdings" panose="05000000000000000000" pitchFamily="2" charset="2"/>
              <a:buChar char="§"/>
            </a:pPr>
            <a:r>
              <a:rPr lang="fr-FR" b="1" dirty="0">
                <a:solidFill>
                  <a:srgbClr val="002060"/>
                </a:solidFill>
                <a:latin typeface="Times New Roman" panose="02020603050405020304" pitchFamily="18" charset="0"/>
                <a:cs typeface="Times New Roman" panose="02020603050405020304" pitchFamily="18" charset="0"/>
              </a:rPr>
              <a:t> </a:t>
            </a:r>
            <a:r>
              <a:rPr lang="ar-DZ" b="1" dirty="0">
                <a:solidFill>
                  <a:srgbClr val="002060"/>
                </a:solidFill>
                <a:latin typeface="Times New Roman" panose="02020603050405020304" pitchFamily="18" charset="0"/>
                <a:cs typeface="Times New Roman" panose="02020603050405020304" pitchFamily="18" charset="0"/>
              </a:rPr>
              <a:t>حسب الأبواب</a:t>
            </a:r>
            <a:r>
              <a:rPr lang="fr-FR" b="1" dirty="0">
                <a:solidFill>
                  <a:srgbClr val="002060"/>
                </a:solidFill>
                <a:latin typeface="Times New Roman" panose="02020603050405020304" pitchFamily="18" charset="0"/>
                <a:cs typeface="Times New Roman" panose="02020603050405020304" pitchFamily="18" charset="0"/>
              </a:rPr>
              <a:t>  par titres</a:t>
            </a:r>
          </a:p>
          <a:p>
            <a:pPr marL="285750" indent="-285750">
              <a:buFont typeface="Wingdings" panose="05000000000000000000" pitchFamily="2" charset="2"/>
              <a:buChar char="§"/>
            </a:pPr>
            <a:r>
              <a:rPr lang="fr-FR" b="1" dirty="0">
                <a:solidFill>
                  <a:srgbClr val="002060"/>
                </a:solidFill>
                <a:latin typeface="Times New Roman" panose="02020603050405020304" pitchFamily="18" charset="0"/>
                <a:cs typeface="Times New Roman" panose="02020603050405020304" pitchFamily="18" charset="0"/>
              </a:rPr>
              <a:t>   </a:t>
            </a:r>
            <a:r>
              <a:rPr lang="ar-DZ" b="1" dirty="0">
                <a:solidFill>
                  <a:srgbClr val="002060"/>
                </a:solidFill>
                <a:latin typeface="Times New Roman" panose="02020603050405020304" pitchFamily="18" charset="0"/>
                <a:cs typeface="Times New Roman" panose="02020603050405020304" pitchFamily="18" charset="0"/>
              </a:rPr>
              <a:t>حسب التخصيص</a:t>
            </a:r>
            <a:r>
              <a:rPr lang="fr-FR" b="1" dirty="0">
                <a:solidFill>
                  <a:srgbClr val="002060"/>
                </a:solidFill>
                <a:latin typeface="Times New Roman" panose="02020603050405020304" pitchFamily="18" charset="0"/>
                <a:cs typeface="Times New Roman" panose="02020603050405020304" pitchFamily="18" charset="0"/>
              </a:rPr>
              <a:t>  par dotation</a:t>
            </a:r>
            <a:endParaRPr lang="fr-FR" dirty="0"/>
          </a:p>
        </p:txBody>
      </p:sp>
      <p:cxnSp>
        <p:nvCxnSpPr>
          <p:cNvPr id="11" name="Connecteur droit avec flèche 10">
            <a:extLst>
              <a:ext uri="{FF2B5EF4-FFF2-40B4-BE49-F238E27FC236}">
                <a16:creationId xmlns:a16="http://schemas.microsoft.com/office/drawing/2014/main" xmlns="" id="{8D2FDAE3-DB1C-41A1-A361-31D9E43955B1}"/>
              </a:ext>
            </a:extLst>
          </p:cNvPr>
          <p:cNvCxnSpPr>
            <a:cxnSpLocks/>
            <a:stCxn id="8" idx="3"/>
          </p:cNvCxnSpPr>
          <p:nvPr/>
        </p:nvCxnSpPr>
        <p:spPr>
          <a:xfrm>
            <a:off x="4678562" y="3728120"/>
            <a:ext cx="821662" cy="399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xmlns="" id="{138611B4-8598-48EF-B86D-553C183DFD36}"/>
              </a:ext>
            </a:extLst>
          </p:cNvPr>
          <p:cNvCxnSpPr>
            <a:cxnSpLocks/>
            <a:stCxn id="8" idx="3"/>
          </p:cNvCxnSpPr>
          <p:nvPr/>
        </p:nvCxnSpPr>
        <p:spPr>
          <a:xfrm>
            <a:off x="4678562" y="3728120"/>
            <a:ext cx="821662" cy="121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xmlns="" id="{F754A2A1-1576-4032-9466-DB7F788AC61A}"/>
              </a:ext>
            </a:extLst>
          </p:cNvPr>
          <p:cNvCxnSpPr>
            <a:cxnSpLocks/>
            <a:stCxn id="8" idx="3"/>
          </p:cNvCxnSpPr>
          <p:nvPr/>
        </p:nvCxnSpPr>
        <p:spPr>
          <a:xfrm flipV="1">
            <a:off x="4678562" y="3424643"/>
            <a:ext cx="762799" cy="303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xmlns="" id="{2AB317F4-BC29-4BBF-9FDA-271553B2ABC6}"/>
              </a:ext>
            </a:extLst>
          </p:cNvPr>
          <p:cNvCxnSpPr>
            <a:cxnSpLocks/>
          </p:cNvCxnSpPr>
          <p:nvPr/>
        </p:nvCxnSpPr>
        <p:spPr>
          <a:xfrm flipV="1">
            <a:off x="4698183" y="3657600"/>
            <a:ext cx="782420" cy="98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9140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D34C876-B293-414A-ABCB-2F56A1123427}"/>
              </a:ext>
            </a:extLst>
          </p:cNvPr>
          <p:cNvSpPr>
            <a:spLocks noGrp="1"/>
          </p:cNvSpPr>
          <p:nvPr>
            <p:ph type="title"/>
          </p:nvPr>
        </p:nvSpPr>
        <p:spPr>
          <a:xfrm>
            <a:off x="521198" y="480287"/>
            <a:ext cx="5258400" cy="766200"/>
          </a:xfrm>
        </p:spPr>
        <p:txBody>
          <a:bodyPr/>
          <a:lstStyle/>
          <a:p>
            <a:pPr algn="ctr"/>
            <a:r>
              <a:rPr lang="ar-SA" altLang="fr-FR" dirty="0">
                <a:solidFill>
                  <a:schemeClr val="bg1">
                    <a:lumMod val="95000"/>
                  </a:schemeClr>
                </a:solidFill>
                <a:latin typeface="inherit"/>
                <a:cs typeface="+mj-cs"/>
              </a:rPr>
              <a:t>تنفيذ</a:t>
            </a:r>
            <a:r>
              <a:rPr lang="ar-DZ" dirty="0">
                <a:solidFill>
                  <a:schemeClr val="bg1">
                    <a:lumMod val="95000"/>
                  </a:schemeClr>
                </a:solidFill>
                <a:latin typeface="Times New Roman" panose="02020603050405020304" pitchFamily="18" charset="0"/>
                <a:cs typeface="Times New Roman" panose="02020603050405020304" pitchFamily="18" charset="0"/>
              </a:rPr>
              <a:t> الاعتمادات المالية</a:t>
            </a:r>
            <a:r>
              <a:rPr lang="fr-FR" dirty="0">
                <a:solidFill>
                  <a:schemeClr val="bg1">
                    <a:lumMod val="95000"/>
                  </a:schemeClr>
                </a:solidFill>
                <a:latin typeface="Times New Roman" panose="02020603050405020304" pitchFamily="18" charset="0"/>
                <a:cs typeface="Times New Roman" panose="02020603050405020304" pitchFamily="18" charset="0"/>
              </a:rPr>
              <a:t/>
            </a:r>
            <a:br>
              <a:rPr lang="fr-FR" dirty="0">
                <a:solidFill>
                  <a:schemeClr val="bg1">
                    <a:lumMod val="95000"/>
                  </a:schemeClr>
                </a:solidFill>
                <a:latin typeface="Times New Roman" panose="02020603050405020304" pitchFamily="18" charset="0"/>
                <a:cs typeface="Times New Roman" panose="02020603050405020304" pitchFamily="18" charset="0"/>
              </a:rPr>
            </a:br>
            <a:r>
              <a:rPr lang="fr-FR" dirty="0">
                <a:solidFill>
                  <a:schemeClr val="bg1">
                    <a:lumMod val="95000"/>
                  </a:schemeClr>
                </a:solidFill>
                <a:latin typeface="Times New Roman" panose="02020603050405020304" pitchFamily="18" charset="0"/>
                <a:cs typeface="Times New Roman" panose="02020603050405020304" pitchFamily="18" charset="0"/>
              </a:rPr>
              <a:t>MISE EN PLACE DES CRÉDITS</a:t>
            </a:r>
            <a:endParaRPr lang="fr-FR" dirty="0">
              <a:solidFill>
                <a:schemeClr val="bg1">
                  <a:lumMod val="95000"/>
                </a:schemeClr>
              </a:solidFill>
            </a:endParaRPr>
          </a:p>
        </p:txBody>
      </p:sp>
      <p:sp>
        <p:nvSpPr>
          <p:cNvPr id="3" name="Espace réservé du numéro de diapositive 2">
            <a:extLst>
              <a:ext uri="{FF2B5EF4-FFF2-40B4-BE49-F238E27FC236}">
                <a16:creationId xmlns:a16="http://schemas.microsoft.com/office/drawing/2014/main" xmlns="" id="{FC7EB80B-B091-45DD-9226-2E08FB94B7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54</a:t>
            </a:fld>
            <a:endParaRPr lang="fr-FR"/>
          </a:p>
        </p:txBody>
      </p:sp>
      <p:sp>
        <p:nvSpPr>
          <p:cNvPr id="6" name="Rectangle 5">
            <a:extLst>
              <a:ext uri="{FF2B5EF4-FFF2-40B4-BE49-F238E27FC236}">
                <a16:creationId xmlns:a16="http://schemas.microsoft.com/office/drawing/2014/main" xmlns="" id="{9902AF77-086A-4343-BE2E-37FE06E62CDF}"/>
              </a:ext>
            </a:extLst>
          </p:cNvPr>
          <p:cNvSpPr/>
          <p:nvPr/>
        </p:nvSpPr>
        <p:spPr>
          <a:xfrm>
            <a:off x="2997677" y="2106110"/>
            <a:ext cx="6107723" cy="2554545"/>
          </a:xfrm>
          <a:prstGeom prst="rect">
            <a:avLst/>
          </a:prstGeom>
        </p:spPr>
        <p:txBody>
          <a:bodyPr wrap="square">
            <a:spAutoFit/>
          </a:bodyPr>
          <a:lstStyle/>
          <a:p>
            <a:pPr algn="just" rtl="1"/>
            <a:endParaRPr lang="ar-DZ" sz="1600" dirty="0">
              <a:solidFill>
                <a:srgbClr val="002060"/>
              </a:solidFill>
              <a:latin typeface="Times New Roman" panose="02020603050405020304" pitchFamily="18" charset="0"/>
              <a:cs typeface="Times New Roman" panose="02020603050405020304" pitchFamily="18" charset="0"/>
            </a:endParaRPr>
          </a:p>
          <a:p>
            <a:pPr marL="285750" indent="-285750" algn="just" rtl="1">
              <a:buFontTx/>
              <a:buChar char="-"/>
            </a:pPr>
            <a:r>
              <a:rPr lang="ar-DZ" sz="1600" dirty="0">
                <a:solidFill>
                  <a:srgbClr val="002060"/>
                </a:solidFill>
                <a:latin typeface="Times New Roman" panose="02020603050405020304" pitchFamily="18" charset="0"/>
                <a:cs typeface="Times New Roman" panose="02020603050405020304" pitchFamily="18" charset="0"/>
              </a:rPr>
              <a:t>المصالح المركزية والمصالح غير الممركزة،</a:t>
            </a:r>
            <a:endParaRPr lang="fr-FR" sz="1600" dirty="0">
              <a:solidFill>
                <a:srgbClr val="002060"/>
              </a:solidFill>
              <a:latin typeface="Times New Roman" panose="02020603050405020304" pitchFamily="18" charset="0"/>
              <a:cs typeface="Times New Roman" panose="02020603050405020304" pitchFamily="18" charset="0"/>
            </a:endParaRPr>
          </a:p>
          <a:p>
            <a:pPr marL="285750" indent="-285750" rtl="1">
              <a:buFontTx/>
              <a:buChar char="-"/>
            </a:pPr>
            <a:r>
              <a:rPr lang="fr-FR" sz="1600" dirty="0">
                <a:solidFill>
                  <a:srgbClr val="002060"/>
                </a:solidFill>
                <a:latin typeface="Times New Roman" panose="02020603050405020304" pitchFamily="18" charset="0"/>
                <a:cs typeface="Times New Roman" panose="02020603050405020304" pitchFamily="18" charset="0"/>
              </a:rPr>
              <a:t>- des services centraux et des services déconcentrés</a:t>
            </a:r>
            <a:endParaRPr lang="ar-DZ" sz="1600" dirty="0">
              <a:solidFill>
                <a:srgbClr val="002060"/>
              </a:solidFill>
              <a:latin typeface="Times New Roman" panose="02020603050405020304" pitchFamily="18" charset="0"/>
              <a:cs typeface="Times New Roman" panose="02020603050405020304" pitchFamily="18" charset="0"/>
            </a:endParaRPr>
          </a:p>
          <a:p>
            <a:pPr marL="285750" indent="-285750" algn="just" rtl="1">
              <a:buFontTx/>
              <a:buChar char="-"/>
            </a:pPr>
            <a:r>
              <a:rPr lang="ar-DZ" sz="1600" dirty="0">
                <a:solidFill>
                  <a:srgbClr val="002060"/>
                </a:solidFill>
                <a:latin typeface="Times New Roman" panose="02020603050405020304" pitchFamily="18" charset="0"/>
                <a:cs typeface="Times New Roman" panose="02020603050405020304" pitchFamily="18" charset="0"/>
              </a:rPr>
              <a:t>المؤسسات و الهيئات العمومية تحت الوصاية المكلفة بتنفيذ كل أو جزء من برنامج،</a:t>
            </a:r>
            <a:endParaRPr lang="fr-FR" sz="1600" dirty="0">
              <a:solidFill>
                <a:srgbClr val="002060"/>
              </a:solidFill>
              <a:latin typeface="Times New Roman" panose="02020603050405020304" pitchFamily="18" charset="0"/>
              <a:cs typeface="Times New Roman" panose="02020603050405020304" pitchFamily="18" charset="0"/>
            </a:endParaRPr>
          </a:p>
          <a:p>
            <a:pPr marL="285750" indent="-285750" rtl="1">
              <a:buFontTx/>
              <a:buChar char="-"/>
            </a:pPr>
            <a:r>
              <a:rPr lang="fr-FR" sz="1600" dirty="0">
                <a:solidFill>
                  <a:srgbClr val="002060"/>
                </a:solidFill>
                <a:latin typeface="Times New Roman" panose="02020603050405020304" pitchFamily="18" charset="0"/>
                <a:cs typeface="Times New Roman" panose="02020603050405020304" pitchFamily="18" charset="0"/>
              </a:rPr>
              <a:t>- des établissements et organismes publics sous tutelle chargés d’exécuter tout ou partie d’un programme</a:t>
            </a:r>
            <a:endParaRPr lang="ar-DZ" sz="1600" dirty="0">
              <a:solidFill>
                <a:srgbClr val="002060"/>
              </a:solidFill>
              <a:latin typeface="Times New Roman" panose="02020603050405020304" pitchFamily="18" charset="0"/>
              <a:cs typeface="Times New Roman" panose="02020603050405020304" pitchFamily="18" charset="0"/>
            </a:endParaRPr>
          </a:p>
          <a:p>
            <a:pPr marL="285750" indent="-285750" algn="just" rtl="1">
              <a:buFontTx/>
              <a:buChar char="-"/>
            </a:pPr>
            <a:r>
              <a:rPr lang="ar-DZ" sz="1600" dirty="0">
                <a:solidFill>
                  <a:srgbClr val="002060"/>
                </a:solidFill>
                <a:latin typeface="Times New Roman" panose="02020603050405020304" pitchFamily="18" charset="0"/>
                <a:cs typeface="Times New Roman" panose="02020603050405020304" pitchFamily="18" charset="0"/>
              </a:rPr>
              <a:t>الهيئات الإقليمية عندما تكلف بتنفيذ كل أو جزء من برنامج</a:t>
            </a:r>
            <a:r>
              <a:rPr lang="fr-FR" sz="1600" dirty="0">
                <a:solidFill>
                  <a:srgbClr val="002060"/>
                </a:solidFill>
                <a:latin typeface="Times New Roman" panose="02020603050405020304" pitchFamily="18" charset="0"/>
                <a:cs typeface="Times New Roman" panose="02020603050405020304" pitchFamily="18" charset="0"/>
              </a:rPr>
              <a:t> « … </a:t>
            </a:r>
          </a:p>
          <a:p>
            <a:pPr marL="285750" indent="-285750" rtl="1">
              <a:buFontTx/>
              <a:buChar char="-"/>
            </a:pPr>
            <a:r>
              <a:rPr lang="fr-FR" sz="1600" dirty="0">
                <a:solidFill>
                  <a:srgbClr val="002060"/>
                </a:solidFill>
                <a:latin typeface="Times New Roman" panose="02020603050405020304" pitchFamily="18" charset="0"/>
                <a:cs typeface="Times New Roman" panose="02020603050405020304" pitchFamily="18" charset="0"/>
              </a:rPr>
              <a:t>- des organes territoriaux lorsqu’ils sont chargés de l’exécution de tout ou partie d’un programme…»</a:t>
            </a:r>
          </a:p>
          <a:p>
            <a:pPr marL="285750" indent="-285750" algn="just" rtl="1">
              <a:buFontTx/>
              <a:buChar char="-"/>
            </a:pPr>
            <a:endParaRPr lang="ar-DZ" sz="1600" dirty="0">
              <a:solidFill>
                <a:srgbClr val="002060"/>
              </a:solidFill>
              <a:latin typeface="Times New Roman" panose="02020603050405020304" pitchFamily="18" charset="0"/>
              <a:cs typeface="Times New Roman" panose="02020603050405020304" pitchFamily="18" charset="0"/>
            </a:endParaRPr>
          </a:p>
        </p:txBody>
      </p:sp>
      <p:sp>
        <p:nvSpPr>
          <p:cNvPr id="8" name="Légende : flèche vers la droite 7">
            <a:extLst>
              <a:ext uri="{FF2B5EF4-FFF2-40B4-BE49-F238E27FC236}">
                <a16:creationId xmlns:a16="http://schemas.microsoft.com/office/drawing/2014/main" xmlns="" id="{9D501F14-ACDD-4829-8BDF-4DA2EBB27A9C}"/>
              </a:ext>
            </a:extLst>
          </p:cNvPr>
          <p:cNvSpPr/>
          <p:nvPr/>
        </p:nvSpPr>
        <p:spPr>
          <a:xfrm>
            <a:off x="521197" y="1925815"/>
            <a:ext cx="2476479" cy="2723823"/>
          </a:xfrm>
          <a:prstGeom prst="rightArrowCallout">
            <a:avLst>
              <a:gd name="adj1" fmla="val 10714"/>
              <a:gd name="adj2" fmla="val 25000"/>
              <a:gd name="adj3" fmla="val 17857"/>
              <a:gd name="adj4" fmla="val 7727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1600" b="1" dirty="0">
                <a:solidFill>
                  <a:srgbClr val="002060"/>
                </a:solidFill>
                <a:latin typeface="Times New Roman" panose="02020603050405020304" pitchFamily="18" charset="0"/>
                <a:cs typeface="Times New Roman" panose="02020603050405020304" pitchFamily="18" charset="0"/>
              </a:rPr>
              <a:t>يتم وضع هذه الاعتمادات المالية لفائدة </a:t>
            </a:r>
            <a:r>
              <a:rPr lang="ar-DZ" sz="1600" b="1" dirty="0">
                <a:solidFill>
                  <a:srgbClr val="C00000"/>
                </a:solidFill>
                <a:latin typeface="Times New Roman" panose="02020603050405020304" pitchFamily="18" charset="0"/>
                <a:cs typeface="Times New Roman" panose="02020603050405020304" pitchFamily="18" charset="0"/>
              </a:rPr>
              <a:t>مسيري البرامج المسؤولين </a:t>
            </a:r>
            <a:r>
              <a:rPr lang="ar-DZ" sz="1600" b="1" dirty="0">
                <a:solidFill>
                  <a:srgbClr val="002060"/>
                </a:solidFill>
                <a:latin typeface="Times New Roman" panose="02020603050405020304" pitchFamily="18" charset="0"/>
                <a:cs typeface="Times New Roman" panose="02020603050405020304" pitchFamily="18" charset="0"/>
              </a:rPr>
              <a:t>عن</a:t>
            </a:r>
            <a:endParaRPr lang="fr-FR" sz="1600" b="1" dirty="0">
              <a:solidFill>
                <a:srgbClr val="002060"/>
              </a:solidFill>
              <a:latin typeface="Times New Roman" panose="02020603050405020304" pitchFamily="18" charset="0"/>
              <a:cs typeface="Times New Roman" panose="02020603050405020304" pitchFamily="18" charset="0"/>
            </a:endParaRPr>
          </a:p>
          <a:p>
            <a:pPr algn="ctr"/>
            <a:endParaRPr lang="fr-FR" sz="1600" b="1" dirty="0">
              <a:solidFill>
                <a:srgbClr val="002060"/>
              </a:solidFill>
              <a:latin typeface="Times New Roman" panose="02020603050405020304" pitchFamily="18" charset="0"/>
              <a:cs typeface="Times New Roman" panose="02020603050405020304" pitchFamily="18" charset="0"/>
            </a:endParaRPr>
          </a:p>
          <a:p>
            <a:pPr algn="ctr"/>
            <a:r>
              <a:rPr lang="fr-FR" sz="1600" b="1" dirty="0">
                <a:solidFill>
                  <a:srgbClr val="002060"/>
                </a:solidFill>
                <a:latin typeface="Times New Roman" panose="02020603050405020304" pitchFamily="18" charset="0"/>
                <a:cs typeface="Times New Roman" panose="02020603050405020304" pitchFamily="18" charset="0"/>
              </a:rPr>
              <a:t>La mise en place des crédits est effectuée au profit des </a:t>
            </a:r>
            <a:r>
              <a:rPr lang="fr-FR" sz="1600" b="1" dirty="0">
                <a:solidFill>
                  <a:srgbClr val="C00000"/>
                </a:solidFill>
                <a:latin typeface="Times New Roman" panose="02020603050405020304" pitchFamily="18" charset="0"/>
                <a:cs typeface="Times New Roman" panose="02020603050405020304" pitchFamily="18" charset="0"/>
              </a:rPr>
              <a:t>gestionnaires de programmes  responsables </a:t>
            </a:r>
            <a:endParaRPr lang="fr-FR" sz="1600" b="1" dirty="0"/>
          </a:p>
        </p:txBody>
      </p:sp>
      <p:sp>
        <p:nvSpPr>
          <p:cNvPr id="9" name="ZoneTexte 8">
            <a:extLst>
              <a:ext uri="{FF2B5EF4-FFF2-40B4-BE49-F238E27FC236}">
                <a16:creationId xmlns:a16="http://schemas.microsoft.com/office/drawing/2014/main" xmlns="" id="{9E507E32-FF6D-432F-A0BD-345D77AEC86A}"/>
              </a:ext>
            </a:extLst>
          </p:cNvPr>
          <p:cNvSpPr txBox="1"/>
          <p:nvPr/>
        </p:nvSpPr>
        <p:spPr>
          <a:xfrm>
            <a:off x="5849957" y="1172240"/>
            <a:ext cx="3151224" cy="307777"/>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DZ" sz="14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القانون العضوي المتعلق بقوانين المالية المادة 79 </a:t>
            </a:r>
            <a:endParaRPr kumimoji="0" lang="fr-FR" sz="14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0" name="ZoneTexte 9">
            <a:extLst>
              <a:ext uri="{FF2B5EF4-FFF2-40B4-BE49-F238E27FC236}">
                <a16:creationId xmlns:a16="http://schemas.microsoft.com/office/drawing/2014/main" xmlns="" id="{571BDFC6-3690-4119-8EB8-C9ACD214DEFC}"/>
              </a:ext>
            </a:extLst>
          </p:cNvPr>
          <p:cNvSpPr txBox="1"/>
          <p:nvPr/>
        </p:nvSpPr>
        <p:spPr>
          <a:xfrm>
            <a:off x="165253" y="1247258"/>
            <a:ext cx="2064327" cy="276999"/>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LOLF Art. 79</a:t>
            </a:r>
          </a:p>
        </p:txBody>
      </p:sp>
    </p:spTree>
    <p:extLst>
      <p:ext uri="{BB962C8B-B14F-4D97-AF65-F5344CB8AC3E}">
        <p14:creationId xmlns:p14="http://schemas.microsoft.com/office/powerpoint/2010/main" xmlns="" val="2497396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ECE7992-15E1-4B8D-8B1C-D9B071F46B09}"/>
              </a:ext>
            </a:extLst>
          </p:cNvPr>
          <p:cNvSpPr>
            <a:spLocks noGrp="1"/>
          </p:cNvSpPr>
          <p:nvPr>
            <p:ph type="title"/>
          </p:nvPr>
        </p:nvSpPr>
        <p:spPr>
          <a:xfrm>
            <a:off x="0" y="166229"/>
            <a:ext cx="6852492" cy="937803"/>
          </a:xfrm>
        </p:spPr>
        <p:txBody>
          <a:bodyPr/>
          <a:lstStyle/>
          <a:p>
            <a:pPr rtl="1"/>
            <a:r>
              <a:rPr lang="fr-FR" sz="1800" dirty="0">
                <a:latin typeface="Times New Roman" panose="02020603050405020304" pitchFamily="18" charset="0"/>
                <a:cs typeface="Times New Roman" panose="02020603050405020304" pitchFamily="18" charset="0"/>
              </a:rPr>
              <a:t/>
            </a:r>
            <a:br>
              <a:rPr lang="fr-FR" sz="1800" dirty="0">
                <a:latin typeface="Times New Roman" panose="02020603050405020304" pitchFamily="18" charset="0"/>
                <a:cs typeface="Times New Roman" panose="02020603050405020304" pitchFamily="18" charset="0"/>
              </a:rPr>
            </a:br>
            <a:r>
              <a:rPr lang="ar-DZ" dirty="0">
                <a:latin typeface="Times New Roman" panose="02020603050405020304" pitchFamily="18" charset="0"/>
                <a:cs typeface="Times New Roman" panose="02020603050405020304" pitchFamily="18" charset="0"/>
              </a:rPr>
              <a:t>المرحلة 2 : التنفيذ</a:t>
            </a:r>
            <a:r>
              <a:rPr lang="fr-FR" sz="1600" dirty="0">
                <a:latin typeface="Times New Roman" panose="02020603050405020304" pitchFamily="18" charset="0"/>
                <a:cs typeface="Times New Roman" panose="02020603050405020304" pitchFamily="18" charset="0"/>
              </a:rPr>
              <a:t>2 : PHASE EXÉCUTION                                     </a:t>
            </a:r>
            <a:r>
              <a:rPr lang="fr-FR" sz="1700" dirty="0">
                <a:solidFill>
                  <a:schemeClr val="bg1"/>
                </a:solidFill>
                <a:latin typeface="Times New Roman" panose="02020603050405020304" pitchFamily="18" charset="0"/>
                <a:cs typeface="Times New Roman" panose="02020603050405020304" pitchFamily="18" charset="0"/>
              </a:rPr>
              <a:t/>
            </a:r>
            <a:br>
              <a:rPr lang="fr-FR" sz="1700" dirty="0">
                <a:solidFill>
                  <a:schemeClr val="bg1"/>
                </a:solidFill>
                <a:latin typeface="Times New Roman" panose="02020603050405020304" pitchFamily="18" charset="0"/>
                <a:cs typeface="Times New Roman" panose="02020603050405020304" pitchFamily="18" charset="0"/>
              </a:rPr>
            </a:br>
            <a:r>
              <a:rPr lang="ar-DZ" sz="1600" dirty="0">
                <a:solidFill>
                  <a:schemeClr val="bg1"/>
                </a:solidFill>
                <a:latin typeface="Times New Roman" panose="02020603050405020304" pitchFamily="18" charset="0"/>
                <a:cs typeface="Times New Roman" panose="02020603050405020304" pitchFamily="18" charset="0"/>
              </a:rPr>
              <a:t>وثيقة البرمجة الأولية للاعتمادات</a:t>
            </a:r>
            <a:r>
              <a:rPr lang="fr-FR" sz="1600" dirty="0">
                <a:solidFill>
                  <a:schemeClr val="bg1"/>
                </a:solidFill>
                <a:latin typeface="Times New Roman" panose="02020603050405020304" pitchFamily="18" charset="0"/>
                <a:cs typeface="Times New Roman" panose="02020603050405020304" pitchFamily="18" charset="0"/>
              </a:rPr>
              <a:t> DOCUMENT DE PROGRAMMATION         INITIALE DES CRÉDITS</a:t>
            </a:r>
            <a:endParaRPr lang="ar-DZ" sz="1600"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xmlns="" id="{E9FCEFBF-46D7-4F5C-B220-9F4A159CA65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1" i="0" u="none" strike="noStrike" kern="0" cap="none" spc="0" normalizeH="0" baseline="0" noProof="0" smtClean="0">
                <a:ln>
                  <a:noFill/>
                </a:ln>
                <a:solidFill>
                  <a:srgbClr val="FFFFFF"/>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lang="en-US" sz="1200" b="1" i="0" u="none" strike="noStrike" kern="0" cap="none" spc="0" normalizeH="0" baseline="0" noProof="0">
              <a:ln>
                <a:noFill/>
              </a:ln>
              <a:solidFill>
                <a:srgbClr val="FFFFFF"/>
              </a:solidFill>
              <a:effectLst/>
              <a:uLnTx/>
              <a:uFillTx/>
              <a:latin typeface="Roboto Condensed"/>
              <a:ea typeface="Roboto Condensed"/>
              <a:sym typeface="Roboto Condensed"/>
            </a:endParaRPr>
          </a:p>
        </p:txBody>
      </p:sp>
      <p:sp>
        <p:nvSpPr>
          <p:cNvPr id="7" name="Rectangle à coins arrondis 15">
            <a:extLst>
              <a:ext uri="{FF2B5EF4-FFF2-40B4-BE49-F238E27FC236}">
                <a16:creationId xmlns:a16="http://schemas.microsoft.com/office/drawing/2014/main" xmlns="" id="{077AB98D-DA80-4186-9BAC-DAAA97CB1BCF}"/>
              </a:ext>
            </a:extLst>
          </p:cNvPr>
          <p:cNvSpPr/>
          <p:nvPr/>
        </p:nvSpPr>
        <p:spPr>
          <a:xfrm>
            <a:off x="0" y="2059360"/>
            <a:ext cx="1746244" cy="102674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ar-SA" altLang="fr-FR" sz="1600" b="1" dirty="0">
                <a:latin typeface="Times New Roman" panose="02020603050405020304" pitchFamily="18" charset="0"/>
                <a:cs typeface="Times New Roman" panose="02020603050405020304" pitchFamily="18" charset="0"/>
              </a:rPr>
              <a:t>الوزارات والمؤسسات </a:t>
            </a:r>
            <a:r>
              <a:rPr lang="ar-DZ" sz="1600" b="1" dirty="0">
                <a:latin typeface="Times New Roman" panose="02020603050405020304" pitchFamily="18" charset="0"/>
                <a:cs typeface="Times New Roman" panose="02020603050405020304" pitchFamily="18" charset="0"/>
              </a:rPr>
              <a:t>العمومية</a:t>
            </a:r>
            <a:endParaRPr lang="fr-FR" altLang="fr-FR" sz="7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6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MIP</a:t>
            </a:r>
          </a:p>
        </p:txBody>
      </p:sp>
      <p:sp>
        <p:nvSpPr>
          <p:cNvPr id="9" name="Flèche courbée vers la droite 27">
            <a:extLst>
              <a:ext uri="{FF2B5EF4-FFF2-40B4-BE49-F238E27FC236}">
                <a16:creationId xmlns:a16="http://schemas.microsoft.com/office/drawing/2014/main" xmlns="" id="{8AA2467A-C808-4FDE-B363-48F243B60A9D}"/>
              </a:ext>
            </a:extLst>
          </p:cNvPr>
          <p:cNvSpPr/>
          <p:nvPr/>
        </p:nvSpPr>
        <p:spPr>
          <a:xfrm rot="16200000">
            <a:off x="979086" y="2870513"/>
            <a:ext cx="766201" cy="1354374"/>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050" b="0" i="0" u="none" strike="noStrike" kern="0" cap="none" spc="0" normalizeH="0" baseline="0" noProof="0" dirty="0">
              <a:ln>
                <a:noFill/>
              </a:ln>
              <a:solidFill>
                <a:srgbClr val="263248"/>
              </a:solidFill>
              <a:effectLst/>
              <a:uLnTx/>
              <a:uFillTx/>
              <a:latin typeface="Arial"/>
              <a:ea typeface="+mn-ea"/>
              <a:cs typeface="+mn-cs"/>
              <a:sym typeface="Arial"/>
            </a:endParaRPr>
          </a:p>
        </p:txBody>
      </p:sp>
      <p:sp>
        <p:nvSpPr>
          <p:cNvPr id="10" name="Rectangle à coins arrondis 15">
            <a:extLst>
              <a:ext uri="{FF2B5EF4-FFF2-40B4-BE49-F238E27FC236}">
                <a16:creationId xmlns:a16="http://schemas.microsoft.com/office/drawing/2014/main" xmlns="" id="{99400C31-8309-4D32-A26A-C429A008CD25}"/>
              </a:ext>
            </a:extLst>
          </p:cNvPr>
          <p:cNvSpPr/>
          <p:nvPr/>
        </p:nvSpPr>
        <p:spPr>
          <a:xfrm>
            <a:off x="1941259" y="1926808"/>
            <a:ext cx="2052228" cy="1368061"/>
          </a:xfrm>
          <a:prstGeom prst="roundRect">
            <a:avLst/>
          </a:prstGeom>
          <a:solidFill>
            <a:srgbClr val="001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DZ" sz="1600" dirty="0">
                <a:solidFill>
                  <a:schemeClr val="bg1"/>
                </a:solidFill>
                <a:latin typeface="Times New Roman" panose="02020603050405020304" pitchFamily="18" charset="0"/>
                <a:cs typeface="Times New Roman" panose="02020603050405020304" pitchFamily="18" charset="0"/>
              </a:rPr>
              <a:t>وثيقة البرمجة الأولية للاعتمادات</a:t>
            </a:r>
            <a:endParaRPr kumimoji="0" lang="fr-CA" sz="16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6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Document de programmation initiale</a:t>
            </a:r>
            <a:endParaRPr kumimoji="0" lang="fr-FR" sz="1600" b="1"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
        <p:nvSpPr>
          <p:cNvPr id="6" name="ZoneTexte 5">
            <a:extLst>
              <a:ext uri="{FF2B5EF4-FFF2-40B4-BE49-F238E27FC236}">
                <a16:creationId xmlns:a16="http://schemas.microsoft.com/office/drawing/2014/main" xmlns="" id="{CFF63FE3-B114-47E2-9724-1E4349541D7A}"/>
              </a:ext>
            </a:extLst>
          </p:cNvPr>
          <p:cNvSpPr txBox="1"/>
          <p:nvPr/>
        </p:nvSpPr>
        <p:spPr>
          <a:xfrm>
            <a:off x="899124" y="3209146"/>
            <a:ext cx="926123" cy="584775"/>
          </a:xfrm>
          <a:prstGeom prst="rect">
            <a:avLst/>
          </a:prstGeom>
          <a:noFill/>
        </p:spPr>
        <p:txBody>
          <a:bodyPr wrap="square" rtlCol="0">
            <a:spAutoFit/>
          </a:bodyPr>
          <a:lstStyle/>
          <a:p>
            <a:pPr algn="ctr"/>
            <a:r>
              <a:rPr lang="ar-AE" sz="1600" b="1" dirty="0">
                <a:latin typeface="Times New Roman" panose="02020603050405020304" pitchFamily="18" charset="0"/>
                <a:cs typeface="Times New Roman" panose="02020603050405020304" pitchFamily="18" charset="0"/>
              </a:rPr>
              <a:t>تعدّ</a:t>
            </a:r>
            <a:endParaRPr lang="fr-FR" sz="1600" b="1" dirty="0">
              <a:latin typeface="Times New Roman" panose="02020603050405020304" pitchFamily="18" charset="0"/>
              <a:cs typeface="Times New Roman" panose="02020603050405020304" pitchFamily="18" charset="0"/>
            </a:endParaRPr>
          </a:p>
          <a:p>
            <a:r>
              <a:rPr lang="fr-FR" sz="1600" b="1" dirty="0">
                <a:latin typeface="Times New Roman" panose="02020603050405020304" pitchFamily="18" charset="0"/>
                <a:cs typeface="Times New Roman" panose="02020603050405020304" pitchFamily="18" charset="0"/>
              </a:rPr>
              <a:t>Etablit</a:t>
            </a:r>
          </a:p>
        </p:txBody>
      </p:sp>
      <p:sp>
        <p:nvSpPr>
          <p:cNvPr id="11" name="Flèche courbée vers la droite 27">
            <a:extLst>
              <a:ext uri="{FF2B5EF4-FFF2-40B4-BE49-F238E27FC236}">
                <a16:creationId xmlns:a16="http://schemas.microsoft.com/office/drawing/2014/main" xmlns="" id="{8F4A555B-3B3F-4322-9F96-4F34D1DE8CD9}"/>
              </a:ext>
            </a:extLst>
          </p:cNvPr>
          <p:cNvSpPr/>
          <p:nvPr/>
        </p:nvSpPr>
        <p:spPr>
          <a:xfrm rot="16200000">
            <a:off x="3464269" y="2841665"/>
            <a:ext cx="530532" cy="1606062"/>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050" b="0" i="0" u="none" strike="noStrike" kern="0" cap="none" spc="0" normalizeH="0" baseline="0" noProof="0" dirty="0">
              <a:ln>
                <a:noFill/>
              </a:ln>
              <a:solidFill>
                <a:srgbClr val="263248"/>
              </a:solidFill>
              <a:effectLst/>
              <a:uLnTx/>
              <a:uFillTx/>
              <a:latin typeface="Arial"/>
              <a:ea typeface="+mn-ea"/>
              <a:cs typeface="+mn-cs"/>
              <a:sym typeface="Arial"/>
            </a:endParaRPr>
          </a:p>
        </p:txBody>
      </p:sp>
      <p:sp>
        <p:nvSpPr>
          <p:cNvPr id="12" name="ZoneTexte 11">
            <a:extLst>
              <a:ext uri="{FF2B5EF4-FFF2-40B4-BE49-F238E27FC236}">
                <a16:creationId xmlns:a16="http://schemas.microsoft.com/office/drawing/2014/main" xmlns="" id="{FC42150A-ED65-4371-9E96-0BB12F1B9866}"/>
              </a:ext>
            </a:extLst>
          </p:cNvPr>
          <p:cNvSpPr txBox="1"/>
          <p:nvPr/>
        </p:nvSpPr>
        <p:spPr>
          <a:xfrm>
            <a:off x="3274890" y="3294994"/>
            <a:ext cx="1030714" cy="584775"/>
          </a:xfrm>
          <a:prstGeom prst="rect">
            <a:avLst/>
          </a:prstGeom>
          <a:noFill/>
        </p:spPr>
        <p:txBody>
          <a:bodyPr wrap="square" rtlCol="0">
            <a:spAutoFit/>
          </a:bodyPr>
          <a:lstStyle/>
          <a:p>
            <a:r>
              <a:rPr lang="ar-AE" sz="1600" b="1" dirty="0">
                <a:latin typeface="Times New Roman" panose="02020603050405020304" pitchFamily="18" charset="0"/>
                <a:cs typeface="Times New Roman" panose="02020603050405020304" pitchFamily="18" charset="0"/>
              </a:rPr>
              <a:t>يتضمن</a:t>
            </a:r>
            <a:endParaRPr lang="fr-FR" sz="1600" b="1" dirty="0">
              <a:latin typeface="Times New Roman" panose="02020603050405020304" pitchFamily="18" charset="0"/>
              <a:cs typeface="Times New Roman" panose="02020603050405020304" pitchFamily="18" charset="0"/>
            </a:endParaRPr>
          </a:p>
          <a:p>
            <a:r>
              <a:rPr lang="fr-FR" sz="1600" b="1" dirty="0">
                <a:latin typeface="Times New Roman" panose="02020603050405020304" pitchFamily="18" charset="0"/>
                <a:cs typeface="Times New Roman" panose="02020603050405020304" pitchFamily="18" charset="0"/>
              </a:rPr>
              <a:t>Retrace</a:t>
            </a:r>
          </a:p>
        </p:txBody>
      </p:sp>
      <p:sp>
        <p:nvSpPr>
          <p:cNvPr id="13" name="Accolade ouvrante 12">
            <a:extLst>
              <a:ext uri="{FF2B5EF4-FFF2-40B4-BE49-F238E27FC236}">
                <a16:creationId xmlns:a16="http://schemas.microsoft.com/office/drawing/2014/main" xmlns="" id="{C95D7EC6-A31C-4009-9F13-ACCA0B3D8660}"/>
              </a:ext>
            </a:extLst>
          </p:cNvPr>
          <p:cNvSpPr/>
          <p:nvPr/>
        </p:nvSpPr>
        <p:spPr>
          <a:xfrm>
            <a:off x="4346778" y="1777322"/>
            <a:ext cx="371575" cy="2441943"/>
          </a:xfrm>
          <a:prstGeom prst="leftBrace">
            <a:avLst>
              <a:gd name="adj1" fmla="val 8333"/>
              <a:gd name="adj2" fmla="val 50352"/>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a:extLst>
              <a:ext uri="{FF2B5EF4-FFF2-40B4-BE49-F238E27FC236}">
                <a16:creationId xmlns:a16="http://schemas.microsoft.com/office/drawing/2014/main" xmlns="" id="{C2F136E7-4091-4A5B-BD51-1D03001B18AF}"/>
              </a:ext>
            </a:extLst>
          </p:cNvPr>
          <p:cNvSpPr/>
          <p:nvPr/>
        </p:nvSpPr>
        <p:spPr>
          <a:xfrm>
            <a:off x="4606249" y="1793374"/>
            <a:ext cx="2233721" cy="3016210"/>
          </a:xfrm>
          <a:prstGeom prst="rect">
            <a:avLst/>
          </a:prstGeom>
        </p:spPr>
        <p:txBody>
          <a:bodyPr wrap="square">
            <a:spAutoFit/>
          </a:bodyPr>
          <a:lstStyle/>
          <a:p>
            <a:pPr marL="171450" indent="-171450">
              <a:buFont typeface="Arial" panose="020B0604020202020204" pitchFamily="34" charset="0"/>
              <a:buChar char="•"/>
            </a:pPr>
            <a:r>
              <a:rPr lang="fr-FR" sz="1200" dirty="0">
                <a:solidFill>
                  <a:srgbClr val="002060"/>
                </a:solidFill>
                <a:latin typeface="Times New Roman" panose="02020603050405020304" pitchFamily="18" charset="0"/>
                <a:cs typeface="Times New Roman" panose="02020603050405020304" pitchFamily="18" charset="0"/>
              </a:rPr>
              <a:t>La répartition entre les sous-programmes et les titres des crédits(décret de répartition)</a:t>
            </a:r>
          </a:p>
          <a:p>
            <a:pPr marL="171450" indent="-171450">
              <a:buFont typeface="Arial" panose="020B0604020202020204" pitchFamily="34" charset="0"/>
              <a:buChar char="•"/>
            </a:pPr>
            <a:r>
              <a:rPr lang="fr-FR" sz="1200" dirty="0">
                <a:solidFill>
                  <a:schemeClr val="accent4">
                    <a:lumMod val="25000"/>
                  </a:schemeClr>
                </a:solidFill>
                <a:latin typeface="Times New Roman" panose="02020603050405020304" pitchFamily="18" charset="0"/>
                <a:cs typeface="Times New Roman" panose="02020603050405020304" pitchFamily="18" charset="0"/>
              </a:rPr>
              <a:t>Le montant prévisionnel des crédits dont l’ouverture est projetée au cours de l’année( reports, fonds de concours, de produits   et autres mouvements)</a:t>
            </a:r>
          </a:p>
          <a:p>
            <a:pPr marL="171450" indent="-171450">
              <a:spcAft>
                <a:spcPts val="600"/>
              </a:spcAft>
              <a:buFont typeface="Arial" panose="020B0604020202020204" pitchFamily="34" charset="0"/>
              <a:buChar char="•"/>
            </a:pPr>
            <a:r>
              <a:rPr lang="fr-FR" sz="1200" dirty="0">
                <a:solidFill>
                  <a:schemeClr val="accent4">
                    <a:lumMod val="25000"/>
                  </a:schemeClr>
                </a:solidFill>
                <a:latin typeface="Times New Roman" panose="02020603050405020304" pitchFamily="18" charset="0"/>
                <a:cs typeface="Times New Roman" panose="02020603050405020304" pitchFamily="18" charset="0"/>
              </a:rPr>
              <a:t>la ventilation des crédits disponibles entre les sous programmes et les titres </a:t>
            </a:r>
          </a:p>
          <a:p>
            <a:pPr marL="171450" indent="-171450">
              <a:spcAft>
                <a:spcPts val="600"/>
              </a:spcAft>
              <a:buFont typeface="Arial" panose="020B0604020202020204" pitchFamily="34" charset="0"/>
              <a:buChar char="•"/>
            </a:pPr>
            <a:r>
              <a:rPr lang="fr-FR" sz="1200" b="1" dirty="0">
                <a:solidFill>
                  <a:schemeClr val="accent4">
                    <a:lumMod val="10000"/>
                  </a:schemeClr>
                </a:solidFill>
                <a:latin typeface="Times New Roman" panose="02020603050405020304" pitchFamily="18" charset="0"/>
                <a:cs typeface="Times New Roman" panose="02020603050405020304" pitchFamily="18" charset="0"/>
              </a:rPr>
              <a:t>l’allocation des crédits du programme aux actions. </a:t>
            </a:r>
            <a:endParaRPr lang="fr-FR" sz="1200" dirty="0">
              <a:solidFill>
                <a:schemeClr val="accent4">
                  <a:lumMod val="10000"/>
                </a:schemeClr>
              </a:solidFill>
              <a:latin typeface="Times New Roman" panose="02020603050405020304" pitchFamily="18" charset="0"/>
              <a:cs typeface="Times New Roman" panose="02020603050405020304" pitchFamily="18" charset="0"/>
            </a:endParaRPr>
          </a:p>
          <a:p>
            <a:endParaRPr lang="fr-FR" sz="1200" dirty="0">
              <a:latin typeface="Times New Roman" panose="02020603050405020304" pitchFamily="18" charset="0"/>
              <a:cs typeface="Times New Roman" panose="02020603050405020304" pitchFamily="18" charset="0"/>
            </a:endParaRPr>
          </a:p>
        </p:txBody>
      </p:sp>
      <p:sp>
        <p:nvSpPr>
          <p:cNvPr id="16" name="ZoneTexte 15">
            <a:extLst>
              <a:ext uri="{FF2B5EF4-FFF2-40B4-BE49-F238E27FC236}">
                <a16:creationId xmlns:a16="http://schemas.microsoft.com/office/drawing/2014/main" xmlns="" id="{063AEAD2-0353-4A1A-82DB-DA7DF93FB380}"/>
              </a:ext>
            </a:extLst>
          </p:cNvPr>
          <p:cNvSpPr txBox="1"/>
          <p:nvPr/>
        </p:nvSpPr>
        <p:spPr>
          <a:xfrm>
            <a:off x="5658268" y="1183064"/>
            <a:ext cx="2510770" cy="430887"/>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100" b="1" dirty="0">
                <a:solidFill>
                  <a:srgbClr val="002060"/>
                </a:solidFill>
                <a:latin typeface="Times New Roman" pitchFamily="18" charset="0"/>
                <a:cs typeface="Times New Roman" pitchFamily="18" charset="0"/>
              </a:rPr>
              <a:t>D/E 20-404 :</a:t>
            </a:r>
            <a:r>
              <a:rPr lang="ar-DZ" sz="1100" b="1" dirty="0">
                <a:solidFill>
                  <a:srgbClr val="002060"/>
                </a:solidFill>
                <a:latin typeface="Times New Roman" pitchFamily="18" charset="0"/>
                <a:cs typeface="Times New Roman" pitchFamily="18" charset="0"/>
              </a:rPr>
              <a:t> </a:t>
            </a:r>
            <a:r>
              <a:rPr lang="fr-FR" sz="1100" b="1" dirty="0">
                <a:solidFill>
                  <a:srgbClr val="002060"/>
                </a:solidFill>
                <a:latin typeface="Times New Roman" pitchFamily="18" charset="0"/>
                <a:ea typeface="+mn-ea"/>
                <a:cs typeface="Times New Roman" pitchFamily="18" charset="0"/>
              </a:rPr>
              <a:t>Art. 8</a:t>
            </a:r>
            <a:endParaRPr lang="ar-DZ" sz="1100" b="1" dirty="0">
              <a:solidFill>
                <a:srgbClr val="002060"/>
              </a:solidFill>
              <a:latin typeface="Times New Roman" pitchFamily="18" charset="0"/>
              <a:ea typeface="+mn-ea"/>
              <a:cs typeface="Times New Roman" pitchFamily="18" charset="0"/>
            </a:endParaRPr>
          </a:p>
          <a:p>
            <a:pPr algn="ctr"/>
            <a:r>
              <a:rPr lang="fr-FR" sz="1100" b="1" dirty="0">
                <a:solidFill>
                  <a:srgbClr val="002060"/>
                </a:solidFill>
                <a:latin typeface="Times New Roman" pitchFamily="18" charset="0"/>
                <a:cs typeface="Times New Roman" pitchFamily="18" charset="0"/>
              </a:rPr>
              <a:t>8</a:t>
            </a:r>
            <a:r>
              <a:rPr lang="ar-DZ" sz="1100" b="1" dirty="0">
                <a:solidFill>
                  <a:srgbClr val="002060"/>
                </a:solidFill>
                <a:latin typeface="Times New Roman" pitchFamily="18" charset="0"/>
                <a:cs typeface="Times New Roman" pitchFamily="18" charset="0"/>
              </a:rPr>
              <a:t>المرسوم التنفيذي 20-404 المادة  </a:t>
            </a:r>
          </a:p>
        </p:txBody>
      </p:sp>
      <p:sp>
        <p:nvSpPr>
          <p:cNvPr id="8" name="ZoneTexte 7">
            <a:extLst>
              <a:ext uri="{FF2B5EF4-FFF2-40B4-BE49-F238E27FC236}">
                <a16:creationId xmlns:a16="http://schemas.microsoft.com/office/drawing/2014/main" xmlns="" id="{5EEF0B9B-B972-42A6-B69D-46DE8B4B63CD}"/>
              </a:ext>
            </a:extLst>
          </p:cNvPr>
          <p:cNvSpPr txBox="1"/>
          <p:nvPr/>
        </p:nvSpPr>
        <p:spPr>
          <a:xfrm>
            <a:off x="6913653" y="1839605"/>
            <a:ext cx="2191747" cy="2646878"/>
          </a:xfrm>
          <a:prstGeom prst="rect">
            <a:avLst/>
          </a:prstGeom>
          <a:noFill/>
        </p:spPr>
        <p:txBody>
          <a:bodyPr wrap="square" rtlCol="0">
            <a:spAutoFit/>
          </a:bodyPr>
          <a:lstStyle/>
          <a:p>
            <a:pPr algn="r"/>
            <a:r>
              <a:rPr lang="ar-AE" sz="1300" dirty="0">
                <a:solidFill>
                  <a:schemeClr val="accent4">
                    <a:lumMod val="25000"/>
                  </a:schemeClr>
                </a:solidFill>
                <a:latin typeface="Times New Roman" panose="02020603050405020304" pitchFamily="18" charset="0"/>
                <a:cs typeface="Times New Roman" panose="02020603050405020304" pitchFamily="18" charset="0"/>
              </a:rPr>
              <a:t>– توزيع الاعتمادات المالية بين البرامج الفرعية وأبواب الاعتمادات،</a:t>
            </a:r>
          </a:p>
          <a:p>
            <a:pPr algn="r"/>
            <a:r>
              <a:rPr lang="ar-AE" sz="1300" dirty="0">
                <a:solidFill>
                  <a:schemeClr val="accent4">
                    <a:lumMod val="25000"/>
                  </a:schemeClr>
                </a:solidFill>
                <a:latin typeface="Times New Roman" panose="02020603050405020304" pitchFamily="18" charset="0"/>
                <a:cs typeface="Times New Roman" panose="02020603050405020304" pitchFamily="18" charset="0"/>
              </a:rPr>
              <a:t> (مراسيم التوزيع)</a:t>
            </a:r>
            <a:endParaRPr lang="fr-FR" sz="1300" dirty="0">
              <a:solidFill>
                <a:schemeClr val="accent4">
                  <a:lumMod val="25000"/>
                </a:schemeClr>
              </a:solidFill>
              <a:latin typeface="Times New Roman" panose="02020603050405020304" pitchFamily="18" charset="0"/>
              <a:cs typeface="Times New Roman" panose="02020603050405020304" pitchFamily="18" charset="0"/>
            </a:endParaRPr>
          </a:p>
          <a:p>
            <a:pPr algn="r"/>
            <a:r>
              <a:rPr lang="ar-AE" sz="1300" dirty="0">
                <a:solidFill>
                  <a:schemeClr val="accent4">
                    <a:lumMod val="25000"/>
                  </a:schemeClr>
                </a:solidFill>
                <a:latin typeface="Times New Roman" panose="02020603050405020304" pitchFamily="18" charset="0"/>
                <a:cs typeface="Times New Roman" panose="02020603050405020304" pitchFamily="18" charset="0"/>
              </a:rPr>
              <a:t>– المبلغ التقديري للاعتمادات المالية التي يبرمج فتحها خلال السنة، </a:t>
            </a:r>
            <a:endParaRPr lang="fr-FR" sz="1300" dirty="0">
              <a:solidFill>
                <a:schemeClr val="accent4">
                  <a:lumMod val="25000"/>
                </a:schemeClr>
              </a:solidFill>
              <a:latin typeface="Times New Roman" panose="02020603050405020304" pitchFamily="18" charset="0"/>
              <a:cs typeface="Times New Roman" panose="02020603050405020304" pitchFamily="18" charset="0"/>
            </a:endParaRPr>
          </a:p>
          <a:p>
            <a:pPr algn="r"/>
            <a:r>
              <a:rPr lang="ar-AE" sz="1300" dirty="0">
                <a:solidFill>
                  <a:schemeClr val="accent4">
                    <a:lumMod val="25000"/>
                  </a:schemeClr>
                </a:solidFill>
                <a:latin typeface="Times New Roman" panose="02020603050405020304" pitchFamily="18" charset="0"/>
                <a:cs typeface="Times New Roman" panose="02020603050405020304" pitchFamily="18" charset="0"/>
              </a:rPr>
              <a:t>اعتمادات مالية منقولة وأموال </a:t>
            </a:r>
            <a:r>
              <a:rPr lang="fr-FR" sz="1300" dirty="0">
                <a:solidFill>
                  <a:schemeClr val="accent4">
                    <a:lumMod val="25000"/>
                  </a:schemeClr>
                </a:solidFill>
                <a:latin typeface="Times New Roman" panose="02020603050405020304" pitchFamily="18" charset="0"/>
                <a:cs typeface="Times New Roman" panose="02020603050405020304" pitchFamily="18" charset="0"/>
              </a:rPr>
              <a:t>)</a:t>
            </a:r>
            <a:r>
              <a:rPr lang="ar-AE" sz="1300" dirty="0">
                <a:solidFill>
                  <a:schemeClr val="accent4">
                    <a:lumMod val="25000"/>
                  </a:schemeClr>
                </a:solidFill>
                <a:latin typeface="Times New Roman" panose="02020603050405020304" pitchFamily="18" charset="0"/>
                <a:cs typeface="Times New Roman" panose="02020603050405020304" pitchFamily="18" charset="0"/>
              </a:rPr>
              <a:t> مخصصة للمساهمات وحواصل مماثلة وحركات أخرى للاعتمادات المالية )</a:t>
            </a:r>
            <a:endParaRPr lang="fr-FR" sz="1300" dirty="0">
              <a:solidFill>
                <a:schemeClr val="accent4">
                  <a:lumMod val="25000"/>
                </a:schemeClr>
              </a:solidFill>
              <a:latin typeface="Times New Roman" panose="02020603050405020304" pitchFamily="18" charset="0"/>
              <a:cs typeface="Times New Roman" panose="02020603050405020304" pitchFamily="18" charset="0"/>
            </a:endParaRPr>
          </a:p>
          <a:p>
            <a:pPr algn="r"/>
            <a:r>
              <a:rPr lang="ar-AE" sz="1300" dirty="0">
                <a:solidFill>
                  <a:schemeClr val="accent4">
                    <a:lumMod val="25000"/>
                  </a:schemeClr>
                </a:solidFill>
                <a:latin typeface="Times New Roman" panose="02020603050405020304" pitchFamily="18" charset="0"/>
                <a:cs typeface="Times New Roman" panose="02020603050405020304" pitchFamily="18" charset="0"/>
              </a:rPr>
              <a:t>– توزيع الاعتمادات الماليـة المتوفـــرة مــا بين البرامج الفرعية والأبواب</a:t>
            </a:r>
            <a:r>
              <a:rPr lang="ar-AE" sz="1200" dirty="0">
                <a:latin typeface="Times New Roman" panose="02020603050405020304" pitchFamily="18" charset="0"/>
                <a:cs typeface="Times New Roman" panose="02020603050405020304" pitchFamily="18" charset="0"/>
              </a:rPr>
              <a:t>. </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p>
            <a:pPr algn="r"/>
            <a:r>
              <a:rPr lang="ar-AE" sz="1200" b="1" dirty="0">
                <a:latin typeface="Times New Roman" panose="02020603050405020304" pitchFamily="18" charset="0"/>
                <a:cs typeface="Times New Roman" panose="02020603050405020304" pitchFamily="18" charset="0"/>
              </a:rPr>
              <a:t>تخصــــيص الاعتمادات المالية للبرنامج حسب الأنشطة</a:t>
            </a:r>
          </a:p>
        </p:txBody>
      </p:sp>
    </p:spTree>
    <p:extLst>
      <p:ext uri="{BB962C8B-B14F-4D97-AF65-F5344CB8AC3E}">
        <p14:creationId xmlns:p14="http://schemas.microsoft.com/office/powerpoint/2010/main" xmlns="" val="1822206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56</a:t>
            </a:fld>
            <a:endParaRPr lang="fr-FR"/>
          </a:p>
        </p:txBody>
      </p:sp>
      <p:sp>
        <p:nvSpPr>
          <p:cNvPr id="5" name="Titre 1">
            <a:extLst>
              <a:ext uri="{FF2B5EF4-FFF2-40B4-BE49-F238E27FC236}">
                <a16:creationId xmlns:a16="http://schemas.microsoft.com/office/drawing/2014/main" xmlns="" id="{E3E3CC6D-47EE-4BF0-815A-C0D205966504}"/>
              </a:ext>
            </a:extLst>
          </p:cNvPr>
          <p:cNvSpPr>
            <a:spLocks noGrp="1"/>
          </p:cNvSpPr>
          <p:nvPr>
            <p:ph type="title"/>
          </p:nvPr>
        </p:nvSpPr>
        <p:spPr>
          <a:xfrm>
            <a:off x="0" y="392013"/>
            <a:ext cx="6731306" cy="766762"/>
          </a:xfrm>
        </p:spPr>
        <p:txBody>
          <a:bodyPr/>
          <a:lstStyle/>
          <a:p>
            <a:r>
              <a:rPr lang="ar-DZ" dirty="0">
                <a:solidFill>
                  <a:schemeClr val="bg1"/>
                </a:solidFill>
                <a:latin typeface="Times New Roman" panose="02020603050405020304" pitchFamily="18" charset="0"/>
                <a:cs typeface="Times New Roman" panose="02020603050405020304" pitchFamily="18" charset="0"/>
              </a:rPr>
              <a:t>التنقلات و التحويلات                                                                        </a:t>
            </a:r>
            <a:r>
              <a:rPr lang="fr-FR" sz="1800" dirty="0">
                <a:solidFill>
                  <a:schemeClr val="bg1"/>
                </a:solidFill>
                <a:latin typeface="Times New Roman" panose="02020603050405020304" pitchFamily="18" charset="0"/>
                <a:cs typeface="Times New Roman" panose="02020603050405020304" pitchFamily="18" charset="0"/>
              </a:rPr>
              <a:t/>
            </a:r>
            <a:br>
              <a:rPr lang="fr-FR" sz="1800" dirty="0">
                <a:solidFill>
                  <a:schemeClr val="bg1"/>
                </a:solidFill>
                <a:latin typeface="Times New Roman" panose="02020603050405020304" pitchFamily="18" charset="0"/>
                <a:cs typeface="Times New Roman" panose="02020603050405020304" pitchFamily="18" charset="0"/>
              </a:rPr>
            </a:br>
            <a:r>
              <a:rPr lang="fr-FR" sz="1600" dirty="0">
                <a:solidFill>
                  <a:schemeClr val="bg1"/>
                </a:solidFill>
                <a:latin typeface="Times New Roman" panose="02020603050405020304" pitchFamily="18" charset="0"/>
                <a:cs typeface="Times New Roman" panose="02020603050405020304" pitchFamily="18" charset="0"/>
              </a:rPr>
              <a:t>LES VIREMENTS ET LES TRANSFERTS </a:t>
            </a:r>
            <a:endParaRPr lang="ar-DZ" sz="1800"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Tableau 6"/>
          <p:cNvGraphicFramePr>
            <a:graphicFrameLocks noGrp="1"/>
          </p:cNvGraphicFramePr>
          <p:nvPr/>
        </p:nvGraphicFramePr>
        <p:xfrm>
          <a:off x="184711" y="1478381"/>
          <a:ext cx="8734218" cy="1249680"/>
        </p:xfrm>
        <a:graphic>
          <a:graphicData uri="http://schemas.openxmlformats.org/drawingml/2006/table">
            <a:tbl>
              <a:tblPr firstRow="1" bandRow="1"/>
              <a:tblGrid>
                <a:gridCol w="4367109">
                  <a:extLst>
                    <a:ext uri="{9D8B030D-6E8A-4147-A177-3AD203B41FA5}">
                      <a16:colId xmlns:a16="http://schemas.microsoft.com/office/drawing/2014/main" xmlns="" val="20000"/>
                    </a:ext>
                  </a:extLst>
                </a:gridCol>
                <a:gridCol w="4367109">
                  <a:extLst>
                    <a:ext uri="{9D8B030D-6E8A-4147-A177-3AD203B41FA5}">
                      <a16:colId xmlns:a16="http://schemas.microsoft.com/office/drawing/2014/main" xmlns="" val="20001"/>
                    </a:ext>
                  </a:extLst>
                </a:gridCol>
              </a:tblGrid>
              <a:tr h="1159716">
                <a:tc>
                  <a:txBody>
                    <a:bodyPr/>
                    <a:lstStyle/>
                    <a:p>
                      <a:pPr algn="just">
                        <a:lnSpc>
                          <a:spcPct val="100000"/>
                        </a:lnSpc>
                      </a:pPr>
                      <a:r>
                        <a:rPr lang="fr-FR" sz="1300" b="1" u="sng" dirty="0">
                          <a:solidFill>
                            <a:srgbClr val="C00000"/>
                          </a:solidFill>
                          <a:latin typeface="Times New Roman" panose="02020603050405020304" pitchFamily="18" charset="0"/>
                          <a:cs typeface="Times New Roman" panose="02020603050405020304" pitchFamily="18" charset="0"/>
                        </a:rPr>
                        <a:t>Les virements de crédits </a:t>
                      </a:r>
                      <a:r>
                        <a:rPr lang="fr-FR" sz="1300" b="1" dirty="0">
                          <a:solidFill>
                            <a:srgbClr val="C00000"/>
                          </a:solidFill>
                          <a:latin typeface="Times New Roman" panose="02020603050405020304" pitchFamily="18" charset="0"/>
                          <a:cs typeface="Times New Roman" panose="02020603050405020304" pitchFamily="18" charset="0"/>
                        </a:rPr>
                        <a:t>d’un programme </a:t>
                      </a:r>
                      <a:r>
                        <a:rPr lang="fr-FR" sz="1300" dirty="0">
                          <a:solidFill>
                            <a:srgbClr val="002060"/>
                          </a:solidFill>
                          <a:latin typeface="Times New Roman" panose="02020603050405020304" pitchFamily="18" charset="0"/>
                          <a:cs typeface="Times New Roman" panose="02020603050405020304" pitchFamily="18" charset="0"/>
                        </a:rPr>
                        <a:t>à un autre </a:t>
                      </a:r>
                      <a:r>
                        <a:rPr lang="fr-FR" sz="1300" b="1" dirty="0">
                          <a:solidFill>
                            <a:srgbClr val="C00000"/>
                          </a:solidFill>
                          <a:latin typeface="Times New Roman" panose="02020603050405020304" pitchFamily="18" charset="0"/>
                          <a:cs typeface="Times New Roman" panose="02020603050405020304" pitchFamily="18" charset="0"/>
                        </a:rPr>
                        <a:t>au sein d’un même ministère ou institution publique </a:t>
                      </a:r>
                      <a:r>
                        <a:rPr lang="fr-FR" sz="1300" dirty="0">
                          <a:solidFill>
                            <a:srgbClr val="002060"/>
                          </a:solidFill>
                          <a:latin typeface="Times New Roman" panose="02020603050405020304" pitchFamily="18" charset="0"/>
                          <a:cs typeface="Times New Roman" panose="02020603050405020304" pitchFamily="18" charset="0"/>
                        </a:rPr>
                        <a:t>sont effectués par décret pris sur le rapport conjoint du Ministre chargé des finances et du Ministre ou du responsable de l’institution publique concerné.</a:t>
                      </a:r>
                    </a:p>
                  </a:txBody>
                  <a:tcPr/>
                </a:tc>
                <a:tc>
                  <a:txBody>
                    <a:bodyPr/>
                    <a:lstStyle/>
                    <a:p>
                      <a:pPr marL="0" marR="0" indent="0" algn="just" defTabSz="914400" rtl="1" eaLnBrk="1" fontAlgn="auto" latinLnBrk="0" hangingPunct="1">
                        <a:lnSpc>
                          <a:spcPct val="100000"/>
                        </a:lnSpc>
                        <a:spcBef>
                          <a:spcPts val="0"/>
                        </a:spcBef>
                        <a:spcAft>
                          <a:spcPts val="0"/>
                        </a:spcAft>
                        <a:buClr>
                          <a:srgbClr val="000000"/>
                        </a:buClr>
                        <a:buSzTx/>
                        <a:buFont typeface="Arial"/>
                        <a:buNone/>
                        <a:tabLst/>
                        <a:defRPr/>
                      </a:pPr>
                      <a:r>
                        <a:rPr lang="ar-DZ" sz="1600" dirty="0">
                          <a:solidFill>
                            <a:srgbClr val="002060"/>
                          </a:solidFill>
                          <a:latin typeface="Times New Roman" panose="02020603050405020304" pitchFamily="18" charset="0"/>
                          <a:cs typeface="Times New Roman" panose="02020603050405020304" pitchFamily="18" charset="0"/>
                        </a:rPr>
                        <a:t>يتّم </a:t>
                      </a:r>
                      <a:r>
                        <a:rPr lang="ar-DZ" sz="1600" b="1" i="0" u="sng" dirty="0">
                          <a:solidFill>
                            <a:srgbClr val="C00000"/>
                          </a:solidFill>
                          <a:latin typeface="Times New Roman" panose="02020603050405020304" pitchFamily="18" charset="0"/>
                          <a:cs typeface="Times New Roman" panose="02020603050405020304" pitchFamily="18" charset="0"/>
                        </a:rPr>
                        <a:t>نقل الاعتمادات المالية</a:t>
                      </a:r>
                      <a:r>
                        <a:rPr lang="ar-DZ" sz="1600" b="1" i="0" u="none" dirty="0">
                          <a:solidFill>
                            <a:srgbClr val="C00000"/>
                          </a:solidFill>
                          <a:latin typeface="Times New Roman" panose="02020603050405020304" pitchFamily="18" charset="0"/>
                          <a:cs typeface="Times New Roman" panose="02020603050405020304" pitchFamily="18" charset="0"/>
                        </a:rPr>
                        <a:t> </a:t>
                      </a:r>
                      <a:r>
                        <a:rPr lang="ar-DZ" sz="1600" b="1" dirty="0">
                          <a:solidFill>
                            <a:srgbClr val="C00000"/>
                          </a:solidFill>
                          <a:latin typeface="Times New Roman" panose="02020603050405020304" pitchFamily="18" charset="0"/>
                          <a:cs typeface="Times New Roman" panose="02020603050405020304" pitchFamily="18" charset="0"/>
                        </a:rPr>
                        <a:t>من برنامج </a:t>
                      </a:r>
                      <a:r>
                        <a:rPr lang="ar-DZ" sz="1600" dirty="0">
                          <a:solidFill>
                            <a:srgbClr val="002060"/>
                          </a:solidFill>
                          <a:latin typeface="Times New Roman" panose="02020603050405020304" pitchFamily="18" charset="0"/>
                          <a:cs typeface="Times New Roman" panose="02020603050405020304" pitchFamily="18" charset="0"/>
                        </a:rPr>
                        <a:t>إلى آخر </a:t>
                      </a:r>
                      <a:r>
                        <a:rPr lang="ar-DZ" sz="1600" b="1" dirty="0">
                          <a:solidFill>
                            <a:srgbClr val="C00000"/>
                          </a:solidFill>
                          <a:latin typeface="Times New Roman" panose="02020603050405020304" pitchFamily="18" charset="0"/>
                          <a:cs typeface="Times New Roman" panose="02020603050405020304" pitchFamily="18" charset="0"/>
                        </a:rPr>
                        <a:t>على مستوى نفس الوزارة أو المؤسسة العمومية</a:t>
                      </a:r>
                      <a:r>
                        <a:rPr lang="ar-DZ" sz="1600" dirty="0">
                          <a:solidFill>
                            <a:srgbClr val="002060"/>
                          </a:solidFill>
                          <a:latin typeface="Times New Roman" panose="02020603050405020304" pitchFamily="18" charset="0"/>
                          <a:cs typeface="Times New Roman" panose="02020603050405020304" pitchFamily="18" charset="0"/>
                        </a:rPr>
                        <a:t>، بموجب مرسوم يتخذ بناء على تقرير مشترك بين الوزير المكلف بالمالية والوزير أو مسؤول المؤسسة العمومية المعني.</a:t>
                      </a:r>
                    </a:p>
                    <a:p>
                      <a:pPr algn="just" rtl="1"/>
                      <a:endParaRPr lang="ar-DZ" sz="12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bl>
          </a:graphicData>
        </a:graphic>
      </p:graphicFrame>
      <p:sp>
        <p:nvSpPr>
          <p:cNvPr id="8" name="ZoneTexte 7">
            <a:extLst>
              <a:ext uri="{FF2B5EF4-FFF2-40B4-BE49-F238E27FC236}">
                <a16:creationId xmlns:a16="http://schemas.microsoft.com/office/drawing/2014/main" xmlns="" id="{2E580E86-B976-40A4-BDD1-A06908C20269}"/>
              </a:ext>
            </a:extLst>
          </p:cNvPr>
          <p:cNvSpPr txBox="1"/>
          <p:nvPr/>
        </p:nvSpPr>
        <p:spPr>
          <a:xfrm>
            <a:off x="174201" y="1237975"/>
            <a:ext cx="1970946" cy="276999"/>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LOLF Art. 33 </a:t>
            </a:r>
          </a:p>
        </p:txBody>
      </p:sp>
      <p:sp>
        <p:nvSpPr>
          <p:cNvPr id="9" name="ZoneTexte 8">
            <a:extLst>
              <a:ext uri="{FF2B5EF4-FFF2-40B4-BE49-F238E27FC236}">
                <a16:creationId xmlns:a16="http://schemas.microsoft.com/office/drawing/2014/main" xmlns="" id="{D200D431-BD59-4FFA-8A59-0C9670581ECB}"/>
              </a:ext>
            </a:extLst>
          </p:cNvPr>
          <p:cNvSpPr txBox="1"/>
          <p:nvPr/>
        </p:nvSpPr>
        <p:spPr>
          <a:xfrm>
            <a:off x="5791693" y="1158775"/>
            <a:ext cx="3116726" cy="292388"/>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sz="1300" b="1" dirty="0">
                <a:solidFill>
                  <a:srgbClr val="002060"/>
                </a:solidFill>
                <a:latin typeface="Times New Roman" pitchFamily="18" charset="0"/>
                <a:cs typeface="Times New Roman" pitchFamily="18" charset="0"/>
              </a:rPr>
              <a:t> القانون العضوي المتعلق بقوانين المالية - المادة 33</a:t>
            </a:r>
            <a:endParaRPr lang="fr-FR" sz="1300" b="1" dirty="0">
              <a:solidFill>
                <a:srgbClr val="002060"/>
              </a:solidFill>
              <a:latin typeface="Times New Roman" pitchFamily="18" charset="0"/>
              <a:cs typeface="Times New Roman" pitchFamily="18" charset="0"/>
            </a:endParaRPr>
          </a:p>
        </p:txBody>
      </p:sp>
      <p:sp>
        <p:nvSpPr>
          <p:cNvPr id="11" name="Ellipse 10"/>
          <p:cNvSpPr/>
          <p:nvPr/>
        </p:nvSpPr>
        <p:spPr>
          <a:xfrm>
            <a:off x="1822827" y="4037610"/>
            <a:ext cx="2173770" cy="820363"/>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r>
              <a:rPr lang="fr-FR" sz="1800" b="1" kern="1200" dirty="0">
                <a:solidFill>
                  <a:prstClr val="white"/>
                </a:solidFill>
                <a:latin typeface="Trebuchet MS"/>
              </a:rPr>
              <a:t>Programme 01</a:t>
            </a:r>
          </a:p>
        </p:txBody>
      </p:sp>
      <p:sp>
        <p:nvSpPr>
          <p:cNvPr id="12" name="Ellipse 11"/>
          <p:cNvSpPr/>
          <p:nvPr/>
        </p:nvSpPr>
        <p:spPr>
          <a:xfrm>
            <a:off x="4897464" y="4050195"/>
            <a:ext cx="2173770" cy="820363"/>
          </a:xfrm>
          <a:prstGeom prst="ellipse">
            <a:avLst/>
          </a:prstGeom>
          <a:solidFill>
            <a:srgbClr val="00642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r>
              <a:rPr lang="fr-FR" sz="1800" b="1" kern="1200" dirty="0">
                <a:solidFill>
                  <a:prstClr val="white"/>
                </a:solidFill>
                <a:latin typeface="Times New Roman" panose="02020603050405020304" pitchFamily="18" charset="0"/>
                <a:cs typeface="Times New Roman" panose="02020603050405020304" pitchFamily="18" charset="0"/>
              </a:rPr>
              <a:t>Programme 02</a:t>
            </a:r>
          </a:p>
        </p:txBody>
      </p:sp>
      <p:sp>
        <p:nvSpPr>
          <p:cNvPr id="13" name="Rectangle 12"/>
          <p:cNvSpPr/>
          <p:nvPr/>
        </p:nvSpPr>
        <p:spPr>
          <a:xfrm>
            <a:off x="2291506" y="2777193"/>
            <a:ext cx="4488552" cy="474947"/>
          </a:xfrm>
          <a:prstGeom prst="rect">
            <a:avLst/>
          </a:prstGeom>
          <a:solidFill>
            <a:srgbClr val="002060"/>
          </a:solidFill>
          <a:scene3d>
            <a:camera prst="orthographicFront"/>
            <a:lightRig rig="threePt" dir="t"/>
          </a:scene3d>
          <a:sp3d>
            <a:bevelT w="165100" prst="coolSlant"/>
          </a:sp3d>
        </p:spPr>
        <p:style>
          <a:lnRef idx="1">
            <a:schemeClr val="dk1"/>
          </a:lnRef>
          <a:fillRef idx="3">
            <a:schemeClr val="dk1"/>
          </a:fillRef>
          <a:effectRef idx="2">
            <a:schemeClr val="dk1"/>
          </a:effectRef>
          <a:fontRef idx="minor">
            <a:schemeClr val="lt1"/>
          </a:fontRef>
        </p:style>
        <p:txBody>
          <a:bodyPr rtlCol="0" anchor="ctr"/>
          <a:lstStyle/>
          <a:p>
            <a:pPr algn="ctr" defTabSz="685800">
              <a:buClrTx/>
            </a:pPr>
            <a:r>
              <a:rPr lang="fr-FR" sz="1800" b="1" kern="1200" dirty="0">
                <a:solidFill>
                  <a:prstClr val="white"/>
                </a:solidFill>
                <a:latin typeface="Trebuchet MS"/>
              </a:rPr>
              <a:t>Ministère ou institution publique</a:t>
            </a:r>
          </a:p>
        </p:txBody>
      </p:sp>
      <p:cxnSp>
        <p:nvCxnSpPr>
          <p:cNvPr id="15" name="Connecteur droit avec flèche 14"/>
          <p:cNvCxnSpPr/>
          <p:nvPr/>
        </p:nvCxnSpPr>
        <p:spPr>
          <a:xfrm>
            <a:off x="4000277" y="4271478"/>
            <a:ext cx="100735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Connecteur droit avec flèche 15"/>
          <p:cNvCxnSpPr/>
          <p:nvPr/>
        </p:nvCxnSpPr>
        <p:spPr>
          <a:xfrm>
            <a:off x="2921744" y="3321560"/>
            <a:ext cx="0" cy="5984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Connecteur droit avec flèche 16"/>
          <p:cNvCxnSpPr/>
          <p:nvPr/>
        </p:nvCxnSpPr>
        <p:spPr>
          <a:xfrm>
            <a:off x="5973083" y="3327551"/>
            <a:ext cx="0" cy="5984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Plus 17"/>
          <p:cNvSpPr/>
          <p:nvPr/>
        </p:nvSpPr>
        <p:spPr>
          <a:xfrm>
            <a:off x="5225627" y="3931845"/>
            <a:ext cx="371131" cy="193943"/>
          </a:xfrm>
          <a:prstGeom prst="math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Trebuchet MS"/>
            </a:endParaRPr>
          </a:p>
        </p:txBody>
      </p:sp>
      <p:sp>
        <p:nvSpPr>
          <p:cNvPr id="19" name="Moins 18"/>
          <p:cNvSpPr/>
          <p:nvPr/>
        </p:nvSpPr>
        <p:spPr>
          <a:xfrm>
            <a:off x="3162125" y="3863033"/>
            <a:ext cx="371131" cy="228299"/>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Trebuchet MS"/>
            </a:endParaRPr>
          </a:p>
        </p:txBody>
      </p:sp>
      <p:sp>
        <p:nvSpPr>
          <p:cNvPr id="38" name="Ellipse 37"/>
          <p:cNvSpPr/>
          <p:nvPr/>
        </p:nvSpPr>
        <p:spPr>
          <a:xfrm>
            <a:off x="1835004" y="4030047"/>
            <a:ext cx="2173770" cy="820363"/>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r>
              <a:rPr lang="fr-FR" sz="1800" b="1" kern="1200" dirty="0">
                <a:solidFill>
                  <a:prstClr val="white"/>
                </a:solidFill>
                <a:latin typeface="Times New Roman" panose="02020603050405020304" pitchFamily="18" charset="0"/>
                <a:cs typeface="Times New Roman" panose="02020603050405020304" pitchFamily="18" charset="0"/>
              </a:rPr>
              <a:t>Programme 01</a:t>
            </a:r>
          </a:p>
        </p:txBody>
      </p:sp>
      <p:sp>
        <p:nvSpPr>
          <p:cNvPr id="39" name="Rectangle 38"/>
          <p:cNvSpPr/>
          <p:nvPr/>
        </p:nvSpPr>
        <p:spPr>
          <a:xfrm>
            <a:off x="2291506" y="2780647"/>
            <a:ext cx="4533780" cy="474947"/>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rtlCol="0" anchor="ctr"/>
          <a:lstStyle/>
          <a:p>
            <a:pPr algn="ctr" defTabSz="685800">
              <a:buClrTx/>
            </a:pPr>
            <a:r>
              <a:rPr lang="fr-FR" sz="1800" b="1" kern="1200" dirty="0">
                <a:solidFill>
                  <a:prstClr val="white"/>
                </a:solidFill>
                <a:latin typeface="Times New Roman" panose="02020603050405020304" pitchFamily="18" charset="0"/>
                <a:cs typeface="Times New Roman" panose="02020603050405020304" pitchFamily="18" charset="0"/>
              </a:rPr>
              <a:t>Ministère ou institution publique</a:t>
            </a:r>
          </a:p>
        </p:txBody>
      </p:sp>
    </p:spTree>
    <p:extLst>
      <p:ext uri="{BB962C8B-B14F-4D97-AF65-F5344CB8AC3E}">
        <p14:creationId xmlns:p14="http://schemas.microsoft.com/office/powerpoint/2010/main" xmlns="" val="2042904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57</a:t>
            </a:fld>
            <a:endParaRPr lang="fr-FR" dirty="0"/>
          </a:p>
        </p:txBody>
      </p:sp>
      <p:sp>
        <p:nvSpPr>
          <p:cNvPr id="6" name="Titre 1">
            <a:extLst>
              <a:ext uri="{FF2B5EF4-FFF2-40B4-BE49-F238E27FC236}">
                <a16:creationId xmlns:a16="http://schemas.microsoft.com/office/drawing/2014/main" xmlns="" id="{E3E3CC6D-47EE-4BF0-815A-C0D205966504}"/>
              </a:ext>
            </a:extLst>
          </p:cNvPr>
          <p:cNvSpPr>
            <a:spLocks noGrp="1"/>
          </p:cNvSpPr>
          <p:nvPr>
            <p:ph type="title"/>
          </p:nvPr>
        </p:nvSpPr>
        <p:spPr>
          <a:xfrm>
            <a:off x="0" y="392013"/>
            <a:ext cx="6731306" cy="766762"/>
          </a:xfrm>
        </p:spPr>
        <p:txBody>
          <a:bodyPr/>
          <a:lstStyle/>
          <a:p>
            <a:r>
              <a:rPr lang="ar-DZ" dirty="0">
                <a:solidFill>
                  <a:schemeClr val="bg1"/>
                </a:solidFill>
                <a:latin typeface="Times New Roman" panose="02020603050405020304" pitchFamily="18" charset="0"/>
                <a:cs typeface="Times New Roman" panose="02020603050405020304" pitchFamily="18" charset="0"/>
              </a:rPr>
              <a:t>التنقلات و التحويلات                                                                        </a:t>
            </a:r>
            <a:r>
              <a:rPr lang="fr-FR" sz="1800" dirty="0">
                <a:solidFill>
                  <a:schemeClr val="bg1"/>
                </a:solidFill>
                <a:latin typeface="Times New Roman" panose="02020603050405020304" pitchFamily="18" charset="0"/>
                <a:cs typeface="Times New Roman" panose="02020603050405020304" pitchFamily="18" charset="0"/>
              </a:rPr>
              <a:t/>
            </a:r>
            <a:br>
              <a:rPr lang="fr-FR" sz="1800" dirty="0">
                <a:solidFill>
                  <a:schemeClr val="bg1"/>
                </a:solidFill>
                <a:latin typeface="Times New Roman" panose="02020603050405020304" pitchFamily="18" charset="0"/>
                <a:cs typeface="Times New Roman" panose="02020603050405020304" pitchFamily="18" charset="0"/>
              </a:rPr>
            </a:br>
            <a:r>
              <a:rPr lang="fr-FR" sz="1600" dirty="0">
                <a:solidFill>
                  <a:schemeClr val="bg1"/>
                </a:solidFill>
                <a:latin typeface="Times New Roman" panose="02020603050405020304" pitchFamily="18" charset="0"/>
                <a:cs typeface="Times New Roman" panose="02020603050405020304" pitchFamily="18" charset="0"/>
              </a:rPr>
              <a:t>LES VIREMENTS ET LES TRANSFERTS </a:t>
            </a:r>
            <a:endParaRPr lang="ar-DZ" sz="1800" dirty="0">
              <a:solidFill>
                <a:schemeClr val="bg1"/>
              </a:solidFill>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2921333" y="1363934"/>
            <a:ext cx="3378533" cy="432048"/>
          </a:xfrm>
          <a:prstGeom prst="rect">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buFont typeface="Roboto Condensed Light"/>
              <a:buNone/>
            </a:pPr>
            <a:endParaRPr lang="fr-FR" sz="1400" b="1" dirty="0">
              <a:solidFill>
                <a:schemeClr val="bg1"/>
              </a:solidFill>
              <a:latin typeface="Times New Roman" panose="02020603050405020304" pitchFamily="18" charset="0"/>
              <a:cs typeface="Times New Roman" panose="02020603050405020304" pitchFamily="18" charset="0"/>
            </a:endParaRPr>
          </a:p>
        </p:txBody>
      </p:sp>
      <p:cxnSp>
        <p:nvCxnSpPr>
          <p:cNvPr id="9" name="Connecteur droit 8"/>
          <p:cNvCxnSpPr/>
          <p:nvPr/>
        </p:nvCxnSpPr>
        <p:spPr>
          <a:xfrm flipH="1" flipV="1">
            <a:off x="1483287" y="1813816"/>
            <a:ext cx="6151649" cy="68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478252" y="1813816"/>
            <a:ext cx="0" cy="446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7634936" y="1910898"/>
            <a:ext cx="0" cy="49788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165253" y="2274446"/>
            <a:ext cx="3300361" cy="1014627"/>
          </a:xfrm>
          <a:prstGeom prst="round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ar-AE" sz="1800" b="1" dirty="0">
                <a:solidFill>
                  <a:schemeClr val="bg1"/>
                </a:solidFill>
              </a:rPr>
              <a:t>البرنامج الأول: المنتج الثقافي والفني</a:t>
            </a:r>
            <a:endParaRPr lang="fr-FR" sz="1800" dirty="0">
              <a:solidFill>
                <a:schemeClr val="bg1"/>
              </a:solidFill>
            </a:endParaRPr>
          </a:p>
          <a:p>
            <a:pPr algn="ctr"/>
            <a:r>
              <a:rPr lang="fr-CA" sz="1800" b="1" dirty="0">
                <a:solidFill>
                  <a:schemeClr val="bg1"/>
                </a:solidFill>
                <a:latin typeface="Times New Roman" panose="02020603050405020304" pitchFamily="18" charset="0"/>
                <a:cs typeface="Times New Roman" panose="02020603050405020304" pitchFamily="18" charset="0"/>
              </a:rPr>
              <a:t>Programme</a:t>
            </a:r>
            <a:r>
              <a:rPr lang="ar-DZ" sz="1800" b="1" dirty="0">
                <a:solidFill>
                  <a:schemeClr val="bg1"/>
                </a:solidFill>
                <a:latin typeface="Times New Roman" panose="02020603050405020304" pitchFamily="18" charset="0"/>
                <a:cs typeface="Times New Roman" panose="02020603050405020304" pitchFamily="18" charset="0"/>
              </a:rPr>
              <a:t>   </a:t>
            </a:r>
            <a:r>
              <a:rPr lang="fr-FR" sz="1800" b="1" dirty="0">
                <a:solidFill>
                  <a:schemeClr val="bg1"/>
                </a:solidFill>
                <a:latin typeface="Times New Roman" panose="02020603050405020304" pitchFamily="18" charset="0"/>
                <a:cs typeface="Times New Roman" panose="02020603050405020304" pitchFamily="18" charset="0"/>
              </a:rPr>
              <a:t> </a:t>
            </a:r>
            <a:r>
              <a:rPr lang="ar-DZ" sz="1800" b="1" dirty="0">
                <a:solidFill>
                  <a:schemeClr val="bg1"/>
                </a:solidFill>
                <a:latin typeface="Times New Roman" panose="02020603050405020304" pitchFamily="18" charset="0"/>
                <a:cs typeface="Times New Roman" panose="02020603050405020304" pitchFamily="18" charset="0"/>
              </a:rPr>
              <a:t>01</a:t>
            </a:r>
            <a:endParaRPr lang="fr-CA" sz="1800" b="1" dirty="0">
              <a:solidFill>
                <a:schemeClr val="bg1"/>
              </a:solidFill>
              <a:latin typeface="Times New Roman" panose="02020603050405020304" pitchFamily="18" charset="0"/>
              <a:cs typeface="Times New Roman" panose="02020603050405020304" pitchFamily="18" charset="0"/>
            </a:endParaRPr>
          </a:p>
          <a:p>
            <a:pPr algn="ctr"/>
            <a:r>
              <a:rPr lang="fr-CA" sz="1800" b="1" dirty="0">
                <a:solidFill>
                  <a:schemeClr val="bg1"/>
                </a:solidFill>
                <a:latin typeface="Times New Roman" panose="02020603050405020304" pitchFamily="18" charset="0"/>
                <a:cs typeface="Times New Roman" panose="02020603050405020304" pitchFamily="18" charset="0"/>
              </a:rPr>
              <a:t>Produit Culturel et Artistique </a:t>
            </a:r>
            <a:endParaRPr lang="fr-FR"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à coins arrondis 12"/>
          <p:cNvSpPr/>
          <p:nvPr/>
        </p:nvSpPr>
        <p:spPr>
          <a:xfrm>
            <a:off x="3712262" y="2333647"/>
            <a:ext cx="2618011" cy="1014627"/>
          </a:xfrm>
          <a:prstGeom prst="round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1800" b="1" dirty="0">
                <a:solidFill>
                  <a:schemeClr val="bg1"/>
                </a:solidFill>
                <a:latin typeface="Times New Roman" panose="02020603050405020304" pitchFamily="18" charset="0"/>
                <a:cs typeface="Times New Roman" panose="02020603050405020304" pitchFamily="18" charset="0"/>
              </a:rPr>
              <a:t>  </a:t>
            </a:r>
            <a:r>
              <a:rPr lang="ar-AE" sz="1800" b="1" dirty="0">
                <a:solidFill>
                  <a:schemeClr val="bg1"/>
                </a:solidFill>
              </a:rPr>
              <a:t>البرنامج 02: التراث الثقافي</a:t>
            </a:r>
            <a:endParaRPr lang="fr-FR" sz="1800" b="1" dirty="0">
              <a:solidFill>
                <a:schemeClr val="bg1"/>
              </a:solidFill>
            </a:endParaRPr>
          </a:p>
          <a:p>
            <a:pPr algn="ctr"/>
            <a:r>
              <a:rPr lang="fr-CA" sz="1800" b="1" dirty="0">
                <a:solidFill>
                  <a:schemeClr val="bg1"/>
                </a:solidFill>
                <a:latin typeface="Times New Roman" panose="02020603050405020304" pitchFamily="18" charset="0"/>
                <a:cs typeface="Times New Roman" panose="02020603050405020304" pitchFamily="18" charset="0"/>
              </a:rPr>
              <a:t>Programme</a:t>
            </a:r>
            <a:r>
              <a:rPr lang="ar-DZ" sz="1800" b="1" dirty="0">
                <a:solidFill>
                  <a:schemeClr val="bg1"/>
                </a:solidFill>
                <a:latin typeface="Times New Roman" panose="02020603050405020304" pitchFamily="18" charset="0"/>
                <a:cs typeface="Times New Roman" panose="02020603050405020304" pitchFamily="18" charset="0"/>
              </a:rPr>
              <a:t> </a:t>
            </a:r>
            <a:r>
              <a:rPr lang="fr-FR" sz="1800" b="1" dirty="0">
                <a:solidFill>
                  <a:schemeClr val="bg1"/>
                </a:solidFill>
                <a:latin typeface="Times New Roman" panose="02020603050405020304" pitchFamily="18" charset="0"/>
                <a:cs typeface="Times New Roman" panose="02020603050405020304" pitchFamily="18" charset="0"/>
              </a:rPr>
              <a:t> 02</a:t>
            </a:r>
            <a:endParaRPr lang="fr-CA" sz="1800" b="1" dirty="0">
              <a:solidFill>
                <a:schemeClr val="bg1"/>
              </a:solidFill>
              <a:latin typeface="Times New Roman" panose="02020603050405020304" pitchFamily="18" charset="0"/>
              <a:cs typeface="Times New Roman" panose="02020603050405020304" pitchFamily="18" charset="0"/>
            </a:endParaRPr>
          </a:p>
          <a:p>
            <a:pPr algn="ctr"/>
            <a:r>
              <a:rPr lang="fr-CA" sz="1800" b="1" dirty="0">
                <a:solidFill>
                  <a:schemeClr val="bg1"/>
                </a:solidFill>
                <a:latin typeface="Times New Roman" panose="02020603050405020304" pitchFamily="18" charset="0"/>
                <a:cs typeface="Times New Roman" panose="02020603050405020304" pitchFamily="18" charset="0"/>
              </a:rPr>
              <a:t>Patrimoine Culturel  </a:t>
            </a:r>
            <a:endParaRPr lang="fr-FR"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à coins arrondis 13"/>
          <p:cNvSpPr/>
          <p:nvPr/>
        </p:nvSpPr>
        <p:spPr>
          <a:xfrm>
            <a:off x="6477918" y="2406221"/>
            <a:ext cx="2666082" cy="884621"/>
          </a:xfrm>
          <a:prstGeom prst="round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AE" sz="1600" b="1" dirty="0">
                <a:solidFill>
                  <a:schemeClr val="bg1"/>
                </a:solidFill>
              </a:rPr>
              <a:t>البرنامج الثالث: الإدارة العامة</a:t>
            </a:r>
            <a:endParaRPr lang="fr-FR" sz="1600" b="1" dirty="0">
              <a:solidFill>
                <a:schemeClr val="bg1"/>
              </a:solidFill>
            </a:endParaRPr>
          </a:p>
          <a:p>
            <a:pPr algn="ctr"/>
            <a:r>
              <a:rPr lang="fr-CA" sz="1600" b="1" dirty="0">
                <a:solidFill>
                  <a:schemeClr val="bg1"/>
                </a:solidFill>
                <a:latin typeface="Times New Roman" panose="02020603050405020304" pitchFamily="18" charset="0"/>
                <a:cs typeface="Times New Roman" panose="02020603050405020304" pitchFamily="18" charset="0"/>
              </a:rPr>
              <a:t>Programme 03</a:t>
            </a:r>
          </a:p>
          <a:p>
            <a:pPr algn="ctr"/>
            <a:r>
              <a:rPr lang="fr-CA" sz="1600" b="1" dirty="0">
                <a:solidFill>
                  <a:schemeClr val="bg1"/>
                </a:solidFill>
                <a:latin typeface="Times New Roman" panose="02020603050405020304" pitchFamily="18" charset="0"/>
                <a:cs typeface="Times New Roman" panose="02020603050405020304" pitchFamily="18" charset="0"/>
              </a:rPr>
              <a:t>Administration Générale</a:t>
            </a:r>
            <a:endParaRPr lang="fr-FR" sz="1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Flèche courbée vers la droite 15"/>
          <p:cNvSpPr/>
          <p:nvPr/>
        </p:nvSpPr>
        <p:spPr>
          <a:xfrm rot="16200000">
            <a:off x="2790511" y="2387783"/>
            <a:ext cx="726306" cy="2767886"/>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tx1"/>
              </a:solidFill>
            </a:endParaRPr>
          </a:p>
        </p:txBody>
      </p:sp>
      <p:sp>
        <p:nvSpPr>
          <p:cNvPr id="17" name="Rectangle 16"/>
          <p:cNvSpPr/>
          <p:nvPr/>
        </p:nvSpPr>
        <p:spPr>
          <a:xfrm>
            <a:off x="2518779" y="3575517"/>
            <a:ext cx="1322798" cy="415498"/>
          </a:xfrm>
          <a:prstGeom prst="rect">
            <a:avLst/>
          </a:prstGeom>
        </p:spPr>
        <p:txBody>
          <a:bodyPr wrap="none">
            <a:spAutoFit/>
          </a:bodyPr>
          <a:lstStyle/>
          <a:p>
            <a:r>
              <a:rPr lang="fr-FR" sz="2100" b="1" dirty="0">
                <a:solidFill>
                  <a:srgbClr val="C00000"/>
                </a:solidFill>
                <a:latin typeface="Times New Roman" panose="02020603050405020304" pitchFamily="18" charset="0"/>
                <a:cs typeface="Times New Roman" panose="02020603050405020304" pitchFamily="18" charset="0"/>
              </a:rPr>
              <a:t>virements</a:t>
            </a:r>
            <a:endParaRPr lang="fr-FR" sz="2100" dirty="0"/>
          </a:p>
        </p:txBody>
      </p:sp>
      <p:sp>
        <p:nvSpPr>
          <p:cNvPr id="18" name="Rectangle 17"/>
          <p:cNvSpPr/>
          <p:nvPr/>
        </p:nvSpPr>
        <p:spPr>
          <a:xfrm>
            <a:off x="174875" y="4148416"/>
            <a:ext cx="6381555" cy="1046440"/>
          </a:xfrm>
          <a:prstGeom prst="rect">
            <a:avLst/>
          </a:prstGeom>
        </p:spPr>
        <p:txBody>
          <a:bodyPr wrap="square">
            <a:spAutoFit/>
          </a:bodyPr>
          <a:lstStyle/>
          <a:p>
            <a:pPr algn="ctr"/>
            <a:r>
              <a:rPr lang="ar-DZ" sz="2000" dirty="0">
                <a:solidFill>
                  <a:srgbClr val="002060"/>
                </a:solidFill>
                <a:latin typeface="Times New Roman" panose="02020603050405020304" pitchFamily="18" charset="0"/>
                <a:cs typeface="Times New Roman" panose="02020603050405020304" pitchFamily="18" charset="0"/>
              </a:rPr>
              <a:t>مرسوم يتخذ بناء على تقرير مشترك بين الوزير المكلف بالمالية والوزير</a:t>
            </a:r>
          </a:p>
          <a:p>
            <a:pPr algn="ctr"/>
            <a:r>
              <a:rPr lang="fr-FR" sz="2000" dirty="0">
                <a:solidFill>
                  <a:srgbClr val="002060"/>
                </a:solidFill>
                <a:latin typeface="Times New Roman" panose="02020603050405020304" pitchFamily="18" charset="0"/>
                <a:cs typeface="Times New Roman" panose="02020603050405020304" pitchFamily="18" charset="0"/>
              </a:rPr>
              <a:t>Décret pris sur le rapport conjoint du Ministre chargé des finances et du Ministre de la Culture </a:t>
            </a:r>
            <a:endParaRPr lang="fr-FR" sz="2000" dirty="0"/>
          </a:p>
        </p:txBody>
      </p:sp>
      <p:sp>
        <p:nvSpPr>
          <p:cNvPr id="19" name="ZoneTexte 18">
            <a:extLst>
              <a:ext uri="{FF2B5EF4-FFF2-40B4-BE49-F238E27FC236}">
                <a16:creationId xmlns:a16="http://schemas.microsoft.com/office/drawing/2014/main" xmlns="" id="{2105A5E2-8779-40A2-946A-9614FD2C6FF9}"/>
              </a:ext>
            </a:extLst>
          </p:cNvPr>
          <p:cNvSpPr txBox="1"/>
          <p:nvPr/>
        </p:nvSpPr>
        <p:spPr>
          <a:xfrm>
            <a:off x="6862467" y="1099570"/>
            <a:ext cx="2007646" cy="276999"/>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LOLF Art. 33 </a:t>
            </a:r>
          </a:p>
        </p:txBody>
      </p:sp>
      <p:cxnSp>
        <p:nvCxnSpPr>
          <p:cNvPr id="24" name="Connecteur droit 23"/>
          <p:cNvCxnSpPr/>
          <p:nvPr/>
        </p:nvCxnSpPr>
        <p:spPr>
          <a:xfrm>
            <a:off x="4599739" y="1882113"/>
            <a:ext cx="0" cy="446339"/>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949412" y="3338156"/>
            <a:ext cx="892165" cy="461665"/>
          </a:xfrm>
          <a:prstGeom prst="rect">
            <a:avLst/>
          </a:prstGeom>
        </p:spPr>
        <p:txBody>
          <a:bodyPr wrap="square">
            <a:spAutoFit/>
          </a:bodyPr>
          <a:lstStyle/>
          <a:p>
            <a:r>
              <a:rPr lang="ar-DZ" sz="2400" b="1" dirty="0">
                <a:solidFill>
                  <a:srgbClr val="C00000"/>
                </a:solidFill>
                <a:latin typeface="Times New Roman" panose="02020603050405020304" pitchFamily="18" charset="0"/>
                <a:cs typeface="Times New Roman" panose="02020603050405020304" pitchFamily="18" charset="0"/>
              </a:rPr>
              <a:t>نقل</a:t>
            </a:r>
            <a:endParaRPr lang="fr-FR" sz="2400" dirty="0"/>
          </a:p>
        </p:txBody>
      </p:sp>
      <p:sp>
        <p:nvSpPr>
          <p:cNvPr id="26" name="Rectangle 25"/>
          <p:cNvSpPr/>
          <p:nvPr/>
        </p:nvSpPr>
        <p:spPr>
          <a:xfrm>
            <a:off x="2329835" y="1318348"/>
            <a:ext cx="4572000" cy="523220"/>
          </a:xfrm>
          <a:prstGeom prst="rect">
            <a:avLst/>
          </a:prstGeom>
        </p:spPr>
        <p:txBody>
          <a:bodyPr>
            <a:spAutoFit/>
          </a:bodyPr>
          <a:lstStyle/>
          <a:p>
            <a:pPr lvl="0" algn="ctr"/>
            <a:r>
              <a:rPr lang="ar-SA" altLang="fr-FR" b="1" dirty="0">
                <a:solidFill>
                  <a:schemeClr val="bg1"/>
                </a:solidFill>
              </a:rPr>
              <a:t>وزارة الثقافة والفنون</a:t>
            </a:r>
            <a:r>
              <a:rPr lang="fr-FR" altLang="fr-FR" b="1" dirty="0">
                <a:solidFill>
                  <a:schemeClr val="bg1"/>
                </a:solidFill>
              </a:rPr>
              <a:t> </a:t>
            </a:r>
          </a:p>
          <a:p>
            <a:pPr lvl="0" algn="ctr"/>
            <a:r>
              <a:rPr lang="fr-FR" b="1" dirty="0">
                <a:solidFill>
                  <a:schemeClr val="bg1"/>
                </a:solidFill>
              </a:rPr>
              <a:t>Ministère de la Culture et des Arts </a:t>
            </a:r>
            <a:endParaRPr lang="fr-FR"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xmlns="" val="204973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58</a:t>
            </a:fld>
            <a:endParaRPr lang="fr-FR"/>
          </a:p>
        </p:txBody>
      </p:sp>
      <p:sp>
        <p:nvSpPr>
          <p:cNvPr id="5" name="Titre 1">
            <a:extLst>
              <a:ext uri="{FF2B5EF4-FFF2-40B4-BE49-F238E27FC236}">
                <a16:creationId xmlns:a16="http://schemas.microsoft.com/office/drawing/2014/main" xmlns="" id="{E3E3CC6D-47EE-4BF0-815A-C0D205966504}"/>
              </a:ext>
            </a:extLst>
          </p:cNvPr>
          <p:cNvSpPr>
            <a:spLocks noGrp="1"/>
          </p:cNvSpPr>
          <p:nvPr>
            <p:ph type="title"/>
          </p:nvPr>
        </p:nvSpPr>
        <p:spPr>
          <a:xfrm>
            <a:off x="134292" y="359283"/>
            <a:ext cx="6731306" cy="766762"/>
          </a:xfrm>
        </p:spPr>
        <p:txBody>
          <a:bodyPr/>
          <a:lstStyle/>
          <a:p>
            <a:r>
              <a:rPr lang="ar-DZ" dirty="0">
                <a:solidFill>
                  <a:schemeClr val="bg1"/>
                </a:solidFill>
                <a:latin typeface="Times New Roman" panose="02020603050405020304" pitchFamily="18" charset="0"/>
                <a:cs typeface="Times New Roman" panose="02020603050405020304" pitchFamily="18" charset="0"/>
              </a:rPr>
              <a:t>التنقلات و التحويلات                                                                        </a:t>
            </a:r>
            <a:r>
              <a:rPr lang="fr-FR" sz="1800" dirty="0">
                <a:solidFill>
                  <a:schemeClr val="bg1"/>
                </a:solidFill>
                <a:latin typeface="Times New Roman" panose="02020603050405020304" pitchFamily="18" charset="0"/>
                <a:cs typeface="Times New Roman" panose="02020603050405020304" pitchFamily="18" charset="0"/>
              </a:rPr>
              <a:t/>
            </a:r>
            <a:br>
              <a:rPr lang="fr-FR" sz="1800" dirty="0">
                <a:solidFill>
                  <a:schemeClr val="bg1"/>
                </a:solidFill>
                <a:latin typeface="Times New Roman" panose="02020603050405020304" pitchFamily="18" charset="0"/>
                <a:cs typeface="Times New Roman" panose="02020603050405020304" pitchFamily="18" charset="0"/>
              </a:rPr>
            </a:br>
            <a:r>
              <a:rPr lang="fr-FR" sz="1600" dirty="0">
                <a:solidFill>
                  <a:schemeClr val="bg1"/>
                </a:solidFill>
                <a:latin typeface="Times New Roman" panose="02020603050405020304" pitchFamily="18" charset="0"/>
                <a:cs typeface="Times New Roman" panose="02020603050405020304" pitchFamily="18" charset="0"/>
              </a:rPr>
              <a:t>LES VIREMENTS ET LES TRANSFERTS </a:t>
            </a:r>
            <a:endParaRPr lang="ar-DZ" sz="18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Tableau 5"/>
          <p:cNvGraphicFramePr>
            <a:graphicFrameLocks noGrp="1"/>
          </p:cNvGraphicFramePr>
          <p:nvPr/>
        </p:nvGraphicFramePr>
        <p:xfrm>
          <a:off x="184711" y="1596571"/>
          <a:ext cx="8734218" cy="1103087"/>
        </p:xfrm>
        <a:graphic>
          <a:graphicData uri="http://schemas.openxmlformats.org/drawingml/2006/table">
            <a:tbl>
              <a:tblPr firstRow="1" bandRow="1"/>
              <a:tblGrid>
                <a:gridCol w="4367109">
                  <a:extLst>
                    <a:ext uri="{9D8B030D-6E8A-4147-A177-3AD203B41FA5}">
                      <a16:colId xmlns:a16="http://schemas.microsoft.com/office/drawing/2014/main" xmlns="" val="20000"/>
                    </a:ext>
                  </a:extLst>
                </a:gridCol>
                <a:gridCol w="4367109">
                  <a:extLst>
                    <a:ext uri="{9D8B030D-6E8A-4147-A177-3AD203B41FA5}">
                      <a16:colId xmlns:a16="http://schemas.microsoft.com/office/drawing/2014/main" xmlns="" val="20001"/>
                    </a:ext>
                  </a:extLst>
                </a:gridCol>
              </a:tblGrid>
              <a:tr h="1103087">
                <a:tc>
                  <a:txBody>
                    <a:bodyPr/>
                    <a:lstStyle/>
                    <a:p>
                      <a:pPr algn="just">
                        <a:spcBef>
                          <a:spcPts val="1200"/>
                        </a:spcBef>
                        <a:spcAft>
                          <a:spcPts val="1200"/>
                        </a:spcAft>
                        <a:tabLst>
                          <a:tab pos="263525" algn="l"/>
                        </a:tabLst>
                      </a:pPr>
                      <a:r>
                        <a:rPr lang="fr-FR" sz="1300" b="1" u="sng" dirty="0">
                          <a:solidFill>
                            <a:srgbClr val="C00000"/>
                          </a:solidFill>
                          <a:latin typeface="Times New Roman" panose="02020603050405020304" pitchFamily="18" charset="0"/>
                          <a:cs typeface="Times New Roman" panose="02020603050405020304" pitchFamily="18" charset="0"/>
                        </a:rPr>
                        <a:t>Les transferts de crédits</a:t>
                      </a:r>
                      <a:r>
                        <a:rPr lang="fr-FR" sz="1300" b="1" u="none" dirty="0">
                          <a:solidFill>
                            <a:srgbClr val="C00000"/>
                          </a:solidFill>
                          <a:latin typeface="Times New Roman" panose="02020603050405020304" pitchFamily="18" charset="0"/>
                          <a:cs typeface="Times New Roman" panose="02020603050405020304" pitchFamily="18" charset="0"/>
                        </a:rPr>
                        <a:t> </a:t>
                      </a:r>
                      <a:r>
                        <a:rPr lang="fr-FR" sz="1300" b="1" dirty="0">
                          <a:solidFill>
                            <a:srgbClr val="C00000"/>
                          </a:solidFill>
                          <a:latin typeface="Times New Roman" panose="02020603050405020304" pitchFamily="18" charset="0"/>
                          <a:cs typeface="Times New Roman" panose="02020603050405020304" pitchFamily="18" charset="0"/>
                        </a:rPr>
                        <a:t>entre programmes </a:t>
                      </a:r>
                      <a:r>
                        <a:rPr lang="fr-FR" sz="1300" dirty="0">
                          <a:solidFill>
                            <a:srgbClr val="002060"/>
                          </a:solidFill>
                          <a:latin typeface="Times New Roman" panose="02020603050405020304" pitchFamily="18" charset="0"/>
                          <a:cs typeface="Times New Roman" panose="02020603050405020304" pitchFamily="18" charset="0"/>
                        </a:rPr>
                        <a:t>de ministères ou d’institutions publiques de crédits, </a:t>
                      </a:r>
                      <a:r>
                        <a:rPr lang="fr-FR" sz="1300" b="1" dirty="0">
                          <a:solidFill>
                            <a:srgbClr val="C00000"/>
                          </a:solidFill>
                          <a:latin typeface="Times New Roman" panose="02020603050405020304" pitchFamily="18" charset="0"/>
                          <a:cs typeface="Times New Roman" panose="02020603050405020304" pitchFamily="18" charset="0"/>
                        </a:rPr>
                        <a:t>distincts,</a:t>
                      </a:r>
                      <a:r>
                        <a:rPr lang="fr-FR" sz="1300" dirty="0">
                          <a:solidFill>
                            <a:srgbClr val="002060"/>
                          </a:solidFill>
                          <a:latin typeface="Times New Roman" panose="02020603050405020304" pitchFamily="18" charset="0"/>
                          <a:cs typeface="Times New Roman" panose="02020603050405020304" pitchFamily="18" charset="0"/>
                        </a:rPr>
                        <a:t> sont effectués par décret présidentiel pris sur le rapport conjoint du Ministre chargé des finances et les Ministres des secteurs  ou des responsables des institutions publiques concernés. »</a:t>
                      </a:r>
                    </a:p>
                  </a:txBody>
                  <a:tcPr/>
                </a:tc>
                <a:tc>
                  <a:txBody>
                    <a:bodyPr/>
                    <a:lstStyle/>
                    <a:p>
                      <a:pPr algn="just" rtl="1"/>
                      <a:r>
                        <a:rPr lang="ar-DZ" sz="1600" dirty="0">
                          <a:solidFill>
                            <a:srgbClr val="002060"/>
                          </a:solidFill>
                          <a:latin typeface="Times New Roman" panose="02020603050405020304" pitchFamily="18" charset="0"/>
                          <a:cs typeface="Times New Roman" panose="02020603050405020304" pitchFamily="18" charset="0"/>
                        </a:rPr>
                        <a:t>يتم </a:t>
                      </a:r>
                      <a:r>
                        <a:rPr lang="ar-DZ" sz="1600" b="1" u="sng" dirty="0">
                          <a:solidFill>
                            <a:srgbClr val="C00000"/>
                          </a:solidFill>
                          <a:latin typeface="Times New Roman" panose="02020603050405020304" pitchFamily="18" charset="0"/>
                          <a:cs typeface="Times New Roman" panose="02020603050405020304" pitchFamily="18" charset="0"/>
                        </a:rPr>
                        <a:t>تحويل الاعتمادات المالية</a:t>
                      </a:r>
                      <a:r>
                        <a:rPr lang="ar-DZ" sz="1600" b="1" u="none" dirty="0">
                          <a:solidFill>
                            <a:srgbClr val="C00000"/>
                          </a:solidFill>
                          <a:latin typeface="Times New Roman" panose="02020603050405020304" pitchFamily="18" charset="0"/>
                          <a:cs typeface="Times New Roman" panose="02020603050405020304" pitchFamily="18" charset="0"/>
                        </a:rPr>
                        <a:t> </a:t>
                      </a:r>
                      <a:r>
                        <a:rPr lang="ar-DZ" sz="1600" b="1" dirty="0">
                          <a:solidFill>
                            <a:srgbClr val="C00000"/>
                          </a:solidFill>
                          <a:latin typeface="Times New Roman" panose="02020603050405020304" pitchFamily="18" charset="0"/>
                          <a:cs typeface="Times New Roman" panose="02020603050405020304" pitchFamily="18" charset="0"/>
                        </a:rPr>
                        <a:t>ما بين برامج </a:t>
                      </a:r>
                      <a:r>
                        <a:rPr lang="ar-DZ" sz="1600" dirty="0">
                          <a:solidFill>
                            <a:srgbClr val="002060"/>
                          </a:solidFill>
                          <a:latin typeface="Times New Roman" panose="02020603050405020304" pitchFamily="18" charset="0"/>
                          <a:cs typeface="Times New Roman" panose="02020603050405020304" pitchFamily="18" charset="0"/>
                        </a:rPr>
                        <a:t>وزارات أو مؤسسات عمومية مختلفة، بموجب مرسوم رئاسي يتخذ بناء على تقرير مشترك بين الوزير المكلف بالمالية ووزراء القطاعات أو مسؤولي المؤسسات العمومية  المعنيين</a:t>
                      </a:r>
                      <a:r>
                        <a:rPr lang="fr-FR" sz="1600" dirty="0">
                          <a:solidFill>
                            <a:srgbClr val="002060"/>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xmlns="" val="10000"/>
                  </a:ext>
                </a:extLst>
              </a:tr>
            </a:tbl>
          </a:graphicData>
        </a:graphic>
      </p:graphicFrame>
      <p:sp>
        <p:nvSpPr>
          <p:cNvPr id="7" name="ZoneTexte 6">
            <a:extLst>
              <a:ext uri="{FF2B5EF4-FFF2-40B4-BE49-F238E27FC236}">
                <a16:creationId xmlns:a16="http://schemas.microsoft.com/office/drawing/2014/main" xmlns="" id="{2E580E86-B976-40A4-BDD1-A06908C20269}"/>
              </a:ext>
            </a:extLst>
          </p:cNvPr>
          <p:cNvSpPr txBox="1"/>
          <p:nvPr/>
        </p:nvSpPr>
        <p:spPr>
          <a:xfrm>
            <a:off x="174201" y="1237975"/>
            <a:ext cx="1970946" cy="276999"/>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LOLF Art. 33 </a:t>
            </a:r>
          </a:p>
        </p:txBody>
      </p:sp>
      <p:sp>
        <p:nvSpPr>
          <p:cNvPr id="8" name="ZoneTexte 7">
            <a:extLst>
              <a:ext uri="{FF2B5EF4-FFF2-40B4-BE49-F238E27FC236}">
                <a16:creationId xmlns:a16="http://schemas.microsoft.com/office/drawing/2014/main" xmlns="" id="{D200D431-BD59-4FFA-8A59-0C9670581ECB}"/>
              </a:ext>
            </a:extLst>
          </p:cNvPr>
          <p:cNvSpPr txBox="1"/>
          <p:nvPr/>
        </p:nvSpPr>
        <p:spPr>
          <a:xfrm>
            <a:off x="5791693" y="1158775"/>
            <a:ext cx="3116726" cy="292388"/>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sz="1300" b="1" dirty="0">
                <a:solidFill>
                  <a:srgbClr val="002060"/>
                </a:solidFill>
                <a:latin typeface="Times New Roman" pitchFamily="18" charset="0"/>
                <a:cs typeface="Times New Roman" pitchFamily="18" charset="0"/>
              </a:rPr>
              <a:t> القانون العضوي المتعلق بقوانين المالية - المادة 33</a:t>
            </a:r>
            <a:endParaRPr lang="fr-FR" sz="1300" b="1" dirty="0">
              <a:solidFill>
                <a:srgbClr val="002060"/>
              </a:solidFill>
              <a:latin typeface="Times New Roman" pitchFamily="18" charset="0"/>
              <a:cs typeface="Times New Roman" pitchFamily="18" charset="0"/>
            </a:endParaRPr>
          </a:p>
        </p:txBody>
      </p:sp>
      <p:sp>
        <p:nvSpPr>
          <p:cNvPr id="10" name="Rectangle 9"/>
          <p:cNvSpPr/>
          <p:nvPr/>
        </p:nvSpPr>
        <p:spPr>
          <a:xfrm>
            <a:off x="174201" y="3048000"/>
            <a:ext cx="3291681" cy="807091"/>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0">
            <a:schemeClr val="accent6"/>
          </a:lnRef>
          <a:fillRef idx="3">
            <a:schemeClr val="accent6"/>
          </a:fillRef>
          <a:effectRef idx="3">
            <a:schemeClr val="accent6"/>
          </a:effectRef>
          <a:fontRef idx="minor">
            <a:schemeClr val="lt1"/>
          </a:fontRef>
        </p:style>
        <p:txBody>
          <a:bodyPr rtlCol="0" anchor="ctr"/>
          <a:lstStyle/>
          <a:p>
            <a:pPr algn="ctr" defTabSz="685800">
              <a:buClrTx/>
            </a:pPr>
            <a:r>
              <a:rPr lang="fr-FR" sz="1350" b="1" kern="1200" dirty="0">
                <a:solidFill>
                  <a:prstClr val="white"/>
                </a:solidFill>
                <a:latin typeface="Times New Roman" panose="02020603050405020304" pitchFamily="18" charset="0"/>
                <a:cs typeface="Times New Roman" panose="02020603050405020304" pitchFamily="18" charset="0"/>
              </a:rPr>
              <a:t>Ministère ou institution publique </a:t>
            </a:r>
          </a:p>
        </p:txBody>
      </p:sp>
      <p:sp>
        <p:nvSpPr>
          <p:cNvPr id="11" name="Rectangle 10"/>
          <p:cNvSpPr/>
          <p:nvPr/>
        </p:nvSpPr>
        <p:spPr>
          <a:xfrm>
            <a:off x="5157717" y="3015184"/>
            <a:ext cx="3013826" cy="883438"/>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0">
            <a:schemeClr val="accent6"/>
          </a:lnRef>
          <a:fillRef idx="3">
            <a:schemeClr val="accent6"/>
          </a:fillRef>
          <a:effectRef idx="3">
            <a:schemeClr val="accent6"/>
          </a:effectRef>
          <a:fontRef idx="minor">
            <a:schemeClr val="lt1"/>
          </a:fontRef>
        </p:style>
        <p:txBody>
          <a:bodyPr rtlCol="0" anchor="ctr"/>
          <a:lstStyle/>
          <a:p>
            <a:pPr algn="ctr" defTabSz="685800">
              <a:buClrTx/>
            </a:pPr>
            <a:r>
              <a:rPr lang="fr-FR" sz="1350" b="1" kern="1200" dirty="0">
                <a:solidFill>
                  <a:prstClr val="white"/>
                </a:solidFill>
                <a:latin typeface="Times New Roman" panose="02020603050405020304" pitchFamily="18" charset="0"/>
                <a:cs typeface="Times New Roman" panose="02020603050405020304" pitchFamily="18" charset="0"/>
              </a:rPr>
              <a:t>Ministère ou institution publique</a:t>
            </a:r>
          </a:p>
        </p:txBody>
      </p:sp>
      <p:sp>
        <p:nvSpPr>
          <p:cNvPr id="12" name="Ellipse 11"/>
          <p:cNvSpPr/>
          <p:nvPr/>
        </p:nvSpPr>
        <p:spPr>
          <a:xfrm>
            <a:off x="872695" y="4125239"/>
            <a:ext cx="1674186" cy="972108"/>
          </a:xfrm>
          <a:prstGeom prst="ellipse">
            <a:avLst/>
          </a:prstGeom>
          <a:solidFill>
            <a:srgbClr val="7E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1">
            <a:schemeClr val="dk1"/>
          </a:lnRef>
          <a:fillRef idx="2">
            <a:schemeClr val="dk1"/>
          </a:fillRef>
          <a:effectRef idx="1">
            <a:schemeClr val="dk1"/>
          </a:effectRef>
          <a:fontRef idx="minor">
            <a:schemeClr val="dk1"/>
          </a:fontRef>
        </p:style>
        <p:txBody>
          <a:bodyPr rtlCol="0" anchor="ctr"/>
          <a:lstStyle/>
          <a:p>
            <a:pPr algn="ctr" defTabSz="685800">
              <a:buClrTx/>
            </a:pPr>
            <a:r>
              <a:rPr lang="fr-FR" sz="1350" b="1" kern="1200" dirty="0">
                <a:solidFill>
                  <a:schemeClr val="bg1"/>
                </a:solidFill>
                <a:latin typeface="Times New Roman" panose="02020603050405020304" pitchFamily="18" charset="0"/>
                <a:cs typeface="Times New Roman" panose="02020603050405020304" pitchFamily="18" charset="0"/>
              </a:rPr>
              <a:t>Programme</a:t>
            </a:r>
          </a:p>
        </p:txBody>
      </p:sp>
      <p:sp>
        <p:nvSpPr>
          <p:cNvPr id="13" name="Ellipse 12"/>
          <p:cNvSpPr/>
          <p:nvPr/>
        </p:nvSpPr>
        <p:spPr>
          <a:xfrm>
            <a:off x="5684359" y="4092960"/>
            <a:ext cx="1683996" cy="972108"/>
          </a:xfrm>
          <a:prstGeom prst="ellipse">
            <a:avLst/>
          </a:prstGeom>
          <a:solidFill>
            <a:srgbClr val="0018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1">
            <a:schemeClr val="dk1"/>
          </a:lnRef>
          <a:fillRef idx="2">
            <a:schemeClr val="dk1"/>
          </a:fillRef>
          <a:effectRef idx="1">
            <a:schemeClr val="dk1"/>
          </a:effectRef>
          <a:fontRef idx="minor">
            <a:schemeClr val="dk1"/>
          </a:fontRef>
        </p:style>
        <p:txBody>
          <a:bodyPr rtlCol="0" anchor="ctr"/>
          <a:lstStyle/>
          <a:p>
            <a:pPr algn="ctr" defTabSz="685800">
              <a:buClrTx/>
            </a:pPr>
            <a:r>
              <a:rPr lang="fr-FR" sz="1350" b="1" kern="1200" dirty="0">
                <a:solidFill>
                  <a:schemeClr val="bg1"/>
                </a:solidFill>
                <a:latin typeface="Times New Roman" panose="02020603050405020304" pitchFamily="18" charset="0"/>
                <a:cs typeface="Times New Roman" panose="02020603050405020304" pitchFamily="18" charset="0"/>
              </a:rPr>
              <a:t>Programme </a:t>
            </a:r>
          </a:p>
        </p:txBody>
      </p:sp>
      <p:cxnSp>
        <p:nvCxnSpPr>
          <p:cNvPr id="16" name="Connecteur droit avec flèche 15"/>
          <p:cNvCxnSpPr/>
          <p:nvPr/>
        </p:nvCxnSpPr>
        <p:spPr>
          <a:xfrm flipH="1" flipV="1">
            <a:off x="3169607" y="4579014"/>
            <a:ext cx="208826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Moins 16"/>
          <p:cNvSpPr/>
          <p:nvPr/>
        </p:nvSpPr>
        <p:spPr>
          <a:xfrm>
            <a:off x="5468335" y="4076431"/>
            <a:ext cx="432048" cy="270030"/>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Trebuchet MS"/>
            </a:endParaRPr>
          </a:p>
        </p:txBody>
      </p:sp>
      <p:sp>
        <p:nvSpPr>
          <p:cNvPr id="18" name="Plus 17"/>
          <p:cNvSpPr/>
          <p:nvPr/>
        </p:nvSpPr>
        <p:spPr>
          <a:xfrm>
            <a:off x="2311541" y="4000247"/>
            <a:ext cx="470680" cy="249983"/>
          </a:xfrm>
          <a:prstGeom prst="math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Trebuchet MS"/>
            </a:endParaRPr>
          </a:p>
        </p:txBody>
      </p:sp>
      <p:cxnSp>
        <p:nvCxnSpPr>
          <p:cNvPr id="19" name="Connecteur droit avec flèche 18"/>
          <p:cNvCxnSpPr/>
          <p:nvPr/>
        </p:nvCxnSpPr>
        <p:spPr>
          <a:xfrm>
            <a:off x="3495295" y="3538466"/>
            <a:ext cx="14581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Connecteur droit avec flèche 19"/>
          <p:cNvCxnSpPr/>
          <p:nvPr/>
        </p:nvCxnSpPr>
        <p:spPr>
          <a:xfrm flipH="1">
            <a:off x="3495295" y="3382274"/>
            <a:ext cx="14581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2572673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59</a:t>
            </a:fld>
            <a:endParaRPr lang="fr-FR"/>
          </a:p>
        </p:txBody>
      </p:sp>
      <p:sp>
        <p:nvSpPr>
          <p:cNvPr id="5" name="Titre 1">
            <a:extLst>
              <a:ext uri="{FF2B5EF4-FFF2-40B4-BE49-F238E27FC236}">
                <a16:creationId xmlns:a16="http://schemas.microsoft.com/office/drawing/2014/main" xmlns="" id="{E3E3CC6D-47EE-4BF0-815A-C0D205966504}"/>
              </a:ext>
            </a:extLst>
          </p:cNvPr>
          <p:cNvSpPr>
            <a:spLocks noGrp="1"/>
          </p:cNvSpPr>
          <p:nvPr>
            <p:ph type="title"/>
          </p:nvPr>
        </p:nvSpPr>
        <p:spPr>
          <a:xfrm>
            <a:off x="134292" y="359283"/>
            <a:ext cx="6731306" cy="766762"/>
          </a:xfrm>
        </p:spPr>
        <p:txBody>
          <a:bodyPr/>
          <a:lstStyle/>
          <a:p>
            <a:r>
              <a:rPr lang="ar-DZ" dirty="0">
                <a:solidFill>
                  <a:schemeClr val="bg1"/>
                </a:solidFill>
                <a:latin typeface="Times New Roman" panose="02020603050405020304" pitchFamily="18" charset="0"/>
                <a:cs typeface="Times New Roman" panose="02020603050405020304" pitchFamily="18" charset="0"/>
              </a:rPr>
              <a:t>التنقلات و التحويلات                                                                        </a:t>
            </a:r>
            <a:r>
              <a:rPr lang="fr-FR" sz="1800" dirty="0">
                <a:solidFill>
                  <a:schemeClr val="bg1"/>
                </a:solidFill>
                <a:latin typeface="Times New Roman" panose="02020603050405020304" pitchFamily="18" charset="0"/>
                <a:cs typeface="Times New Roman" panose="02020603050405020304" pitchFamily="18" charset="0"/>
              </a:rPr>
              <a:t/>
            </a:r>
            <a:br>
              <a:rPr lang="fr-FR" sz="1800" dirty="0">
                <a:solidFill>
                  <a:schemeClr val="bg1"/>
                </a:solidFill>
                <a:latin typeface="Times New Roman" panose="02020603050405020304" pitchFamily="18" charset="0"/>
                <a:cs typeface="Times New Roman" panose="02020603050405020304" pitchFamily="18" charset="0"/>
              </a:rPr>
            </a:br>
            <a:r>
              <a:rPr lang="fr-FR" sz="1600" dirty="0">
                <a:solidFill>
                  <a:schemeClr val="bg1"/>
                </a:solidFill>
                <a:latin typeface="Times New Roman" panose="02020603050405020304" pitchFamily="18" charset="0"/>
                <a:cs typeface="Times New Roman" panose="02020603050405020304" pitchFamily="18" charset="0"/>
              </a:rPr>
              <a:t>LES VIREMENTS ET LES TRANSFERTS </a:t>
            </a:r>
            <a:endParaRPr lang="ar-DZ" sz="1800" dirty="0">
              <a:solidFill>
                <a:schemeClr val="bg1"/>
              </a:solidFill>
              <a:latin typeface="Times New Roman" panose="02020603050405020304" pitchFamily="18" charset="0"/>
              <a:cs typeface="Times New Roman" panose="02020603050405020304" pitchFamily="18" charset="0"/>
            </a:endParaRPr>
          </a:p>
        </p:txBody>
      </p:sp>
      <p:sp>
        <p:nvSpPr>
          <p:cNvPr id="6" name="Espace réservé du numéro de diapositive 5"/>
          <p:cNvSpPr txBox="1">
            <a:spLocks/>
          </p:cNvSpPr>
          <p:nvPr/>
        </p:nvSpPr>
        <p:spPr>
          <a:xfrm>
            <a:off x="7618000" y="5363021"/>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456C22B4-381E-481C-AFD8-67FB4DE2EDCA}" type="slidenum">
              <a:rPr lang="en-US" sz="1050" smtClean="0"/>
              <a:pPr/>
              <a:t>59</a:t>
            </a:fld>
            <a:endParaRPr lang="en-US" sz="1050"/>
          </a:p>
        </p:txBody>
      </p:sp>
      <p:cxnSp>
        <p:nvCxnSpPr>
          <p:cNvPr id="7" name="Connecteur droit 6"/>
          <p:cNvCxnSpPr/>
          <p:nvPr/>
        </p:nvCxnSpPr>
        <p:spPr>
          <a:xfrm flipH="1">
            <a:off x="5096041" y="1739077"/>
            <a:ext cx="30365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8123942" y="1739077"/>
            <a:ext cx="0" cy="558503"/>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a:off x="4674428" y="2411880"/>
            <a:ext cx="1150693" cy="910833"/>
          </a:xfrm>
          <a:prstGeom prst="roundRect">
            <a:avLst/>
          </a:prstGeom>
          <a:solidFill>
            <a:srgbClr val="2971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AE" sz="1000" b="1" dirty="0">
                <a:solidFill>
                  <a:schemeClr val="bg1"/>
                </a:solidFill>
              </a:rPr>
              <a:t>البرنامج الأول: المنتج الثقافي والفني</a:t>
            </a:r>
            <a:endParaRPr lang="fr-FR" sz="1000" dirty="0">
              <a:solidFill>
                <a:schemeClr val="bg1"/>
              </a:solidFill>
            </a:endParaRPr>
          </a:p>
          <a:p>
            <a:pPr algn="ctr"/>
            <a:r>
              <a:rPr lang="fr-CA" sz="1000" b="1" dirty="0">
                <a:solidFill>
                  <a:schemeClr val="bg1"/>
                </a:solidFill>
                <a:latin typeface="Times New Roman" panose="02020603050405020304" pitchFamily="18" charset="0"/>
                <a:cs typeface="Times New Roman" panose="02020603050405020304" pitchFamily="18" charset="0"/>
              </a:rPr>
              <a:t>Programme</a:t>
            </a:r>
          </a:p>
          <a:p>
            <a:pPr algn="ctr"/>
            <a:r>
              <a:rPr lang="fr-CA" sz="1000" b="1" dirty="0">
                <a:solidFill>
                  <a:schemeClr val="bg1"/>
                </a:solidFill>
                <a:latin typeface="Times New Roman" panose="02020603050405020304" pitchFamily="18" charset="0"/>
                <a:cs typeface="Times New Roman" panose="02020603050405020304" pitchFamily="18" charset="0"/>
              </a:rPr>
              <a:t>Produit Culturel et Artistique </a:t>
            </a:r>
            <a:endParaRPr lang="fr-FR"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à coins arrondis 9"/>
          <p:cNvSpPr/>
          <p:nvPr/>
        </p:nvSpPr>
        <p:spPr>
          <a:xfrm>
            <a:off x="6236773" y="2368907"/>
            <a:ext cx="1193311" cy="937553"/>
          </a:xfrm>
          <a:prstGeom prst="roundRect">
            <a:avLst/>
          </a:prstGeom>
          <a:solidFill>
            <a:srgbClr val="2971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1000" b="1" dirty="0">
                <a:solidFill>
                  <a:schemeClr val="bg1"/>
                </a:solidFill>
                <a:latin typeface="Times New Roman" panose="02020603050405020304" pitchFamily="18" charset="0"/>
                <a:cs typeface="Times New Roman" panose="02020603050405020304" pitchFamily="18" charset="0"/>
              </a:rPr>
              <a:t>  </a:t>
            </a:r>
            <a:r>
              <a:rPr lang="ar-AE" sz="1000" b="1" dirty="0">
                <a:solidFill>
                  <a:schemeClr val="bg1"/>
                </a:solidFill>
              </a:rPr>
              <a:t>البرنامج 02: التراث الثقافي</a:t>
            </a:r>
            <a:endParaRPr lang="fr-FR" sz="1000" b="1" dirty="0">
              <a:solidFill>
                <a:schemeClr val="bg1"/>
              </a:solidFill>
            </a:endParaRPr>
          </a:p>
          <a:p>
            <a:pPr algn="ctr"/>
            <a:r>
              <a:rPr lang="fr-CA" sz="1000" b="1" dirty="0">
                <a:solidFill>
                  <a:schemeClr val="bg1"/>
                </a:solidFill>
                <a:latin typeface="Times New Roman" panose="02020603050405020304" pitchFamily="18" charset="0"/>
                <a:cs typeface="Times New Roman" panose="02020603050405020304" pitchFamily="18" charset="0"/>
              </a:rPr>
              <a:t>Programme</a:t>
            </a:r>
          </a:p>
          <a:p>
            <a:pPr algn="ctr"/>
            <a:r>
              <a:rPr lang="fr-CA" sz="1000" b="1" dirty="0">
                <a:solidFill>
                  <a:schemeClr val="bg1"/>
                </a:solidFill>
                <a:latin typeface="Times New Roman" panose="02020603050405020304" pitchFamily="18" charset="0"/>
                <a:cs typeface="Times New Roman" panose="02020603050405020304" pitchFamily="18" charset="0"/>
              </a:rPr>
              <a:t>Patrimoine Culturel  </a:t>
            </a:r>
            <a:endParaRPr lang="fr-FR"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à coins arrondis 10"/>
          <p:cNvSpPr/>
          <p:nvPr/>
        </p:nvSpPr>
        <p:spPr>
          <a:xfrm>
            <a:off x="7819135" y="2333088"/>
            <a:ext cx="1223793" cy="959823"/>
          </a:xfrm>
          <a:prstGeom prst="roundRect">
            <a:avLst/>
          </a:prstGeom>
          <a:solidFill>
            <a:srgbClr val="2971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AE" sz="1000" b="1" dirty="0">
                <a:solidFill>
                  <a:schemeClr val="bg1"/>
                </a:solidFill>
              </a:rPr>
              <a:t>البرنامج الثالث: الإدارة العامة</a:t>
            </a:r>
            <a:endParaRPr lang="fr-FR" sz="1000" b="1" dirty="0">
              <a:solidFill>
                <a:schemeClr val="bg1"/>
              </a:solidFill>
            </a:endParaRPr>
          </a:p>
          <a:p>
            <a:pPr algn="ctr"/>
            <a:r>
              <a:rPr lang="fr-CA" sz="1000" b="1" dirty="0">
                <a:solidFill>
                  <a:schemeClr val="bg1"/>
                </a:solidFill>
                <a:latin typeface="Times New Roman" panose="02020603050405020304" pitchFamily="18" charset="0"/>
                <a:cs typeface="Times New Roman" panose="02020603050405020304" pitchFamily="18" charset="0"/>
              </a:rPr>
              <a:t>Programme</a:t>
            </a:r>
          </a:p>
          <a:p>
            <a:pPr algn="ctr"/>
            <a:r>
              <a:rPr lang="fr-CA" sz="1000" b="1" dirty="0">
                <a:solidFill>
                  <a:schemeClr val="bg1"/>
                </a:solidFill>
                <a:latin typeface="Times New Roman" panose="02020603050405020304" pitchFamily="18" charset="0"/>
                <a:cs typeface="Times New Roman" panose="02020603050405020304" pitchFamily="18" charset="0"/>
              </a:rPr>
              <a:t>Administration Générale</a:t>
            </a:r>
            <a:endParaRPr lang="fr-FR"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2" name="Connecteur droit 11"/>
          <p:cNvCxnSpPr/>
          <p:nvPr/>
        </p:nvCxnSpPr>
        <p:spPr>
          <a:xfrm flipH="1">
            <a:off x="6569271" y="1726798"/>
            <a:ext cx="1" cy="636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100397" y="1739077"/>
            <a:ext cx="0" cy="77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629562" y="1739077"/>
            <a:ext cx="286231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322077" y="2339659"/>
            <a:ext cx="1205364" cy="96540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AE" sz="1000" b="1" dirty="0">
                <a:solidFill>
                  <a:schemeClr val="bg1"/>
                </a:solidFill>
              </a:rPr>
              <a:t>البرنامج الثالث: الإدارة العامة</a:t>
            </a:r>
            <a:endParaRPr lang="fr-FR" sz="1000" b="1" dirty="0">
              <a:solidFill>
                <a:schemeClr val="bg1"/>
              </a:solidFill>
            </a:endParaRPr>
          </a:p>
          <a:p>
            <a:pPr algn="ctr"/>
            <a:r>
              <a:rPr lang="fr-CA" sz="1000" b="1" dirty="0">
                <a:solidFill>
                  <a:schemeClr val="bg1"/>
                </a:solidFill>
                <a:latin typeface="Times New Roman" panose="02020603050405020304" pitchFamily="18" charset="0"/>
                <a:cs typeface="Times New Roman" panose="02020603050405020304" pitchFamily="18" charset="0"/>
              </a:rPr>
              <a:t>Programme</a:t>
            </a:r>
          </a:p>
          <a:p>
            <a:pPr algn="ctr"/>
            <a:r>
              <a:rPr lang="fr-CA" sz="1000" b="1" dirty="0">
                <a:solidFill>
                  <a:schemeClr val="bg1"/>
                </a:solidFill>
                <a:latin typeface="Times New Roman" panose="02020603050405020304" pitchFamily="18" charset="0"/>
                <a:cs typeface="Times New Roman" panose="02020603050405020304" pitchFamily="18" charset="0"/>
              </a:rPr>
              <a:t>Administration Générale</a:t>
            </a:r>
            <a:endParaRPr lang="fr-FR"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à coins arrondis 15"/>
          <p:cNvSpPr/>
          <p:nvPr/>
        </p:nvSpPr>
        <p:spPr>
          <a:xfrm>
            <a:off x="1849712" y="2370823"/>
            <a:ext cx="973872" cy="9537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AE" sz="800" b="1" dirty="0">
                <a:solidFill>
                  <a:schemeClr val="bg1"/>
                </a:solidFill>
              </a:rPr>
              <a:t>البرنامج 02: الرعاية و</a:t>
            </a:r>
            <a:r>
              <a:rPr lang="ar-DZ" sz="800" b="1" dirty="0">
                <a:solidFill>
                  <a:schemeClr val="bg1"/>
                </a:solidFill>
              </a:rPr>
              <a:t> ال</a:t>
            </a:r>
            <a:r>
              <a:rPr lang="ar-AE" sz="800" b="1" dirty="0">
                <a:solidFill>
                  <a:schemeClr val="bg1"/>
                </a:solidFill>
              </a:rPr>
              <a:t>مؤسسات الاستشفائية</a:t>
            </a:r>
            <a:endParaRPr lang="fr-FR" sz="800" b="1" dirty="0">
              <a:solidFill>
                <a:schemeClr val="bg1"/>
              </a:solidFill>
            </a:endParaRPr>
          </a:p>
          <a:p>
            <a:pPr algn="ctr"/>
            <a:r>
              <a:rPr lang="fr-FR" sz="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Soins et établissements hospitaliers</a:t>
            </a:r>
          </a:p>
        </p:txBody>
      </p:sp>
      <p:sp>
        <p:nvSpPr>
          <p:cNvPr id="17" name="Rectangle à coins arrondis 16"/>
          <p:cNvSpPr/>
          <p:nvPr/>
        </p:nvSpPr>
        <p:spPr>
          <a:xfrm>
            <a:off x="3147949" y="2376907"/>
            <a:ext cx="1144509" cy="910833"/>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AE" sz="1000" b="1" dirty="0">
                <a:solidFill>
                  <a:schemeClr val="bg1"/>
                </a:solidFill>
              </a:rPr>
              <a:t>البرنامج 01: سياسة الوقاية العامة</a:t>
            </a:r>
            <a:endParaRPr lang="fr-FR" sz="1000" b="1" dirty="0">
              <a:solidFill>
                <a:schemeClr val="bg1"/>
              </a:solidFill>
            </a:endParaRPr>
          </a:p>
          <a:p>
            <a:pPr algn="ctr"/>
            <a:r>
              <a:rPr lang="fr-FR" sz="1000" b="1" dirty="0">
                <a:solidFill>
                  <a:schemeClr val="bg1"/>
                </a:solidFill>
                <a:latin typeface="Times New Roman" panose="02020603050405020304" pitchFamily="18" charset="0"/>
                <a:cs typeface="Times New Roman" panose="02020603050405020304" pitchFamily="18" charset="0"/>
              </a:rPr>
              <a:t>Politique publique de prévention </a:t>
            </a:r>
            <a:r>
              <a:rPr lang="fr-FR" sz="1050" b="1" dirty="0">
                <a:solidFill>
                  <a:schemeClr val="bg1"/>
                </a:solidFill>
                <a:latin typeface="Times New Roman" panose="02020603050405020304" pitchFamily="18" charset="0"/>
                <a:cs typeface="Times New Roman" panose="02020603050405020304" pitchFamily="18" charset="0"/>
              </a:rPr>
              <a:t>   </a:t>
            </a:r>
          </a:p>
        </p:txBody>
      </p:sp>
      <p:cxnSp>
        <p:nvCxnSpPr>
          <p:cNvPr id="18" name="Connecteur droit 17"/>
          <p:cNvCxnSpPr/>
          <p:nvPr/>
        </p:nvCxnSpPr>
        <p:spPr>
          <a:xfrm>
            <a:off x="2195736" y="1762909"/>
            <a:ext cx="0" cy="600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629562" y="1762909"/>
            <a:ext cx="0" cy="534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491880" y="1739077"/>
            <a:ext cx="0" cy="631746"/>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30085" y="1180478"/>
            <a:ext cx="2884123" cy="523220"/>
          </a:xfrm>
          <a:prstGeom prst="rect">
            <a:avLst/>
          </a:prstGeom>
        </p:spPr>
        <p:txBody>
          <a:bodyPr wrap="none">
            <a:spAutoFit/>
          </a:bodyPr>
          <a:lstStyle/>
          <a:p>
            <a:pPr lvl="0" algn="ctr"/>
            <a:r>
              <a:rPr lang="ar-SA" altLang="fr-FR" b="1" dirty="0"/>
              <a:t>وزارة الثقافة والفنون</a:t>
            </a:r>
            <a:r>
              <a:rPr lang="fr-FR" altLang="fr-FR" b="1" dirty="0"/>
              <a:t> </a:t>
            </a:r>
          </a:p>
          <a:p>
            <a:pPr lvl="0" algn="ctr"/>
            <a:r>
              <a:rPr lang="fr-FR" b="1" dirty="0">
                <a:latin typeface="Times New Roman" panose="02020603050405020304" pitchFamily="18" charset="0"/>
                <a:cs typeface="Times New Roman" panose="02020603050405020304" pitchFamily="18" charset="0"/>
              </a:rPr>
              <a:t>Ministère de la Culture et des Arts </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64056" y="1265746"/>
            <a:ext cx="4604017" cy="523220"/>
          </a:xfrm>
          <a:prstGeom prst="rect">
            <a:avLst/>
          </a:prstGeom>
        </p:spPr>
        <p:txBody>
          <a:bodyPr wrap="none">
            <a:spAutoFit/>
          </a:bodyPr>
          <a:lstStyle/>
          <a:p>
            <a:pPr algn="ctr"/>
            <a:r>
              <a:rPr lang="ar-SA" altLang="fr-FR" b="1" kern="1200" dirty="0">
                <a:solidFill>
                  <a:schemeClr val="tx1"/>
                </a:solidFill>
                <a:latin typeface="Times New Roman" panose="02020603050405020304" pitchFamily="18" charset="0"/>
                <a:cs typeface="Times New Roman" panose="02020603050405020304" pitchFamily="18" charset="0"/>
              </a:rPr>
              <a:t>وزارة الصحة والسكان وإصلاح المستشفيات</a:t>
            </a:r>
            <a:r>
              <a:rPr lang="fr-FR" altLang="fr-FR" b="1" kern="1200" dirty="0">
                <a:solidFill>
                  <a:schemeClr val="tx1"/>
                </a:solidFill>
                <a:latin typeface="Times New Roman" panose="02020603050405020304" pitchFamily="18" charset="0"/>
                <a:cs typeface="Times New Roman" panose="02020603050405020304" pitchFamily="18" charset="0"/>
              </a:rPr>
              <a:t> </a:t>
            </a:r>
          </a:p>
          <a:p>
            <a:pPr algn="ctr"/>
            <a:r>
              <a:rPr lang="fr-FR" b="1" kern="1200" dirty="0">
                <a:solidFill>
                  <a:schemeClr val="tx1"/>
                </a:solidFill>
                <a:latin typeface="Times New Roman" panose="02020603050405020304" pitchFamily="18" charset="0"/>
                <a:cs typeface="Times New Roman" panose="02020603050405020304" pitchFamily="18" charset="0"/>
              </a:rPr>
              <a:t>Ministère de la Sante, Population et Réforme Hospitalière</a:t>
            </a:r>
            <a:endParaRPr lang="fr-FR" kern="1200" dirty="0">
              <a:solidFill>
                <a:schemeClr val="tx1"/>
              </a:solidFill>
              <a:latin typeface="Times New Roman" panose="02020603050405020304" pitchFamily="18" charset="0"/>
              <a:cs typeface="Times New Roman" panose="02020603050405020304" pitchFamily="18" charset="0"/>
            </a:endParaRPr>
          </a:p>
        </p:txBody>
      </p:sp>
      <p:sp>
        <p:nvSpPr>
          <p:cNvPr id="23" name="Flèche courbée vers la gauche 22"/>
          <p:cNvSpPr/>
          <p:nvPr/>
        </p:nvSpPr>
        <p:spPr>
          <a:xfrm rot="5400000">
            <a:off x="4032405" y="2635934"/>
            <a:ext cx="555376" cy="2106234"/>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solidFill>
                <a:schemeClr val="tx1"/>
              </a:solidFill>
            </a:endParaRPr>
          </a:p>
        </p:txBody>
      </p:sp>
      <p:sp>
        <p:nvSpPr>
          <p:cNvPr id="24" name="Rectangle 23"/>
          <p:cNvSpPr/>
          <p:nvPr/>
        </p:nvSpPr>
        <p:spPr>
          <a:xfrm>
            <a:off x="3825614" y="3279238"/>
            <a:ext cx="1133644" cy="646331"/>
          </a:xfrm>
          <a:prstGeom prst="rect">
            <a:avLst/>
          </a:prstGeom>
        </p:spPr>
        <p:txBody>
          <a:bodyPr wrap="none">
            <a:spAutoFit/>
          </a:bodyPr>
          <a:lstStyle/>
          <a:p>
            <a:pPr algn="ctr"/>
            <a:r>
              <a:rPr lang="ar-DZ" sz="1800" dirty="0">
                <a:solidFill>
                  <a:srgbClr val="FF0000"/>
                </a:solidFill>
                <a:latin typeface="Times New Roman" panose="02020603050405020304" pitchFamily="18" charset="0"/>
                <a:cs typeface="Times New Roman" panose="02020603050405020304" pitchFamily="18" charset="0"/>
              </a:rPr>
              <a:t> </a:t>
            </a:r>
            <a:r>
              <a:rPr lang="ar-DZ" sz="1800" b="1" dirty="0">
                <a:solidFill>
                  <a:srgbClr val="FF0000"/>
                </a:solidFill>
                <a:latin typeface="Times New Roman" panose="02020603050405020304" pitchFamily="18" charset="0"/>
                <a:cs typeface="Times New Roman" panose="02020603050405020304" pitchFamily="18" charset="0"/>
              </a:rPr>
              <a:t>تحويل </a:t>
            </a:r>
          </a:p>
          <a:p>
            <a:pPr algn="ctr"/>
            <a:r>
              <a:rPr lang="fr-FR" sz="1800" b="1" dirty="0">
                <a:solidFill>
                  <a:srgbClr val="FF0000"/>
                </a:solidFill>
                <a:latin typeface="Times New Roman" panose="02020603050405020304" pitchFamily="18" charset="0"/>
                <a:cs typeface="Times New Roman" panose="02020603050405020304" pitchFamily="18" charset="0"/>
              </a:rPr>
              <a:t>Transfert</a:t>
            </a:r>
            <a:endParaRPr lang="fr-FR" sz="1800" dirty="0">
              <a:solidFill>
                <a:srgbClr val="FF0000"/>
              </a:solidFill>
            </a:endParaRPr>
          </a:p>
        </p:txBody>
      </p:sp>
      <p:sp>
        <p:nvSpPr>
          <p:cNvPr id="25" name="Rectangle 24"/>
          <p:cNvSpPr/>
          <p:nvPr/>
        </p:nvSpPr>
        <p:spPr>
          <a:xfrm>
            <a:off x="815248" y="4090362"/>
            <a:ext cx="6246564" cy="738664"/>
          </a:xfrm>
          <a:prstGeom prst="rect">
            <a:avLst/>
          </a:prstGeom>
        </p:spPr>
        <p:txBody>
          <a:bodyPr wrap="square">
            <a:spAutoFit/>
          </a:bodyPr>
          <a:lstStyle/>
          <a:p>
            <a:pPr algn="r"/>
            <a:r>
              <a:rPr lang="ar-DZ" dirty="0">
                <a:solidFill>
                  <a:srgbClr val="002060"/>
                </a:solidFill>
                <a:latin typeface="Times New Roman" panose="02020603050405020304" pitchFamily="18" charset="0"/>
                <a:cs typeface="Times New Roman" panose="02020603050405020304" pitchFamily="18" charset="0"/>
              </a:rPr>
              <a:t>مرسوم رئاسي يتخذ بناء على تقرير مشترك بين الوزير المكلف بالمالية ووزراء (الصحة والثقافة)</a:t>
            </a:r>
          </a:p>
          <a:p>
            <a:r>
              <a:rPr lang="fr-FR" dirty="0">
                <a:solidFill>
                  <a:srgbClr val="002060"/>
                </a:solidFill>
                <a:latin typeface="Times New Roman" panose="02020603050405020304" pitchFamily="18" charset="0"/>
                <a:cs typeface="Times New Roman" panose="02020603050405020304" pitchFamily="18" charset="0"/>
              </a:rPr>
              <a:t>Décret présidentiel pris sur le rapport conjoint du Ministre chargé des finances et les Ministres (de la santé et de la culture) </a:t>
            </a:r>
            <a:endParaRPr lang="fr-FR" dirty="0"/>
          </a:p>
        </p:txBody>
      </p:sp>
    </p:spTree>
    <p:extLst>
      <p:ext uri="{BB962C8B-B14F-4D97-AF65-F5344CB8AC3E}">
        <p14:creationId xmlns:p14="http://schemas.microsoft.com/office/powerpoint/2010/main" xmlns="" val="390251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7EA55D75-746B-4AE7-BD40-45790A253A9F}"/>
              </a:ext>
            </a:extLst>
          </p:cNvPr>
          <p:cNvSpPr>
            <a:spLocks noGrp="1"/>
          </p:cNvSpPr>
          <p:nvPr>
            <p:ph type="body" idx="1"/>
          </p:nvPr>
        </p:nvSpPr>
        <p:spPr>
          <a:xfrm>
            <a:off x="814275" y="2017986"/>
            <a:ext cx="7941798" cy="1902373"/>
          </a:xfrm>
        </p:spPr>
        <p:txBody>
          <a:bodyPr/>
          <a:lstStyle/>
          <a:p>
            <a:pPr marL="76200" indent="0" algn="ctr">
              <a:spcBef>
                <a:spcPts val="0"/>
              </a:spcBef>
              <a:buClr>
                <a:srgbClr val="000000"/>
              </a:buClr>
              <a:buNone/>
            </a:pPr>
            <a:r>
              <a:rPr lang="ar-DZ" sz="2800" b="1" dirty="0">
                <a:solidFill>
                  <a:srgbClr val="002060"/>
                </a:solidFill>
                <a:latin typeface="Arial" panose="020B0604020202020204" pitchFamily="34" charset="0"/>
                <a:cs typeface="+mj-cs"/>
              </a:rPr>
              <a:t>لماذا هذا الإصـــلاح </a:t>
            </a:r>
            <a:r>
              <a:rPr lang="ar-DZ" sz="2800" b="1" dirty="0" err="1">
                <a:solidFill>
                  <a:srgbClr val="002060"/>
                </a:solidFill>
                <a:latin typeface="Times New Roman" pitchFamily="18" charset="0"/>
                <a:ea typeface="+mn-ea"/>
                <a:cs typeface="Times New Roman" pitchFamily="18" charset="0"/>
              </a:rPr>
              <a:t>الميزانيـــــــاتي</a:t>
            </a:r>
            <a:r>
              <a:rPr lang="ar-DZ" sz="2800" b="1" dirty="0">
                <a:solidFill>
                  <a:srgbClr val="002060"/>
                </a:solidFill>
                <a:latin typeface="Times New Roman" pitchFamily="18" charset="0"/>
                <a:ea typeface="+mn-ea"/>
                <a:cs typeface="Times New Roman" pitchFamily="18" charset="0"/>
              </a:rPr>
              <a:t> ؟</a:t>
            </a:r>
            <a:r>
              <a:rPr lang="ar-DZ" sz="2800"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fr-FR"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r>
            <a:br>
              <a:rPr lang="fr-FR"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endParaRPr lang="fr-FR"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76200" indent="0" algn="ctr">
              <a:spcBef>
                <a:spcPts val="0"/>
              </a:spcBef>
              <a:buClr>
                <a:srgbClr val="000000"/>
              </a:buClr>
              <a:buNone/>
            </a:pPr>
            <a:r>
              <a:rPr lang="fr-FR" b="1" dirty="0">
                <a:solidFill>
                  <a:srgbClr val="002060"/>
                </a:solidFill>
                <a:latin typeface="Times New Roman" panose="02020603050405020304" pitchFamily="18" charset="0"/>
              </a:rPr>
              <a:t>POURQUOI LA RÉFORME </a:t>
            </a:r>
            <a:r>
              <a:rPr lang="fr-FR" b="1" dirty="0">
                <a:solidFill>
                  <a:srgbClr val="002060"/>
                </a:solidFill>
                <a:latin typeface="Times New Roman" pitchFamily="18" charset="0"/>
                <a:cs typeface="Times New Roman" pitchFamily="18" charset="0"/>
              </a:rPr>
              <a:t>BUDGÉTAIRE ?</a:t>
            </a:r>
            <a:endParaRPr lang="ar-DZ" b="1" dirty="0">
              <a:solidFill>
                <a:srgbClr val="002060"/>
              </a:solidFill>
              <a:latin typeface="Times New Roman" pitchFamily="18" charset="0"/>
              <a:cs typeface="Times New Roman" pitchFamily="18" charset="0"/>
            </a:endParaRPr>
          </a:p>
          <a:p>
            <a:pPr marL="76200" indent="0" algn="ctr">
              <a:spcBef>
                <a:spcPts val="0"/>
              </a:spcBef>
              <a:buClr>
                <a:srgbClr val="000000"/>
              </a:buClr>
              <a:buNone/>
            </a:pPr>
            <a:endParaRPr lang="fr-FR" dirty="0"/>
          </a:p>
        </p:txBody>
      </p:sp>
      <p:sp>
        <p:nvSpPr>
          <p:cNvPr id="4"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6</a:t>
            </a:r>
          </a:p>
        </p:txBody>
      </p:sp>
    </p:spTree>
    <p:extLst>
      <p:ext uri="{BB962C8B-B14F-4D97-AF65-F5344CB8AC3E}">
        <p14:creationId xmlns:p14="http://schemas.microsoft.com/office/powerpoint/2010/main" xmlns="" val="902750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60</a:t>
            </a:fld>
            <a:endParaRPr lang="fr-FR"/>
          </a:p>
        </p:txBody>
      </p:sp>
      <p:sp>
        <p:nvSpPr>
          <p:cNvPr id="5" name="Titre 1">
            <a:extLst>
              <a:ext uri="{FF2B5EF4-FFF2-40B4-BE49-F238E27FC236}">
                <a16:creationId xmlns:a16="http://schemas.microsoft.com/office/drawing/2014/main" xmlns="" id="{8CDBE8B5-3059-4CEE-AA71-4103ED31E89C}"/>
              </a:ext>
            </a:extLst>
          </p:cNvPr>
          <p:cNvSpPr>
            <a:spLocks noGrp="1"/>
          </p:cNvSpPr>
          <p:nvPr>
            <p:ph type="title"/>
          </p:nvPr>
        </p:nvSpPr>
        <p:spPr>
          <a:xfrm>
            <a:off x="99151" y="434214"/>
            <a:ext cx="6342611" cy="640967"/>
          </a:xfrm>
        </p:spPr>
        <p:txBody>
          <a:bodyPr/>
          <a:lstStyle/>
          <a:p>
            <a:pPr algn="l"/>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ar-DZ" dirty="0">
                <a:latin typeface="Times New Roman" panose="02020603050405020304" pitchFamily="18" charset="0"/>
                <a:cs typeface="Times New Roman" panose="02020603050405020304" pitchFamily="18" charset="0"/>
              </a:rPr>
              <a:t>حركات الاعتمادات                                                                         </a:t>
            </a:r>
            <a:br>
              <a:rPr lang="ar-DZ"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LES MOUVEMENTS DE CRÉDITS</a:t>
            </a:r>
            <a:r>
              <a:rPr lang="ar-DZ" sz="1800" dirty="0">
                <a:latin typeface="Times New Roman" panose="02020603050405020304" pitchFamily="18" charset="0"/>
                <a:cs typeface="Times New Roman" panose="02020603050405020304" pitchFamily="18" charset="0"/>
              </a:rPr>
              <a:t/>
            </a:r>
            <a:br>
              <a:rPr lang="ar-DZ" sz="1800"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a:t>
            </a:r>
            <a:r>
              <a:rPr lang="ar-DZ" dirty="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
        <p:nvSpPr>
          <p:cNvPr id="6" name="Espace réservé du numéro de diapositive 3">
            <a:extLst>
              <a:ext uri="{FF2B5EF4-FFF2-40B4-BE49-F238E27FC236}">
                <a16:creationId xmlns:a16="http://schemas.microsoft.com/office/drawing/2014/main" xmlns="" id="{66A8CFE9-9FC3-49C6-985D-86A32BCB1154}"/>
              </a:ext>
            </a:extLst>
          </p:cNvPr>
          <p:cNvSpPr txBox="1">
            <a:spLocks/>
          </p:cNvSpPr>
          <p:nvPr/>
        </p:nvSpPr>
        <p:spPr>
          <a:xfrm>
            <a:off x="7618000" y="48279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endParaRPr lang="fr-FR" dirty="0"/>
          </a:p>
        </p:txBody>
      </p:sp>
      <p:sp>
        <p:nvSpPr>
          <p:cNvPr id="7" name="ZoneTexte 6">
            <a:extLst>
              <a:ext uri="{FF2B5EF4-FFF2-40B4-BE49-F238E27FC236}">
                <a16:creationId xmlns:a16="http://schemas.microsoft.com/office/drawing/2014/main" xmlns="" id="{EBAE92AE-B3CF-407E-AF8E-59FA6BF0A981}"/>
              </a:ext>
            </a:extLst>
          </p:cNvPr>
          <p:cNvSpPr txBox="1"/>
          <p:nvPr/>
        </p:nvSpPr>
        <p:spPr>
          <a:xfrm>
            <a:off x="224655" y="1762242"/>
            <a:ext cx="1714314" cy="276999"/>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20-383 : Art.2</a:t>
            </a:r>
          </a:p>
        </p:txBody>
      </p:sp>
      <p:sp>
        <p:nvSpPr>
          <p:cNvPr id="9" name="ZoneTexte 8">
            <a:extLst>
              <a:ext uri="{FF2B5EF4-FFF2-40B4-BE49-F238E27FC236}">
                <a16:creationId xmlns:a16="http://schemas.microsoft.com/office/drawing/2014/main" xmlns="" id="{85F551B8-286B-43BF-97E4-5F655361EEE3}"/>
              </a:ext>
            </a:extLst>
          </p:cNvPr>
          <p:cNvSpPr txBox="1"/>
          <p:nvPr/>
        </p:nvSpPr>
        <p:spPr>
          <a:xfrm>
            <a:off x="6441762" y="1633591"/>
            <a:ext cx="2533369" cy="307777"/>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b="1" dirty="0">
                <a:solidFill>
                  <a:srgbClr val="002060"/>
                </a:solidFill>
                <a:latin typeface="Times New Roman" pitchFamily="18" charset="0"/>
                <a:cs typeface="Times New Roman" pitchFamily="18" charset="0"/>
              </a:rPr>
              <a:t> المرسوم التنفيذي 20- 383 المادة 2 </a:t>
            </a:r>
            <a:endParaRPr lang="fr-FR" b="1" dirty="0">
              <a:solidFill>
                <a:srgbClr val="002060"/>
              </a:solidFill>
              <a:latin typeface="Times New Roman" pitchFamily="18" charset="0"/>
              <a:cs typeface="Times New Roman" pitchFamily="18" charset="0"/>
            </a:endParaRPr>
          </a:p>
        </p:txBody>
      </p:sp>
      <p:graphicFrame>
        <p:nvGraphicFramePr>
          <p:cNvPr id="11" name="Tableau 10"/>
          <p:cNvGraphicFramePr>
            <a:graphicFrameLocks noGrp="1"/>
          </p:cNvGraphicFramePr>
          <p:nvPr/>
        </p:nvGraphicFramePr>
        <p:xfrm>
          <a:off x="235672" y="2272503"/>
          <a:ext cx="8742374" cy="1252895"/>
        </p:xfrm>
        <a:graphic>
          <a:graphicData uri="http://schemas.openxmlformats.org/drawingml/2006/table">
            <a:tbl>
              <a:tblPr firstRow="1" bandRow="1"/>
              <a:tblGrid>
                <a:gridCol w="4371187">
                  <a:extLst>
                    <a:ext uri="{9D8B030D-6E8A-4147-A177-3AD203B41FA5}">
                      <a16:colId xmlns:a16="http://schemas.microsoft.com/office/drawing/2014/main" xmlns="" val="20000"/>
                    </a:ext>
                  </a:extLst>
                </a:gridCol>
                <a:gridCol w="4371187">
                  <a:extLst>
                    <a:ext uri="{9D8B030D-6E8A-4147-A177-3AD203B41FA5}">
                      <a16:colId xmlns:a16="http://schemas.microsoft.com/office/drawing/2014/main" xmlns="" val="20001"/>
                    </a:ext>
                  </a:extLst>
                </a:gridCol>
              </a:tblGrid>
              <a:tr h="1252895">
                <a:tc>
                  <a:txBody>
                    <a:bodyPr/>
                    <a:lstStyle/>
                    <a:p>
                      <a:pPr algn="just">
                        <a:spcAft>
                          <a:spcPts val="600"/>
                        </a:spcAft>
                      </a:pPr>
                      <a:r>
                        <a:rPr lang="fr-FR" sz="1400" dirty="0">
                          <a:solidFill>
                            <a:srgbClr val="002060"/>
                          </a:solidFill>
                          <a:latin typeface="Times New Roman" panose="02020603050405020304" pitchFamily="18" charset="0"/>
                          <a:cs typeface="Times New Roman" panose="02020603050405020304" pitchFamily="18" charset="0"/>
                        </a:rPr>
                        <a:t>Il est entendu par </a:t>
                      </a:r>
                      <a:r>
                        <a:rPr lang="fr-FR" sz="1400" b="1" dirty="0">
                          <a:solidFill>
                            <a:srgbClr val="C00000"/>
                          </a:solidFill>
                          <a:latin typeface="Times New Roman" panose="02020603050405020304" pitchFamily="18" charset="0"/>
                          <a:cs typeface="Times New Roman" panose="02020603050405020304" pitchFamily="18" charset="0"/>
                        </a:rPr>
                        <a:t>mouvement de crédits</a:t>
                      </a:r>
                      <a:r>
                        <a:rPr lang="fr-FR" sz="1400" dirty="0">
                          <a:solidFill>
                            <a:srgbClr val="002060"/>
                          </a:solidFill>
                          <a:latin typeface="Times New Roman" panose="02020603050405020304" pitchFamily="18" charset="0"/>
                          <a:cs typeface="Times New Roman" panose="02020603050405020304" pitchFamily="18" charset="0"/>
                        </a:rPr>
                        <a:t>, toute opération de modification, en cours d'exercice, de la répartition des crédits budgétaires</a:t>
                      </a:r>
                      <a:r>
                        <a:rPr lang="fr-FR" sz="1400" dirty="0">
                          <a:solidFill>
                            <a:schemeClr val="accent5"/>
                          </a:solidFill>
                          <a:latin typeface="Times New Roman" panose="02020603050405020304" pitchFamily="18" charset="0"/>
                          <a:cs typeface="Times New Roman" panose="02020603050405020304" pitchFamily="18" charset="0"/>
                        </a:rPr>
                        <a:t> </a:t>
                      </a:r>
                      <a:r>
                        <a:rPr lang="fr-FR" sz="1400" b="1" dirty="0">
                          <a:solidFill>
                            <a:srgbClr val="C00000"/>
                          </a:solidFill>
                          <a:latin typeface="Times New Roman" panose="02020603050405020304" pitchFamily="18" charset="0"/>
                          <a:cs typeface="Times New Roman" panose="02020603050405020304" pitchFamily="18" charset="0"/>
                        </a:rPr>
                        <a:t>interne au programme.</a:t>
                      </a:r>
                    </a:p>
                    <a:p>
                      <a:pPr algn="just"/>
                      <a:r>
                        <a:rPr lang="fr-FR" sz="1400" dirty="0">
                          <a:solidFill>
                            <a:srgbClr val="002060"/>
                          </a:solidFill>
                          <a:latin typeface="Times New Roman" panose="02020603050405020304" pitchFamily="18" charset="0"/>
                          <a:cs typeface="Times New Roman" panose="02020603050405020304" pitchFamily="18" charset="0"/>
                        </a:rPr>
                        <a:t>Ces mouvements peuvent concerner </a:t>
                      </a:r>
                      <a:r>
                        <a:rPr lang="fr-FR" sz="1400" b="1" dirty="0">
                          <a:solidFill>
                            <a:srgbClr val="C00000"/>
                          </a:solidFill>
                          <a:latin typeface="Times New Roman" panose="02020603050405020304" pitchFamily="18" charset="0"/>
                          <a:cs typeface="Times New Roman" panose="02020603050405020304" pitchFamily="18" charset="0"/>
                        </a:rPr>
                        <a:t>les titres</a:t>
                      </a:r>
                      <a:r>
                        <a:rPr lang="fr-FR" sz="1400" dirty="0">
                          <a:solidFill>
                            <a:schemeClr val="accent6"/>
                          </a:solidFill>
                          <a:latin typeface="Times New Roman" panose="02020603050405020304" pitchFamily="18" charset="0"/>
                          <a:cs typeface="Times New Roman" panose="02020603050405020304" pitchFamily="18" charset="0"/>
                        </a:rPr>
                        <a:t>, </a:t>
                      </a:r>
                      <a:r>
                        <a:rPr lang="fr-FR" sz="1400" b="1" dirty="0">
                          <a:solidFill>
                            <a:srgbClr val="C00000"/>
                          </a:solidFill>
                          <a:latin typeface="Times New Roman" panose="02020603050405020304" pitchFamily="18" charset="0"/>
                          <a:cs typeface="Times New Roman" panose="02020603050405020304" pitchFamily="18" charset="0"/>
                        </a:rPr>
                        <a:t>les sous-programmes</a:t>
                      </a:r>
                      <a:r>
                        <a:rPr lang="fr-FR" sz="1400" dirty="0">
                          <a:solidFill>
                            <a:schemeClr val="accent6"/>
                          </a:solidFill>
                          <a:latin typeface="Times New Roman" panose="02020603050405020304" pitchFamily="18" charset="0"/>
                          <a:cs typeface="Times New Roman" panose="02020603050405020304" pitchFamily="18" charset="0"/>
                        </a:rPr>
                        <a:t>, </a:t>
                      </a:r>
                      <a:r>
                        <a:rPr lang="fr-FR" sz="1400" b="1" dirty="0">
                          <a:solidFill>
                            <a:srgbClr val="C00000"/>
                          </a:solidFill>
                          <a:latin typeface="Times New Roman" panose="02020603050405020304" pitchFamily="18" charset="0"/>
                          <a:cs typeface="Times New Roman" panose="02020603050405020304" pitchFamily="18" charset="0"/>
                        </a:rPr>
                        <a:t>les actions</a:t>
                      </a:r>
                      <a:r>
                        <a:rPr lang="fr-FR" sz="1400" dirty="0">
                          <a:solidFill>
                            <a:schemeClr val="accent6"/>
                          </a:solidFill>
                          <a:latin typeface="Times New Roman" panose="02020603050405020304" pitchFamily="18" charset="0"/>
                          <a:cs typeface="Times New Roman" panose="02020603050405020304" pitchFamily="18" charset="0"/>
                        </a:rPr>
                        <a:t> </a:t>
                      </a:r>
                      <a:r>
                        <a:rPr lang="fr-FR" sz="1400" dirty="0">
                          <a:solidFill>
                            <a:srgbClr val="002060"/>
                          </a:solidFill>
                          <a:latin typeface="Times New Roman" panose="02020603050405020304" pitchFamily="18" charset="0"/>
                          <a:cs typeface="Times New Roman" panose="02020603050405020304" pitchFamily="18" charset="0"/>
                        </a:rPr>
                        <a:t>et</a:t>
                      </a:r>
                      <a:r>
                        <a:rPr lang="fr-FR" sz="1400" dirty="0">
                          <a:solidFill>
                            <a:schemeClr val="accent6"/>
                          </a:solidFill>
                          <a:latin typeface="Times New Roman" panose="02020603050405020304" pitchFamily="18" charset="0"/>
                          <a:cs typeface="Times New Roman" panose="02020603050405020304" pitchFamily="18" charset="0"/>
                        </a:rPr>
                        <a:t> </a:t>
                      </a:r>
                      <a:r>
                        <a:rPr lang="fr-FR" sz="1400" b="1" dirty="0">
                          <a:solidFill>
                            <a:srgbClr val="C00000"/>
                          </a:solidFill>
                          <a:latin typeface="Times New Roman" panose="02020603050405020304" pitchFamily="18" charset="0"/>
                          <a:cs typeface="Times New Roman" panose="02020603050405020304" pitchFamily="18" charset="0"/>
                        </a:rPr>
                        <a:t>les </a:t>
                      </a:r>
                      <a:r>
                        <a:rPr lang="fr-FR" sz="1400" b="1" dirty="0" err="1">
                          <a:solidFill>
                            <a:srgbClr val="C00000"/>
                          </a:solidFill>
                          <a:latin typeface="Times New Roman" panose="02020603050405020304" pitchFamily="18" charset="0"/>
                          <a:cs typeface="Times New Roman" panose="02020603050405020304" pitchFamily="18" charset="0"/>
                        </a:rPr>
                        <a:t>sous-actions</a:t>
                      </a:r>
                      <a:r>
                        <a:rPr lang="fr-FR" sz="1400" dirty="0">
                          <a:solidFill>
                            <a:schemeClr val="accent6"/>
                          </a:solidFill>
                          <a:latin typeface="Times New Roman" panose="02020603050405020304" pitchFamily="18" charset="0"/>
                          <a:cs typeface="Times New Roman" panose="02020603050405020304" pitchFamily="18" charset="0"/>
                        </a:rPr>
                        <a:t>.</a:t>
                      </a:r>
                      <a:endParaRPr lang="ar-DZ" sz="1400" dirty="0">
                        <a:solidFill>
                          <a:schemeClr val="accent6"/>
                        </a:solidFill>
                        <a:latin typeface="Times New Roman" panose="02020603050405020304" pitchFamily="18" charset="0"/>
                        <a:cs typeface="Times New Roman" panose="02020603050405020304" pitchFamily="18" charset="0"/>
                      </a:endParaRPr>
                    </a:p>
                  </a:txBody>
                  <a:tcPr/>
                </a:tc>
                <a:tc>
                  <a:txBody>
                    <a:bodyPr/>
                    <a:lstStyle/>
                    <a:p>
                      <a:pPr algn="just" rtl="1"/>
                      <a:r>
                        <a:rPr lang="ar-DZ" sz="1600" dirty="0">
                          <a:solidFill>
                            <a:srgbClr val="002060"/>
                          </a:solidFill>
                          <a:latin typeface="Times New Roman" panose="02020603050405020304" pitchFamily="18" charset="0"/>
                          <a:cs typeface="Times New Roman" panose="02020603050405020304" pitchFamily="18" charset="0"/>
                        </a:rPr>
                        <a:t>يقصد</a:t>
                      </a:r>
                      <a:r>
                        <a:rPr lang="ar-DZ" sz="1600" dirty="0">
                          <a:solidFill>
                            <a:schemeClr val="accent5"/>
                          </a:solidFill>
                          <a:latin typeface="Times New Roman" panose="02020603050405020304" pitchFamily="18" charset="0"/>
                          <a:cs typeface="Times New Roman" panose="02020603050405020304" pitchFamily="18" charset="0"/>
                        </a:rPr>
                        <a:t> </a:t>
                      </a:r>
                      <a:r>
                        <a:rPr lang="ar-DZ" sz="1600" b="1" dirty="0">
                          <a:solidFill>
                            <a:srgbClr val="C00000"/>
                          </a:solidFill>
                          <a:latin typeface="Times New Roman" panose="02020603050405020304" pitchFamily="18" charset="0"/>
                          <a:cs typeface="Times New Roman" panose="02020603050405020304" pitchFamily="18" charset="0"/>
                        </a:rPr>
                        <a:t>بحركة الاعتمادات المالية</a:t>
                      </a:r>
                      <a:r>
                        <a:rPr lang="ar-DZ" sz="1600" dirty="0">
                          <a:solidFill>
                            <a:srgbClr val="002060"/>
                          </a:solidFill>
                          <a:latin typeface="Times New Roman" panose="02020603050405020304" pitchFamily="18" charset="0"/>
                          <a:cs typeface="Times New Roman" panose="02020603050405020304" pitchFamily="18" charset="0"/>
                        </a:rPr>
                        <a:t>، كل عملية تعديل تطرأ خلال السنة المالية على توزيع الاعتمادات المالية </a:t>
                      </a:r>
                      <a:r>
                        <a:rPr lang="ar-DZ" sz="1600" b="1" dirty="0">
                          <a:solidFill>
                            <a:srgbClr val="C00000"/>
                          </a:solidFill>
                          <a:latin typeface="Times New Roman" panose="02020603050405020304" pitchFamily="18" charset="0"/>
                          <a:cs typeface="Times New Roman" panose="02020603050405020304" pitchFamily="18" charset="0"/>
                        </a:rPr>
                        <a:t>داخل البرنامج</a:t>
                      </a:r>
                      <a:r>
                        <a:rPr lang="ar-DZ" sz="1600" dirty="0">
                          <a:solidFill>
                            <a:schemeClr val="accent5"/>
                          </a:solidFill>
                          <a:latin typeface="Times New Roman" panose="02020603050405020304" pitchFamily="18" charset="0"/>
                          <a:cs typeface="Times New Roman" panose="02020603050405020304" pitchFamily="18" charset="0"/>
                        </a:rPr>
                        <a:t>. </a:t>
                      </a:r>
                    </a:p>
                    <a:p>
                      <a:pPr algn="just" rtl="1"/>
                      <a:r>
                        <a:rPr lang="ar-DZ" sz="1600" dirty="0">
                          <a:solidFill>
                            <a:srgbClr val="002060"/>
                          </a:solidFill>
                          <a:latin typeface="Times New Roman" panose="02020603050405020304" pitchFamily="18" charset="0"/>
                          <a:cs typeface="Times New Roman" panose="02020603050405020304" pitchFamily="18" charset="0"/>
                        </a:rPr>
                        <a:t>ويمكن لهذه الحركات أن تخص </a:t>
                      </a:r>
                      <a:r>
                        <a:rPr lang="ar-DZ" sz="1600" b="1" dirty="0">
                          <a:solidFill>
                            <a:srgbClr val="C00000"/>
                          </a:solidFill>
                          <a:latin typeface="Times New Roman" panose="02020603050405020304" pitchFamily="18" charset="0"/>
                          <a:cs typeface="Times New Roman" panose="02020603050405020304" pitchFamily="18" charset="0"/>
                        </a:rPr>
                        <a:t>الأبواب</a:t>
                      </a:r>
                      <a:r>
                        <a:rPr lang="ar-DZ" sz="1600" dirty="0">
                          <a:solidFill>
                            <a:schemeClr val="accent5"/>
                          </a:solidFill>
                          <a:latin typeface="Times New Roman" panose="02020603050405020304" pitchFamily="18" charset="0"/>
                          <a:cs typeface="Times New Roman" panose="02020603050405020304" pitchFamily="18" charset="0"/>
                        </a:rPr>
                        <a:t> و</a:t>
                      </a:r>
                      <a:r>
                        <a:rPr lang="ar-DZ" sz="1600" b="1" dirty="0">
                          <a:solidFill>
                            <a:srgbClr val="C00000"/>
                          </a:solidFill>
                          <a:latin typeface="Times New Roman" panose="02020603050405020304" pitchFamily="18" charset="0"/>
                          <a:cs typeface="Times New Roman" panose="02020603050405020304" pitchFamily="18" charset="0"/>
                        </a:rPr>
                        <a:t>البرامج الفرعية</a:t>
                      </a:r>
                      <a:r>
                        <a:rPr lang="ar-DZ" sz="1600" b="0" dirty="0">
                          <a:solidFill>
                            <a:schemeClr val="accent5"/>
                          </a:solidFill>
                          <a:latin typeface="Times New Roman" panose="02020603050405020304" pitchFamily="18" charset="0"/>
                          <a:cs typeface="Times New Roman" panose="02020603050405020304" pitchFamily="18" charset="0"/>
                        </a:rPr>
                        <a:t>,</a:t>
                      </a:r>
                      <a:r>
                        <a:rPr lang="ar-DZ" sz="1600" b="0" baseline="0" dirty="0">
                          <a:solidFill>
                            <a:schemeClr val="accent5"/>
                          </a:solidFill>
                          <a:latin typeface="Times New Roman" panose="02020603050405020304" pitchFamily="18" charset="0"/>
                          <a:cs typeface="Times New Roman" panose="02020603050405020304" pitchFamily="18" charset="0"/>
                        </a:rPr>
                        <a:t> </a:t>
                      </a:r>
                      <a:r>
                        <a:rPr lang="ar-DZ" sz="1600" b="1" dirty="0">
                          <a:solidFill>
                            <a:srgbClr val="C00000"/>
                          </a:solidFill>
                          <a:latin typeface="Times New Roman" panose="02020603050405020304" pitchFamily="18" charset="0"/>
                          <a:cs typeface="Times New Roman" panose="02020603050405020304" pitchFamily="18" charset="0"/>
                        </a:rPr>
                        <a:t>الأنشطة </a:t>
                      </a:r>
                      <a:r>
                        <a:rPr lang="ar-DZ" sz="1600" b="1" dirty="0">
                          <a:solidFill>
                            <a:srgbClr val="002060"/>
                          </a:solidFill>
                          <a:latin typeface="Times New Roman" panose="02020603050405020304" pitchFamily="18" charset="0"/>
                          <a:cs typeface="Times New Roman" panose="02020603050405020304" pitchFamily="18" charset="0"/>
                        </a:rPr>
                        <a:t>و</a:t>
                      </a:r>
                      <a:r>
                        <a:rPr lang="ar-DZ" sz="1600" b="1" dirty="0">
                          <a:solidFill>
                            <a:srgbClr val="C00000"/>
                          </a:solidFill>
                          <a:latin typeface="Times New Roman" panose="02020603050405020304" pitchFamily="18" charset="0"/>
                          <a:cs typeface="Times New Roman" panose="02020603050405020304" pitchFamily="18" charset="0"/>
                        </a:rPr>
                        <a:t> الأنشطة  الفرعية</a:t>
                      </a:r>
                      <a:r>
                        <a:rPr lang="ar-DZ" sz="1600" dirty="0">
                          <a:solidFill>
                            <a:schemeClr val="accent5"/>
                          </a:solidFill>
                          <a:latin typeface="Times New Roman" panose="02020603050405020304" pitchFamily="18" charset="0"/>
                          <a:cs typeface="Times New Roman" panose="02020603050405020304" pitchFamily="18" charset="0"/>
                        </a:rPr>
                        <a:t>.</a:t>
                      </a:r>
                      <a:r>
                        <a:rPr lang="ar-DZ" sz="1600" b="0" i="0" u="none" strike="noStrike" cap="none" dirty="0">
                          <a:solidFill>
                            <a:srgbClr val="000000"/>
                          </a:solidFill>
                          <a:latin typeface="Arial"/>
                          <a:ea typeface="Arial"/>
                          <a:cs typeface="Arial"/>
                          <a:sym typeface="Arial"/>
                        </a:rPr>
                        <a:t> </a:t>
                      </a: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287733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61</a:t>
            </a:fld>
            <a:endParaRPr lang="fr-FR"/>
          </a:p>
        </p:txBody>
      </p:sp>
      <p:sp>
        <p:nvSpPr>
          <p:cNvPr id="5" name="Titre 1">
            <a:extLst>
              <a:ext uri="{FF2B5EF4-FFF2-40B4-BE49-F238E27FC236}">
                <a16:creationId xmlns:a16="http://schemas.microsoft.com/office/drawing/2014/main" xmlns="" id="{8CDBE8B5-3059-4CEE-AA71-4103ED31E89C}"/>
              </a:ext>
            </a:extLst>
          </p:cNvPr>
          <p:cNvSpPr>
            <a:spLocks noGrp="1"/>
          </p:cNvSpPr>
          <p:nvPr>
            <p:ph type="title"/>
          </p:nvPr>
        </p:nvSpPr>
        <p:spPr>
          <a:xfrm>
            <a:off x="99151" y="434214"/>
            <a:ext cx="6342611" cy="640967"/>
          </a:xfrm>
        </p:spPr>
        <p:txBody>
          <a:bodyPr/>
          <a:lstStyle/>
          <a:p>
            <a:pPr algn="l"/>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ar-DZ" dirty="0">
                <a:latin typeface="Times New Roman" panose="02020603050405020304" pitchFamily="18" charset="0"/>
                <a:cs typeface="Times New Roman" panose="02020603050405020304" pitchFamily="18" charset="0"/>
              </a:rPr>
              <a:t>حركات الاعتمادات                                                                         </a:t>
            </a:r>
            <a:br>
              <a:rPr lang="ar-DZ"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LES MOUVEMENTS DE CRÉDITS</a:t>
            </a:r>
            <a:r>
              <a:rPr lang="ar-DZ" sz="1800" dirty="0">
                <a:latin typeface="Times New Roman" panose="02020603050405020304" pitchFamily="18" charset="0"/>
                <a:cs typeface="Times New Roman" panose="02020603050405020304" pitchFamily="18" charset="0"/>
              </a:rPr>
              <a:t/>
            </a:r>
            <a:br>
              <a:rPr lang="ar-DZ" sz="1800"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a:t>
            </a:r>
            <a:r>
              <a:rPr lang="ar-DZ" dirty="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
        <p:nvSpPr>
          <p:cNvPr id="6" name="Espace réservé du numéro de diapositive 3"/>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fr-FR" smtClean="0"/>
              <a:pPr/>
              <a:t>61</a:t>
            </a:fld>
            <a:endParaRPr lang="fr-FR"/>
          </a:p>
        </p:txBody>
      </p:sp>
      <p:sp>
        <p:nvSpPr>
          <p:cNvPr id="7" name="Espace réservé du numéro de diapositive 3">
            <a:extLst>
              <a:ext uri="{FF2B5EF4-FFF2-40B4-BE49-F238E27FC236}">
                <a16:creationId xmlns:a16="http://schemas.microsoft.com/office/drawing/2014/main" xmlns="" id="{66A8CFE9-9FC3-49C6-985D-86A32BCB1154}"/>
              </a:ext>
            </a:extLst>
          </p:cNvPr>
          <p:cNvSpPr txBox="1">
            <a:spLocks/>
          </p:cNvSpPr>
          <p:nvPr/>
        </p:nvSpPr>
        <p:spPr>
          <a:xfrm>
            <a:off x="7618000" y="48279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fr-FR" smtClean="0"/>
              <a:pPr/>
              <a:t>61</a:t>
            </a:fld>
            <a:endParaRPr lang="fr-FR"/>
          </a:p>
        </p:txBody>
      </p:sp>
      <p:sp>
        <p:nvSpPr>
          <p:cNvPr id="9" name="ZoneTexte 8">
            <a:extLst>
              <a:ext uri="{FF2B5EF4-FFF2-40B4-BE49-F238E27FC236}">
                <a16:creationId xmlns:a16="http://schemas.microsoft.com/office/drawing/2014/main" xmlns="" id="{EBEE6076-222D-41BD-AB0A-C4FA7563E07E}"/>
              </a:ext>
            </a:extLst>
          </p:cNvPr>
          <p:cNvSpPr txBox="1"/>
          <p:nvPr/>
        </p:nvSpPr>
        <p:spPr>
          <a:xfrm>
            <a:off x="99151" y="1350744"/>
            <a:ext cx="1431407" cy="276999"/>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20-383 : Art.4</a:t>
            </a:r>
          </a:p>
        </p:txBody>
      </p:sp>
      <p:sp>
        <p:nvSpPr>
          <p:cNvPr id="11" name="ZoneTexte 10">
            <a:extLst>
              <a:ext uri="{FF2B5EF4-FFF2-40B4-BE49-F238E27FC236}">
                <a16:creationId xmlns:a16="http://schemas.microsoft.com/office/drawing/2014/main" xmlns="" id="{58BDABAE-4A27-4D51-88E9-105D303F694C}"/>
              </a:ext>
            </a:extLst>
          </p:cNvPr>
          <p:cNvSpPr txBox="1"/>
          <p:nvPr/>
        </p:nvSpPr>
        <p:spPr>
          <a:xfrm>
            <a:off x="7026828" y="1385916"/>
            <a:ext cx="2078572" cy="276999"/>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sz="1200" b="1" dirty="0">
                <a:solidFill>
                  <a:srgbClr val="002060"/>
                </a:solidFill>
                <a:latin typeface="Times New Roman" pitchFamily="18" charset="0"/>
                <a:cs typeface="Times New Roman" pitchFamily="18" charset="0"/>
              </a:rPr>
              <a:t>المرسوم التنفيذي 20- 383 المادة 4</a:t>
            </a:r>
            <a:endParaRPr lang="fr-FR" sz="1200" b="1" dirty="0">
              <a:solidFill>
                <a:srgbClr val="002060"/>
              </a:solidFill>
              <a:latin typeface="Times New Roman" pitchFamily="18" charset="0"/>
              <a:cs typeface="Times New Roman" pitchFamily="18" charset="0"/>
            </a:endParaRPr>
          </a:p>
        </p:txBody>
      </p:sp>
      <p:graphicFrame>
        <p:nvGraphicFramePr>
          <p:cNvPr id="12" name="Tableau 11"/>
          <p:cNvGraphicFramePr>
            <a:graphicFrameLocks noGrp="1"/>
          </p:cNvGraphicFramePr>
          <p:nvPr/>
        </p:nvGraphicFramePr>
        <p:xfrm>
          <a:off x="99151" y="1729650"/>
          <a:ext cx="8742374" cy="1311006"/>
        </p:xfrm>
        <a:graphic>
          <a:graphicData uri="http://schemas.openxmlformats.org/drawingml/2006/table">
            <a:tbl>
              <a:tblPr firstRow="1" bandRow="1"/>
              <a:tblGrid>
                <a:gridCol w="4371187">
                  <a:extLst>
                    <a:ext uri="{9D8B030D-6E8A-4147-A177-3AD203B41FA5}">
                      <a16:colId xmlns:a16="http://schemas.microsoft.com/office/drawing/2014/main" xmlns="" val="20000"/>
                    </a:ext>
                  </a:extLst>
                </a:gridCol>
                <a:gridCol w="4371187">
                  <a:extLst>
                    <a:ext uri="{9D8B030D-6E8A-4147-A177-3AD203B41FA5}">
                      <a16:colId xmlns:a16="http://schemas.microsoft.com/office/drawing/2014/main" xmlns="" val="20001"/>
                    </a:ext>
                  </a:extLst>
                </a:gridCol>
              </a:tblGrid>
              <a:tr h="1311006">
                <a:tc>
                  <a:txBody>
                    <a:bodyPr/>
                    <a:lstStyle/>
                    <a:p>
                      <a:pPr algn="just">
                        <a:spcAft>
                          <a:spcPts val="600"/>
                        </a:spcAft>
                      </a:pPr>
                      <a:r>
                        <a:rPr lang="fr-FR" sz="1400" dirty="0">
                          <a:solidFill>
                            <a:srgbClr val="002060"/>
                          </a:solidFill>
                          <a:latin typeface="Times New Roman" panose="02020603050405020304" pitchFamily="18" charset="0"/>
                          <a:cs typeface="Times New Roman" panose="02020603050405020304" pitchFamily="18" charset="0"/>
                        </a:rPr>
                        <a:t>Aucun mouvement de crédits ne peut être effectué d'un crédit </a:t>
                      </a:r>
                      <a:r>
                        <a:rPr lang="fr-FR" sz="1400" b="1" dirty="0">
                          <a:solidFill>
                            <a:srgbClr val="C00000"/>
                          </a:solidFill>
                          <a:latin typeface="Times New Roman" panose="02020603050405020304" pitchFamily="18" charset="0"/>
                          <a:cs typeface="Times New Roman" panose="02020603050405020304" pitchFamily="18" charset="0"/>
                        </a:rPr>
                        <a:t>évaluatif</a:t>
                      </a:r>
                      <a:r>
                        <a:rPr lang="fr-FR" sz="1400" b="1" dirty="0">
                          <a:solidFill>
                            <a:srgbClr val="002060"/>
                          </a:solidFill>
                          <a:latin typeface="Times New Roman" panose="02020603050405020304" pitchFamily="18" charset="0"/>
                          <a:cs typeface="Times New Roman" panose="02020603050405020304" pitchFamily="18" charset="0"/>
                        </a:rPr>
                        <a:t> </a:t>
                      </a:r>
                      <a:r>
                        <a:rPr lang="fr-FR" sz="1400" dirty="0">
                          <a:solidFill>
                            <a:srgbClr val="002060"/>
                          </a:solidFill>
                          <a:latin typeface="Times New Roman" panose="02020603050405020304" pitchFamily="18" charset="0"/>
                          <a:cs typeface="Times New Roman" panose="02020603050405020304" pitchFamily="18" charset="0"/>
                        </a:rPr>
                        <a:t>au profit d'un crédit </a:t>
                      </a:r>
                      <a:r>
                        <a:rPr lang="fr-FR" sz="1400" b="1" dirty="0">
                          <a:solidFill>
                            <a:srgbClr val="C00000"/>
                          </a:solidFill>
                          <a:latin typeface="Times New Roman" panose="02020603050405020304" pitchFamily="18" charset="0"/>
                          <a:cs typeface="Times New Roman" panose="02020603050405020304" pitchFamily="18" charset="0"/>
                        </a:rPr>
                        <a:t>limitatif</a:t>
                      </a:r>
                      <a:r>
                        <a:rPr lang="fr-FR" sz="1400" dirty="0">
                          <a:solidFill>
                            <a:srgbClr val="C00000"/>
                          </a:solidFill>
                          <a:latin typeface="Times New Roman" panose="02020603050405020304" pitchFamily="18" charset="0"/>
                          <a:cs typeface="Times New Roman" panose="02020603050405020304" pitchFamily="18" charset="0"/>
                        </a:rPr>
                        <a:t>.</a:t>
                      </a:r>
                    </a:p>
                    <a:p>
                      <a:pPr algn="just"/>
                      <a:r>
                        <a:rPr lang="fr-FR" sz="1400" dirty="0">
                          <a:solidFill>
                            <a:srgbClr val="002060"/>
                          </a:solidFill>
                          <a:latin typeface="Times New Roman" panose="02020603050405020304" pitchFamily="18" charset="0"/>
                          <a:cs typeface="Times New Roman" panose="02020603050405020304" pitchFamily="18" charset="0"/>
                        </a:rPr>
                        <a:t>Les crédits du titre relatif aux </a:t>
                      </a:r>
                      <a:r>
                        <a:rPr lang="fr-FR" sz="1400" b="1" dirty="0">
                          <a:solidFill>
                            <a:srgbClr val="C00000"/>
                          </a:solidFill>
                          <a:latin typeface="Times New Roman" panose="02020603050405020304" pitchFamily="18" charset="0"/>
                          <a:cs typeface="Times New Roman" panose="02020603050405020304" pitchFamily="18" charset="0"/>
                        </a:rPr>
                        <a:t>dépenses de personnel</a:t>
                      </a:r>
                      <a:r>
                        <a:rPr lang="fr-FR" sz="1400" dirty="0">
                          <a:solidFill>
                            <a:srgbClr val="002060"/>
                          </a:solidFill>
                          <a:latin typeface="Times New Roman" panose="02020603050405020304" pitchFamily="18" charset="0"/>
                          <a:cs typeface="Times New Roman" panose="02020603050405020304" pitchFamily="18" charset="0"/>
                        </a:rPr>
                        <a:t>, ne peuvent faire l'objet d'un mouvement de crédits à partir ou au profit d'un ou plusieurs autres titres de dépenses.</a:t>
                      </a:r>
                    </a:p>
                  </a:txBody>
                  <a:tcPr/>
                </a:tc>
                <a:tc>
                  <a:txBody>
                    <a:bodyPr/>
                    <a:lstStyle/>
                    <a:p>
                      <a:pPr algn="just" rtl="1"/>
                      <a:r>
                        <a:rPr lang="ar-DZ" sz="1600" dirty="0">
                          <a:solidFill>
                            <a:srgbClr val="002060"/>
                          </a:solidFill>
                          <a:latin typeface="Times New Roman" panose="02020603050405020304" pitchFamily="18" charset="0"/>
                          <a:cs typeface="Times New Roman" panose="02020603050405020304" pitchFamily="18" charset="0"/>
                        </a:rPr>
                        <a:t>لا يمكن القيام بأي حركة للاعتمادات المالية من الاعتمادات المالية </a:t>
                      </a:r>
                      <a:r>
                        <a:rPr lang="ar-DZ" sz="1600" b="1" dirty="0">
                          <a:solidFill>
                            <a:srgbClr val="C00000"/>
                          </a:solidFill>
                          <a:latin typeface="Times New Roman" panose="02020603050405020304" pitchFamily="18" charset="0"/>
                          <a:cs typeface="Times New Roman" panose="02020603050405020304" pitchFamily="18" charset="0"/>
                        </a:rPr>
                        <a:t>التقييمية</a:t>
                      </a:r>
                      <a:r>
                        <a:rPr lang="ar-DZ" sz="1600" dirty="0">
                          <a:solidFill>
                            <a:schemeClr val="accent5"/>
                          </a:solidFill>
                          <a:latin typeface="Times New Roman" panose="02020603050405020304" pitchFamily="18" charset="0"/>
                          <a:cs typeface="Times New Roman" panose="02020603050405020304" pitchFamily="18" charset="0"/>
                        </a:rPr>
                        <a:t> </a:t>
                      </a:r>
                      <a:r>
                        <a:rPr lang="ar-DZ" sz="1600" dirty="0">
                          <a:solidFill>
                            <a:srgbClr val="002060"/>
                          </a:solidFill>
                          <a:latin typeface="Times New Roman" panose="02020603050405020304" pitchFamily="18" charset="0"/>
                          <a:cs typeface="Times New Roman" panose="02020603050405020304" pitchFamily="18" charset="0"/>
                        </a:rPr>
                        <a:t>لفائدة الاعتمادات المالية </a:t>
                      </a:r>
                      <a:r>
                        <a:rPr lang="ar-DZ" sz="1600" b="1" dirty="0">
                          <a:solidFill>
                            <a:srgbClr val="C00000"/>
                          </a:solidFill>
                          <a:latin typeface="Times New Roman" panose="02020603050405020304" pitchFamily="18" charset="0"/>
                          <a:cs typeface="Times New Roman" panose="02020603050405020304" pitchFamily="18" charset="0"/>
                        </a:rPr>
                        <a:t>الحصرية</a:t>
                      </a:r>
                      <a:r>
                        <a:rPr lang="ar-DZ" sz="1600" dirty="0">
                          <a:solidFill>
                            <a:schemeClr val="accent5"/>
                          </a:solidFill>
                          <a:latin typeface="Times New Roman" panose="02020603050405020304" pitchFamily="18" charset="0"/>
                          <a:cs typeface="Times New Roman" panose="02020603050405020304" pitchFamily="18" charset="0"/>
                        </a:rPr>
                        <a:t>.</a:t>
                      </a:r>
                    </a:p>
                    <a:p>
                      <a:pPr algn="just" rtl="1"/>
                      <a:r>
                        <a:rPr lang="ar-DZ" sz="1600" dirty="0">
                          <a:solidFill>
                            <a:schemeClr val="accent5"/>
                          </a:solidFill>
                          <a:latin typeface="Times New Roman" panose="02020603050405020304" pitchFamily="18" charset="0"/>
                          <a:cs typeface="Times New Roman" panose="02020603050405020304" pitchFamily="18" charset="0"/>
                        </a:rPr>
                        <a:t> </a:t>
                      </a:r>
                      <a:r>
                        <a:rPr lang="ar-DZ" sz="1600" dirty="0">
                          <a:solidFill>
                            <a:srgbClr val="002060"/>
                          </a:solidFill>
                          <a:latin typeface="Times New Roman" panose="02020603050405020304" pitchFamily="18" charset="0"/>
                          <a:cs typeface="Times New Roman" panose="02020603050405020304" pitchFamily="18" charset="0"/>
                        </a:rPr>
                        <a:t>كما لا يمكن أن تكون الاعتمادات المالية المسجلة في باب </a:t>
                      </a:r>
                      <a:r>
                        <a:rPr lang="ar-DZ" sz="1600" b="1" dirty="0">
                          <a:solidFill>
                            <a:srgbClr val="C00000"/>
                          </a:solidFill>
                          <a:latin typeface="Times New Roman" panose="02020603050405020304" pitchFamily="18" charset="0"/>
                          <a:cs typeface="Times New Roman" panose="02020603050405020304" pitchFamily="18" charset="0"/>
                        </a:rPr>
                        <a:t>نفقات المستخدمين </a:t>
                      </a:r>
                      <a:r>
                        <a:rPr lang="ar-DZ" sz="1600" dirty="0">
                          <a:solidFill>
                            <a:srgbClr val="002060"/>
                          </a:solidFill>
                          <a:latin typeface="Times New Roman" panose="02020603050405020304" pitchFamily="18" charset="0"/>
                          <a:cs typeface="Times New Roman" panose="02020603050405020304" pitchFamily="18" charset="0"/>
                        </a:rPr>
                        <a:t>موضوع عملية حركة للاعتمادات المالية انطلاقا من أبواب أخرى من النفقات أو لصالح أبواب أخرى من النفقات.</a:t>
                      </a:r>
                    </a:p>
                  </a:txBody>
                  <a:tcPr/>
                </a:tc>
                <a:extLst>
                  <a:ext uri="{0D108BD9-81ED-4DB2-BD59-A6C34878D82A}">
                    <a16:rowId xmlns:a16="http://schemas.microsoft.com/office/drawing/2014/main" xmlns="" val="10000"/>
                  </a:ext>
                </a:extLst>
              </a:tr>
            </a:tbl>
          </a:graphicData>
        </a:graphic>
      </p:graphicFrame>
      <p:sp>
        <p:nvSpPr>
          <p:cNvPr id="13" name="Cylindre 12"/>
          <p:cNvSpPr>
            <a:spLocks noChangeArrowheads="1"/>
          </p:cNvSpPr>
          <p:nvPr/>
        </p:nvSpPr>
        <p:spPr bwMode="auto">
          <a:xfrm>
            <a:off x="2016088" y="3701087"/>
            <a:ext cx="837108" cy="1023849"/>
          </a:xfrm>
          <a:prstGeom prst="can">
            <a:avLst>
              <a:gd name="adj" fmla="val 25003"/>
            </a:avLst>
          </a:prstGeom>
          <a:solidFill>
            <a:schemeClr val="tx2">
              <a:lumMod val="40000"/>
              <a:lumOff val="60000"/>
            </a:schemeClr>
          </a:solidFill>
          <a:ln>
            <a:solidFill>
              <a:srgbClr val="FF0000"/>
            </a:solidFill>
            <a:headEnd/>
            <a:tailEnd/>
          </a:ln>
        </p:spPr>
        <p:style>
          <a:lnRef idx="3">
            <a:schemeClr val="lt1"/>
          </a:lnRef>
          <a:fillRef idx="1">
            <a:schemeClr val="accent2"/>
          </a:fillRef>
          <a:effectRef idx="1">
            <a:schemeClr val="accent2"/>
          </a:effectRef>
          <a:fontRef idx="minor">
            <a:schemeClr val="lt1"/>
          </a:fontRef>
        </p:style>
        <p:txBody>
          <a:bodyPr anchor="ctr"/>
          <a:lstStyle/>
          <a:p>
            <a:pPr algn="ctr" defTabSz="685800" fontAlgn="base">
              <a:spcBef>
                <a:spcPct val="0"/>
              </a:spcBef>
              <a:spcAft>
                <a:spcPct val="0"/>
              </a:spcAft>
              <a:buClrTx/>
              <a:defRPr/>
            </a:pPr>
            <a:r>
              <a:rPr lang="fr-FR" sz="900" b="1" kern="1200" dirty="0">
                <a:solidFill>
                  <a:srgbClr val="212745"/>
                </a:solidFill>
                <a:latin typeface="Times New Roman" pitchFamily="18" charset="0"/>
                <a:ea typeface="MS PGothic" pitchFamily="34" charset="-128"/>
                <a:cs typeface="Times New Roman" pitchFamily="18" charset="0"/>
              </a:rPr>
              <a:t>Dépenses de personnel</a:t>
            </a:r>
          </a:p>
        </p:txBody>
      </p:sp>
      <p:sp>
        <p:nvSpPr>
          <p:cNvPr id="14" name="Cylindre 13"/>
          <p:cNvSpPr/>
          <p:nvPr/>
        </p:nvSpPr>
        <p:spPr>
          <a:xfrm>
            <a:off x="3367563" y="3928251"/>
            <a:ext cx="826124" cy="1023849"/>
          </a:xfrm>
          <a:prstGeom prst="can">
            <a:avLst/>
          </a:prstGeom>
          <a:solidFill>
            <a:schemeClr val="tx2">
              <a:lumMod val="40000"/>
              <a:lumOff val="60000"/>
            </a:schemeClr>
          </a:solidFill>
        </p:spPr>
        <p:style>
          <a:lnRef idx="1">
            <a:schemeClr val="accent2"/>
          </a:lnRef>
          <a:fillRef idx="3">
            <a:schemeClr val="accent2"/>
          </a:fillRef>
          <a:effectRef idx="2">
            <a:schemeClr val="accent2"/>
          </a:effectRef>
          <a:fontRef idx="minor">
            <a:schemeClr val="lt1"/>
          </a:fontRef>
        </p:style>
        <p:txBody>
          <a:bodyPr anchor="ctr"/>
          <a:lstStyle/>
          <a:p>
            <a:pPr algn="ctr" defTabSz="685800" fontAlgn="base">
              <a:spcBef>
                <a:spcPct val="0"/>
              </a:spcBef>
              <a:spcAft>
                <a:spcPct val="0"/>
              </a:spcAft>
              <a:buClrTx/>
              <a:defRPr/>
            </a:pPr>
            <a:r>
              <a:rPr lang="fr-FR" sz="1050" b="1" kern="1200" dirty="0">
                <a:solidFill>
                  <a:srgbClr val="FF0000"/>
                </a:solidFill>
                <a:latin typeface="Times New Roman" pitchFamily="18" charset="0"/>
                <a:ea typeface="MS PGothic" pitchFamily="34" charset="-128"/>
                <a:cs typeface="Times New Roman" pitchFamily="18" charset="0"/>
              </a:rPr>
              <a:t>Titre de dépense</a:t>
            </a:r>
          </a:p>
        </p:txBody>
      </p:sp>
      <p:sp>
        <p:nvSpPr>
          <p:cNvPr id="15" name="Cylindre 14"/>
          <p:cNvSpPr/>
          <p:nvPr/>
        </p:nvSpPr>
        <p:spPr>
          <a:xfrm>
            <a:off x="5150440" y="4009810"/>
            <a:ext cx="776635" cy="1023850"/>
          </a:xfrm>
          <a:prstGeom prst="can">
            <a:avLst/>
          </a:prstGeom>
          <a:solidFill>
            <a:schemeClr val="tx2">
              <a:lumMod val="40000"/>
              <a:lumOff val="60000"/>
            </a:schemeClr>
          </a:solidFill>
        </p:spPr>
        <p:style>
          <a:lnRef idx="1">
            <a:schemeClr val="accent2"/>
          </a:lnRef>
          <a:fillRef idx="3">
            <a:schemeClr val="accent2"/>
          </a:fillRef>
          <a:effectRef idx="2">
            <a:schemeClr val="accent2"/>
          </a:effectRef>
          <a:fontRef idx="minor">
            <a:schemeClr val="lt1"/>
          </a:fontRef>
        </p:style>
        <p:txBody>
          <a:bodyPr anchor="ctr"/>
          <a:lstStyle/>
          <a:p>
            <a:pPr algn="ctr" defTabSz="685800" fontAlgn="base">
              <a:spcBef>
                <a:spcPct val="0"/>
              </a:spcBef>
              <a:spcAft>
                <a:spcPct val="0"/>
              </a:spcAft>
              <a:buClrTx/>
              <a:defRPr/>
            </a:pPr>
            <a:r>
              <a:rPr lang="fr-FR" sz="1050" b="1" kern="1200" dirty="0">
                <a:solidFill>
                  <a:srgbClr val="FF0000"/>
                </a:solidFill>
                <a:latin typeface="Times New Roman" pitchFamily="18" charset="0"/>
                <a:ea typeface="MS PGothic" pitchFamily="34" charset="-128"/>
                <a:cs typeface="Times New Roman" pitchFamily="18" charset="0"/>
              </a:rPr>
              <a:t>Titre de dépense</a:t>
            </a:r>
          </a:p>
        </p:txBody>
      </p:sp>
      <p:sp>
        <p:nvSpPr>
          <p:cNvPr id="18" name="Flèche courbée vers le bas 17"/>
          <p:cNvSpPr/>
          <p:nvPr/>
        </p:nvSpPr>
        <p:spPr>
          <a:xfrm rot="307644">
            <a:off x="4239520" y="3523947"/>
            <a:ext cx="1026750" cy="423909"/>
          </a:xfrm>
          <a:prstGeom prst="curvedDownArrow">
            <a:avLst>
              <a:gd name="adj1" fmla="val 25000"/>
              <a:gd name="adj2" fmla="val 86266"/>
              <a:gd name="adj3" fmla="val 238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fr-FR" sz="1350" kern="1200" dirty="0">
              <a:solidFill>
                <a:prstClr val="black"/>
              </a:solidFill>
              <a:latin typeface="Trebuchet MS"/>
            </a:endParaRPr>
          </a:p>
        </p:txBody>
      </p:sp>
      <p:sp>
        <p:nvSpPr>
          <p:cNvPr id="25" name="Flèche courbée vers le bas 24"/>
          <p:cNvSpPr/>
          <p:nvPr/>
        </p:nvSpPr>
        <p:spPr>
          <a:xfrm rot="1486996">
            <a:off x="2718359" y="3387077"/>
            <a:ext cx="982616" cy="46402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fr-FR" sz="1350" kern="1200" dirty="0">
              <a:solidFill>
                <a:prstClr val="black"/>
              </a:solidFill>
              <a:latin typeface="Trebuchet MS"/>
            </a:endParaRPr>
          </a:p>
        </p:txBody>
      </p:sp>
      <p:sp>
        <p:nvSpPr>
          <p:cNvPr id="26" name="Flèche courbée vers le haut 25"/>
          <p:cNvSpPr/>
          <p:nvPr/>
        </p:nvSpPr>
        <p:spPr>
          <a:xfrm rot="11887377">
            <a:off x="2533896" y="3233126"/>
            <a:ext cx="1425128" cy="55180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fr-FR" sz="1350" kern="1200" dirty="0">
              <a:solidFill>
                <a:prstClr val="black"/>
              </a:solidFill>
              <a:latin typeface="Trebuchet MS"/>
            </a:endParaRPr>
          </a:p>
        </p:txBody>
      </p:sp>
      <p:sp>
        <p:nvSpPr>
          <p:cNvPr id="27" name="Croix 26"/>
          <p:cNvSpPr/>
          <p:nvPr/>
        </p:nvSpPr>
        <p:spPr>
          <a:xfrm rot="19267582">
            <a:off x="3338575" y="3200278"/>
            <a:ext cx="237499" cy="229790"/>
          </a:xfrm>
          <a:prstGeom prst="plus">
            <a:avLst>
              <a:gd name="adj" fmla="val 44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fr-FR" sz="1350" kern="1200" dirty="0">
              <a:solidFill>
                <a:prstClr val="white"/>
              </a:solidFill>
              <a:latin typeface="Trebuchet MS"/>
            </a:endParaRPr>
          </a:p>
        </p:txBody>
      </p:sp>
      <p:sp>
        <p:nvSpPr>
          <p:cNvPr id="28" name="Croix 27"/>
          <p:cNvSpPr/>
          <p:nvPr/>
        </p:nvSpPr>
        <p:spPr>
          <a:xfrm rot="19267582">
            <a:off x="2954578" y="3244185"/>
            <a:ext cx="212549" cy="207260"/>
          </a:xfrm>
          <a:prstGeom prst="plus">
            <a:avLst>
              <a:gd name="adj" fmla="val 44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fr-FR" sz="1350" kern="1200" dirty="0">
              <a:solidFill>
                <a:srgbClr val="FF0000"/>
              </a:solidFill>
              <a:latin typeface="Trebuchet MS"/>
            </a:endParaRPr>
          </a:p>
        </p:txBody>
      </p:sp>
      <p:sp>
        <p:nvSpPr>
          <p:cNvPr id="29" name="Flèche courbée vers le bas 28"/>
          <p:cNvSpPr/>
          <p:nvPr/>
        </p:nvSpPr>
        <p:spPr>
          <a:xfrm rot="11033637" flipV="1">
            <a:off x="4111113" y="3807157"/>
            <a:ext cx="1026750" cy="405305"/>
          </a:xfrm>
          <a:prstGeom prst="curvedDownArrow">
            <a:avLst>
              <a:gd name="adj1" fmla="val 25000"/>
              <a:gd name="adj2" fmla="val 86266"/>
              <a:gd name="adj3" fmla="val 238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lang="fr-FR" sz="1350" kern="1200" dirty="0">
              <a:solidFill>
                <a:prstClr val="black"/>
              </a:solidFill>
              <a:latin typeface="Trebuchet MS"/>
            </a:endParaRPr>
          </a:p>
        </p:txBody>
      </p:sp>
    </p:spTree>
    <p:extLst>
      <p:ext uri="{BB962C8B-B14F-4D97-AF65-F5344CB8AC3E}">
        <p14:creationId xmlns:p14="http://schemas.microsoft.com/office/powerpoint/2010/main" xmlns="" val="3939625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62</a:t>
            </a:fld>
            <a:endParaRPr lang="fr-FR"/>
          </a:p>
        </p:txBody>
      </p:sp>
      <p:sp>
        <p:nvSpPr>
          <p:cNvPr id="5" name="Titre 1">
            <a:extLst>
              <a:ext uri="{FF2B5EF4-FFF2-40B4-BE49-F238E27FC236}">
                <a16:creationId xmlns:a16="http://schemas.microsoft.com/office/drawing/2014/main" xmlns="" id="{8CDBE8B5-3059-4CEE-AA71-4103ED31E89C}"/>
              </a:ext>
            </a:extLst>
          </p:cNvPr>
          <p:cNvSpPr>
            <a:spLocks noGrp="1"/>
          </p:cNvSpPr>
          <p:nvPr>
            <p:ph type="title"/>
          </p:nvPr>
        </p:nvSpPr>
        <p:spPr>
          <a:xfrm>
            <a:off x="99151" y="434214"/>
            <a:ext cx="6342611" cy="640967"/>
          </a:xfrm>
        </p:spPr>
        <p:txBody>
          <a:bodyPr/>
          <a:lstStyle/>
          <a:p>
            <a:pPr algn="l"/>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ar-DZ" dirty="0">
                <a:latin typeface="Times New Roman" panose="02020603050405020304" pitchFamily="18" charset="0"/>
                <a:cs typeface="Times New Roman" panose="02020603050405020304" pitchFamily="18" charset="0"/>
              </a:rPr>
              <a:t>حركات الاعتمادات                                                                         </a:t>
            </a:r>
            <a:br>
              <a:rPr lang="ar-DZ"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LES MOUVEMENTS DE CRÉDITS</a:t>
            </a:r>
            <a:r>
              <a:rPr lang="ar-DZ" sz="1800" dirty="0">
                <a:latin typeface="Times New Roman" panose="02020603050405020304" pitchFamily="18" charset="0"/>
                <a:cs typeface="Times New Roman" panose="02020603050405020304" pitchFamily="18" charset="0"/>
              </a:rPr>
              <a:t/>
            </a:r>
            <a:br>
              <a:rPr lang="ar-DZ" sz="1800"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a:t>
            </a:r>
            <a:r>
              <a:rPr lang="ar-DZ" dirty="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
        <p:nvSpPr>
          <p:cNvPr id="6" name="Titre 2"/>
          <p:cNvSpPr txBox="1">
            <a:spLocks/>
          </p:cNvSpPr>
          <p:nvPr/>
        </p:nvSpPr>
        <p:spPr>
          <a:xfrm>
            <a:off x="286439" y="3649225"/>
            <a:ext cx="8361801" cy="1103953"/>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algn="ctr"/>
            <a:r>
              <a:rPr lang="ar-DZ" sz="1800" u="sng" dirty="0">
                <a:solidFill>
                  <a:srgbClr val="FF0000"/>
                </a:solidFill>
                <a:latin typeface="Times New Roman" panose="02020603050405020304" pitchFamily="18" charset="0"/>
                <a:cs typeface="Times New Roman" panose="02020603050405020304" pitchFamily="18" charset="0"/>
              </a:rPr>
              <a:t>قرار وزاري مشترك </a:t>
            </a:r>
            <a:r>
              <a:rPr lang="ar-DZ" sz="1800" dirty="0">
                <a:solidFill>
                  <a:srgbClr val="002060"/>
                </a:solidFill>
                <a:latin typeface="Times New Roman" panose="02020603050405020304" pitchFamily="18" charset="0"/>
                <a:cs typeface="Times New Roman" panose="02020603050405020304" pitchFamily="18" charset="0"/>
              </a:rPr>
              <a:t>للوزير المكلف بالميزانية والوزير المعني، أو </a:t>
            </a:r>
            <a:r>
              <a:rPr lang="ar-DZ" sz="1800" u="sng" dirty="0">
                <a:solidFill>
                  <a:srgbClr val="FF0000"/>
                </a:solidFill>
                <a:latin typeface="Times New Roman" panose="02020603050405020304" pitchFamily="18" charset="0"/>
                <a:cs typeface="Times New Roman" panose="02020603050405020304" pitchFamily="18" charset="0"/>
              </a:rPr>
              <a:t>مقرر مشترك</a:t>
            </a:r>
            <a:r>
              <a:rPr lang="ar-DZ" sz="1800" dirty="0">
                <a:solidFill>
                  <a:srgbClr val="FF0000"/>
                </a:solidFill>
                <a:latin typeface="Times New Roman" panose="02020603050405020304" pitchFamily="18" charset="0"/>
                <a:cs typeface="Times New Roman" panose="02020603050405020304" pitchFamily="18" charset="0"/>
              </a:rPr>
              <a:t> </a:t>
            </a:r>
            <a:r>
              <a:rPr lang="ar-DZ" sz="1800" dirty="0">
                <a:solidFill>
                  <a:srgbClr val="002060"/>
                </a:solidFill>
                <a:latin typeface="Times New Roman" panose="02020603050405020304" pitchFamily="18" charset="0"/>
                <a:cs typeface="Times New Roman" panose="02020603050405020304" pitchFamily="18" charset="0"/>
              </a:rPr>
              <a:t>للوزير المكلف بالميزانية ومسؤول الهيئة العمومية المعنية.</a:t>
            </a:r>
            <a:endParaRPr lang="fr-FR" sz="1800" dirty="0">
              <a:solidFill>
                <a:srgbClr val="002060"/>
              </a:solidFill>
              <a:latin typeface="Times New Roman" panose="02020603050405020304" pitchFamily="18" charset="0"/>
              <a:cs typeface="Times New Roman" panose="02020603050405020304" pitchFamily="18" charset="0"/>
            </a:endParaRPr>
          </a:p>
          <a:p>
            <a:pPr algn="ctr"/>
            <a:r>
              <a:rPr lang="fr-FR" sz="1800" dirty="0">
                <a:ln w="1905"/>
                <a:solidFill>
                  <a:srgbClr val="FF0000"/>
                </a:solidFill>
                <a:effectLst>
                  <a:innerShdw blurRad="69850" dist="43180" dir="5400000">
                    <a:srgbClr val="000000">
                      <a:alpha val="65000"/>
                    </a:srgbClr>
                  </a:innerShdw>
                </a:effectLst>
              </a:rPr>
              <a:t>Par arrêté interministériel </a:t>
            </a:r>
            <a:r>
              <a:rPr lang="fr-FR" sz="1500" dirty="0">
                <a:ln w="1905"/>
                <a:solidFill>
                  <a:schemeClr val="tx1"/>
                </a:solidFill>
                <a:effectLst>
                  <a:innerShdw blurRad="69850" dist="43180" dir="5400000">
                    <a:srgbClr val="000000">
                      <a:alpha val="65000"/>
                    </a:srgbClr>
                  </a:innerShdw>
                </a:effectLst>
              </a:rPr>
              <a:t>du ministre chargé du budget et du ministre concerné </a:t>
            </a:r>
            <a:r>
              <a:rPr lang="fr-FR" sz="1500" dirty="0">
                <a:ln w="1905"/>
                <a:solidFill>
                  <a:srgbClr val="FF0000"/>
                </a:solidFill>
                <a:effectLst>
                  <a:innerShdw blurRad="69850" dist="43180" dir="5400000">
                    <a:srgbClr val="000000">
                      <a:alpha val="65000"/>
                    </a:srgbClr>
                  </a:innerShdw>
                </a:effectLst>
              </a:rPr>
              <a:t>ou par décision conjointe </a:t>
            </a:r>
            <a:r>
              <a:rPr lang="fr-FR" sz="1500" dirty="0">
                <a:ln w="1905"/>
                <a:solidFill>
                  <a:schemeClr val="tx1"/>
                </a:solidFill>
                <a:effectLst>
                  <a:innerShdw blurRad="69850" dist="43180" dir="5400000">
                    <a:srgbClr val="000000">
                      <a:alpha val="65000"/>
                    </a:srgbClr>
                  </a:innerShdw>
                </a:effectLst>
              </a:rPr>
              <a:t>du ministre chargé du budget et du responsable de l’institution publique concernée </a:t>
            </a:r>
            <a:endParaRPr lang="fr-FR" sz="1500" dirty="0">
              <a:solidFill>
                <a:schemeClr val="tx1"/>
              </a:solidFill>
            </a:endParaRPr>
          </a:p>
        </p:txBody>
      </p:sp>
      <p:sp>
        <p:nvSpPr>
          <p:cNvPr id="7" name="Espace réservé du contenu 3"/>
          <p:cNvSpPr txBox="1">
            <a:spLocks/>
          </p:cNvSpPr>
          <p:nvPr/>
        </p:nvSpPr>
        <p:spPr>
          <a:xfrm>
            <a:off x="2616604" y="1308887"/>
            <a:ext cx="3531717" cy="864077"/>
          </a:xfrm>
          <a:prstGeom prst="ellipse">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1">
            <a:schemeClr val="accent3"/>
          </a:lnRef>
          <a:fillRef idx="3">
            <a:schemeClr val="accent3"/>
          </a:fillRef>
          <a:effectRef idx="2">
            <a:schemeClr val="accent3"/>
          </a:effectRef>
          <a:fontRef idx="minor">
            <a:schemeClr val="lt1"/>
          </a:fontRef>
        </p:style>
        <p:txBody>
          <a:bodyPr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34290" algn="ctr"/>
            <a:r>
              <a:rPr lang="fr-FR" sz="2100" b="1">
                <a:solidFill>
                  <a:schemeClr val="bg1"/>
                </a:solidFill>
              </a:rPr>
              <a:t>Programme 01</a:t>
            </a:r>
            <a:endParaRPr lang="fr-FR" sz="2100" b="1" dirty="0">
              <a:solidFill>
                <a:schemeClr val="bg1"/>
              </a:solidFill>
            </a:endParaRPr>
          </a:p>
        </p:txBody>
      </p:sp>
      <p:sp>
        <p:nvSpPr>
          <p:cNvPr id="9" name="Ellipse 8"/>
          <p:cNvSpPr/>
          <p:nvPr/>
        </p:nvSpPr>
        <p:spPr>
          <a:xfrm>
            <a:off x="1902322" y="2639136"/>
            <a:ext cx="2046624" cy="853055"/>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1">
            <a:schemeClr val="dk1"/>
          </a:lnRef>
          <a:fillRef idx="3">
            <a:schemeClr val="dk1"/>
          </a:fillRef>
          <a:effectRef idx="2">
            <a:schemeClr val="dk1"/>
          </a:effectRef>
          <a:fontRef idx="minor">
            <a:schemeClr val="lt1"/>
          </a:fontRef>
        </p:style>
        <p:txBody>
          <a:bodyPr rtlCol="0" anchor="ctr"/>
          <a:lstStyle/>
          <a:p>
            <a:pPr algn="ctr" defTabSz="685800">
              <a:buClrTx/>
            </a:pPr>
            <a:r>
              <a:rPr lang="fr-FR" sz="1350" b="1" kern="1200" dirty="0">
                <a:solidFill>
                  <a:prstClr val="white"/>
                </a:solidFill>
                <a:latin typeface="Trebuchet MS"/>
              </a:rPr>
              <a:t>Sous- programme 01</a:t>
            </a:r>
          </a:p>
        </p:txBody>
      </p:sp>
      <p:cxnSp>
        <p:nvCxnSpPr>
          <p:cNvPr id="10" name="Connecteur droit avec flèche 9"/>
          <p:cNvCxnSpPr/>
          <p:nvPr/>
        </p:nvCxnSpPr>
        <p:spPr>
          <a:xfrm>
            <a:off x="5627068" y="2122473"/>
            <a:ext cx="14863" cy="4758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Ellipse 10"/>
          <p:cNvSpPr/>
          <p:nvPr/>
        </p:nvSpPr>
        <p:spPr>
          <a:xfrm>
            <a:off x="4953793" y="2623594"/>
            <a:ext cx="2046624" cy="853055"/>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1">
            <a:schemeClr val="dk1"/>
          </a:lnRef>
          <a:fillRef idx="3">
            <a:schemeClr val="dk1"/>
          </a:fillRef>
          <a:effectRef idx="2">
            <a:schemeClr val="dk1"/>
          </a:effectRef>
          <a:fontRef idx="minor">
            <a:schemeClr val="lt1"/>
          </a:fontRef>
        </p:style>
        <p:txBody>
          <a:bodyPr rtlCol="0" anchor="ctr"/>
          <a:lstStyle/>
          <a:p>
            <a:pPr algn="ctr" defTabSz="685800">
              <a:buClrTx/>
            </a:pPr>
            <a:r>
              <a:rPr lang="fr-FR" sz="1350" b="1" kern="1200" dirty="0">
                <a:solidFill>
                  <a:prstClr val="white"/>
                </a:solidFill>
                <a:latin typeface="Trebuchet MS"/>
              </a:rPr>
              <a:t>Sous-programme 02</a:t>
            </a:r>
          </a:p>
        </p:txBody>
      </p:sp>
      <p:cxnSp>
        <p:nvCxnSpPr>
          <p:cNvPr id="12" name="Connecteur droit avec flèche 11"/>
          <p:cNvCxnSpPr/>
          <p:nvPr/>
        </p:nvCxnSpPr>
        <p:spPr>
          <a:xfrm>
            <a:off x="4036471" y="3022594"/>
            <a:ext cx="861736"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Plus 13"/>
          <p:cNvSpPr/>
          <p:nvPr/>
        </p:nvSpPr>
        <p:spPr>
          <a:xfrm>
            <a:off x="5170214" y="2471390"/>
            <a:ext cx="377010" cy="20071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Trebuchet MS"/>
            </a:endParaRPr>
          </a:p>
        </p:txBody>
      </p:sp>
      <p:sp>
        <p:nvSpPr>
          <p:cNvPr id="15" name="Moins 14"/>
          <p:cNvSpPr/>
          <p:nvPr/>
        </p:nvSpPr>
        <p:spPr>
          <a:xfrm>
            <a:off x="3280694" y="2519802"/>
            <a:ext cx="377010" cy="15053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Trebuchet MS"/>
            </a:endParaRPr>
          </a:p>
        </p:txBody>
      </p:sp>
      <p:sp>
        <p:nvSpPr>
          <p:cNvPr id="21" name="Rectangle 20"/>
          <p:cNvSpPr/>
          <p:nvPr/>
        </p:nvSpPr>
        <p:spPr>
          <a:xfrm>
            <a:off x="0" y="2013502"/>
            <a:ext cx="1834377" cy="1169551"/>
          </a:xfrm>
          <a:prstGeom prst="rect">
            <a:avLst/>
          </a:prstGeom>
        </p:spPr>
        <p:txBody>
          <a:bodyPr wrap="square">
            <a:spAutoFit/>
          </a:bodyPr>
          <a:lstStyle/>
          <a:p>
            <a:r>
              <a:rPr lang="fr-FR" dirty="0">
                <a:solidFill>
                  <a:srgbClr val="002060"/>
                </a:solidFill>
                <a:latin typeface="Times New Roman" panose="02020603050405020304" pitchFamily="18" charset="0"/>
                <a:cs typeface="Times New Roman" panose="02020603050405020304" pitchFamily="18" charset="0"/>
              </a:rPr>
              <a:t>Modification de  la répartition globale des crédits du programme </a:t>
            </a:r>
            <a:r>
              <a:rPr lang="fr-FR" b="1" dirty="0">
                <a:solidFill>
                  <a:srgbClr val="C00000"/>
                </a:solidFill>
                <a:latin typeface="Times New Roman" panose="02020603050405020304" pitchFamily="18" charset="0"/>
                <a:cs typeface="Times New Roman" panose="02020603050405020304" pitchFamily="18" charset="0"/>
              </a:rPr>
              <a:t>par sous-programme ou par titre</a:t>
            </a:r>
            <a:endParaRPr lang="fr-FR" dirty="0"/>
          </a:p>
        </p:txBody>
      </p:sp>
      <p:sp>
        <p:nvSpPr>
          <p:cNvPr id="22" name="Rectangle 21"/>
          <p:cNvSpPr/>
          <p:nvPr/>
        </p:nvSpPr>
        <p:spPr>
          <a:xfrm>
            <a:off x="7051704" y="2068649"/>
            <a:ext cx="1849380" cy="954107"/>
          </a:xfrm>
          <a:prstGeom prst="rect">
            <a:avLst/>
          </a:prstGeom>
        </p:spPr>
        <p:txBody>
          <a:bodyPr wrap="square">
            <a:spAutoFit/>
          </a:bodyPr>
          <a:lstStyle/>
          <a:p>
            <a:pPr algn="r"/>
            <a:r>
              <a:rPr lang="ar-DZ" dirty="0">
                <a:solidFill>
                  <a:srgbClr val="002060"/>
                </a:solidFill>
                <a:latin typeface="Times New Roman" panose="02020603050405020304" pitchFamily="18" charset="0"/>
                <a:cs typeface="Times New Roman" panose="02020603050405020304" pitchFamily="18" charset="0"/>
              </a:rPr>
              <a:t>تعديلات في التوزيع الإجمالي لاعتمادات البرنامج </a:t>
            </a:r>
            <a:r>
              <a:rPr lang="ar-DZ" b="1" dirty="0">
                <a:solidFill>
                  <a:srgbClr val="C00000"/>
                </a:solidFill>
                <a:latin typeface="Times New Roman" panose="02020603050405020304" pitchFamily="18" charset="0"/>
                <a:cs typeface="Times New Roman" panose="02020603050405020304" pitchFamily="18" charset="0"/>
              </a:rPr>
              <a:t>حسب البرنامج الفرعي أو حسب الأبواب</a:t>
            </a:r>
            <a:endParaRPr lang="fr-FR" dirty="0"/>
          </a:p>
        </p:txBody>
      </p:sp>
      <p:cxnSp>
        <p:nvCxnSpPr>
          <p:cNvPr id="27" name="Connecteur droit avec flèche 26"/>
          <p:cNvCxnSpPr/>
          <p:nvPr/>
        </p:nvCxnSpPr>
        <p:spPr>
          <a:xfrm>
            <a:off x="3014490" y="2122473"/>
            <a:ext cx="14863" cy="4758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8" name="ZoneTexte 27">
            <a:extLst>
              <a:ext uri="{FF2B5EF4-FFF2-40B4-BE49-F238E27FC236}">
                <a16:creationId xmlns:a16="http://schemas.microsoft.com/office/drawing/2014/main" xmlns="" id="{8E022FBD-C9D9-4937-9EDD-8BB53EB11640}"/>
              </a:ext>
            </a:extLst>
          </p:cNvPr>
          <p:cNvSpPr txBox="1"/>
          <p:nvPr/>
        </p:nvSpPr>
        <p:spPr>
          <a:xfrm>
            <a:off x="54099" y="1423268"/>
            <a:ext cx="1780278" cy="276999"/>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20-383 : Art.8</a:t>
            </a:r>
          </a:p>
        </p:txBody>
      </p:sp>
      <p:sp>
        <p:nvSpPr>
          <p:cNvPr id="29" name="ZoneTexte 28">
            <a:extLst>
              <a:ext uri="{FF2B5EF4-FFF2-40B4-BE49-F238E27FC236}">
                <a16:creationId xmlns:a16="http://schemas.microsoft.com/office/drawing/2014/main" xmlns="" id="{B7836FEA-BC5E-4760-8ADC-7B5AE250EF4F}"/>
              </a:ext>
            </a:extLst>
          </p:cNvPr>
          <p:cNvSpPr txBox="1"/>
          <p:nvPr/>
        </p:nvSpPr>
        <p:spPr>
          <a:xfrm>
            <a:off x="6553670" y="1267234"/>
            <a:ext cx="2437131" cy="307777"/>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b="1" dirty="0">
                <a:solidFill>
                  <a:srgbClr val="002060"/>
                </a:solidFill>
                <a:latin typeface="Times New Roman" pitchFamily="18" charset="0"/>
                <a:cs typeface="Times New Roman" pitchFamily="18" charset="0"/>
              </a:rPr>
              <a:t>المرسوم التنفيذي 20-3 38  المادة 8 </a:t>
            </a:r>
            <a:endParaRPr lang="fr-FR"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87940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63</a:t>
            </a:fld>
            <a:endParaRPr lang="fr-FR"/>
          </a:p>
        </p:txBody>
      </p:sp>
      <p:sp>
        <p:nvSpPr>
          <p:cNvPr id="5" name="Titre 1">
            <a:extLst>
              <a:ext uri="{FF2B5EF4-FFF2-40B4-BE49-F238E27FC236}">
                <a16:creationId xmlns:a16="http://schemas.microsoft.com/office/drawing/2014/main" xmlns="" id="{8CDBE8B5-3059-4CEE-AA71-4103ED31E89C}"/>
              </a:ext>
            </a:extLst>
          </p:cNvPr>
          <p:cNvSpPr>
            <a:spLocks noGrp="1"/>
          </p:cNvSpPr>
          <p:nvPr>
            <p:ph type="title"/>
          </p:nvPr>
        </p:nvSpPr>
        <p:spPr>
          <a:xfrm>
            <a:off x="99151" y="434214"/>
            <a:ext cx="6342611" cy="640967"/>
          </a:xfrm>
        </p:spPr>
        <p:txBody>
          <a:bodyPr/>
          <a:lstStyle/>
          <a:p>
            <a:pPr algn="l"/>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ar-DZ" dirty="0">
                <a:latin typeface="Times New Roman" panose="02020603050405020304" pitchFamily="18" charset="0"/>
                <a:cs typeface="Times New Roman" panose="02020603050405020304" pitchFamily="18" charset="0"/>
              </a:rPr>
              <a:t>حركات الاعتمادات                                                                         </a:t>
            </a:r>
            <a:br>
              <a:rPr lang="ar-DZ"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LES MOUVEMENTS DE CRÉDITS</a:t>
            </a:r>
            <a:r>
              <a:rPr lang="ar-DZ" sz="1800" dirty="0">
                <a:latin typeface="Times New Roman" panose="02020603050405020304" pitchFamily="18" charset="0"/>
                <a:cs typeface="Times New Roman" panose="02020603050405020304" pitchFamily="18" charset="0"/>
              </a:rPr>
              <a:t/>
            </a:r>
            <a:br>
              <a:rPr lang="ar-DZ" sz="1800"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a:t>
            </a:r>
            <a:r>
              <a:rPr lang="ar-DZ" dirty="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
        <p:nvSpPr>
          <p:cNvPr id="6" name="Espace réservé du contenu 3"/>
          <p:cNvSpPr txBox="1">
            <a:spLocks/>
          </p:cNvSpPr>
          <p:nvPr/>
        </p:nvSpPr>
        <p:spPr>
          <a:xfrm>
            <a:off x="2738873" y="1345210"/>
            <a:ext cx="3702890" cy="524426"/>
          </a:xfrm>
          <a:prstGeom prst="ellipse">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vert="horz" lIns="68580" tIns="34290" rIns="68580" bIns="34290" rtlCol="0" anchor="ct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34290" algn="ctr"/>
            <a:r>
              <a:rPr lang="fr-FR" sz="2100" b="1">
                <a:solidFill>
                  <a:schemeClr val="bg1"/>
                </a:solidFill>
              </a:rPr>
              <a:t>Programme 01</a:t>
            </a:r>
            <a:endParaRPr lang="fr-FR" sz="2100" b="1" dirty="0">
              <a:solidFill>
                <a:schemeClr val="bg1"/>
              </a:solidFill>
            </a:endParaRPr>
          </a:p>
        </p:txBody>
      </p:sp>
      <p:cxnSp>
        <p:nvCxnSpPr>
          <p:cNvPr id="7" name="Connecteur droit avec flèche 6"/>
          <p:cNvCxnSpPr/>
          <p:nvPr/>
        </p:nvCxnSpPr>
        <p:spPr>
          <a:xfrm>
            <a:off x="3386944" y="2739678"/>
            <a:ext cx="0" cy="702079"/>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8" name="Connecteur droit avec flèche 7"/>
          <p:cNvCxnSpPr/>
          <p:nvPr/>
        </p:nvCxnSpPr>
        <p:spPr>
          <a:xfrm>
            <a:off x="6141250" y="2739678"/>
            <a:ext cx="0" cy="702079"/>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9" name="Rectangle à coins arrondis 8"/>
          <p:cNvSpPr/>
          <p:nvPr/>
        </p:nvSpPr>
        <p:spPr>
          <a:xfrm>
            <a:off x="2198812" y="3441757"/>
            <a:ext cx="1674186" cy="59406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rtlCol="0" anchor="ctr"/>
          <a:lstStyle/>
          <a:p>
            <a:pPr algn="ctr" defTabSz="685800">
              <a:buClrTx/>
            </a:pPr>
            <a:r>
              <a:rPr lang="fr-FR" sz="1350" b="1" kern="1200" dirty="0">
                <a:solidFill>
                  <a:prstClr val="white"/>
                </a:solidFill>
                <a:latin typeface="Trebuchet MS"/>
              </a:rPr>
              <a:t>Action 01</a:t>
            </a:r>
          </a:p>
        </p:txBody>
      </p:sp>
      <p:sp>
        <p:nvSpPr>
          <p:cNvPr id="10" name="Rectangle à coins arrondis 9"/>
          <p:cNvSpPr/>
          <p:nvPr/>
        </p:nvSpPr>
        <p:spPr>
          <a:xfrm>
            <a:off x="5358163" y="3441757"/>
            <a:ext cx="1674186" cy="59406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rtlCol="0" anchor="ctr"/>
          <a:lstStyle/>
          <a:p>
            <a:pPr algn="ctr" defTabSz="685800">
              <a:buClrTx/>
            </a:pPr>
            <a:r>
              <a:rPr lang="fr-FR" sz="1350" b="1" kern="1200" dirty="0">
                <a:solidFill>
                  <a:prstClr val="white"/>
                </a:solidFill>
                <a:latin typeface="Trebuchet MS"/>
              </a:rPr>
              <a:t>Action 02 </a:t>
            </a:r>
          </a:p>
        </p:txBody>
      </p:sp>
      <p:cxnSp>
        <p:nvCxnSpPr>
          <p:cNvPr id="11" name="Connecteur droit avec flèche 10"/>
          <p:cNvCxnSpPr/>
          <p:nvPr/>
        </p:nvCxnSpPr>
        <p:spPr>
          <a:xfrm flipV="1">
            <a:off x="4035017" y="3630777"/>
            <a:ext cx="1073990"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Rectangle 12"/>
          <p:cNvSpPr/>
          <p:nvPr/>
        </p:nvSpPr>
        <p:spPr>
          <a:xfrm>
            <a:off x="551382" y="4170837"/>
            <a:ext cx="7987229" cy="918102"/>
          </a:xfrm>
          <a:prstGeom prst="rect">
            <a:avLst/>
          </a:prstGeom>
          <a:effectLst/>
        </p:spPr>
        <p:style>
          <a:lnRef idx="2">
            <a:schemeClr val="accent6"/>
          </a:lnRef>
          <a:fillRef idx="1">
            <a:schemeClr val="lt1"/>
          </a:fillRef>
          <a:effectRef idx="0">
            <a:schemeClr val="accent6"/>
          </a:effectRef>
          <a:fontRef idx="minor">
            <a:schemeClr val="dk1"/>
          </a:fontRef>
        </p:style>
        <p:txBody>
          <a:bodyPr vert="horz" lIns="68580" tIns="34290" rIns="68580" bIns="34290" rtlCol="0" anchor="t" anchorCtr="0">
            <a:noAutofit/>
          </a:bodyPr>
          <a:lstStyle/>
          <a:p>
            <a:pPr algn="ctr" defTabSz="685800">
              <a:buClrTx/>
            </a:pPr>
            <a:r>
              <a:rPr lang="fr-FR" sz="1800" kern="1200" dirty="0">
                <a:solidFill>
                  <a:prstClr val="black"/>
                </a:solidFill>
                <a:latin typeface="Times New Roman" panose="02020603050405020304" pitchFamily="18" charset="0"/>
                <a:cs typeface="Times New Roman" panose="02020603050405020304" pitchFamily="18" charset="0"/>
              </a:rPr>
              <a:t>   </a:t>
            </a:r>
            <a:r>
              <a:rPr lang="ar-DZ" sz="1600" b="1" dirty="0">
                <a:solidFill>
                  <a:srgbClr val="FF0000"/>
                </a:solidFill>
                <a:latin typeface="Times New Roman" panose="02020603050405020304" pitchFamily="18" charset="0"/>
                <a:cs typeface="Times New Roman" panose="02020603050405020304" pitchFamily="18" charset="0"/>
              </a:rPr>
              <a:t>مقرر </a:t>
            </a:r>
            <a:r>
              <a:rPr lang="ar-DZ" sz="1600" dirty="0">
                <a:solidFill>
                  <a:srgbClr val="002060"/>
                </a:solidFill>
                <a:latin typeface="Times New Roman" panose="02020603050405020304" pitchFamily="18" charset="0"/>
                <a:cs typeface="Times New Roman" panose="02020603050405020304" pitchFamily="18" charset="0"/>
              </a:rPr>
              <a:t>لمسؤول البرنامج وبعد رأي المراقب المالي.</a:t>
            </a:r>
          </a:p>
          <a:p>
            <a:pPr algn="ctr" defTabSz="685800">
              <a:buClrTx/>
            </a:pPr>
            <a:r>
              <a:rPr lang="fr-FR" sz="1600" kern="1200" dirty="0">
                <a:solidFill>
                  <a:prstClr val="black"/>
                </a:solidFill>
                <a:latin typeface="Times New Roman" panose="02020603050405020304" pitchFamily="18" charset="0"/>
                <a:cs typeface="Times New Roman" panose="02020603050405020304" pitchFamily="18" charset="0"/>
              </a:rPr>
              <a:t>par </a:t>
            </a:r>
            <a:r>
              <a:rPr lang="fr-FR" sz="2000" b="1" kern="1200"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décision du responsable </a:t>
            </a:r>
            <a:r>
              <a:rPr lang="fr-FR" sz="1600" dirty="0">
                <a:solidFill>
                  <a:srgbClr val="002060"/>
                </a:solidFill>
                <a:latin typeface="Times New Roman" panose="02020603050405020304" pitchFamily="18" charset="0"/>
                <a:cs typeface="Times New Roman" panose="02020603050405020304" pitchFamily="18" charset="0"/>
              </a:rPr>
              <a:t>du programme ;</a:t>
            </a:r>
          </a:p>
          <a:p>
            <a:pPr algn="ctr" defTabSz="685800">
              <a:buClrTx/>
            </a:pPr>
            <a:r>
              <a:rPr lang="fr-FR" sz="1600" dirty="0">
                <a:solidFill>
                  <a:srgbClr val="002060"/>
                </a:solidFill>
                <a:latin typeface="Times New Roman" panose="02020603050405020304" pitchFamily="18" charset="0"/>
                <a:cs typeface="Times New Roman" panose="02020603050405020304" pitchFamily="18" charset="0"/>
              </a:rPr>
              <a:t>après avis du contrôleur financier.</a:t>
            </a:r>
          </a:p>
          <a:p>
            <a:pPr algn="ctr" defTabSz="685800">
              <a:spcBef>
                <a:spcPct val="0"/>
              </a:spcBef>
              <a:buClr>
                <a:srgbClr val="F14124">
                  <a:lumMod val="75000"/>
                </a:srgbClr>
              </a:buClr>
              <a:buSzPct val="128000"/>
            </a:pPr>
            <a:endParaRPr lang="fr-FR" sz="1800" dirty="0">
              <a:solidFill>
                <a:srgbClr val="002060"/>
              </a:solidFill>
              <a:latin typeface="Times New Roman" panose="02020603050405020304" pitchFamily="18" charset="0"/>
              <a:cs typeface="Times New Roman" panose="02020603050405020304" pitchFamily="18" charset="0"/>
            </a:endParaRPr>
          </a:p>
        </p:txBody>
      </p:sp>
      <p:sp>
        <p:nvSpPr>
          <p:cNvPr id="14" name="Rectangle à coins arrondis 13"/>
          <p:cNvSpPr/>
          <p:nvPr/>
        </p:nvSpPr>
        <p:spPr>
          <a:xfrm>
            <a:off x="2900890" y="2145612"/>
            <a:ext cx="3510390" cy="594066"/>
          </a:xfrm>
          <a:prstGeom prst="round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3">
            <a:schemeClr val="dk1"/>
          </a:fillRef>
          <a:effectRef idx="2">
            <a:schemeClr val="dk1"/>
          </a:effectRef>
          <a:fontRef idx="minor">
            <a:schemeClr val="lt1"/>
          </a:fontRef>
        </p:style>
        <p:txBody>
          <a:bodyPr rtlCol="0" anchor="ctr"/>
          <a:lstStyle/>
          <a:p>
            <a:pPr algn="ctr" defTabSz="685800">
              <a:buClrTx/>
            </a:pPr>
            <a:r>
              <a:rPr lang="fr-FR" sz="1350" b="1" kern="1200" dirty="0">
                <a:solidFill>
                  <a:prstClr val="white"/>
                </a:solidFill>
                <a:latin typeface="Trebuchet MS"/>
              </a:rPr>
              <a:t>Sous-programme 01  </a:t>
            </a:r>
          </a:p>
        </p:txBody>
      </p:sp>
      <p:cxnSp>
        <p:nvCxnSpPr>
          <p:cNvPr id="15" name="Connecteur droit avec flèche 14"/>
          <p:cNvCxnSpPr/>
          <p:nvPr/>
        </p:nvCxnSpPr>
        <p:spPr>
          <a:xfrm>
            <a:off x="4575076" y="1869636"/>
            <a:ext cx="0" cy="275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Moins 15"/>
          <p:cNvSpPr/>
          <p:nvPr/>
        </p:nvSpPr>
        <p:spPr>
          <a:xfrm>
            <a:off x="3601887" y="3233288"/>
            <a:ext cx="271111" cy="13501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Trebuchet MS"/>
            </a:endParaRPr>
          </a:p>
        </p:txBody>
      </p:sp>
      <p:sp>
        <p:nvSpPr>
          <p:cNvPr id="17" name="Plus 16"/>
          <p:cNvSpPr/>
          <p:nvPr/>
        </p:nvSpPr>
        <p:spPr>
          <a:xfrm>
            <a:off x="5250152" y="3245424"/>
            <a:ext cx="378042" cy="1890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Trebuchet MS"/>
            </a:endParaRPr>
          </a:p>
        </p:txBody>
      </p:sp>
      <p:sp>
        <p:nvSpPr>
          <p:cNvPr id="19" name="Rectangle 18"/>
          <p:cNvSpPr/>
          <p:nvPr/>
        </p:nvSpPr>
        <p:spPr>
          <a:xfrm>
            <a:off x="45146" y="2687815"/>
            <a:ext cx="1880561" cy="1169551"/>
          </a:xfrm>
          <a:prstGeom prst="rect">
            <a:avLst/>
          </a:prstGeom>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sans modifier </a:t>
            </a:r>
            <a:r>
              <a:rPr lang="fr-FR" dirty="0">
                <a:solidFill>
                  <a:srgbClr val="002060"/>
                </a:solidFill>
                <a:latin typeface="Times New Roman" panose="02020603050405020304" pitchFamily="18" charset="0"/>
                <a:cs typeface="Times New Roman" panose="02020603050405020304" pitchFamily="18" charset="0"/>
              </a:rPr>
              <a:t>la répartition globale des crédits du programme par </a:t>
            </a:r>
            <a:r>
              <a:rPr lang="fr-FR" b="1" dirty="0">
                <a:solidFill>
                  <a:srgbClr val="FF0000"/>
                </a:solidFill>
                <a:latin typeface="Times New Roman" panose="02020603050405020304" pitchFamily="18" charset="0"/>
                <a:cs typeface="Times New Roman" panose="02020603050405020304" pitchFamily="18" charset="0"/>
              </a:rPr>
              <a:t>sous-programme ou par titre</a:t>
            </a:r>
            <a:endParaRPr lang="fr-FR" b="1" dirty="0">
              <a:solidFill>
                <a:srgbClr val="FF0000"/>
              </a:solidFill>
            </a:endParaRPr>
          </a:p>
        </p:txBody>
      </p:sp>
      <p:sp>
        <p:nvSpPr>
          <p:cNvPr id="20" name="Rectangle 19"/>
          <p:cNvSpPr/>
          <p:nvPr/>
        </p:nvSpPr>
        <p:spPr>
          <a:xfrm>
            <a:off x="7281505" y="2692089"/>
            <a:ext cx="1799946" cy="954107"/>
          </a:xfrm>
          <a:prstGeom prst="rect">
            <a:avLst/>
          </a:prstGeom>
        </p:spPr>
        <p:txBody>
          <a:bodyPr wrap="square">
            <a:spAutoFit/>
          </a:bodyPr>
          <a:lstStyle/>
          <a:p>
            <a:pPr algn="r"/>
            <a:r>
              <a:rPr lang="ar-DZ" b="1" dirty="0">
                <a:solidFill>
                  <a:srgbClr val="FF0000"/>
                </a:solidFill>
                <a:latin typeface="Times New Roman" panose="02020603050405020304" pitchFamily="18" charset="0"/>
                <a:cs typeface="Times New Roman" panose="02020603050405020304" pitchFamily="18" charset="0"/>
              </a:rPr>
              <a:t>دون تعديل </a:t>
            </a:r>
            <a:r>
              <a:rPr lang="ar-DZ" dirty="0">
                <a:solidFill>
                  <a:srgbClr val="002060"/>
                </a:solidFill>
                <a:latin typeface="Times New Roman" panose="02020603050405020304" pitchFamily="18" charset="0"/>
                <a:cs typeface="Times New Roman" panose="02020603050405020304" pitchFamily="18" charset="0"/>
              </a:rPr>
              <a:t>التوزيع الإجمالي للاعتمادات المالية للبرنامج </a:t>
            </a:r>
            <a:r>
              <a:rPr lang="ar-DZ" b="1" dirty="0">
                <a:solidFill>
                  <a:srgbClr val="FF0000"/>
                </a:solidFill>
                <a:latin typeface="Times New Roman" panose="02020603050405020304" pitchFamily="18" charset="0"/>
                <a:cs typeface="Times New Roman" panose="02020603050405020304" pitchFamily="18" charset="0"/>
              </a:rPr>
              <a:t>حسب البرامج الفرعية أو حسب الأبواب</a:t>
            </a:r>
            <a:endParaRPr lang="fr-FR" b="1" dirty="0">
              <a:solidFill>
                <a:srgbClr val="FF0000"/>
              </a:solidFill>
            </a:endParaRPr>
          </a:p>
        </p:txBody>
      </p:sp>
      <p:sp>
        <p:nvSpPr>
          <p:cNvPr id="21" name="ZoneTexte 20">
            <a:extLst>
              <a:ext uri="{FF2B5EF4-FFF2-40B4-BE49-F238E27FC236}">
                <a16:creationId xmlns:a16="http://schemas.microsoft.com/office/drawing/2014/main" xmlns="" id="{61276302-14DF-4D9F-8952-9221EC3998FE}"/>
              </a:ext>
            </a:extLst>
          </p:cNvPr>
          <p:cNvSpPr txBox="1"/>
          <p:nvPr/>
        </p:nvSpPr>
        <p:spPr>
          <a:xfrm>
            <a:off x="348464" y="1272229"/>
            <a:ext cx="1809174" cy="276999"/>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20-383 : Art.9</a:t>
            </a:r>
          </a:p>
        </p:txBody>
      </p:sp>
      <p:sp>
        <p:nvSpPr>
          <p:cNvPr id="22" name="ZoneTexte 21">
            <a:extLst>
              <a:ext uri="{FF2B5EF4-FFF2-40B4-BE49-F238E27FC236}">
                <a16:creationId xmlns:a16="http://schemas.microsoft.com/office/drawing/2014/main" xmlns="" id="{3007BB19-6E2A-4032-A164-DD60D4BD6263}"/>
              </a:ext>
            </a:extLst>
          </p:cNvPr>
          <p:cNvSpPr txBox="1"/>
          <p:nvPr/>
        </p:nvSpPr>
        <p:spPr>
          <a:xfrm>
            <a:off x="6544019" y="1272229"/>
            <a:ext cx="2358014" cy="307777"/>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b="1" dirty="0">
                <a:solidFill>
                  <a:srgbClr val="002060"/>
                </a:solidFill>
                <a:latin typeface="Times New Roman" pitchFamily="18" charset="0"/>
                <a:cs typeface="Times New Roman" pitchFamily="18" charset="0"/>
              </a:rPr>
              <a:t>المرسوم التنفيذي 20-383 المادة 9</a:t>
            </a:r>
            <a:endParaRPr lang="fr-FR"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20326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64</a:t>
            </a:fld>
            <a:endParaRPr lang="fr-FR"/>
          </a:p>
        </p:txBody>
      </p:sp>
      <p:sp>
        <p:nvSpPr>
          <p:cNvPr id="7" name="Titre 1">
            <a:extLst>
              <a:ext uri="{FF2B5EF4-FFF2-40B4-BE49-F238E27FC236}">
                <a16:creationId xmlns:a16="http://schemas.microsoft.com/office/drawing/2014/main" xmlns="" id="{8CDBE8B5-3059-4CEE-AA71-4103ED31E89C}"/>
              </a:ext>
            </a:extLst>
          </p:cNvPr>
          <p:cNvSpPr>
            <a:spLocks noGrp="1"/>
          </p:cNvSpPr>
          <p:nvPr>
            <p:ph type="title"/>
          </p:nvPr>
        </p:nvSpPr>
        <p:spPr>
          <a:xfrm>
            <a:off x="99151" y="434214"/>
            <a:ext cx="6342611" cy="640967"/>
          </a:xfrm>
        </p:spPr>
        <p:txBody>
          <a:bodyPr/>
          <a:lstStyle/>
          <a:p>
            <a:pPr algn="l"/>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ar-DZ" dirty="0">
                <a:latin typeface="Times New Roman" panose="02020603050405020304" pitchFamily="18" charset="0"/>
                <a:cs typeface="Times New Roman" panose="02020603050405020304" pitchFamily="18" charset="0"/>
              </a:rPr>
              <a:t>حركات الاعتمادات                                                                         </a:t>
            </a:r>
            <a:br>
              <a:rPr lang="ar-DZ" dirty="0">
                <a:latin typeface="Times New Roman" panose="02020603050405020304" pitchFamily="18" charset="0"/>
                <a:cs typeface="Times New Roman" panose="02020603050405020304" pitchFamily="18" charset="0"/>
              </a:rPr>
            </a:br>
            <a:r>
              <a:rPr lang="fr-FR" sz="1600" dirty="0">
                <a:latin typeface="Times New Roman" panose="02020603050405020304" pitchFamily="18" charset="0"/>
                <a:cs typeface="Times New Roman" panose="02020603050405020304" pitchFamily="18" charset="0"/>
              </a:rPr>
              <a:t>LES MOUVEMENTS DE CRÉDITS</a:t>
            </a:r>
            <a:r>
              <a:rPr lang="ar-DZ" sz="1800" dirty="0">
                <a:latin typeface="Times New Roman" panose="02020603050405020304" pitchFamily="18" charset="0"/>
                <a:cs typeface="Times New Roman" panose="02020603050405020304" pitchFamily="18" charset="0"/>
              </a:rPr>
              <a:t/>
            </a:r>
            <a:br>
              <a:rPr lang="ar-DZ" sz="1800"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a:t>
            </a:r>
            <a:r>
              <a:rPr lang="ar-DZ" dirty="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
        <p:nvSpPr>
          <p:cNvPr id="8" name="Espace réservé du contenu 5"/>
          <p:cNvSpPr txBox="1">
            <a:spLocks/>
          </p:cNvSpPr>
          <p:nvPr/>
        </p:nvSpPr>
        <p:spPr>
          <a:xfrm>
            <a:off x="2916088" y="1453223"/>
            <a:ext cx="3434365" cy="594065"/>
          </a:xfrm>
          <a:prstGeom prst="roundRect">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vert="horz" lIns="68580" tIns="34290" rIns="68580" bIns="3429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34290" algn="ctr"/>
            <a:r>
              <a:rPr lang="fr-FR" sz="2100" b="1" dirty="0">
                <a:solidFill>
                  <a:schemeClr val="bg1"/>
                </a:solidFill>
              </a:rPr>
              <a:t>Action </a:t>
            </a:r>
          </a:p>
        </p:txBody>
      </p:sp>
      <p:cxnSp>
        <p:nvCxnSpPr>
          <p:cNvPr id="9" name="Connecteur droit avec flèche 8"/>
          <p:cNvCxnSpPr/>
          <p:nvPr/>
        </p:nvCxnSpPr>
        <p:spPr>
          <a:xfrm>
            <a:off x="3121103" y="2047288"/>
            <a:ext cx="0" cy="4974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Ellipse 10"/>
          <p:cNvSpPr/>
          <p:nvPr/>
        </p:nvSpPr>
        <p:spPr>
          <a:xfrm>
            <a:off x="1993287" y="2641353"/>
            <a:ext cx="2160240" cy="1026114"/>
          </a:xfrm>
          <a:prstGeom prst="ellipse">
            <a:avLst/>
          </a:prstGeom>
          <a:solidFill>
            <a:srgbClr val="3B5F4B"/>
          </a:solidFill>
          <a:ln>
            <a:noFill/>
          </a:ln>
          <a:effectLst/>
          <a:scene3d>
            <a:camera prst="orthographicFront">
              <a:rot lat="0" lon="0" rev="0"/>
            </a:camera>
            <a:lightRig rig="contrasting" dir="t">
              <a:rot lat="0" lon="0" rev="7800000"/>
            </a:lightRig>
          </a:scene3d>
          <a:sp3d>
            <a:bevelT w="139700" h="139700"/>
          </a:sp3d>
        </p:spPr>
        <p:style>
          <a:lnRef idx="1">
            <a:schemeClr val="dk1"/>
          </a:lnRef>
          <a:fillRef idx="3">
            <a:schemeClr val="dk1"/>
          </a:fillRef>
          <a:effectRef idx="2">
            <a:schemeClr val="dk1"/>
          </a:effectRef>
          <a:fontRef idx="minor">
            <a:schemeClr val="lt1"/>
          </a:fontRef>
        </p:style>
        <p:txBody>
          <a:bodyPr rtlCol="0" anchor="ctr"/>
          <a:lstStyle/>
          <a:p>
            <a:pPr algn="ctr" defTabSz="685800">
              <a:buClrTx/>
            </a:pPr>
            <a:r>
              <a:rPr lang="fr-FR" sz="1350" b="1" kern="1200" dirty="0">
                <a:solidFill>
                  <a:prstClr val="white"/>
                </a:solidFill>
                <a:latin typeface="Trebuchet MS"/>
              </a:rPr>
              <a:t>Sous-action 01</a:t>
            </a:r>
          </a:p>
        </p:txBody>
      </p:sp>
      <p:sp>
        <p:nvSpPr>
          <p:cNvPr id="12" name="Ellipse 11"/>
          <p:cNvSpPr/>
          <p:nvPr/>
        </p:nvSpPr>
        <p:spPr>
          <a:xfrm>
            <a:off x="5041034" y="2598754"/>
            <a:ext cx="2031280" cy="1026114"/>
          </a:xfrm>
          <a:prstGeom prst="ellipse">
            <a:avLst/>
          </a:prstGeom>
          <a:solidFill>
            <a:srgbClr val="3B5F4B"/>
          </a:solidFill>
          <a:ln>
            <a:noFill/>
          </a:ln>
          <a:effectLst/>
          <a:scene3d>
            <a:camera prst="orthographicFront">
              <a:rot lat="0" lon="0" rev="0"/>
            </a:camera>
            <a:lightRig rig="contrasting" dir="t">
              <a:rot lat="0" lon="0" rev="7800000"/>
            </a:lightRig>
          </a:scene3d>
          <a:sp3d>
            <a:bevelT w="139700" h="139700"/>
          </a:sp3d>
        </p:spPr>
        <p:style>
          <a:lnRef idx="1">
            <a:schemeClr val="dk1"/>
          </a:lnRef>
          <a:fillRef idx="3">
            <a:schemeClr val="dk1"/>
          </a:fillRef>
          <a:effectRef idx="2">
            <a:schemeClr val="dk1"/>
          </a:effectRef>
          <a:fontRef idx="minor">
            <a:schemeClr val="lt1"/>
          </a:fontRef>
        </p:style>
        <p:txBody>
          <a:bodyPr rtlCol="0" anchor="ctr"/>
          <a:lstStyle/>
          <a:p>
            <a:pPr algn="ctr" defTabSz="685800">
              <a:buClrTx/>
            </a:pPr>
            <a:r>
              <a:rPr lang="fr-FR" sz="1350" b="1" kern="1200" dirty="0">
                <a:solidFill>
                  <a:prstClr val="white"/>
                </a:solidFill>
                <a:latin typeface="Trebuchet MS"/>
              </a:rPr>
              <a:t>Sous –action 02</a:t>
            </a:r>
          </a:p>
        </p:txBody>
      </p:sp>
      <p:cxnSp>
        <p:nvCxnSpPr>
          <p:cNvPr id="14" name="Connecteur droit avec flèche 13"/>
          <p:cNvCxnSpPr/>
          <p:nvPr/>
        </p:nvCxnSpPr>
        <p:spPr>
          <a:xfrm>
            <a:off x="4153527" y="3072226"/>
            <a:ext cx="90955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Rectangle 14"/>
          <p:cNvSpPr/>
          <p:nvPr/>
        </p:nvSpPr>
        <p:spPr>
          <a:xfrm>
            <a:off x="1839358" y="4045508"/>
            <a:ext cx="5778642" cy="918102"/>
          </a:xfrm>
          <a:prstGeom prst="rect">
            <a:avLst/>
          </a:prstGeom>
          <a:effectLst/>
        </p:spPr>
        <p:style>
          <a:lnRef idx="2">
            <a:schemeClr val="accent6"/>
          </a:lnRef>
          <a:fillRef idx="1">
            <a:schemeClr val="lt1"/>
          </a:fillRef>
          <a:effectRef idx="0">
            <a:schemeClr val="accent6"/>
          </a:effectRef>
          <a:fontRef idx="minor">
            <a:schemeClr val="dk1"/>
          </a:fontRef>
        </p:style>
        <p:txBody>
          <a:bodyPr vert="horz" lIns="68580" tIns="34290" rIns="68580" bIns="34290" rtlCol="0" anchor="t" anchorCtr="0">
            <a:noAutofit/>
          </a:bodyPr>
          <a:lstStyle/>
          <a:p>
            <a:pPr algn="ctr" defTabSz="685800">
              <a:buClrTx/>
            </a:pPr>
            <a:r>
              <a:rPr lang="fr-FR" sz="1800" kern="1200" dirty="0">
                <a:solidFill>
                  <a:prstClr val="black"/>
                </a:solidFill>
                <a:latin typeface="Trebuchet MS"/>
              </a:rPr>
              <a:t>  </a:t>
            </a:r>
            <a:r>
              <a:rPr lang="ar-DZ" sz="1800" b="1" dirty="0">
                <a:solidFill>
                  <a:srgbClr val="FF0000"/>
                </a:solidFill>
                <a:latin typeface="Times New Roman" panose="02020603050405020304" pitchFamily="18" charset="0"/>
                <a:cs typeface="Times New Roman" panose="02020603050405020304" pitchFamily="18" charset="0"/>
              </a:rPr>
              <a:t>مقرر</a:t>
            </a:r>
            <a:r>
              <a:rPr lang="ar-DZ" sz="1800" b="1" u="sng" dirty="0">
                <a:solidFill>
                  <a:srgbClr val="002060"/>
                </a:solidFill>
                <a:latin typeface="Times New Roman" panose="02020603050405020304" pitchFamily="18" charset="0"/>
                <a:cs typeface="Times New Roman" panose="02020603050405020304" pitchFamily="18" charset="0"/>
              </a:rPr>
              <a:t> </a:t>
            </a:r>
            <a:r>
              <a:rPr lang="ar-DZ" sz="1800" dirty="0">
                <a:solidFill>
                  <a:srgbClr val="002060"/>
                </a:solidFill>
                <a:latin typeface="Times New Roman" panose="02020603050405020304" pitchFamily="18" charset="0"/>
                <a:cs typeface="Times New Roman" panose="02020603050405020304" pitchFamily="18" charset="0"/>
              </a:rPr>
              <a:t>لمسؤول النشاط وبعد رأي المراقب المالي</a:t>
            </a:r>
            <a:endParaRPr lang="fr-FR" sz="1800" dirty="0">
              <a:solidFill>
                <a:srgbClr val="002060"/>
              </a:solidFill>
              <a:latin typeface="Times New Roman" panose="02020603050405020304" pitchFamily="18" charset="0"/>
              <a:cs typeface="Times New Roman" panose="02020603050405020304" pitchFamily="18" charset="0"/>
            </a:endParaRPr>
          </a:p>
          <a:p>
            <a:pPr algn="ctr" defTabSz="685800">
              <a:buClrTx/>
            </a:pPr>
            <a:r>
              <a:rPr lang="fr-FR" sz="1800" kern="1200" dirty="0">
                <a:solidFill>
                  <a:prstClr val="black"/>
                </a:solidFill>
                <a:latin typeface="Trebuchet MS"/>
              </a:rPr>
              <a:t> </a:t>
            </a:r>
            <a:r>
              <a:rPr lang="fr-FR" sz="1800" dirty="0">
                <a:solidFill>
                  <a:srgbClr val="002060"/>
                </a:solidFill>
                <a:latin typeface="Times New Roman" panose="02020603050405020304" pitchFamily="18" charset="0"/>
                <a:cs typeface="Times New Roman" panose="02020603050405020304" pitchFamily="18" charset="0"/>
              </a:rPr>
              <a:t>par </a:t>
            </a:r>
            <a:r>
              <a:rPr lang="fr-FR" sz="1800" b="1" dirty="0">
                <a:solidFill>
                  <a:srgbClr val="FF0000"/>
                </a:solidFill>
                <a:latin typeface="Times New Roman" panose="02020603050405020304" pitchFamily="18" charset="0"/>
                <a:cs typeface="Times New Roman" panose="02020603050405020304" pitchFamily="18" charset="0"/>
              </a:rPr>
              <a:t>décision du responsable </a:t>
            </a:r>
            <a:r>
              <a:rPr lang="fr-FR" sz="1800" dirty="0">
                <a:solidFill>
                  <a:srgbClr val="002060"/>
                </a:solidFill>
                <a:latin typeface="Times New Roman" panose="02020603050405020304" pitchFamily="18" charset="0"/>
                <a:cs typeface="Times New Roman" panose="02020603050405020304" pitchFamily="18" charset="0"/>
              </a:rPr>
              <a:t>de l'action ;</a:t>
            </a:r>
          </a:p>
          <a:p>
            <a:pPr algn="ctr" defTabSz="685800">
              <a:buClrTx/>
            </a:pPr>
            <a:r>
              <a:rPr lang="fr-FR" sz="1800" dirty="0">
                <a:solidFill>
                  <a:srgbClr val="002060"/>
                </a:solidFill>
                <a:latin typeface="Times New Roman" panose="02020603050405020304" pitchFamily="18" charset="0"/>
                <a:cs typeface="Times New Roman" panose="02020603050405020304" pitchFamily="18" charset="0"/>
              </a:rPr>
              <a:t>après avis du contrôleur financier.</a:t>
            </a:r>
          </a:p>
          <a:p>
            <a:pPr algn="ctr" defTabSz="685800">
              <a:spcBef>
                <a:spcPct val="0"/>
              </a:spcBef>
              <a:buClr>
                <a:srgbClr val="F14124">
                  <a:lumMod val="75000"/>
                </a:srgbClr>
              </a:buClr>
              <a:buSzPct val="128000"/>
            </a:pPr>
            <a:endParaRPr lang="fr-FR" sz="1800" b="1" kern="1200"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rebuchet MS"/>
            </a:endParaRPr>
          </a:p>
        </p:txBody>
      </p:sp>
      <p:sp>
        <p:nvSpPr>
          <p:cNvPr id="16" name="Plus 15"/>
          <p:cNvSpPr/>
          <p:nvPr/>
        </p:nvSpPr>
        <p:spPr>
          <a:xfrm>
            <a:off x="5226938" y="2383658"/>
            <a:ext cx="216024" cy="27003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Trebuchet MS"/>
            </a:endParaRPr>
          </a:p>
        </p:txBody>
      </p:sp>
      <p:sp>
        <p:nvSpPr>
          <p:cNvPr id="17" name="Moins 16"/>
          <p:cNvSpPr/>
          <p:nvPr/>
        </p:nvSpPr>
        <p:spPr>
          <a:xfrm>
            <a:off x="3630643" y="2436735"/>
            <a:ext cx="324036" cy="16201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Trebuchet MS"/>
            </a:endParaRPr>
          </a:p>
        </p:txBody>
      </p:sp>
      <p:sp>
        <p:nvSpPr>
          <p:cNvPr id="19" name="Rectangle 18"/>
          <p:cNvSpPr/>
          <p:nvPr/>
        </p:nvSpPr>
        <p:spPr>
          <a:xfrm>
            <a:off x="312792" y="2436735"/>
            <a:ext cx="1281613" cy="1169551"/>
          </a:xfrm>
          <a:prstGeom prst="rect">
            <a:avLst/>
          </a:prstGeom>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sans modifier </a:t>
            </a:r>
            <a:r>
              <a:rPr lang="fr-FR" dirty="0">
                <a:solidFill>
                  <a:srgbClr val="002060"/>
                </a:solidFill>
                <a:latin typeface="Times New Roman" panose="02020603050405020304" pitchFamily="18" charset="0"/>
                <a:cs typeface="Times New Roman" panose="02020603050405020304" pitchFamily="18" charset="0"/>
              </a:rPr>
              <a:t>la répartition par </a:t>
            </a:r>
            <a:r>
              <a:rPr lang="fr-FR" b="1" dirty="0">
                <a:solidFill>
                  <a:srgbClr val="FF0000"/>
                </a:solidFill>
                <a:latin typeface="Times New Roman" panose="02020603050405020304" pitchFamily="18" charset="0"/>
                <a:cs typeface="Times New Roman" panose="02020603050405020304" pitchFamily="18" charset="0"/>
              </a:rPr>
              <a:t>sous-programme ou par titre</a:t>
            </a:r>
            <a:endParaRPr lang="fr-FR" b="1" dirty="0">
              <a:solidFill>
                <a:srgbClr val="FF0000"/>
              </a:solidFill>
            </a:endParaRPr>
          </a:p>
        </p:txBody>
      </p:sp>
      <p:sp>
        <p:nvSpPr>
          <p:cNvPr id="20" name="Rectangle 19"/>
          <p:cNvSpPr/>
          <p:nvPr/>
        </p:nvSpPr>
        <p:spPr>
          <a:xfrm>
            <a:off x="7384439" y="2383658"/>
            <a:ext cx="1720961" cy="954107"/>
          </a:xfrm>
          <a:prstGeom prst="rect">
            <a:avLst/>
          </a:prstGeom>
        </p:spPr>
        <p:txBody>
          <a:bodyPr wrap="square">
            <a:spAutoFit/>
          </a:bodyPr>
          <a:lstStyle/>
          <a:p>
            <a:pPr algn="r"/>
            <a:r>
              <a:rPr lang="ar-DZ" b="1" dirty="0">
                <a:solidFill>
                  <a:srgbClr val="FF0000"/>
                </a:solidFill>
                <a:latin typeface="Times New Roman" panose="02020603050405020304" pitchFamily="18" charset="0"/>
                <a:cs typeface="Times New Roman" panose="02020603050405020304" pitchFamily="18" charset="0"/>
              </a:rPr>
              <a:t>دون تعديل </a:t>
            </a:r>
            <a:r>
              <a:rPr lang="ar-DZ" dirty="0">
                <a:solidFill>
                  <a:srgbClr val="002060"/>
                </a:solidFill>
                <a:latin typeface="Times New Roman" panose="02020603050405020304" pitchFamily="18" charset="0"/>
                <a:cs typeface="Times New Roman" panose="02020603050405020304" pitchFamily="18" charset="0"/>
              </a:rPr>
              <a:t>لتوزيع الاعتمادات المالية حسب </a:t>
            </a:r>
            <a:r>
              <a:rPr lang="ar-DZ" b="1" dirty="0">
                <a:solidFill>
                  <a:srgbClr val="FF0000"/>
                </a:solidFill>
                <a:latin typeface="Times New Roman" panose="02020603050405020304" pitchFamily="18" charset="0"/>
                <a:cs typeface="Times New Roman" panose="02020603050405020304" pitchFamily="18" charset="0"/>
              </a:rPr>
              <a:t>البرامج الفرعية أو حسب الأبواب</a:t>
            </a:r>
            <a:endParaRPr lang="fr-FR" b="1" dirty="0">
              <a:solidFill>
                <a:srgbClr val="FF0000"/>
              </a:solidFill>
            </a:endParaRPr>
          </a:p>
        </p:txBody>
      </p:sp>
      <p:cxnSp>
        <p:nvCxnSpPr>
          <p:cNvPr id="23" name="Connecteur droit avec flèche 22"/>
          <p:cNvCxnSpPr/>
          <p:nvPr/>
        </p:nvCxnSpPr>
        <p:spPr>
          <a:xfrm>
            <a:off x="6056674" y="2047288"/>
            <a:ext cx="0" cy="4974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4" name="ZoneTexte 23">
            <a:extLst>
              <a:ext uri="{FF2B5EF4-FFF2-40B4-BE49-F238E27FC236}">
                <a16:creationId xmlns:a16="http://schemas.microsoft.com/office/drawing/2014/main" xmlns="" id="{57B4C42B-5F26-41E9-AEFC-C1E0D03EC6C0}"/>
              </a:ext>
            </a:extLst>
          </p:cNvPr>
          <p:cNvSpPr txBox="1"/>
          <p:nvPr/>
        </p:nvSpPr>
        <p:spPr>
          <a:xfrm>
            <a:off x="320737" y="1441902"/>
            <a:ext cx="1809174" cy="276999"/>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20-383 : Art.11</a:t>
            </a:r>
          </a:p>
        </p:txBody>
      </p:sp>
      <p:sp>
        <p:nvSpPr>
          <p:cNvPr id="25" name="ZoneTexte 24">
            <a:extLst>
              <a:ext uri="{FF2B5EF4-FFF2-40B4-BE49-F238E27FC236}">
                <a16:creationId xmlns:a16="http://schemas.microsoft.com/office/drawing/2014/main" xmlns="" id="{3007BB19-6E2A-4032-A164-DD60D4BD6263}"/>
              </a:ext>
            </a:extLst>
          </p:cNvPr>
          <p:cNvSpPr txBox="1"/>
          <p:nvPr/>
        </p:nvSpPr>
        <p:spPr>
          <a:xfrm>
            <a:off x="6516292" y="1411124"/>
            <a:ext cx="2388879" cy="307777"/>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b="1" dirty="0">
                <a:solidFill>
                  <a:srgbClr val="002060"/>
                </a:solidFill>
                <a:latin typeface="Times New Roman" pitchFamily="18" charset="0"/>
                <a:cs typeface="Times New Roman" pitchFamily="18" charset="0"/>
              </a:rPr>
              <a:t>المرسوم التنفيذي 20-383 المادة 11</a:t>
            </a:r>
            <a:endParaRPr lang="fr-FR"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8750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1FF8434A-5ABA-4173-A2AB-93655EAF86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65</a:t>
            </a:fld>
            <a:endParaRPr lang="fr-FR"/>
          </a:p>
        </p:txBody>
      </p:sp>
      <p:sp>
        <p:nvSpPr>
          <p:cNvPr id="3" name="Flèche droite 3">
            <a:extLst>
              <a:ext uri="{FF2B5EF4-FFF2-40B4-BE49-F238E27FC236}">
                <a16:creationId xmlns:a16="http://schemas.microsoft.com/office/drawing/2014/main" xmlns="" id="{C9604E1C-9387-4144-A93B-87BAFDBA7210}"/>
              </a:ext>
            </a:extLst>
          </p:cNvPr>
          <p:cNvSpPr/>
          <p:nvPr/>
        </p:nvSpPr>
        <p:spPr>
          <a:xfrm>
            <a:off x="1399487" y="2221404"/>
            <a:ext cx="5940660" cy="2914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4" name="Accolade fermante 3">
            <a:extLst>
              <a:ext uri="{FF2B5EF4-FFF2-40B4-BE49-F238E27FC236}">
                <a16:creationId xmlns:a16="http://schemas.microsoft.com/office/drawing/2014/main" xmlns="" id="{95F67465-C953-4EA1-888B-8F4692524160}"/>
              </a:ext>
            </a:extLst>
          </p:cNvPr>
          <p:cNvSpPr/>
          <p:nvPr/>
        </p:nvSpPr>
        <p:spPr>
          <a:xfrm rot="16200000">
            <a:off x="4274229" y="-1306063"/>
            <a:ext cx="291449" cy="6026383"/>
          </a:xfrm>
          <a:prstGeom prst="rightBrace">
            <a:avLst>
              <a:gd name="adj1" fmla="val 8333"/>
              <a:gd name="adj2" fmla="val 49010"/>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fr-FR" sz="1050"/>
          </a:p>
        </p:txBody>
      </p:sp>
      <p:cxnSp>
        <p:nvCxnSpPr>
          <p:cNvPr id="5" name="Connecteur droit avec flèche 4">
            <a:extLst>
              <a:ext uri="{FF2B5EF4-FFF2-40B4-BE49-F238E27FC236}">
                <a16:creationId xmlns:a16="http://schemas.microsoft.com/office/drawing/2014/main" xmlns="" id="{FE05EF5F-83A4-4720-BD39-52C83BEEBD1C}"/>
              </a:ext>
            </a:extLst>
          </p:cNvPr>
          <p:cNvCxnSpPr>
            <a:cxnSpLocks/>
          </p:cNvCxnSpPr>
          <p:nvPr/>
        </p:nvCxnSpPr>
        <p:spPr>
          <a:xfrm flipV="1">
            <a:off x="1402950" y="2631438"/>
            <a:ext cx="0" cy="4545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xmlns="" id="{B25C7C71-EAEA-43F9-B521-A32AA82C6BD6}"/>
              </a:ext>
            </a:extLst>
          </p:cNvPr>
          <p:cNvCxnSpPr>
            <a:cxnSpLocks/>
          </p:cNvCxnSpPr>
          <p:nvPr/>
        </p:nvCxnSpPr>
        <p:spPr>
          <a:xfrm flipH="1" flipV="1">
            <a:off x="2104869" y="2631438"/>
            <a:ext cx="1" cy="12904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xmlns="" id="{41246538-F2F7-4069-9484-58951A19A509}"/>
              </a:ext>
            </a:extLst>
          </p:cNvPr>
          <p:cNvCxnSpPr>
            <a:cxnSpLocks/>
          </p:cNvCxnSpPr>
          <p:nvPr/>
        </p:nvCxnSpPr>
        <p:spPr>
          <a:xfrm flipV="1">
            <a:off x="2953300" y="2631438"/>
            <a:ext cx="0" cy="10596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6970FDBF-B279-478A-B82A-2FE053EE14F0}"/>
              </a:ext>
            </a:extLst>
          </p:cNvPr>
          <p:cNvSpPr/>
          <p:nvPr/>
        </p:nvSpPr>
        <p:spPr>
          <a:xfrm>
            <a:off x="914403" y="3169485"/>
            <a:ext cx="984719" cy="754053"/>
          </a:xfrm>
          <a:prstGeom prst="rect">
            <a:avLst/>
          </a:prstGeom>
        </p:spPr>
        <p:txBody>
          <a:bodyPr wrap="square">
            <a:spAutoFit/>
          </a:bodyPr>
          <a:lstStyle/>
          <a:p>
            <a:r>
              <a:rPr lang="ar-DZ" dirty="0"/>
              <a:t>قانون المالية الأولي </a:t>
            </a:r>
            <a:endParaRPr lang="fr-FR" dirty="0"/>
          </a:p>
          <a:p>
            <a:r>
              <a:rPr lang="fr-FR" sz="1500" b="1" dirty="0">
                <a:solidFill>
                  <a:schemeClr val="accent1">
                    <a:lumMod val="75000"/>
                  </a:schemeClr>
                </a:solidFill>
                <a:latin typeface="Times New Roman" panose="02020603050405020304" pitchFamily="18" charset="0"/>
                <a:cs typeface="Times New Roman" panose="02020603050405020304" pitchFamily="18" charset="0"/>
              </a:rPr>
              <a:t>LFI</a:t>
            </a:r>
          </a:p>
        </p:txBody>
      </p:sp>
      <p:sp>
        <p:nvSpPr>
          <p:cNvPr id="9" name="Rectangle 8">
            <a:extLst>
              <a:ext uri="{FF2B5EF4-FFF2-40B4-BE49-F238E27FC236}">
                <a16:creationId xmlns:a16="http://schemas.microsoft.com/office/drawing/2014/main" xmlns="" id="{B05CADD8-12E0-4AF0-B09B-B552A2485F88}"/>
              </a:ext>
            </a:extLst>
          </p:cNvPr>
          <p:cNvSpPr/>
          <p:nvPr/>
        </p:nvSpPr>
        <p:spPr>
          <a:xfrm>
            <a:off x="1446872" y="3921900"/>
            <a:ext cx="1314880" cy="769441"/>
          </a:xfrm>
          <a:prstGeom prst="rect">
            <a:avLst/>
          </a:prstGeom>
        </p:spPr>
        <p:txBody>
          <a:bodyPr wrap="square">
            <a:spAutoFit/>
          </a:bodyPr>
          <a:lstStyle/>
          <a:p>
            <a:r>
              <a:rPr lang="ar-DZ" dirty="0"/>
              <a:t>مرسوم التوزيع </a:t>
            </a:r>
            <a:endParaRPr lang="fr-FR" dirty="0"/>
          </a:p>
          <a:p>
            <a:r>
              <a:rPr lang="fr-FR" sz="1500" b="1" dirty="0">
                <a:solidFill>
                  <a:srgbClr val="002060"/>
                </a:solidFill>
                <a:latin typeface="Times New Roman" panose="02020603050405020304" pitchFamily="18" charset="0"/>
                <a:cs typeface="Times New Roman" panose="02020603050405020304" pitchFamily="18" charset="0"/>
              </a:rPr>
              <a:t>Décret de répartition</a:t>
            </a:r>
            <a:r>
              <a:rPr lang="ar-DZ" sz="1500" b="1" dirty="0">
                <a:solidFill>
                  <a:srgbClr val="002060"/>
                </a:solidFill>
                <a:latin typeface="Times New Roman" panose="02020603050405020304" pitchFamily="18" charset="0"/>
                <a:cs typeface="Times New Roman" panose="02020603050405020304" pitchFamily="18" charset="0"/>
              </a:rPr>
              <a:t> </a:t>
            </a:r>
            <a:endParaRPr lang="fr-FR" sz="1500" dirty="0"/>
          </a:p>
        </p:txBody>
      </p:sp>
      <p:sp>
        <p:nvSpPr>
          <p:cNvPr id="10" name="Rectangle 9">
            <a:extLst>
              <a:ext uri="{FF2B5EF4-FFF2-40B4-BE49-F238E27FC236}">
                <a16:creationId xmlns:a16="http://schemas.microsoft.com/office/drawing/2014/main" xmlns="" id="{B7B35002-DAC9-4B55-8FE3-77CA35C4B225}"/>
              </a:ext>
            </a:extLst>
          </p:cNvPr>
          <p:cNvSpPr/>
          <p:nvPr/>
        </p:nvSpPr>
        <p:spPr>
          <a:xfrm>
            <a:off x="2481607" y="3659990"/>
            <a:ext cx="1546671" cy="1446550"/>
          </a:xfrm>
          <a:prstGeom prst="rect">
            <a:avLst/>
          </a:prstGeom>
        </p:spPr>
        <p:txBody>
          <a:bodyPr wrap="square">
            <a:spAutoFit/>
          </a:bodyPr>
          <a:lstStyle/>
          <a:p>
            <a:r>
              <a:rPr lang="ar-DZ" dirty="0"/>
              <a:t>وثيقة البرمجة الأولى للاعتمادات </a:t>
            </a:r>
            <a:endParaRPr lang="fr-FR" dirty="0"/>
          </a:p>
          <a:p>
            <a:r>
              <a:rPr lang="fr-FR" sz="1500" b="1" dirty="0">
                <a:solidFill>
                  <a:srgbClr val="002060"/>
                </a:solidFill>
                <a:latin typeface="Times New Roman" panose="02020603050405020304" pitchFamily="18" charset="0"/>
                <a:cs typeface="Times New Roman" panose="02020603050405020304" pitchFamily="18" charset="0"/>
              </a:rPr>
              <a:t>Document de programmation initiale des crédits</a:t>
            </a:r>
            <a:endParaRPr lang="fr-FR" sz="1500" dirty="0"/>
          </a:p>
        </p:txBody>
      </p:sp>
      <p:sp>
        <p:nvSpPr>
          <p:cNvPr id="11" name="Rectangle 10">
            <a:extLst>
              <a:ext uri="{FF2B5EF4-FFF2-40B4-BE49-F238E27FC236}">
                <a16:creationId xmlns:a16="http://schemas.microsoft.com/office/drawing/2014/main" xmlns="" id="{F5EA38A4-4998-47CF-B957-45CC8327526C}"/>
              </a:ext>
            </a:extLst>
          </p:cNvPr>
          <p:cNvSpPr/>
          <p:nvPr/>
        </p:nvSpPr>
        <p:spPr>
          <a:xfrm>
            <a:off x="626167" y="313723"/>
            <a:ext cx="8249471" cy="1015663"/>
          </a:xfrm>
          <a:prstGeom prst="rect">
            <a:avLst/>
          </a:prstGeom>
        </p:spPr>
        <p:txBody>
          <a:bodyPr wrap="square">
            <a:spAutoFit/>
          </a:bodyPr>
          <a:lstStyle/>
          <a:p>
            <a:pPr algn="r"/>
            <a:r>
              <a:rPr lang="ar-AE" sz="1500" b="1" dirty="0">
                <a:solidFill>
                  <a:srgbClr val="002060"/>
                </a:solidFill>
                <a:latin typeface="Times New Roman" panose="02020603050405020304" pitchFamily="18" charset="0"/>
                <a:cs typeface="Times New Roman" panose="02020603050405020304" pitchFamily="18" charset="0"/>
              </a:rPr>
              <a:t>تنفيذ الميزانية </a:t>
            </a:r>
            <a:endParaRPr lang="fr-FR" sz="1500" b="1" dirty="0">
              <a:solidFill>
                <a:srgbClr val="002060"/>
              </a:solidFill>
              <a:latin typeface="Times New Roman" panose="02020603050405020304" pitchFamily="18" charset="0"/>
              <a:cs typeface="Times New Roman" panose="02020603050405020304" pitchFamily="18" charset="0"/>
            </a:endParaRPr>
          </a:p>
          <a:p>
            <a:pPr algn="r"/>
            <a:r>
              <a:rPr lang="ar-AE" sz="1500" b="1" dirty="0">
                <a:solidFill>
                  <a:srgbClr val="002060"/>
                </a:solidFill>
                <a:latin typeface="Times New Roman" panose="02020603050405020304" pitchFamily="18" charset="0"/>
                <a:cs typeface="Times New Roman" panose="02020603050405020304" pitchFamily="18" charset="0"/>
              </a:rPr>
              <a:t>(تسوية الاعتمادات، حركات </a:t>
            </a:r>
            <a:r>
              <a:rPr lang="ar-AE" sz="1500" b="1" dirty="0" err="1">
                <a:solidFill>
                  <a:srgbClr val="002060"/>
                </a:solidFill>
                <a:latin typeface="Times New Roman" panose="02020603050405020304" pitchFamily="18" charset="0"/>
                <a:cs typeface="Times New Roman" panose="02020603050405020304" pitchFamily="18" charset="0"/>
              </a:rPr>
              <a:t>الإعتمادات</a:t>
            </a:r>
            <a:r>
              <a:rPr lang="ar-AE" sz="1500" b="1" dirty="0">
                <a:solidFill>
                  <a:srgbClr val="002060"/>
                </a:solidFill>
                <a:latin typeface="Times New Roman" panose="02020603050405020304" pitchFamily="18" charset="0"/>
                <a:cs typeface="Times New Roman" panose="02020603050405020304" pitchFamily="18" charset="0"/>
              </a:rPr>
              <a:t> ....)قانون المالية المصحّح (عند الاقتضاء)</a:t>
            </a:r>
            <a:endParaRPr lang="fr-FR" sz="1500" b="1" dirty="0">
              <a:solidFill>
                <a:srgbClr val="002060"/>
              </a:solidFill>
              <a:latin typeface="Times New Roman" panose="02020603050405020304" pitchFamily="18" charset="0"/>
              <a:cs typeface="Times New Roman" panose="02020603050405020304" pitchFamily="18" charset="0"/>
            </a:endParaRPr>
          </a:p>
          <a:p>
            <a:r>
              <a:rPr lang="fr-FR" sz="1500" b="1" dirty="0">
                <a:solidFill>
                  <a:srgbClr val="002060"/>
                </a:solidFill>
                <a:latin typeface="Times New Roman" panose="02020603050405020304" pitchFamily="18" charset="0"/>
                <a:cs typeface="Times New Roman" panose="02020603050405020304" pitchFamily="18" charset="0"/>
              </a:rPr>
              <a:t>Exécution du budget</a:t>
            </a:r>
          </a:p>
          <a:p>
            <a:r>
              <a:rPr lang="fr-FR" sz="1500" b="1" dirty="0">
                <a:solidFill>
                  <a:srgbClr val="002060"/>
                </a:solidFill>
                <a:latin typeface="Times New Roman" panose="02020603050405020304" pitchFamily="18" charset="0"/>
                <a:cs typeface="Times New Roman" panose="02020603050405020304" pitchFamily="18" charset="0"/>
              </a:rPr>
              <a:t> (Ajustements des crédits, mouvements, …) +Loi de Finances rectificative (si nécessaire</a:t>
            </a:r>
            <a:endParaRPr lang="fr-FR" sz="1500" b="1" dirty="0"/>
          </a:p>
        </p:txBody>
      </p:sp>
      <p:sp>
        <p:nvSpPr>
          <p:cNvPr id="12" name="Rectangle 11">
            <a:extLst>
              <a:ext uri="{FF2B5EF4-FFF2-40B4-BE49-F238E27FC236}">
                <a16:creationId xmlns:a16="http://schemas.microsoft.com/office/drawing/2014/main" xmlns="" id="{954F317D-4606-43BA-93FC-FB113FCE689A}"/>
              </a:ext>
            </a:extLst>
          </p:cNvPr>
          <p:cNvSpPr/>
          <p:nvPr/>
        </p:nvSpPr>
        <p:spPr>
          <a:xfrm>
            <a:off x="1356626" y="1788114"/>
            <a:ext cx="803425" cy="553998"/>
          </a:xfrm>
          <a:prstGeom prst="rect">
            <a:avLst/>
          </a:prstGeom>
        </p:spPr>
        <p:txBody>
          <a:bodyPr wrap="none">
            <a:spAutoFit/>
          </a:bodyPr>
          <a:lstStyle/>
          <a:p>
            <a:r>
              <a:rPr lang="fr-FR" sz="1500" b="1" dirty="0">
                <a:latin typeface="Times New Roman" panose="02020603050405020304" pitchFamily="18" charset="0"/>
                <a:cs typeface="Times New Roman" panose="02020603050405020304" pitchFamily="18" charset="0"/>
              </a:rPr>
              <a:t>Janvier</a:t>
            </a:r>
          </a:p>
          <a:p>
            <a:r>
              <a:rPr lang="fr-FR" sz="1500" b="1" dirty="0">
                <a:latin typeface="Times New Roman" panose="02020603050405020304" pitchFamily="18" charset="0"/>
                <a:cs typeface="Times New Roman" panose="02020603050405020304" pitchFamily="18" charset="0"/>
              </a:rPr>
              <a:t> N</a:t>
            </a:r>
          </a:p>
        </p:txBody>
      </p:sp>
      <p:sp>
        <p:nvSpPr>
          <p:cNvPr id="13" name="Rectangle 12">
            <a:extLst>
              <a:ext uri="{FF2B5EF4-FFF2-40B4-BE49-F238E27FC236}">
                <a16:creationId xmlns:a16="http://schemas.microsoft.com/office/drawing/2014/main" xmlns="" id="{DEFD68E1-5097-47CF-880E-7AB888B610FE}"/>
              </a:ext>
            </a:extLst>
          </p:cNvPr>
          <p:cNvSpPr/>
          <p:nvPr/>
        </p:nvSpPr>
        <p:spPr>
          <a:xfrm>
            <a:off x="7128600" y="1873660"/>
            <a:ext cx="814647" cy="323165"/>
          </a:xfrm>
          <a:prstGeom prst="rect">
            <a:avLst/>
          </a:prstGeom>
        </p:spPr>
        <p:txBody>
          <a:bodyPr wrap="none">
            <a:spAutoFit/>
          </a:bodyPr>
          <a:lstStyle/>
          <a:p>
            <a:r>
              <a:rPr lang="fr-FR" sz="1500" b="1" dirty="0">
                <a:latin typeface="Times New Roman" panose="02020603050405020304" pitchFamily="18" charset="0"/>
                <a:cs typeface="Times New Roman" panose="02020603050405020304" pitchFamily="18" charset="0"/>
              </a:rPr>
              <a:t>31/12/N</a:t>
            </a:r>
          </a:p>
        </p:txBody>
      </p:sp>
    </p:spTree>
    <p:extLst>
      <p:ext uri="{BB962C8B-B14F-4D97-AF65-F5344CB8AC3E}">
        <p14:creationId xmlns:p14="http://schemas.microsoft.com/office/powerpoint/2010/main" xmlns="" val="34814393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969D39D-6AE0-48F4-9A80-316114250A49}"/>
              </a:ext>
            </a:extLst>
          </p:cNvPr>
          <p:cNvSpPr>
            <a:spLocks noGrp="1"/>
          </p:cNvSpPr>
          <p:nvPr>
            <p:ph type="title"/>
          </p:nvPr>
        </p:nvSpPr>
        <p:spPr>
          <a:xfrm>
            <a:off x="-1" y="388504"/>
            <a:ext cx="6970144" cy="766200"/>
          </a:xfrm>
        </p:spPr>
        <p:txBody>
          <a:bodyPr/>
          <a:lstStyle/>
          <a:p>
            <a:r>
              <a:rPr lang="fr-FR" sz="1600" dirty="0">
                <a:solidFill>
                  <a:schemeClr val="bg1"/>
                </a:solidFill>
                <a:latin typeface="Times New Roman" panose="02020603050405020304" pitchFamily="18" charset="0"/>
                <a:cs typeface="Times New Roman" panose="02020603050405020304" pitchFamily="18" charset="0"/>
              </a:rPr>
              <a:t>PHASE 3 : REDDITION DES COMPTES</a:t>
            </a:r>
            <a:r>
              <a:rPr lang="ar-DZ" sz="1600" dirty="0">
                <a:solidFill>
                  <a:schemeClr val="bg1"/>
                </a:solidFill>
                <a:latin typeface="Times New Roman" panose="02020603050405020304" pitchFamily="18" charset="0"/>
                <a:cs typeface="Times New Roman" panose="02020603050405020304" pitchFamily="18" charset="0"/>
              </a:rPr>
              <a:t> </a:t>
            </a:r>
            <a:r>
              <a:rPr lang="ar-DZ" sz="1800" dirty="0"/>
              <a:t>المرحلة 3 : تقديم الحسابات           </a:t>
            </a:r>
            <a:r>
              <a:rPr lang="fr-FR" sz="1800" dirty="0">
                <a:solidFill>
                  <a:schemeClr val="bg1"/>
                </a:solidFill>
                <a:latin typeface="Times New Roman" panose="02020603050405020304" pitchFamily="18" charset="0"/>
                <a:cs typeface="Times New Roman" panose="02020603050405020304" pitchFamily="18" charset="0"/>
              </a:rPr>
              <a:t> </a:t>
            </a:r>
            <a:r>
              <a:rPr lang="fr-FR" sz="1600" dirty="0">
                <a:solidFill>
                  <a:schemeClr val="bg1"/>
                </a:solidFill>
                <a:latin typeface="Times New Roman" panose="02020603050405020304" pitchFamily="18" charset="0"/>
                <a:cs typeface="Times New Roman" panose="02020603050405020304" pitchFamily="18" charset="0"/>
              </a:rPr>
              <a:t/>
            </a:r>
            <a:br>
              <a:rPr lang="fr-FR" sz="1600" dirty="0">
                <a:solidFill>
                  <a:schemeClr val="bg1"/>
                </a:solidFill>
                <a:latin typeface="Times New Roman" panose="02020603050405020304" pitchFamily="18" charset="0"/>
                <a:cs typeface="Times New Roman" panose="02020603050405020304" pitchFamily="18" charset="0"/>
              </a:rPr>
            </a:br>
            <a:r>
              <a:rPr lang="fr-FR" sz="1600" dirty="0">
                <a:effectLst>
                  <a:outerShdw blurRad="38100" dist="38100" dir="2700000" algn="tl">
                    <a:srgbClr val="000000">
                      <a:alpha val="43137"/>
                    </a:srgbClr>
                  </a:outerShdw>
                </a:effectLst>
                <a:latin typeface="Times New Roman" pitchFamily="18" charset="0"/>
                <a:cs typeface="Times New Roman" pitchFamily="18" charset="0"/>
              </a:rPr>
              <a:t>LA LRB</a:t>
            </a:r>
            <a:r>
              <a:rPr lang="ar-DZ" sz="1600" dirty="0">
                <a:effectLst>
                  <a:outerShdw blurRad="38100" dist="38100" dir="2700000" algn="tl">
                    <a:srgbClr val="000000">
                      <a:alpha val="43137"/>
                    </a:srgbClr>
                  </a:outerShdw>
                </a:effectLst>
                <a:latin typeface="Times New Roman" pitchFamily="18" charset="0"/>
                <a:cs typeface="Times New Roman" pitchFamily="18" charset="0"/>
              </a:rPr>
              <a:t> </a:t>
            </a:r>
            <a:r>
              <a:rPr lang="fr-FR" sz="1600" dirty="0">
                <a:effectLst>
                  <a:outerShdw blurRad="38100" dist="38100" dir="2700000" algn="tl">
                    <a:srgbClr val="000000">
                      <a:alpha val="43137"/>
                    </a:srgbClr>
                  </a:outerShdw>
                </a:effectLst>
                <a:latin typeface="Times New Roman" pitchFamily="18" charset="0"/>
                <a:cs typeface="Times New Roman" pitchFamily="18" charset="0"/>
              </a:rPr>
              <a:t>ET LE RMR</a:t>
            </a:r>
            <a:r>
              <a:rPr lang="ar-DZ" sz="1600" dirty="0">
                <a:effectLst>
                  <a:outerShdw blurRad="38100" dist="38100" dir="2700000" algn="tl">
                    <a:srgbClr val="000000">
                      <a:alpha val="43137"/>
                    </a:srgbClr>
                  </a:outerShdw>
                </a:effectLst>
                <a:latin typeface="Times New Roman" pitchFamily="18" charset="0"/>
                <a:cs typeface="Times New Roman" pitchFamily="18" charset="0"/>
              </a:rPr>
              <a:t>   </a:t>
            </a:r>
            <a:r>
              <a:rPr lang="ar-DZ" sz="1600" dirty="0"/>
              <a:t>قانون تسوية الميزانية والتقرير الوزاري للمردودية                   </a:t>
            </a:r>
          </a:p>
        </p:txBody>
      </p:sp>
      <p:sp>
        <p:nvSpPr>
          <p:cNvPr id="3" name="Espace réservé du numéro de diapositive 2">
            <a:extLst>
              <a:ext uri="{FF2B5EF4-FFF2-40B4-BE49-F238E27FC236}">
                <a16:creationId xmlns:a16="http://schemas.microsoft.com/office/drawing/2014/main" xmlns="" id="{6297007E-64BC-4E6F-8FFB-624A1928EF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66</a:t>
            </a:fld>
            <a:endParaRPr lang="en-US"/>
          </a:p>
        </p:txBody>
      </p:sp>
      <p:sp>
        <p:nvSpPr>
          <p:cNvPr id="5" name="ZoneTexte 4">
            <a:extLst>
              <a:ext uri="{FF2B5EF4-FFF2-40B4-BE49-F238E27FC236}">
                <a16:creationId xmlns:a16="http://schemas.microsoft.com/office/drawing/2014/main" xmlns="" id="{560CAC4D-755A-4A23-8D22-42A16FEAB5C8}"/>
              </a:ext>
            </a:extLst>
          </p:cNvPr>
          <p:cNvSpPr txBox="1"/>
          <p:nvPr/>
        </p:nvSpPr>
        <p:spPr>
          <a:xfrm>
            <a:off x="318069" y="1416724"/>
            <a:ext cx="1679341" cy="276999"/>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LOLF Art. 86</a:t>
            </a:r>
          </a:p>
        </p:txBody>
      </p:sp>
      <p:sp>
        <p:nvSpPr>
          <p:cNvPr id="6" name="Rectangle 2">
            <a:extLst>
              <a:ext uri="{FF2B5EF4-FFF2-40B4-BE49-F238E27FC236}">
                <a16:creationId xmlns:a16="http://schemas.microsoft.com/office/drawing/2014/main" xmlns="" id="{0BB55121-04BA-4CDD-845B-E071C852DD2D}"/>
              </a:ext>
            </a:extLst>
          </p:cNvPr>
          <p:cNvSpPr txBox="1">
            <a:spLocks/>
          </p:cNvSpPr>
          <p:nvPr/>
        </p:nvSpPr>
        <p:spPr>
          <a:xfrm>
            <a:off x="656216" y="2046233"/>
            <a:ext cx="7476564" cy="1822710"/>
          </a:xfrm>
          <a:prstGeom prst="rect">
            <a:avLst/>
          </a:prstGeom>
          <a:noFill/>
          <a:ln>
            <a:noFill/>
          </a:ln>
        </p:spPr>
        <p:style>
          <a:lnRef idx="0">
            <a:scrgbClr r="0" g="0" b="0"/>
          </a:lnRef>
          <a:fillRef idx="0">
            <a:scrgbClr r="0" g="0" b="0"/>
          </a:fillRef>
          <a:effectRef idx="0">
            <a:scrgbClr r="0" g="0" b="0"/>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1">
              <a:defRPr/>
            </a:pPr>
            <a:r>
              <a:rPr lang="fr-FR" sz="1800" dirty="0">
                <a:solidFill>
                  <a:srgbClr val="002060"/>
                </a:solidFill>
                <a:latin typeface="Times New Roman" pitchFamily="18" charset="0"/>
                <a:cs typeface="Times New Roman" pitchFamily="18" charset="0"/>
              </a:rPr>
              <a:t>»</a:t>
            </a:r>
            <a:r>
              <a:rPr lang="ar-DZ" sz="1800" dirty="0">
                <a:solidFill>
                  <a:srgbClr val="002060"/>
                </a:solidFill>
                <a:latin typeface="Times New Roman" pitchFamily="18" charset="0"/>
                <a:cs typeface="Times New Roman" pitchFamily="18" charset="0"/>
              </a:rPr>
              <a:t> يعاين </a:t>
            </a:r>
            <a:r>
              <a:rPr lang="ar-DZ" sz="1800" b="1" dirty="0">
                <a:solidFill>
                  <a:srgbClr val="C00000"/>
                </a:solidFill>
                <a:latin typeface="Times New Roman" pitchFamily="18" charset="0"/>
                <a:cs typeface="Times New Roman" pitchFamily="18" charset="0"/>
              </a:rPr>
              <a:t>القانون المتضمن تسوية الميزانية </a:t>
            </a:r>
            <a:r>
              <a:rPr lang="ar-DZ" sz="1800" dirty="0">
                <a:solidFill>
                  <a:srgbClr val="002060"/>
                </a:solidFill>
                <a:latin typeface="Times New Roman" pitchFamily="18" charset="0"/>
                <a:cs typeface="Times New Roman" pitchFamily="18" charset="0"/>
              </a:rPr>
              <a:t>ويضبط المبلغ النهائي للإيرادات التي تم قبضها والنفقات التي تم تنفيذها خلال سنة...</a:t>
            </a:r>
            <a:r>
              <a:rPr lang="fr-FR" sz="1800" b="1" dirty="0">
                <a:solidFill>
                  <a:srgbClr val="002060"/>
                </a:solidFill>
                <a:latin typeface="Times New Roman" pitchFamily="18" charset="0"/>
                <a:cs typeface="Times New Roman" pitchFamily="18" charset="0"/>
              </a:rPr>
              <a:t> «</a:t>
            </a:r>
          </a:p>
          <a:p>
            <a:pPr algn="just" rtl="1">
              <a:defRPr/>
            </a:pPr>
            <a:endParaRPr lang="ar-DZ" sz="1800" b="1" dirty="0">
              <a:solidFill>
                <a:srgbClr val="002060"/>
              </a:solidFill>
              <a:latin typeface="Times New Roman" pitchFamily="18" charset="0"/>
              <a:cs typeface="Times New Roman" pitchFamily="18" charset="0"/>
            </a:endParaRPr>
          </a:p>
          <a:p>
            <a:pPr lvl="0" algn="just" rtl="1">
              <a:defRPr/>
            </a:pPr>
            <a:r>
              <a:rPr lang="fr-FR" sz="1800" b="1" dirty="0">
                <a:solidFill>
                  <a:srgbClr val="002060"/>
                </a:solidFill>
                <a:latin typeface="Times New Roman" pitchFamily="18" charset="0"/>
                <a:cs typeface="Times New Roman" pitchFamily="18" charset="0"/>
              </a:rPr>
              <a:t>«</a:t>
            </a:r>
            <a:r>
              <a:rPr lang="fr-FR" sz="1800" b="1" dirty="0">
                <a:solidFill>
                  <a:srgbClr val="C00000"/>
                </a:solidFill>
                <a:latin typeface="Times New Roman" pitchFamily="18" charset="0"/>
                <a:cs typeface="Times New Roman" pitchFamily="18" charset="0"/>
              </a:rPr>
              <a:t>La loi portant règlement budgétaire </a:t>
            </a:r>
            <a:r>
              <a:rPr lang="fr-FR" sz="1800" dirty="0">
                <a:solidFill>
                  <a:srgbClr val="002060"/>
                </a:solidFill>
                <a:latin typeface="Times New Roman" pitchFamily="18" charset="0"/>
                <a:cs typeface="Times New Roman" pitchFamily="18" charset="0"/>
              </a:rPr>
              <a:t>constate et arrête le montant définitif des recettes encaissées et des dépenses effectuées au titre d’une année… »</a:t>
            </a:r>
            <a:endParaRPr lang="ar-DZ" sz="1800" dirty="0">
              <a:solidFill>
                <a:srgbClr val="002060"/>
              </a:solidFill>
              <a:latin typeface="Times New Roman" pitchFamily="18" charset="0"/>
              <a:cs typeface="Times New Roman" pitchFamily="18" charset="0"/>
            </a:endParaRPr>
          </a:p>
        </p:txBody>
      </p:sp>
      <p:sp>
        <p:nvSpPr>
          <p:cNvPr id="11" name="ZoneTexte 10">
            <a:extLst>
              <a:ext uri="{FF2B5EF4-FFF2-40B4-BE49-F238E27FC236}">
                <a16:creationId xmlns:a16="http://schemas.microsoft.com/office/drawing/2014/main" xmlns="" id="{E411D9D7-1865-44CD-8C63-E44FC33DC378}"/>
              </a:ext>
            </a:extLst>
          </p:cNvPr>
          <p:cNvSpPr txBox="1"/>
          <p:nvPr/>
        </p:nvSpPr>
        <p:spPr>
          <a:xfrm>
            <a:off x="5783078" y="1262836"/>
            <a:ext cx="3154858" cy="307777"/>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b="1" dirty="0">
                <a:solidFill>
                  <a:srgbClr val="002060"/>
                </a:solidFill>
                <a:latin typeface="Times New Roman" pitchFamily="18" charset="0"/>
                <a:cs typeface="Times New Roman" pitchFamily="18" charset="0"/>
              </a:rPr>
              <a:t>القانون العضوي المتعلق بقوانين المالية المادة 86 </a:t>
            </a:r>
            <a:endParaRPr lang="fr-FR"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20904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CEEE09C2-10B0-4C04-99EA-1F57BB2969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67</a:t>
            </a:fld>
            <a:endParaRPr lang="fr-FR"/>
          </a:p>
        </p:txBody>
      </p:sp>
      <p:sp>
        <p:nvSpPr>
          <p:cNvPr id="5" name="ZoneTexte 4">
            <a:extLst>
              <a:ext uri="{FF2B5EF4-FFF2-40B4-BE49-F238E27FC236}">
                <a16:creationId xmlns:a16="http://schemas.microsoft.com/office/drawing/2014/main" xmlns="" id="{90CBE6DA-6E77-46D6-8BCE-613BD26B43F0}"/>
              </a:ext>
            </a:extLst>
          </p:cNvPr>
          <p:cNvSpPr txBox="1"/>
          <p:nvPr/>
        </p:nvSpPr>
        <p:spPr>
          <a:xfrm>
            <a:off x="297455" y="3096778"/>
            <a:ext cx="3381579" cy="707886"/>
          </a:xfrm>
          <a:prstGeom prst="rect">
            <a:avLst/>
          </a:prstGeom>
          <a:solidFill>
            <a:srgbClr val="00184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ar-DZ" sz="2000" b="1" dirty="0">
                <a:solidFill>
                  <a:schemeClr val="bg1"/>
                </a:solidFill>
                <a:latin typeface="Times New Roman" pitchFamily="18" charset="0"/>
                <a:cs typeface="Times New Roman" pitchFamily="18" charset="0"/>
              </a:rPr>
              <a:t>القانون المتضمن تسوية الميزانية </a:t>
            </a:r>
            <a:r>
              <a:rPr lang="fr-FR" sz="2000" b="1" dirty="0">
                <a:solidFill>
                  <a:schemeClr val="bg1"/>
                </a:solidFill>
                <a:latin typeface="Times New Roman" panose="02020603050405020304" pitchFamily="18" charset="0"/>
                <a:cs typeface="Times New Roman" panose="02020603050405020304" pitchFamily="18" charset="0"/>
              </a:rPr>
              <a:t>                  </a:t>
            </a:r>
          </a:p>
          <a:p>
            <a:r>
              <a:rPr lang="fr-FR" sz="2000" b="1" dirty="0">
                <a:solidFill>
                  <a:schemeClr val="bg1"/>
                </a:solidFill>
                <a:latin typeface="Times New Roman" panose="02020603050405020304" pitchFamily="18" charset="0"/>
                <a:cs typeface="Times New Roman" panose="02020603050405020304" pitchFamily="18" charset="0"/>
              </a:rPr>
              <a:t> Loi de règlement budgétaire</a:t>
            </a:r>
          </a:p>
        </p:txBody>
      </p:sp>
      <p:sp>
        <p:nvSpPr>
          <p:cNvPr id="6" name="Rectangle 5">
            <a:extLst>
              <a:ext uri="{FF2B5EF4-FFF2-40B4-BE49-F238E27FC236}">
                <a16:creationId xmlns:a16="http://schemas.microsoft.com/office/drawing/2014/main" xmlns="" id="{8E38FF3A-51C6-46C5-94AE-8B845B52D8BA}"/>
              </a:ext>
            </a:extLst>
          </p:cNvPr>
          <p:cNvSpPr/>
          <p:nvPr/>
        </p:nvSpPr>
        <p:spPr>
          <a:xfrm>
            <a:off x="4572000" y="2007320"/>
            <a:ext cx="4107766" cy="2585323"/>
          </a:xfrm>
          <a:prstGeom prst="rect">
            <a:avLst/>
          </a:prstGeom>
          <a:solidFill>
            <a:srgbClr val="20393C"/>
          </a:solidFill>
        </p:spPr>
        <p:txBody>
          <a:bodyPr wrap="square">
            <a:spAutoFit/>
          </a:bodyPr>
          <a:lstStyle/>
          <a:p>
            <a:pPr marL="285750" indent="-285750">
              <a:buFont typeface="Wingdings" panose="05000000000000000000" pitchFamily="2" charset="2"/>
              <a:buChar char="§"/>
            </a:pPr>
            <a:r>
              <a:rPr lang="ar-DZ" sz="1800" b="1" dirty="0">
                <a:solidFill>
                  <a:schemeClr val="bg1"/>
                </a:solidFill>
                <a:latin typeface="Times New Roman" pitchFamily="18" charset="0"/>
                <a:cs typeface="Times New Roman" pitchFamily="18" charset="0"/>
              </a:rPr>
              <a:t>ملاحق تفسيرية </a:t>
            </a:r>
            <a:endParaRPr lang="fr-FR" sz="1800" b="1" dirty="0">
              <a:solidFill>
                <a:schemeClr val="bg1"/>
              </a:solidFill>
              <a:latin typeface="Times New Roman" pitchFamily="18" charset="0"/>
              <a:cs typeface="Times New Roman" pitchFamily="18" charset="0"/>
            </a:endParaRPr>
          </a:p>
          <a:p>
            <a:r>
              <a:rPr lang="fr-FR" sz="1800" b="1" dirty="0">
                <a:solidFill>
                  <a:schemeClr val="bg1"/>
                </a:solidFill>
                <a:latin typeface="Times New Roman" pitchFamily="18" charset="0"/>
                <a:cs typeface="Times New Roman" pitchFamily="18" charset="0"/>
              </a:rPr>
              <a:t>Annexes explicatives</a:t>
            </a:r>
          </a:p>
          <a:p>
            <a:endParaRPr lang="fr-FR" sz="1800" b="1" dirty="0">
              <a:solidFill>
                <a:schemeClr val="bg1"/>
              </a:solidFill>
              <a:latin typeface="Times New Roman" pitchFamily="18" charset="0"/>
              <a:cs typeface="Times New Roman" pitchFamily="18" charset="0"/>
            </a:endParaRPr>
          </a:p>
          <a:p>
            <a:pPr marL="285750" indent="-285750">
              <a:buFont typeface="Wingdings" panose="05000000000000000000" pitchFamily="2" charset="2"/>
              <a:buChar char="§"/>
            </a:pPr>
            <a:r>
              <a:rPr lang="ar-DZ" sz="1800" b="1" dirty="0">
                <a:solidFill>
                  <a:schemeClr val="bg1"/>
                </a:solidFill>
                <a:latin typeface="Times New Roman" pitchFamily="18" charset="0"/>
                <a:cs typeface="Times New Roman" pitchFamily="18" charset="0"/>
              </a:rPr>
              <a:t>حساب عام للدولة </a:t>
            </a:r>
            <a:endParaRPr lang="fr-FR" sz="1800" b="1" dirty="0">
              <a:solidFill>
                <a:schemeClr val="bg1"/>
              </a:solidFill>
              <a:latin typeface="Times New Roman" pitchFamily="18" charset="0"/>
              <a:cs typeface="Times New Roman" pitchFamily="18" charset="0"/>
            </a:endParaRPr>
          </a:p>
          <a:p>
            <a:r>
              <a:rPr lang="fr-FR" sz="1800" b="1" dirty="0">
                <a:solidFill>
                  <a:schemeClr val="bg1"/>
                </a:solidFill>
                <a:latin typeface="Times New Roman" pitchFamily="18" charset="0"/>
                <a:cs typeface="Times New Roman" pitchFamily="18" charset="0"/>
              </a:rPr>
              <a:t>Un compte général de l'Etat</a:t>
            </a:r>
          </a:p>
          <a:p>
            <a:endParaRPr lang="fr-FR" sz="1800" b="1" dirty="0">
              <a:solidFill>
                <a:schemeClr val="bg1"/>
              </a:solidFill>
              <a:latin typeface="Times New Roman" pitchFamily="18" charset="0"/>
              <a:cs typeface="Times New Roman" pitchFamily="18" charset="0"/>
            </a:endParaRPr>
          </a:p>
          <a:p>
            <a:pPr marL="285750" indent="-285750">
              <a:buFont typeface="Wingdings" panose="05000000000000000000" pitchFamily="2" charset="2"/>
              <a:buChar char="§"/>
            </a:pPr>
            <a:r>
              <a:rPr lang="fr-FR" sz="1800" b="1" dirty="0">
                <a:solidFill>
                  <a:schemeClr val="bg1"/>
                </a:solidFill>
                <a:latin typeface="Times New Roman" pitchFamily="18" charset="0"/>
                <a:cs typeface="Times New Roman" pitchFamily="18" charset="0"/>
              </a:rPr>
              <a:t> </a:t>
            </a:r>
            <a:r>
              <a:rPr lang="ar-DZ" sz="1800" b="1" dirty="0">
                <a:solidFill>
                  <a:schemeClr val="bg1"/>
                </a:solidFill>
                <a:latin typeface="Times New Roman" pitchFamily="18" charset="0"/>
                <a:cs typeface="Times New Roman" pitchFamily="18" charset="0"/>
              </a:rPr>
              <a:t>تقرير وزاري للمردودية</a:t>
            </a:r>
            <a:endParaRPr lang="fr-FR" sz="1800" b="1" dirty="0">
              <a:solidFill>
                <a:schemeClr val="bg1"/>
              </a:solidFill>
              <a:latin typeface="Times New Roman" pitchFamily="18" charset="0"/>
              <a:cs typeface="Times New Roman" pitchFamily="18" charset="0"/>
            </a:endParaRPr>
          </a:p>
          <a:p>
            <a:r>
              <a:rPr lang="fr-FR" sz="1800" b="1" dirty="0">
                <a:solidFill>
                  <a:schemeClr val="bg1"/>
                </a:solidFill>
                <a:latin typeface="Times New Roman" pitchFamily="18" charset="0"/>
                <a:cs typeface="Times New Roman" pitchFamily="18" charset="0"/>
              </a:rPr>
              <a:t>Un rapport ministériel de rendement (RMR) </a:t>
            </a:r>
          </a:p>
        </p:txBody>
      </p:sp>
      <p:sp>
        <p:nvSpPr>
          <p:cNvPr id="7" name="ZoneTexte 6">
            <a:extLst>
              <a:ext uri="{FF2B5EF4-FFF2-40B4-BE49-F238E27FC236}">
                <a16:creationId xmlns:a16="http://schemas.microsoft.com/office/drawing/2014/main" xmlns="" id="{9DDA49D8-7004-4E44-8940-FAA89E78A85E}"/>
              </a:ext>
            </a:extLst>
          </p:cNvPr>
          <p:cNvSpPr txBox="1"/>
          <p:nvPr/>
        </p:nvSpPr>
        <p:spPr>
          <a:xfrm>
            <a:off x="1008576" y="1639521"/>
            <a:ext cx="1679341" cy="276999"/>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LOLF Art. 87</a:t>
            </a:r>
          </a:p>
        </p:txBody>
      </p:sp>
      <p:sp>
        <p:nvSpPr>
          <p:cNvPr id="8" name="ZoneTexte 7">
            <a:extLst>
              <a:ext uri="{FF2B5EF4-FFF2-40B4-BE49-F238E27FC236}">
                <a16:creationId xmlns:a16="http://schemas.microsoft.com/office/drawing/2014/main" xmlns="" id="{987F88DE-98A6-4743-84B3-E0205C7D7692}"/>
              </a:ext>
            </a:extLst>
          </p:cNvPr>
          <p:cNvSpPr txBox="1"/>
          <p:nvPr/>
        </p:nvSpPr>
        <p:spPr>
          <a:xfrm>
            <a:off x="5388067" y="1470244"/>
            <a:ext cx="3154858" cy="307777"/>
          </a:xfrm>
          <a:prstGeom prst="rect">
            <a:avLst/>
          </a:prstGeom>
          <a:solidFill>
            <a:srgbClr val="95D3D2"/>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DZ" b="1" dirty="0">
                <a:solidFill>
                  <a:srgbClr val="002060"/>
                </a:solidFill>
                <a:latin typeface="Times New Roman" pitchFamily="18" charset="0"/>
                <a:cs typeface="Times New Roman" pitchFamily="18" charset="0"/>
              </a:rPr>
              <a:t>القانون العضوي المتعلق بقوانين المالية المادة 87 </a:t>
            </a:r>
            <a:endParaRPr lang="fr-FR" b="1" dirty="0">
              <a:solidFill>
                <a:srgbClr val="002060"/>
              </a:solidFill>
              <a:latin typeface="Times New Roman" pitchFamily="18" charset="0"/>
              <a:cs typeface="Times New Roman" pitchFamily="18" charset="0"/>
            </a:endParaRPr>
          </a:p>
        </p:txBody>
      </p:sp>
      <p:sp>
        <p:nvSpPr>
          <p:cNvPr id="9" name="Flèche : haut 8">
            <a:extLst>
              <a:ext uri="{FF2B5EF4-FFF2-40B4-BE49-F238E27FC236}">
                <a16:creationId xmlns:a16="http://schemas.microsoft.com/office/drawing/2014/main" xmlns="" id="{08E07E0E-5A4C-436D-9A94-4B2275636F9D}"/>
              </a:ext>
            </a:extLst>
          </p:cNvPr>
          <p:cNvSpPr/>
          <p:nvPr/>
        </p:nvSpPr>
        <p:spPr>
          <a:xfrm rot="3813946">
            <a:off x="3910549" y="2654810"/>
            <a:ext cx="191733" cy="635893"/>
          </a:xfrm>
          <a:prstGeom prst="upArrow">
            <a:avLst/>
          </a:prstGeom>
          <a:solidFill>
            <a:srgbClr val="001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haut 9">
            <a:extLst>
              <a:ext uri="{FF2B5EF4-FFF2-40B4-BE49-F238E27FC236}">
                <a16:creationId xmlns:a16="http://schemas.microsoft.com/office/drawing/2014/main" xmlns="" id="{A6AF369A-4838-4CD1-B509-733838187538}"/>
              </a:ext>
            </a:extLst>
          </p:cNvPr>
          <p:cNvSpPr/>
          <p:nvPr/>
        </p:nvSpPr>
        <p:spPr>
          <a:xfrm rot="5400000" flipH="1">
            <a:off x="3964365" y="3171658"/>
            <a:ext cx="150984" cy="610912"/>
          </a:xfrm>
          <a:prstGeom prst="upArrow">
            <a:avLst/>
          </a:prstGeom>
          <a:solidFill>
            <a:srgbClr val="001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haut 10">
            <a:extLst>
              <a:ext uri="{FF2B5EF4-FFF2-40B4-BE49-F238E27FC236}">
                <a16:creationId xmlns:a16="http://schemas.microsoft.com/office/drawing/2014/main" xmlns="" id="{D5BD9AA3-B567-42B3-882E-9323586ED52A}"/>
              </a:ext>
            </a:extLst>
          </p:cNvPr>
          <p:cNvSpPr/>
          <p:nvPr/>
        </p:nvSpPr>
        <p:spPr>
          <a:xfrm rot="7200913">
            <a:off x="3938745" y="3668790"/>
            <a:ext cx="164819" cy="626912"/>
          </a:xfrm>
          <a:prstGeom prst="upArrow">
            <a:avLst/>
          </a:prstGeom>
          <a:solidFill>
            <a:srgbClr val="001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xmlns="" id="{38276745-F1A4-4998-A600-6B2E23990F90}"/>
              </a:ext>
            </a:extLst>
          </p:cNvPr>
          <p:cNvSpPr>
            <a:spLocks noGrp="1"/>
          </p:cNvSpPr>
          <p:nvPr>
            <p:ph type="title"/>
          </p:nvPr>
        </p:nvSpPr>
        <p:spPr>
          <a:xfrm>
            <a:off x="-1" y="388504"/>
            <a:ext cx="6970144" cy="766200"/>
          </a:xfrm>
        </p:spPr>
        <p:txBody>
          <a:bodyPr/>
          <a:lstStyle/>
          <a:p>
            <a:r>
              <a:rPr lang="fr-FR" sz="1600" dirty="0">
                <a:solidFill>
                  <a:schemeClr val="bg1"/>
                </a:solidFill>
                <a:latin typeface="Times New Roman" panose="02020603050405020304" pitchFamily="18" charset="0"/>
                <a:cs typeface="Times New Roman" panose="02020603050405020304" pitchFamily="18" charset="0"/>
              </a:rPr>
              <a:t>PHASE 3 : REDDITION DES COMPTES</a:t>
            </a:r>
            <a:r>
              <a:rPr lang="ar-DZ" sz="1600" dirty="0">
                <a:solidFill>
                  <a:schemeClr val="bg1"/>
                </a:solidFill>
                <a:latin typeface="Times New Roman" panose="02020603050405020304" pitchFamily="18" charset="0"/>
                <a:cs typeface="Times New Roman" panose="02020603050405020304" pitchFamily="18" charset="0"/>
              </a:rPr>
              <a:t> </a:t>
            </a:r>
            <a:r>
              <a:rPr lang="ar-DZ" sz="1800" dirty="0"/>
              <a:t>المرحلة 3 : تقديم الحسابات           </a:t>
            </a:r>
            <a:r>
              <a:rPr lang="fr-FR" sz="1800" dirty="0">
                <a:solidFill>
                  <a:schemeClr val="bg1"/>
                </a:solidFill>
                <a:latin typeface="Times New Roman" panose="02020603050405020304" pitchFamily="18" charset="0"/>
                <a:cs typeface="Times New Roman" panose="02020603050405020304" pitchFamily="18" charset="0"/>
              </a:rPr>
              <a:t> </a:t>
            </a:r>
            <a:r>
              <a:rPr lang="fr-FR" sz="1600" dirty="0">
                <a:solidFill>
                  <a:schemeClr val="bg1"/>
                </a:solidFill>
                <a:latin typeface="Times New Roman" panose="02020603050405020304" pitchFamily="18" charset="0"/>
                <a:cs typeface="Times New Roman" panose="02020603050405020304" pitchFamily="18" charset="0"/>
              </a:rPr>
              <a:t/>
            </a:r>
            <a:br>
              <a:rPr lang="fr-FR" sz="1600" dirty="0">
                <a:solidFill>
                  <a:schemeClr val="bg1"/>
                </a:solidFill>
                <a:latin typeface="Times New Roman" panose="02020603050405020304" pitchFamily="18" charset="0"/>
                <a:cs typeface="Times New Roman" panose="02020603050405020304" pitchFamily="18" charset="0"/>
              </a:rPr>
            </a:br>
            <a:r>
              <a:rPr lang="fr-FR" sz="1600" dirty="0">
                <a:effectLst>
                  <a:outerShdw blurRad="38100" dist="38100" dir="2700000" algn="tl">
                    <a:srgbClr val="000000">
                      <a:alpha val="43137"/>
                    </a:srgbClr>
                  </a:outerShdw>
                </a:effectLst>
                <a:latin typeface="Times New Roman" pitchFamily="18" charset="0"/>
                <a:cs typeface="Times New Roman" pitchFamily="18" charset="0"/>
              </a:rPr>
              <a:t>LA LRB</a:t>
            </a:r>
            <a:r>
              <a:rPr lang="ar-DZ" sz="1600" dirty="0">
                <a:effectLst>
                  <a:outerShdw blurRad="38100" dist="38100" dir="2700000" algn="tl">
                    <a:srgbClr val="000000">
                      <a:alpha val="43137"/>
                    </a:srgbClr>
                  </a:outerShdw>
                </a:effectLst>
                <a:latin typeface="Times New Roman" pitchFamily="18" charset="0"/>
                <a:cs typeface="Times New Roman" pitchFamily="18" charset="0"/>
              </a:rPr>
              <a:t> </a:t>
            </a:r>
            <a:r>
              <a:rPr lang="fr-FR" sz="1600" dirty="0">
                <a:effectLst>
                  <a:outerShdw blurRad="38100" dist="38100" dir="2700000" algn="tl">
                    <a:srgbClr val="000000">
                      <a:alpha val="43137"/>
                    </a:srgbClr>
                  </a:outerShdw>
                </a:effectLst>
                <a:latin typeface="Times New Roman" pitchFamily="18" charset="0"/>
                <a:cs typeface="Times New Roman" pitchFamily="18" charset="0"/>
              </a:rPr>
              <a:t>ET LE RMR</a:t>
            </a:r>
            <a:r>
              <a:rPr lang="ar-DZ" sz="1600" dirty="0">
                <a:effectLst>
                  <a:outerShdw blurRad="38100" dist="38100" dir="2700000" algn="tl">
                    <a:srgbClr val="000000">
                      <a:alpha val="43137"/>
                    </a:srgbClr>
                  </a:outerShdw>
                </a:effectLst>
                <a:latin typeface="Times New Roman" pitchFamily="18" charset="0"/>
                <a:cs typeface="Times New Roman" pitchFamily="18" charset="0"/>
              </a:rPr>
              <a:t>   </a:t>
            </a:r>
            <a:r>
              <a:rPr lang="ar-DZ" sz="1600" dirty="0"/>
              <a:t>قانون تسوية الميزانية والتقرير الوزاري للمردودية                   </a:t>
            </a:r>
          </a:p>
        </p:txBody>
      </p:sp>
    </p:spTree>
    <p:extLst>
      <p:ext uri="{BB962C8B-B14F-4D97-AF65-F5344CB8AC3E}">
        <p14:creationId xmlns:p14="http://schemas.microsoft.com/office/powerpoint/2010/main" xmlns="" val="1912242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68</a:t>
            </a:fld>
            <a:endParaRPr lang="fr-FR"/>
          </a:p>
        </p:txBody>
      </p:sp>
      <p:sp>
        <p:nvSpPr>
          <p:cNvPr id="3" name="ZoneTexte 2"/>
          <p:cNvSpPr txBox="1"/>
          <p:nvPr/>
        </p:nvSpPr>
        <p:spPr>
          <a:xfrm>
            <a:off x="2413922" y="1266694"/>
            <a:ext cx="5085396" cy="92333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nchor="ctr">
            <a:spAutoFit/>
          </a:bodyPr>
          <a:lstStyle/>
          <a:p>
            <a:pPr algn="ctr" rtl="1">
              <a:buClr>
                <a:srgbClr val="002060"/>
              </a:buClr>
            </a:pPr>
            <a:r>
              <a:rPr lang="ar-DZ" sz="3000" b="1" dirty="0">
                <a:solidFill>
                  <a:srgbClr val="002060"/>
                </a:solidFill>
                <a:latin typeface="Times New Roman" pitchFamily="18" charset="0"/>
                <a:cs typeface="Times New Roman" pitchFamily="18" charset="0"/>
              </a:rPr>
              <a:t>دور الفاعلين المتدخلين</a:t>
            </a:r>
          </a:p>
          <a:p>
            <a:pPr marL="285750" indent="-285750" algn="ctr">
              <a:buFont typeface="Wingdings" panose="05000000000000000000" pitchFamily="2" charset="2"/>
              <a:buChar char="Ø"/>
            </a:pPr>
            <a:r>
              <a:rPr lang="fr-FR" sz="2400" b="1" dirty="0">
                <a:solidFill>
                  <a:srgbClr val="002060"/>
                </a:solidFill>
                <a:latin typeface="Times New Roman" pitchFamily="18" charset="0"/>
                <a:cs typeface="Times New Roman" pitchFamily="18" charset="0"/>
              </a:rPr>
              <a:t>LE RÔLE DES </a:t>
            </a:r>
            <a:r>
              <a:rPr lang="fr-FR" sz="2400" b="1" dirty="0">
                <a:solidFill>
                  <a:srgbClr val="002060"/>
                </a:solidFill>
                <a:latin typeface="Times New Roman" panose="02020603050405020304" pitchFamily="18" charset="0"/>
              </a:rPr>
              <a:t>INTERVENANTS</a:t>
            </a:r>
            <a:endParaRPr lang="fr-FR" sz="2800" b="1" dirty="0">
              <a:solidFill>
                <a:srgbClr val="002060"/>
              </a:solidFill>
              <a:latin typeface="Times New Roman" panose="02020603050405020304" pitchFamily="18" charset="0"/>
            </a:endParaRPr>
          </a:p>
        </p:txBody>
      </p:sp>
      <p:sp>
        <p:nvSpPr>
          <p:cNvPr id="5" name="ZoneTexte 4">
            <a:extLst>
              <a:ext uri="{FF2B5EF4-FFF2-40B4-BE49-F238E27FC236}">
                <a16:creationId xmlns:a16="http://schemas.microsoft.com/office/drawing/2014/main" xmlns="" id="{47D5E24C-1EBC-42BA-8C33-3A6C11D214A5}"/>
              </a:ext>
            </a:extLst>
          </p:cNvPr>
          <p:cNvSpPr txBox="1"/>
          <p:nvPr/>
        </p:nvSpPr>
        <p:spPr>
          <a:xfrm>
            <a:off x="745067" y="2458499"/>
            <a:ext cx="77216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2550" algn="just" rtl="1" fontAlgn="t"/>
            <a:r>
              <a:rPr lang="ar-DZ" sz="1800" b="1" dirty="0">
                <a:solidFill>
                  <a:srgbClr val="002060"/>
                </a:solidFill>
                <a:latin typeface="Times New Roman" pitchFamily="18" charset="0"/>
                <a:cs typeface="Times New Roman" pitchFamily="18" charset="0"/>
              </a:rPr>
              <a:t>مرسوم تنفيذي رقم 20-404 مؤرّخ في 29 ديسمبر سنة 2020 ، يحدد</a:t>
            </a:r>
            <a:r>
              <a:rPr lang="fr-FR" sz="1800" b="1" dirty="0">
                <a:solidFill>
                  <a:srgbClr val="002060"/>
                </a:solidFill>
                <a:latin typeface="Times New Roman" pitchFamily="18" charset="0"/>
                <a:cs typeface="Times New Roman" pitchFamily="18" charset="0"/>
              </a:rPr>
              <a:t> </a:t>
            </a:r>
            <a:r>
              <a:rPr lang="ar-DZ" sz="1800" b="1" dirty="0">
                <a:solidFill>
                  <a:srgbClr val="C00000"/>
                </a:solidFill>
                <a:latin typeface="Times New Roman" panose="02020603050405020304" pitchFamily="18" charset="0"/>
                <a:cs typeface="Times New Roman" panose="02020603050405020304" pitchFamily="18" charset="0"/>
              </a:rPr>
              <a:t>كيفيات تسيير وتفويض الاعتمادات المالية</a:t>
            </a:r>
            <a:endParaRPr lang="ar-DZ" sz="1800" b="1" u="none" strike="noStrike" noProof="0" dirty="0">
              <a:effectLst/>
              <a:latin typeface="Times New Roman" panose="02020603050405020304" pitchFamily="18" charset="0"/>
              <a:cs typeface="Times New Roman" panose="02020603050405020304" pitchFamily="18" charset="0"/>
            </a:endParaRPr>
          </a:p>
          <a:p>
            <a:pPr marL="82550" indent="0" algn="just" rtl="0" fontAlgn="t"/>
            <a:endParaRPr lang="ar-DZ" sz="1800" b="1" u="none" strike="noStrike" noProof="0" dirty="0">
              <a:effectLst/>
              <a:latin typeface="Times New Roman" panose="02020603050405020304" pitchFamily="18" charset="0"/>
              <a:cs typeface="Times New Roman" panose="02020603050405020304" pitchFamily="18" charset="0"/>
            </a:endParaRPr>
          </a:p>
          <a:p>
            <a:pPr marL="82550" indent="0" algn="just" rtl="0" fontAlgn="t"/>
            <a:r>
              <a:rPr lang="fr-FR" sz="1800" b="1" dirty="0">
                <a:solidFill>
                  <a:srgbClr val="002060"/>
                </a:solidFill>
                <a:latin typeface="Times New Roman" pitchFamily="18" charset="0"/>
                <a:cs typeface="Times New Roman" pitchFamily="18" charset="0"/>
              </a:rPr>
              <a:t>Décret exécutif n° 20-404 du 29 décembre 2020 fixant </a:t>
            </a:r>
            <a:r>
              <a:rPr lang="fr-FR" sz="1800" b="1" u="none" strike="noStrike" noProof="0" dirty="0">
                <a:solidFill>
                  <a:srgbClr val="C00000"/>
                </a:solidFill>
                <a:effectLst/>
                <a:latin typeface="Times New Roman" panose="02020603050405020304" pitchFamily="18" charset="0"/>
                <a:cs typeface="Times New Roman" panose="02020603050405020304" pitchFamily="18" charset="0"/>
              </a:rPr>
              <a:t>les modalités de gestion et de délégation de crédits</a:t>
            </a:r>
            <a:endParaRPr lang="ar-DZ" sz="1800" b="1" u="none" strike="noStrike" noProof="0" dirty="0">
              <a:solidFill>
                <a:srgbClr val="C00000"/>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76602" y="1645856"/>
            <a:ext cx="4191881" cy="2537523"/>
          </a:xfrm>
        </p:spPr>
        <p:txBody>
          <a:bodyPr anchor="t"/>
          <a:lstStyle/>
          <a:p>
            <a:pPr algn="just"/>
            <a:endParaRPr lang="fr-FR" sz="2000" dirty="0">
              <a:latin typeface="Times New Roman" panose="02020603050405020304" pitchFamily="18" charset="0"/>
              <a:cs typeface="Times New Roman" panose="02020603050405020304" pitchFamily="18" charset="0"/>
            </a:endParaRPr>
          </a:p>
          <a:p>
            <a:pPr algn="just"/>
            <a:endParaRPr lang="fr-FR" sz="2000" dirty="0">
              <a:cs typeface="+mj-cs"/>
            </a:endParaRP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69</a:t>
            </a:fld>
            <a:endParaRPr lang="fr-FR"/>
          </a:p>
        </p:txBody>
      </p:sp>
      <p:sp>
        <p:nvSpPr>
          <p:cNvPr id="5" name="ZoneTexte 4">
            <a:extLst>
              <a:ext uri="{FF2B5EF4-FFF2-40B4-BE49-F238E27FC236}">
                <a16:creationId xmlns:a16="http://schemas.microsoft.com/office/drawing/2014/main" xmlns="" id="{5B45940D-CADC-422B-815A-4FAF3032C37A}"/>
              </a:ext>
            </a:extLst>
          </p:cNvPr>
          <p:cNvSpPr txBox="1"/>
          <p:nvPr/>
        </p:nvSpPr>
        <p:spPr>
          <a:xfrm>
            <a:off x="6339932" y="1265130"/>
            <a:ext cx="2510770" cy="507831"/>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300" b="1" dirty="0">
                <a:solidFill>
                  <a:srgbClr val="002060"/>
                </a:solidFill>
                <a:latin typeface="Times New Roman" pitchFamily="18" charset="0"/>
                <a:cs typeface="Times New Roman" pitchFamily="18" charset="0"/>
              </a:rPr>
              <a:t>D/E 20-404 :</a:t>
            </a:r>
            <a:r>
              <a:rPr lang="ar-DZ" sz="1300" b="1" dirty="0">
                <a:solidFill>
                  <a:srgbClr val="002060"/>
                </a:solidFill>
                <a:latin typeface="Times New Roman" pitchFamily="18" charset="0"/>
                <a:cs typeface="Times New Roman" pitchFamily="18" charset="0"/>
              </a:rPr>
              <a:t> </a:t>
            </a:r>
            <a:r>
              <a:rPr lang="fr-FR" sz="1300" b="1" dirty="0">
                <a:solidFill>
                  <a:srgbClr val="002060"/>
                </a:solidFill>
                <a:latin typeface="Times New Roman" pitchFamily="18" charset="0"/>
                <a:ea typeface="+mn-ea"/>
                <a:cs typeface="Times New Roman" pitchFamily="18" charset="0"/>
              </a:rPr>
              <a:t>Art. 2</a:t>
            </a:r>
            <a:endParaRPr lang="ar-DZ" sz="1300" b="1" dirty="0">
              <a:solidFill>
                <a:srgbClr val="002060"/>
              </a:solidFill>
              <a:latin typeface="Times New Roman" pitchFamily="18" charset="0"/>
              <a:ea typeface="+mn-ea"/>
              <a:cs typeface="Times New Roman" pitchFamily="18" charset="0"/>
            </a:endParaRPr>
          </a:p>
          <a:p>
            <a:pPr algn="ctr"/>
            <a:r>
              <a:rPr lang="ar-DZ" sz="1300" b="1" dirty="0">
                <a:solidFill>
                  <a:srgbClr val="002060"/>
                </a:solidFill>
                <a:latin typeface="Times New Roman" pitchFamily="18" charset="0"/>
                <a:cs typeface="Times New Roman" pitchFamily="18" charset="0"/>
              </a:rPr>
              <a:t>المرسوم التنفيذي 20-404 المادة </a:t>
            </a:r>
            <a:r>
              <a:rPr lang="ar-DZ" b="1" dirty="0">
                <a:solidFill>
                  <a:srgbClr val="002060"/>
                </a:solidFill>
                <a:latin typeface="Times New Roman" pitchFamily="18" charset="0"/>
                <a:cs typeface="Times New Roman" pitchFamily="18" charset="0"/>
              </a:rPr>
              <a:t>2 </a:t>
            </a:r>
          </a:p>
        </p:txBody>
      </p:sp>
      <p:sp>
        <p:nvSpPr>
          <p:cNvPr id="9" name="Rectangle 8">
            <a:extLst>
              <a:ext uri="{FF2B5EF4-FFF2-40B4-BE49-F238E27FC236}">
                <a16:creationId xmlns:a16="http://schemas.microsoft.com/office/drawing/2014/main" xmlns="" id="{4138A0D7-D981-4B93-998B-8FB289059069}"/>
              </a:ext>
            </a:extLst>
          </p:cNvPr>
          <p:cNvSpPr/>
          <p:nvPr/>
        </p:nvSpPr>
        <p:spPr>
          <a:xfrm>
            <a:off x="106427" y="388285"/>
            <a:ext cx="6349041" cy="677108"/>
          </a:xfrm>
          <a:prstGeom prst="rect">
            <a:avLst/>
          </a:prstGeom>
        </p:spPr>
        <p:txBody>
          <a:bodyPr wrap="square">
            <a:spAutoFit/>
          </a:bodyPr>
          <a:lstStyle/>
          <a:p>
            <a:r>
              <a:rPr lang="ar-DZ" sz="2000" b="1" dirty="0">
                <a:solidFill>
                  <a:schemeClr val="bg1"/>
                </a:solidFill>
                <a:latin typeface="Times New Roman" pitchFamily="18" charset="0"/>
                <a:cs typeface="Times New Roman" pitchFamily="18" charset="0"/>
              </a:rPr>
              <a:t>الفاعلون المتدخلون والآمرون بالصرف                                             </a:t>
            </a:r>
            <a:r>
              <a:rPr lang="fr-FR" sz="2000" b="1" dirty="0">
                <a:solidFill>
                  <a:schemeClr val="bg1"/>
                </a:solidFill>
                <a:latin typeface="Times New Roman" pitchFamily="18" charset="0"/>
                <a:cs typeface="Times New Roman" pitchFamily="18" charset="0"/>
              </a:rPr>
              <a:t> </a:t>
            </a:r>
            <a:endParaRPr lang="ar-DZ" sz="2000" b="1" dirty="0">
              <a:solidFill>
                <a:schemeClr val="bg1"/>
              </a:solidFill>
              <a:latin typeface="Times New Roman" pitchFamily="18" charset="0"/>
              <a:cs typeface="Times New Roman" pitchFamily="18" charset="0"/>
            </a:endParaRPr>
          </a:p>
          <a:p>
            <a:r>
              <a:rPr lang="fr-FR" sz="1800" b="1" dirty="0">
                <a:solidFill>
                  <a:schemeClr val="bg1"/>
                </a:solidFill>
                <a:latin typeface="Times New Roman" pitchFamily="18" charset="0"/>
                <a:cs typeface="Times New Roman" pitchFamily="18" charset="0"/>
              </a:rPr>
              <a:t>ACTEURS ET ORDONNATEURS</a:t>
            </a:r>
            <a:endParaRPr lang="ar-DZ" sz="1800" b="1" dirty="0">
              <a:solidFill>
                <a:schemeClr val="bg1"/>
              </a:solidFill>
              <a:latin typeface="Times New Roman" pitchFamily="18" charset="0"/>
              <a:cs typeface="Times New Roman"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xmlns="" val="769750797"/>
              </p:ext>
            </p:extLst>
          </p:nvPr>
        </p:nvGraphicFramePr>
        <p:xfrm>
          <a:off x="86264" y="2037340"/>
          <a:ext cx="8764438" cy="1942267"/>
        </p:xfrm>
        <a:graphic>
          <a:graphicData uri="http://schemas.openxmlformats.org/drawingml/2006/table">
            <a:tbl>
              <a:tblPr firstRow="1" bandRow="1"/>
              <a:tblGrid>
                <a:gridCol w="4270075">
                  <a:extLst>
                    <a:ext uri="{9D8B030D-6E8A-4147-A177-3AD203B41FA5}">
                      <a16:colId xmlns:a16="http://schemas.microsoft.com/office/drawing/2014/main" xmlns="" val="20000"/>
                    </a:ext>
                  </a:extLst>
                </a:gridCol>
                <a:gridCol w="4494363">
                  <a:extLst>
                    <a:ext uri="{9D8B030D-6E8A-4147-A177-3AD203B41FA5}">
                      <a16:colId xmlns:a16="http://schemas.microsoft.com/office/drawing/2014/main" xmlns="" val="20001"/>
                    </a:ext>
                  </a:extLst>
                </a:gridCol>
              </a:tblGrid>
              <a:tr h="1942267">
                <a:tc>
                  <a:txBody>
                    <a:bodyPr/>
                    <a:lstStyle/>
                    <a:p>
                      <a:pPr marL="76200" indent="0" algn="just">
                        <a:buNone/>
                      </a:pPr>
                      <a:r>
                        <a:rPr lang="fr-FR" sz="16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 Les opérations relatives à la gestion et la délégation de crédits relèvent</a:t>
                      </a:r>
                      <a:r>
                        <a:rPr lang="fr-FR" sz="1600" dirty="0">
                          <a:latin typeface="Times New Roman" panose="02020603050405020304" pitchFamily="18" charset="0"/>
                          <a:cs typeface="Times New Roman" panose="02020603050405020304" pitchFamily="18" charset="0"/>
                        </a:rPr>
                        <a:t> </a:t>
                      </a:r>
                      <a:r>
                        <a:rPr lang="fr-FR" sz="1600" b="1" dirty="0">
                          <a:solidFill>
                            <a:srgbClr val="C00000"/>
                          </a:solidFill>
                          <a:latin typeface="Times New Roman" panose="02020603050405020304" pitchFamily="18" charset="0"/>
                          <a:cs typeface="Times New Roman" panose="02020603050405020304" pitchFamily="18" charset="0"/>
                        </a:rPr>
                        <a:t>des ordonnateurs</a:t>
                      </a:r>
                      <a:r>
                        <a:rPr lang="fr-FR" sz="1600" dirty="0">
                          <a:latin typeface="Times New Roman" panose="02020603050405020304" pitchFamily="18" charset="0"/>
                          <a:cs typeface="Times New Roman" panose="02020603050405020304" pitchFamily="18" charset="0"/>
                        </a:rPr>
                        <a:t>.</a:t>
                      </a:r>
                    </a:p>
                    <a:p>
                      <a:pPr marL="76200" indent="0" algn="just">
                        <a:buNone/>
                      </a:pPr>
                      <a:endParaRPr lang="fr-FR" sz="1600" dirty="0">
                        <a:latin typeface="Times New Roman" panose="02020603050405020304" pitchFamily="18" charset="0"/>
                        <a:cs typeface="Times New Roman" panose="02020603050405020304" pitchFamily="18" charset="0"/>
                      </a:endParaRPr>
                    </a:p>
                    <a:p>
                      <a:pPr marL="76200" indent="0" algn="just">
                        <a:buNone/>
                      </a:pPr>
                      <a:r>
                        <a:rPr lang="fr-FR" sz="16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Les ordonnateurs assurent </a:t>
                      </a:r>
                      <a:r>
                        <a:rPr lang="fr-FR" sz="1600" b="1" dirty="0">
                          <a:solidFill>
                            <a:srgbClr val="C00000"/>
                          </a:solidFill>
                          <a:latin typeface="Times New Roman" panose="02020603050405020304" pitchFamily="18" charset="0"/>
                          <a:cs typeface="Times New Roman" panose="02020603050405020304" pitchFamily="18" charset="0"/>
                        </a:rPr>
                        <a:t>la programmation, la répartition et la mise à disposition des crédits</a:t>
                      </a:r>
                      <a:r>
                        <a:rPr lang="fr-FR" sz="16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 Ils </a:t>
                      </a:r>
                      <a:r>
                        <a:rPr lang="fr-FR" sz="1600" b="1" dirty="0">
                          <a:solidFill>
                            <a:srgbClr val="002060"/>
                          </a:solidFill>
                          <a:latin typeface="Times New Roman" panose="02020603050405020304" pitchFamily="18" charset="0"/>
                          <a:cs typeface="Times New Roman" panose="02020603050405020304" pitchFamily="18" charset="0"/>
                        </a:rPr>
                        <a:t>engagent, liquident et ordonnancent ou mandatent les dépenses</a:t>
                      </a:r>
                      <a:r>
                        <a:rPr lang="fr-FR" sz="1600" dirty="0">
                          <a:solidFill>
                            <a:srgbClr val="002060"/>
                          </a:solidFill>
                          <a:latin typeface="Times New Roman" panose="02020603050405020304" pitchFamily="18" charset="0"/>
                          <a:cs typeface="Times New Roman" panose="02020603050405020304" pitchFamily="18" charset="0"/>
                        </a:rPr>
                        <a:t>. »</a:t>
                      </a:r>
                    </a:p>
                  </a:txBody>
                  <a:tcPr/>
                </a:tc>
                <a:tc>
                  <a:txBody>
                    <a:bodyPr/>
                    <a:lstStyle/>
                    <a:p>
                      <a:pPr algn="just" rtl="1"/>
                      <a:r>
                        <a:rPr lang="fr-FR" sz="17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 »</a:t>
                      </a:r>
                      <a:r>
                        <a:rPr lang="ar-DZ" sz="17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العمليات المتعلقة بتسيير وتفويض الاعتمادات المالية من اختصاص </a:t>
                      </a:r>
                      <a:r>
                        <a:rPr lang="ar-DZ" sz="1700" b="1" i="0" u="none" strike="noStrike" cap="none" dirty="0">
                          <a:solidFill>
                            <a:srgbClr val="C00000"/>
                          </a:solidFill>
                          <a:latin typeface="Times New Roman" panose="02020603050405020304" pitchFamily="18" charset="0"/>
                          <a:ea typeface="Arial"/>
                          <a:cs typeface="Times New Roman" panose="02020603050405020304" pitchFamily="18" charset="0"/>
                          <a:sym typeface="Arial"/>
                        </a:rPr>
                        <a:t>الآمرين بالصرف</a:t>
                      </a:r>
                      <a:r>
                        <a:rPr lang="ar-DZ" sz="1700" b="0" i="0" u="none" strike="noStrike" cap="none" baseline="0" dirty="0">
                          <a:solidFill>
                            <a:srgbClr val="000000"/>
                          </a:solidFill>
                          <a:latin typeface="Arial"/>
                          <a:ea typeface="Arial"/>
                          <a:cs typeface="Arial"/>
                          <a:sym typeface="Arial"/>
                        </a:rPr>
                        <a:t>.</a:t>
                      </a:r>
                    </a:p>
                    <a:p>
                      <a:pPr algn="just" rtl="1"/>
                      <a:endParaRPr lang="ar-DZ" sz="1700" b="0" i="0" u="none" strike="noStrike" cap="none" baseline="0" dirty="0">
                        <a:solidFill>
                          <a:srgbClr val="000000"/>
                        </a:solidFill>
                        <a:latin typeface="Arial"/>
                        <a:ea typeface="Arial"/>
                        <a:cs typeface="Arial"/>
                        <a:sym typeface="Arial"/>
                      </a:endParaRPr>
                    </a:p>
                    <a:p>
                      <a:pPr algn="just" rtl="1"/>
                      <a:r>
                        <a:rPr lang="ar-DZ" sz="17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يتولى الآمرون بالصرف </a:t>
                      </a:r>
                      <a:r>
                        <a:rPr lang="ar-DZ" sz="1700" b="1" i="0" u="none" strike="noStrike" cap="none" dirty="0">
                          <a:solidFill>
                            <a:srgbClr val="C00000"/>
                          </a:solidFill>
                          <a:latin typeface="Times New Roman" panose="02020603050405020304" pitchFamily="18" charset="0"/>
                          <a:ea typeface="Arial"/>
                          <a:cs typeface="Times New Roman" panose="02020603050405020304" pitchFamily="18" charset="0"/>
                          <a:sym typeface="Arial"/>
                        </a:rPr>
                        <a:t>برمجة وتوزيع ووضع الاعتمادات المالية تحت التصرف</a:t>
                      </a:r>
                      <a:r>
                        <a:rPr lang="ar-DZ" sz="1700" b="0" i="0" u="none" strike="noStrike" cap="none" baseline="0" dirty="0">
                          <a:solidFill>
                            <a:srgbClr val="000000"/>
                          </a:solidFill>
                          <a:latin typeface="Arial"/>
                          <a:ea typeface="Arial"/>
                          <a:cs typeface="Arial"/>
                          <a:sym typeface="Arial"/>
                        </a:rPr>
                        <a:t>، </a:t>
                      </a:r>
                      <a:r>
                        <a:rPr lang="ar-DZ" sz="1700" b="1" i="0" u="none" strike="noStrike" cap="none" dirty="0">
                          <a:solidFill>
                            <a:srgbClr val="002060"/>
                          </a:solidFill>
                          <a:latin typeface="Times New Roman" panose="02020603050405020304" pitchFamily="18" charset="0"/>
                          <a:ea typeface="Arial"/>
                          <a:cs typeface="Times New Roman" panose="02020603050405020304" pitchFamily="18" charset="0"/>
                          <a:sym typeface="Arial"/>
                        </a:rPr>
                        <a:t>ويلتزمون بالنفقات ويقومون بتصفيتها والأمر بصرفها أو تحرير الحوالات</a:t>
                      </a:r>
                      <a:r>
                        <a:rPr lang="fr-FR" sz="1700" dirty="0">
                          <a:latin typeface="Times New Roman" panose="02020603050405020304" pitchFamily="18" charset="0"/>
                          <a:cs typeface="Times New Roman" panose="02020603050405020304" pitchFamily="18" charset="0"/>
                        </a:rPr>
                        <a:t>« </a:t>
                      </a:r>
                      <a:r>
                        <a:rPr lang="ar-DZ" sz="1700" b="0" i="0" u="none" strike="noStrike" cap="none" baseline="0" dirty="0">
                          <a:solidFill>
                            <a:srgbClr val="000000"/>
                          </a:solidFill>
                          <a:latin typeface="Arial"/>
                          <a:ea typeface="Arial"/>
                          <a:cs typeface="Arial"/>
                          <a:sym typeface="Arial"/>
                        </a:rPr>
                        <a:t>.</a:t>
                      </a:r>
                      <a:endParaRPr lang="fr-FR" sz="1700"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60107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C842C09-5AFE-4AF0-938C-FF9A79B23FF1}"/>
              </a:ext>
            </a:extLst>
          </p:cNvPr>
          <p:cNvSpPr>
            <a:spLocks noGrp="1"/>
          </p:cNvSpPr>
          <p:nvPr>
            <p:ph type="title"/>
          </p:nvPr>
        </p:nvSpPr>
        <p:spPr>
          <a:xfrm>
            <a:off x="1387366" y="388883"/>
            <a:ext cx="4078014" cy="746234"/>
          </a:xfrm>
        </p:spPr>
        <p:txBody>
          <a:bodyPr/>
          <a:lstStyle/>
          <a:p>
            <a:r>
              <a:rPr lang="ar-DZ" sz="2400" dirty="0">
                <a:solidFill>
                  <a:schemeClr val="bg1"/>
                </a:solidFill>
                <a:latin typeface="Arial" panose="020B0604020202020204" pitchFamily="34" charset="0"/>
                <a:cs typeface="Arial" panose="020B0604020202020204" pitchFamily="34" charset="0"/>
              </a:rPr>
              <a:t>لماذا هذا الإصـــلاح ؟</a:t>
            </a:r>
            <a:r>
              <a:rPr lang="ar-DZ" dirty="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
            </a:r>
            <a:br>
              <a:rPr lang="fr-FR" dirty="0">
                <a:solidFill>
                  <a:schemeClr val="bg1"/>
                </a:solidFill>
                <a:latin typeface="Arial" panose="020B0604020202020204" pitchFamily="34" charset="0"/>
                <a:cs typeface="Arial" panose="020B0604020202020204" pitchFamily="34" charset="0"/>
              </a:rPr>
            </a:br>
            <a:r>
              <a:rPr lang="ar-DZ" dirty="0">
                <a:solidFill>
                  <a:schemeClr val="bg1"/>
                </a:solidFill>
                <a:latin typeface="Arial" panose="020B0604020202020204" pitchFamily="34" charset="0"/>
                <a:cs typeface="Arial" panose="020B0604020202020204" pitchFamily="34" charset="0"/>
              </a:rPr>
              <a:t> </a:t>
            </a:r>
            <a:r>
              <a:rPr lang="fr-FR" dirty="0">
                <a:solidFill>
                  <a:schemeClr val="bg1"/>
                </a:solidFill>
                <a:latin typeface="Times New Roman" panose="02020603050405020304" pitchFamily="18" charset="0"/>
                <a:cs typeface="Times New Roman" panose="02020603050405020304" pitchFamily="18" charset="0"/>
              </a:rPr>
              <a:t>POURQUOI  LA  REFORME </a:t>
            </a:r>
            <a:r>
              <a:rPr lang="fr-FR" dirty="0">
                <a:solidFill>
                  <a:schemeClr val="bg1"/>
                </a:solidFill>
                <a:latin typeface="Arial" panose="020B0604020202020204" pitchFamily="34" charset="0"/>
                <a:cs typeface="Arial" panose="020B0604020202020204" pitchFamily="34" charset="0"/>
              </a:rPr>
              <a:t>?</a:t>
            </a:r>
            <a:endParaRPr lang="fr-FR" dirty="0">
              <a:solidFill>
                <a:schemeClr val="bg1"/>
              </a:solidFill>
            </a:endParaRPr>
          </a:p>
        </p:txBody>
      </p:sp>
      <p:sp>
        <p:nvSpPr>
          <p:cNvPr id="3" name="Rectangle 2">
            <a:extLst>
              <a:ext uri="{FF2B5EF4-FFF2-40B4-BE49-F238E27FC236}">
                <a16:creationId xmlns:a16="http://schemas.microsoft.com/office/drawing/2014/main" xmlns="" id="{A4289E22-F910-438A-A1B4-4C3A1F855770}"/>
              </a:ext>
            </a:extLst>
          </p:cNvPr>
          <p:cNvSpPr/>
          <p:nvPr/>
        </p:nvSpPr>
        <p:spPr>
          <a:xfrm>
            <a:off x="680764" y="2010358"/>
            <a:ext cx="2808000" cy="684000"/>
          </a:xfrm>
          <a:prstGeom prst="rect">
            <a:avLst/>
          </a:prstGeom>
          <a:solidFill>
            <a:srgbClr val="002060"/>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85750" lvl="0" indent="-285750">
              <a:buClr>
                <a:srgbClr val="002060"/>
              </a:buClr>
              <a:buFont typeface="Wingdings" panose="05000000000000000000" pitchFamily="2" charset="2"/>
              <a:buChar char="§"/>
            </a:pPr>
            <a:r>
              <a:rPr lang="fr-FR" b="1" dirty="0">
                <a:solidFill>
                  <a:schemeClr val="bg1"/>
                </a:solidFill>
                <a:latin typeface="Times New Roman" panose="02020603050405020304" pitchFamily="18" charset="0"/>
                <a:cs typeface="Times New Roman" panose="02020603050405020304" pitchFamily="18" charset="0"/>
              </a:rPr>
              <a:t>Absence de cadrage budgétaire pluriannuel;</a:t>
            </a:r>
            <a:endParaRPr lang="ar-DZ" b="1"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4FB6A184-BE4D-4634-82C6-C9F2A42ACF19}"/>
              </a:ext>
            </a:extLst>
          </p:cNvPr>
          <p:cNvSpPr/>
          <p:nvPr/>
        </p:nvSpPr>
        <p:spPr>
          <a:xfrm>
            <a:off x="680763" y="2832820"/>
            <a:ext cx="2808000" cy="684000"/>
          </a:xfrm>
          <a:prstGeom prst="rect">
            <a:avLst/>
          </a:prstGeom>
          <a:solidFill>
            <a:srgbClr val="20393C"/>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85750" lvl="0" indent="-285750">
              <a:buClr>
                <a:srgbClr val="002060"/>
              </a:buClr>
              <a:buFont typeface="Wingdings" panose="05000000000000000000" pitchFamily="2" charset="2"/>
              <a:buChar char="§"/>
            </a:pPr>
            <a:r>
              <a:rPr lang="fr-FR" b="1" dirty="0">
                <a:solidFill>
                  <a:schemeClr val="bg1"/>
                </a:solidFill>
                <a:latin typeface="Times New Roman" panose="02020603050405020304" pitchFamily="18" charset="0"/>
                <a:cs typeface="Times New Roman" panose="02020603050405020304" pitchFamily="18" charset="0"/>
              </a:rPr>
              <a:t>Dualité du budget (fonctionnement et d’équipement);</a:t>
            </a:r>
            <a:endParaRPr lang="ar-DZ" b="1"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8EFCE01-E1CF-4E81-B6D4-F9370D2EC9B0}"/>
              </a:ext>
            </a:extLst>
          </p:cNvPr>
          <p:cNvSpPr/>
          <p:nvPr/>
        </p:nvSpPr>
        <p:spPr>
          <a:xfrm>
            <a:off x="680763" y="3684775"/>
            <a:ext cx="2808000" cy="684000"/>
          </a:xfrm>
          <a:prstGeom prst="rect">
            <a:avLst/>
          </a:prstGeom>
          <a:solidFill>
            <a:srgbClr val="005426"/>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85750" lvl="0" indent="-285750">
              <a:buClr>
                <a:srgbClr val="002060"/>
              </a:buClr>
              <a:buFont typeface="Wingdings" panose="05000000000000000000" pitchFamily="2" charset="2"/>
              <a:buChar char="§"/>
            </a:pPr>
            <a:r>
              <a:rPr lang="fr-FR" b="1" dirty="0">
                <a:solidFill>
                  <a:schemeClr val="bg1"/>
                </a:solidFill>
                <a:latin typeface="Times New Roman" panose="02020603050405020304" pitchFamily="18" charset="0"/>
                <a:cs typeface="Times New Roman" panose="02020603050405020304" pitchFamily="18" charset="0"/>
              </a:rPr>
              <a:t>Gestion des dépenses centrée sur les moyens;</a:t>
            </a:r>
          </a:p>
        </p:txBody>
      </p:sp>
      <p:sp>
        <p:nvSpPr>
          <p:cNvPr id="7" name="Rectangle 6">
            <a:extLst>
              <a:ext uri="{FF2B5EF4-FFF2-40B4-BE49-F238E27FC236}">
                <a16:creationId xmlns:a16="http://schemas.microsoft.com/office/drawing/2014/main" xmlns="" id="{AB3539C9-A050-4340-B59B-B31ED584517C}"/>
              </a:ext>
            </a:extLst>
          </p:cNvPr>
          <p:cNvSpPr/>
          <p:nvPr/>
        </p:nvSpPr>
        <p:spPr>
          <a:xfrm>
            <a:off x="680764" y="1481663"/>
            <a:ext cx="3332964" cy="369332"/>
          </a:xfrm>
          <a:prstGeom prst="rect">
            <a:avLst/>
          </a:prstGeom>
        </p:spPr>
        <p:txBody>
          <a:bodyPr wrap="none">
            <a:spAutoFit/>
          </a:bodyPr>
          <a:lstStyle/>
          <a:p>
            <a:pPr marL="0" indent="0" algn="r">
              <a:buClr>
                <a:schemeClr val="accent5">
                  <a:lumMod val="50000"/>
                </a:schemeClr>
              </a:buClr>
              <a:buFont typeface="Wingdings" panose="05000000000000000000" pitchFamily="2" charset="2"/>
              <a:buNone/>
            </a:pPr>
            <a:r>
              <a:rPr lang="fr-FR" sz="1800" b="1" dirty="0">
                <a:solidFill>
                  <a:srgbClr val="002060"/>
                </a:solidFill>
                <a:latin typeface="Times New Roman" panose="02020603050405020304" pitchFamily="18" charset="0"/>
                <a:cs typeface="Times New Roman" panose="02020603050405020304" pitchFamily="18" charset="0"/>
              </a:rPr>
              <a:t>Insuffisances du système actuel:</a:t>
            </a:r>
            <a:endParaRPr lang="ar-DZ" sz="1800" b="1"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DD941BB0-612A-48B2-91C2-C1FB0205313F}"/>
              </a:ext>
            </a:extLst>
          </p:cNvPr>
          <p:cNvSpPr/>
          <p:nvPr/>
        </p:nvSpPr>
        <p:spPr>
          <a:xfrm>
            <a:off x="6721226" y="1522901"/>
            <a:ext cx="2026517" cy="369332"/>
          </a:xfrm>
          <a:prstGeom prst="rect">
            <a:avLst/>
          </a:prstGeom>
        </p:spPr>
        <p:txBody>
          <a:bodyPr wrap="none">
            <a:spAutoFit/>
          </a:bodyPr>
          <a:lstStyle/>
          <a:p>
            <a:pPr algn="r"/>
            <a:r>
              <a:rPr lang="ar-DZ" sz="1800" dirty="0">
                <a:solidFill>
                  <a:srgbClr val="002060"/>
                </a:solidFill>
              </a:rPr>
              <a:t>ن</a:t>
            </a:r>
            <a:r>
              <a:rPr lang="ar-DZ" sz="1800" dirty="0">
                <a:solidFill>
                  <a:srgbClr val="005426"/>
                </a:solidFill>
              </a:rPr>
              <a:t>قائص</a:t>
            </a:r>
            <a:r>
              <a:rPr lang="ar-DZ" sz="1800" b="1" dirty="0">
                <a:solidFill>
                  <a:srgbClr val="002060"/>
                </a:solidFill>
              </a:rPr>
              <a:t> النظـــام الحـــالي </a:t>
            </a:r>
            <a:endParaRPr lang="fr-FR" sz="1800" dirty="0"/>
          </a:p>
        </p:txBody>
      </p:sp>
      <p:sp>
        <p:nvSpPr>
          <p:cNvPr id="9" name="Rectangle 8">
            <a:extLst>
              <a:ext uri="{FF2B5EF4-FFF2-40B4-BE49-F238E27FC236}">
                <a16:creationId xmlns:a16="http://schemas.microsoft.com/office/drawing/2014/main" xmlns="" id="{5845F60C-74D1-42A0-9216-213F018CA396}"/>
              </a:ext>
            </a:extLst>
          </p:cNvPr>
          <p:cNvSpPr/>
          <p:nvPr/>
        </p:nvSpPr>
        <p:spPr>
          <a:xfrm>
            <a:off x="6040220" y="1983132"/>
            <a:ext cx="2808000" cy="684000"/>
          </a:xfrm>
          <a:prstGeom prst="rect">
            <a:avLst/>
          </a:prstGeom>
          <a:solidFill>
            <a:srgbClr val="002060"/>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342900" indent="-342900" algn="r" rtl="1">
              <a:buFont typeface="Wingdings" panose="05000000000000000000" pitchFamily="2" charset="2"/>
              <a:buChar char="§"/>
            </a:pPr>
            <a:r>
              <a:rPr lang="ar-DZ" b="1" dirty="0">
                <a:solidFill>
                  <a:schemeClr val="bg1"/>
                </a:solidFill>
              </a:rPr>
              <a:t>غياب الاطار الميزانياتي المتعدد السنوات</a:t>
            </a:r>
          </a:p>
        </p:txBody>
      </p:sp>
      <p:sp>
        <p:nvSpPr>
          <p:cNvPr id="10" name="Rectangle 9">
            <a:extLst>
              <a:ext uri="{FF2B5EF4-FFF2-40B4-BE49-F238E27FC236}">
                <a16:creationId xmlns:a16="http://schemas.microsoft.com/office/drawing/2014/main" xmlns="" id="{FB9748C2-B19E-4058-8445-28E8B26A9F2A}"/>
              </a:ext>
            </a:extLst>
          </p:cNvPr>
          <p:cNvSpPr/>
          <p:nvPr/>
        </p:nvSpPr>
        <p:spPr>
          <a:xfrm>
            <a:off x="6040220" y="2848931"/>
            <a:ext cx="2808000" cy="523220"/>
          </a:xfrm>
          <a:prstGeom prst="rect">
            <a:avLst/>
          </a:prstGeom>
          <a:solidFill>
            <a:srgbClr val="20393C"/>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marL="285750" indent="-285750" algn="ctr" rtl="1">
              <a:buFont typeface="Wingdings" panose="05000000000000000000" pitchFamily="2" charset="2"/>
              <a:buChar char="§"/>
            </a:pPr>
            <a:r>
              <a:rPr lang="ar-DZ" b="1" dirty="0">
                <a:solidFill>
                  <a:schemeClr val="bg1"/>
                </a:solidFill>
              </a:rPr>
              <a:t>ازدواجية الميزانية(ميزانية التسيير وميزانية التجهيز)  </a:t>
            </a:r>
          </a:p>
        </p:txBody>
      </p:sp>
      <p:sp>
        <p:nvSpPr>
          <p:cNvPr id="11" name="Rectangle 10">
            <a:extLst>
              <a:ext uri="{FF2B5EF4-FFF2-40B4-BE49-F238E27FC236}">
                <a16:creationId xmlns:a16="http://schemas.microsoft.com/office/drawing/2014/main" xmlns="" id="{73CD997D-8F9D-4915-9478-A104C74C8EED}"/>
              </a:ext>
            </a:extLst>
          </p:cNvPr>
          <p:cNvSpPr/>
          <p:nvPr/>
        </p:nvSpPr>
        <p:spPr>
          <a:xfrm>
            <a:off x="6076712" y="3684775"/>
            <a:ext cx="2808000" cy="684000"/>
          </a:xfrm>
          <a:prstGeom prst="rect">
            <a:avLst/>
          </a:prstGeom>
          <a:solidFill>
            <a:srgbClr val="005426"/>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marL="285750" indent="-285750" algn="r" rtl="1">
              <a:buFont typeface="Wingdings" panose="05000000000000000000" pitchFamily="2" charset="2"/>
              <a:buChar char="§"/>
            </a:pPr>
            <a:r>
              <a:rPr lang="ar-DZ" b="1" dirty="0">
                <a:solidFill>
                  <a:schemeClr val="bg1"/>
                </a:solidFill>
              </a:rPr>
              <a:t>تسيير النفقات المتركز على الوسائل </a:t>
            </a:r>
            <a:endParaRPr lang="fr-FR" b="1" dirty="0">
              <a:solidFill>
                <a:schemeClr val="bg1"/>
              </a:solidFill>
            </a:endParaRPr>
          </a:p>
        </p:txBody>
      </p:sp>
      <p:sp>
        <p:nvSpPr>
          <p:cNvPr id="12"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7</a:t>
            </a:r>
          </a:p>
        </p:txBody>
      </p:sp>
    </p:spTree>
    <p:extLst>
      <p:ext uri="{BB962C8B-B14F-4D97-AF65-F5344CB8AC3E}">
        <p14:creationId xmlns:p14="http://schemas.microsoft.com/office/powerpoint/2010/main" xmlns="" val="39844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70</a:t>
            </a:fld>
            <a:endParaRPr lang="fr-FR"/>
          </a:p>
        </p:txBody>
      </p:sp>
      <p:sp>
        <p:nvSpPr>
          <p:cNvPr id="5" name="Rectangle 4"/>
          <p:cNvSpPr/>
          <p:nvPr/>
        </p:nvSpPr>
        <p:spPr>
          <a:xfrm>
            <a:off x="0" y="388961"/>
            <a:ext cx="6458989" cy="677108"/>
          </a:xfrm>
          <a:prstGeom prst="rect">
            <a:avLst/>
          </a:prstGeom>
        </p:spPr>
        <p:txBody>
          <a:bodyPr wrap="square">
            <a:spAutoFit/>
          </a:bodyPr>
          <a:lstStyle/>
          <a:p>
            <a:r>
              <a:rPr lang="ar-DZ" sz="2000" b="1" dirty="0">
                <a:solidFill>
                  <a:schemeClr val="bg1"/>
                </a:solidFill>
                <a:latin typeface="Times New Roman" pitchFamily="18" charset="0"/>
                <a:cs typeface="Times New Roman" pitchFamily="18" charset="0"/>
              </a:rPr>
              <a:t>الفاعلون المتدخلون والآمرون بالصرف                                                </a:t>
            </a:r>
            <a:r>
              <a:rPr lang="fr-FR" sz="2000" b="1" dirty="0">
                <a:solidFill>
                  <a:schemeClr val="bg1"/>
                </a:solidFill>
                <a:latin typeface="Times New Roman" pitchFamily="18" charset="0"/>
                <a:cs typeface="Times New Roman" pitchFamily="18" charset="0"/>
              </a:rPr>
              <a:t> </a:t>
            </a:r>
            <a:endParaRPr lang="ar-DZ" sz="2000" b="1" dirty="0">
              <a:solidFill>
                <a:schemeClr val="bg1"/>
              </a:solidFill>
              <a:latin typeface="Times New Roman" pitchFamily="18" charset="0"/>
              <a:cs typeface="Times New Roman" pitchFamily="18" charset="0"/>
            </a:endParaRPr>
          </a:p>
          <a:p>
            <a:r>
              <a:rPr lang="fr-FR" sz="1800" b="1" dirty="0">
                <a:solidFill>
                  <a:schemeClr val="bg1"/>
                </a:solidFill>
                <a:latin typeface="Times New Roman" pitchFamily="18" charset="0"/>
                <a:cs typeface="Times New Roman" pitchFamily="18" charset="0"/>
              </a:rPr>
              <a:t>ACTEURS ET ORDONNATEURS</a:t>
            </a:r>
            <a:endParaRPr lang="ar-DZ" sz="1800" b="1" dirty="0">
              <a:solidFill>
                <a:schemeClr val="bg1"/>
              </a:solidFill>
              <a:latin typeface="Times New Roman" pitchFamily="18" charset="0"/>
              <a:cs typeface="Times New Roman" pitchFamily="18" charset="0"/>
            </a:endParaRPr>
          </a:p>
        </p:txBody>
      </p:sp>
      <p:sp>
        <p:nvSpPr>
          <p:cNvPr id="7" name="ZoneTexte 6">
            <a:extLst>
              <a:ext uri="{FF2B5EF4-FFF2-40B4-BE49-F238E27FC236}">
                <a16:creationId xmlns:a16="http://schemas.microsoft.com/office/drawing/2014/main" xmlns="" id="{9036FC15-652C-4171-8991-0DCC6EBA2286}"/>
              </a:ext>
            </a:extLst>
          </p:cNvPr>
          <p:cNvSpPr txBox="1"/>
          <p:nvPr/>
        </p:nvSpPr>
        <p:spPr>
          <a:xfrm>
            <a:off x="6175021" y="954759"/>
            <a:ext cx="2729879" cy="461665"/>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20-404 : Art.20</a:t>
            </a:r>
            <a:endParaRPr lang="ar-DZ" sz="1200" b="1" dirty="0">
              <a:solidFill>
                <a:srgbClr val="002060"/>
              </a:solidFill>
              <a:latin typeface="Times New Roman" pitchFamily="18" charset="0"/>
              <a:cs typeface="Times New Roman" pitchFamily="18" charset="0"/>
            </a:endParaRPr>
          </a:p>
          <a:p>
            <a:pPr algn="ctr"/>
            <a:r>
              <a:rPr lang="ar-DZ" sz="1200" b="1" dirty="0">
                <a:solidFill>
                  <a:srgbClr val="002060"/>
                </a:solidFill>
                <a:latin typeface="Times New Roman" pitchFamily="18" charset="0"/>
                <a:cs typeface="Times New Roman" pitchFamily="18" charset="0"/>
              </a:rPr>
              <a:t>المرسوم التنفيذي 20-404 المادة 20</a:t>
            </a:r>
          </a:p>
        </p:txBody>
      </p:sp>
      <p:graphicFrame>
        <p:nvGraphicFramePr>
          <p:cNvPr id="13" name="Tableau 12"/>
          <p:cNvGraphicFramePr>
            <a:graphicFrameLocks noGrp="1"/>
          </p:cNvGraphicFramePr>
          <p:nvPr>
            <p:extLst>
              <p:ext uri="{D42A27DB-BD31-4B8C-83A1-F6EECF244321}">
                <p14:modId xmlns:p14="http://schemas.microsoft.com/office/powerpoint/2010/main" xmlns="" val="1958014989"/>
              </p:ext>
            </p:extLst>
          </p:nvPr>
        </p:nvGraphicFramePr>
        <p:xfrm>
          <a:off x="108620" y="1476359"/>
          <a:ext cx="8807570" cy="2933595"/>
        </p:xfrm>
        <a:graphic>
          <a:graphicData uri="http://schemas.openxmlformats.org/drawingml/2006/table">
            <a:tbl>
              <a:tblPr firstRow="1" bandRow="1"/>
              <a:tblGrid>
                <a:gridCol w="4403785">
                  <a:extLst>
                    <a:ext uri="{9D8B030D-6E8A-4147-A177-3AD203B41FA5}">
                      <a16:colId xmlns:a16="http://schemas.microsoft.com/office/drawing/2014/main" xmlns="" val="20000"/>
                    </a:ext>
                  </a:extLst>
                </a:gridCol>
                <a:gridCol w="4403785">
                  <a:extLst>
                    <a:ext uri="{9D8B030D-6E8A-4147-A177-3AD203B41FA5}">
                      <a16:colId xmlns:a16="http://schemas.microsoft.com/office/drawing/2014/main" xmlns="" val="20001"/>
                    </a:ext>
                  </a:extLst>
                </a:gridCol>
              </a:tblGrid>
              <a:tr h="2933595">
                <a:tc>
                  <a:txBody>
                    <a:bodyPr/>
                    <a:lstStyle/>
                    <a:p>
                      <a:pPr marL="0" indent="0" algn="just">
                        <a:buNone/>
                      </a:pPr>
                      <a:r>
                        <a:rPr lang="fr-FR" sz="1400" dirty="0">
                          <a:latin typeface="Times New Roman" panose="02020603050405020304" pitchFamily="18" charset="0"/>
                          <a:ea typeface="SimSun" panose="02010600030101010101" pitchFamily="2" charset="-122"/>
                          <a:cs typeface="Times New Roman" panose="02020603050405020304" pitchFamily="18" charset="0"/>
                        </a:rPr>
                        <a:t>« …</a:t>
                      </a:r>
                      <a:r>
                        <a:rPr lang="fr-FR" sz="14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le ministre ou le responsable de l'institution publique </a:t>
                      </a:r>
                      <a:r>
                        <a:rPr lang="fr-FR" sz="1400" dirty="0">
                          <a:latin typeface="Times New Roman" panose="02020603050405020304" pitchFamily="18" charset="0"/>
                          <a:ea typeface="SimSun" panose="02010600030101010101" pitchFamily="2" charset="-122"/>
                          <a:cs typeface="Times New Roman" panose="02020603050405020304" pitchFamily="18" charset="0"/>
                        </a:rPr>
                        <a:t>est </a:t>
                      </a:r>
                      <a:r>
                        <a:rPr lang="fr-FR" sz="14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ordonnateur principal </a:t>
                      </a:r>
                      <a:r>
                        <a:rPr lang="fr-FR" sz="1400" dirty="0">
                          <a:latin typeface="Times New Roman" panose="02020603050405020304" pitchFamily="18" charset="0"/>
                          <a:ea typeface="SimSun" panose="02010600030101010101" pitchFamily="2" charset="-122"/>
                          <a:cs typeface="Times New Roman" panose="02020603050405020304" pitchFamily="18" charset="0"/>
                        </a:rPr>
                        <a:t>des </a:t>
                      </a:r>
                      <a:r>
                        <a:rPr lang="fr-FR" sz="1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dépenses du budget général de l’Etat et des comptes spéciaux du Trésor, pour les crédits mis à sa disposition. »</a:t>
                      </a:r>
                      <a:endParaRPr lang="ar-DZ" sz="14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a:p>
                      <a:pPr marL="0" indent="0" algn="just">
                        <a:buNone/>
                      </a:pPr>
                      <a:endParaRPr lang="fr-FR" sz="1050" dirty="0">
                        <a:latin typeface="Times New Roman" panose="02020603050405020304" pitchFamily="18" charset="0"/>
                        <a:cs typeface="Times New Roman" panose="02020603050405020304" pitchFamily="18" charset="0"/>
                      </a:endParaRPr>
                    </a:p>
                    <a:p>
                      <a:pPr marL="0" indent="0" algn="just">
                        <a:spcAft>
                          <a:spcPts val="600"/>
                        </a:spcAft>
                        <a:buNone/>
                      </a:pPr>
                      <a:r>
                        <a:rPr lang="fr-FR" sz="1400" b="1" dirty="0">
                          <a:solidFill>
                            <a:schemeClr val="accent3">
                              <a:lumMod val="50000"/>
                            </a:schemeClr>
                          </a:solidFill>
                          <a:latin typeface="Times New Roman" panose="02020603050405020304" pitchFamily="18" charset="0"/>
                          <a:cs typeface="Times New Roman" panose="02020603050405020304" pitchFamily="18" charset="0"/>
                        </a:rPr>
                        <a:t>Interviennent dans cette organisation d’exécution:</a:t>
                      </a:r>
                      <a:endParaRPr lang="fr-FR" sz="1400" b="0" i="0" u="none" strike="noStrike" cap="none" dirty="0">
                        <a:solidFill>
                          <a:schemeClr val="accent3">
                            <a:lumMod val="50000"/>
                          </a:schemeClr>
                        </a:solidFill>
                        <a:latin typeface="Times New Roman" panose="02020603050405020304" pitchFamily="18" charset="0"/>
                        <a:ea typeface="SimSun" panose="02010600030101010101" pitchFamily="2" charset="-122"/>
                        <a:cs typeface="Times New Roman" panose="02020603050405020304" pitchFamily="18" charset="0"/>
                        <a:sym typeface="Arial"/>
                      </a:endParaRPr>
                    </a:p>
                    <a:p>
                      <a:pPr marL="285750" indent="-285750" algn="l">
                        <a:buClr>
                          <a:srgbClr val="C00000"/>
                        </a:buClr>
                        <a:buFont typeface="Wingdings" panose="05000000000000000000" pitchFamily="2" charset="2"/>
                        <a:buChar char="q"/>
                      </a:pPr>
                      <a:r>
                        <a:rPr lang="ar-DZ" sz="1400" b="1" dirty="0">
                          <a:solidFill>
                            <a:srgbClr val="C00000"/>
                          </a:solidFill>
                          <a:latin typeface="Times New Roman" panose="02020603050405020304" pitchFamily="18" charset="0"/>
                          <a:cs typeface="Times New Roman" panose="02020603050405020304" pitchFamily="18" charset="0"/>
                        </a:rPr>
                        <a:t>01</a:t>
                      </a:r>
                      <a:r>
                        <a:rPr lang="fr-FR" sz="1400" b="1" dirty="0">
                          <a:solidFill>
                            <a:srgbClr val="C00000"/>
                          </a:solidFill>
                          <a:latin typeface="Times New Roman" panose="02020603050405020304" pitchFamily="18" charset="0"/>
                          <a:cs typeface="Times New Roman" panose="02020603050405020304" pitchFamily="18" charset="0"/>
                        </a:rPr>
                        <a:t> responsable de la fonction financière ministérielle</a:t>
                      </a:r>
                      <a:r>
                        <a:rPr lang="fr-FR" sz="1400" dirty="0">
                          <a:solidFill>
                            <a:schemeClr val="accent6"/>
                          </a:solidFill>
                          <a:latin typeface="Times New Roman" panose="02020603050405020304" pitchFamily="18" charset="0"/>
                          <a:cs typeface="Times New Roman" panose="02020603050405020304" pitchFamily="18" charset="0"/>
                        </a:rPr>
                        <a:t> </a:t>
                      </a:r>
                      <a:r>
                        <a:rPr lang="fr-FR" sz="14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qui peut porter un nom différent selon les organigrammes;</a:t>
                      </a:r>
                    </a:p>
                    <a:p>
                      <a:pPr marL="285750" indent="-285750" algn="just">
                        <a:buClr>
                          <a:srgbClr val="C00000"/>
                        </a:buClr>
                        <a:buFont typeface="Wingdings" panose="05000000000000000000" pitchFamily="2" charset="2"/>
                        <a:buChar char="q"/>
                      </a:pPr>
                      <a:r>
                        <a:rPr lang="fr-FR" sz="1400" b="1" dirty="0">
                          <a:solidFill>
                            <a:srgbClr val="C00000"/>
                          </a:solidFill>
                          <a:latin typeface="Times New Roman" panose="02020603050405020304" pitchFamily="18" charset="0"/>
                          <a:cs typeface="Times New Roman" panose="02020603050405020304" pitchFamily="18" charset="0"/>
                        </a:rPr>
                        <a:t>01</a:t>
                      </a:r>
                      <a:r>
                        <a:rPr lang="fr-FR" sz="1400" b="1" baseline="0" dirty="0">
                          <a:solidFill>
                            <a:srgbClr val="C00000"/>
                          </a:solidFill>
                          <a:latin typeface="Times New Roman" panose="02020603050405020304" pitchFamily="18" charset="0"/>
                          <a:cs typeface="Times New Roman" panose="02020603050405020304" pitchFamily="18" charset="0"/>
                        </a:rPr>
                        <a:t> </a:t>
                      </a:r>
                      <a:r>
                        <a:rPr lang="fr-FR" sz="1400" b="1" dirty="0">
                          <a:solidFill>
                            <a:srgbClr val="C00000"/>
                          </a:solidFill>
                          <a:latin typeface="Times New Roman" panose="02020603050405020304" pitchFamily="18" charset="0"/>
                          <a:cs typeface="Times New Roman" panose="02020603050405020304" pitchFamily="18" charset="0"/>
                        </a:rPr>
                        <a:t>ou des responsables de programme;</a:t>
                      </a:r>
                    </a:p>
                    <a:p>
                      <a:pPr marL="285750" indent="-285750" algn="just">
                        <a:buClr>
                          <a:srgbClr val="C00000"/>
                        </a:buClr>
                        <a:buFont typeface="Wingdings" panose="05000000000000000000" pitchFamily="2" charset="2"/>
                        <a:buChar char="q"/>
                      </a:pPr>
                      <a:r>
                        <a:rPr lang="fr-FR" sz="1400" b="1" dirty="0">
                          <a:solidFill>
                            <a:srgbClr val="C00000"/>
                          </a:solidFill>
                          <a:latin typeface="Times New Roman" panose="02020603050405020304" pitchFamily="18" charset="0"/>
                          <a:cs typeface="Times New Roman" panose="02020603050405020304" pitchFamily="18" charset="0"/>
                        </a:rPr>
                        <a:t>Des responsables de subdivisions des programmes;</a:t>
                      </a:r>
                    </a:p>
                  </a:txBody>
                  <a:tcPr/>
                </a:tc>
                <a:tc>
                  <a:txBody>
                    <a:bodyPr/>
                    <a:lstStyle/>
                    <a:p>
                      <a:pPr algn="just" rtl="1"/>
                      <a:r>
                        <a:rPr lang="fr-FR" sz="1400" dirty="0">
                          <a:solidFill>
                            <a:srgbClr val="002060"/>
                          </a:solidFill>
                          <a:latin typeface="Times New Roman" panose="02020603050405020304" pitchFamily="18" charset="0"/>
                          <a:cs typeface="Times New Roman" panose="02020603050405020304" pitchFamily="18" charset="0"/>
                        </a:rPr>
                        <a:t> </a:t>
                      </a:r>
                      <a:r>
                        <a:rPr lang="fr-FR" sz="1600" dirty="0">
                          <a:solidFill>
                            <a:srgbClr val="002060"/>
                          </a:solidFill>
                          <a:latin typeface="Times New Roman" panose="02020603050405020304" pitchFamily="18" charset="0"/>
                          <a:cs typeface="Times New Roman" panose="02020603050405020304" pitchFamily="18" charset="0"/>
                        </a:rPr>
                        <a:t>…»</a:t>
                      </a:r>
                      <a:r>
                        <a:rPr lang="ar-DZ" sz="16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يعَد الوزير أو</a:t>
                      </a:r>
                      <a:r>
                        <a:rPr lang="fr-FR" sz="16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 </a:t>
                      </a:r>
                      <a:r>
                        <a:rPr lang="ar-DZ" sz="16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مسؤول المؤسسة العمومية آمرا بالصرف</a:t>
                      </a:r>
                      <a:r>
                        <a:rPr lang="fr-FR" sz="16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 </a:t>
                      </a:r>
                      <a:r>
                        <a:rPr lang="ar-DZ" sz="16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رئيسيا </a:t>
                      </a:r>
                      <a:r>
                        <a:rPr lang="ar-DZ" sz="16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لنفقات الميزانية العامة للدولة والحسابات الخاصة</a:t>
                      </a:r>
                      <a:r>
                        <a:rPr lang="fr-FR" sz="16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 </a:t>
                      </a:r>
                      <a:r>
                        <a:rPr lang="ar-DZ" sz="16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للخزينة، فيما يخص الاعتمادات المالية الموضوعة تحت</a:t>
                      </a:r>
                      <a:r>
                        <a:rPr lang="fr-FR" sz="16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 </a:t>
                      </a:r>
                      <a:r>
                        <a:rPr lang="ar-DZ" sz="16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تصرفه</a:t>
                      </a:r>
                      <a:r>
                        <a:rPr lang="ar-DZ" sz="1600" b="0" i="0" u="none" strike="noStrike" cap="none" baseline="0" dirty="0">
                          <a:solidFill>
                            <a:srgbClr val="000000"/>
                          </a:solidFill>
                          <a:latin typeface="Arial"/>
                          <a:ea typeface="Arial"/>
                          <a:cs typeface="Arial"/>
                          <a:sym typeface="Arial"/>
                        </a:rPr>
                        <a:t>.</a:t>
                      </a:r>
                      <a:r>
                        <a:rPr lang="fr-FR" sz="1600" dirty="0">
                          <a:latin typeface="Times New Roman" panose="02020603050405020304" pitchFamily="18" charset="0"/>
                          <a:ea typeface="SimSun" panose="02010600030101010101" pitchFamily="2" charset="-122"/>
                          <a:cs typeface="Times New Roman" panose="02020603050405020304" pitchFamily="18" charset="0"/>
                        </a:rPr>
                        <a:t> «</a:t>
                      </a:r>
                      <a:endParaRPr lang="ar-DZ" sz="1600" b="0" i="0" u="none" strike="noStrike" cap="none" baseline="0" dirty="0">
                        <a:solidFill>
                          <a:srgbClr val="000000"/>
                        </a:solidFill>
                        <a:latin typeface="Arial"/>
                        <a:ea typeface="Arial"/>
                        <a:cs typeface="Arial"/>
                        <a:sym typeface="Arial"/>
                      </a:endParaRPr>
                    </a:p>
                    <a:p>
                      <a:pPr algn="just" rtl="1"/>
                      <a:endParaRPr lang="fr-FR" sz="1600" b="0" i="0" u="none" strike="noStrike" cap="none" baseline="0" dirty="0">
                        <a:solidFill>
                          <a:srgbClr val="000000"/>
                        </a:solidFill>
                        <a:latin typeface="Arial"/>
                        <a:ea typeface="Arial"/>
                        <a:cs typeface="Arial"/>
                        <a:sym typeface="Arial"/>
                      </a:endParaRPr>
                    </a:p>
                    <a:p>
                      <a:pPr algn="just" rtl="1"/>
                      <a:r>
                        <a:rPr lang="ar-DZ" sz="16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يعَد </a:t>
                      </a:r>
                      <a:r>
                        <a:rPr lang="ar-DZ" sz="1600" b="1" i="0" u="none" strike="noStrike" cap="none" dirty="0">
                          <a:solidFill>
                            <a:srgbClr val="C00000"/>
                          </a:solidFill>
                          <a:latin typeface="Times New Roman" panose="02020603050405020304" pitchFamily="18" charset="0"/>
                          <a:ea typeface="Arial"/>
                          <a:cs typeface="Times New Roman" panose="02020603050405020304" pitchFamily="18" charset="0"/>
                          <a:sym typeface="Arial"/>
                        </a:rPr>
                        <a:t>الوزير</a:t>
                      </a:r>
                      <a:r>
                        <a:rPr lang="ar-DZ" sz="16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 مسؤولا عن محفظته المالية. ويوضع تحت سلطته:</a:t>
                      </a:r>
                    </a:p>
                    <a:p>
                      <a:pPr marL="285750" indent="-285750" algn="just" rtl="1">
                        <a:buClr>
                          <a:srgbClr val="C00000"/>
                        </a:buClr>
                        <a:buFont typeface="Wingdings" panose="05000000000000000000" pitchFamily="2" charset="2"/>
                        <a:buChar char="q"/>
                      </a:pPr>
                      <a:r>
                        <a:rPr lang="ar-DZ" sz="16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مسؤول 01 عن الوظيفة المالية للوزارة </a:t>
                      </a:r>
                      <a:r>
                        <a:rPr lang="ar-DZ" sz="1600" b="0" i="0" u="none" strike="noStrike" cap="none" dirty="0">
                          <a:solidFill>
                            <a:srgbClr val="002060"/>
                          </a:solidFill>
                          <a:latin typeface="Times New Roman" panose="02020603050405020304" pitchFamily="18" charset="0"/>
                          <a:ea typeface="SimSun" panose="02010600030101010101" pitchFamily="2" charset="-122"/>
                          <a:cs typeface="Times New Roman" panose="02020603050405020304" pitchFamily="18" charset="0"/>
                          <a:sym typeface="Arial"/>
                        </a:rPr>
                        <a:t>يمكن أن يكون له اسم مختلف حسب الهياكل التنظيمية؛</a:t>
                      </a:r>
                    </a:p>
                    <a:p>
                      <a:pPr marL="285750" indent="-285750" algn="just" rtl="1">
                        <a:buClr>
                          <a:srgbClr val="C00000"/>
                        </a:buClr>
                        <a:buFont typeface="Wingdings" panose="05000000000000000000" pitchFamily="2" charset="2"/>
                        <a:buChar char="q"/>
                      </a:pPr>
                      <a:r>
                        <a:rPr lang="ar-DZ" sz="16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مسؤول 01 أو أكثر عن البرنامج؛</a:t>
                      </a:r>
                    </a:p>
                    <a:p>
                      <a:pPr marL="285750" indent="-285750" algn="just" rtl="1">
                        <a:buClr>
                          <a:srgbClr val="C00000"/>
                        </a:buClr>
                        <a:buFont typeface="Wingdings" panose="05000000000000000000" pitchFamily="2" charset="2"/>
                        <a:buChar char="q"/>
                      </a:pPr>
                      <a:r>
                        <a:rPr lang="ar-DZ" sz="16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مسؤولون عن الأقسام الفرعية؛</a:t>
                      </a:r>
                    </a:p>
                  </a:txBody>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783F4200-1E90-45D2-9364-67F1495D98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71</a:t>
            </a:fld>
            <a:endParaRPr lang="fr-FR"/>
          </a:p>
        </p:txBody>
      </p:sp>
      <p:sp>
        <p:nvSpPr>
          <p:cNvPr id="6" name="ZoneTexte 5">
            <a:extLst>
              <a:ext uri="{FF2B5EF4-FFF2-40B4-BE49-F238E27FC236}">
                <a16:creationId xmlns:a16="http://schemas.microsoft.com/office/drawing/2014/main" xmlns="" id="{939BF25C-13A1-4DFA-A677-48CCDD6E7060}"/>
              </a:ext>
            </a:extLst>
          </p:cNvPr>
          <p:cNvSpPr txBox="1"/>
          <p:nvPr/>
        </p:nvSpPr>
        <p:spPr>
          <a:xfrm>
            <a:off x="385590" y="1532316"/>
            <a:ext cx="3384153" cy="707886"/>
          </a:xfrm>
          <a:prstGeom prst="rect">
            <a:avLst/>
          </a:prstGeom>
          <a:noFill/>
        </p:spPr>
        <p:txBody>
          <a:bodyPr wrap="square">
            <a:spAutoFit/>
          </a:bodyPr>
          <a:lstStyle/>
          <a:p>
            <a:endParaRPr lang="fr-FR" sz="2000" b="1" dirty="0">
              <a:solidFill>
                <a:schemeClr val="accent5"/>
              </a:solidFill>
              <a:latin typeface="Times New Roman" panose="02020603050405020304" pitchFamily="18" charset="0"/>
              <a:ea typeface="SimSun" panose="02010600030101010101" pitchFamily="2" charset="-122"/>
              <a:cs typeface="Times New Roman" panose="02020603050405020304" pitchFamily="18" charset="0"/>
            </a:endParaRPr>
          </a:p>
          <a:p>
            <a:pPr marL="0" indent="0" algn="just">
              <a:buNone/>
            </a:pPr>
            <a:endParaRPr lang="fr-FR" sz="2000" dirty="0">
              <a:solidFill>
                <a:schemeClr val="accent5"/>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ZoneTexte 6">
            <a:extLst>
              <a:ext uri="{FF2B5EF4-FFF2-40B4-BE49-F238E27FC236}">
                <a16:creationId xmlns:a16="http://schemas.microsoft.com/office/drawing/2014/main" xmlns="" id="{9036FC15-652C-4171-8991-0DCC6EBA2286}"/>
              </a:ext>
            </a:extLst>
          </p:cNvPr>
          <p:cNvSpPr txBox="1"/>
          <p:nvPr/>
        </p:nvSpPr>
        <p:spPr>
          <a:xfrm>
            <a:off x="6279099" y="1255499"/>
            <a:ext cx="2509346" cy="492443"/>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300" b="1" dirty="0">
                <a:solidFill>
                  <a:srgbClr val="002060"/>
                </a:solidFill>
                <a:latin typeface="Times New Roman" pitchFamily="18" charset="0"/>
                <a:cs typeface="Times New Roman" pitchFamily="18" charset="0"/>
              </a:rPr>
              <a:t>D/E 20-404 : Art.21</a:t>
            </a:r>
            <a:endParaRPr lang="ar-DZ" sz="1300" b="1" dirty="0">
              <a:solidFill>
                <a:srgbClr val="002060"/>
              </a:solidFill>
              <a:latin typeface="Times New Roman" pitchFamily="18" charset="0"/>
              <a:cs typeface="Times New Roman" pitchFamily="18" charset="0"/>
            </a:endParaRPr>
          </a:p>
          <a:p>
            <a:pPr algn="ctr"/>
            <a:r>
              <a:rPr lang="ar-DZ" sz="1300" b="1" dirty="0">
                <a:solidFill>
                  <a:srgbClr val="002060"/>
                </a:solidFill>
                <a:latin typeface="Times New Roman" pitchFamily="18" charset="0"/>
                <a:cs typeface="Times New Roman" pitchFamily="18" charset="0"/>
              </a:rPr>
              <a:t>المرسوم التنفيذي 20-404 المادة 21 </a:t>
            </a:r>
          </a:p>
        </p:txBody>
      </p:sp>
      <p:sp>
        <p:nvSpPr>
          <p:cNvPr id="13" name="Rectangle 12">
            <a:extLst>
              <a:ext uri="{FF2B5EF4-FFF2-40B4-BE49-F238E27FC236}">
                <a16:creationId xmlns:a16="http://schemas.microsoft.com/office/drawing/2014/main" xmlns="" id="{4138A0D7-D981-4B93-998B-8FB289059069}"/>
              </a:ext>
            </a:extLst>
          </p:cNvPr>
          <p:cNvSpPr/>
          <p:nvPr/>
        </p:nvSpPr>
        <p:spPr>
          <a:xfrm>
            <a:off x="0" y="442486"/>
            <a:ext cx="6375862" cy="707886"/>
          </a:xfrm>
          <a:prstGeom prst="rect">
            <a:avLst/>
          </a:prstGeom>
        </p:spPr>
        <p:txBody>
          <a:bodyPr wrap="square">
            <a:spAutoFit/>
          </a:bodyPr>
          <a:lstStyle/>
          <a:p>
            <a:r>
              <a:rPr lang="ar-DZ" sz="2000" b="1" dirty="0">
                <a:solidFill>
                  <a:schemeClr val="bg1"/>
                </a:solidFill>
                <a:latin typeface="Times New Roman" pitchFamily="18" charset="0"/>
                <a:cs typeface="Times New Roman" pitchFamily="18" charset="0"/>
              </a:rPr>
              <a:t>الفاعلون المتدخلون والآمرون بالصرف                                               </a:t>
            </a:r>
          </a:p>
          <a:p>
            <a:r>
              <a:rPr lang="fr-FR" sz="2000" b="1" dirty="0">
                <a:solidFill>
                  <a:schemeClr val="bg1"/>
                </a:solidFill>
                <a:latin typeface="Times New Roman" pitchFamily="18" charset="0"/>
                <a:cs typeface="Times New Roman" pitchFamily="18" charset="0"/>
              </a:rPr>
              <a:t>ACTEURS ET ORDONNATEURS</a:t>
            </a:r>
            <a:endParaRPr lang="ar-DZ" sz="2000" b="1" dirty="0">
              <a:solidFill>
                <a:schemeClr val="bg1"/>
              </a:solidFill>
              <a:latin typeface="Times New Roman" pitchFamily="18" charset="0"/>
              <a:cs typeface="Times New Roman" pitchFamily="18" charset="0"/>
            </a:endParaRPr>
          </a:p>
        </p:txBody>
      </p:sp>
      <p:graphicFrame>
        <p:nvGraphicFramePr>
          <p:cNvPr id="14" name="Tableau 13"/>
          <p:cNvGraphicFramePr>
            <a:graphicFrameLocks noGrp="1"/>
          </p:cNvGraphicFramePr>
          <p:nvPr>
            <p:extLst>
              <p:ext uri="{D42A27DB-BD31-4B8C-83A1-F6EECF244321}">
                <p14:modId xmlns:p14="http://schemas.microsoft.com/office/powerpoint/2010/main" xmlns="" val="3034604338"/>
              </p:ext>
            </p:extLst>
          </p:nvPr>
        </p:nvGraphicFramePr>
        <p:xfrm>
          <a:off x="205161" y="2010336"/>
          <a:ext cx="8583284" cy="1659287"/>
        </p:xfrm>
        <a:graphic>
          <a:graphicData uri="http://schemas.openxmlformats.org/drawingml/2006/table">
            <a:tbl>
              <a:tblPr firstRow="1" bandRow="1"/>
              <a:tblGrid>
                <a:gridCol w="4291642">
                  <a:extLst>
                    <a:ext uri="{9D8B030D-6E8A-4147-A177-3AD203B41FA5}">
                      <a16:colId xmlns:a16="http://schemas.microsoft.com/office/drawing/2014/main" xmlns="" val="20000"/>
                    </a:ext>
                  </a:extLst>
                </a:gridCol>
                <a:gridCol w="4291642">
                  <a:extLst>
                    <a:ext uri="{9D8B030D-6E8A-4147-A177-3AD203B41FA5}">
                      <a16:colId xmlns:a16="http://schemas.microsoft.com/office/drawing/2014/main" xmlns="" val="20001"/>
                    </a:ext>
                  </a:extLst>
                </a:gridCol>
              </a:tblGrid>
              <a:tr h="1659287">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7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 </a:t>
                      </a:r>
                      <a:r>
                        <a:rPr lang="fr-FR" sz="16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Le responsable de la fonction financière </a:t>
                      </a:r>
                      <a:r>
                        <a:rPr lang="fr-FR" sz="16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du ministère ou de l'institution publique, </a:t>
                      </a:r>
                      <a:r>
                        <a:rPr lang="fr-FR" sz="16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le responsable de programme, le responsable d'action </a:t>
                      </a:r>
                      <a:r>
                        <a:rPr lang="fr-FR" sz="16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et, le cas échéant, </a:t>
                      </a:r>
                      <a:r>
                        <a:rPr lang="fr-FR" sz="16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le responsable de sous-action</a:t>
                      </a:r>
                      <a:r>
                        <a:rPr lang="fr-FR" sz="16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 ont la qualité </a:t>
                      </a:r>
                      <a:r>
                        <a:rPr lang="fr-FR" sz="16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de responsable de gestion des crédits </a:t>
                      </a:r>
                      <a:r>
                        <a:rPr lang="fr-FR" sz="16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mis à leur disposition. »</a:t>
                      </a:r>
                    </a:p>
                  </a:txBody>
                  <a:tcPr/>
                </a:tc>
                <a:tc>
                  <a:txBody>
                    <a:bodyPr/>
                    <a:lstStyle/>
                    <a:p>
                      <a:pPr algn="just" rtl="1"/>
                      <a:r>
                        <a:rPr lang="fr-FR" sz="17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 »</a:t>
                      </a:r>
                      <a:r>
                        <a:rPr lang="ar-DZ" sz="17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تعطَى صفة </a:t>
                      </a:r>
                      <a:r>
                        <a:rPr lang="ar-DZ" sz="17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مسؤول تسيير الاعتمادات المالية </a:t>
                      </a:r>
                      <a:r>
                        <a:rPr lang="ar-DZ" sz="17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الموضوعة تحت التصرف </a:t>
                      </a:r>
                      <a:r>
                        <a:rPr lang="ar-DZ" sz="17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لمسؤول الوظيفة المالية </a:t>
                      </a:r>
                      <a:r>
                        <a:rPr lang="ar-DZ" sz="17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للوزارة أو المؤسسة العمومية،</a:t>
                      </a:r>
                      <a:r>
                        <a:rPr lang="ar-DZ" sz="1700" b="0" i="0" u="none" strike="noStrike" cap="none" dirty="0">
                          <a:solidFill>
                            <a:schemeClr val="accent5"/>
                          </a:solidFill>
                          <a:latin typeface="Times New Roman" panose="02020603050405020304" pitchFamily="18" charset="0"/>
                          <a:ea typeface="SimSun" panose="02010600030101010101" pitchFamily="2" charset="-122"/>
                          <a:cs typeface="Times New Roman" panose="02020603050405020304" pitchFamily="18" charset="0"/>
                          <a:sym typeface="Arial"/>
                        </a:rPr>
                        <a:t> </a:t>
                      </a:r>
                      <a:r>
                        <a:rPr lang="ar-DZ" sz="17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ومسؤول البرنامج </a:t>
                      </a:r>
                      <a:r>
                        <a:rPr lang="ar-DZ" sz="1700" b="0" i="0" u="none" strike="noStrike" cap="none" dirty="0">
                          <a:solidFill>
                            <a:schemeClr val="accent5"/>
                          </a:solidFill>
                          <a:latin typeface="Times New Roman" panose="02020603050405020304" pitchFamily="18" charset="0"/>
                          <a:ea typeface="SimSun" panose="02010600030101010101" pitchFamily="2" charset="-122"/>
                          <a:cs typeface="Times New Roman" panose="02020603050405020304" pitchFamily="18" charset="0"/>
                          <a:sym typeface="Arial"/>
                        </a:rPr>
                        <a:t>و </a:t>
                      </a:r>
                      <a:r>
                        <a:rPr lang="ar-DZ" sz="17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مسؤول النشاط </a:t>
                      </a:r>
                      <a:r>
                        <a:rPr lang="ar-DZ" sz="17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وعند الاقتضاء </a:t>
                      </a:r>
                      <a:r>
                        <a:rPr lang="ar-DZ" sz="1700" b="1" i="0" u="none" strike="noStrike" cap="none" dirty="0">
                          <a:solidFill>
                            <a:srgbClr val="C00000"/>
                          </a:solidFill>
                          <a:latin typeface="Times New Roman" panose="02020603050405020304" pitchFamily="18" charset="0"/>
                          <a:ea typeface="SimSun" panose="02010600030101010101" pitchFamily="2" charset="-122"/>
                          <a:cs typeface="Times New Roman" panose="02020603050405020304" pitchFamily="18" charset="0"/>
                          <a:sym typeface="Arial"/>
                        </a:rPr>
                        <a:t>مسؤول النشاط الفرعي</a:t>
                      </a:r>
                      <a:r>
                        <a:rPr lang="fr-FR" sz="17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 </a:t>
                      </a:r>
                      <a:r>
                        <a:rPr lang="ar-DZ" sz="1700" b="0" i="0" u="none" strike="noStrike" cap="none" dirty="0">
                          <a:solidFill>
                            <a:srgbClr val="002060"/>
                          </a:solidFill>
                          <a:latin typeface="Times New Roman" panose="02020603050405020304" pitchFamily="18" charset="0"/>
                          <a:ea typeface="SimSun" panose="02010600030101010101" pitchFamily="2" charset="-122"/>
                          <a:cs typeface="Arial"/>
                          <a:sym typeface="Arial"/>
                        </a:rPr>
                        <a:t>.</a:t>
                      </a:r>
                      <a:endParaRPr lang="fr-FR" sz="1700" b="0" i="0" u="none" strike="noStrike" cap="none" dirty="0">
                        <a:solidFill>
                          <a:srgbClr val="002060"/>
                        </a:solidFill>
                        <a:latin typeface="Times New Roman" panose="02020603050405020304" pitchFamily="18" charset="0"/>
                        <a:ea typeface="SimSun" panose="02010600030101010101" pitchFamily="2" charset="-122"/>
                        <a:cs typeface="Arial"/>
                        <a:sym typeface="Arial"/>
                      </a:endParaRP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413118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5406DA57-CB62-44F9-AD9A-214DDFFA90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72</a:t>
            </a:fld>
            <a:endParaRPr lang="fr-FR"/>
          </a:p>
        </p:txBody>
      </p:sp>
      <p:sp>
        <p:nvSpPr>
          <p:cNvPr id="4" name="Espace réservé du contenu 2">
            <a:extLst>
              <a:ext uri="{FF2B5EF4-FFF2-40B4-BE49-F238E27FC236}">
                <a16:creationId xmlns:a16="http://schemas.microsoft.com/office/drawing/2014/main" xmlns="" id="{6D0C2A63-301C-42D1-89BC-37B1B784B416}"/>
              </a:ext>
            </a:extLst>
          </p:cNvPr>
          <p:cNvSpPr txBox="1">
            <a:spLocks/>
          </p:cNvSpPr>
          <p:nvPr/>
        </p:nvSpPr>
        <p:spPr>
          <a:xfrm>
            <a:off x="628650" y="1599642"/>
            <a:ext cx="7886700" cy="26173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1"/>
            <a:r>
              <a:rPr lang="ar-DZ" sz="20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يقوم </a:t>
            </a:r>
            <a:r>
              <a:rPr lang="ar-DZ" sz="20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مسؤول الوظيفة المالية</a:t>
            </a:r>
            <a:r>
              <a:rPr lang="ar-DZ" sz="20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ar-DZ" sz="20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بالنسبة لكل مؤسسة عمومية</a:t>
            </a:r>
            <a:r>
              <a:rPr lang="ar-DZ" sz="20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بتنسيق عمليات تحضير وتقديم وتنفيذ الميزانية، ويكلف بما يأتي:</a:t>
            </a:r>
          </a:p>
          <a:p>
            <a:pPr algn="just" rtl="1"/>
            <a:endParaRPr lang="ar-DZ" sz="20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pPr>
            <a:r>
              <a:rPr lang="fr-FR" sz="2000" dirty="0">
                <a:solidFill>
                  <a:schemeClr val="accent1">
                    <a:lumMod val="75000"/>
                  </a:schemeClr>
                </a:solidFill>
                <a:latin typeface="Times New Roman" panose="02020603050405020304" pitchFamily="18" charset="0"/>
                <a:ea typeface="SimSun" panose="02010600030101010101" pitchFamily="2" charset="-122"/>
                <a:cs typeface="Times New Roman" panose="02020603050405020304" pitchFamily="18" charset="0"/>
              </a:rPr>
              <a:t>Pour chaque MIP, </a:t>
            </a:r>
            <a:r>
              <a:rPr lang="fr-FR" sz="2000" b="1" dirty="0">
                <a:solidFill>
                  <a:schemeClr val="accent1">
                    <a:lumMod val="75000"/>
                  </a:schemeClr>
                </a:solidFill>
                <a:latin typeface="Times New Roman" panose="02020603050405020304" pitchFamily="18" charset="0"/>
                <a:ea typeface="SimSun" panose="02010600030101010101" pitchFamily="2" charset="-122"/>
                <a:cs typeface="Times New Roman" panose="02020603050405020304" pitchFamily="18" charset="0"/>
              </a:rPr>
              <a:t>le responsable de la fonction financière (RFF) </a:t>
            </a:r>
            <a:r>
              <a:rPr lang="fr-FR" sz="2000" b="1" u="sng" dirty="0">
                <a:solidFill>
                  <a:schemeClr val="accent1">
                    <a:lumMod val="75000"/>
                  </a:schemeClr>
                </a:solidFill>
                <a:latin typeface="Times New Roman" panose="02020603050405020304" pitchFamily="18" charset="0"/>
                <a:ea typeface="SimSun" panose="02010600030101010101" pitchFamily="2" charset="-122"/>
                <a:cs typeface="Times New Roman" panose="02020603050405020304" pitchFamily="18" charset="0"/>
              </a:rPr>
              <a:t>coordonne</a:t>
            </a:r>
            <a:r>
              <a:rPr lang="fr-FR" sz="2000" dirty="0">
                <a:solidFill>
                  <a:schemeClr val="accent1">
                    <a:lumMod val="75000"/>
                  </a:schemeClr>
                </a:solidFill>
                <a:latin typeface="Times New Roman" panose="02020603050405020304" pitchFamily="18" charset="0"/>
                <a:ea typeface="SimSun" panose="02010600030101010101" pitchFamily="2" charset="-122"/>
                <a:cs typeface="Times New Roman" panose="02020603050405020304" pitchFamily="18" charset="0"/>
              </a:rPr>
              <a:t> la préparation, la présentation et l'exécution du budget, il est chargé de </a:t>
            </a:r>
            <a:r>
              <a:rPr lang="fr-FR" dirty="0">
                <a:latin typeface="Times New Roman" panose="02020603050405020304" pitchFamily="18" charset="0"/>
                <a:ea typeface="SimSun" panose="02010600030101010101" pitchFamily="2" charset="-122"/>
                <a:cs typeface="Times New Roman" panose="02020603050405020304" pitchFamily="18" charset="0"/>
              </a:rPr>
              <a:t>:</a:t>
            </a:r>
          </a:p>
          <a:p>
            <a:endParaRPr lang="fr-FR" dirty="0"/>
          </a:p>
        </p:txBody>
      </p:sp>
      <p:sp>
        <p:nvSpPr>
          <p:cNvPr id="6" name="Titre 1">
            <a:extLst>
              <a:ext uri="{FF2B5EF4-FFF2-40B4-BE49-F238E27FC236}">
                <a16:creationId xmlns:a16="http://schemas.microsoft.com/office/drawing/2014/main" xmlns="" id="{3DC29052-E9CD-408C-8E55-261B277D779E}"/>
              </a:ext>
            </a:extLst>
          </p:cNvPr>
          <p:cNvSpPr txBox="1">
            <a:spLocks/>
          </p:cNvSpPr>
          <p:nvPr/>
        </p:nvSpPr>
        <p:spPr>
          <a:xfrm>
            <a:off x="291783" y="354757"/>
            <a:ext cx="7326217" cy="8418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r>
              <a:rPr lang="ar-DZ"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ar-DZ" sz="1800" dirty="0"/>
              <a:t>مسؤول الوظيفة المالية للوزارة                                                        </a:t>
            </a:r>
            <a:r>
              <a:rPr lang="ar-DZ"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r>
            <a:br>
              <a:rPr lang="ar-DZ"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fr-FR"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fr-F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LE RESPONSABLE DE LA FONCTION FINANCIÈRE MINISTÉRIELLE</a:t>
            </a:r>
            <a:endParaRPr lang="fr-FR" sz="1800" dirty="0">
              <a:solidFill>
                <a:schemeClr val="bg1"/>
              </a:solidFill>
            </a:endParaRPr>
          </a:p>
        </p:txBody>
      </p:sp>
    </p:spTree>
    <p:extLst>
      <p:ext uri="{BB962C8B-B14F-4D97-AF65-F5344CB8AC3E}">
        <p14:creationId xmlns:p14="http://schemas.microsoft.com/office/powerpoint/2010/main" xmlns="" val="3948589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5406DA57-CB62-44F9-AD9A-214DDFFA90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73</a:t>
            </a:fld>
            <a:endParaRPr lang="fr-FR"/>
          </a:p>
        </p:txBody>
      </p:sp>
      <p:sp>
        <p:nvSpPr>
          <p:cNvPr id="4" name="Espace réservé du contenu 2">
            <a:extLst>
              <a:ext uri="{FF2B5EF4-FFF2-40B4-BE49-F238E27FC236}">
                <a16:creationId xmlns:a16="http://schemas.microsoft.com/office/drawing/2014/main" xmlns="" id="{6D0C2A63-301C-42D1-89BC-37B1B784B416}"/>
              </a:ext>
            </a:extLst>
          </p:cNvPr>
          <p:cNvSpPr txBox="1">
            <a:spLocks/>
          </p:cNvSpPr>
          <p:nvPr/>
        </p:nvSpPr>
        <p:spPr>
          <a:xfrm>
            <a:off x="628650" y="1685209"/>
            <a:ext cx="7886700" cy="26173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1"/>
            <a:endParaRPr lang="fr-FR" dirty="0"/>
          </a:p>
        </p:txBody>
      </p:sp>
      <p:sp>
        <p:nvSpPr>
          <p:cNvPr id="6" name="Titre 1">
            <a:extLst>
              <a:ext uri="{FF2B5EF4-FFF2-40B4-BE49-F238E27FC236}">
                <a16:creationId xmlns:a16="http://schemas.microsoft.com/office/drawing/2014/main" xmlns="" id="{3DC29052-E9CD-408C-8E55-261B277D779E}"/>
              </a:ext>
            </a:extLst>
          </p:cNvPr>
          <p:cNvSpPr txBox="1">
            <a:spLocks/>
          </p:cNvSpPr>
          <p:nvPr/>
        </p:nvSpPr>
        <p:spPr>
          <a:xfrm>
            <a:off x="291783" y="354757"/>
            <a:ext cx="7326217" cy="8418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r>
              <a:rPr lang="ar-DZ"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ar-DZ" sz="1800" dirty="0"/>
              <a:t>مسؤول الوظيفة المالية للوزارة                                                        </a:t>
            </a:r>
            <a:r>
              <a:rPr lang="ar-DZ"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r>
            <a:br>
              <a:rPr lang="ar-DZ"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fr-FR"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fr-F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LE RESPONSABLE DE LA FONCTION FINANCIÈRE MINISTÉRIELLE</a:t>
            </a:r>
            <a:endParaRPr lang="fr-FR" sz="1800" dirty="0">
              <a:solidFill>
                <a:schemeClr val="bg1"/>
              </a:solidFill>
            </a:endParaRPr>
          </a:p>
        </p:txBody>
      </p:sp>
      <p:sp>
        <p:nvSpPr>
          <p:cNvPr id="5" name="Espace réservé du contenu 2">
            <a:extLst>
              <a:ext uri="{FF2B5EF4-FFF2-40B4-BE49-F238E27FC236}">
                <a16:creationId xmlns:a16="http://schemas.microsoft.com/office/drawing/2014/main" xmlns="" id="{A39F751A-820A-46B3-AA32-122C91893E08}"/>
              </a:ext>
            </a:extLst>
          </p:cNvPr>
          <p:cNvSpPr txBox="1">
            <a:spLocks/>
          </p:cNvSpPr>
          <p:nvPr/>
        </p:nvSpPr>
        <p:spPr>
          <a:xfrm>
            <a:off x="800773" y="1894257"/>
            <a:ext cx="7149128" cy="15481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fr-FR" sz="1600" b="1" dirty="0">
                <a:solidFill>
                  <a:schemeClr val="accent1">
                    <a:lumMod val="75000"/>
                  </a:schemeClr>
                </a:solidFill>
                <a:latin typeface="Times New Roman" panose="02020603050405020304" pitchFamily="18" charset="0"/>
                <a:cs typeface="Times New Roman" panose="02020603050405020304" pitchFamily="18" charset="0"/>
              </a:rPr>
              <a:t>1-</a:t>
            </a:r>
            <a:r>
              <a:rPr lang="fr-FR" sz="1600" b="1" dirty="0">
                <a:latin typeface="Times New Roman" panose="02020603050405020304" pitchFamily="18" charset="0"/>
                <a:cs typeface="Times New Roman" panose="02020603050405020304" pitchFamily="18" charset="0"/>
              </a:rPr>
              <a:t> </a:t>
            </a:r>
            <a:r>
              <a:rPr lang="fr-FR" sz="1800" b="1" dirty="0">
                <a:solidFill>
                  <a:schemeClr val="accent1">
                    <a:lumMod val="75000"/>
                  </a:schemeClr>
                </a:solidFill>
                <a:latin typeface="Times New Roman" panose="02020603050405020304" pitchFamily="18" charset="0"/>
                <a:cs typeface="Times New Roman" panose="02020603050405020304" pitchFamily="18" charset="0"/>
              </a:rPr>
              <a:t>Au titre de la préparation du budget ;</a:t>
            </a:r>
          </a:p>
          <a:p>
            <a:pPr algn="just">
              <a:lnSpc>
                <a:spcPct val="150000"/>
              </a:lnSpc>
            </a:pPr>
            <a:r>
              <a:rPr lang="fr-FR" sz="1800" b="1" dirty="0">
                <a:solidFill>
                  <a:schemeClr val="accent1">
                    <a:lumMod val="75000"/>
                  </a:schemeClr>
                </a:solidFill>
                <a:latin typeface="Times New Roman" panose="02020603050405020304" pitchFamily="18" charset="0"/>
                <a:cs typeface="Times New Roman" panose="02020603050405020304" pitchFamily="18" charset="0"/>
              </a:rPr>
              <a:t>2- Au titre de la programmation des crédits  ;</a:t>
            </a:r>
          </a:p>
          <a:p>
            <a:pPr algn="just">
              <a:lnSpc>
                <a:spcPct val="150000"/>
              </a:lnSpc>
            </a:pPr>
            <a:r>
              <a:rPr lang="fr-FR" sz="1800" b="1" dirty="0">
                <a:solidFill>
                  <a:schemeClr val="accent1">
                    <a:lumMod val="75000"/>
                  </a:schemeClr>
                </a:solidFill>
                <a:latin typeface="Times New Roman" panose="02020603050405020304" pitchFamily="18" charset="0"/>
                <a:cs typeface="Times New Roman" panose="02020603050405020304" pitchFamily="18" charset="0"/>
              </a:rPr>
              <a:t>3-Au titre de l’exécution </a:t>
            </a:r>
          </a:p>
          <a:p>
            <a:pPr algn="just">
              <a:lnSpc>
                <a:spcPct val="150000"/>
              </a:lnSpc>
            </a:pPr>
            <a:r>
              <a:rPr lang="fr-FR" sz="1800" b="1" dirty="0">
                <a:solidFill>
                  <a:schemeClr val="accent1">
                    <a:lumMod val="75000"/>
                  </a:schemeClr>
                </a:solidFill>
                <a:latin typeface="Times New Roman" panose="02020603050405020304" pitchFamily="18" charset="0"/>
                <a:cs typeface="Times New Roman" panose="02020603050405020304" pitchFamily="18" charset="0"/>
              </a:rPr>
              <a:t>4- Au titre de la reddition des comptes</a:t>
            </a:r>
            <a:endParaRPr lang="fr-FR" sz="1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xmlns="" id="{C0CF9926-8A2F-4EB9-9C97-DC80F87649A7}"/>
              </a:ext>
            </a:extLst>
          </p:cNvPr>
          <p:cNvSpPr txBox="1"/>
          <p:nvPr/>
        </p:nvSpPr>
        <p:spPr>
          <a:xfrm>
            <a:off x="3389469" y="1894257"/>
            <a:ext cx="5195455" cy="2061846"/>
          </a:xfrm>
          <a:prstGeom prst="rect">
            <a:avLst/>
          </a:prstGeom>
          <a:noFill/>
        </p:spPr>
        <p:txBody>
          <a:bodyPr wrap="square" rtlCol="0">
            <a:spAutoFit/>
          </a:bodyPr>
          <a:lstStyle/>
          <a:p>
            <a:pPr algn="r" rtl="1">
              <a:lnSpc>
                <a:spcPct val="150000"/>
              </a:lnSpc>
            </a:pPr>
            <a:r>
              <a:rPr lang="fr-FR" sz="2133" b="1" dirty="0">
                <a:solidFill>
                  <a:srgbClr val="3F5378">
                    <a:lumMod val="75000"/>
                  </a:srgbClr>
                </a:solidFill>
                <a:latin typeface="Times New Roman" panose="02020603050405020304" pitchFamily="18" charset="0"/>
                <a:cs typeface="Times New Roman" panose="02020603050405020304" pitchFamily="18" charset="0"/>
              </a:rPr>
              <a:t>1</a:t>
            </a:r>
            <a:r>
              <a:rPr lang="ar-DZ" sz="2133" b="1" dirty="0">
                <a:solidFill>
                  <a:srgbClr val="3F5378">
                    <a:lumMod val="75000"/>
                  </a:srgbClr>
                </a:solidFill>
                <a:latin typeface="Times New Roman" panose="02020603050405020304" pitchFamily="18" charset="0"/>
                <a:cs typeface="Times New Roman" panose="02020603050405020304" pitchFamily="18" charset="0"/>
              </a:rPr>
              <a:t>- في ما يخصّ إعداد الميزانية؛</a:t>
            </a:r>
          </a:p>
          <a:p>
            <a:pPr algn="r" rtl="1">
              <a:lnSpc>
                <a:spcPct val="150000"/>
              </a:lnSpc>
            </a:pPr>
            <a:r>
              <a:rPr lang="ar-DZ" sz="2133" b="1" dirty="0">
                <a:solidFill>
                  <a:srgbClr val="3F5378">
                    <a:lumMod val="75000"/>
                  </a:srgbClr>
                </a:solidFill>
                <a:latin typeface="Times New Roman" panose="02020603050405020304" pitchFamily="18" charset="0"/>
                <a:cs typeface="Times New Roman" panose="02020603050405020304" pitchFamily="18" charset="0"/>
              </a:rPr>
              <a:t>2- في ما يخصّ برمجة الاعتمادات؛</a:t>
            </a:r>
          </a:p>
          <a:p>
            <a:pPr algn="r" rtl="1">
              <a:lnSpc>
                <a:spcPct val="150000"/>
              </a:lnSpc>
            </a:pPr>
            <a:r>
              <a:rPr lang="ar-DZ" sz="2133" b="1" dirty="0">
                <a:solidFill>
                  <a:srgbClr val="3F5378">
                    <a:lumMod val="75000"/>
                  </a:srgbClr>
                </a:solidFill>
                <a:latin typeface="Times New Roman" panose="02020603050405020304" pitchFamily="18" charset="0"/>
                <a:cs typeface="Times New Roman" panose="02020603050405020304" pitchFamily="18" charset="0"/>
              </a:rPr>
              <a:t>3- في ما يخصّ التنفيذ؛</a:t>
            </a:r>
          </a:p>
          <a:p>
            <a:pPr algn="r" rtl="1">
              <a:lnSpc>
                <a:spcPct val="150000"/>
              </a:lnSpc>
            </a:pPr>
            <a:r>
              <a:rPr lang="ar-DZ" sz="2133" b="1" dirty="0">
                <a:solidFill>
                  <a:srgbClr val="3F5378">
                    <a:lumMod val="75000"/>
                  </a:srgbClr>
                </a:solidFill>
                <a:latin typeface="Times New Roman" panose="02020603050405020304" pitchFamily="18" charset="0"/>
                <a:cs typeface="Times New Roman" panose="02020603050405020304" pitchFamily="18" charset="0"/>
              </a:rPr>
              <a:t>4- في ما يخصّ تقديم الحسابات</a:t>
            </a:r>
            <a:r>
              <a:rPr lang="fr-FR" sz="2133" b="1" dirty="0">
                <a:solidFill>
                  <a:srgbClr val="3F5378">
                    <a:lumMod val="75000"/>
                  </a:srgbClr>
                </a:solidFill>
                <a:latin typeface="Times New Roman" panose="02020603050405020304" pitchFamily="18" charset="0"/>
                <a:cs typeface="Times New Roman" panose="02020603050405020304" pitchFamily="18" charset="0"/>
              </a:rPr>
              <a:t> </a:t>
            </a:r>
            <a:endParaRPr lang="fr-FR" sz="2133" b="1" kern="0" dirty="0">
              <a:solidFill>
                <a:srgbClr val="3F5378">
                  <a:lumMod val="75000"/>
                </a:srgbClr>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xmlns="" val="38086206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22FC1F08-DED4-4D0B-BA31-32C4EAC84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74</a:t>
            </a:fld>
            <a:endParaRPr lang="fr-FR"/>
          </a:p>
        </p:txBody>
      </p:sp>
      <p:sp>
        <p:nvSpPr>
          <p:cNvPr id="6" name="Rectangle à coins arrondis 8">
            <a:extLst>
              <a:ext uri="{FF2B5EF4-FFF2-40B4-BE49-F238E27FC236}">
                <a16:creationId xmlns:a16="http://schemas.microsoft.com/office/drawing/2014/main" xmlns="" id="{D2DB4F7E-803D-49E8-8975-A77EA785E2FD}"/>
              </a:ext>
            </a:extLst>
          </p:cNvPr>
          <p:cNvSpPr/>
          <p:nvPr/>
        </p:nvSpPr>
        <p:spPr>
          <a:xfrm>
            <a:off x="132555" y="1341783"/>
            <a:ext cx="2736000" cy="1451363"/>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latin typeface="Times New Roman" panose="02020603050405020304" pitchFamily="18" charset="0"/>
                <a:cs typeface="Times New Roman" panose="02020603050405020304" pitchFamily="18" charset="0"/>
              </a:rPr>
              <a:t>مسؤول برنامج "منتوج ثقافي وفني" يحضر لهذا البرنامج التقرير حول الأولويات والتخطيط</a:t>
            </a:r>
            <a:endParaRPr lang="fr-FR" b="1" dirty="0">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Le responsable du programme « produit culturel et artistique » prépare pour ce programme le RPP</a:t>
            </a:r>
          </a:p>
        </p:txBody>
      </p:sp>
      <p:sp>
        <p:nvSpPr>
          <p:cNvPr id="7" name="Rectangle à coins arrondis 9">
            <a:extLst>
              <a:ext uri="{FF2B5EF4-FFF2-40B4-BE49-F238E27FC236}">
                <a16:creationId xmlns:a16="http://schemas.microsoft.com/office/drawing/2014/main" xmlns="" id="{01AC7F05-B5FA-42EE-ADD8-30B38A67A4E5}"/>
              </a:ext>
            </a:extLst>
          </p:cNvPr>
          <p:cNvSpPr/>
          <p:nvPr/>
        </p:nvSpPr>
        <p:spPr>
          <a:xfrm>
            <a:off x="132555" y="3105460"/>
            <a:ext cx="2736000" cy="1362508"/>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latin typeface="Times New Roman" panose="02020603050405020304" pitchFamily="18" charset="0"/>
                <a:cs typeface="Times New Roman" panose="02020603050405020304" pitchFamily="18" charset="0"/>
              </a:rPr>
              <a:t>مسؤول برنامج "تراث ثقافي" يحضر لهذا البرنامج التقرير حول الأولويات والتخطيط</a:t>
            </a:r>
            <a:endParaRPr lang="fr-FR" b="1" dirty="0">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Le responsable du programme « patrimoine culturel » prépare pour ce programme le RPP</a:t>
            </a:r>
          </a:p>
        </p:txBody>
      </p:sp>
      <p:sp>
        <p:nvSpPr>
          <p:cNvPr id="8" name="Rectangle à coins arrondis 12">
            <a:extLst>
              <a:ext uri="{FF2B5EF4-FFF2-40B4-BE49-F238E27FC236}">
                <a16:creationId xmlns:a16="http://schemas.microsoft.com/office/drawing/2014/main" xmlns="" id="{426ED46E-9C42-4478-8C76-A897CD66D2BE}"/>
              </a:ext>
            </a:extLst>
          </p:cNvPr>
          <p:cNvSpPr/>
          <p:nvPr/>
        </p:nvSpPr>
        <p:spPr>
          <a:xfrm>
            <a:off x="3296820" y="2241014"/>
            <a:ext cx="2411999" cy="9599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latin typeface="Times New Roman" panose="02020603050405020304" pitchFamily="18" charset="0"/>
                <a:cs typeface="Times New Roman" panose="02020603050405020304" pitchFamily="18" charset="0"/>
              </a:rPr>
              <a:t>مسؤول الوظيفة المالية</a:t>
            </a:r>
            <a:endParaRPr lang="fr-FR" b="1" dirty="0">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Le RFF</a:t>
            </a:r>
          </a:p>
        </p:txBody>
      </p:sp>
      <p:sp>
        <p:nvSpPr>
          <p:cNvPr id="10" name="Rectangle à coins arrondis 23">
            <a:extLst>
              <a:ext uri="{FF2B5EF4-FFF2-40B4-BE49-F238E27FC236}">
                <a16:creationId xmlns:a16="http://schemas.microsoft.com/office/drawing/2014/main" xmlns="" id="{CB4D5B6E-3AC5-4819-875A-F6B7CFB8424A}"/>
              </a:ext>
            </a:extLst>
          </p:cNvPr>
          <p:cNvSpPr/>
          <p:nvPr/>
        </p:nvSpPr>
        <p:spPr>
          <a:xfrm>
            <a:off x="6408000" y="2684206"/>
            <a:ext cx="2736000" cy="1486159"/>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r-DZ" b="1" dirty="0">
                <a:latin typeface="Times New Roman" panose="02020603050405020304" pitchFamily="18" charset="0"/>
                <a:cs typeface="Times New Roman" panose="02020603050405020304" pitchFamily="18" charset="0"/>
              </a:rPr>
              <a:t>ينسق العمل مع الوزارة المكلفة بالميزانية</a:t>
            </a:r>
            <a:endParaRPr lang="fr-FR" b="1" dirty="0">
              <a:latin typeface="Times New Roman" panose="02020603050405020304" pitchFamily="18" charset="0"/>
              <a:cs typeface="Times New Roman" panose="02020603050405020304" pitchFamily="18" charset="0"/>
            </a:endParaRPr>
          </a:p>
          <a:p>
            <a:pPr algn="just"/>
            <a:r>
              <a:rPr lang="fr-FR" b="1" dirty="0">
                <a:solidFill>
                  <a:schemeClr val="bg1"/>
                </a:solidFill>
                <a:latin typeface="Times New Roman" panose="02020603050405020304" pitchFamily="18" charset="0"/>
                <a:cs typeface="Times New Roman" panose="02020603050405020304" pitchFamily="18" charset="0"/>
              </a:rPr>
              <a:t>Coordonne le travail avec le ministère chargé du budget</a:t>
            </a:r>
          </a:p>
        </p:txBody>
      </p:sp>
      <p:sp>
        <p:nvSpPr>
          <p:cNvPr id="18" name="Rectangle à coins arrondis 23">
            <a:extLst>
              <a:ext uri="{FF2B5EF4-FFF2-40B4-BE49-F238E27FC236}">
                <a16:creationId xmlns:a16="http://schemas.microsoft.com/office/drawing/2014/main" xmlns="" id="{E54DCC9C-3060-4752-8801-5C82B966B2AD}"/>
              </a:ext>
            </a:extLst>
          </p:cNvPr>
          <p:cNvSpPr/>
          <p:nvPr/>
        </p:nvSpPr>
        <p:spPr>
          <a:xfrm>
            <a:off x="6369400" y="1118325"/>
            <a:ext cx="2736000" cy="1339207"/>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latin typeface="Times New Roman" panose="02020603050405020304" pitchFamily="18" charset="0"/>
                <a:cs typeface="Times New Roman" panose="02020603050405020304" pitchFamily="18" charset="0"/>
              </a:rPr>
              <a:t>يقترح </a:t>
            </a:r>
            <a:r>
              <a:rPr lang="ar-AE" b="1" dirty="0">
                <a:solidFill>
                  <a:schemeClr val="bg1"/>
                </a:solidFill>
                <a:latin typeface="Times New Roman" panose="02020603050405020304" pitchFamily="18" charset="0"/>
                <a:cs typeface="Times New Roman" panose="02020603050405020304" pitchFamily="18" charset="0"/>
              </a:rPr>
              <a:t>لوزير</a:t>
            </a:r>
            <a:r>
              <a:rPr lang="ar-DZ" b="1" dirty="0">
                <a:latin typeface="Times New Roman" panose="02020603050405020304" pitchFamily="18" charset="0"/>
                <a:cs typeface="Times New Roman" panose="02020603050405020304" pitchFamily="18" charset="0"/>
              </a:rPr>
              <a:t> الثقافة التقرير حول الأوليات والتخطيط (3 برامج)</a:t>
            </a:r>
            <a:endParaRPr lang="fr-FR" b="1" dirty="0">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Propose au ministre de la culture le projet de RPP (03 programmes)</a:t>
            </a:r>
          </a:p>
        </p:txBody>
      </p:sp>
      <p:sp>
        <p:nvSpPr>
          <p:cNvPr id="23" name="Rectangle à coins arrondis 23">
            <a:extLst>
              <a:ext uri="{FF2B5EF4-FFF2-40B4-BE49-F238E27FC236}">
                <a16:creationId xmlns:a16="http://schemas.microsoft.com/office/drawing/2014/main" xmlns="" id="{67D5D5C7-F64E-4EC5-8F06-233C79C786F9}"/>
              </a:ext>
            </a:extLst>
          </p:cNvPr>
          <p:cNvSpPr/>
          <p:nvPr/>
        </p:nvSpPr>
        <p:spPr>
          <a:xfrm>
            <a:off x="2997909" y="3806357"/>
            <a:ext cx="3236291" cy="1160137"/>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latin typeface="Times New Roman" panose="02020603050405020304" pitchFamily="18" charset="0"/>
                <a:cs typeface="Times New Roman" panose="02020603050405020304" pitchFamily="18" charset="0"/>
              </a:rPr>
              <a:t>مسؤول برنامج "الإدارة العامة" يحضر لهذا البرنامج التقرير حول الأولويات والتخطيط</a:t>
            </a:r>
            <a:endParaRPr lang="fr-FR" b="1" dirty="0">
              <a:solidFill>
                <a:schemeClr val="bg1"/>
              </a:solidFill>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Le responsable du programme « administration générale » prépare pour ce programme le RPP</a:t>
            </a:r>
          </a:p>
        </p:txBody>
      </p:sp>
      <p:sp>
        <p:nvSpPr>
          <p:cNvPr id="26" name="Flèche : chevron 25">
            <a:extLst>
              <a:ext uri="{FF2B5EF4-FFF2-40B4-BE49-F238E27FC236}">
                <a16:creationId xmlns:a16="http://schemas.microsoft.com/office/drawing/2014/main" xmlns="" id="{DE96372E-8AF6-43DB-B907-37AE9ABD235E}"/>
              </a:ext>
            </a:extLst>
          </p:cNvPr>
          <p:cNvSpPr/>
          <p:nvPr/>
        </p:nvSpPr>
        <p:spPr>
          <a:xfrm>
            <a:off x="5825613" y="2684206"/>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Flèche : chevron 26">
            <a:extLst>
              <a:ext uri="{FF2B5EF4-FFF2-40B4-BE49-F238E27FC236}">
                <a16:creationId xmlns:a16="http://schemas.microsoft.com/office/drawing/2014/main" xmlns="" id="{A4B78700-056C-4733-AE64-B8DC7A802A18}"/>
              </a:ext>
            </a:extLst>
          </p:cNvPr>
          <p:cNvSpPr/>
          <p:nvPr/>
        </p:nvSpPr>
        <p:spPr>
          <a:xfrm flipH="1">
            <a:off x="2764019" y="2793147"/>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Titre 1">
            <a:extLst>
              <a:ext uri="{FF2B5EF4-FFF2-40B4-BE49-F238E27FC236}">
                <a16:creationId xmlns:a16="http://schemas.microsoft.com/office/drawing/2014/main" xmlns="" id="{D2E1BB80-BE7E-4D40-9990-60CC5786C3A1}"/>
              </a:ext>
            </a:extLst>
          </p:cNvPr>
          <p:cNvSpPr txBox="1">
            <a:spLocks/>
          </p:cNvSpPr>
          <p:nvPr/>
        </p:nvSpPr>
        <p:spPr>
          <a:xfrm>
            <a:off x="288235" y="351563"/>
            <a:ext cx="5816611" cy="7667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algn="ctr"/>
            <a:r>
              <a:rPr lang="ar-DZ" sz="1400" dirty="0">
                <a:latin typeface="Times New Roman" panose="02020603050405020304" pitchFamily="18" charset="0"/>
                <a:cs typeface="Times New Roman" panose="02020603050405020304" pitchFamily="18" charset="0"/>
              </a:rPr>
              <a:t>في إطار تحضير الميزانية مثال "وزارة الثقافة "</a:t>
            </a:r>
            <a:endParaRPr lang="fr-FR" sz="1400" dirty="0">
              <a:latin typeface="Times New Roman" panose="02020603050405020304" pitchFamily="18" charset="0"/>
              <a:cs typeface="Times New Roman" panose="02020603050405020304" pitchFamily="18" charset="0"/>
            </a:endParaRPr>
          </a:p>
          <a:p>
            <a:pPr algn="ctr"/>
            <a:r>
              <a:rPr lang="fr-FR" sz="1400" dirty="0">
                <a:solidFill>
                  <a:schemeClr val="bg1"/>
                </a:solidFill>
                <a:latin typeface="Times New Roman" panose="02020603050405020304" pitchFamily="18" charset="0"/>
                <a:cs typeface="Times New Roman" panose="02020603050405020304" pitchFamily="18" charset="0"/>
              </a:rPr>
              <a:t>AU TITRE DE LA PRÉPARATION DU BUDGET</a:t>
            </a:r>
            <a:br>
              <a:rPr lang="fr-FR" sz="1400" dirty="0">
                <a:solidFill>
                  <a:schemeClr val="bg1"/>
                </a:solidFill>
                <a:latin typeface="Times New Roman" panose="02020603050405020304" pitchFamily="18" charset="0"/>
                <a:cs typeface="Times New Roman" panose="02020603050405020304" pitchFamily="18" charset="0"/>
              </a:rPr>
            </a:br>
            <a:r>
              <a:rPr lang="fr-FR" sz="1400" dirty="0">
                <a:solidFill>
                  <a:schemeClr val="bg1"/>
                </a:solidFill>
                <a:latin typeface="Times New Roman" panose="02020603050405020304" pitchFamily="18" charset="0"/>
                <a:cs typeface="Times New Roman" panose="02020603050405020304" pitchFamily="18" charset="0"/>
              </a:rPr>
              <a:t>Exemple : Ministère de la Culture</a:t>
            </a:r>
          </a:p>
        </p:txBody>
      </p:sp>
      <p:sp>
        <p:nvSpPr>
          <p:cNvPr id="20" name="Flèche : chevron 19">
            <a:extLst>
              <a:ext uri="{FF2B5EF4-FFF2-40B4-BE49-F238E27FC236}">
                <a16:creationId xmlns:a16="http://schemas.microsoft.com/office/drawing/2014/main" xmlns="" id="{ACB39BBA-21CE-4393-A8E8-9C09F0975B8F}"/>
              </a:ext>
            </a:extLst>
          </p:cNvPr>
          <p:cNvSpPr/>
          <p:nvPr/>
        </p:nvSpPr>
        <p:spPr>
          <a:xfrm rot="16200000" flipH="1">
            <a:off x="4328752" y="3402065"/>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xmlns="" val="4269369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22FC1F08-DED4-4D0B-BA31-32C4EAC84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latin typeface="Times New Roman" panose="02020603050405020304" pitchFamily="18" charset="0"/>
                <a:cs typeface="Times New Roman" panose="02020603050405020304" pitchFamily="18" charset="0"/>
              </a:rPr>
              <a:pPr marL="0" lvl="0" indent="0" algn="r" rtl="0">
                <a:spcBef>
                  <a:spcPts val="0"/>
                </a:spcBef>
                <a:spcAft>
                  <a:spcPts val="0"/>
                </a:spcAft>
                <a:buNone/>
              </a:pPr>
              <a:t>75</a:t>
            </a:fld>
            <a:endParaRPr lang="fr-FR">
              <a:latin typeface="Times New Roman" panose="02020603050405020304" pitchFamily="18" charset="0"/>
              <a:cs typeface="Times New Roman" panose="02020603050405020304" pitchFamily="18" charset="0"/>
            </a:endParaRPr>
          </a:p>
        </p:txBody>
      </p:sp>
      <p:sp>
        <p:nvSpPr>
          <p:cNvPr id="6" name="Rectangle à coins arrondis 8">
            <a:extLst>
              <a:ext uri="{FF2B5EF4-FFF2-40B4-BE49-F238E27FC236}">
                <a16:creationId xmlns:a16="http://schemas.microsoft.com/office/drawing/2014/main" xmlns="" id="{D2DB4F7E-803D-49E8-8975-A77EA785E2FD}"/>
              </a:ext>
            </a:extLst>
          </p:cNvPr>
          <p:cNvSpPr/>
          <p:nvPr/>
        </p:nvSpPr>
        <p:spPr>
          <a:xfrm>
            <a:off x="132555" y="1485532"/>
            <a:ext cx="2736000" cy="1416557"/>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مسؤول البرنامج "منتوج ثقافي وفني" يحضر وثيقة البرمجة الأولى لاعتمادات هذا البرنامج</a:t>
            </a:r>
            <a:endParaRPr lang="fr-FR" dirty="0"/>
          </a:p>
          <a:p>
            <a:pPr algn="ctr"/>
            <a:r>
              <a:rPr lang="fr-FR" b="1" dirty="0">
                <a:solidFill>
                  <a:schemeClr val="bg1"/>
                </a:solidFill>
                <a:latin typeface="Times New Roman" panose="02020603050405020304" pitchFamily="18" charset="0"/>
                <a:cs typeface="Times New Roman" panose="02020603050405020304" pitchFamily="18" charset="0"/>
              </a:rPr>
              <a:t>Le responsable du programme </a:t>
            </a:r>
            <a:r>
              <a:rPr lang="fr-FR" dirty="0">
                <a:solidFill>
                  <a:schemeClr val="bg1"/>
                </a:solidFill>
                <a:latin typeface="Times New Roman" panose="02020603050405020304" pitchFamily="18" charset="0"/>
                <a:cs typeface="Times New Roman" panose="02020603050405020304" pitchFamily="18" charset="0"/>
              </a:rPr>
              <a:t>« produit culturel et artistique » prépare le DPI des crédits de ce programme</a:t>
            </a:r>
          </a:p>
        </p:txBody>
      </p:sp>
      <p:sp>
        <p:nvSpPr>
          <p:cNvPr id="7" name="Rectangle à coins arrondis 9">
            <a:extLst>
              <a:ext uri="{FF2B5EF4-FFF2-40B4-BE49-F238E27FC236}">
                <a16:creationId xmlns:a16="http://schemas.microsoft.com/office/drawing/2014/main" xmlns="" id="{01AC7F05-B5FA-42EE-ADD8-30B38A67A4E5}"/>
              </a:ext>
            </a:extLst>
          </p:cNvPr>
          <p:cNvSpPr/>
          <p:nvPr/>
        </p:nvSpPr>
        <p:spPr>
          <a:xfrm>
            <a:off x="132555" y="3293596"/>
            <a:ext cx="2736000" cy="1342903"/>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مسؤول البرنامج" التراث الثقافي " يحضر وثيقة البرمجة الأولى لاعتمادات هذا البرنامج </a:t>
            </a:r>
            <a:endParaRPr lang="fr-FR" dirty="0"/>
          </a:p>
          <a:p>
            <a:pPr algn="ctr"/>
            <a:r>
              <a:rPr lang="fr-FR" b="1" dirty="0">
                <a:solidFill>
                  <a:schemeClr val="bg1"/>
                </a:solidFill>
                <a:latin typeface="Times New Roman" panose="02020603050405020304" pitchFamily="18" charset="0"/>
                <a:cs typeface="Times New Roman" panose="02020603050405020304" pitchFamily="18" charset="0"/>
              </a:rPr>
              <a:t>Le responsable du programme </a:t>
            </a:r>
            <a:r>
              <a:rPr lang="fr-FR" dirty="0">
                <a:solidFill>
                  <a:schemeClr val="bg1"/>
                </a:solidFill>
                <a:latin typeface="Times New Roman" panose="02020603050405020304" pitchFamily="18" charset="0"/>
                <a:cs typeface="Times New Roman" panose="02020603050405020304" pitchFamily="18" charset="0"/>
              </a:rPr>
              <a:t>« patrimoine culturel » prépare le DPI des crédits de ce programme</a:t>
            </a:r>
          </a:p>
        </p:txBody>
      </p:sp>
      <p:sp>
        <p:nvSpPr>
          <p:cNvPr id="8" name="Rectangle à coins arrondis 12">
            <a:extLst>
              <a:ext uri="{FF2B5EF4-FFF2-40B4-BE49-F238E27FC236}">
                <a16:creationId xmlns:a16="http://schemas.microsoft.com/office/drawing/2014/main" xmlns="" id="{426ED46E-9C42-4478-8C76-A897CD66D2BE}"/>
              </a:ext>
            </a:extLst>
          </p:cNvPr>
          <p:cNvSpPr/>
          <p:nvPr/>
        </p:nvSpPr>
        <p:spPr>
          <a:xfrm>
            <a:off x="3413614" y="2288779"/>
            <a:ext cx="2411999" cy="9599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latin typeface="Times New Roman" panose="02020603050405020304" pitchFamily="18" charset="0"/>
                <a:cs typeface="Times New Roman" panose="02020603050405020304" pitchFamily="18" charset="0"/>
              </a:rPr>
              <a:t>مسؤول الوظيفة المالية</a:t>
            </a:r>
            <a:endParaRPr lang="fr-FR" sz="1600" b="1" dirty="0">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Le RFF</a:t>
            </a:r>
          </a:p>
        </p:txBody>
      </p:sp>
      <p:sp>
        <p:nvSpPr>
          <p:cNvPr id="10" name="Rectangle à coins arrondis 23">
            <a:extLst>
              <a:ext uri="{FF2B5EF4-FFF2-40B4-BE49-F238E27FC236}">
                <a16:creationId xmlns:a16="http://schemas.microsoft.com/office/drawing/2014/main" xmlns="" id="{CB4D5B6E-3AC5-4819-875A-F6B7CFB8424A}"/>
              </a:ext>
            </a:extLst>
          </p:cNvPr>
          <p:cNvSpPr/>
          <p:nvPr/>
        </p:nvSpPr>
        <p:spPr>
          <a:xfrm>
            <a:off x="6408000" y="3198365"/>
            <a:ext cx="2411999" cy="1342902"/>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يصادق على برمجة اعتمادات مسؤولي البرامج</a:t>
            </a:r>
            <a:endParaRPr lang="fr-FR" dirty="0"/>
          </a:p>
          <a:p>
            <a:pPr algn="ctr"/>
            <a:r>
              <a:rPr lang="fr-FR" dirty="0">
                <a:solidFill>
                  <a:schemeClr val="bg1"/>
                </a:solidFill>
                <a:latin typeface="Times New Roman" panose="02020603050405020304" pitchFamily="18" charset="0"/>
                <a:cs typeface="Times New Roman" panose="02020603050405020304" pitchFamily="18" charset="0"/>
              </a:rPr>
              <a:t>valide la programmation des crédits des responsables de programmes</a:t>
            </a:r>
          </a:p>
        </p:txBody>
      </p:sp>
      <p:sp>
        <p:nvSpPr>
          <p:cNvPr id="18" name="Rectangle à coins arrondis 23">
            <a:extLst>
              <a:ext uri="{FF2B5EF4-FFF2-40B4-BE49-F238E27FC236}">
                <a16:creationId xmlns:a16="http://schemas.microsoft.com/office/drawing/2014/main" xmlns="" id="{E54DCC9C-3060-4752-8801-5C82B966B2AD}"/>
              </a:ext>
            </a:extLst>
          </p:cNvPr>
          <p:cNvSpPr/>
          <p:nvPr/>
        </p:nvSpPr>
        <p:spPr>
          <a:xfrm>
            <a:off x="6369400" y="1485531"/>
            <a:ext cx="2411999" cy="1182629"/>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ينشا وثيقة البرمجة الأولية (البرامج 03)</a:t>
            </a:r>
            <a:endParaRPr lang="fr-FR" dirty="0"/>
          </a:p>
          <a:p>
            <a:pPr algn="ctr"/>
            <a:r>
              <a:rPr lang="fr-FR" dirty="0">
                <a:solidFill>
                  <a:schemeClr val="bg1"/>
                </a:solidFill>
                <a:latin typeface="Times New Roman" panose="02020603050405020304" pitchFamily="18" charset="0"/>
                <a:cs typeface="Times New Roman" panose="02020603050405020304" pitchFamily="18" charset="0"/>
              </a:rPr>
              <a:t>Etablit le document de programmation initiale (les 03 programmes)</a:t>
            </a:r>
          </a:p>
        </p:txBody>
      </p:sp>
      <p:sp>
        <p:nvSpPr>
          <p:cNvPr id="23" name="Rectangle à coins arrondis 23">
            <a:extLst>
              <a:ext uri="{FF2B5EF4-FFF2-40B4-BE49-F238E27FC236}">
                <a16:creationId xmlns:a16="http://schemas.microsoft.com/office/drawing/2014/main" xmlns="" id="{67D5D5C7-F64E-4EC5-8F06-233C79C786F9}"/>
              </a:ext>
            </a:extLst>
          </p:cNvPr>
          <p:cNvSpPr/>
          <p:nvPr/>
        </p:nvSpPr>
        <p:spPr>
          <a:xfrm>
            <a:off x="3165186" y="3896216"/>
            <a:ext cx="2939660" cy="1085002"/>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a:t>مسؤول البرنامج "الإدارة العامة" يحضر وثيقة البرمجة الأولى لاعتمادات هذا البرنامج</a:t>
            </a:r>
            <a:endParaRPr lang="fr-FR" dirty="0"/>
          </a:p>
          <a:p>
            <a:pPr algn="ctr"/>
            <a:r>
              <a:rPr lang="fr-FR" b="1" dirty="0">
                <a:solidFill>
                  <a:schemeClr val="bg1"/>
                </a:solidFill>
                <a:latin typeface="Times New Roman" panose="02020603050405020304" pitchFamily="18" charset="0"/>
                <a:cs typeface="Times New Roman" panose="02020603050405020304" pitchFamily="18" charset="0"/>
              </a:rPr>
              <a:t>Le responsable du programme </a:t>
            </a:r>
            <a:r>
              <a:rPr lang="fr-FR" dirty="0">
                <a:solidFill>
                  <a:schemeClr val="bg1"/>
                </a:solidFill>
                <a:latin typeface="Times New Roman" panose="02020603050405020304" pitchFamily="18" charset="0"/>
                <a:cs typeface="Times New Roman" panose="02020603050405020304" pitchFamily="18" charset="0"/>
              </a:rPr>
              <a:t>« administration générale » prépare le DPI des crédits de ce programme</a:t>
            </a:r>
          </a:p>
        </p:txBody>
      </p:sp>
      <p:sp>
        <p:nvSpPr>
          <p:cNvPr id="26" name="Flèche : chevron 25">
            <a:extLst>
              <a:ext uri="{FF2B5EF4-FFF2-40B4-BE49-F238E27FC236}">
                <a16:creationId xmlns:a16="http://schemas.microsoft.com/office/drawing/2014/main" xmlns="" id="{DE96372E-8AF6-43DB-B907-37AE9ABD235E}"/>
              </a:ext>
            </a:extLst>
          </p:cNvPr>
          <p:cNvSpPr/>
          <p:nvPr/>
        </p:nvSpPr>
        <p:spPr>
          <a:xfrm>
            <a:off x="5896923" y="2668161"/>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Times New Roman" panose="02020603050405020304" pitchFamily="18" charset="0"/>
              <a:cs typeface="Times New Roman" panose="02020603050405020304" pitchFamily="18" charset="0"/>
            </a:endParaRPr>
          </a:p>
        </p:txBody>
      </p:sp>
      <p:sp>
        <p:nvSpPr>
          <p:cNvPr id="27" name="Flèche : chevron 26">
            <a:extLst>
              <a:ext uri="{FF2B5EF4-FFF2-40B4-BE49-F238E27FC236}">
                <a16:creationId xmlns:a16="http://schemas.microsoft.com/office/drawing/2014/main" xmlns="" id="{A4B78700-056C-4733-AE64-B8DC7A802A18}"/>
              </a:ext>
            </a:extLst>
          </p:cNvPr>
          <p:cNvSpPr/>
          <p:nvPr/>
        </p:nvSpPr>
        <p:spPr>
          <a:xfrm flipH="1">
            <a:off x="2832318" y="2768738"/>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Times New Roman" panose="02020603050405020304" pitchFamily="18" charset="0"/>
              <a:cs typeface="Times New Roman" panose="02020603050405020304" pitchFamily="18" charset="0"/>
            </a:endParaRPr>
          </a:p>
        </p:txBody>
      </p:sp>
      <p:sp>
        <p:nvSpPr>
          <p:cNvPr id="20" name="Flèche : chevron 19">
            <a:extLst>
              <a:ext uri="{FF2B5EF4-FFF2-40B4-BE49-F238E27FC236}">
                <a16:creationId xmlns:a16="http://schemas.microsoft.com/office/drawing/2014/main" xmlns="" id="{ACB39BBA-21CE-4393-A8E8-9C09F0975B8F}"/>
              </a:ext>
            </a:extLst>
          </p:cNvPr>
          <p:cNvSpPr/>
          <p:nvPr/>
        </p:nvSpPr>
        <p:spPr>
          <a:xfrm rot="16200000" flipH="1">
            <a:off x="4408265" y="3422456"/>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11867707-CFAC-4459-8121-32CE166E5DF0}"/>
              </a:ext>
            </a:extLst>
          </p:cNvPr>
          <p:cNvSpPr/>
          <p:nvPr/>
        </p:nvSpPr>
        <p:spPr>
          <a:xfrm>
            <a:off x="1014940" y="374318"/>
            <a:ext cx="4572000" cy="584775"/>
          </a:xfrm>
          <a:prstGeom prst="rect">
            <a:avLst/>
          </a:prstGeom>
        </p:spPr>
        <p:txBody>
          <a:bodyPr>
            <a:spAutoFit/>
          </a:bodyPr>
          <a:lstStyle/>
          <a:p>
            <a:pPr algn="ctr"/>
            <a:r>
              <a:rPr lang="ar-DZ" sz="1600" b="1" dirty="0">
                <a:solidFill>
                  <a:schemeClr val="bg1"/>
                </a:solidFill>
                <a:latin typeface="Times New Roman" panose="02020603050405020304" pitchFamily="18" charset="0"/>
                <a:cs typeface="Times New Roman" panose="02020603050405020304" pitchFamily="18" charset="0"/>
              </a:rPr>
              <a:t>في اطار برمجة الاعتمادات</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ea typeface="Roboto Condensed"/>
                <a:cs typeface="Times New Roman" panose="02020603050405020304" pitchFamily="18" charset="0"/>
                <a:sym typeface="Roboto Condensed"/>
              </a:rPr>
              <a:t>Au titre de la programmation des crédits</a:t>
            </a:r>
            <a:endParaRPr lang="fr-FR"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72453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FDF6559B-99C9-4EA1-BF43-D8E6385197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76</a:t>
            </a:fld>
            <a:endParaRPr lang="fr-FR"/>
          </a:p>
        </p:txBody>
      </p:sp>
      <p:sp>
        <p:nvSpPr>
          <p:cNvPr id="4" name="Rectangle 3">
            <a:extLst>
              <a:ext uri="{FF2B5EF4-FFF2-40B4-BE49-F238E27FC236}">
                <a16:creationId xmlns:a16="http://schemas.microsoft.com/office/drawing/2014/main" xmlns="" id="{DA872755-108A-4601-8133-258D0E588342}"/>
              </a:ext>
            </a:extLst>
          </p:cNvPr>
          <p:cNvSpPr/>
          <p:nvPr/>
        </p:nvSpPr>
        <p:spPr>
          <a:xfrm>
            <a:off x="1769532" y="353857"/>
            <a:ext cx="2441694" cy="646331"/>
          </a:xfrm>
          <a:prstGeom prst="rect">
            <a:avLst/>
          </a:prstGeom>
        </p:spPr>
        <p:txBody>
          <a:bodyPr wrap="none">
            <a:spAutoFit/>
          </a:bodyPr>
          <a:lstStyle/>
          <a:p>
            <a:pPr algn="ctr"/>
            <a:r>
              <a:rPr lang="ar-DZ" sz="1800" b="1" dirty="0">
                <a:solidFill>
                  <a:schemeClr val="bg1"/>
                </a:solidFill>
                <a:latin typeface="Times New Roman" panose="02020603050405020304" pitchFamily="18" charset="0"/>
                <a:cs typeface="Times New Roman" panose="02020603050405020304" pitchFamily="18" charset="0"/>
              </a:rPr>
              <a:t>في إطار التنفيذ</a:t>
            </a:r>
            <a:endParaRPr lang="fr-FR" sz="1800" b="1" dirty="0">
              <a:solidFill>
                <a:schemeClr val="bg1"/>
              </a:solidFill>
              <a:latin typeface="Times New Roman" panose="02020603050405020304" pitchFamily="18" charset="0"/>
              <a:cs typeface="Times New Roman" panose="02020603050405020304" pitchFamily="18" charset="0"/>
            </a:endParaRPr>
          </a:p>
          <a:p>
            <a:pPr algn="ctr"/>
            <a:r>
              <a:rPr lang="fr-FR" sz="1800" b="1" dirty="0">
                <a:solidFill>
                  <a:schemeClr val="bg1"/>
                </a:solidFill>
                <a:latin typeface="Times New Roman" panose="02020603050405020304" pitchFamily="18" charset="0"/>
                <a:ea typeface="Roboto Condensed"/>
                <a:cs typeface="Times New Roman" panose="02020603050405020304" pitchFamily="18" charset="0"/>
              </a:rPr>
              <a:t>Au titre de l’exécution </a:t>
            </a:r>
          </a:p>
        </p:txBody>
      </p:sp>
      <p:sp>
        <p:nvSpPr>
          <p:cNvPr id="5" name="Rectangle à coins arrondis 7">
            <a:extLst>
              <a:ext uri="{FF2B5EF4-FFF2-40B4-BE49-F238E27FC236}">
                <a16:creationId xmlns:a16="http://schemas.microsoft.com/office/drawing/2014/main" xmlns="" id="{0EB34DD1-1F69-407A-B101-0253E44F8EC6}"/>
              </a:ext>
            </a:extLst>
          </p:cNvPr>
          <p:cNvSpPr/>
          <p:nvPr/>
        </p:nvSpPr>
        <p:spPr>
          <a:xfrm>
            <a:off x="1749093" y="1409884"/>
            <a:ext cx="1915778" cy="932943"/>
          </a:xfrm>
          <a:prstGeom prst="roundRect">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latin typeface="Times New Roman" panose="02020603050405020304" pitchFamily="18" charset="0"/>
                <a:cs typeface="Times New Roman" panose="02020603050405020304" pitchFamily="18" charset="0"/>
              </a:rPr>
              <a:t>مسؤول البرنامج  </a:t>
            </a:r>
            <a:endParaRPr lang="fr-FR" b="1" dirty="0">
              <a:solidFill>
                <a:schemeClr val="tx1"/>
              </a:solidFill>
              <a:latin typeface="Times New Roman" panose="02020603050405020304" pitchFamily="18" charset="0"/>
              <a:cs typeface="Times New Roman" panose="02020603050405020304" pitchFamily="18" charset="0"/>
            </a:endParaRPr>
          </a:p>
          <a:p>
            <a:pPr algn="ctr"/>
            <a:r>
              <a:rPr lang="fr-FR" b="1" dirty="0">
                <a:solidFill>
                  <a:srgbClr val="000000"/>
                </a:solidFill>
                <a:latin typeface="Times New Roman" panose="02020603050405020304" pitchFamily="18" charset="0"/>
                <a:cs typeface="Times New Roman" panose="02020603050405020304" pitchFamily="18" charset="0"/>
              </a:rPr>
              <a:t>Le responsable du programme</a:t>
            </a:r>
          </a:p>
        </p:txBody>
      </p:sp>
      <p:sp>
        <p:nvSpPr>
          <p:cNvPr id="6" name="Rectangle à coins arrondis 8">
            <a:extLst>
              <a:ext uri="{FF2B5EF4-FFF2-40B4-BE49-F238E27FC236}">
                <a16:creationId xmlns:a16="http://schemas.microsoft.com/office/drawing/2014/main" xmlns="" id="{8AFD042B-9F18-4451-AC01-59FBE6E24453}"/>
              </a:ext>
            </a:extLst>
          </p:cNvPr>
          <p:cNvSpPr/>
          <p:nvPr/>
        </p:nvSpPr>
        <p:spPr>
          <a:xfrm>
            <a:off x="1420298" y="2700557"/>
            <a:ext cx="2771343" cy="2442943"/>
          </a:xfrm>
          <a:prstGeom prst="roundRect">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latin typeface="Times New Roman" panose="02020603050405020304" pitchFamily="18" charset="0"/>
              <a:cs typeface="Times New Roman" panose="02020603050405020304" pitchFamily="18" charset="0"/>
            </a:endParaRPr>
          </a:p>
          <a:p>
            <a:pPr algn="ctr"/>
            <a:endParaRPr lang="fr-FR" b="1" dirty="0">
              <a:solidFill>
                <a:schemeClr val="tx1"/>
              </a:solidFill>
              <a:latin typeface="Times New Roman" panose="02020603050405020304" pitchFamily="18" charset="0"/>
              <a:cs typeface="Times New Roman" panose="02020603050405020304" pitchFamily="18" charset="0"/>
            </a:endParaRPr>
          </a:p>
          <a:p>
            <a:pPr algn="ctr"/>
            <a:r>
              <a:rPr lang="ar-DZ" b="1" dirty="0">
                <a:solidFill>
                  <a:schemeClr val="tx1"/>
                </a:solidFill>
                <a:latin typeface="Times New Roman" panose="02020603050405020304" pitchFamily="18" charset="0"/>
                <a:cs typeface="Times New Roman" panose="02020603050405020304" pitchFamily="18" charset="0"/>
              </a:rPr>
              <a:t>مستوى النشاط</a:t>
            </a:r>
            <a:endParaRPr lang="fr-FR" b="1" dirty="0">
              <a:solidFill>
                <a:schemeClr val="tx1"/>
              </a:solidFill>
              <a:latin typeface="Times New Roman" panose="02020603050405020304" pitchFamily="18" charset="0"/>
              <a:cs typeface="Times New Roman" panose="02020603050405020304" pitchFamily="18" charset="0"/>
            </a:endParaRPr>
          </a:p>
          <a:p>
            <a:pPr algn="ctr"/>
            <a:r>
              <a:rPr lang="ar-DZ" dirty="0">
                <a:solidFill>
                  <a:schemeClr val="tx1"/>
                </a:solidFill>
              </a:rPr>
              <a:t>يعدّ برمجة اعتمادات النشاط </a:t>
            </a:r>
          </a:p>
          <a:p>
            <a:pPr algn="ctr"/>
            <a:r>
              <a:rPr lang="ar-DZ" dirty="0">
                <a:solidFill>
                  <a:schemeClr val="tx1"/>
                </a:solidFill>
              </a:rPr>
              <a:t>يقدم لمسؤول البرنامج حسابات حول تنفيذ النشاط و النتائج المحصلة</a:t>
            </a:r>
            <a:endParaRPr lang="fr-FR" dirty="0">
              <a:solidFill>
                <a:schemeClr val="tx1"/>
              </a:solidFill>
            </a:endParaRPr>
          </a:p>
          <a:p>
            <a:pPr algn="ctr"/>
            <a:r>
              <a:rPr lang="fr-FR" b="1" dirty="0">
                <a:solidFill>
                  <a:schemeClr val="tx1"/>
                </a:solidFill>
                <a:latin typeface="Times New Roman" panose="02020603050405020304" pitchFamily="18" charset="0"/>
                <a:cs typeface="Times New Roman" panose="02020603050405020304" pitchFamily="18" charset="0"/>
              </a:rPr>
              <a:t>Le niveau de l’action</a:t>
            </a:r>
          </a:p>
          <a:p>
            <a:pPr marL="214313" indent="-214313">
              <a:buFontTx/>
              <a:buChar char="-"/>
            </a:pPr>
            <a:r>
              <a:rPr lang="fr-FR" dirty="0">
                <a:solidFill>
                  <a:schemeClr val="tx1"/>
                </a:solidFill>
                <a:latin typeface="Times New Roman" panose="02020603050405020304" pitchFamily="18" charset="0"/>
                <a:cs typeface="Times New Roman" panose="02020603050405020304" pitchFamily="18" charset="0"/>
              </a:rPr>
              <a:t>établit la programmation des crédits de l'action;</a:t>
            </a:r>
          </a:p>
          <a:p>
            <a:pPr marL="214313" indent="-214313">
              <a:buFontTx/>
              <a:buChar char="-"/>
            </a:pPr>
            <a:r>
              <a:rPr lang="fr-FR" dirty="0">
                <a:solidFill>
                  <a:schemeClr val="tx1"/>
                </a:solidFill>
                <a:latin typeface="Times New Roman" panose="02020603050405020304" pitchFamily="18" charset="0"/>
                <a:cs typeface="Times New Roman" panose="02020603050405020304" pitchFamily="18" charset="0"/>
              </a:rPr>
              <a:t>rend compte au responsable du programme de l'exécution de l'action et des résultats obtenus</a:t>
            </a:r>
          </a:p>
          <a:p>
            <a:pPr marL="214313" indent="-214313" algn="ctr">
              <a:buFontTx/>
              <a:buChar char="-"/>
            </a:pPr>
            <a:endParaRPr lang="fr-FR" dirty="0">
              <a:solidFill>
                <a:schemeClr val="tx1"/>
              </a:solidFill>
              <a:latin typeface="Times New Roman" panose="02020603050405020304" pitchFamily="18" charset="0"/>
              <a:cs typeface="Times New Roman" panose="02020603050405020304" pitchFamily="18" charset="0"/>
            </a:endParaRPr>
          </a:p>
          <a:p>
            <a:pPr algn="ctr"/>
            <a:endParaRPr lang="fr-FR" dirty="0">
              <a:solidFill>
                <a:schemeClr val="tx1"/>
              </a:solidFill>
              <a:latin typeface="Times New Roman" panose="02020603050405020304" pitchFamily="18" charset="0"/>
              <a:cs typeface="Times New Roman" panose="02020603050405020304" pitchFamily="18" charset="0"/>
            </a:endParaRPr>
          </a:p>
        </p:txBody>
      </p:sp>
      <p:sp>
        <p:nvSpPr>
          <p:cNvPr id="7" name="Flèche courbée vers la droite 9">
            <a:extLst>
              <a:ext uri="{FF2B5EF4-FFF2-40B4-BE49-F238E27FC236}">
                <a16:creationId xmlns:a16="http://schemas.microsoft.com/office/drawing/2014/main" xmlns="" id="{5F944C3F-A2C4-4589-ABEA-456BC8AA5808}"/>
              </a:ext>
            </a:extLst>
          </p:cNvPr>
          <p:cNvSpPr/>
          <p:nvPr/>
        </p:nvSpPr>
        <p:spPr>
          <a:xfrm>
            <a:off x="947123" y="1916504"/>
            <a:ext cx="467403" cy="21585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tx1"/>
              </a:solidFill>
            </a:endParaRPr>
          </a:p>
        </p:txBody>
      </p:sp>
      <p:sp>
        <p:nvSpPr>
          <p:cNvPr id="8" name="Rectangle 7">
            <a:extLst>
              <a:ext uri="{FF2B5EF4-FFF2-40B4-BE49-F238E27FC236}">
                <a16:creationId xmlns:a16="http://schemas.microsoft.com/office/drawing/2014/main" xmlns="" id="{E37C047B-ED80-4D1F-98C6-B20CD013912C}"/>
              </a:ext>
            </a:extLst>
          </p:cNvPr>
          <p:cNvSpPr/>
          <p:nvPr/>
        </p:nvSpPr>
        <p:spPr>
          <a:xfrm rot="16200000">
            <a:off x="-938875" y="2927671"/>
            <a:ext cx="2854671" cy="738664"/>
          </a:xfrm>
          <a:prstGeom prst="rect">
            <a:avLst/>
          </a:prstGeom>
        </p:spPr>
        <p:txBody>
          <a:bodyPr wrap="square">
            <a:spAutoFit/>
          </a:bodyPr>
          <a:lstStyle/>
          <a:p>
            <a:pPr algn="ctr"/>
            <a:r>
              <a:rPr lang="ar-AE" b="1" dirty="0">
                <a:solidFill>
                  <a:schemeClr val="dk1"/>
                </a:solidFill>
                <a:latin typeface="Times New Roman" panose="02020603050405020304" pitchFamily="18" charset="0"/>
                <a:cs typeface="Times New Roman" panose="02020603050405020304" pitchFamily="18" charset="0"/>
              </a:rPr>
              <a:t>يقسم أهداف الأداء على مستوى الأنشطة</a:t>
            </a:r>
            <a:endParaRPr lang="fr-FR" b="1" dirty="0">
              <a:solidFill>
                <a:schemeClr val="dk1"/>
              </a:solidFill>
              <a:latin typeface="Times New Roman" panose="02020603050405020304" pitchFamily="18" charset="0"/>
              <a:cs typeface="Times New Roman" panose="02020603050405020304" pitchFamily="18" charset="0"/>
            </a:endParaRPr>
          </a:p>
          <a:p>
            <a:pPr algn="ctr"/>
            <a:r>
              <a:rPr lang="fr-FR" b="1" dirty="0">
                <a:solidFill>
                  <a:schemeClr val="dk1"/>
                </a:solidFill>
                <a:latin typeface="Times New Roman" panose="02020603050405020304" pitchFamily="18" charset="0"/>
                <a:cs typeface="Times New Roman" panose="02020603050405020304" pitchFamily="18" charset="0"/>
              </a:rPr>
              <a:t>décline les objectifs de performance au niveau de l'action </a:t>
            </a:r>
            <a:endParaRPr lang="fr-FR" b="1" dirty="0">
              <a:latin typeface="Times New Roman" panose="02020603050405020304" pitchFamily="18" charset="0"/>
              <a:cs typeface="Times New Roman" panose="02020603050405020304" pitchFamily="18" charset="0"/>
            </a:endParaRPr>
          </a:p>
        </p:txBody>
      </p:sp>
      <p:sp>
        <p:nvSpPr>
          <p:cNvPr id="9" name="Flèche droite 11">
            <a:extLst>
              <a:ext uri="{FF2B5EF4-FFF2-40B4-BE49-F238E27FC236}">
                <a16:creationId xmlns:a16="http://schemas.microsoft.com/office/drawing/2014/main" xmlns="" id="{19BA83AF-E9F3-421D-8216-ED5F8BEF4638}"/>
              </a:ext>
            </a:extLst>
          </p:cNvPr>
          <p:cNvSpPr/>
          <p:nvPr/>
        </p:nvSpPr>
        <p:spPr>
          <a:xfrm>
            <a:off x="3832154" y="1869667"/>
            <a:ext cx="504204" cy="254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0" name="Rectangle 9">
            <a:extLst>
              <a:ext uri="{FF2B5EF4-FFF2-40B4-BE49-F238E27FC236}">
                <a16:creationId xmlns:a16="http://schemas.microsoft.com/office/drawing/2014/main" xmlns="" id="{2863B646-C473-4CD4-8B14-0EE3F35AB018}"/>
              </a:ext>
            </a:extLst>
          </p:cNvPr>
          <p:cNvSpPr/>
          <p:nvPr/>
        </p:nvSpPr>
        <p:spPr>
          <a:xfrm>
            <a:off x="4214970" y="1425681"/>
            <a:ext cx="2691260" cy="1815882"/>
          </a:xfrm>
          <a:prstGeom prst="rect">
            <a:avLst/>
          </a:prstGeom>
        </p:spPr>
        <p:txBody>
          <a:bodyPr wrap="square">
            <a:spAutoFit/>
          </a:bodyPr>
          <a:lstStyle/>
          <a:p>
            <a:pPr algn="just"/>
            <a:r>
              <a:rPr lang="ar-DZ" dirty="0"/>
              <a:t>يحدد الاعتمادات التي يقترحها لتخصيصها لمسؤولي الأنشطة (من أجل انشاء برمجتهم الخاصة)</a:t>
            </a:r>
            <a:endParaRPr lang="fr-FR" dirty="0"/>
          </a:p>
          <a:p>
            <a:pPr algn="just"/>
            <a:r>
              <a:rPr lang="fr-FR" b="1" dirty="0">
                <a:solidFill>
                  <a:schemeClr val="dk1"/>
                </a:solidFill>
                <a:latin typeface="Times New Roman" panose="02020603050405020304" pitchFamily="18" charset="0"/>
                <a:cs typeface="Times New Roman" panose="02020603050405020304" pitchFamily="18" charset="0"/>
              </a:rPr>
              <a:t>détermine les crédits qu'il propose</a:t>
            </a:r>
            <a:r>
              <a:rPr lang="fr-FR" dirty="0">
                <a:solidFill>
                  <a:schemeClr val="dk1"/>
                </a:solidFill>
                <a:latin typeface="Times New Roman" panose="02020603050405020304" pitchFamily="18" charset="0"/>
                <a:cs typeface="Times New Roman" panose="02020603050405020304" pitchFamily="18" charset="0"/>
              </a:rPr>
              <a:t> </a:t>
            </a:r>
            <a:r>
              <a:rPr lang="fr-FR" u="sng" dirty="0">
                <a:solidFill>
                  <a:schemeClr val="dk1"/>
                </a:solidFill>
                <a:latin typeface="Times New Roman" panose="02020603050405020304" pitchFamily="18" charset="0"/>
                <a:cs typeface="Times New Roman" panose="02020603050405020304" pitchFamily="18" charset="0"/>
              </a:rPr>
              <a:t>d'allouer aux responsables des actions</a:t>
            </a:r>
            <a:r>
              <a:rPr lang="fr-FR" dirty="0">
                <a:solidFill>
                  <a:schemeClr val="dk1"/>
                </a:solidFill>
                <a:latin typeface="Times New Roman" panose="02020603050405020304" pitchFamily="18" charset="0"/>
                <a:cs typeface="Times New Roman" panose="02020603050405020304" pitchFamily="18" charset="0"/>
              </a:rPr>
              <a:t> (pour l'établissement de leur propre programmation )</a:t>
            </a:r>
            <a:endParaRPr lang="fr-FR" dirty="0">
              <a:latin typeface="Times New Roman" panose="02020603050405020304" pitchFamily="18" charset="0"/>
              <a:cs typeface="Times New Roman" panose="02020603050405020304" pitchFamily="18" charset="0"/>
            </a:endParaRPr>
          </a:p>
        </p:txBody>
      </p:sp>
      <p:sp>
        <p:nvSpPr>
          <p:cNvPr id="11" name="Flèche droite 13">
            <a:extLst>
              <a:ext uri="{FF2B5EF4-FFF2-40B4-BE49-F238E27FC236}">
                <a16:creationId xmlns:a16="http://schemas.microsoft.com/office/drawing/2014/main" xmlns="" id="{16E1D267-181A-45DC-BB21-9BF079AF974F}"/>
              </a:ext>
            </a:extLst>
          </p:cNvPr>
          <p:cNvSpPr/>
          <p:nvPr/>
        </p:nvSpPr>
        <p:spPr>
          <a:xfrm>
            <a:off x="6988628" y="1786496"/>
            <a:ext cx="260073" cy="260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2" name="Rectangle à coins arrondis 14">
            <a:extLst>
              <a:ext uri="{FF2B5EF4-FFF2-40B4-BE49-F238E27FC236}">
                <a16:creationId xmlns:a16="http://schemas.microsoft.com/office/drawing/2014/main" xmlns="" id="{CA6F4671-95EC-467F-A19C-84535D953D26}"/>
              </a:ext>
            </a:extLst>
          </p:cNvPr>
          <p:cNvSpPr/>
          <p:nvPr/>
        </p:nvSpPr>
        <p:spPr>
          <a:xfrm>
            <a:off x="7240797" y="1321931"/>
            <a:ext cx="1606804" cy="1006500"/>
          </a:xfrm>
          <a:prstGeom prst="roundRect">
            <a:avLst/>
          </a:prstGeom>
          <a:solidFill>
            <a:schemeClr val="accent4">
              <a:lumMod val="40000"/>
              <a:lumOff val="60000"/>
            </a:schemeClr>
          </a:solidFill>
          <a:ln>
            <a:solidFill>
              <a:schemeClr val="accent4">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latin typeface="Times New Roman" panose="02020603050405020304" pitchFamily="18" charset="0"/>
                <a:cs typeface="Times New Roman" panose="02020603050405020304" pitchFamily="18" charset="0"/>
              </a:rPr>
              <a:t>مسؤول الوظيفة المالية</a:t>
            </a:r>
            <a:endParaRPr lang="fr-FR" b="1" dirty="0">
              <a:solidFill>
                <a:schemeClr val="tx1"/>
              </a:solidFill>
              <a:latin typeface="Times New Roman" panose="02020603050405020304" pitchFamily="18" charset="0"/>
              <a:cs typeface="Times New Roman" panose="02020603050405020304" pitchFamily="18" charset="0"/>
            </a:endParaRPr>
          </a:p>
          <a:p>
            <a:pPr algn="ctr"/>
            <a:r>
              <a:rPr lang="fr-FR" b="1" dirty="0">
                <a:solidFill>
                  <a:srgbClr val="000000"/>
                </a:solidFill>
                <a:latin typeface="Times New Roman" panose="02020603050405020304" pitchFamily="18" charset="0"/>
                <a:cs typeface="Times New Roman" panose="02020603050405020304" pitchFamily="18" charset="0"/>
              </a:rPr>
              <a:t>Le RFF</a:t>
            </a:r>
          </a:p>
        </p:txBody>
      </p:sp>
      <p:sp>
        <p:nvSpPr>
          <p:cNvPr id="14" name="Rectangle 13">
            <a:extLst>
              <a:ext uri="{FF2B5EF4-FFF2-40B4-BE49-F238E27FC236}">
                <a16:creationId xmlns:a16="http://schemas.microsoft.com/office/drawing/2014/main" xmlns="" id="{0479D5D1-9CA2-413C-AE4D-071C1847B552}"/>
              </a:ext>
            </a:extLst>
          </p:cNvPr>
          <p:cNvSpPr/>
          <p:nvPr/>
        </p:nvSpPr>
        <p:spPr>
          <a:xfrm>
            <a:off x="5760424" y="3241563"/>
            <a:ext cx="2633506" cy="1308050"/>
          </a:xfrm>
          <a:prstGeom prst="rect">
            <a:avLst/>
          </a:prstGeom>
        </p:spPr>
        <p:txBody>
          <a:bodyPr wrap="square">
            <a:spAutoFit/>
          </a:bodyPr>
          <a:lstStyle/>
          <a:p>
            <a:pPr defTabSz="685800">
              <a:defRPr/>
            </a:pPr>
            <a:r>
              <a:rPr lang="ar-DZ" dirty="0"/>
              <a:t>تبليغ الاعتمادات المتوفرة (الموزعة من طرف مسؤولي البرامج)</a:t>
            </a:r>
            <a:endParaRPr lang="fr-FR" dirty="0"/>
          </a:p>
          <a:p>
            <a:pPr defTabSz="685800">
              <a:defRPr/>
            </a:pPr>
            <a:r>
              <a:rPr lang="fr-FR" b="1" dirty="0">
                <a:solidFill>
                  <a:schemeClr val="dk1"/>
                </a:solidFill>
                <a:latin typeface="Times New Roman" panose="02020603050405020304" pitchFamily="18" charset="0"/>
                <a:cs typeface="Times New Roman" panose="02020603050405020304" pitchFamily="18" charset="0"/>
              </a:rPr>
              <a:t>notifie les crédits disponibles (</a:t>
            </a:r>
            <a:r>
              <a:rPr lang="fr-FR" dirty="0">
                <a:solidFill>
                  <a:schemeClr val="dk1"/>
                </a:solidFill>
                <a:latin typeface="Times New Roman" panose="02020603050405020304" pitchFamily="18" charset="0"/>
                <a:cs typeface="Times New Roman" panose="02020603050405020304" pitchFamily="18" charset="0"/>
              </a:rPr>
              <a:t>répartis par les responsables de programmes)</a:t>
            </a:r>
            <a:endParaRPr lang="fr-FR" dirty="0">
              <a:latin typeface="Times New Roman" panose="02020603050405020304" pitchFamily="18" charset="0"/>
              <a:cs typeface="Times New Roman" panose="02020603050405020304" pitchFamily="18" charset="0"/>
            </a:endParaRPr>
          </a:p>
          <a:p>
            <a:endParaRPr lang="fr-FR" sz="9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87AB010C-58C8-494E-BA8F-E05AF62AA3C6}"/>
              </a:ext>
            </a:extLst>
          </p:cNvPr>
          <p:cNvSpPr/>
          <p:nvPr/>
        </p:nvSpPr>
        <p:spPr>
          <a:xfrm>
            <a:off x="1002240" y="1596172"/>
            <a:ext cx="423777" cy="415498"/>
          </a:xfrm>
          <a:prstGeom prst="rect">
            <a:avLst/>
          </a:prstGeom>
        </p:spPr>
        <p:txBody>
          <a:bodyPr wrap="square">
            <a:spAutoFit/>
          </a:bodyPr>
          <a:lstStyle/>
          <a:p>
            <a:r>
              <a:rPr lang="fr-FR" sz="2100" b="1" dirty="0">
                <a:solidFill>
                  <a:srgbClr val="FF0000"/>
                </a:solidFill>
              </a:rPr>
              <a:t>1</a:t>
            </a:r>
          </a:p>
        </p:txBody>
      </p:sp>
      <p:sp>
        <p:nvSpPr>
          <p:cNvPr id="16" name="Rectangle 15">
            <a:extLst>
              <a:ext uri="{FF2B5EF4-FFF2-40B4-BE49-F238E27FC236}">
                <a16:creationId xmlns:a16="http://schemas.microsoft.com/office/drawing/2014/main" xmlns="" id="{987C341C-C85E-4DE9-BEC2-2F5555791083}"/>
              </a:ext>
            </a:extLst>
          </p:cNvPr>
          <p:cNvSpPr/>
          <p:nvPr/>
        </p:nvSpPr>
        <p:spPr>
          <a:xfrm>
            <a:off x="5548535" y="1131045"/>
            <a:ext cx="423777" cy="415498"/>
          </a:xfrm>
          <a:prstGeom prst="rect">
            <a:avLst/>
          </a:prstGeom>
        </p:spPr>
        <p:txBody>
          <a:bodyPr wrap="square">
            <a:spAutoFit/>
          </a:bodyPr>
          <a:lstStyle/>
          <a:p>
            <a:r>
              <a:rPr lang="fr-FR" sz="2100" b="1" dirty="0">
                <a:solidFill>
                  <a:srgbClr val="FF0000"/>
                </a:solidFill>
              </a:rPr>
              <a:t>2</a:t>
            </a:r>
          </a:p>
        </p:txBody>
      </p:sp>
      <p:sp>
        <p:nvSpPr>
          <p:cNvPr id="17" name="Rectangle 16">
            <a:extLst>
              <a:ext uri="{FF2B5EF4-FFF2-40B4-BE49-F238E27FC236}">
                <a16:creationId xmlns:a16="http://schemas.microsoft.com/office/drawing/2014/main" xmlns="" id="{71A76953-0FD9-44E3-BEE1-8F3C31A341AE}"/>
              </a:ext>
            </a:extLst>
          </p:cNvPr>
          <p:cNvSpPr/>
          <p:nvPr/>
        </p:nvSpPr>
        <p:spPr>
          <a:xfrm>
            <a:off x="6477029" y="4622586"/>
            <a:ext cx="423777" cy="415498"/>
          </a:xfrm>
          <a:prstGeom prst="rect">
            <a:avLst/>
          </a:prstGeom>
        </p:spPr>
        <p:txBody>
          <a:bodyPr wrap="square">
            <a:spAutoFit/>
          </a:bodyPr>
          <a:lstStyle/>
          <a:p>
            <a:r>
              <a:rPr lang="fr-FR" sz="2100" b="1" dirty="0">
                <a:solidFill>
                  <a:srgbClr val="FF0000"/>
                </a:solidFill>
              </a:rPr>
              <a:t>3</a:t>
            </a:r>
          </a:p>
        </p:txBody>
      </p:sp>
      <p:sp>
        <p:nvSpPr>
          <p:cNvPr id="18" name="Rectangle 17">
            <a:extLst>
              <a:ext uri="{FF2B5EF4-FFF2-40B4-BE49-F238E27FC236}">
                <a16:creationId xmlns:a16="http://schemas.microsoft.com/office/drawing/2014/main" xmlns="" id="{856BEE17-9EC7-4AC8-A790-FC7F172D0182}"/>
              </a:ext>
            </a:extLst>
          </p:cNvPr>
          <p:cNvSpPr/>
          <p:nvPr/>
        </p:nvSpPr>
        <p:spPr>
          <a:xfrm>
            <a:off x="979963" y="3895588"/>
            <a:ext cx="423777" cy="415498"/>
          </a:xfrm>
          <a:prstGeom prst="rect">
            <a:avLst/>
          </a:prstGeom>
        </p:spPr>
        <p:txBody>
          <a:bodyPr wrap="square">
            <a:spAutoFit/>
          </a:bodyPr>
          <a:lstStyle/>
          <a:p>
            <a:r>
              <a:rPr lang="fr-FR" sz="2100" b="1" dirty="0">
                <a:solidFill>
                  <a:srgbClr val="FF0000"/>
                </a:solidFill>
              </a:rPr>
              <a:t>4</a:t>
            </a:r>
          </a:p>
        </p:txBody>
      </p:sp>
      <p:sp>
        <p:nvSpPr>
          <p:cNvPr id="20" name="Flèche : angle droit 19">
            <a:extLst>
              <a:ext uri="{FF2B5EF4-FFF2-40B4-BE49-F238E27FC236}">
                <a16:creationId xmlns:a16="http://schemas.microsoft.com/office/drawing/2014/main" xmlns="" id="{C6C1880A-A633-4726-BBD1-136C4BA8FADE}"/>
              </a:ext>
            </a:extLst>
          </p:cNvPr>
          <p:cNvSpPr/>
          <p:nvPr/>
        </p:nvSpPr>
        <p:spPr>
          <a:xfrm rot="16200000" flipH="1">
            <a:off x="5849334" y="2296711"/>
            <a:ext cx="1738959" cy="3084756"/>
          </a:xfrm>
          <a:prstGeom prst="bentUpArrow">
            <a:avLst>
              <a:gd name="adj1" fmla="val 5739"/>
              <a:gd name="adj2" fmla="val 7105"/>
              <a:gd name="adj3" fmla="val 152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4711576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22FC1F08-DED4-4D0B-BA31-32C4EAC84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latin typeface="Times New Roman" panose="02020603050405020304" pitchFamily="18" charset="0"/>
                <a:cs typeface="Times New Roman" panose="02020603050405020304" pitchFamily="18" charset="0"/>
              </a:rPr>
              <a:pPr marL="0" lvl="0" indent="0" algn="r" rtl="0">
                <a:spcBef>
                  <a:spcPts val="0"/>
                </a:spcBef>
                <a:spcAft>
                  <a:spcPts val="0"/>
                </a:spcAft>
                <a:buNone/>
              </a:pPr>
              <a:t>77</a:t>
            </a:fld>
            <a:endParaRPr lang="fr-FR">
              <a:latin typeface="Times New Roman" panose="02020603050405020304" pitchFamily="18" charset="0"/>
              <a:cs typeface="Times New Roman" panose="02020603050405020304" pitchFamily="18" charset="0"/>
            </a:endParaRPr>
          </a:p>
        </p:txBody>
      </p:sp>
      <p:sp>
        <p:nvSpPr>
          <p:cNvPr id="6" name="Rectangle à coins arrondis 8">
            <a:extLst>
              <a:ext uri="{FF2B5EF4-FFF2-40B4-BE49-F238E27FC236}">
                <a16:creationId xmlns:a16="http://schemas.microsoft.com/office/drawing/2014/main" xmlns="" id="{D2DB4F7E-803D-49E8-8975-A77EA785E2FD}"/>
              </a:ext>
            </a:extLst>
          </p:cNvPr>
          <p:cNvSpPr/>
          <p:nvPr/>
        </p:nvSpPr>
        <p:spPr>
          <a:xfrm>
            <a:off x="2604052" y="1188983"/>
            <a:ext cx="3531301" cy="972000"/>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latin typeface="Times New Roman" panose="02020603050405020304" pitchFamily="18" charset="0"/>
                <a:cs typeface="Times New Roman" panose="02020603050405020304" pitchFamily="18" charset="0"/>
              </a:rPr>
              <a:t>مسؤول البرنامج "منتوج ثقافي وفني" يحضر التقرير الوزاري للمردودية</a:t>
            </a:r>
            <a:endParaRPr lang="fr-FR" b="1" dirty="0">
              <a:solidFill>
                <a:schemeClr val="bg1"/>
              </a:solidFill>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Le responsable du programme « produit culturel et artistique » prépare pour ce programme le RMR</a:t>
            </a:r>
          </a:p>
        </p:txBody>
      </p:sp>
      <p:sp>
        <p:nvSpPr>
          <p:cNvPr id="7" name="Rectangle à coins arrondis 9">
            <a:extLst>
              <a:ext uri="{FF2B5EF4-FFF2-40B4-BE49-F238E27FC236}">
                <a16:creationId xmlns:a16="http://schemas.microsoft.com/office/drawing/2014/main" xmlns="" id="{01AC7F05-B5FA-42EE-ADD8-30B38A67A4E5}"/>
              </a:ext>
            </a:extLst>
          </p:cNvPr>
          <p:cNvSpPr/>
          <p:nvPr/>
        </p:nvSpPr>
        <p:spPr>
          <a:xfrm>
            <a:off x="73646" y="2367663"/>
            <a:ext cx="2628265" cy="1587517"/>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latin typeface="Times New Roman" panose="02020603050405020304" pitchFamily="18" charset="0"/>
                <a:cs typeface="Times New Roman" panose="02020603050405020304" pitchFamily="18" charset="0"/>
              </a:rPr>
              <a:t>مسؤول البرنامج تراث ثقافي</a:t>
            </a:r>
            <a:endParaRPr lang="fr-FR" b="1" dirty="0">
              <a:latin typeface="Times New Roman" panose="02020603050405020304" pitchFamily="18" charset="0"/>
              <a:cs typeface="Times New Roman" panose="02020603050405020304" pitchFamily="18" charset="0"/>
            </a:endParaRPr>
          </a:p>
          <a:p>
            <a:pPr algn="ctr"/>
            <a:r>
              <a:rPr lang="ar-DZ" b="1" dirty="0">
                <a:latin typeface="Times New Roman" panose="02020603050405020304" pitchFamily="18" charset="0"/>
                <a:cs typeface="Times New Roman" panose="02020603050405020304" pitchFamily="18" charset="0"/>
              </a:rPr>
              <a:t>يحضر التقرير الوزاري للمردودية من أجل هذا البرنامج</a:t>
            </a:r>
            <a:endParaRPr lang="fr-FR" b="1" dirty="0">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Le responsable du programme « patrimoine culturel » prépare pour ce programme le RMR</a:t>
            </a:r>
          </a:p>
        </p:txBody>
      </p:sp>
      <p:sp>
        <p:nvSpPr>
          <p:cNvPr id="8" name="Rectangle à coins arrondis 12">
            <a:extLst>
              <a:ext uri="{FF2B5EF4-FFF2-40B4-BE49-F238E27FC236}">
                <a16:creationId xmlns:a16="http://schemas.microsoft.com/office/drawing/2014/main" xmlns="" id="{426ED46E-9C42-4478-8C76-A897CD66D2BE}"/>
              </a:ext>
            </a:extLst>
          </p:cNvPr>
          <p:cNvSpPr/>
          <p:nvPr/>
        </p:nvSpPr>
        <p:spPr>
          <a:xfrm>
            <a:off x="3289398" y="2616860"/>
            <a:ext cx="2411999" cy="73801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800" b="1" dirty="0">
                <a:latin typeface="Times New Roman" panose="02020603050405020304" pitchFamily="18" charset="0"/>
                <a:cs typeface="Times New Roman" panose="02020603050405020304" pitchFamily="18" charset="0"/>
              </a:rPr>
              <a:t>مسؤول</a:t>
            </a:r>
            <a:r>
              <a:rPr lang="ar-DZ" sz="1800" b="1" dirty="0">
                <a:solidFill>
                  <a:schemeClr val="tx1"/>
                </a:solidFill>
                <a:latin typeface="Times New Roman" panose="02020603050405020304" pitchFamily="18" charset="0"/>
                <a:cs typeface="Times New Roman" panose="02020603050405020304" pitchFamily="18" charset="0"/>
              </a:rPr>
              <a:t> </a:t>
            </a:r>
            <a:r>
              <a:rPr lang="ar-DZ" sz="1800" b="1" dirty="0">
                <a:solidFill>
                  <a:schemeClr val="bg1"/>
                </a:solidFill>
                <a:latin typeface="Times New Roman" panose="02020603050405020304" pitchFamily="18" charset="0"/>
                <a:cs typeface="Times New Roman" panose="02020603050405020304" pitchFamily="18" charset="0"/>
              </a:rPr>
              <a:t>الوظيفة المالية</a:t>
            </a:r>
            <a:endParaRPr lang="fr-FR" sz="1800" b="1" dirty="0">
              <a:solidFill>
                <a:schemeClr val="bg1"/>
              </a:solidFill>
              <a:latin typeface="Times New Roman" panose="02020603050405020304" pitchFamily="18" charset="0"/>
              <a:cs typeface="Times New Roman" panose="02020603050405020304" pitchFamily="18" charset="0"/>
            </a:endParaRPr>
          </a:p>
          <a:p>
            <a:pPr algn="ctr"/>
            <a:r>
              <a:rPr lang="fr-FR" sz="1800" b="1" dirty="0">
                <a:solidFill>
                  <a:schemeClr val="bg1"/>
                </a:solidFill>
                <a:latin typeface="Times New Roman" panose="02020603050405020304" pitchFamily="18" charset="0"/>
                <a:cs typeface="Times New Roman" panose="02020603050405020304" pitchFamily="18" charset="0"/>
              </a:rPr>
              <a:t>Le RFF</a:t>
            </a:r>
          </a:p>
        </p:txBody>
      </p:sp>
      <p:sp>
        <p:nvSpPr>
          <p:cNvPr id="18" name="Rectangle à coins arrondis 23">
            <a:extLst>
              <a:ext uri="{FF2B5EF4-FFF2-40B4-BE49-F238E27FC236}">
                <a16:creationId xmlns:a16="http://schemas.microsoft.com/office/drawing/2014/main" xmlns="" id="{E54DCC9C-3060-4752-8801-5C82B966B2AD}"/>
              </a:ext>
            </a:extLst>
          </p:cNvPr>
          <p:cNvSpPr/>
          <p:nvPr/>
        </p:nvSpPr>
        <p:spPr>
          <a:xfrm>
            <a:off x="6250000" y="2157140"/>
            <a:ext cx="2736000" cy="2206138"/>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bg1"/>
                </a:solidFill>
                <a:latin typeface="Times New Roman" panose="02020603050405020304" pitchFamily="18" charset="0"/>
                <a:cs typeface="Times New Roman" panose="02020603050405020304" pitchFamily="18" charset="0"/>
              </a:rPr>
              <a:t>يقترح للوزير من أجل محفظة البرامج مشروع التقرير الوزاري للمردودية</a:t>
            </a:r>
          </a:p>
          <a:p>
            <a:pPr algn="ctr"/>
            <a:r>
              <a:rPr lang="ar-AE" b="1" dirty="0">
                <a:solidFill>
                  <a:schemeClr val="bg1"/>
                </a:solidFill>
                <a:latin typeface="Times New Roman" panose="02020603050405020304" pitchFamily="18" charset="0"/>
                <a:cs typeface="Times New Roman" panose="02020603050405020304" pitchFamily="18" charset="0"/>
              </a:rPr>
              <a:t>المؤسس على علاقة مع مسؤولي البرنامج</a:t>
            </a:r>
            <a:endParaRPr lang="fr-FR" b="1" dirty="0">
              <a:solidFill>
                <a:schemeClr val="bg1"/>
              </a:solidFill>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propose au ministre </a:t>
            </a:r>
            <a:r>
              <a:rPr lang="fr-FR" dirty="0">
                <a:solidFill>
                  <a:schemeClr val="bg1"/>
                </a:solidFill>
                <a:latin typeface="Times New Roman" panose="02020603050405020304" pitchFamily="18" charset="0"/>
                <a:cs typeface="Times New Roman" panose="02020603050405020304" pitchFamily="18" charset="0"/>
              </a:rPr>
              <a:t>pour le portefeuille de programmes, </a:t>
            </a:r>
            <a:r>
              <a:rPr lang="fr-FR" b="1" dirty="0">
                <a:solidFill>
                  <a:schemeClr val="bg1"/>
                </a:solidFill>
                <a:latin typeface="Times New Roman" panose="02020603050405020304" pitchFamily="18" charset="0"/>
                <a:cs typeface="Times New Roman" panose="02020603050405020304" pitchFamily="18" charset="0"/>
              </a:rPr>
              <a:t>le projet de rapport ministériel de rendement </a:t>
            </a:r>
            <a:r>
              <a:rPr lang="fr-FR" dirty="0">
                <a:solidFill>
                  <a:schemeClr val="bg1"/>
                </a:solidFill>
                <a:latin typeface="Times New Roman" panose="02020603050405020304" pitchFamily="18" charset="0"/>
                <a:cs typeface="Times New Roman" panose="02020603050405020304" pitchFamily="18" charset="0"/>
              </a:rPr>
              <a:t>établi en lien avec les responsables de programme</a:t>
            </a:r>
          </a:p>
        </p:txBody>
      </p:sp>
      <p:sp>
        <p:nvSpPr>
          <p:cNvPr id="23" name="Rectangle à coins arrondis 23">
            <a:extLst>
              <a:ext uri="{FF2B5EF4-FFF2-40B4-BE49-F238E27FC236}">
                <a16:creationId xmlns:a16="http://schemas.microsoft.com/office/drawing/2014/main" xmlns="" id="{67D5D5C7-F64E-4EC5-8F06-233C79C786F9}"/>
              </a:ext>
            </a:extLst>
          </p:cNvPr>
          <p:cNvSpPr/>
          <p:nvPr/>
        </p:nvSpPr>
        <p:spPr>
          <a:xfrm>
            <a:off x="2855441" y="3848974"/>
            <a:ext cx="3279912" cy="1248895"/>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latin typeface="Times New Roman" panose="02020603050405020304" pitchFamily="18" charset="0"/>
                <a:cs typeface="Times New Roman" panose="02020603050405020304" pitchFamily="18" charset="0"/>
              </a:rPr>
              <a:t>مسؤول البرنامج الإدارة العامة </a:t>
            </a:r>
            <a:endParaRPr lang="fr-FR" b="1" dirty="0">
              <a:latin typeface="Times New Roman" panose="02020603050405020304" pitchFamily="18" charset="0"/>
              <a:cs typeface="Times New Roman" panose="02020603050405020304" pitchFamily="18" charset="0"/>
            </a:endParaRPr>
          </a:p>
          <a:p>
            <a:pPr algn="ctr"/>
            <a:r>
              <a:rPr lang="ar-DZ" b="1" dirty="0">
                <a:latin typeface="Times New Roman" panose="02020603050405020304" pitchFamily="18" charset="0"/>
                <a:cs typeface="Times New Roman" panose="02020603050405020304" pitchFamily="18" charset="0"/>
              </a:rPr>
              <a:t>يحضر التقرير الوزاري للمردودية من أجل هذا البرنامج</a:t>
            </a:r>
            <a:endParaRPr lang="fr-FR" b="1" dirty="0">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Le responsable du programme « administration générale » prépare pour ce programme le RMR</a:t>
            </a:r>
          </a:p>
        </p:txBody>
      </p:sp>
      <p:sp>
        <p:nvSpPr>
          <p:cNvPr id="26" name="Flèche : chevron 25">
            <a:extLst>
              <a:ext uri="{FF2B5EF4-FFF2-40B4-BE49-F238E27FC236}">
                <a16:creationId xmlns:a16="http://schemas.microsoft.com/office/drawing/2014/main" xmlns="" id="{DE96372E-8AF6-43DB-B907-37AE9ABD235E}"/>
              </a:ext>
            </a:extLst>
          </p:cNvPr>
          <p:cNvSpPr/>
          <p:nvPr/>
        </p:nvSpPr>
        <p:spPr>
          <a:xfrm>
            <a:off x="5825613" y="2880154"/>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Times New Roman" panose="02020603050405020304" pitchFamily="18" charset="0"/>
              <a:cs typeface="Times New Roman" panose="02020603050405020304" pitchFamily="18" charset="0"/>
            </a:endParaRPr>
          </a:p>
        </p:txBody>
      </p:sp>
      <p:sp>
        <p:nvSpPr>
          <p:cNvPr id="27" name="Flèche : chevron 26">
            <a:extLst>
              <a:ext uri="{FF2B5EF4-FFF2-40B4-BE49-F238E27FC236}">
                <a16:creationId xmlns:a16="http://schemas.microsoft.com/office/drawing/2014/main" xmlns="" id="{A4B78700-056C-4733-AE64-B8DC7A802A18}"/>
              </a:ext>
            </a:extLst>
          </p:cNvPr>
          <p:cNvSpPr/>
          <p:nvPr/>
        </p:nvSpPr>
        <p:spPr>
          <a:xfrm flipH="1">
            <a:off x="2764019" y="2989095"/>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Times New Roman" panose="02020603050405020304" pitchFamily="18" charset="0"/>
              <a:cs typeface="Times New Roman" panose="02020603050405020304" pitchFamily="18" charset="0"/>
            </a:endParaRPr>
          </a:p>
        </p:txBody>
      </p:sp>
      <p:sp>
        <p:nvSpPr>
          <p:cNvPr id="20" name="Flèche : chevron 19">
            <a:extLst>
              <a:ext uri="{FF2B5EF4-FFF2-40B4-BE49-F238E27FC236}">
                <a16:creationId xmlns:a16="http://schemas.microsoft.com/office/drawing/2014/main" xmlns="" id="{ACB39BBA-21CE-4393-A8E8-9C09F0975B8F}"/>
              </a:ext>
            </a:extLst>
          </p:cNvPr>
          <p:cNvSpPr/>
          <p:nvPr/>
        </p:nvSpPr>
        <p:spPr>
          <a:xfrm rot="16200000" flipH="1">
            <a:off x="4334572" y="3521118"/>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11867707-CFAC-4459-8121-32CE166E5DF0}"/>
              </a:ext>
            </a:extLst>
          </p:cNvPr>
          <p:cNvSpPr/>
          <p:nvPr/>
        </p:nvSpPr>
        <p:spPr>
          <a:xfrm>
            <a:off x="1003398" y="360871"/>
            <a:ext cx="4572000" cy="584775"/>
          </a:xfrm>
          <a:prstGeom prst="rect">
            <a:avLst/>
          </a:prstGeom>
        </p:spPr>
        <p:txBody>
          <a:bodyPr>
            <a:spAutoFit/>
          </a:bodyPr>
          <a:lstStyle/>
          <a:p>
            <a:pPr algn="ctr"/>
            <a:r>
              <a:rPr lang="ar-DZ" sz="1600" b="1" dirty="0">
                <a:solidFill>
                  <a:schemeClr val="bg1"/>
                </a:solidFill>
                <a:latin typeface="Times New Roman" panose="02020603050405020304" pitchFamily="18" charset="0"/>
                <a:cs typeface="Times New Roman" panose="02020603050405020304" pitchFamily="18" charset="0"/>
              </a:rPr>
              <a:t>في إطار تقديم الحسابات</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ea typeface="Roboto Condensed"/>
                <a:cs typeface="Times New Roman" panose="02020603050405020304" pitchFamily="18" charset="0"/>
              </a:rPr>
              <a:t>Au titre de la reddition des comptes</a:t>
            </a:r>
          </a:p>
        </p:txBody>
      </p:sp>
      <p:sp>
        <p:nvSpPr>
          <p:cNvPr id="14" name="Flèche : chevron 13">
            <a:extLst>
              <a:ext uri="{FF2B5EF4-FFF2-40B4-BE49-F238E27FC236}">
                <a16:creationId xmlns:a16="http://schemas.microsoft.com/office/drawing/2014/main" xmlns="" id="{ACEF060D-72A3-4DFE-A43F-BF5E2DB64861}"/>
              </a:ext>
            </a:extLst>
          </p:cNvPr>
          <p:cNvSpPr/>
          <p:nvPr/>
        </p:nvSpPr>
        <p:spPr>
          <a:xfrm rot="5400000" flipH="1">
            <a:off x="4294815" y="2248782"/>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109465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22FC1F08-DED4-4D0B-BA31-32C4EAC84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78</a:t>
            </a:fld>
            <a:endParaRPr lang="fr-FR"/>
          </a:p>
        </p:txBody>
      </p:sp>
      <p:sp>
        <p:nvSpPr>
          <p:cNvPr id="4" name="Titre 1">
            <a:extLst>
              <a:ext uri="{FF2B5EF4-FFF2-40B4-BE49-F238E27FC236}">
                <a16:creationId xmlns:a16="http://schemas.microsoft.com/office/drawing/2014/main" xmlns="" id="{6FC6A3AA-8512-421A-B9E3-637114B3AE16}"/>
              </a:ext>
            </a:extLst>
          </p:cNvPr>
          <p:cNvSpPr>
            <a:spLocks noGrp="1"/>
          </p:cNvSpPr>
          <p:nvPr>
            <p:ph type="title"/>
          </p:nvPr>
        </p:nvSpPr>
        <p:spPr>
          <a:xfrm>
            <a:off x="814388" y="392113"/>
            <a:ext cx="5257800" cy="553904"/>
          </a:xfrm>
        </p:spPr>
        <p:txBody>
          <a:bodyPr>
            <a:normAutofit fontScale="90000"/>
          </a:bodyPr>
          <a:lstStyle/>
          <a:p>
            <a:pPr algn="ctr"/>
            <a:r>
              <a:rPr lang="ar-AE" sz="2400" dirty="0"/>
              <a:t>مسؤول البرنامج</a:t>
            </a:r>
            <a:r>
              <a:rPr lang="fr-FR" sz="2325" dirty="0">
                <a:solidFill>
                  <a:schemeClr val="bg1"/>
                </a:solidFill>
                <a:latin typeface="Times New Roman" panose="02020603050405020304" pitchFamily="18" charset="0"/>
                <a:cs typeface="Times New Roman" panose="02020603050405020304" pitchFamily="18" charset="0"/>
              </a:rPr>
              <a:t/>
            </a:r>
            <a:br>
              <a:rPr lang="fr-FR" sz="2325" dirty="0">
                <a:solidFill>
                  <a:schemeClr val="bg1"/>
                </a:solidFill>
                <a:latin typeface="Times New Roman" panose="02020603050405020304" pitchFamily="18" charset="0"/>
                <a:cs typeface="Times New Roman" panose="02020603050405020304" pitchFamily="18" charset="0"/>
              </a:rPr>
            </a:br>
            <a:r>
              <a:rPr lang="fr-FR" sz="2325" dirty="0">
                <a:solidFill>
                  <a:schemeClr val="bg1"/>
                </a:solidFill>
                <a:latin typeface="Times New Roman" panose="02020603050405020304" pitchFamily="18" charset="0"/>
                <a:cs typeface="Times New Roman" panose="02020603050405020304" pitchFamily="18" charset="0"/>
              </a:rPr>
              <a:t>Le responsable du programme</a:t>
            </a:r>
          </a:p>
        </p:txBody>
      </p:sp>
      <p:sp>
        <p:nvSpPr>
          <p:cNvPr id="5" name="Rectangle à coins arrondis 7">
            <a:extLst>
              <a:ext uri="{FF2B5EF4-FFF2-40B4-BE49-F238E27FC236}">
                <a16:creationId xmlns:a16="http://schemas.microsoft.com/office/drawing/2014/main" xmlns="" id="{D94F8CBF-A1DD-49CF-965F-6A72B3890550}"/>
              </a:ext>
            </a:extLst>
          </p:cNvPr>
          <p:cNvSpPr/>
          <p:nvPr/>
        </p:nvSpPr>
        <p:spPr>
          <a:xfrm>
            <a:off x="238526" y="1329612"/>
            <a:ext cx="2412000" cy="684000"/>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t>التقرير عن الأولويات والتخطـيط،</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RPP</a:t>
            </a:r>
          </a:p>
        </p:txBody>
      </p:sp>
      <p:sp>
        <p:nvSpPr>
          <p:cNvPr id="6" name="Rectangle à coins arrondis 8">
            <a:extLst>
              <a:ext uri="{FF2B5EF4-FFF2-40B4-BE49-F238E27FC236}">
                <a16:creationId xmlns:a16="http://schemas.microsoft.com/office/drawing/2014/main" xmlns="" id="{D2DB4F7E-803D-49E8-8975-A77EA785E2FD}"/>
              </a:ext>
            </a:extLst>
          </p:cNvPr>
          <p:cNvSpPr/>
          <p:nvPr/>
        </p:nvSpPr>
        <p:spPr>
          <a:xfrm>
            <a:off x="189880" y="2072966"/>
            <a:ext cx="2412000" cy="1132491"/>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dirty="0">
                <a:latin typeface="Times New Roman" panose="02020603050405020304" pitchFamily="18" charset="0"/>
                <a:cs typeface="Times New Roman" panose="02020603050405020304" pitchFamily="18" charset="0"/>
              </a:rPr>
              <a:t>يحدد محيط الأنشطة وعند الاقتضاء الأنشطة الفرعية</a:t>
            </a:r>
            <a:endParaRPr lang="fr-FR" b="1" dirty="0">
              <a:solidFill>
                <a:schemeClr val="bg1"/>
              </a:solidFill>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Périmètre actions et sous-actions (le cas échéant)</a:t>
            </a:r>
          </a:p>
        </p:txBody>
      </p:sp>
      <p:sp>
        <p:nvSpPr>
          <p:cNvPr id="7" name="Rectangle à coins arrondis 9">
            <a:extLst>
              <a:ext uri="{FF2B5EF4-FFF2-40B4-BE49-F238E27FC236}">
                <a16:creationId xmlns:a16="http://schemas.microsoft.com/office/drawing/2014/main" xmlns="" id="{01AC7F05-B5FA-42EE-ADD8-30B38A67A4E5}"/>
              </a:ext>
            </a:extLst>
          </p:cNvPr>
          <p:cNvSpPr/>
          <p:nvPr/>
        </p:nvSpPr>
        <p:spPr>
          <a:xfrm>
            <a:off x="238526" y="3299891"/>
            <a:ext cx="2284979" cy="794422"/>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dirty="0">
                <a:latin typeface="Times New Roman" panose="02020603050405020304" pitchFamily="18" charset="0"/>
                <a:cs typeface="Times New Roman" panose="02020603050405020304" pitchFamily="18" charset="0"/>
              </a:rPr>
              <a:t>البرمجـة </a:t>
            </a:r>
            <a:r>
              <a:rPr lang="ar-AE" dirty="0"/>
              <a:t>الأولية</a:t>
            </a:r>
            <a:r>
              <a:rPr lang="ar-AE" dirty="0">
                <a:latin typeface="Times New Roman" panose="02020603050405020304" pitchFamily="18" charset="0"/>
                <a:cs typeface="Times New Roman" panose="02020603050405020304" pitchFamily="18" charset="0"/>
              </a:rPr>
              <a:t> للاعتمادات الماليــــــة</a:t>
            </a:r>
            <a:endParaRPr lang="fr-FR" b="1" dirty="0">
              <a:solidFill>
                <a:schemeClr val="bg1"/>
              </a:solidFill>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Programmation initiale des crédits</a:t>
            </a:r>
          </a:p>
        </p:txBody>
      </p:sp>
      <p:sp>
        <p:nvSpPr>
          <p:cNvPr id="8" name="Rectangle à coins arrondis 12">
            <a:extLst>
              <a:ext uri="{FF2B5EF4-FFF2-40B4-BE49-F238E27FC236}">
                <a16:creationId xmlns:a16="http://schemas.microsoft.com/office/drawing/2014/main" xmlns="" id="{426ED46E-9C42-4478-8C76-A897CD66D2BE}"/>
              </a:ext>
            </a:extLst>
          </p:cNvPr>
          <p:cNvSpPr/>
          <p:nvPr/>
        </p:nvSpPr>
        <p:spPr>
          <a:xfrm>
            <a:off x="3300941" y="2422130"/>
            <a:ext cx="2135764" cy="9599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800" dirty="0"/>
              <a:t>مسؤول البرنامج</a:t>
            </a:r>
            <a:endParaRPr lang="fr-FR" sz="1800" b="1" dirty="0">
              <a:solidFill>
                <a:schemeClr val="bg1"/>
              </a:solidFill>
              <a:latin typeface="Times New Roman" panose="02020603050405020304" pitchFamily="18" charset="0"/>
              <a:cs typeface="Times New Roman" panose="02020603050405020304" pitchFamily="18" charset="0"/>
            </a:endParaRPr>
          </a:p>
          <a:p>
            <a:pPr algn="ctr"/>
            <a:r>
              <a:rPr lang="fr-FR" sz="1800" b="1" dirty="0">
                <a:solidFill>
                  <a:schemeClr val="bg1"/>
                </a:solidFill>
                <a:latin typeface="Times New Roman" panose="02020603050405020304" pitchFamily="18" charset="0"/>
                <a:cs typeface="Times New Roman" panose="02020603050405020304" pitchFamily="18" charset="0"/>
              </a:rPr>
              <a:t>Le RP</a:t>
            </a:r>
            <a:endParaRPr lang="fr-FR" sz="1800" dirty="0">
              <a:solidFill>
                <a:schemeClr val="bg1"/>
              </a:solidFill>
              <a:latin typeface="Times New Roman" panose="02020603050405020304" pitchFamily="18" charset="0"/>
              <a:cs typeface="Times New Roman" panose="02020603050405020304" pitchFamily="18" charset="0"/>
            </a:endParaRPr>
          </a:p>
        </p:txBody>
      </p:sp>
      <p:sp>
        <p:nvSpPr>
          <p:cNvPr id="9" name="Rectangle à coins arrondis 20">
            <a:extLst>
              <a:ext uri="{FF2B5EF4-FFF2-40B4-BE49-F238E27FC236}">
                <a16:creationId xmlns:a16="http://schemas.microsoft.com/office/drawing/2014/main" xmlns="" id="{294F57EA-B787-423E-9F97-5229ECB597B3}"/>
              </a:ext>
            </a:extLst>
          </p:cNvPr>
          <p:cNvSpPr/>
          <p:nvPr/>
        </p:nvSpPr>
        <p:spPr>
          <a:xfrm>
            <a:off x="6066030" y="1277375"/>
            <a:ext cx="2727343" cy="684000"/>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دراسة  التقارير المتعلقة بالتنفيذ</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Examen des comptes rendus d’exécution</a:t>
            </a:r>
          </a:p>
        </p:txBody>
      </p:sp>
      <p:sp>
        <p:nvSpPr>
          <p:cNvPr id="10" name="Rectangle à coins arrondis 23">
            <a:extLst>
              <a:ext uri="{FF2B5EF4-FFF2-40B4-BE49-F238E27FC236}">
                <a16:creationId xmlns:a16="http://schemas.microsoft.com/office/drawing/2014/main" xmlns="" id="{CB4D5B6E-3AC5-4819-875A-F6B7CFB8424A}"/>
              </a:ext>
            </a:extLst>
          </p:cNvPr>
          <p:cNvSpPr/>
          <p:nvPr/>
        </p:nvSpPr>
        <p:spPr>
          <a:xfrm>
            <a:off x="6135766" y="3079240"/>
            <a:ext cx="2657607" cy="684000"/>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b="1" dirty="0">
                <a:solidFill>
                  <a:schemeClr val="bg1"/>
                </a:solidFill>
                <a:latin typeface="Times New Roman" panose="02020603050405020304" pitchFamily="18" charset="0"/>
                <a:cs typeface="Times New Roman" panose="02020603050405020304" pitchFamily="18" charset="0"/>
              </a:rPr>
              <a:t>التعديلات المـحتملة لتخصيصات الاعتمادات المالية</a:t>
            </a:r>
            <a:endParaRPr lang="fr-FR" b="1" dirty="0">
              <a:solidFill>
                <a:schemeClr val="bg1"/>
              </a:solidFill>
              <a:latin typeface="Times New Roman" panose="02020603050405020304" pitchFamily="18" charset="0"/>
              <a:cs typeface="Times New Roman" panose="02020603050405020304" pitchFamily="18" charset="0"/>
            </a:endParaRPr>
          </a:p>
          <a:p>
            <a:pPr algn="ctr"/>
            <a:r>
              <a:rPr lang="fr-FR" b="1" dirty="0">
                <a:solidFill>
                  <a:schemeClr val="bg1"/>
                </a:solidFill>
                <a:latin typeface="Times New Roman" panose="02020603050405020304" pitchFamily="18" charset="0"/>
                <a:cs typeface="Times New Roman" panose="02020603050405020304" pitchFamily="18" charset="0"/>
              </a:rPr>
              <a:t>Modification des crédits</a:t>
            </a:r>
          </a:p>
        </p:txBody>
      </p:sp>
      <p:sp>
        <p:nvSpPr>
          <p:cNvPr id="18" name="Rectangle à coins arrondis 23">
            <a:extLst>
              <a:ext uri="{FF2B5EF4-FFF2-40B4-BE49-F238E27FC236}">
                <a16:creationId xmlns:a16="http://schemas.microsoft.com/office/drawing/2014/main" xmlns="" id="{E54DCC9C-3060-4752-8801-5C82B966B2AD}"/>
              </a:ext>
            </a:extLst>
          </p:cNvPr>
          <p:cNvSpPr/>
          <p:nvPr/>
        </p:nvSpPr>
        <p:spPr>
          <a:xfrm>
            <a:off x="6066030" y="2096519"/>
            <a:ext cx="3039369" cy="871192"/>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b="1" dirty="0">
              <a:solidFill>
                <a:schemeClr val="bg1"/>
              </a:solidFill>
              <a:latin typeface="Times New Roman" panose="02020603050405020304" pitchFamily="18" charset="0"/>
              <a:cs typeface="Times New Roman" panose="02020603050405020304" pitchFamily="18" charset="0"/>
            </a:endParaRPr>
          </a:p>
          <a:p>
            <a:pPr algn="just"/>
            <a:r>
              <a:rPr lang="ar-AE" b="1" dirty="0">
                <a:solidFill>
                  <a:schemeClr val="bg1"/>
                </a:solidFill>
                <a:latin typeface="Times New Roman" panose="02020603050405020304" pitchFamily="18" charset="0"/>
                <a:cs typeface="Times New Roman" panose="02020603050405020304" pitchFamily="18" charset="0"/>
              </a:rPr>
              <a:t>تخصيص الاعتمادات الماليـة لمسؤولي الأنشطة</a:t>
            </a:r>
            <a:endParaRPr lang="fr-FR" b="1" dirty="0">
              <a:solidFill>
                <a:schemeClr val="bg1"/>
              </a:solidFill>
              <a:latin typeface="Times New Roman" panose="02020603050405020304" pitchFamily="18" charset="0"/>
              <a:cs typeface="Times New Roman" panose="02020603050405020304" pitchFamily="18" charset="0"/>
            </a:endParaRPr>
          </a:p>
          <a:p>
            <a:pPr algn="just"/>
            <a:r>
              <a:rPr lang="fr-FR" b="1" dirty="0">
                <a:solidFill>
                  <a:schemeClr val="bg1"/>
                </a:solidFill>
                <a:latin typeface="Times New Roman" panose="02020603050405020304" pitchFamily="18" charset="0"/>
                <a:cs typeface="Times New Roman" panose="02020603050405020304" pitchFamily="18" charset="0"/>
              </a:rPr>
              <a:t>Allocation des crédits aux responsables des actions</a:t>
            </a:r>
          </a:p>
        </p:txBody>
      </p:sp>
      <p:sp>
        <p:nvSpPr>
          <p:cNvPr id="19" name="Rectangle à coins arrondis 23">
            <a:extLst>
              <a:ext uri="{FF2B5EF4-FFF2-40B4-BE49-F238E27FC236}">
                <a16:creationId xmlns:a16="http://schemas.microsoft.com/office/drawing/2014/main" xmlns="" id="{C9AD04CF-9826-4084-895A-04C2ACEBB923}"/>
              </a:ext>
            </a:extLst>
          </p:cNvPr>
          <p:cNvSpPr/>
          <p:nvPr/>
        </p:nvSpPr>
        <p:spPr>
          <a:xfrm>
            <a:off x="6115018" y="4084177"/>
            <a:ext cx="2678355" cy="684000"/>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التقرير الوزاري للمردودية</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RMR</a:t>
            </a:r>
          </a:p>
        </p:txBody>
      </p:sp>
      <p:sp>
        <p:nvSpPr>
          <p:cNvPr id="23" name="Rectangle à coins arrondis 23">
            <a:extLst>
              <a:ext uri="{FF2B5EF4-FFF2-40B4-BE49-F238E27FC236}">
                <a16:creationId xmlns:a16="http://schemas.microsoft.com/office/drawing/2014/main" xmlns="" id="{67D5D5C7-F64E-4EC5-8F06-233C79C786F9}"/>
              </a:ext>
            </a:extLst>
          </p:cNvPr>
          <p:cNvSpPr/>
          <p:nvPr/>
        </p:nvSpPr>
        <p:spPr>
          <a:xfrm>
            <a:off x="238526" y="4304728"/>
            <a:ext cx="2284979" cy="684000"/>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t>الأهـــداف </a:t>
            </a:r>
            <a:endParaRPr lang="fr-FR" sz="1600" dirty="0"/>
          </a:p>
          <a:p>
            <a:pPr algn="ctr"/>
            <a:r>
              <a:rPr lang="fr-FR" sz="1600" b="1" dirty="0">
                <a:solidFill>
                  <a:schemeClr val="bg1"/>
                </a:solidFill>
                <a:latin typeface="Times New Roman" panose="02020603050405020304" pitchFamily="18" charset="0"/>
                <a:cs typeface="Times New Roman" panose="02020603050405020304" pitchFamily="18" charset="0"/>
              </a:rPr>
              <a:t>Objectifs</a:t>
            </a:r>
          </a:p>
        </p:txBody>
      </p:sp>
      <p:sp>
        <p:nvSpPr>
          <p:cNvPr id="26" name="Flèche : chevron 25">
            <a:extLst>
              <a:ext uri="{FF2B5EF4-FFF2-40B4-BE49-F238E27FC236}">
                <a16:creationId xmlns:a16="http://schemas.microsoft.com/office/drawing/2014/main" xmlns="" id="{DE96372E-8AF6-43DB-B907-37AE9ABD235E}"/>
              </a:ext>
            </a:extLst>
          </p:cNvPr>
          <p:cNvSpPr/>
          <p:nvPr/>
        </p:nvSpPr>
        <p:spPr>
          <a:xfrm>
            <a:off x="5507871" y="2809438"/>
            <a:ext cx="401167" cy="185299"/>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Flèche : chevron 26">
            <a:extLst>
              <a:ext uri="{FF2B5EF4-FFF2-40B4-BE49-F238E27FC236}">
                <a16:creationId xmlns:a16="http://schemas.microsoft.com/office/drawing/2014/main" xmlns="" id="{A4B78700-056C-4733-AE64-B8DC7A802A18}"/>
              </a:ext>
            </a:extLst>
          </p:cNvPr>
          <p:cNvSpPr/>
          <p:nvPr/>
        </p:nvSpPr>
        <p:spPr>
          <a:xfrm flipH="1">
            <a:off x="2764019" y="2793147"/>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ZoneTexte 27">
            <a:extLst>
              <a:ext uri="{FF2B5EF4-FFF2-40B4-BE49-F238E27FC236}">
                <a16:creationId xmlns:a16="http://schemas.microsoft.com/office/drawing/2014/main" xmlns="" id="{BDCEE7EE-181F-47EA-8D37-EDC5DB927FAC}"/>
              </a:ext>
            </a:extLst>
          </p:cNvPr>
          <p:cNvSpPr txBox="1"/>
          <p:nvPr/>
        </p:nvSpPr>
        <p:spPr>
          <a:xfrm>
            <a:off x="6638685" y="527724"/>
            <a:ext cx="2210161" cy="461665"/>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20-404 : Art. 23</a:t>
            </a:r>
            <a:endParaRPr lang="ar-DZ" sz="1200" b="1" dirty="0">
              <a:solidFill>
                <a:srgbClr val="002060"/>
              </a:solidFill>
              <a:latin typeface="Times New Roman" pitchFamily="18" charset="0"/>
              <a:cs typeface="Times New Roman" pitchFamily="18" charset="0"/>
            </a:endParaRPr>
          </a:p>
          <a:p>
            <a:pPr algn="ctr"/>
            <a:r>
              <a:rPr lang="ar-DZ" sz="1200" b="1" dirty="0">
                <a:solidFill>
                  <a:srgbClr val="002060"/>
                </a:solidFill>
                <a:latin typeface="Times New Roman" pitchFamily="18" charset="0"/>
                <a:cs typeface="Times New Roman" pitchFamily="18" charset="0"/>
              </a:rPr>
              <a:t>المرسوم التنفيذي 20-404 المادة 23</a:t>
            </a:r>
            <a:endParaRPr lang="fr-FR" sz="1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597549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22FC1F08-DED4-4D0B-BA31-32C4EAC84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79</a:t>
            </a:fld>
            <a:endParaRPr lang="fr-FR"/>
          </a:p>
        </p:txBody>
      </p:sp>
      <p:sp>
        <p:nvSpPr>
          <p:cNvPr id="4" name="Titre 1">
            <a:extLst>
              <a:ext uri="{FF2B5EF4-FFF2-40B4-BE49-F238E27FC236}">
                <a16:creationId xmlns:a16="http://schemas.microsoft.com/office/drawing/2014/main" xmlns="" id="{6FC6A3AA-8512-421A-B9E3-637114B3AE16}"/>
              </a:ext>
            </a:extLst>
          </p:cNvPr>
          <p:cNvSpPr>
            <a:spLocks noGrp="1"/>
          </p:cNvSpPr>
          <p:nvPr>
            <p:ph type="title"/>
          </p:nvPr>
        </p:nvSpPr>
        <p:spPr>
          <a:xfrm>
            <a:off x="814388" y="392113"/>
            <a:ext cx="5257800" cy="553904"/>
          </a:xfrm>
        </p:spPr>
        <p:txBody>
          <a:bodyPr>
            <a:normAutofit fontScale="90000"/>
          </a:bodyPr>
          <a:lstStyle/>
          <a:p>
            <a:pPr algn="ctr"/>
            <a:r>
              <a:rPr lang="ar-AE" sz="2400" dirty="0"/>
              <a:t>مسؤول النشاط</a:t>
            </a:r>
            <a:r>
              <a:rPr lang="fr-FR" sz="2325" dirty="0">
                <a:solidFill>
                  <a:schemeClr val="bg1"/>
                </a:solidFill>
                <a:latin typeface="Times New Roman" panose="02020603050405020304" pitchFamily="18" charset="0"/>
                <a:cs typeface="Times New Roman" panose="02020603050405020304" pitchFamily="18" charset="0"/>
              </a:rPr>
              <a:t/>
            </a:r>
            <a:br>
              <a:rPr lang="fr-FR" sz="2325" dirty="0">
                <a:solidFill>
                  <a:schemeClr val="bg1"/>
                </a:solidFill>
                <a:latin typeface="Times New Roman" panose="02020603050405020304" pitchFamily="18" charset="0"/>
                <a:cs typeface="Times New Roman" panose="02020603050405020304" pitchFamily="18" charset="0"/>
              </a:rPr>
            </a:br>
            <a:r>
              <a:rPr lang="fr-FR" sz="2325" dirty="0">
                <a:solidFill>
                  <a:schemeClr val="bg1"/>
                </a:solidFill>
                <a:latin typeface="Times New Roman" panose="02020603050405020304" pitchFamily="18" charset="0"/>
                <a:cs typeface="Times New Roman" panose="02020603050405020304" pitchFamily="18" charset="0"/>
              </a:rPr>
              <a:t>Le responsable de l’Action</a:t>
            </a:r>
          </a:p>
        </p:txBody>
      </p:sp>
      <p:sp>
        <p:nvSpPr>
          <p:cNvPr id="5" name="Rectangle à coins arrondis 7">
            <a:extLst>
              <a:ext uri="{FF2B5EF4-FFF2-40B4-BE49-F238E27FC236}">
                <a16:creationId xmlns:a16="http://schemas.microsoft.com/office/drawing/2014/main" xmlns="" id="{D94F8CBF-A1DD-49CF-965F-6A72B3890550}"/>
              </a:ext>
            </a:extLst>
          </p:cNvPr>
          <p:cNvSpPr/>
          <p:nvPr/>
        </p:nvSpPr>
        <p:spPr>
          <a:xfrm>
            <a:off x="238526" y="1329612"/>
            <a:ext cx="2412000" cy="684000"/>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ar-AE" sz="1600" b="1" dirty="0">
                <a:solidFill>
                  <a:schemeClr val="bg1"/>
                </a:solidFill>
                <a:latin typeface="Times New Roman" panose="02020603050405020304" pitchFamily="18" charset="0"/>
                <a:cs typeface="Times New Roman" panose="02020603050405020304" pitchFamily="18" charset="0"/>
              </a:rPr>
              <a:t>التحديد المسبق للحاجات</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Détermination des besoins</a:t>
            </a:r>
          </a:p>
          <a:p>
            <a:pPr algn="ctr"/>
            <a:endParaRPr lang="fr-FR" sz="1600" b="1" dirty="0">
              <a:solidFill>
                <a:schemeClr val="bg1"/>
              </a:solidFill>
              <a:latin typeface="Times New Roman" panose="02020603050405020304" pitchFamily="18" charset="0"/>
              <a:cs typeface="Times New Roman" panose="02020603050405020304" pitchFamily="18" charset="0"/>
            </a:endParaRPr>
          </a:p>
        </p:txBody>
      </p:sp>
      <p:sp>
        <p:nvSpPr>
          <p:cNvPr id="6" name="Rectangle à coins arrondis 8">
            <a:extLst>
              <a:ext uri="{FF2B5EF4-FFF2-40B4-BE49-F238E27FC236}">
                <a16:creationId xmlns:a16="http://schemas.microsoft.com/office/drawing/2014/main" xmlns="" id="{D2DB4F7E-803D-49E8-8975-A77EA785E2FD}"/>
              </a:ext>
            </a:extLst>
          </p:cNvPr>
          <p:cNvSpPr/>
          <p:nvPr/>
        </p:nvSpPr>
        <p:spPr>
          <a:xfrm>
            <a:off x="238526" y="2229750"/>
            <a:ext cx="2412000" cy="849490"/>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ar-AE" sz="1600" b="1" dirty="0">
                <a:solidFill>
                  <a:schemeClr val="bg1"/>
                </a:solidFill>
                <a:latin typeface="Times New Roman" panose="02020603050405020304" pitchFamily="18" charset="0"/>
                <a:cs typeface="Times New Roman" panose="02020603050405020304" pitchFamily="18" charset="0"/>
              </a:rPr>
              <a:t>تحديد محيط الأنشطة الفرعية</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Périmètre des sous actions</a:t>
            </a:r>
          </a:p>
        </p:txBody>
      </p:sp>
      <p:sp>
        <p:nvSpPr>
          <p:cNvPr id="7" name="Rectangle à coins arrondis 9">
            <a:extLst>
              <a:ext uri="{FF2B5EF4-FFF2-40B4-BE49-F238E27FC236}">
                <a16:creationId xmlns:a16="http://schemas.microsoft.com/office/drawing/2014/main" xmlns="" id="{01AC7F05-B5FA-42EE-ADD8-30B38A67A4E5}"/>
              </a:ext>
            </a:extLst>
          </p:cNvPr>
          <p:cNvSpPr/>
          <p:nvPr/>
        </p:nvSpPr>
        <p:spPr>
          <a:xfrm>
            <a:off x="262240" y="3164048"/>
            <a:ext cx="2412000" cy="930922"/>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latin typeface="Times New Roman" panose="02020603050405020304" pitchFamily="18" charset="0"/>
                <a:cs typeface="Times New Roman" panose="02020603050405020304" pitchFamily="18" charset="0"/>
              </a:rPr>
              <a:t>البرمجـة </a:t>
            </a:r>
            <a:r>
              <a:rPr lang="ar-AE" sz="1600" dirty="0"/>
              <a:t>الأولية</a:t>
            </a:r>
            <a:r>
              <a:rPr lang="ar-AE" sz="1600" dirty="0">
                <a:latin typeface="Times New Roman" panose="02020603050405020304" pitchFamily="18" charset="0"/>
                <a:cs typeface="Times New Roman" panose="02020603050405020304" pitchFamily="18" charset="0"/>
              </a:rPr>
              <a:t> للاعتمادات الماليــــــة</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Programmation initiale des crédits</a:t>
            </a:r>
          </a:p>
        </p:txBody>
      </p:sp>
      <p:sp>
        <p:nvSpPr>
          <p:cNvPr id="8" name="Rectangle à coins arrondis 12">
            <a:extLst>
              <a:ext uri="{FF2B5EF4-FFF2-40B4-BE49-F238E27FC236}">
                <a16:creationId xmlns:a16="http://schemas.microsoft.com/office/drawing/2014/main" xmlns="" id="{426ED46E-9C42-4478-8C76-A897CD66D2BE}"/>
              </a:ext>
            </a:extLst>
          </p:cNvPr>
          <p:cNvSpPr/>
          <p:nvPr/>
        </p:nvSpPr>
        <p:spPr>
          <a:xfrm>
            <a:off x="3300940" y="2684206"/>
            <a:ext cx="2411999" cy="88956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800" dirty="0"/>
              <a:t>مسؤول النشاط</a:t>
            </a:r>
            <a:endParaRPr lang="fr-FR" sz="1800" b="1" dirty="0">
              <a:solidFill>
                <a:schemeClr val="bg1"/>
              </a:solidFill>
              <a:latin typeface="Times New Roman" panose="02020603050405020304" pitchFamily="18" charset="0"/>
              <a:cs typeface="Times New Roman" panose="02020603050405020304" pitchFamily="18" charset="0"/>
            </a:endParaRPr>
          </a:p>
          <a:p>
            <a:pPr algn="ctr"/>
            <a:r>
              <a:rPr lang="fr-FR" sz="1800" b="1" dirty="0">
                <a:solidFill>
                  <a:schemeClr val="bg1"/>
                </a:solidFill>
                <a:latin typeface="Times New Roman" panose="02020603050405020304" pitchFamily="18" charset="0"/>
                <a:cs typeface="Times New Roman" panose="02020603050405020304" pitchFamily="18" charset="0"/>
              </a:rPr>
              <a:t>Le RA</a:t>
            </a:r>
            <a:endParaRPr lang="fr-FR" sz="1800" dirty="0">
              <a:solidFill>
                <a:schemeClr val="bg1"/>
              </a:solidFill>
              <a:latin typeface="Times New Roman" panose="02020603050405020304" pitchFamily="18" charset="0"/>
              <a:cs typeface="Times New Roman" panose="02020603050405020304" pitchFamily="18" charset="0"/>
            </a:endParaRPr>
          </a:p>
        </p:txBody>
      </p:sp>
      <p:sp>
        <p:nvSpPr>
          <p:cNvPr id="9" name="Rectangle à coins arrondis 20">
            <a:extLst>
              <a:ext uri="{FF2B5EF4-FFF2-40B4-BE49-F238E27FC236}">
                <a16:creationId xmlns:a16="http://schemas.microsoft.com/office/drawing/2014/main" xmlns="" id="{294F57EA-B787-423E-9F97-5229ECB597B3}"/>
              </a:ext>
            </a:extLst>
          </p:cNvPr>
          <p:cNvSpPr/>
          <p:nvPr/>
        </p:nvSpPr>
        <p:spPr>
          <a:xfrm>
            <a:off x="6226780" y="1277373"/>
            <a:ext cx="2878619" cy="948225"/>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دراســة تقارير مسؤولي الأنشطة الفرعية </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Examen des comptes rendus des RSA</a:t>
            </a:r>
          </a:p>
        </p:txBody>
      </p:sp>
      <p:sp>
        <p:nvSpPr>
          <p:cNvPr id="10" name="Rectangle à coins arrondis 23">
            <a:extLst>
              <a:ext uri="{FF2B5EF4-FFF2-40B4-BE49-F238E27FC236}">
                <a16:creationId xmlns:a16="http://schemas.microsoft.com/office/drawing/2014/main" xmlns="" id="{CB4D5B6E-3AC5-4819-875A-F6B7CFB8424A}"/>
              </a:ext>
            </a:extLst>
          </p:cNvPr>
          <p:cNvSpPr/>
          <p:nvPr/>
        </p:nvSpPr>
        <p:spPr>
          <a:xfrm>
            <a:off x="6412000" y="4005870"/>
            <a:ext cx="2693398" cy="684000"/>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التعديلات المـحتملة لتخصيصات الاعتمادات المالية</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Modification des crédits</a:t>
            </a:r>
          </a:p>
        </p:txBody>
      </p:sp>
      <p:sp>
        <p:nvSpPr>
          <p:cNvPr id="18" name="Rectangle à coins arrondis 23">
            <a:extLst>
              <a:ext uri="{FF2B5EF4-FFF2-40B4-BE49-F238E27FC236}">
                <a16:creationId xmlns:a16="http://schemas.microsoft.com/office/drawing/2014/main" xmlns="" id="{E54DCC9C-3060-4752-8801-5C82B966B2AD}"/>
              </a:ext>
            </a:extLst>
          </p:cNvPr>
          <p:cNvSpPr/>
          <p:nvPr/>
        </p:nvSpPr>
        <p:spPr>
          <a:xfrm>
            <a:off x="6411999" y="2374549"/>
            <a:ext cx="2693399" cy="1284527"/>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r-AE" sz="1600" b="1" dirty="0">
                <a:solidFill>
                  <a:schemeClr val="bg1"/>
                </a:solidFill>
                <a:latin typeface="Times New Roman" panose="02020603050405020304" pitchFamily="18" charset="0"/>
                <a:cs typeface="Times New Roman" panose="02020603050405020304" pitchFamily="18" charset="0"/>
              </a:rPr>
              <a:t>تخصيص الاعتمادات الماليـة لمسؤولي الأنشطة الفرعية </a:t>
            </a:r>
            <a:endParaRPr lang="fr-FR" sz="1600" b="1" dirty="0">
              <a:solidFill>
                <a:schemeClr val="bg1"/>
              </a:solidFill>
              <a:latin typeface="Times New Roman" panose="02020603050405020304" pitchFamily="18" charset="0"/>
              <a:cs typeface="Times New Roman" panose="02020603050405020304" pitchFamily="18" charset="0"/>
            </a:endParaRPr>
          </a:p>
          <a:p>
            <a:pPr algn="just"/>
            <a:r>
              <a:rPr lang="fr-FR" sz="1600" b="1" dirty="0">
                <a:solidFill>
                  <a:schemeClr val="bg1"/>
                </a:solidFill>
                <a:latin typeface="Times New Roman" panose="02020603050405020304" pitchFamily="18" charset="0"/>
                <a:cs typeface="Times New Roman" panose="02020603050405020304" pitchFamily="18" charset="0"/>
              </a:rPr>
              <a:t>Allocation des crédits aux responsables des sous actions</a:t>
            </a:r>
          </a:p>
        </p:txBody>
      </p:sp>
      <p:sp>
        <p:nvSpPr>
          <p:cNvPr id="23" name="Rectangle à coins arrondis 23">
            <a:extLst>
              <a:ext uri="{FF2B5EF4-FFF2-40B4-BE49-F238E27FC236}">
                <a16:creationId xmlns:a16="http://schemas.microsoft.com/office/drawing/2014/main" xmlns="" id="{67D5D5C7-F64E-4EC5-8F06-233C79C786F9}"/>
              </a:ext>
            </a:extLst>
          </p:cNvPr>
          <p:cNvSpPr/>
          <p:nvPr/>
        </p:nvSpPr>
        <p:spPr>
          <a:xfrm>
            <a:off x="295156" y="4164411"/>
            <a:ext cx="2412000" cy="684000"/>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dirty="0"/>
              <a:t>الأهـــداف </a:t>
            </a:r>
            <a:endParaRPr lang="fr-FR" sz="1600" dirty="0"/>
          </a:p>
          <a:p>
            <a:pPr algn="ctr"/>
            <a:r>
              <a:rPr lang="fr-FR" sz="1600" b="1" dirty="0">
                <a:solidFill>
                  <a:schemeClr val="bg1"/>
                </a:solidFill>
                <a:latin typeface="Times New Roman" panose="02020603050405020304" pitchFamily="18" charset="0"/>
                <a:cs typeface="Times New Roman" panose="02020603050405020304" pitchFamily="18" charset="0"/>
              </a:rPr>
              <a:t>Objectifs</a:t>
            </a:r>
          </a:p>
        </p:txBody>
      </p:sp>
      <p:sp>
        <p:nvSpPr>
          <p:cNvPr id="26" name="Flèche : chevron 25">
            <a:extLst>
              <a:ext uri="{FF2B5EF4-FFF2-40B4-BE49-F238E27FC236}">
                <a16:creationId xmlns:a16="http://schemas.microsoft.com/office/drawing/2014/main" xmlns="" id="{DE96372E-8AF6-43DB-B907-37AE9ABD235E}"/>
              </a:ext>
            </a:extLst>
          </p:cNvPr>
          <p:cNvSpPr/>
          <p:nvPr/>
        </p:nvSpPr>
        <p:spPr>
          <a:xfrm>
            <a:off x="5825613" y="2684206"/>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Flèche : chevron 26">
            <a:extLst>
              <a:ext uri="{FF2B5EF4-FFF2-40B4-BE49-F238E27FC236}">
                <a16:creationId xmlns:a16="http://schemas.microsoft.com/office/drawing/2014/main" xmlns="" id="{A4B78700-056C-4733-AE64-B8DC7A802A18}"/>
              </a:ext>
            </a:extLst>
          </p:cNvPr>
          <p:cNvSpPr/>
          <p:nvPr/>
        </p:nvSpPr>
        <p:spPr>
          <a:xfrm flipH="1">
            <a:off x="2764019" y="2793147"/>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Rectangle à coins arrondis 20">
            <a:extLst>
              <a:ext uri="{FF2B5EF4-FFF2-40B4-BE49-F238E27FC236}">
                <a16:creationId xmlns:a16="http://schemas.microsoft.com/office/drawing/2014/main" xmlns="" id="{0BBDF9DD-3848-4CF4-9C21-6368024C433A}"/>
              </a:ext>
            </a:extLst>
          </p:cNvPr>
          <p:cNvSpPr/>
          <p:nvPr/>
        </p:nvSpPr>
        <p:spPr>
          <a:xfrm>
            <a:off x="3165186" y="4094970"/>
            <a:ext cx="2547752" cy="1048530"/>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تقديم تقارير لمسؤول البرنامج</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Reddition des comptes au responsable du Programme</a:t>
            </a:r>
          </a:p>
        </p:txBody>
      </p:sp>
      <p:sp>
        <p:nvSpPr>
          <p:cNvPr id="21" name="Rectangle à coins arrondis 20">
            <a:extLst>
              <a:ext uri="{FF2B5EF4-FFF2-40B4-BE49-F238E27FC236}">
                <a16:creationId xmlns:a16="http://schemas.microsoft.com/office/drawing/2014/main" xmlns="" id="{12B227F1-6FCA-4BF0-AF6F-A387FBC9BDBB}"/>
              </a:ext>
            </a:extLst>
          </p:cNvPr>
          <p:cNvSpPr/>
          <p:nvPr/>
        </p:nvSpPr>
        <p:spPr>
          <a:xfrm>
            <a:off x="3165186" y="1371031"/>
            <a:ext cx="2533102" cy="769263"/>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إعداد شهادات الخدمة </a:t>
            </a:r>
            <a:r>
              <a:rPr lang="ar-AE" sz="1600" b="1" dirty="0" err="1">
                <a:solidFill>
                  <a:schemeClr val="bg1"/>
                </a:solidFill>
                <a:latin typeface="Times New Roman" panose="02020603050405020304" pitchFamily="18" charset="0"/>
                <a:cs typeface="Times New Roman" panose="02020603050405020304" pitchFamily="18" charset="0"/>
              </a:rPr>
              <a:t>المؤداة</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Etablissement des attestations de service fait</a:t>
            </a:r>
          </a:p>
        </p:txBody>
      </p:sp>
      <p:sp>
        <p:nvSpPr>
          <p:cNvPr id="22" name="ZoneTexte 21">
            <a:extLst>
              <a:ext uri="{FF2B5EF4-FFF2-40B4-BE49-F238E27FC236}">
                <a16:creationId xmlns:a16="http://schemas.microsoft.com/office/drawing/2014/main" xmlns="" id="{C7C74E3D-A362-4D9D-BCF2-23783091D5B9}"/>
              </a:ext>
            </a:extLst>
          </p:cNvPr>
          <p:cNvSpPr txBox="1"/>
          <p:nvPr/>
        </p:nvSpPr>
        <p:spPr>
          <a:xfrm>
            <a:off x="6756322" y="453630"/>
            <a:ext cx="2349078" cy="461665"/>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a:solidFill>
                  <a:srgbClr val="002060"/>
                </a:solidFill>
                <a:latin typeface="Times New Roman" pitchFamily="18" charset="0"/>
                <a:cs typeface="Times New Roman" pitchFamily="18" charset="0"/>
              </a:rPr>
              <a:t>DE 20-404 : Art.24</a:t>
            </a:r>
          </a:p>
          <a:p>
            <a:pPr algn="ctr"/>
            <a:r>
              <a:rPr lang="ar-DZ" sz="1200" b="1" dirty="0">
                <a:solidFill>
                  <a:srgbClr val="002060"/>
                </a:solidFill>
                <a:latin typeface="Times New Roman" pitchFamily="18" charset="0"/>
                <a:cs typeface="Times New Roman" pitchFamily="18" charset="0"/>
              </a:rPr>
              <a:t>المرسوم التنفيذي 20-404 المادة 24</a:t>
            </a:r>
            <a:endParaRPr lang="fr-FR" sz="1200" b="1" dirty="0">
              <a:solidFill>
                <a:srgbClr val="002060"/>
              </a:solidFill>
              <a:latin typeface="Times New Roman" pitchFamily="18" charset="0"/>
              <a:cs typeface="Times New Roman" pitchFamily="18" charset="0"/>
            </a:endParaRPr>
          </a:p>
        </p:txBody>
      </p:sp>
      <p:sp>
        <p:nvSpPr>
          <p:cNvPr id="25" name="Flèche : chevron 24">
            <a:extLst>
              <a:ext uri="{FF2B5EF4-FFF2-40B4-BE49-F238E27FC236}">
                <a16:creationId xmlns:a16="http://schemas.microsoft.com/office/drawing/2014/main" xmlns="" id="{D7F33CFC-85E3-4D32-A9F9-5AE1BF9B326E}"/>
              </a:ext>
            </a:extLst>
          </p:cNvPr>
          <p:cNvSpPr/>
          <p:nvPr/>
        </p:nvSpPr>
        <p:spPr>
          <a:xfrm rot="16200000">
            <a:off x="4306355" y="2317242"/>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Flèche : chevron 28">
            <a:extLst>
              <a:ext uri="{FF2B5EF4-FFF2-40B4-BE49-F238E27FC236}">
                <a16:creationId xmlns:a16="http://schemas.microsoft.com/office/drawing/2014/main" xmlns="" id="{83C7894A-432B-43BE-B6FB-94A72960BD56}"/>
              </a:ext>
            </a:extLst>
          </p:cNvPr>
          <p:cNvSpPr/>
          <p:nvPr/>
        </p:nvSpPr>
        <p:spPr>
          <a:xfrm rot="5400000">
            <a:off x="4306355" y="3750719"/>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xmlns="" val="78991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9DE8FB5-5578-4D2C-BE73-857BE9688FDF}"/>
              </a:ext>
            </a:extLst>
          </p:cNvPr>
          <p:cNvSpPr>
            <a:spLocks noGrp="1"/>
          </p:cNvSpPr>
          <p:nvPr>
            <p:ph type="title"/>
          </p:nvPr>
        </p:nvSpPr>
        <p:spPr>
          <a:xfrm>
            <a:off x="459113" y="409391"/>
            <a:ext cx="5486400" cy="822982"/>
          </a:xfrm>
        </p:spPr>
        <p:txBody>
          <a:bodyPr/>
          <a:lstStyle/>
          <a:p>
            <a:pPr algn="ctr"/>
            <a:r>
              <a:rPr lang="ar-DZ" sz="2400" dirty="0">
                <a:solidFill>
                  <a:srgbClr val="FFFFFF"/>
                </a:solidFill>
                <a:latin typeface="Arial" panose="020B0604020202020204" pitchFamily="34" charset="0"/>
                <a:cs typeface="Arial" panose="020B0604020202020204" pitchFamily="34" charset="0"/>
              </a:rPr>
              <a:t>لماذا هذا الإصـــلاح ؟</a:t>
            </a:r>
            <a:r>
              <a:rPr lang="ar-DZ" dirty="0">
                <a:solidFill>
                  <a:schemeClr val="bg1"/>
                </a:solidFill>
                <a:latin typeface="Arial" panose="020B0604020202020204" pitchFamily="34" charset="0"/>
                <a:cs typeface="Arial" panose="020B0604020202020204" pitchFamily="34" charset="0"/>
              </a:rPr>
              <a:t/>
            </a:r>
            <a:br>
              <a:rPr lang="ar-DZ" dirty="0">
                <a:solidFill>
                  <a:schemeClr val="bg1"/>
                </a:solidFill>
                <a:latin typeface="Arial" panose="020B0604020202020204" pitchFamily="34" charset="0"/>
                <a:cs typeface="Arial" panose="020B0604020202020204" pitchFamily="34" charset="0"/>
              </a:rPr>
            </a:br>
            <a:r>
              <a:rPr lang="fr-FR" dirty="0">
                <a:solidFill>
                  <a:schemeClr val="bg1"/>
                </a:solidFill>
                <a:latin typeface="Times New Roman" panose="02020603050405020304" pitchFamily="18" charset="0"/>
                <a:cs typeface="Times New Roman" panose="02020603050405020304" pitchFamily="18" charset="0"/>
              </a:rPr>
              <a:t>POURQUOI  LA  REFORME </a:t>
            </a:r>
            <a:r>
              <a:rPr lang="fr-FR" dirty="0">
                <a:solidFill>
                  <a:schemeClr val="bg1"/>
                </a:solidFill>
                <a:latin typeface="Arial" panose="020B0604020202020204" pitchFamily="34" charset="0"/>
                <a:cs typeface="Arial" panose="020B0604020202020204" pitchFamily="34" charset="0"/>
              </a:rPr>
              <a:t>?</a:t>
            </a:r>
            <a:endParaRPr lang="fr-FR" dirty="0"/>
          </a:p>
        </p:txBody>
      </p:sp>
      <p:sp>
        <p:nvSpPr>
          <p:cNvPr id="3" name="Rectangle 2">
            <a:extLst>
              <a:ext uri="{FF2B5EF4-FFF2-40B4-BE49-F238E27FC236}">
                <a16:creationId xmlns:a16="http://schemas.microsoft.com/office/drawing/2014/main" xmlns="" id="{EB37024C-0A17-41BB-9117-02D52A877562}"/>
              </a:ext>
            </a:extLst>
          </p:cNvPr>
          <p:cNvSpPr/>
          <p:nvPr/>
        </p:nvSpPr>
        <p:spPr>
          <a:xfrm>
            <a:off x="459113" y="1968535"/>
            <a:ext cx="3198486" cy="540000"/>
          </a:xfrm>
          <a:prstGeom prst="rect">
            <a:avLst/>
          </a:prstGeom>
          <a:solidFill>
            <a:srgbClr val="7E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marL="285750" lvl="0" indent="-285750" algn="just">
              <a:buClr>
                <a:srgbClr val="002060"/>
              </a:buClr>
              <a:buFont typeface="Wingdings" panose="05000000000000000000" pitchFamily="2" charset="2"/>
              <a:buChar char="§"/>
            </a:pPr>
            <a:r>
              <a:rPr lang="fr-FR" dirty="0">
                <a:solidFill>
                  <a:schemeClr val="bg1"/>
                </a:solidFill>
                <a:latin typeface="Times New Roman" panose="02020603050405020304" pitchFamily="18" charset="0"/>
                <a:cs typeface="Times New Roman" panose="02020603050405020304" pitchFamily="18" charset="0"/>
              </a:rPr>
              <a:t>Manque de lisibilité des documents budgétaires; </a:t>
            </a:r>
            <a:endParaRPr lang="ar-DZ"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D28AF991-FACE-4519-8CE1-72D318ABA331}"/>
              </a:ext>
            </a:extLst>
          </p:cNvPr>
          <p:cNvSpPr/>
          <p:nvPr/>
        </p:nvSpPr>
        <p:spPr>
          <a:xfrm>
            <a:off x="459113" y="2822073"/>
            <a:ext cx="3198486" cy="540000"/>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marL="285750" indent="-285750" algn="just">
              <a:buClr>
                <a:srgbClr val="002060"/>
              </a:buClr>
              <a:buFont typeface="Wingdings" panose="05000000000000000000" pitchFamily="2" charset="2"/>
              <a:buChar char="§"/>
            </a:pPr>
            <a:r>
              <a:rPr lang="fr-FR" dirty="0">
                <a:solidFill>
                  <a:schemeClr val="bg1"/>
                </a:solidFill>
                <a:latin typeface="Times New Roman" panose="02020603050405020304" pitchFamily="18" charset="0"/>
                <a:cs typeface="Times New Roman" panose="02020603050405020304" pitchFamily="18" charset="0"/>
              </a:rPr>
              <a:t>Contrôles préalables privilégiant la conformité de la dépense; </a:t>
            </a:r>
            <a:endParaRPr lang="ar-DZ"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2E681BF-2F1D-41A1-BDAF-DF39F4FC9346}"/>
              </a:ext>
            </a:extLst>
          </p:cNvPr>
          <p:cNvSpPr/>
          <p:nvPr/>
        </p:nvSpPr>
        <p:spPr>
          <a:xfrm>
            <a:off x="459112" y="3675611"/>
            <a:ext cx="3198487" cy="540000"/>
          </a:xfrm>
          <a:prstGeom prst="rect">
            <a:avLst/>
          </a:prstGeom>
          <a:solidFill>
            <a:srgbClr val="3A195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marL="285750" indent="-285750" algn="just">
              <a:buClr>
                <a:srgbClr val="002060"/>
              </a:buClr>
              <a:buFont typeface="Wingdings" panose="05000000000000000000" pitchFamily="2" charset="2"/>
              <a:buChar char="§"/>
            </a:pPr>
            <a:r>
              <a:rPr lang="fr-FR" dirty="0">
                <a:solidFill>
                  <a:schemeClr val="bg1"/>
                </a:solidFill>
                <a:latin typeface="Times New Roman" panose="02020603050405020304" pitchFamily="18" charset="0"/>
                <a:cs typeface="Times New Roman" panose="02020603050405020304" pitchFamily="18" charset="0"/>
              </a:rPr>
              <a:t>Contrôle à posteriori sans impact sur l’amélioration  de la gestion interne</a:t>
            </a:r>
            <a:endParaRPr lang="fr-FR" dirty="0">
              <a:solidFill>
                <a:schemeClr val="bg1"/>
              </a:solidFill>
            </a:endParaRPr>
          </a:p>
        </p:txBody>
      </p:sp>
      <p:sp>
        <p:nvSpPr>
          <p:cNvPr id="7" name="Rectangle 6">
            <a:extLst>
              <a:ext uri="{FF2B5EF4-FFF2-40B4-BE49-F238E27FC236}">
                <a16:creationId xmlns:a16="http://schemas.microsoft.com/office/drawing/2014/main" xmlns="" id="{B8D07905-06B2-40A0-AF72-9F17A044AC0A}"/>
              </a:ext>
            </a:extLst>
          </p:cNvPr>
          <p:cNvSpPr/>
          <p:nvPr/>
        </p:nvSpPr>
        <p:spPr>
          <a:xfrm>
            <a:off x="5622878" y="1948821"/>
            <a:ext cx="2916000" cy="540000"/>
          </a:xfrm>
          <a:prstGeom prst="rect">
            <a:avLst/>
          </a:prstGeom>
          <a:solidFill>
            <a:srgbClr val="7E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marL="285750" indent="-285750" algn="r" rtl="1">
              <a:buFont typeface="Wingdings" panose="05000000000000000000" pitchFamily="2" charset="2"/>
              <a:buChar char="§"/>
            </a:pPr>
            <a:r>
              <a:rPr lang="ar-DZ" dirty="0">
                <a:solidFill>
                  <a:schemeClr val="bg1"/>
                </a:solidFill>
              </a:rPr>
              <a:t>نقص سهولة قراءة وثائق الميزانية </a:t>
            </a:r>
          </a:p>
        </p:txBody>
      </p:sp>
      <p:sp>
        <p:nvSpPr>
          <p:cNvPr id="8" name="Rectangle 7">
            <a:extLst>
              <a:ext uri="{FF2B5EF4-FFF2-40B4-BE49-F238E27FC236}">
                <a16:creationId xmlns:a16="http://schemas.microsoft.com/office/drawing/2014/main" xmlns="" id="{C202F6B9-2030-4D9E-82A7-EAC8CFB2BA5E}"/>
              </a:ext>
            </a:extLst>
          </p:cNvPr>
          <p:cNvSpPr/>
          <p:nvPr/>
        </p:nvSpPr>
        <p:spPr>
          <a:xfrm>
            <a:off x="5622878" y="2822073"/>
            <a:ext cx="2916000" cy="540000"/>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marL="285750" indent="-285750" algn="r" rtl="1">
              <a:buFont typeface="Wingdings" panose="05000000000000000000" pitchFamily="2" charset="2"/>
              <a:buChar char="§"/>
            </a:pPr>
            <a:r>
              <a:rPr lang="ar-DZ" dirty="0">
                <a:solidFill>
                  <a:schemeClr val="bg1"/>
                </a:solidFill>
              </a:rPr>
              <a:t>مراقبة مسبقة تتركز على تطابق النفقة</a:t>
            </a:r>
          </a:p>
        </p:txBody>
      </p:sp>
      <p:sp>
        <p:nvSpPr>
          <p:cNvPr id="9" name="Rectangle 8">
            <a:extLst>
              <a:ext uri="{FF2B5EF4-FFF2-40B4-BE49-F238E27FC236}">
                <a16:creationId xmlns:a16="http://schemas.microsoft.com/office/drawing/2014/main" xmlns="" id="{63FA661F-68B7-41BD-8162-2BB55D6CE8A7}"/>
              </a:ext>
            </a:extLst>
          </p:cNvPr>
          <p:cNvSpPr/>
          <p:nvPr/>
        </p:nvSpPr>
        <p:spPr>
          <a:xfrm>
            <a:off x="5622878" y="3675611"/>
            <a:ext cx="2916000" cy="540000"/>
          </a:xfrm>
          <a:prstGeom prst="rect">
            <a:avLst/>
          </a:prstGeom>
          <a:solidFill>
            <a:srgbClr val="3A195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marL="285750" indent="-285750" algn="r" rtl="1">
              <a:buFont typeface="Wingdings" panose="05000000000000000000" pitchFamily="2" charset="2"/>
              <a:buChar char="§"/>
            </a:pPr>
            <a:r>
              <a:rPr lang="ar-DZ" dirty="0">
                <a:solidFill>
                  <a:schemeClr val="bg1"/>
                </a:solidFill>
              </a:rPr>
              <a:t>مراقبة ملحقة دون اثر على تحسين التسيير الداخلي </a:t>
            </a:r>
            <a:endParaRPr lang="fr-FR" dirty="0">
              <a:solidFill>
                <a:schemeClr val="bg1"/>
              </a:solidFill>
            </a:endParaRPr>
          </a:p>
        </p:txBody>
      </p:sp>
      <p:sp>
        <p:nvSpPr>
          <p:cNvPr id="10"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566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8</a:t>
            </a:r>
          </a:p>
        </p:txBody>
      </p:sp>
    </p:spTree>
    <p:extLst>
      <p:ext uri="{BB962C8B-B14F-4D97-AF65-F5344CB8AC3E}">
        <p14:creationId xmlns:p14="http://schemas.microsoft.com/office/powerpoint/2010/main" xmlns="" val="366210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22FC1F08-DED4-4D0B-BA31-32C4EAC84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80</a:t>
            </a:fld>
            <a:endParaRPr lang="fr-FR"/>
          </a:p>
        </p:txBody>
      </p:sp>
      <p:sp>
        <p:nvSpPr>
          <p:cNvPr id="4" name="Titre 1">
            <a:extLst>
              <a:ext uri="{FF2B5EF4-FFF2-40B4-BE49-F238E27FC236}">
                <a16:creationId xmlns:a16="http://schemas.microsoft.com/office/drawing/2014/main" xmlns="" id="{6FC6A3AA-8512-421A-B9E3-637114B3AE16}"/>
              </a:ext>
            </a:extLst>
          </p:cNvPr>
          <p:cNvSpPr>
            <a:spLocks noGrp="1"/>
          </p:cNvSpPr>
          <p:nvPr>
            <p:ph type="title"/>
          </p:nvPr>
        </p:nvSpPr>
        <p:spPr>
          <a:xfrm>
            <a:off x="814388" y="392113"/>
            <a:ext cx="5257800" cy="553904"/>
          </a:xfrm>
        </p:spPr>
        <p:txBody>
          <a:bodyPr>
            <a:normAutofit fontScale="90000"/>
          </a:bodyPr>
          <a:lstStyle/>
          <a:p>
            <a:pPr algn="ctr"/>
            <a:r>
              <a:rPr lang="ar-AE" sz="2400" dirty="0"/>
              <a:t>مسؤول النشاط الفرعي</a:t>
            </a:r>
            <a:r>
              <a:rPr lang="fr-FR" sz="2325" dirty="0">
                <a:solidFill>
                  <a:schemeClr val="bg1"/>
                </a:solidFill>
                <a:latin typeface="Times New Roman" panose="02020603050405020304" pitchFamily="18" charset="0"/>
                <a:cs typeface="Times New Roman" panose="02020603050405020304" pitchFamily="18" charset="0"/>
              </a:rPr>
              <a:t/>
            </a:r>
            <a:br>
              <a:rPr lang="fr-FR" sz="2325" dirty="0">
                <a:solidFill>
                  <a:schemeClr val="bg1"/>
                </a:solidFill>
                <a:latin typeface="Times New Roman" panose="02020603050405020304" pitchFamily="18" charset="0"/>
                <a:cs typeface="Times New Roman" panose="02020603050405020304" pitchFamily="18" charset="0"/>
              </a:rPr>
            </a:br>
            <a:r>
              <a:rPr lang="fr-FR" sz="2325" dirty="0">
                <a:solidFill>
                  <a:schemeClr val="bg1"/>
                </a:solidFill>
                <a:latin typeface="Times New Roman" panose="02020603050405020304" pitchFamily="18" charset="0"/>
                <a:cs typeface="Times New Roman" panose="02020603050405020304" pitchFamily="18" charset="0"/>
              </a:rPr>
              <a:t>Le responsable de la Sous-Action</a:t>
            </a:r>
          </a:p>
        </p:txBody>
      </p:sp>
      <p:sp>
        <p:nvSpPr>
          <p:cNvPr id="5" name="Rectangle à coins arrondis 7">
            <a:extLst>
              <a:ext uri="{FF2B5EF4-FFF2-40B4-BE49-F238E27FC236}">
                <a16:creationId xmlns:a16="http://schemas.microsoft.com/office/drawing/2014/main" xmlns="" id="{D94F8CBF-A1DD-49CF-965F-6A72B3890550}"/>
              </a:ext>
            </a:extLst>
          </p:cNvPr>
          <p:cNvSpPr/>
          <p:nvPr/>
        </p:nvSpPr>
        <p:spPr>
          <a:xfrm>
            <a:off x="6412000" y="2052253"/>
            <a:ext cx="2412000" cy="1075942"/>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التحديد المسبق للحاجات</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Détermination des besoins</a:t>
            </a:r>
          </a:p>
        </p:txBody>
      </p:sp>
      <p:sp>
        <p:nvSpPr>
          <p:cNvPr id="7" name="Rectangle à coins arrondis 9">
            <a:extLst>
              <a:ext uri="{FF2B5EF4-FFF2-40B4-BE49-F238E27FC236}">
                <a16:creationId xmlns:a16="http://schemas.microsoft.com/office/drawing/2014/main" xmlns="" id="{01AC7F05-B5FA-42EE-ADD8-30B38A67A4E5}"/>
              </a:ext>
            </a:extLst>
          </p:cNvPr>
          <p:cNvSpPr/>
          <p:nvPr/>
        </p:nvSpPr>
        <p:spPr>
          <a:xfrm>
            <a:off x="259409" y="2110265"/>
            <a:ext cx="2412000" cy="1147882"/>
          </a:xfrm>
          <a:prstGeom prst="roundRect">
            <a:avLst/>
          </a:prstGeom>
          <a:solidFill>
            <a:srgbClr val="20393C"/>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برمجة الاعتمادات المالية للنشاط الفرعي</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Programmation initiale des crédits</a:t>
            </a:r>
          </a:p>
        </p:txBody>
      </p:sp>
      <p:sp>
        <p:nvSpPr>
          <p:cNvPr id="8" name="Rectangle à coins arrondis 12">
            <a:extLst>
              <a:ext uri="{FF2B5EF4-FFF2-40B4-BE49-F238E27FC236}">
                <a16:creationId xmlns:a16="http://schemas.microsoft.com/office/drawing/2014/main" xmlns="" id="{426ED46E-9C42-4478-8C76-A897CD66D2BE}"/>
              </a:ext>
            </a:extLst>
          </p:cNvPr>
          <p:cNvSpPr/>
          <p:nvPr/>
        </p:nvSpPr>
        <p:spPr>
          <a:xfrm>
            <a:off x="3366000" y="2110265"/>
            <a:ext cx="2411999" cy="9599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800" dirty="0"/>
              <a:t>مسؤول النشاط الفرعي</a:t>
            </a:r>
            <a:endParaRPr lang="fr-FR" sz="1800" b="1" dirty="0">
              <a:solidFill>
                <a:schemeClr val="bg1"/>
              </a:solidFill>
              <a:latin typeface="Times New Roman" panose="02020603050405020304" pitchFamily="18" charset="0"/>
              <a:cs typeface="Times New Roman" panose="02020603050405020304" pitchFamily="18" charset="0"/>
            </a:endParaRPr>
          </a:p>
          <a:p>
            <a:pPr algn="ctr"/>
            <a:r>
              <a:rPr lang="fr-FR" sz="1800" b="1" dirty="0">
                <a:solidFill>
                  <a:schemeClr val="bg1"/>
                </a:solidFill>
                <a:latin typeface="Times New Roman" panose="02020603050405020304" pitchFamily="18" charset="0"/>
                <a:cs typeface="Times New Roman" panose="02020603050405020304" pitchFamily="18" charset="0"/>
              </a:rPr>
              <a:t>Le RSA</a:t>
            </a:r>
            <a:endParaRPr lang="fr-FR" sz="1800" dirty="0">
              <a:solidFill>
                <a:schemeClr val="bg1"/>
              </a:solidFill>
              <a:latin typeface="Times New Roman" panose="02020603050405020304" pitchFamily="18" charset="0"/>
              <a:cs typeface="Times New Roman" panose="02020603050405020304" pitchFamily="18" charset="0"/>
            </a:endParaRPr>
          </a:p>
        </p:txBody>
      </p:sp>
      <p:sp>
        <p:nvSpPr>
          <p:cNvPr id="26" name="Flèche : chevron 25">
            <a:extLst>
              <a:ext uri="{FF2B5EF4-FFF2-40B4-BE49-F238E27FC236}">
                <a16:creationId xmlns:a16="http://schemas.microsoft.com/office/drawing/2014/main" xmlns="" id="{DE96372E-8AF6-43DB-B907-37AE9ABD235E}"/>
              </a:ext>
            </a:extLst>
          </p:cNvPr>
          <p:cNvSpPr/>
          <p:nvPr/>
        </p:nvSpPr>
        <p:spPr>
          <a:xfrm>
            <a:off x="5894416" y="2571750"/>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Flèche : chevron 26">
            <a:extLst>
              <a:ext uri="{FF2B5EF4-FFF2-40B4-BE49-F238E27FC236}">
                <a16:creationId xmlns:a16="http://schemas.microsoft.com/office/drawing/2014/main" xmlns="" id="{A4B78700-056C-4733-AE64-B8DC7A802A18}"/>
              </a:ext>
            </a:extLst>
          </p:cNvPr>
          <p:cNvSpPr/>
          <p:nvPr/>
        </p:nvSpPr>
        <p:spPr>
          <a:xfrm flipH="1">
            <a:off x="2845963" y="2590224"/>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Rectangle à coins arrondis 20">
            <a:extLst>
              <a:ext uri="{FF2B5EF4-FFF2-40B4-BE49-F238E27FC236}">
                <a16:creationId xmlns:a16="http://schemas.microsoft.com/office/drawing/2014/main" xmlns="" id="{12B227F1-6FCA-4BF0-AF6F-A387FBC9BDBB}"/>
              </a:ext>
            </a:extLst>
          </p:cNvPr>
          <p:cNvSpPr/>
          <p:nvPr/>
        </p:nvSpPr>
        <p:spPr>
          <a:xfrm>
            <a:off x="3340218" y="3647342"/>
            <a:ext cx="2412000" cy="1076113"/>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إعداد شهادات الخدمة </a:t>
            </a:r>
            <a:r>
              <a:rPr lang="ar-AE" sz="1600" b="1" dirty="0" err="1">
                <a:solidFill>
                  <a:schemeClr val="bg1"/>
                </a:solidFill>
                <a:latin typeface="Times New Roman" panose="02020603050405020304" pitchFamily="18" charset="0"/>
                <a:cs typeface="Times New Roman" panose="02020603050405020304" pitchFamily="18" charset="0"/>
              </a:rPr>
              <a:t>المؤداة</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Etablissement des attestations de service fait</a:t>
            </a:r>
          </a:p>
        </p:txBody>
      </p:sp>
      <p:sp>
        <p:nvSpPr>
          <p:cNvPr id="24" name="ZoneTexte 23">
            <a:extLst>
              <a:ext uri="{FF2B5EF4-FFF2-40B4-BE49-F238E27FC236}">
                <a16:creationId xmlns:a16="http://schemas.microsoft.com/office/drawing/2014/main" xmlns="" id="{43FFDC19-CB6B-4266-9FA1-56C4C4817EEA}"/>
              </a:ext>
            </a:extLst>
          </p:cNvPr>
          <p:cNvSpPr txBox="1"/>
          <p:nvPr/>
        </p:nvSpPr>
        <p:spPr>
          <a:xfrm>
            <a:off x="6873445" y="946017"/>
            <a:ext cx="2231955" cy="492443"/>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300" b="1" dirty="0">
                <a:solidFill>
                  <a:srgbClr val="002060"/>
                </a:solidFill>
                <a:latin typeface="Times New Roman" pitchFamily="18" charset="0"/>
                <a:cs typeface="Times New Roman" pitchFamily="18" charset="0"/>
              </a:rPr>
              <a:t>DE 20-404 :Art.25</a:t>
            </a:r>
            <a:endParaRPr lang="ar-DZ" sz="1300" b="1" dirty="0">
              <a:solidFill>
                <a:srgbClr val="002060"/>
              </a:solidFill>
              <a:latin typeface="Times New Roman" pitchFamily="18" charset="0"/>
              <a:cs typeface="Times New Roman" pitchFamily="18" charset="0"/>
            </a:endParaRPr>
          </a:p>
          <a:p>
            <a:pPr algn="ctr"/>
            <a:r>
              <a:rPr lang="ar-DZ" sz="1300" b="1" dirty="0">
                <a:solidFill>
                  <a:srgbClr val="002060"/>
                </a:solidFill>
                <a:latin typeface="Times New Roman" pitchFamily="18" charset="0"/>
                <a:cs typeface="Times New Roman" pitchFamily="18" charset="0"/>
              </a:rPr>
              <a:t>المرسوم التنفيذي 20-404 المادة 25</a:t>
            </a:r>
            <a:endParaRPr lang="fr-FR" sz="1300" b="1" dirty="0">
              <a:solidFill>
                <a:srgbClr val="002060"/>
              </a:solidFill>
              <a:latin typeface="Times New Roman" pitchFamily="18" charset="0"/>
              <a:cs typeface="Times New Roman" pitchFamily="18" charset="0"/>
            </a:endParaRPr>
          </a:p>
        </p:txBody>
      </p:sp>
      <p:sp>
        <p:nvSpPr>
          <p:cNvPr id="25" name="Flèche : chevron 24">
            <a:extLst>
              <a:ext uri="{FF2B5EF4-FFF2-40B4-BE49-F238E27FC236}">
                <a16:creationId xmlns:a16="http://schemas.microsoft.com/office/drawing/2014/main" xmlns="" id="{91145519-62AB-47B9-A49E-15D55BCCC1EA}"/>
              </a:ext>
            </a:extLst>
          </p:cNvPr>
          <p:cNvSpPr/>
          <p:nvPr/>
        </p:nvSpPr>
        <p:spPr>
          <a:xfrm rot="16200000" flipH="1">
            <a:off x="4315651" y="3239614"/>
            <a:ext cx="461135" cy="238297"/>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xmlns="" val="16578562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22FC1F08-DED4-4D0B-BA31-32C4EAC84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81</a:t>
            </a:fld>
            <a:endParaRPr lang="fr-FR"/>
          </a:p>
        </p:txBody>
      </p:sp>
      <p:sp>
        <p:nvSpPr>
          <p:cNvPr id="4" name="Titre 1">
            <a:extLst>
              <a:ext uri="{FF2B5EF4-FFF2-40B4-BE49-F238E27FC236}">
                <a16:creationId xmlns:a16="http://schemas.microsoft.com/office/drawing/2014/main" xmlns="" id="{6FC6A3AA-8512-421A-B9E3-637114B3AE16}"/>
              </a:ext>
            </a:extLst>
          </p:cNvPr>
          <p:cNvSpPr>
            <a:spLocks noGrp="1"/>
          </p:cNvSpPr>
          <p:nvPr>
            <p:ph type="title"/>
          </p:nvPr>
        </p:nvSpPr>
        <p:spPr>
          <a:xfrm>
            <a:off x="814388" y="392113"/>
            <a:ext cx="5257800" cy="553904"/>
          </a:xfrm>
        </p:spPr>
        <p:txBody>
          <a:bodyPr>
            <a:normAutofit fontScale="90000"/>
          </a:bodyPr>
          <a:lstStyle/>
          <a:p>
            <a:pPr algn="ctr"/>
            <a:r>
              <a:rPr lang="ar-AE" sz="2325" dirty="0">
                <a:solidFill>
                  <a:schemeClr val="bg1"/>
                </a:solidFill>
                <a:latin typeface="Times New Roman" panose="02020603050405020304" pitchFamily="18" charset="0"/>
                <a:cs typeface="Times New Roman" panose="02020603050405020304" pitchFamily="18" charset="0"/>
              </a:rPr>
              <a:t>مسؤول المصالح غير الممركزة</a:t>
            </a:r>
            <a:r>
              <a:rPr lang="fr-FR" sz="2325" dirty="0">
                <a:solidFill>
                  <a:schemeClr val="bg1"/>
                </a:solidFill>
                <a:latin typeface="Times New Roman" panose="02020603050405020304" pitchFamily="18" charset="0"/>
                <a:cs typeface="Times New Roman" panose="02020603050405020304" pitchFamily="18" charset="0"/>
              </a:rPr>
              <a:t/>
            </a:r>
            <a:br>
              <a:rPr lang="fr-FR" sz="2325" dirty="0">
                <a:solidFill>
                  <a:schemeClr val="bg1"/>
                </a:solidFill>
                <a:latin typeface="Times New Roman" panose="02020603050405020304" pitchFamily="18" charset="0"/>
                <a:cs typeface="Times New Roman" panose="02020603050405020304" pitchFamily="18" charset="0"/>
              </a:rPr>
            </a:br>
            <a:r>
              <a:rPr lang="fr-FR" sz="2325" dirty="0">
                <a:solidFill>
                  <a:schemeClr val="bg1"/>
                </a:solidFill>
                <a:latin typeface="Times New Roman" panose="02020603050405020304" pitchFamily="18" charset="0"/>
                <a:cs typeface="Times New Roman" panose="02020603050405020304" pitchFamily="18" charset="0"/>
              </a:rPr>
              <a:t>Le responsable des services Déconcentrés</a:t>
            </a:r>
          </a:p>
        </p:txBody>
      </p:sp>
      <p:sp>
        <p:nvSpPr>
          <p:cNvPr id="5" name="Rectangle à coins arrondis 7">
            <a:extLst>
              <a:ext uri="{FF2B5EF4-FFF2-40B4-BE49-F238E27FC236}">
                <a16:creationId xmlns:a16="http://schemas.microsoft.com/office/drawing/2014/main" xmlns="" id="{D94F8CBF-A1DD-49CF-965F-6A72B3890550}"/>
              </a:ext>
            </a:extLst>
          </p:cNvPr>
          <p:cNvSpPr/>
          <p:nvPr/>
        </p:nvSpPr>
        <p:spPr>
          <a:xfrm>
            <a:off x="6412000" y="2310323"/>
            <a:ext cx="2412000" cy="914084"/>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الأمر بصرف النفقات</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Ordonnancer les dépenses</a:t>
            </a:r>
          </a:p>
        </p:txBody>
      </p:sp>
      <p:sp>
        <p:nvSpPr>
          <p:cNvPr id="7" name="Rectangle à coins arrondis 9">
            <a:extLst>
              <a:ext uri="{FF2B5EF4-FFF2-40B4-BE49-F238E27FC236}">
                <a16:creationId xmlns:a16="http://schemas.microsoft.com/office/drawing/2014/main" xmlns="" id="{01AC7F05-B5FA-42EE-ADD8-30B38A67A4E5}"/>
              </a:ext>
            </a:extLst>
          </p:cNvPr>
          <p:cNvSpPr/>
          <p:nvPr/>
        </p:nvSpPr>
        <p:spPr>
          <a:xfrm>
            <a:off x="216265" y="2316053"/>
            <a:ext cx="2412000" cy="954188"/>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إعـداد الالتزامات بالنفقات وتوقيعها</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Etablir et signer les engagements</a:t>
            </a:r>
          </a:p>
        </p:txBody>
      </p:sp>
      <p:sp>
        <p:nvSpPr>
          <p:cNvPr id="8" name="Rectangle à coins arrondis 12">
            <a:extLst>
              <a:ext uri="{FF2B5EF4-FFF2-40B4-BE49-F238E27FC236}">
                <a16:creationId xmlns:a16="http://schemas.microsoft.com/office/drawing/2014/main" xmlns="" id="{426ED46E-9C42-4478-8C76-A897CD66D2BE}"/>
              </a:ext>
            </a:extLst>
          </p:cNvPr>
          <p:cNvSpPr/>
          <p:nvPr/>
        </p:nvSpPr>
        <p:spPr>
          <a:xfrm>
            <a:off x="3314076" y="2310323"/>
            <a:ext cx="2411999" cy="9599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800" b="1" dirty="0">
                <a:solidFill>
                  <a:schemeClr val="bg1"/>
                </a:solidFill>
                <a:latin typeface="Times New Roman" panose="02020603050405020304" pitchFamily="18" charset="0"/>
                <a:cs typeface="Times New Roman" panose="02020603050405020304" pitchFamily="18" charset="0"/>
              </a:rPr>
              <a:t>مسؤول المصالح غير الممركزة</a:t>
            </a:r>
            <a:endParaRPr lang="fr-FR" sz="1800" b="1" dirty="0">
              <a:solidFill>
                <a:schemeClr val="bg1"/>
              </a:solidFill>
              <a:latin typeface="Times New Roman" panose="02020603050405020304" pitchFamily="18" charset="0"/>
              <a:cs typeface="Times New Roman" panose="02020603050405020304" pitchFamily="18" charset="0"/>
            </a:endParaRPr>
          </a:p>
          <a:p>
            <a:pPr algn="ctr"/>
            <a:r>
              <a:rPr lang="fr-FR" sz="1800" b="1" dirty="0">
                <a:solidFill>
                  <a:schemeClr val="bg1"/>
                </a:solidFill>
                <a:latin typeface="Times New Roman" panose="02020603050405020304" pitchFamily="18" charset="0"/>
                <a:cs typeface="Times New Roman" panose="02020603050405020304" pitchFamily="18" charset="0"/>
              </a:rPr>
              <a:t>Le RSD</a:t>
            </a:r>
            <a:endParaRPr lang="fr-FR" sz="1800" dirty="0">
              <a:solidFill>
                <a:schemeClr val="bg1"/>
              </a:solidFill>
              <a:latin typeface="Times New Roman" panose="02020603050405020304" pitchFamily="18" charset="0"/>
              <a:cs typeface="Times New Roman" panose="02020603050405020304" pitchFamily="18" charset="0"/>
            </a:endParaRPr>
          </a:p>
        </p:txBody>
      </p:sp>
      <p:sp>
        <p:nvSpPr>
          <p:cNvPr id="26" name="Flèche : chevron 25">
            <a:extLst>
              <a:ext uri="{FF2B5EF4-FFF2-40B4-BE49-F238E27FC236}">
                <a16:creationId xmlns:a16="http://schemas.microsoft.com/office/drawing/2014/main" xmlns="" id="{DE96372E-8AF6-43DB-B907-37AE9ABD235E}"/>
              </a:ext>
            </a:extLst>
          </p:cNvPr>
          <p:cNvSpPr/>
          <p:nvPr/>
        </p:nvSpPr>
        <p:spPr>
          <a:xfrm>
            <a:off x="5825613" y="2684206"/>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Flèche : chevron 26">
            <a:extLst>
              <a:ext uri="{FF2B5EF4-FFF2-40B4-BE49-F238E27FC236}">
                <a16:creationId xmlns:a16="http://schemas.microsoft.com/office/drawing/2014/main" xmlns="" id="{A4B78700-056C-4733-AE64-B8DC7A802A18}"/>
              </a:ext>
            </a:extLst>
          </p:cNvPr>
          <p:cNvSpPr/>
          <p:nvPr/>
        </p:nvSpPr>
        <p:spPr>
          <a:xfrm flipH="1">
            <a:off x="2770530" y="2707814"/>
            <a:ext cx="401167" cy="217883"/>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Rectangle à coins arrondis 20">
            <a:extLst>
              <a:ext uri="{FF2B5EF4-FFF2-40B4-BE49-F238E27FC236}">
                <a16:creationId xmlns:a16="http://schemas.microsoft.com/office/drawing/2014/main" xmlns="" id="{12B227F1-6FCA-4BF0-AF6F-A387FBC9BDBB}"/>
              </a:ext>
            </a:extLst>
          </p:cNvPr>
          <p:cNvSpPr/>
          <p:nvPr/>
        </p:nvSpPr>
        <p:spPr>
          <a:xfrm>
            <a:off x="3378225" y="3839138"/>
            <a:ext cx="2412000" cy="884713"/>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600" b="1" dirty="0">
                <a:solidFill>
                  <a:schemeClr val="bg1"/>
                </a:solidFill>
                <a:latin typeface="Times New Roman" panose="02020603050405020304" pitchFamily="18" charset="0"/>
                <a:cs typeface="Times New Roman" panose="02020603050405020304" pitchFamily="18" charset="0"/>
              </a:rPr>
              <a:t> التصديق على الخدمة </a:t>
            </a:r>
            <a:r>
              <a:rPr lang="ar-AE" sz="1600" b="1" dirty="0" err="1">
                <a:solidFill>
                  <a:schemeClr val="bg1"/>
                </a:solidFill>
                <a:latin typeface="Times New Roman" panose="02020603050405020304" pitchFamily="18" charset="0"/>
                <a:cs typeface="Times New Roman" panose="02020603050405020304" pitchFamily="18" charset="0"/>
              </a:rPr>
              <a:t>المؤداة</a:t>
            </a:r>
            <a:endParaRPr lang="fr-FR" sz="1600" b="1" dirty="0">
              <a:solidFill>
                <a:schemeClr val="bg1"/>
              </a:solidFill>
              <a:latin typeface="Times New Roman" panose="02020603050405020304" pitchFamily="18" charset="0"/>
              <a:cs typeface="Times New Roman" panose="02020603050405020304" pitchFamily="18" charset="0"/>
            </a:endParaRPr>
          </a:p>
          <a:p>
            <a:pPr algn="ctr"/>
            <a:r>
              <a:rPr lang="fr-FR" sz="1600" b="1" dirty="0">
                <a:solidFill>
                  <a:schemeClr val="bg1"/>
                </a:solidFill>
                <a:latin typeface="Times New Roman" panose="02020603050405020304" pitchFamily="18" charset="0"/>
                <a:cs typeface="Times New Roman" panose="02020603050405020304" pitchFamily="18" charset="0"/>
              </a:rPr>
              <a:t>Certifier les services faits</a:t>
            </a:r>
          </a:p>
        </p:txBody>
      </p:sp>
      <p:sp>
        <p:nvSpPr>
          <p:cNvPr id="25" name="Flèche : chevron 24">
            <a:extLst>
              <a:ext uri="{FF2B5EF4-FFF2-40B4-BE49-F238E27FC236}">
                <a16:creationId xmlns:a16="http://schemas.microsoft.com/office/drawing/2014/main" xmlns="" id="{91145519-62AB-47B9-A49E-15D55BCCC1EA}"/>
              </a:ext>
            </a:extLst>
          </p:cNvPr>
          <p:cNvSpPr/>
          <p:nvPr/>
        </p:nvSpPr>
        <p:spPr>
          <a:xfrm rot="16200000" flipH="1">
            <a:off x="4341432" y="3438411"/>
            <a:ext cx="461135" cy="238297"/>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a:extLst>
              <a:ext uri="{FF2B5EF4-FFF2-40B4-BE49-F238E27FC236}">
                <a16:creationId xmlns:a16="http://schemas.microsoft.com/office/drawing/2014/main" xmlns="" id="{900869B6-AB7D-4E4D-A678-168CDD1649F9}"/>
              </a:ext>
            </a:extLst>
          </p:cNvPr>
          <p:cNvSpPr txBox="1"/>
          <p:nvPr/>
        </p:nvSpPr>
        <p:spPr>
          <a:xfrm>
            <a:off x="6718663" y="1254707"/>
            <a:ext cx="2236615" cy="492443"/>
          </a:xfrm>
          <a:prstGeom prst="rect">
            <a:avLst/>
          </a:prstGeom>
          <a:solidFill>
            <a:srgbClr val="FFB7B7"/>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300" b="1" dirty="0">
                <a:solidFill>
                  <a:srgbClr val="002060"/>
                </a:solidFill>
                <a:latin typeface="Times New Roman" pitchFamily="18" charset="0"/>
                <a:cs typeface="Times New Roman" pitchFamily="18" charset="0"/>
              </a:rPr>
              <a:t>DE 20-404 : Art.27</a:t>
            </a:r>
            <a:endParaRPr lang="ar-DZ" sz="1300" b="1" dirty="0">
              <a:solidFill>
                <a:srgbClr val="002060"/>
              </a:solidFill>
              <a:latin typeface="Times New Roman" pitchFamily="18" charset="0"/>
              <a:cs typeface="Times New Roman" pitchFamily="18" charset="0"/>
            </a:endParaRPr>
          </a:p>
          <a:p>
            <a:pPr algn="ctr"/>
            <a:r>
              <a:rPr lang="ar-DZ" sz="1300" b="1" dirty="0">
                <a:solidFill>
                  <a:srgbClr val="002060"/>
                </a:solidFill>
                <a:latin typeface="Times New Roman" pitchFamily="18" charset="0"/>
                <a:cs typeface="Times New Roman" pitchFamily="18" charset="0"/>
              </a:rPr>
              <a:t>المرسوم التنفيذي 20-404 المادة 27</a:t>
            </a:r>
            <a:endParaRPr lang="fr-FR" sz="13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15506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idx="1"/>
          </p:nvPr>
        </p:nvSpPr>
        <p:spPr>
          <a:xfrm>
            <a:off x="358227" y="316088"/>
            <a:ext cx="8367822" cy="4278489"/>
          </a:xfrm>
        </p:spPr>
        <p:style>
          <a:lnRef idx="3">
            <a:schemeClr val="lt1"/>
          </a:lnRef>
          <a:fillRef idx="1">
            <a:schemeClr val="accent4"/>
          </a:fillRef>
          <a:effectRef idx="1">
            <a:schemeClr val="accent4"/>
          </a:effectRef>
          <a:fontRef idx="minor">
            <a:schemeClr val="lt1"/>
          </a:fontRef>
        </p:style>
        <p:txBody>
          <a:bodyPr>
            <a:scene3d>
              <a:camera prst="isometricOffAxis1Right"/>
              <a:lightRig rig="threePt" dir="t"/>
            </a:scene3d>
          </a:bodyPr>
          <a:lstStyle/>
          <a:p>
            <a:pPr marL="76200" indent="0" algn="ctr">
              <a:buNone/>
            </a:pPr>
            <a:r>
              <a:rPr lang="ar-DZ" sz="4800" b="1" dirty="0">
                <a:solidFill>
                  <a:srgbClr val="FC3E50"/>
                </a:solidFill>
                <a:latin typeface="Times New Roman" panose="02020603050405020304" pitchFamily="18" charset="0"/>
                <a:cs typeface="Times New Roman" panose="02020603050405020304" pitchFamily="18" charset="0"/>
              </a:rPr>
              <a:t>نشكركم على اهتمامكم</a:t>
            </a:r>
          </a:p>
          <a:p>
            <a:pPr marL="76200" indent="0" algn="ctr">
              <a:buNone/>
            </a:pPr>
            <a:r>
              <a:rPr lang="fr-FR" sz="4800" b="1" dirty="0">
                <a:solidFill>
                  <a:srgbClr val="FC3E50"/>
                </a:solidFill>
                <a:latin typeface="Times New Roman" panose="02020603050405020304" pitchFamily="18" charset="0"/>
                <a:cs typeface="Times New Roman" panose="02020603050405020304" pitchFamily="18" charset="0"/>
              </a:rPr>
              <a:t>Nous vous remercions pour votre attention </a:t>
            </a:r>
            <a:endParaRPr lang="ar-DZ" sz="4800" b="1" dirty="0">
              <a:solidFill>
                <a:srgbClr val="FC3E50"/>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28021E34-805C-4F47-AAC9-FED93D75B684}" type="slidenum">
              <a:rPr lang="fr-FR" smtClean="0"/>
              <a:pPr/>
              <a:t>82</a:t>
            </a:fld>
            <a:endParaRPr lang="fr-FR" dirty="0"/>
          </a:p>
        </p:txBody>
      </p:sp>
    </p:spTree>
    <p:extLst>
      <p:ext uri="{BB962C8B-B14F-4D97-AF65-F5344CB8AC3E}">
        <p14:creationId xmlns:p14="http://schemas.microsoft.com/office/powerpoint/2010/main" xmlns="" val="277385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B38293-76CF-4FFD-8035-66CCE434F61C}"/>
              </a:ext>
            </a:extLst>
          </p:cNvPr>
          <p:cNvSpPr>
            <a:spLocks noGrp="1"/>
          </p:cNvSpPr>
          <p:nvPr>
            <p:ph type="title"/>
          </p:nvPr>
        </p:nvSpPr>
        <p:spPr>
          <a:xfrm>
            <a:off x="0" y="554808"/>
            <a:ext cx="6040581" cy="743498"/>
          </a:xfrm>
        </p:spPr>
        <p:txBody>
          <a:bodyPr/>
          <a:lstStyle/>
          <a:p>
            <a:pPr algn="ctr"/>
            <a:r>
              <a:rPr lang="ar-DZ" sz="2400" dirty="0">
                <a:solidFill>
                  <a:schemeClr val="bg1"/>
                </a:solidFill>
                <a:latin typeface="Times New Roman" panose="02020603050405020304" pitchFamily="18" charset="0"/>
                <a:cs typeface="Times New Roman" panose="02020603050405020304" pitchFamily="18" charset="0"/>
              </a:rPr>
              <a:t>حــــدود الاصــــلاح </a:t>
            </a:r>
            <a:r>
              <a:rPr lang="ar-DZ" sz="2400" dirty="0" err="1">
                <a:solidFill>
                  <a:schemeClr val="bg1"/>
                </a:solidFill>
                <a:latin typeface="Times New Roman" panose="02020603050405020304" pitchFamily="18" charset="0"/>
                <a:cs typeface="Times New Roman" panose="02020603050405020304" pitchFamily="18" charset="0"/>
              </a:rPr>
              <a:t>الميــــــزانيــــاتي</a:t>
            </a:r>
            <a:r>
              <a:rPr lang="ar-DZ" sz="2400" dirty="0">
                <a:solidFill>
                  <a:schemeClr val="bg1"/>
                </a:solidFill>
                <a:latin typeface="Times New Roman" panose="02020603050405020304" pitchFamily="18" charset="0"/>
                <a:cs typeface="Times New Roman" panose="02020603050405020304" pitchFamily="18" charset="0"/>
              </a:rPr>
              <a:t> </a:t>
            </a:r>
            <a:r>
              <a:rPr lang="fr-FR" sz="2400" dirty="0">
                <a:solidFill>
                  <a:schemeClr val="bg1"/>
                </a:solidFill>
                <a:latin typeface="Times New Roman" panose="02020603050405020304" pitchFamily="18" charset="0"/>
                <a:cs typeface="Times New Roman" panose="02020603050405020304" pitchFamily="18" charset="0"/>
              </a:rPr>
              <a:t/>
            </a:r>
            <a:br>
              <a:rPr lang="fr-FR" sz="2400" dirty="0">
                <a:solidFill>
                  <a:schemeClr val="bg1"/>
                </a:solidFill>
                <a:latin typeface="Times New Roman" panose="02020603050405020304" pitchFamily="18" charset="0"/>
                <a:cs typeface="Times New Roman" panose="02020603050405020304" pitchFamily="18" charset="0"/>
              </a:rPr>
            </a:br>
            <a:r>
              <a:rPr lang="fr-CA" dirty="0">
                <a:solidFill>
                  <a:schemeClr val="bg1"/>
                </a:solidFill>
                <a:latin typeface="Times New Roman" panose="02020603050405020304" pitchFamily="18" charset="0"/>
                <a:cs typeface="Times New Roman" panose="02020603050405020304" pitchFamily="18" charset="0"/>
              </a:rPr>
              <a:t>PERIMETRE  DE LA REFORME BUDGETAIRE</a:t>
            </a:r>
            <a:r>
              <a:rPr lang="fr-CA" dirty="0">
                <a:solidFill>
                  <a:srgbClr val="FF0000"/>
                </a:solidFill>
                <a:latin typeface="Times New Roman" panose="02020603050405020304" pitchFamily="18" charset="0"/>
                <a:cs typeface="Times New Roman" panose="02020603050405020304" pitchFamily="18" charset="0"/>
              </a:rPr>
              <a:t/>
            </a:r>
            <a:br>
              <a:rPr lang="fr-CA" dirty="0">
                <a:solidFill>
                  <a:srgbClr val="FF0000"/>
                </a:solidFill>
                <a:latin typeface="Times New Roman" panose="02020603050405020304" pitchFamily="18" charset="0"/>
                <a:cs typeface="Times New Roman" panose="02020603050405020304" pitchFamily="18" charset="0"/>
              </a:rPr>
            </a:br>
            <a:endParaRPr lang="fr-FR" dirty="0"/>
          </a:p>
        </p:txBody>
      </p:sp>
      <p:sp>
        <p:nvSpPr>
          <p:cNvPr id="8" name="Rectangle 7">
            <a:extLst>
              <a:ext uri="{FF2B5EF4-FFF2-40B4-BE49-F238E27FC236}">
                <a16:creationId xmlns:a16="http://schemas.microsoft.com/office/drawing/2014/main" xmlns="" id="{F5EC8B4A-A5BA-4082-AF3C-B83024FDE95D}"/>
              </a:ext>
            </a:extLst>
          </p:cNvPr>
          <p:cNvSpPr/>
          <p:nvPr/>
        </p:nvSpPr>
        <p:spPr>
          <a:xfrm>
            <a:off x="1535373" y="2645462"/>
            <a:ext cx="4572000" cy="584775"/>
          </a:xfrm>
          <a:prstGeom prst="rect">
            <a:avLst/>
          </a:prstGeom>
          <a:solidFill>
            <a:srgbClr val="20393C"/>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533400" lvl="1" indent="-533400">
              <a:buClr>
                <a:schemeClr val="bg1"/>
              </a:buClr>
              <a:buSzPts val="2400"/>
              <a:buFont typeface="+mj-lt"/>
              <a:buAutoNum type="arabicPeriod" startAt="2"/>
              <a:tabLst>
                <a:tab pos="447675" algn="l"/>
              </a:tabLst>
              <a:defRPr/>
            </a:pPr>
            <a:r>
              <a:rPr lang="fr-FR" sz="1600" dirty="0">
                <a:solidFill>
                  <a:schemeClr val="bg1"/>
                </a:solidFill>
                <a:latin typeface="Times New Roman" panose="02020603050405020304" pitchFamily="18" charset="0"/>
                <a:ea typeface="Roboto Condensed Light"/>
                <a:cs typeface="Times New Roman" panose="02020603050405020304" pitchFamily="18" charset="0"/>
                <a:sym typeface="Roboto Condensed Light"/>
              </a:rPr>
              <a:t>Rénovation  du  circuit de dépense (exécution  du  budget)</a:t>
            </a:r>
          </a:p>
        </p:txBody>
      </p:sp>
      <p:sp>
        <p:nvSpPr>
          <p:cNvPr id="9" name="Rectangle 8">
            <a:extLst>
              <a:ext uri="{FF2B5EF4-FFF2-40B4-BE49-F238E27FC236}">
                <a16:creationId xmlns:a16="http://schemas.microsoft.com/office/drawing/2014/main" xmlns="" id="{623009D6-01BB-408D-8028-ECFE3C155D92}"/>
              </a:ext>
            </a:extLst>
          </p:cNvPr>
          <p:cNvSpPr/>
          <p:nvPr/>
        </p:nvSpPr>
        <p:spPr>
          <a:xfrm>
            <a:off x="1535374" y="2337685"/>
            <a:ext cx="4572000" cy="307777"/>
          </a:xfrm>
          <a:prstGeom prst="rect">
            <a:avLst/>
          </a:prstGeom>
          <a:solidFill>
            <a:srgbClr val="20393C"/>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342900" indent="-342900" algn="r" rtl="1">
              <a:buClr>
                <a:schemeClr val="bg1"/>
              </a:buClr>
              <a:buFont typeface="+mj-lt"/>
              <a:buAutoNum type="arabicPeriod" startAt="2"/>
            </a:pPr>
            <a:r>
              <a:rPr lang="ar-DZ" dirty="0">
                <a:solidFill>
                  <a:schemeClr val="bg1"/>
                </a:solidFill>
              </a:rPr>
              <a:t>تجديد دائرة النفقات (تنفيذ الميزانية )</a:t>
            </a:r>
          </a:p>
        </p:txBody>
      </p:sp>
      <p:sp>
        <p:nvSpPr>
          <p:cNvPr id="10" name="Rectangle 9">
            <a:extLst>
              <a:ext uri="{FF2B5EF4-FFF2-40B4-BE49-F238E27FC236}">
                <a16:creationId xmlns:a16="http://schemas.microsoft.com/office/drawing/2014/main" xmlns="" id="{0BE0F3C8-AE1C-45F7-A0E5-460D3C66204C}"/>
              </a:ext>
            </a:extLst>
          </p:cNvPr>
          <p:cNvSpPr/>
          <p:nvPr/>
        </p:nvSpPr>
        <p:spPr>
          <a:xfrm>
            <a:off x="2897460" y="3939912"/>
            <a:ext cx="4572000" cy="584775"/>
          </a:xfrm>
          <a:prstGeom prst="rect">
            <a:avLst/>
          </a:prstGeom>
          <a:solidFill>
            <a:srgbClr val="7E0000"/>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533400" lvl="1" indent="-533400" algn="just">
              <a:buClr>
                <a:schemeClr val="accent1">
                  <a:lumMod val="75000"/>
                </a:schemeClr>
              </a:buClr>
              <a:buSzPts val="2400"/>
              <a:buFont typeface="+mj-lt"/>
              <a:buAutoNum type="arabicPeriod" startAt="3"/>
              <a:tabLst>
                <a:tab pos="358775" algn="l"/>
              </a:tabLst>
              <a:defRPr/>
            </a:pPr>
            <a:r>
              <a:rPr lang="fr-FR" sz="1600" dirty="0">
                <a:solidFill>
                  <a:schemeClr val="bg1"/>
                </a:solidFill>
                <a:latin typeface="Times New Roman" panose="02020603050405020304" pitchFamily="18" charset="0"/>
                <a:ea typeface="Roboto Condensed Light"/>
                <a:cs typeface="Times New Roman" panose="02020603050405020304" pitchFamily="18" charset="0"/>
                <a:sym typeface="Roboto Condensed Light"/>
              </a:rPr>
              <a:t>Informatique et système d’information (Système intégré de gestion budgétaire</a:t>
            </a:r>
            <a:r>
              <a:rPr lang="fr-FR" sz="1600" dirty="0">
                <a:solidFill>
                  <a:schemeClr val="bg1"/>
                </a:solidFill>
                <a:latin typeface="Arial" panose="020B0604020202020204" pitchFamily="34" charset="0"/>
                <a:ea typeface="Roboto Condensed Light"/>
                <a:cs typeface="Arial" panose="020B0604020202020204" pitchFamily="34" charset="0"/>
                <a:sym typeface="Roboto Condensed Light"/>
              </a:rPr>
              <a:t>)</a:t>
            </a:r>
          </a:p>
        </p:txBody>
      </p:sp>
      <p:sp>
        <p:nvSpPr>
          <p:cNvPr id="11" name="Rectangle 10">
            <a:extLst>
              <a:ext uri="{FF2B5EF4-FFF2-40B4-BE49-F238E27FC236}">
                <a16:creationId xmlns:a16="http://schemas.microsoft.com/office/drawing/2014/main" xmlns="" id="{82059095-84AA-4D90-B40B-1883A7EA2B32}"/>
              </a:ext>
            </a:extLst>
          </p:cNvPr>
          <p:cNvSpPr/>
          <p:nvPr/>
        </p:nvSpPr>
        <p:spPr>
          <a:xfrm>
            <a:off x="2897460" y="3501388"/>
            <a:ext cx="4572000" cy="523220"/>
          </a:xfrm>
          <a:prstGeom prst="rect">
            <a:avLst/>
          </a:prstGeom>
          <a:solidFill>
            <a:srgbClr val="7E0000"/>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342900" indent="-342900" algn="r" rtl="1">
              <a:buFont typeface="+mj-lt"/>
              <a:buAutoNum type="arabicPeriod" startAt="3"/>
            </a:pPr>
            <a:r>
              <a:rPr lang="ar-DZ" dirty="0">
                <a:solidFill>
                  <a:schemeClr val="bg1"/>
                </a:solidFill>
              </a:rPr>
              <a:t>الاعلام الآلي و نظام المعلومات </a:t>
            </a:r>
          </a:p>
          <a:p>
            <a:pPr marL="0" indent="0" algn="r" rtl="1">
              <a:buFont typeface="+mj-lt"/>
              <a:buNone/>
            </a:pPr>
            <a:r>
              <a:rPr lang="ar-DZ" dirty="0">
                <a:solidFill>
                  <a:schemeClr val="bg1"/>
                </a:solidFill>
              </a:rPr>
              <a:t>    (نظام مدمج لتسيير الميزانية )</a:t>
            </a:r>
            <a:endParaRPr lang="fr-FR" dirty="0">
              <a:solidFill>
                <a:schemeClr val="bg1"/>
              </a:solidFill>
            </a:endParaRPr>
          </a:p>
        </p:txBody>
      </p:sp>
      <p:sp>
        <p:nvSpPr>
          <p:cNvPr id="14" name="Rectangle 13">
            <a:extLst>
              <a:ext uri="{FF2B5EF4-FFF2-40B4-BE49-F238E27FC236}">
                <a16:creationId xmlns:a16="http://schemas.microsoft.com/office/drawing/2014/main" xmlns="" id="{33E7D554-E6CC-4084-A6FF-251262B1AEE7}"/>
              </a:ext>
            </a:extLst>
          </p:cNvPr>
          <p:cNvSpPr/>
          <p:nvPr/>
        </p:nvSpPr>
        <p:spPr>
          <a:xfrm>
            <a:off x="289599" y="1757536"/>
            <a:ext cx="4065537" cy="338554"/>
          </a:xfrm>
          <a:prstGeom prst="rect">
            <a:avLst/>
          </a:prstGeom>
          <a:solidFill>
            <a:srgbClr val="002060"/>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none">
            <a:spAutoFit/>
          </a:bodyPr>
          <a:lstStyle/>
          <a:p>
            <a:pPr marL="533400" lvl="1" indent="-533400">
              <a:buClr>
                <a:schemeClr val="bg1"/>
              </a:buClr>
              <a:buSzPts val="2400"/>
              <a:buFont typeface="+mj-lt"/>
              <a:buAutoNum type="arabicPeriod"/>
              <a:defRPr/>
            </a:pPr>
            <a:r>
              <a:rPr lang="fr-FR" sz="1600" dirty="0">
                <a:solidFill>
                  <a:schemeClr val="bg1"/>
                </a:solidFill>
                <a:latin typeface="Times New Roman" panose="02020603050405020304" pitchFamily="18" charset="0"/>
                <a:ea typeface="Roboto Condensed Light"/>
                <a:cs typeface="Times New Roman" panose="02020603050405020304" pitchFamily="18" charset="0"/>
                <a:sym typeface="Roboto Condensed Light"/>
              </a:rPr>
              <a:t>Budgétisation  (préparation   du  budget)</a:t>
            </a:r>
          </a:p>
        </p:txBody>
      </p:sp>
      <p:sp>
        <p:nvSpPr>
          <p:cNvPr id="15" name="Rectangle 14">
            <a:extLst>
              <a:ext uri="{FF2B5EF4-FFF2-40B4-BE49-F238E27FC236}">
                <a16:creationId xmlns:a16="http://schemas.microsoft.com/office/drawing/2014/main" xmlns="" id="{A35DE812-1E99-4482-9A0E-2299A3BA5F67}"/>
              </a:ext>
            </a:extLst>
          </p:cNvPr>
          <p:cNvSpPr/>
          <p:nvPr/>
        </p:nvSpPr>
        <p:spPr>
          <a:xfrm>
            <a:off x="305936" y="1419050"/>
            <a:ext cx="4065536" cy="307777"/>
          </a:xfrm>
          <a:prstGeom prst="rect">
            <a:avLst/>
          </a:prstGeom>
          <a:solidFill>
            <a:srgbClr val="002060"/>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txBody>
          <a:bodyPr wrap="square">
            <a:spAutoFit/>
          </a:bodyPr>
          <a:lstStyle/>
          <a:p>
            <a:pPr marL="342900" indent="-342900" algn="r" rtl="1">
              <a:buClr>
                <a:schemeClr val="bg1"/>
              </a:buClr>
              <a:buFont typeface="+mj-lt"/>
              <a:buAutoNum type="arabicPeriod"/>
            </a:pPr>
            <a:r>
              <a:rPr lang="ar-DZ" dirty="0">
                <a:solidFill>
                  <a:schemeClr val="bg1"/>
                </a:solidFill>
              </a:rPr>
              <a:t>الميزانية   ( تحضير الميزانية )</a:t>
            </a:r>
          </a:p>
        </p:txBody>
      </p:sp>
      <p:sp>
        <p:nvSpPr>
          <p:cNvPr id="12" name="Espace réservé du numéro de diapositive 2">
            <a:extLst>
              <a:ext uri="{FF2B5EF4-FFF2-40B4-BE49-F238E27FC236}">
                <a16:creationId xmlns:a16="http://schemas.microsoft.com/office/drawing/2014/main" xmlns="" id="{60C29839-16A9-4D21-8D7B-1FBB6CD5C89A}"/>
              </a:ext>
            </a:extLst>
          </p:cNvPr>
          <p:cNvSpPr>
            <a:spLocks noGrp="1"/>
          </p:cNvSpPr>
          <p:nvPr>
            <p:ph type="sldNum" idx="12"/>
          </p:nvPr>
        </p:nvSpPr>
        <p:spPr>
          <a:xfrm>
            <a:off x="7618000" y="4636500"/>
            <a:ext cx="1487400" cy="315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FFFFFF"/>
                </a:solidFill>
                <a:effectLst/>
                <a:uLnTx/>
                <a:uFillTx/>
                <a:latin typeface="Roboto Condensed"/>
                <a:ea typeface="Roboto Condensed"/>
                <a:sym typeface="Roboto Condensed"/>
              </a:rPr>
              <a:t>9</a:t>
            </a:r>
          </a:p>
        </p:txBody>
      </p:sp>
    </p:spTree>
    <p:extLst>
      <p:ext uri="{BB962C8B-B14F-4D97-AF65-F5344CB8AC3E}">
        <p14:creationId xmlns:p14="http://schemas.microsoft.com/office/powerpoint/2010/main" xmlns="" val="267728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animBg="1"/>
    </p:bldLst>
  </p:timing>
</p:sld>
</file>

<file path=ppt/theme/theme1.xml><?xml version="1.0" encoding="utf-8"?>
<a:theme xmlns:a="http://schemas.openxmlformats.org/drawingml/2006/main" name="Salerio template">
  <a:themeElements>
    <a:clrScheme name="Personnalisé 2">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263248"/>
      </a:accent5>
      <a:accent6>
        <a:srgbClr val="263248"/>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alerio template">
  <a:themeElements>
    <a:clrScheme name="Personnalisé 2">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263248"/>
      </a:accent5>
      <a:accent6>
        <a:srgbClr val="263248"/>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7033</TotalTime>
  <Words>7608</Words>
  <Application>Microsoft Office PowerPoint</Application>
  <PresentationFormat>Affichage à l'écran (16:9)</PresentationFormat>
  <Paragraphs>1353</Paragraphs>
  <Slides>82</Slides>
  <Notes>15</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82</vt:i4>
      </vt:variant>
    </vt:vector>
  </HeadingPairs>
  <TitlesOfParts>
    <vt:vector size="97" baseType="lpstr">
      <vt:lpstr>Arial</vt:lpstr>
      <vt:lpstr>Times New Roman</vt:lpstr>
      <vt:lpstr>Roboto Condensed</vt:lpstr>
      <vt:lpstr>Wingdings</vt:lpstr>
      <vt:lpstr>inherit</vt:lpstr>
      <vt:lpstr>Roboto Condensed Light</vt:lpstr>
      <vt:lpstr>Calibri</vt:lpstr>
      <vt:lpstr>SimSun</vt:lpstr>
      <vt:lpstr>Andale Sans UI</vt:lpstr>
      <vt:lpstr>MS PGothic</vt:lpstr>
      <vt:lpstr>Corbel</vt:lpstr>
      <vt:lpstr>Trebuchet MS</vt:lpstr>
      <vt:lpstr>Arvo</vt:lpstr>
      <vt:lpstr>Salerio template</vt:lpstr>
      <vt:lpstr>1_Salerio template</vt:lpstr>
      <vt:lpstr>Diapositive 1</vt:lpstr>
      <vt:lpstr>هدف الندوة OBJECTIF DU SÉMINAIRE</vt:lpstr>
      <vt:lpstr>Diapositive 3</vt:lpstr>
      <vt:lpstr>Diapositive 4</vt:lpstr>
      <vt:lpstr> خطة الندوة PLAN DU SEMINAIRE </vt:lpstr>
      <vt:lpstr>Diapositive 6</vt:lpstr>
      <vt:lpstr>لماذا هذا الإصـــلاح ؟     POURQUOI  LA  REFORME ?</vt:lpstr>
      <vt:lpstr>لماذا هذا الإصـــلاح ؟ POURQUOI  LA  REFORME ?</vt:lpstr>
      <vt:lpstr>حــــدود الاصــــلاح الميــــــزانيــــاتي  PERIMETRE  DE LA REFORME BUDGETAIRE </vt:lpstr>
      <vt:lpstr> أهـــــــداف الاصــــــــلاح  OBJECTIFS DE LA RÉFORME:  </vt:lpstr>
      <vt:lpstr>تنفيذ MISE EN ŒUVRE</vt:lpstr>
      <vt:lpstr>المبادئ الاساسية للميزانية PRINCIPES BUDGÉTAIRES FONDAMENTAUX </vt:lpstr>
      <vt:lpstr>Diapositive 13</vt:lpstr>
      <vt:lpstr>تسيـــــــــير يرتـــكـــــز عـــــلى النتـــــائــــــــج  GESTION AXÉE SUR LES RÉSULTATS (GAR) </vt:lpstr>
      <vt:lpstr>ميزات التسيير المتمحور حول النتائج AVANTAGES  DE LA GAR</vt:lpstr>
      <vt:lpstr>AVANTAGES  DE LA GAR ميزات التسيير المتمحور حول النتائج  </vt:lpstr>
      <vt:lpstr>Diapositive 17</vt:lpstr>
      <vt:lpstr> </vt:lpstr>
      <vt:lpstr>Diapositive 19</vt:lpstr>
      <vt:lpstr>البرنامج                                    LE  PROGRAMME</vt:lpstr>
      <vt:lpstr>Diapositive 21</vt:lpstr>
      <vt:lpstr>Diapositive 22</vt:lpstr>
      <vt:lpstr>Diapositive 23</vt:lpstr>
      <vt:lpstr>Diapositive 24</vt:lpstr>
      <vt:lpstr>Diapositive 25</vt:lpstr>
      <vt:lpstr>Diapositive 26</vt:lpstr>
      <vt:lpstr>2. التصنيف حسب الطبيعة الاقتصادية للنفقات                                         2. CLASSIFICATION  PAR NATURE ECONOMIQUE DE DEPENSES</vt:lpstr>
      <vt:lpstr> التصنيف حسب الطبيعة الاقتصادية للنفقات                                         CLASSIFICATION  PAR NATURE ECONOMIQUE DE DEPENSES</vt:lpstr>
      <vt:lpstr>التصنيف  حسب الطبيعة الاقتصادية للنفقات                                            CLASSIFICATION  PAR NATURE ECONOMIQUE DE DEPENSES</vt:lpstr>
      <vt:lpstr>Diapositive 30</vt:lpstr>
      <vt:lpstr>Diapositive 31</vt:lpstr>
      <vt:lpstr>3- التصنيف حسب الوظائف الكبرى للدولة                                                    3- CLASSIFICATION  PAR GRANDES FONCTIONS DE L’ETAT </vt:lpstr>
      <vt:lpstr>التصنيف حسب الوظائف الكبرى للدولة                                                               CLASSIFICATION  PAR GRANDES FONCTIONS DE L’ETAT    </vt:lpstr>
      <vt:lpstr>التصنيف حسب الوظائف الكبرى للدولة                                                               CLASSIFICATION  PAR GRANDES FONCTIONS DE L’ETAT    </vt:lpstr>
      <vt:lpstr>4- التصنيف حسب الهيئات الإدارية                                                              4- CLASSIFICATION  PAR ENTITES ADMINISTRATIVES</vt:lpstr>
      <vt:lpstr>Diapositive 36</vt:lpstr>
      <vt:lpstr>Diapositive 37</vt:lpstr>
      <vt:lpstr>Diapositive 38</vt:lpstr>
      <vt:lpstr>Diapositive 39</vt:lpstr>
      <vt:lpstr>الإطار الميزانياتي المتوسط المدى CADRAGE  BUDGETAIRE A  MOYEN  TERME</vt:lpstr>
      <vt:lpstr>الإطار الميزانياتي المتوسط المدى CADRAGE  BUDGETAIRE A  MOYEN  TERME</vt:lpstr>
      <vt:lpstr>تنفيذ الإطار الميزانياتي المتوسط المدى  MISE EN ŒUVRE CADRAGE  BUDGETAIRE A  MOYEN  TERME</vt:lpstr>
      <vt:lpstr>الإطار الميزانياتي المتوسط المدى CADRAGE  BUDGETAIRE A  MOYEN  TERME</vt:lpstr>
      <vt:lpstr>-تقارير حول الأولويات و التخطيط   إعداد الميزانية -2  2- PHASE DE PLANIFICATION ET DE PREPARATION- RPP</vt:lpstr>
      <vt:lpstr>Diapositive 45</vt:lpstr>
      <vt:lpstr>Exemple d’un RPP</vt:lpstr>
      <vt:lpstr>Diapositive 47</vt:lpstr>
      <vt:lpstr>Diapositive 48</vt:lpstr>
      <vt:lpstr>Diapositive 49</vt:lpstr>
      <vt:lpstr>Diapositive 50</vt:lpstr>
      <vt:lpstr>الوثائق المرفقة بمشروع قانون المالية DOCUMENTS ACCOMPAGNANT LE PLF</vt:lpstr>
      <vt:lpstr>Diapositive 52</vt:lpstr>
      <vt:lpstr>Diapositive 53</vt:lpstr>
      <vt:lpstr>تنفيذ الاعتمادات المالية MISE EN PLACE DES CRÉDITS</vt:lpstr>
      <vt:lpstr> المرحلة 2 : التنفيذ2 : PHASE EXÉCUTION                                      وثيقة البرمجة الأولية للاعتمادات DOCUMENT DE PROGRAMMATION         INITIALE DES CRÉDITS</vt:lpstr>
      <vt:lpstr>التنقلات و التحويلات                                                                         LES VIREMENTS ET LES TRANSFERTS </vt:lpstr>
      <vt:lpstr>التنقلات و التحويلات                                                                         LES VIREMENTS ET LES TRANSFERTS </vt:lpstr>
      <vt:lpstr>التنقلات و التحويلات                                                                         LES VIREMENTS ET LES TRANSFERTS </vt:lpstr>
      <vt:lpstr>التنقلات و التحويلات                                                                         LES VIREMENTS ET LES TRANSFERTS </vt:lpstr>
      <vt:lpstr> حركات الاعتمادات                                                                          LES MOUVEMENTS DE CRÉDITS   </vt:lpstr>
      <vt:lpstr> حركات الاعتمادات                                                                          LES MOUVEMENTS DE CRÉDITS   </vt:lpstr>
      <vt:lpstr> حركات الاعتمادات                                                                          LES MOUVEMENTS DE CRÉDITS   </vt:lpstr>
      <vt:lpstr> حركات الاعتمادات                                                                          LES MOUVEMENTS DE CRÉDITS   </vt:lpstr>
      <vt:lpstr> حركات الاعتمادات                                                                          LES MOUVEMENTS DE CRÉDITS   </vt:lpstr>
      <vt:lpstr>Diapositive 65</vt:lpstr>
      <vt:lpstr>PHASE 3 : REDDITION DES COMPTES المرحلة 3 : تقديم الحسابات             LA LRB ET LE RMR   قانون تسوية الميزانية والتقرير الوزاري للمردودية                   </vt:lpstr>
      <vt:lpstr>PHASE 3 : REDDITION DES COMPTES المرحلة 3 : تقديم الحسابات             LA LRB ET LE RMR   قانون تسوية الميزانية والتقرير الوزاري للمردودية                   </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مسؤول البرنامج Le responsable du programme</vt:lpstr>
      <vt:lpstr>مسؤول النشاط Le responsable de l’Action</vt:lpstr>
      <vt:lpstr>مسؤول النشاط الفرعي Le responsable de la Sous-Action</vt:lpstr>
      <vt:lpstr>مسؤول المصالح غير الممركزة Le responsable des services Déconcentrés</vt:lpstr>
      <vt:lpstr>Diapositive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oussama</cp:lastModifiedBy>
  <cp:revision>410</cp:revision>
  <cp:lastPrinted>2021-07-01T13:29:01Z</cp:lastPrinted>
  <dcterms:modified xsi:type="dcterms:W3CDTF">2021-11-11T23:15:16Z</dcterms:modified>
</cp:coreProperties>
</file>