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4" r:id="rId4"/>
    <p:sldId id="286" r:id="rId5"/>
    <p:sldId id="288" r:id="rId6"/>
    <p:sldId id="290" r:id="rId7"/>
    <p:sldId id="29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CE6B-CD37-496B-B9DC-101C2F8508A9}" type="datetimeFigureOut">
              <a:rPr lang="fr-FR" smtClean="0"/>
              <a:pPr/>
              <a:t>23/02/2021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b="1" dirty="0"/>
              <a:t>REPUBLIQUE ALGERIENNE DEMOCRATIQUE ET POPULAIRE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1800" b="1" dirty="0" smtClean="0"/>
              <a:t>MINISTERE </a:t>
            </a:r>
            <a:r>
              <a:rPr lang="fr-FR" sz="1800" b="1" dirty="0"/>
              <a:t>DE L’ENSEIGNEMENT SUPERIEUR ET DE LA RECHERCHE SCIENTIFIQUE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b="1" dirty="0"/>
              <a:t>Université Mohamed </a:t>
            </a:r>
            <a:r>
              <a:rPr lang="fr-FR" sz="2000" b="1" dirty="0" err="1"/>
              <a:t>Khider</a:t>
            </a:r>
            <a:r>
              <a:rPr lang="fr-FR" sz="2000" b="1" dirty="0"/>
              <a:t> de </a:t>
            </a:r>
            <a:r>
              <a:rPr lang="fr-FR" sz="2000" b="1" dirty="0" smtClean="0"/>
              <a:t>Biskra</a:t>
            </a: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6400800" cy="78581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Matière : Technologie de </a:t>
            </a:r>
            <a:r>
              <a:rPr lang="fr-FR" b="1" dirty="0" smtClean="0">
                <a:solidFill>
                  <a:schemeClr val="tx1"/>
                </a:solidFill>
              </a:rPr>
              <a:t>Base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14546" y="4429132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Filières :</a:t>
            </a:r>
            <a:br>
              <a:rPr lang="fr-FR" b="1" dirty="0"/>
            </a:br>
            <a:r>
              <a:rPr lang="fr-FR" b="1" dirty="0"/>
              <a:t>Génie </a:t>
            </a:r>
            <a:r>
              <a:rPr lang="fr-FR" b="1" dirty="0" smtClean="0"/>
              <a:t>Mécanique, Métallurgie, Ingénierie </a:t>
            </a:r>
            <a:r>
              <a:rPr lang="fr-FR" b="1" dirty="0"/>
              <a:t>des </a:t>
            </a:r>
            <a:r>
              <a:rPr lang="fr-FR" b="1" dirty="0" smtClean="0"/>
              <a:t>Transports, Génie Civil, Hydraulique, Travaux Publiques, Aéronautique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786050" y="614364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Dr. Adnane </a:t>
            </a:r>
            <a:r>
              <a:rPr lang="fr-FR" sz="2400" b="1" dirty="0" smtClean="0"/>
              <a:t>LABED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928662" y="3000372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Chapitre 02: Procédés d’obtention des pièces sans enlèvement de matière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500430" y="257174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Cours N° </a:t>
            </a:r>
            <a:r>
              <a:rPr lang="fr-FR" sz="2400" b="1" dirty="0" smtClean="0"/>
              <a:t>05: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357422" y="407194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Pour les étudiants de 2ème année ST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3143272" cy="571504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7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découpage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142876" y="1428736"/>
            <a:ext cx="8786842" cy="1571636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dirty="0" smtClean="0"/>
              <a:t>L’emboutissage est un procédé de mise en forme très utilisé dans l’industrie</a:t>
            </a:r>
            <a:r>
              <a:rPr lang="fr-FR" b="1" dirty="0" smtClean="0"/>
              <a:t>, permettant </a:t>
            </a:r>
            <a:r>
              <a:rPr lang="fr-FR" b="1" dirty="0" smtClean="0"/>
              <a:t>d’obtenir des pièces de surface non développable à partir de feuilles </a:t>
            </a:r>
            <a:r>
              <a:rPr lang="fr-FR" b="1" dirty="0" smtClean="0"/>
              <a:t>de tôle </a:t>
            </a:r>
            <a:r>
              <a:rPr lang="fr-FR" b="1" dirty="0" smtClean="0"/>
              <a:t>mince, montées sur presse. La tôle appelée « flan », est la matière brute qui </a:t>
            </a:r>
            <a:r>
              <a:rPr lang="fr-FR" b="1" dirty="0" smtClean="0"/>
              <a:t>n’a pas </a:t>
            </a:r>
            <a:r>
              <a:rPr lang="fr-FR" b="1" dirty="0" smtClean="0"/>
              <a:t>encore été emboutie. L’opération peut être réalisée avec ou sans serre flan </a:t>
            </a:r>
            <a:r>
              <a:rPr lang="fr-FR" b="1" dirty="0" smtClean="0"/>
              <a:t>pour maintenir </a:t>
            </a:r>
            <a:r>
              <a:rPr lang="fr-FR" b="1" dirty="0" smtClean="0"/>
              <a:t>le flan contre la matrice pendant que le poinçon déforme la feuille</a:t>
            </a:r>
            <a:r>
              <a:rPr lang="fr-FR" b="1" dirty="0" smtClean="0"/>
              <a:t>. </a:t>
            </a:r>
            <a:endParaRPr lang="fr-FR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5357818" y="591718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Schéma </a:t>
            </a:r>
            <a:r>
              <a:rPr lang="fr-FR" b="1" dirty="0" smtClean="0"/>
              <a:t>de principe du poinçonnage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142844" y="714356"/>
            <a:ext cx="4705384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7</a:t>
            </a:r>
            <a:r>
              <a:rPr lang="fr-FR" sz="2000" b="1" dirty="0" smtClean="0"/>
              <a:t>.1. </a:t>
            </a:r>
            <a:r>
              <a:rPr lang="fr-FR" sz="2000" b="1" dirty="0" smtClean="0"/>
              <a:t>Le </a:t>
            </a:r>
            <a:r>
              <a:rPr lang="fr-FR" sz="2000" b="1" dirty="0" smtClean="0"/>
              <a:t>Poinçonn</a:t>
            </a:r>
            <a:r>
              <a:rPr lang="fr-FR" sz="2000" b="1" dirty="0" smtClean="0"/>
              <a:t>age</a:t>
            </a:r>
            <a:r>
              <a:rPr lang="fr-FR" sz="2000" b="1" dirty="0" smtClean="0"/>
              <a:t>  et l’emboutissage</a:t>
            </a:r>
            <a:endParaRPr lang="fr-FR" sz="2000" dirty="0"/>
          </a:p>
        </p:txBody>
      </p:sp>
      <p:sp>
        <p:nvSpPr>
          <p:cNvPr id="10" name="Organigramme : Alternative 9"/>
          <p:cNvSpPr/>
          <p:nvPr/>
        </p:nvSpPr>
        <p:spPr>
          <a:xfrm>
            <a:off x="71438" y="3071810"/>
            <a:ext cx="4929190" cy="364333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poinçonnage n’est pas un procédé de découpe thermique. Il s’agit d’un procédé</a:t>
            </a:r>
            <a:br>
              <a:rPr lang="fr-FR" dirty="0" smtClean="0"/>
            </a:br>
            <a:r>
              <a:rPr lang="fr-FR" dirty="0" smtClean="0"/>
              <a:t>par cisaillage des tôles. La tôle est coincée entre un poinçon et une matrice. La</a:t>
            </a:r>
            <a:br>
              <a:rPr lang="fr-FR" dirty="0" smtClean="0"/>
            </a:br>
            <a:r>
              <a:rPr lang="fr-FR" dirty="0" smtClean="0"/>
              <a:t>descente du poinçon dans la matrice découpe le matériau comme le ferait une paire de</a:t>
            </a:r>
            <a:br>
              <a:rPr lang="fr-FR" dirty="0" smtClean="0"/>
            </a:br>
            <a:r>
              <a:rPr lang="fr-FR" dirty="0" smtClean="0"/>
              <a:t>ciseaux. En principe il n’y a pas de limite au poinçonnage, seule la puissance de la</a:t>
            </a:r>
            <a:br>
              <a:rPr lang="fr-FR" dirty="0" smtClean="0"/>
            </a:br>
            <a:r>
              <a:rPr lang="fr-FR" dirty="0" smtClean="0"/>
              <a:t>machine limite l’épaisseur des matériaux à découper en fonction des caractéristiques</a:t>
            </a:r>
            <a:br>
              <a:rPr lang="fr-FR" dirty="0" smtClean="0"/>
            </a:br>
            <a:r>
              <a:rPr lang="fr-FR" dirty="0" smtClean="0"/>
              <a:t>mécaniques du matériau. </a:t>
            </a:r>
            <a:br>
              <a:rPr lang="fr-FR" dirty="0" smtClean="0"/>
            </a:br>
            <a:endParaRPr lang="fr-FR" b="1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389487"/>
            <a:ext cx="3989796" cy="232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/>
          <p:cNvSpPr/>
          <p:nvPr/>
        </p:nvSpPr>
        <p:spPr>
          <a:xfrm>
            <a:off x="142876" y="1000108"/>
            <a:ext cx="8786842" cy="2071702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C’est un procédé de découpage par fusion du matériau par combustion localisée et</a:t>
            </a:r>
            <a:br>
              <a:rPr lang="fr-FR" dirty="0" smtClean="0"/>
            </a:br>
            <a:r>
              <a:rPr lang="fr-FR" dirty="0" smtClean="0"/>
              <a:t>continu d’un jeu d’oxygène pur. Pour amorcer l’opération, il faut au préalable</a:t>
            </a:r>
            <a:br>
              <a:rPr lang="fr-FR" dirty="0" smtClean="0"/>
            </a:br>
            <a:r>
              <a:rPr lang="fr-FR" dirty="0" smtClean="0"/>
              <a:t>chauffer un point de la pièce appelé point d’amorçage au moyen d’une flamme de</a:t>
            </a:r>
            <a:br>
              <a:rPr lang="fr-FR" dirty="0" smtClean="0"/>
            </a:br>
            <a:r>
              <a:rPr lang="fr-FR" dirty="0" smtClean="0"/>
              <a:t>chauffe. Puis un jet d’oxygène est envoyé à grande vitesse pour commencer la</a:t>
            </a:r>
            <a:br>
              <a:rPr lang="fr-FR" dirty="0" smtClean="0"/>
            </a:br>
            <a:r>
              <a:rPr lang="fr-FR" dirty="0" smtClean="0"/>
              <a:t>combustion. Le jet d’oxygène expulse le matériel en fusion provoquant une saignée</a:t>
            </a:r>
            <a:br>
              <a:rPr lang="fr-FR" dirty="0" smtClean="0"/>
            </a:br>
            <a:r>
              <a:rPr lang="fr-FR" dirty="0" smtClean="0"/>
              <a:t>de coupe. Le mélange d’oxydes et de métal en fusion est appelé scories</a:t>
            </a:r>
            <a:br>
              <a:rPr lang="fr-FR" dirty="0" smtClean="0"/>
            </a:br>
            <a:r>
              <a:rPr lang="fr-FR" dirty="0" smtClean="0"/>
              <a:t>d’oxycoupage. </a:t>
            </a:r>
            <a:endParaRPr lang="fr-FR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5857884" y="620294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Oxycoupage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142844" y="214290"/>
            <a:ext cx="3714776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/>
              <a:t>7</a:t>
            </a:r>
            <a:r>
              <a:rPr lang="fr-FR" sz="2200" b="1" dirty="0" smtClean="0"/>
              <a:t>.2. L’Oxycoupage</a:t>
            </a:r>
            <a:endParaRPr lang="fr-FR" sz="2200" dirty="0"/>
          </a:p>
        </p:txBody>
      </p:sp>
      <p:sp>
        <p:nvSpPr>
          <p:cNvPr id="10" name="Organigramme : Alternative 9"/>
          <p:cNvSpPr/>
          <p:nvPr/>
        </p:nvSpPr>
        <p:spPr>
          <a:xfrm>
            <a:off x="71438" y="3143248"/>
            <a:ext cx="5715008" cy="364333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</a:t>
            </a:r>
            <a:r>
              <a:rPr lang="fr-FR" dirty="0" smtClean="0"/>
              <a:t>jet de coupe est concentré dans une buse calibrée montée sur un chalumeau coupeur. Pour obtenir la chauffe de la pièce, on utilise deux gaz : un comburant et un carburant. Le carburant est de l’acétylène ou du propane, le comburant est l’oxygène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L’oxygène </a:t>
            </a:r>
            <a:r>
              <a:rPr lang="fr-FR" dirty="0" smtClean="0"/>
              <a:t>est donc utilisé en deux temps : un fil pour chauffer, on dit qu’il s’agit de l’oxygène de chauffe, puis il est utilisé pour la découpe, on dit qu’il s’agit de</a:t>
            </a:r>
            <a:br>
              <a:rPr lang="fr-FR" dirty="0" smtClean="0"/>
            </a:br>
            <a:r>
              <a:rPr lang="fr-FR" dirty="0" smtClean="0"/>
              <a:t>l’oxygène de coupe. L’oxycoupage est utilisé pour découper l’acier au  carbone dans de fortes</a:t>
            </a:r>
            <a:br>
              <a:rPr lang="fr-FR" dirty="0" smtClean="0"/>
            </a:br>
            <a:r>
              <a:rPr lang="fr-FR" dirty="0" smtClean="0"/>
              <a:t>épaisseurs. On peut facilement découper des pièces de plus de 200 mm</a:t>
            </a:r>
            <a:r>
              <a:rPr lang="fr-FR" dirty="0" smtClean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6275" y="3286125"/>
            <a:ext cx="259056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/>
          <p:cNvSpPr/>
          <p:nvPr/>
        </p:nvSpPr>
        <p:spPr>
          <a:xfrm>
            <a:off x="142876" y="928670"/>
            <a:ext cx="8786842" cy="185738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principe de cette </a:t>
            </a:r>
            <a:r>
              <a:rPr lang="fr-FR" dirty="0" smtClean="0"/>
              <a:t>technologie, </a:t>
            </a:r>
            <a:r>
              <a:rPr lang="fr-FR" dirty="0" smtClean="0"/>
              <a:t>consiste à projeter un filet d’eau à une vitesse</a:t>
            </a:r>
            <a:br>
              <a:rPr lang="fr-FR" dirty="0" smtClean="0"/>
            </a:br>
            <a:r>
              <a:rPr lang="fr-FR" dirty="0" smtClean="0"/>
              <a:t>très élevée, comprise entre 600 et 900 mètre par seconde à travers une buse de faible</a:t>
            </a:r>
            <a:br>
              <a:rPr lang="fr-FR" dirty="0" smtClean="0"/>
            </a:br>
            <a:r>
              <a:rPr lang="fr-FR" dirty="0" smtClean="0"/>
              <a:t>diamètre, entre 0,05 et 0,5 mm </a:t>
            </a:r>
            <a:endParaRPr lang="fr-FR" dirty="0" smtClean="0"/>
          </a:p>
          <a:p>
            <a:pPr algn="just"/>
            <a:r>
              <a:rPr lang="fr-FR" dirty="0" smtClean="0"/>
              <a:t>Pour pouvoir découper le matériau, la pression </a:t>
            </a:r>
            <a:r>
              <a:rPr lang="fr-FR" dirty="0" smtClean="0"/>
              <a:t>du jet </a:t>
            </a:r>
            <a:r>
              <a:rPr lang="fr-FR" dirty="0" smtClean="0"/>
              <a:t>doit pouvoir atteindre jusqu’à 4000 bars. </a:t>
            </a:r>
            <a:r>
              <a:rPr lang="fr-FR" dirty="0" smtClean="0"/>
              <a:t> Pour </a:t>
            </a:r>
            <a:r>
              <a:rPr lang="fr-FR" dirty="0" smtClean="0"/>
              <a:t>des matériaux plus difficiles ou plus durs, on ajoute au jet d’eau </a:t>
            </a:r>
            <a:r>
              <a:rPr lang="fr-FR" dirty="0" smtClean="0"/>
              <a:t>un abrasif .</a:t>
            </a:r>
            <a:endParaRPr lang="fr-FR" b="1" dirty="0" smtClean="0"/>
          </a:p>
        </p:txBody>
      </p:sp>
      <p:sp>
        <p:nvSpPr>
          <p:cNvPr id="9" name="Organigramme : Alternative 8"/>
          <p:cNvSpPr/>
          <p:nvPr/>
        </p:nvSpPr>
        <p:spPr>
          <a:xfrm>
            <a:off x="142844" y="214290"/>
            <a:ext cx="3714776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/>
              <a:t>7</a:t>
            </a:r>
            <a:r>
              <a:rPr lang="fr-FR" sz="2200" b="1" dirty="0" smtClean="0"/>
              <a:t>.3. </a:t>
            </a:r>
            <a:r>
              <a:rPr lang="fr-FR" sz="2400" b="1" dirty="0" smtClean="0"/>
              <a:t>La découpe jet </a:t>
            </a:r>
            <a:r>
              <a:rPr lang="fr-FR" sz="2400" b="1" dirty="0" smtClean="0"/>
              <a:t>d’eau</a:t>
            </a:r>
            <a:endParaRPr lang="fr-FR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8793" y="2928934"/>
            <a:ext cx="623056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oneTexte 7"/>
          <p:cNvSpPr txBox="1"/>
          <p:nvPr/>
        </p:nvSpPr>
        <p:spPr>
          <a:xfrm>
            <a:off x="1428728" y="6417254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Schémas de fonctionnement (découpe jet d’eau)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/>
          <p:cNvSpPr/>
          <p:nvPr/>
        </p:nvSpPr>
        <p:spPr>
          <a:xfrm>
            <a:off x="142876" y="714356"/>
            <a:ext cx="8786842" cy="2143140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laser tout comme l’oxycoupage est un procédé thermique de découpe. La source</a:t>
            </a:r>
            <a:br>
              <a:rPr lang="fr-FR" dirty="0" smtClean="0"/>
            </a:br>
            <a:r>
              <a:rPr lang="fr-FR" dirty="0" smtClean="0"/>
              <a:t>laser émet un faisceau lumineux qui est focalisé (concentré) dans un système optique</a:t>
            </a:r>
            <a:br>
              <a:rPr lang="fr-FR" dirty="0" smtClean="0"/>
            </a:br>
            <a:r>
              <a:rPr lang="fr-FR" dirty="0" smtClean="0"/>
              <a:t>(focale) selon le principe adopté dans un appareil photo. La puissance ainsi obtenue</a:t>
            </a:r>
            <a:br>
              <a:rPr lang="fr-FR" dirty="0" smtClean="0"/>
            </a:br>
            <a:r>
              <a:rPr lang="fr-FR" dirty="0" smtClean="0"/>
              <a:t>peut atteindre jusqu’à 10 000 kilowatts par centimètre carré. </a:t>
            </a:r>
            <a:endParaRPr lang="fr-FR" dirty="0" smtClean="0"/>
          </a:p>
          <a:p>
            <a:pPr algn="just"/>
            <a:r>
              <a:rPr lang="fr-FR" dirty="0" smtClean="0"/>
              <a:t>La découpe laser présente de nombreux avantages, la vitesse de découpe élevée, la</a:t>
            </a:r>
            <a:br>
              <a:rPr lang="fr-FR" dirty="0" smtClean="0"/>
            </a:br>
            <a:r>
              <a:rPr lang="fr-FR" dirty="0" smtClean="0"/>
              <a:t>forte puissance limite à une zone affectée thermiquement, une faible déformation, une</a:t>
            </a:r>
            <a:br>
              <a:rPr lang="fr-FR" dirty="0" smtClean="0"/>
            </a:br>
            <a:r>
              <a:rPr lang="fr-FR" dirty="0" smtClean="0"/>
              <a:t>précision importante de l’ordre du 1/10 </a:t>
            </a:r>
            <a:r>
              <a:rPr lang="fr-FR" dirty="0" err="1" smtClean="0"/>
              <a:t>ème</a:t>
            </a:r>
            <a:r>
              <a:rPr lang="fr-FR" dirty="0" smtClean="0"/>
              <a:t> de mm</a:t>
            </a:r>
            <a:r>
              <a:rPr lang="fr-FR" dirty="0" smtClean="0"/>
              <a:t>. </a:t>
            </a:r>
            <a:endParaRPr lang="fr-FR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5000628" y="4643446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La découpe Laser</a:t>
            </a:r>
          </a:p>
          <a:p>
            <a:pPr algn="ctr"/>
            <a:r>
              <a:rPr lang="fr-FR" b="1" dirty="0" smtClean="0"/>
              <a:t>(Schémas de Principe)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142844" y="71414"/>
            <a:ext cx="3214710" cy="571504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/>
              <a:t>7</a:t>
            </a:r>
            <a:r>
              <a:rPr lang="fr-FR" sz="2200" b="1" dirty="0" smtClean="0"/>
              <a:t>.4. La découpe Laser</a:t>
            </a:r>
            <a:endParaRPr lang="fr-FR" sz="2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3886219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3143272" cy="571504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8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Forge</a:t>
            </a:r>
            <a:r>
              <a:rPr lang="fr-FR" sz="3200" b="1" dirty="0" smtClean="0"/>
              <a:t>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0" y="714356"/>
            <a:ext cx="8786842" cy="1357322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forgeage est un procédé de mise en forme des métaux par déformations</a:t>
            </a:r>
            <a:br>
              <a:rPr lang="fr-FR" dirty="0" smtClean="0"/>
            </a:br>
            <a:r>
              <a:rPr lang="fr-FR" dirty="0" smtClean="0"/>
              <a:t>plastiques à chaud ou à froid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On </a:t>
            </a:r>
            <a:r>
              <a:rPr lang="fr-FR" dirty="0" smtClean="0"/>
              <a:t>chauffe le métal (fours) à une température convenable afin que le métal devient</a:t>
            </a:r>
            <a:br>
              <a:rPr lang="fr-FR" dirty="0" smtClean="0"/>
            </a:br>
            <a:r>
              <a:rPr lang="fr-FR" dirty="0" smtClean="0"/>
              <a:t>malléable et forgeable. Le métal est appelé « Lopin » de volume calculé. </a:t>
            </a:r>
            <a:endParaRPr lang="fr-FR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1571604" y="521495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Figure: Forgeage manuel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214282" y="2357430"/>
            <a:ext cx="3857652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 smtClean="0"/>
              <a:t>8</a:t>
            </a:r>
            <a:r>
              <a:rPr lang="fr-FR" sz="2200" b="1" dirty="0" smtClean="0"/>
              <a:t>.1. </a:t>
            </a:r>
            <a:r>
              <a:rPr lang="fr-FR" sz="2200" b="1" dirty="0" smtClean="0"/>
              <a:t>Le </a:t>
            </a:r>
            <a:r>
              <a:rPr lang="fr-FR" sz="2200" b="1" dirty="0" smtClean="0"/>
              <a:t>Forgeage Manuel</a:t>
            </a:r>
            <a:endParaRPr lang="fr-FR" sz="2200" dirty="0"/>
          </a:p>
        </p:txBody>
      </p:sp>
      <p:sp>
        <p:nvSpPr>
          <p:cNvPr id="10" name="Organigramme : Alternative 9"/>
          <p:cNvSpPr/>
          <p:nvPr/>
        </p:nvSpPr>
        <p:spPr>
          <a:xfrm>
            <a:off x="71438" y="3071810"/>
            <a:ext cx="4286248" cy="928694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C’est le forgeage traditionnel à l’enclume et l’outillage de frappé à main. </a:t>
            </a:r>
          </a:p>
        </p:txBody>
      </p:sp>
      <p:sp>
        <p:nvSpPr>
          <p:cNvPr id="6146" name="AutoShape 2" descr="Blacksmith Forgeage Des Métaux Banque D'Images Et Photos Libres De Droits.  Image 19350270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 t="26545" b="-871"/>
          <a:stretch>
            <a:fillRect/>
          </a:stretch>
        </p:blipFill>
        <p:spPr bwMode="auto">
          <a:xfrm>
            <a:off x="5143504" y="2214554"/>
            <a:ext cx="3857652" cy="405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/>
          <p:cNvSpPr/>
          <p:nvPr/>
        </p:nvSpPr>
        <p:spPr>
          <a:xfrm>
            <a:off x="71406" y="428604"/>
            <a:ext cx="9001124" cy="185738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matriçage et l’estampage sont deux termes synonymes. C’est un procédé de</a:t>
            </a:r>
            <a:br>
              <a:rPr lang="fr-FR" dirty="0" smtClean="0"/>
            </a:br>
            <a:r>
              <a:rPr lang="fr-FR" dirty="0" smtClean="0"/>
              <a:t>fabrication mécanique exécuté par les presses sur lesquelles sont fixées des</a:t>
            </a:r>
            <a:br>
              <a:rPr lang="fr-FR" dirty="0" smtClean="0"/>
            </a:br>
            <a:r>
              <a:rPr lang="fr-FR" dirty="0" smtClean="0"/>
              <a:t>« matrices ». Il permet de produire des grandes séries de pièces. </a:t>
            </a:r>
            <a:endParaRPr lang="fr-FR" dirty="0" smtClean="0"/>
          </a:p>
          <a:p>
            <a:pPr algn="just"/>
            <a:r>
              <a:rPr lang="fr-FR" dirty="0" smtClean="0"/>
              <a:t>La forge par matriçage consiste à former par déformation plastique après chauffage</a:t>
            </a:r>
            <a:br>
              <a:rPr lang="fr-FR" dirty="0" smtClean="0"/>
            </a:br>
            <a:r>
              <a:rPr lang="fr-FR" dirty="0" smtClean="0"/>
              <a:t>des pièces brutes réalisées en alliages tels que les alliages d'acier d'aluminium, de</a:t>
            </a:r>
            <a:br>
              <a:rPr lang="fr-FR" dirty="0" smtClean="0"/>
            </a:br>
            <a:r>
              <a:rPr lang="fr-FR" dirty="0" smtClean="0"/>
              <a:t>cuivre, de titane, de nickel, etc. </a:t>
            </a:r>
            <a:endParaRPr lang="fr-FR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143372" y="6274378"/>
            <a:ext cx="50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Les différentes phases de l’estampage </a:t>
            </a:r>
            <a:endParaRPr lang="fr-FR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71406" y="-24"/>
            <a:ext cx="4500594" cy="35719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8.2. </a:t>
            </a:r>
            <a:r>
              <a:rPr lang="fr-FR" sz="2000" b="1" dirty="0" smtClean="0"/>
              <a:t>Le matriçage et l’estampage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-32" y="2500306"/>
            <a:ext cx="4429092" cy="3429024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On utilise deux matrices, une supérieure mobile, et une inférieure fixe. </a:t>
            </a:r>
            <a:r>
              <a:rPr lang="fr-FR" dirty="0" smtClean="0"/>
              <a:t>Les matrices </a:t>
            </a:r>
            <a:r>
              <a:rPr lang="fr-FR" dirty="0" smtClean="0"/>
              <a:t>portent en creux la forme de la pièce</a:t>
            </a:r>
            <a:r>
              <a:rPr lang="fr-FR" dirty="0" smtClean="0"/>
              <a:t>. La </a:t>
            </a:r>
            <a:r>
              <a:rPr lang="fr-FR" dirty="0" smtClean="0"/>
              <a:t>pièce « lopin » est comprimée entre deux matrices. La mise en forme se fait </a:t>
            </a:r>
            <a:r>
              <a:rPr lang="fr-FR" dirty="0" err="1" smtClean="0"/>
              <a:t>parchocs</a:t>
            </a:r>
            <a:r>
              <a:rPr lang="fr-FR" dirty="0" smtClean="0"/>
              <a:t> </a:t>
            </a:r>
            <a:r>
              <a:rPr lang="fr-FR" dirty="0" smtClean="0"/>
              <a:t>entre les deux matrices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L'excédent </a:t>
            </a:r>
            <a:r>
              <a:rPr lang="fr-FR" dirty="0" smtClean="0"/>
              <a:t>de métal file en bavure dans le logement prévu à cet effet. La bavure est</a:t>
            </a:r>
            <a:br>
              <a:rPr lang="fr-FR" dirty="0" smtClean="0"/>
            </a:br>
            <a:r>
              <a:rPr lang="fr-FR" dirty="0" smtClean="0"/>
              <a:t>ensuite découpée en suivant le contour de la pièce </a:t>
            </a:r>
            <a:endParaRPr lang="fr-FR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500306"/>
            <a:ext cx="4653359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437</Words>
  <Application>Microsoft Office PowerPoint</Application>
  <PresentationFormat>Affichage à l'écran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REPUBLIQUE ALGERIENNE DEMOCRATIQUE ET POPULAIRE  MINISTERE DE L’ENSEIGNEMENT SUPERIEUR ET DE LA RECHERCHE SCIENTIFIQUE  Université Mohamed Khider de Biskra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ALGERIENNE DEMOCRATIQUE ET POPULAIRE  MINISTERE DE L’ENSEIGNEMENT SUPERIEUR ET DE LA RECHERCHE SCIENTIFIQUE  Université Mohamed Khider de Biskra</dc:title>
  <dc:creator>acer</dc:creator>
  <cp:lastModifiedBy>acer</cp:lastModifiedBy>
  <cp:revision>34</cp:revision>
  <dcterms:created xsi:type="dcterms:W3CDTF">2020-12-15T19:18:00Z</dcterms:created>
  <dcterms:modified xsi:type="dcterms:W3CDTF">2021-02-23T10:42:02Z</dcterms:modified>
</cp:coreProperties>
</file>